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405" r:id="rId3"/>
    <p:sldId id="406" r:id="rId4"/>
    <p:sldId id="407" r:id="rId5"/>
    <p:sldId id="397" r:id="rId6"/>
    <p:sldId id="402" r:id="rId7"/>
    <p:sldId id="370" r:id="rId8"/>
    <p:sldId id="398" r:id="rId9"/>
    <p:sldId id="403" r:id="rId10"/>
    <p:sldId id="257" r:id="rId11"/>
    <p:sldId id="368" r:id="rId12"/>
    <p:sldId id="399" r:id="rId13"/>
    <p:sldId id="401" r:id="rId14"/>
    <p:sldId id="362" r:id="rId15"/>
    <p:sldId id="287" r:id="rId16"/>
    <p:sldId id="371" r:id="rId17"/>
    <p:sldId id="404" r:id="rId18"/>
    <p:sldId id="408" r:id="rId19"/>
    <p:sldId id="40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582" autoAdjust="0"/>
  </p:normalViewPr>
  <p:slideViewPr>
    <p:cSldViewPr snapToGrid="0">
      <p:cViewPr varScale="1">
        <p:scale>
          <a:sx n="77" d="100"/>
          <a:sy n="77" d="100"/>
        </p:scale>
        <p:origin x="91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4D8FB-36F7-477F-99C0-690E20283341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312C9-138E-41C2-98C1-6E921B08B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4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https://www.youtube.com/watch?v=-y7UfA4lEH8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312C9-138E-41C2-98C1-6E921B08BA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4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ài giảng môn Sinh học Khối 8 - Chủ đề: Bài tiết">
            <a:extLst>
              <a:ext uri="{FF2B5EF4-FFF2-40B4-BE49-F238E27FC236}">
                <a16:creationId xmlns:a16="http://schemas.microsoft.com/office/drawing/2014/main" id="{47A94B99-D564-4A54-BB1D-FC145B3B8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r="49005"/>
          <a:stretch/>
        </p:blipFill>
        <p:spPr bwMode="auto">
          <a:xfrm>
            <a:off x="448918" y="194073"/>
            <a:ext cx="3988417" cy="67179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BE0F7F-A4C9-45AA-864A-F957F064FE85}"/>
              </a:ext>
            </a:extLst>
          </p:cNvPr>
          <p:cNvSpPr txBox="1"/>
          <p:nvPr/>
        </p:nvSpPr>
        <p:spPr>
          <a:xfrm>
            <a:off x="4124739" y="1218371"/>
            <a:ext cx="78796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33: 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TRONG CƠ THỂ  VÀ HỆ 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TIẾT Ở NG</a:t>
            </a:r>
            <a:r>
              <a:rPr lang="vi-V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</a:p>
        </p:txBody>
      </p:sp>
    </p:spTree>
    <p:extLst>
      <p:ext uri="{BB962C8B-B14F-4D97-AF65-F5344CB8AC3E}">
        <p14:creationId xmlns:p14="http://schemas.microsoft.com/office/powerpoint/2010/main" val="193719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ệ thống tiết niệu và các phương pháp điều trị">
            <a:extLst>
              <a:ext uri="{FF2B5EF4-FFF2-40B4-BE49-F238E27FC236}">
                <a16:creationId xmlns:a16="http://schemas.microsoft.com/office/drawing/2014/main" id="{BC595370-C135-4C93-8EEB-41C0DDF4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26" y="215318"/>
            <a:ext cx="4264442" cy="4264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E1F558-317C-4F80-9581-D785CA3B1BE3}"/>
              </a:ext>
            </a:extLst>
          </p:cNvPr>
          <p:cNvSpPr/>
          <p:nvPr/>
        </p:nvSpPr>
        <p:spPr>
          <a:xfrm>
            <a:off x="778690" y="4272677"/>
            <a:ext cx="1063464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</a:t>
            </a:r>
            <a:r>
              <a:rPr lang="vi-V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Ư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NG BÀY SẢN PHẨM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MÔ HÌNH, TRANH VẼ HỆ BÀI 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NƯỚC TIỂU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91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1 copy">
            <a:extLst>
              <a:ext uri="{FF2B5EF4-FFF2-40B4-BE49-F238E27FC236}">
                <a16:creationId xmlns:a16="http://schemas.microsoft.com/office/drawing/2014/main" id="{869969E3-F2C9-4B14-BEA8-04989CC1D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16569"/>
            <a:ext cx="5867400" cy="547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B913C00-F137-41C2-92C4-C966CDF7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874" y="5422232"/>
            <a:ext cx="873601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Times New Roman" panose="02020603050405020304" pitchFamily="18" charset="0"/>
              </a:rPr>
              <a:t> n</a:t>
            </a:r>
            <a:r>
              <a:rPr lang="vi-VN" altLang="en-US" sz="3600" b="1" dirty="0">
                <a:latin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ớc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tiểu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nằm</a:t>
            </a:r>
            <a:r>
              <a:rPr lang="en-US" altLang="en-US" sz="3600" b="1" dirty="0">
                <a:latin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khoang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bụng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3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16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158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538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8F8535-4CED-49EC-AE69-996D025C9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08" t="28411" r="24605" b="20687"/>
          <a:stretch/>
        </p:blipFill>
        <p:spPr>
          <a:xfrm>
            <a:off x="1227217" y="32325"/>
            <a:ext cx="10968151" cy="682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91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6">
            <a:extLst>
              <a:ext uri="{FF2B5EF4-FFF2-40B4-BE49-F238E27FC236}">
                <a16:creationId xmlns:a16="http://schemas.microsoft.com/office/drawing/2014/main" id="{522B9A93-3ACC-4876-BBB7-C876E37D9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6" y="2362201"/>
            <a:ext cx="206375" cy="1120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7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700">
              <a:latin typeface="Times New Roman" panose="02020603050405020304" pitchFamily="18" charset="0"/>
            </a:endParaRPr>
          </a:p>
        </p:txBody>
      </p:sp>
      <p:pic>
        <p:nvPicPr>
          <p:cNvPr id="48191" name="Picture 63" descr="Hinh 2">
            <a:extLst>
              <a:ext uri="{FF2B5EF4-FFF2-40B4-BE49-F238E27FC236}">
                <a16:creationId xmlns:a16="http://schemas.microsoft.com/office/drawing/2014/main" id="{D044C584-EEA3-4A9C-BBBD-40EDC8975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2514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92" name="Rectangle 64">
            <a:extLst>
              <a:ext uri="{FF2B5EF4-FFF2-40B4-BE49-F238E27FC236}">
                <a16:creationId xmlns:a16="http://schemas.microsoft.com/office/drawing/2014/main" id="{72E433A9-5E89-4DCF-9704-37BDBCCCA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219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660033"/>
                </a:solidFill>
                <a:latin typeface="Times New Roman" panose="02020603050405020304" pitchFamily="18" charset="0"/>
              </a:rPr>
              <a:t>1</a:t>
            </a:r>
            <a:endParaRPr lang="en-US" altLang="en-US" sz="20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93" name="Rectangle 65">
            <a:extLst>
              <a:ext uri="{FF2B5EF4-FFF2-40B4-BE49-F238E27FC236}">
                <a16:creationId xmlns:a16="http://schemas.microsoft.com/office/drawing/2014/main" id="{D43E387E-DC57-4202-BC01-CA8554C72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75" y="62865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660033"/>
                </a:solidFill>
                <a:latin typeface="Times New Roman" panose="02020603050405020304" pitchFamily="18" charset="0"/>
              </a:rPr>
              <a:t>2</a:t>
            </a:r>
            <a:endParaRPr lang="en-US" altLang="en-US" sz="20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94" name="Rectangle 66">
            <a:extLst>
              <a:ext uri="{FF2B5EF4-FFF2-40B4-BE49-F238E27FC236}">
                <a16:creationId xmlns:a16="http://schemas.microsoft.com/office/drawing/2014/main" id="{0A6EBEDD-D8FF-4837-80B7-BD449E8BC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3241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660033"/>
                </a:solidFill>
                <a:latin typeface="Times New Roman" panose="02020603050405020304" pitchFamily="18" charset="0"/>
              </a:rPr>
              <a:t>3</a:t>
            </a:r>
            <a:endParaRPr lang="en-US" altLang="en-US" sz="20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95" name="Rectangle 67">
            <a:extLst>
              <a:ext uri="{FF2B5EF4-FFF2-40B4-BE49-F238E27FC236}">
                <a16:creationId xmlns:a16="http://schemas.microsoft.com/office/drawing/2014/main" id="{A764530C-8579-4F0B-8318-83476C696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87337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660033"/>
                </a:solidFill>
                <a:latin typeface="Times New Roman" panose="02020603050405020304" pitchFamily="18" charset="0"/>
              </a:rPr>
              <a:t>4</a:t>
            </a:r>
            <a:endParaRPr lang="en-US" altLang="en-US" sz="20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96" name="Rectangle 68">
            <a:extLst>
              <a:ext uri="{FF2B5EF4-FFF2-40B4-BE49-F238E27FC236}">
                <a16:creationId xmlns:a16="http://schemas.microsoft.com/office/drawing/2014/main" id="{5720E0E9-77EF-4E78-8ED5-691506F3E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37185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660033"/>
                </a:solidFill>
                <a:latin typeface="Times New Roman" panose="02020603050405020304" pitchFamily="18" charset="0"/>
              </a:rPr>
              <a:t>5</a:t>
            </a:r>
            <a:endParaRPr lang="en-US" altLang="en-US" sz="20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97" name="Rectangle 69">
            <a:extLst>
              <a:ext uri="{FF2B5EF4-FFF2-40B4-BE49-F238E27FC236}">
                <a16:creationId xmlns:a16="http://schemas.microsoft.com/office/drawing/2014/main" id="{2B71ED28-D524-4456-9D89-296992DAC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09600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Thận trái</a:t>
            </a:r>
            <a:endParaRPr lang="en-US" altLang="en-US" sz="20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98" name="Rectangle 70">
            <a:extLst>
              <a:ext uri="{FF2B5EF4-FFF2-40B4-BE49-F238E27FC236}">
                <a16:creationId xmlns:a16="http://schemas.microsoft.com/office/drawing/2014/main" id="{502124F9-3F46-45F3-B71B-4BD6767B9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Thận phải</a:t>
            </a:r>
            <a:endParaRPr lang="en-US" altLang="en-US" sz="20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99" name="Rectangle 71">
            <a:extLst>
              <a:ext uri="{FF2B5EF4-FFF2-40B4-BE49-F238E27FC236}">
                <a16:creationId xmlns:a16="http://schemas.microsoft.com/office/drawing/2014/main" id="{4754CB50-5D38-4D93-B6A6-8FBFA625B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0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Ống dẫn </a:t>
            </a:r>
          </a:p>
          <a:p>
            <a:pPr algn="ctr" eaLnBrk="1" hangingPunct="1"/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ớc tiểu</a:t>
            </a:r>
            <a:endParaRPr lang="en-US" altLang="en-US" sz="20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00" name="Rectangle 72">
            <a:extLst>
              <a:ext uri="{FF2B5EF4-FFF2-40B4-BE49-F238E27FC236}">
                <a16:creationId xmlns:a16="http://schemas.microsoft.com/office/drawing/2014/main" id="{6FD8C638-CF82-4A55-88C5-CBA0C1492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19400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Bóng </a:t>
            </a:r>
            <a:r>
              <a:rPr lang="vi-VN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ái</a:t>
            </a:r>
            <a:endParaRPr lang="en-US" altLang="en-US" sz="20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01" name="Rectangle 73">
            <a:extLst>
              <a:ext uri="{FF2B5EF4-FFF2-40B4-BE49-F238E27FC236}">
                <a16:creationId xmlns:a16="http://schemas.microsoft.com/office/drawing/2014/main" id="{C62F8E0B-BC25-494E-8023-14B7911A9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352800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Ống </a:t>
            </a:r>
            <a:r>
              <a:rPr lang="vi-VN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ái</a:t>
            </a:r>
            <a:endParaRPr lang="en-US" altLang="en-US" sz="20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02" name="Text Box 9">
            <a:extLst>
              <a:ext uri="{FF2B5EF4-FFF2-40B4-BE49-F238E27FC236}">
                <a16:creationId xmlns:a16="http://schemas.microsoft.com/office/drawing/2014/main" id="{A394C2C9-E7BB-4190-9A05-EAF8F6F3A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1"/>
            <a:ext cx="4224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latin typeface="Times New Roman" panose="02020603050405020304" pitchFamily="18" charset="0"/>
              </a:rPr>
              <a:t>A. Các cơ quan của hệ bài tiết nước tiểu</a:t>
            </a:r>
          </a:p>
        </p:txBody>
      </p:sp>
      <p:pic>
        <p:nvPicPr>
          <p:cNvPr id="48204" name="Picture 76" descr="Hinh 3">
            <a:extLst>
              <a:ext uri="{FF2B5EF4-FFF2-40B4-BE49-F238E27FC236}">
                <a16:creationId xmlns:a16="http://schemas.microsoft.com/office/drawing/2014/main" id="{07D08119-8F6A-4227-B1F5-E794BF069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90600"/>
            <a:ext cx="984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05" name="Text Box 12">
            <a:extLst>
              <a:ext uri="{FF2B5EF4-FFF2-40B4-BE49-F238E27FC236}">
                <a16:creationId xmlns:a16="http://schemas.microsoft.com/office/drawing/2014/main" id="{182221A6-281B-4DCC-9E68-E1CA2C37C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491288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latin typeface="Times New Roman" panose="02020603050405020304" pitchFamily="18" charset="0"/>
              </a:rPr>
              <a:t>B. Lát cắt dọc  thận</a:t>
            </a:r>
          </a:p>
        </p:txBody>
      </p:sp>
      <p:pic>
        <p:nvPicPr>
          <p:cNvPr id="48206" name="Picture 78" descr="Hinh 3">
            <a:extLst>
              <a:ext uri="{FF2B5EF4-FFF2-40B4-BE49-F238E27FC236}">
                <a16:creationId xmlns:a16="http://schemas.microsoft.com/office/drawing/2014/main" id="{60625CB7-F0FD-4A28-A20D-5A6DDF91B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4" y="4267200"/>
            <a:ext cx="170973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07" name="Text Box 79">
            <a:extLst>
              <a:ext uri="{FF2B5EF4-FFF2-40B4-BE49-F238E27FC236}">
                <a16:creationId xmlns:a16="http://schemas.microsoft.com/office/drawing/2014/main" id="{86256101-6636-4E19-A22B-6896F4168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8006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</a:rPr>
              <a:t>Phần vỏ</a:t>
            </a:r>
          </a:p>
        </p:txBody>
      </p:sp>
      <p:sp>
        <p:nvSpPr>
          <p:cNvPr id="48208" name="Text Box 80">
            <a:extLst>
              <a:ext uri="{FF2B5EF4-FFF2-40B4-BE49-F238E27FC236}">
                <a16:creationId xmlns:a16="http://schemas.microsoft.com/office/drawing/2014/main" id="{B304CF04-8836-471D-9EA5-CDA2CA658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720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</a:rPr>
              <a:t>Phần tủy</a:t>
            </a:r>
          </a:p>
        </p:txBody>
      </p:sp>
      <p:sp>
        <p:nvSpPr>
          <p:cNvPr id="48209" name="Text Box 81">
            <a:extLst>
              <a:ext uri="{FF2B5EF4-FFF2-40B4-BE49-F238E27FC236}">
                <a16:creationId xmlns:a16="http://schemas.microsoft.com/office/drawing/2014/main" id="{09FA2919-A08C-4532-AC5D-28676B6A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07365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</a:rPr>
              <a:t>Bể thận</a:t>
            </a:r>
          </a:p>
        </p:txBody>
      </p:sp>
      <p:sp>
        <p:nvSpPr>
          <p:cNvPr id="48210" name="Text Box 82">
            <a:extLst>
              <a:ext uri="{FF2B5EF4-FFF2-40B4-BE49-F238E27FC236}">
                <a16:creationId xmlns:a16="http://schemas.microsoft.com/office/drawing/2014/main" id="{C47F0026-6205-4AF7-9996-94D538230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10201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</a:rPr>
              <a:t>Ống dẫn nước tiểu</a:t>
            </a:r>
          </a:p>
        </p:txBody>
      </p:sp>
      <p:pic>
        <p:nvPicPr>
          <p:cNvPr id="48215" name="Picture 87" descr="Hinh 4">
            <a:extLst>
              <a:ext uri="{FF2B5EF4-FFF2-40B4-BE49-F238E27FC236}">
                <a16:creationId xmlns:a16="http://schemas.microsoft.com/office/drawing/2014/main" id="{382B9CC4-3610-4D7B-9E2A-A69F7B13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7" t="37097" r="41228" b="42741"/>
          <a:stretch>
            <a:fillRect/>
          </a:stretch>
        </p:blipFill>
        <p:spPr bwMode="auto">
          <a:xfrm>
            <a:off x="7543800" y="4191000"/>
            <a:ext cx="228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216" name="Picture 88" descr="Hinh 4">
            <a:extLst>
              <a:ext uri="{FF2B5EF4-FFF2-40B4-BE49-F238E27FC236}">
                <a16:creationId xmlns:a16="http://schemas.microsoft.com/office/drawing/2014/main" id="{8BB7C6D4-D5D5-41F7-B20F-B0181198B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7" t="37097" r="41228" b="42741"/>
          <a:stretch>
            <a:fillRect/>
          </a:stretch>
        </p:blipFill>
        <p:spPr bwMode="auto">
          <a:xfrm>
            <a:off x="2743200" y="4191000"/>
            <a:ext cx="38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17" name="Rectangle 89">
            <a:extLst>
              <a:ext uri="{FF2B5EF4-FFF2-40B4-BE49-F238E27FC236}">
                <a16:creationId xmlns:a16="http://schemas.microsoft.com/office/drawing/2014/main" id="{14E62D0B-C4E2-47AA-9D7C-90FE1E549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8785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226" name="Rectangle 98">
            <a:extLst>
              <a:ext uri="{FF2B5EF4-FFF2-40B4-BE49-F238E27FC236}">
                <a16:creationId xmlns:a16="http://schemas.microsoft.com/office/drawing/2014/main" id="{21B3F3E3-145D-4AE4-B63E-9E4D811DA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0" y="5673726"/>
            <a:ext cx="622300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3333CC"/>
                </a:solidFill>
                <a:latin typeface="Times New Roman" panose="02020603050405020304" pitchFamily="18" charset="0"/>
              </a:rPr>
              <a:t>Ống góp</a:t>
            </a:r>
          </a:p>
        </p:txBody>
      </p:sp>
      <p:sp>
        <p:nvSpPr>
          <p:cNvPr id="48227" name="Rectangle 99">
            <a:extLst>
              <a:ext uri="{FF2B5EF4-FFF2-40B4-BE49-F238E27FC236}">
                <a16:creationId xmlns:a16="http://schemas.microsoft.com/office/drawing/2014/main" id="{CE37A9E5-FAE4-4512-98D5-BFD6D7F27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25" y="4343401"/>
            <a:ext cx="1524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3333CC"/>
                </a:solidFill>
                <a:latin typeface="Times New Roman" panose="02020603050405020304" pitchFamily="18" charset="0"/>
              </a:rPr>
              <a:t>ống thận</a:t>
            </a:r>
          </a:p>
        </p:txBody>
      </p:sp>
      <p:sp>
        <p:nvSpPr>
          <p:cNvPr id="48228" name="Rectangle 100">
            <a:extLst>
              <a:ext uri="{FF2B5EF4-FFF2-40B4-BE49-F238E27FC236}">
                <a16:creationId xmlns:a16="http://schemas.microsoft.com/office/drawing/2014/main" id="{4F5B5C9A-2634-4807-87D3-5C69CD0C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038601"/>
            <a:ext cx="1905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3333CC"/>
                </a:solidFill>
                <a:latin typeface="Times New Roman" panose="02020603050405020304" pitchFamily="18" charset="0"/>
              </a:rPr>
              <a:t>Nang cầu thận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3333CC"/>
                </a:solidFill>
                <a:latin typeface="Times New Roman" panose="02020603050405020304" pitchFamily="18" charset="0"/>
              </a:rPr>
              <a:t> và cầu thận</a:t>
            </a:r>
          </a:p>
        </p:txBody>
      </p:sp>
      <p:sp>
        <p:nvSpPr>
          <p:cNvPr id="48230" name="Rectangle 102">
            <a:extLst>
              <a:ext uri="{FF2B5EF4-FFF2-40B4-BE49-F238E27FC236}">
                <a16:creationId xmlns:a16="http://schemas.microsoft.com/office/drawing/2014/main" id="{DA622E21-B2C8-4514-AC32-A60C529CC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7276" y="4981575"/>
            <a:ext cx="6397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accent2"/>
                </a:solidFill>
                <a:latin typeface="Times New Roman" panose="02020603050405020304" pitchFamily="18" charset="0"/>
              </a:rPr>
              <a:t>Phần</a:t>
            </a:r>
          </a:p>
          <a:p>
            <a:pPr algn="ctr" eaLnBrk="1" hangingPunct="1"/>
            <a:r>
              <a:rPr lang="en-US" altLang="en-US" sz="1600" b="1">
                <a:solidFill>
                  <a:schemeClr val="accent2"/>
                </a:solidFill>
                <a:latin typeface="Times New Roman" panose="02020603050405020304" pitchFamily="18" charset="0"/>
              </a:rPr>
              <a:t> vỏ</a:t>
            </a:r>
          </a:p>
        </p:txBody>
      </p:sp>
      <p:sp>
        <p:nvSpPr>
          <p:cNvPr id="48231" name="Rectangle 103">
            <a:extLst>
              <a:ext uri="{FF2B5EF4-FFF2-40B4-BE49-F238E27FC236}">
                <a16:creationId xmlns:a16="http://schemas.microsoft.com/office/drawing/2014/main" id="{64993CDE-54E1-4FAD-8427-25DF30CBA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7276" y="5743575"/>
            <a:ext cx="6397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accent2"/>
                </a:solidFill>
                <a:latin typeface="Times New Roman" panose="02020603050405020304" pitchFamily="18" charset="0"/>
              </a:rPr>
              <a:t>Phần</a:t>
            </a:r>
          </a:p>
          <a:p>
            <a:pPr algn="ctr" eaLnBrk="1" hangingPunct="1"/>
            <a:r>
              <a:rPr lang="en-US" altLang="en-US" sz="1600" b="1">
                <a:solidFill>
                  <a:schemeClr val="accent2"/>
                </a:solidFill>
                <a:latin typeface="Times New Roman" panose="02020603050405020304" pitchFamily="18" charset="0"/>
              </a:rPr>
              <a:t> tuỷ</a:t>
            </a:r>
          </a:p>
        </p:txBody>
      </p:sp>
      <p:sp>
        <p:nvSpPr>
          <p:cNvPr id="48232" name="Text Box 14">
            <a:extLst>
              <a:ext uri="{FF2B5EF4-FFF2-40B4-BE49-F238E27FC236}">
                <a16:creationId xmlns:a16="http://schemas.microsoft.com/office/drawing/2014/main" id="{C9465F90-035A-4645-BF57-F9C3E186C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6" y="6477001"/>
            <a:ext cx="4276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latin typeface="Times New Roman" panose="02020603050405020304" pitchFamily="18" charset="0"/>
              </a:rPr>
              <a:t>C. Một đơn vị chức năng của thận</a:t>
            </a:r>
          </a:p>
        </p:txBody>
      </p:sp>
      <p:pic>
        <p:nvPicPr>
          <p:cNvPr id="48237" name="Picture 109" descr="Hinh 5">
            <a:extLst>
              <a:ext uri="{FF2B5EF4-FFF2-40B4-BE49-F238E27FC236}">
                <a16:creationId xmlns:a16="http://schemas.microsoft.com/office/drawing/2014/main" id="{295BFA28-0485-4AAB-B277-5C6255AB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38" name="Rectangle 110">
            <a:extLst>
              <a:ext uri="{FF2B5EF4-FFF2-40B4-BE49-F238E27FC236}">
                <a16:creationId xmlns:a16="http://schemas.microsoft.com/office/drawing/2014/main" id="{40DC7966-A469-4B40-A042-1F88038C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9144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3333CC"/>
                </a:solidFill>
                <a:latin typeface="Times New Roman" panose="02020603050405020304" pitchFamily="18" charset="0"/>
              </a:rPr>
              <a:t>Cầu thận</a:t>
            </a:r>
          </a:p>
        </p:txBody>
      </p:sp>
      <p:pic>
        <p:nvPicPr>
          <p:cNvPr id="48239" name="Picture 111" descr="Hinh 5">
            <a:extLst>
              <a:ext uri="{FF2B5EF4-FFF2-40B4-BE49-F238E27FC236}">
                <a16:creationId xmlns:a16="http://schemas.microsoft.com/office/drawing/2014/main" id="{50DC4A99-77DA-441E-A6FE-BA8152300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29200"/>
            <a:ext cx="304800" cy="2619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40" name="Rectangle 112">
            <a:extLst>
              <a:ext uri="{FF2B5EF4-FFF2-40B4-BE49-F238E27FC236}">
                <a16:creationId xmlns:a16="http://schemas.microsoft.com/office/drawing/2014/main" id="{2A525DFA-59D6-4501-A2D3-CBD2AE03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609600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Nang cầu thận</a:t>
            </a:r>
          </a:p>
        </p:txBody>
      </p:sp>
      <p:sp>
        <p:nvSpPr>
          <p:cNvPr id="48241" name="Rectangle 113">
            <a:extLst>
              <a:ext uri="{FF2B5EF4-FFF2-40B4-BE49-F238E27FC236}">
                <a16:creationId xmlns:a16="http://schemas.microsoft.com/office/drawing/2014/main" id="{4C7DA6B6-D6E1-41C0-8249-261A44BA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209800"/>
            <a:ext cx="12954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Ống thận</a:t>
            </a:r>
          </a:p>
        </p:txBody>
      </p:sp>
      <p:sp>
        <p:nvSpPr>
          <p:cNvPr id="48242" name="Rectangle 114">
            <a:extLst>
              <a:ext uri="{FF2B5EF4-FFF2-40B4-BE49-F238E27FC236}">
                <a16:creationId xmlns:a16="http://schemas.microsoft.com/office/drawing/2014/main" id="{97CEB6DF-225C-463C-843E-5C7DA7B25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029200"/>
            <a:ext cx="304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243" name="Line 115">
            <a:extLst>
              <a:ext uri="{FF2B5EF4-FFF2-40B4-BE49-F238E27FC236}">
                <a16:creationId xmlns:a16="http://schemas.microsoft.com/office/drawing/2014/main" id="{F7A3D229-2678-4800-BED3-4B226B444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11430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4" name="Line 116">
            <a:extLst>
              <a:ext uri="{FF2B5EF4-FFF2-40B4-BE49-F238E27FC236}">
                <a16:creationId xmlns:a16="http://schemas.microsoft.com/office/drawing/2014/main" id="{2D3A602C-9A22-4704-8669-FB8C3FC9EA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8600" y="9144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5" name="Line 117">
            <a:extLst>
              <a:ext uri="{FF2B5EF4-FFF2-40B4-BE49-F238E27FC236}">
                <a16:creationId xmlns:a16="http://schemas.microsoft.com/office/drawing/2014/main" id="{835D8DF5-1F62-4C22-8154-6E4B4C7D7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1905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6" name="Text Box 118">
            <a:extLst>
              <a:ext uri="{FF2B5EF4-FFF2-40B4-BE49-F238E27FC236}">
                <a16:creationId xmlns:a16="http://schemas.microsoft.com/office/drawing/2014/main" id="{43A5197D-ACFA-40C5-A28A-F7FC9ACC4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524001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</a:rPr>
              <a:t>Động mạch đến</a:t>
            </a:r>
          </a:p>
        </p:txBody>
      </p:sp>
      <p:sp>
        <p:nvSpPr>
          <p:cNvPr id="48247" name="Text Box 119">
            <a:extLst>
              <a:ext uri="{FF2B5EF4-FFF2-40B4-BE49-F238E27FC236}">
                <a16:creationId xmlns:a16="http://schemas.microsoft.com/office/drawing/2014/main" id="{B079E296-B893-4853-B81E-73581326D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828801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</a:rPr>
              <a:t>Động mạch đi</a:t>
            </a:r>
          </a:p>
        </p:txBody>
      </p:sp>
      <p:sp>
        <p:nvSpPr>
          <p:cNvPr id="48248" name="Line 120">
            <a:extLst>
              <a:ext uri="{FF2B5EF4-FFF2-40B4-BE49-F238E27FC236}">
                <a16:creationId xmlns:a16="http://schemas.microsoft.com/office/drawing/2014/main" id="{9B91D575-34AE-422A-A95C-998471306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752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9" name="Line 121">
            <a:extLst>
              <a:ext uri="{FF2B5EF4-FFF2-40B4-BE49-F238E27FC236}">
                <a16:creationId xmlns:a16="http://schemas.microsoft.com/office/drawing/2014/main" id="{2E4A3E3F-2556-4E51-B050-8AD81EE39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057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0" name="Text Box 17">
            <a:extLst>
              <a:ext uri="{FF2B5EF4-FFF2-40B4-BE49-F238E27FC236}">
                <a16:creationId xmlns:a16="http://schemas.microsoft.com/office/drawing/2014/main" id="{65E874CB-73CD-47FB-96A7-7B96A237E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895601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latin typeface="Times New Roman" panose="02020603050405020304" pitchFamily="18" charset="0"/>
              </a:rPr>
              <a:t>D. Nang cầu thận và cầu thận phóng 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8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8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4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4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4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10013 0.5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48204"/>
                                        </p:tgtEl>
                                      </p:cBhvr>
                                      <p:by x="230000" y="2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4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821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2477E-6 L 0.5125 0.1054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8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5274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0" dur="2000"/>
                                        <p:tgtEl>
                                          <p:spTgt spid="48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482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4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500"/>
                                        <p:tgtEl>
                                          <p:spTgt spid="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8" dur="2000"/>
                                        <p:tgtEl>
                                          <p:spTgt spid="4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500"/>
                                        <p:tgtEl>
                                          <p:spTgt spid="4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482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73653E-6 L -0.075 -0.452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8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260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4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4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6" dur="500"/>
                                        <p:tgtEl>
                                          <p:spTgt spid="4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82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4" dur="500"/>
                                        <p:tgtEl>
                                          <p:spTgt spid="4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500"/>
                                        <p:tgtEl>
                                          <p:spTgt spid="4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1" dur="500"/>
                                        <p:tgtEl>
                                          <p:spTgt spid="4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4" dur="500"/>
                                        <p:tgtEl>
                                          <p:spTgt spid="4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7" dur="500"/>
                                        <p:tgtEl>
                                          <p:spTgt spid="4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1" dur="500"/>
                                        <p:tgtEl>
                                          <p:spTgt spid="4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5" dur="1" fill="hold"/>
                                        <p:tgtEl>
                                          <p:spTgt spid="48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8" dur="1" fill="hold"/>
                                        <p:tgtEl>
                                          <p:spTgt spid="48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1" dur="1" fill="hold"/>
                                        <p:tgtEl>
                                          <p:spTgt spid="482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4" dur="1" fill="hold"/>
                                        <p:tgtEl>
                                          <p:spTgt spid="482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4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92" grpId="0"/>
      <p:bldP spid="48192" grpId="1"/>
      <p:bldP spid="48193" grpId="0"/>
      <p:bldP spid="48193" grpId="1"/>
      <p:bldP spid="48194" grpId="0"/>
      <p:bldP spid="48194" grpId="1"/>
      <p:bldP spid="48195" grpId="0"/>
      <p:bldP spid="48195" grpId="1"/>
      <p:bldP spid="48196" grpId="0"/>
      <p:bldP spid="48196" grpId="1"/>
      <p:bldP spid="48197" grpId="0"/>
      <p:bldP spid="48198" grpId="0"/>
      <p:bldP spid="48199" grpId="0"/>
      <p:bldP spid="48200" grpId="0"/>
      <p:bldP spid="48201" grpId="0"/>
      <p:bldP spid="48202" grpId="0"/>
      <p:bldP spid="48205" grpId="0"/>
      <p:bldP spid="48207" grpId="0"/>
      <p:bldP spid="48208" grpId="0"/>
      <p:bldP spid="48209" grpId="0"/>
      <p:bldP spid="48210" grpId="0"/>
      <p:bldP spid="48217" grpId="0" animBg="1"/>
      <p:bldP spid="48226" grpId="0" animBg="1"/>
      <p:bldP spid="48227" grpId="0"/>
      <p:bldP spid="48228" grpId="0"/>
      <p:bldP spid="48230" grpId="0"/>
      <p:bldP spid="48231" grpId="0"/>
      <p:bldP spid="48232" grpId="0"/>
      <p:bldP spid="48238" grpId="0"/>
      <p:bldP spid="48240" grpId="0"/>
      <p:bldP spid="48241" grpId="0"/>
      <p:bldP spid="48242" grpId="0" animBg="1"/>
      <p:bldP spid="48246" grpId="0"/>
      <p:bldP spid="48247" grpId="0"/>
      <p:bldP spid="482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939945-980D-4BAB-A84F-279FCE88BD02}"/>
              </a:ext>
            </a:extLst>
          </p:cNvPr>
          <p:cNvSpPr txBox="1"/>
          <p:nvPr/>
        </p:nvSpPr>
        <p:spPr>
          <a:xfrm>
            <a:off x="1905000" y="2117556"/>
            <a:ext cx="99100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Hai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ống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ống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Thận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vỏ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tủy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vi-VN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bể thận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Thận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(Nephron)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lọc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máu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256" y="185530"/>
            <a:ext cx="8915400" cy="3777622"/>
          </a:xfrm>
        </p:spPr>
        <p:txBody>
          <a:bodyPr>
            <a:normAutofit/>
          </a:bodyPr>
          <a:lstStyle/>
          <a:p>
            <a:r>
              <a:rPr lang="vi-VN" sz="3200" dirty="0" smtClean="0"/>
              <a:t>Nhiệm vụ nhóm 3:</a:t>
            </a:r>
          </a:p>
          <a:p>
            <a:r>
              <a:rPr lang="vi-VN" sz="3200" dirty="0" smtClean="0"/>
              <a:t>Mô tả quá trình hình thành nước tiểu?</a:t>
            </a:r>
          </a:p>
        </p:txBody>
      </p:sp>
    </p:spTree>
    <p:extLst>
      <p:ext uri="{BB962C8B-B14F-4D97-AF65-F5344CB8AC3E}">
        <p14:creationId xmlns:p14="http://schemas.microsoft.com/office/powerpoint/2010/main" val="19653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LUYỆN TẬP: HỌC SINH TAHM GIA TRÒ CHƠI: VÒNG QUAY MAY MẮN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033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8831" y="-1"/>
            <a:ext cx="6365298" cy="689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247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327812"/>
          </a:xfrm>
        </p:spPr>
        <p:txBody>
          <a:bodyPr>
            <a:normAutofit/>
          </a:bodyPr>
          <a:lstStyle/>
          <a:p>
            <a:pPr algn="ctr"/>
            <a:r>
              <a:rPr lang="vi-VN" dirty="0" smtClean="0">
                <a:solidFill>
                  <a:srgbClr val="FF0000"/>
                </a:solidFill>
              </a:rPr>
              <a:t>ĐỐ VUI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>
                <a:solidFill>
                  <a:srgbClr val="0070C0"/>
                </a:solidFill>
              </a:rPr>
              <a:t>Tôi hình hạt đậu, tôi làm việc chăm chỉ ngày đêm để lọc máu.Tôi là ai?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291" y="3458816"/>
            <a:ext cx="8915400" cy="2333135"/>
          </a:xfrm>
        </p:spPr>
        <p:txBody>
          <a:bodyPr>
            <a:normAutofit/>
          </a:bodyPr>
          <a:lstStyle/>
          <a:p>
            <a:pPr algn="ctr"/>
            <a:r>
              <a:rPr lang="vi-VN" sz="7200" dirty="0" smtClean="0">
                <a:solidFill>
                  <a:srgbClr val="FF0000"/>
                </a:solidFill>
              </a:rPr>
              <a:t>THẬN</a:t>
            </a:r>
            <a:endParaRPr lang="vi-VN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5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327812"/>
          </a:xfrm>
        </p:spPr>
        <p:txBody>
          <a:bodyPr>
            <a:normAutofit/>
          </a:bodyPr>
          <a:lstStyle/>
          <a:p>
            <a:pPr algn="ctr"/>
            <a:r>
              <a:rPr lang="vi-VN" dirty="0" smtClean="0">
                <a:solidFill>
                  <a:srgbClr val="FF0000"/>
                </a:solidFill>
              </a:rPr>
              <a:t>ĐỐ VUI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>
                <a:solidFill>
                  <a:srgbClr val="0070C0"/>
                </a:solidFill>
              </a:rPr>
              <a:t>Tôi có thể giúp bạn đổ mồ hôi giúp cơ thể bạn mát hơn. Tôi là ai?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291" y="3458816"/>
            <a:ext cx="8915400" cy="2333135"/>
          </a:xfrm>
        </p:spPr>
        <p:txBody>
          <a:bodyPr>
            <a:normAutofit/>
          </a:bodyPr>
          <a:lstStyle/>
          <a:p>
            <a:pPr algn="ctr"/>
            <a:r>
              <a:rPr lang="vi-VN" sz="7200" dirty="0" smtClean="0">
                <a:solidFill>
                  <a:srgbClr val="FF0000"/>
                </a:solidFill>
              </a:rPr>
              <a:t>DA</a:t>
            </a:r>
            <a:endParaRPr lang="vi-VN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327812"/>
          </a:xfrm>
        </p:spPr>
        <p:txBody>
          <a:bodyPr>
            <a:normAutofit/>
          </a:bodyPr>
          <a:lstStyle/>
          <a:p>
            <a:pPr algn="ctr"/>
            <a:r>
              <a:rPr lang="vi-VN" dirty="0" smtClean="0">
                <a:solidFill>
                  <a:srgbClr val="FF0000"/>
                </a:solidFill>
              </a:rPr>
              <a:t>ĐỐ VUI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>
                <a:solidFill>
                  <a:srgbClr val="0070C0"/>
                </a:solidFill>
              </a:rPr>
              <a:t>Tôi giúp loại bỏ khí thải mỗi khi bạn thở ra. Tôi là ai?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291" y="3458816"/>
            <a:ext cx="8915400" cy="2333135"/>
          </a:xfrm>
        </p:spPr>
        <p:txBody>
          <a:bodyPr>
            <a:normAutofit/>
          </a:bodyPr>
          <a:lstStyle/>
          <a:p>
            <a:pPr algn="ctr"/>
            <a:r>
              <a:rPr lang="vi-VN" sz="7200" dirty="0" smtClean="0">
                <a:solidFill>
                  <a:srgbClr val="FF0000"/>
                </a:solidFill>
              </a:rPr>
              <a:t>PHỔI</a:t>
            </a:r>
            <a:endParaRPr lang="vi-VN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7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ài giảng môn Sinh học Khối 8 - Chủ đề: Bài tiết">
            <a:extLst>
              <a:ext uri="{FF2B5EF4-FFF2-40B4-BE49-F238E27FC236}">
                <a16:creationId xmlns:a16="http://schemas.microsoft.com/office/drawing/2014/main" id="{47A94B99-D564-4A54-BB1D-FC145B3B8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r="49005"/>
          <a:stretch/>
        </p:blipFill>
        <p:spPr bwMode="auto">
          <a:xfrm>
            <a:off x="448918" y="194073"/>
            <a:ext cx="3988417" cy="67179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BE0F7F-A4C9-45AA-864A-F957F064FE85}"/>
              </a:ext>
            </a:extLst>
          </p:cNvPr>
          <p:cNvSpPr txBox="1"/>
          <p:nvPr/>
        </p:nvSpPr>
        <p:spPr>
          <a:xfrm>
            <a:off x="4124739" y="1218371"/>
            <a:ext cx="7879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II.HỆ 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TIẾT Ở NG</a:t>
            </a:r>
            <a:r>
              <a:rPr lang="vi-V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</a:p>
        </p:txBody>
      </p:sp>
    </p:spTree>
    <p:extLst>
      <p:ext uri="{BB962C8B-B14F-4D97-AF65-F5344CB8AC3E}">
        <p14:creationId xmlns:p14="http://schemas.microsoft.com/office/powerpoint/2010/main" val="334795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256" y="185530"/>
            <a:ext cx="8915400" cy="3777622"/>
          </a:xfrm>
        </p:spPr>
        <p:txBody>
          <a:bodyPr>
            <a:normAutofit/>
          </a:bodyPr>
          <a:lstStyle/>
          <a:p>
            <a:r>
              <a:rPr lang="vi-VN" sz="3200" dirty="0" smtClean="0"/>
              <a:t>Nhiệm vụ nhóm 1:</a:t>
            </a:r>
          </a:p>
          <a:p>
            <a:r>
              <a:rPr lang="vi-VN" sz="3200" dirty="0" smtClean="0"/>
              <a:t>Tìm hiểu các cơ quan của hệ bài tiết và sản phẩm bài tiết ? </a:t>
            </a:r>
          </a:p>
          <a:p>
            <a:r>
              <a:rPr lang="vi-VN" sz="3200" dirty="0" smtClean="0"/>
              <a:t>Cho biết chức năng của hệ bài tiết ?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7669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>
            <a:extLst>
              <a:ext uri="{FF2B5EF4-FFF2-40B4-BE49-F238E27FC236}">
                <a16:creationId xmlns:a16="http://schemas.microsoft.com/office/drawing/2014/main" id="{C8F47CAB-813C-44EA-8B01-CC6436402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306" y="533400"/>
            <a:ext cx="112816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tiết</a:t>
            </a:r>
            <a:endParaRPr lang="en-US" altLang="en-US" sz="36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850D22-A26B-4B83-8144-2AB3B1E18AD8}"/>
              </a:ext>
            </a:extLst>
          </p:cNvPr>
          <p:cNvSpPr txBox="1"/>
          <p:nvPr/>
        </p:nvSpPr>
        <p:spPr>
          <a:xfrm>
            <a:off x="1745974" y="1272730"/>
            <a:ext cx="99100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phổi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da,gan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lọc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ổn định </a:t>
            </a:r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050" y="0"/>
            <a:ext cx="8992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4890655" y="1454727"/>
            <a:ext cx="2230581" cy="1551709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419601" y="3477490"/>
            <a:ext cx="3241963" cy="2272145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4447309" y="1898073"/>
            <a:ext cx="3103418" cy="22167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90655" y="4641272"/>
            <a:ext cx="2272144" cy="1510146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56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256" y="185530"/>
            <a:ext cx="8915400" cy="3777622"/>
          </a:xfrm>
        </p:spPr>
        <p:txBody>
          <a:bodyPr>
            <a:normAutofit/>
          </a:bodyPr>
          <a:lstStyle/>
          <a:p>
            <a:r>
              <a:rPr lang="vi-VN" sz="3200" dirty="0" smtClean="0"/>
              <a:t>Nhiệm vụ nhóm 2:</a:t>
            </a:r>
          </a:p>
          <a:p>
            <a:r>
              <a:rPr lang="vi-VN" sz="3200" dirty="0" smtClean="0"/>
              <a:t>Vẽ tranh và làm mô hình hệ bài tiết nước tiểu?</a:t>
            </a:r>
          </a:p>
          <a:p>
            <a:r>
              <a:rPr lang="vi-VN" sz="3200" dirty="0" smtClean="0"/>
              <a:t>Tìm hiểu cấu tạo và chức năng của các cơ quan trong hệ bài tiết nước tiểu ?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428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1109</TotalTime>
  <Words>397</Words>
  <Application>Microsoft Office PowerPoint</Application>
  <PresentationFormat>Widescreen</PresentationFormat>
  <Paragraphs>61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Tahoma</vt:lpstr>
      <vt:lpstr>Times New Roman</vt:lpstr>
      <vt:lpstr>Wingdings 3</vt:lpstr>
      <vt:lpstr>Wisp</vt:lpstr>
      <vt:lpstr>PowerPoint Presentation</vt:lpstr>
      <vt:lpstr>ĐỐ VUI  Tôi hình hạt đậu, tôi làm việc chăm chỉ ngày đêm để lọc máu.Tôi là ai?</vt:lpstr>
      <vt:lpstr>ĐỐ VUI  Tôi có thể giúp bạn đổ mồ hôi giúp cơ thể bạn mát hơn. Tôi là ai?</vt:lpstr>
      <vt:lpstr>ĐỐ VUI  Tôi giúp loại bỏ khí thải mỗi khi bạn thở ra. Tôi là ai?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58</cp:revision>
  <dcterms:created xsi:type="dcterms:W3CDTF">2023-07-05T08:17:17Z</dcterms:created>
  <dcterms:modified xsi:type="dcterms:W3CDTF">2025-03-24T08:50:13Z</dcterms:modified>
</cp:coreProperties>
</file>