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04" r:id="rId2"/>
    <p:sldId id="274" r:id="rId3"/>
    <p:sldId id="257" r:id="rId4"/>
    <p:sldId id="321" r:id="rId5"/>
    <p:sldId id="322" r:id="rId6"/>
    <p:sldId id="303" r:id="rId7"/>
    <p:sldId id="361" r:id="rId8"/>
    <p:sldId id="260" r:id="rId9"/>
    <p:sldId id="315" r:id="rId10"/>
    <p:sldId id="340" r:id="rId11"/>
    <p:sldId id="341" r:id="rId12"/>
    <p:sldId id="342" r:id="rId13"/>
    <p:sldId id="345" r:id="rId14"/>
    <p:sldId id="363" r:id="rId15"/>
    <p:sldId id="360" r:id="rId16"/>
    <p:sldId id="312" r:id="rId17"/>
    <p:sldId id="381" r:id="rId18"/>
    <p:sldId id="382" r:id="rId19"/>
    <p:sldId id="364" r:id="rId20"/>
    <p:sldId id="308" r:id="rId21"/>
    <p:sldId id="383" r:id="rId22"/>
    <p:sldId id="384" r:id="rId23"/>
    <p:sldId id="385" r:id="rId24"/>
    <p:sldId id="386" r:id="rId25"/>
    <p:sldId id="392" r:id="rId26"/>
    <p:sldId id="393" r:id="rId27"/>
    <p:sldId id="261" r:id="rId28"/>
  </p:sldIdLst>
  <p:sldSz cx="18288000" cy="10287000"/>
  <p:notesSz cx="6858000" cy="9144000"/>
  <p:embeddedFontLst>
    <p:embeddedFont>
      <p:font typeface="Cambria Math" panose="02040503050406030204" pitchFamily="18" charset="0"/>
      <p:regular r:id="rId30"/>
    </p:embeddedFont>
    <p:embeddedFont>
      <p:font typeface="Londrina Solid" panose="020B0604020202020204" charset="0"/>
      <p:regular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304"/>
            <p14:sldId id="274"/>
            <p14:sldId id="257"/>
            <p14:sldId id="321"/>
            <p14:sldId id="322"/>
            <p14:sldId id="303"/>
            <p14:sldId id="361"/>
            <p14:sldId id="260"/>
            <p14:sldId id="315"/>
            <p14:sldId id="340"/>
            <p14:sldId id="341"/>
            <p14:sldId id="342"/>
            <p14:sldId id="345"/>
            <p14:sldId id="363"/>
            <p14:sldId id="360"/>
            <p14:sldId id="312"/>
            <p14:sldId id="381"/>
            <p14:sldId id="382"/>
            <p14:sldId id="364"/>
            <p14:sldId id="308"/>
            <p14:sldId id="383"/>
            <p14:sldId id="384"/>
            <p14:sldId id="385"/>
            <p14:sldId id="386"/>
            <p14:sldId id="392"/>
            <p14:sldId id="393"/>
            <p14:sldId id="261"/>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1" d="100"/>
          <a:sy n="51" d="100"/>
        </p:scale>
        <p:origin x="22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5/14/2025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a:t>
            </a:fld>
            <a:endParaRPr lang="en-US" dirty="0"/>
          </a:p>
        </p:txBody>
      </p:sp>
    </p:spTree>
    <p:extLst>
      <p:ext uri="{BB962C8B-B14F-4D97-AF65-F5344CB8AC3E}">
        <p14:creationId xmlns:p14="http://schemas.microsoft.com/office/powerpoint/2010/main" val="99618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10</a:t>
            </a:fld>
            <a:endParaRPr lang="en-US" dirty="0"/>
          </a:p>
        </p:txBody>
      </p:sp>
    </p:spTree>
    <p:extLst>
      <p:ext uri="{BB962C8B-B14F-4D97-AF65-F5344CB8AC3E}">
        <p14:creationId xmlns:p14="http://schemas.microsoft.com/office/powerpoint/2010/main" val="39388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12</a:t>
            </a:fld>
            <a:endParaRPr lang="en-US" dirty="0"/>
          </a:p>
        </p:txBody>
      </p:sp>
    </p:spTree>
    <p:extLst>
      <p:ext uri="{BB962C8B-B14F-4D97-AF65-F5344CB8AC3E}">
        <p14:creationId xmlns:p14="http://schemas.microsoft.com/office/powerpoint/2010/main" val="139065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13</a:t>
            </a:fld>
            <a:endParaRPr lang="en-US" dirty="0"/>
          </a:p>
        </p:txBody>
      </p:sp>
    </p:spTree>
    <p:extLst>
      <p:ext uri="{BB962C8B-B14F-4D97-AF65-F5344CB8AC3E}">
        <p14:creationId xmlns:p14="http://schemas.microsoft.com/office/powerpoint/2010/main" val="308645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14</a:t>
            </a:fld>
            <a:endParaRPr lang="en-US" dirty="0"/>
          </a:p>
        </p:txBody>
      </p:sp>
    </p:spTree>
    <p:extLst>
      <p:ext uri="{BB962C8B-B14F-4D97-AF65-F5344CB8AC3E}">
        <p14:creationId xmlns:p14="http://schemas.microsoft.com/office/powerpoint/2010/main" val="132150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15</a:t>
            </a:fld>
            <a:endParaRPr lang="en-US" dirty="0"/>
          </a:p>
        </p:txBody>
      </p:sp>
    </p:spTree>
    <p:extLst>
      <p:ext uri="{BB962C8B-B14F-4D97-AF65-F5344CB8AC3E}">
        <p14:creationId xmlns:p14="http://schemas.microsoft.com/office/powerpoint/2010/main" val="141271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1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18</a:t>
            </a:fld>
            <a:endParaRPr lang="en-US" dirty="0"/>
          </a:p>
        </p:txBody>
      </p:sp>
    </p:spTree>
    <p:extLst>
      <p:ext uri="{BB962C8B-B14F-4D97-AF65-F5344CB8AC3E}">
        <p14:creationId xmlns:p14="http://schemas.microsoft.com/office/powerpoint/2010/main" val="127408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19</a:t>
            </a:fld>
            <a:endParaRPr lang="en-US" dirty="0"/>
          </a:p>
        </p:txBody>
      </p:sp>
    </p:spTree>
    <p:extLst>
      <p:ext uri="{BB962C8B-B14F-4D97-AF65-F5344CB8AC3E}">
        <p14:creationId xmlns:p14="http://schemas.microsoft.com/office/powerpoint/2010/main" val="281386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2</a:t>
            </a:fld>
            <a:endParaRPr lang="en-US" dirty="0"/>
          </a:p>
        </p:txBody>
      </p:sp>
    </p:spTree>
    <p:extLst>
      <p:ext uri="{BB962C8B-B14F-4D97-AF65-F5344CB8AC3E}">
        <p14:creationId xmlns:p14="http://schemas.microsoft.com/office/powerpoint/2010/main" val="42049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20</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60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49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06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71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126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3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27</a:t>
            </a:fld>
            <a:endParaRPr lang="en-US" dirty="0"/>
          </a:p>
        </p:txBody>
      </p:sp>
    </p:spTree>
    <p:extLst>
      <p:ext uri="{BB962C8B-B14F-4D97-AF65-F5344CB8AC3E}">
        <p14:creationId xmlns:p14="http://schemas.microsoft.com/office/powerpoint/2010/main" val="272658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3</a:t>
            </a:fld>
            <a:endParaRPr lang="en-US" dirty="0"/>
          </a:p>
        </p:txBody>
      </p:sp>
    </p:spTree>
    <p:extLst>
      <p:ext uri="{BB962C8B-B14F-4D97-AF65-F5344CB8AC3E}">
        <p14:creationId xmlns:p14="http://schemas.microsoft.com/office/powerpoint/2010/main" val="30412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4</a:t>
            </a:fld>
            <a:endParaRPr lang="en-US" dirty="0"/>
          </a:p>
        </p:txBody>
      </p:sp>
    </p:spTree>
    <p:extLst>
      <p:ext uri="{BB962C8B-B14F-4D97-AF65-F5344CB8AC3E}">
        <p14:creationId xmlns:p14="http://schemas.microsoft.com/office/powerpoint/2010/main" val="18113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5</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6</a:t>
            </a:fld>
            <a:endParaRPr lang="en-US" dirty="0"/>
          </a:p>
        </p:txBody>
      </p:sp>
    </p:spTree>
    <p:extLst>
      <p:ext uri="{BB962C8B-B14F-4D97-AF65-F5344CB8AC3E}">
        <p14:creationId xmlns:p14="http://schemas.microsoft.com/office/powerpoint/2010/main" val="290521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42A09-C99B-4EC5-BBF0-5B4765541B98}" type="slidenum">
              <a:rPr lang="en-US" smtClean="0"/>
              <a:t>7</a:t>
            </a:fld>
            <a:endParaRPr lang="en-US" dirty="0"/>
          </a:p>
        </p:txBody>
      </p:sp>
    </p:spTree>
    <p:extLst>
      <p:ext uri="{BB962C8B-B14F-4D97-AF65-F5344CB8AC3E}">
        <p14:creationId xmlns:p14="http://schemas.microsoft.com/office/powerpoint/2010/main" val="208626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72819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7" Type="http://schemas.openxmlformats.org/officeDocument/2006/relationships/image" Target="../media/image11.png"/><Relationship Id="rId46"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1.svg"/><Relationship Id="rId45"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6"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3.xml"/><Relationship Id="rId45" Type="http://schemas.openxmlformats.org/officeDocument/2006/relationships/image" Target="../media/image39.png"/><Relationship Id="rId5" Type="http://schemas.openxmlformats.org/officeDocument/2006/relationships/image" Target="../media/image38.png"/><Relationship Id="rId44" Type="http://schemas.openxmlformats.org/officeDocument/2006/relationships/image" Target="../media/image3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png"/><Relationship Id="rId45" Type="http://schemas.openxmlformats.org/officeDocument/2006/relationships/image" Target="../media/image42.png"/><Relationship Id="rId5" Type="http://schemas.openxmlformats.org/officeDocument/2006/relationships/image" Target="../media/image41.svg"/><Relationship Id="rId44" Type="http://schemas.openxmlformats.org/officeDocument/2006/relationships/image" Target="../media/image400.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51" Type="http://schemas.openxmlformats.org/officeDocument/2006/relationships/image" Target="../media/image46.png"/><Relationship Id="rId3" Type="http://schemas.openxmlformats.org/officeDocument/2006/relationships/notesSlide" Target="../notesSlides/notesSlide15.xml"/><Relationship Id="rId50"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43.png"/><Relationship Id="rId49" Type="http://schemas.openxmlformats.org/officeDocument/2006/relationships/image" Target="../media/image440.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1" Type="http://schemas.openxmlformats.org/officeDocument/2006/relationships/image" Target="../media/image500.png"/><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1" Type="http://schemas.openxmlformats.org/officeDocument/2006/relationships/image" Target="../media/image50.png"/><Relationship Id="rId2" Type="http://schemas.openxmlformats.org/officeDocument/2006/relationships/slideLayout" Target="../slideLayouts/slideLayout7.xml"/><Relationship Id="rId20" Type="http://schemas.openxmlformats.org/officeDocument/2006/relationships/image" Target="../media/image57.png"/><Relationship Id="rId1" Type="http://schemas.openxmlformats.org/officeDocument/2006/relationships/tags" Target="../tags/tag18.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png"/><Relationship Id="rId22"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7" Type="http://schemas.openxmlformats.org/officeDocument/2006/relationships/image" Target="../media/image63.png"/><Relationship Id="rId46"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8.png"/><Relationship Id="rId45" Type="http://schemas.openxmlformats.org/officeDocument/2006/relationships/image" Target="../media/image61.png"/><Relationship Id="rId5" Type="http://schemas.openxmlformats.org/officeDocument/2006/relationships/image" Target="../media/image18.png"/><Relationship Id="rId44" Type="http://schemas.openxmlformats.org/officeDocument/2006/relationships/image" Target="../media/image60.png"/><Relationship Id="rId4" Type="http://schemas.openxmlformats.org/officeDocument/2006/relationships/image" Target="../media/image51.png"/><Relationship Id="rId48"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44.png"/><Relationship Id="rId49" Type="http://schemas.openxmlformats.org/officeDocument/2006/relationships/image" Target="../media/image20.png"/><Relationship Id="rId4" Type="http://schemas.openxmlformats.org/officeDocument/2006/relationships/image" Target="../media/image10.png"/><Relationship Id="rId48"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17" Type="http://schemas.openxmlformats.org/officeDocument/2006/relationships/image" Target="../media/image54.svg"/><Relationship Id="rId2" Type="http://schemas.openxmlformats.org/officeDocument/2006/relationships/slideLayout" Target="../slideLayouts/slideLayout7.xml"/><Relationship Id="rId16" Type="http://schemas.openxmlformats.org/officeDocument/2006/relationships/image" Target="../media/image53.png"/><Relationship Id="rId1" Type="http://schemas.openxmlformats.org/officeDocument/2006/relationships/tags" Target="../tags/tag21.xml"/><Relationship Id="rId6" Type="http://schemas.openxmlformats.org/officeDocument/2006/relationships/image" Target="../media/image52.png"/><Relationship Id="rId5" Type="http://schemas.openxmlformats.org/officeDocument/2006/relationships/image" Target="../media/image23.svg"/><Relationship Id="rId15" Type="http://schemas.openxmlformats.org/officeDocument/2006/relationships/image" Target="../media/image68.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9" Type="http://schemas.openxmlformats.org/officeDocument/2006/relationships/image" Target="../media/image56.svg"/><Relationship Id="rId3" Type="http://schemas.openxmlformats.org/officeDocument/2006/relationships/notesSlide" Target="../notesSlides/notesSlide21.xml"/><Relationship Id="rId7" Type="http://schemas.openxmlformats.org/officeDocument/2006/relationships/image" Target="../media/image54.svg"/><Relationship Id="rId38"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53.png"/><Relationship Id="rId37" Type="http://schemas.openxmlformats.org/officeDocument/2006/relationships/image" Target="../media/image70.png"/><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2.xml"/><Relationship Id="rId7" Type="http://schemas.openxmlformats.org/officeDocument/2006/relationships/image" Target="../media/image54.sv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53.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56.sv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3.xml"/><Relationship Id="rId7" Type="http://schemas.openxmlformats.org/officeDocument/2006/relationships/image" Target="../media/image54.svg"/><Relationship Id="rId38"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3.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56.sv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4.xml"/><Relationship Id="rId7" Type="http://schemas.openxmlformats.org/officeDocument/2006/relationships/image" Target="../media/image54.sv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53.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56.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3.svg"/><Relationship Id="rId15" Type="http://schemas.openxmlformats.org/officeDocument/2006/relationships/image" Target="../media/image59.png"/><Relationship Id="rId4" Type="http://schemas.openxmlformats.org/officeDocument/2006/relationships/image" Target="../media/image22.png"/><Relationship Id="rId14" Type="http://schemas.openxmlformats.org/officeDocument/2006/relationships/image" Target="../media/image10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8.sv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67.png"/><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70.sv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9.png"/><Relationship Id="rId45" Type="http://schemas.openxmlformats.org/officeDocument/2006/relationships/image" Target="../media/image180.png"/><Relationship Id="rId5" Type="http://schemas.openxmlformats.org/officeDocument/2006/relationships/image" Target="../media/image1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6"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0.png"/><Relationship Id="rId45" Type="http://schemas.openxmlformats.org/officeDocument/2006/relationships/image" Target="../media/image200.pn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2"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slideLayout" Target="../slideLayouts/slideLayout7.xml"/><Relationship Id="rId41" Type="http://schemas.openxmlformats.org/officeDocument/2006/relationships/image" Target="../media/image25.png"/><Relationship Id="rId1" Type="http://schemas.openxmlformats.org/officeDocument/2006/relationships/tags" Target="../tags/tag9.xml"/><Relationship Id="rId6" Type="http://schemas.openxmlformats.org/officeDocument/2006/relationships/image" Target="../media/image23.svg"/><Relationship Id="rId40" Type="http://schemas.openxmlformats.org/officeDocument/2006/relationships/image" Target="../media/image240.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0.xml"/><Relationship Id="rId11"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834938" y="1587294"/>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66800" y="3135514"/>
            <a:ext cx="9621433" cy="2862322"/>
          </a:xfrm>
          <a:prstGeom prst="rect">
            <a:avLst/>
          </a:prstGeom>
        </p:spPr>
        <p:txBody>
          <a:bodyPr wrap="square">
            <a:spAutoFit/>
          </a:bodyPr>
          <a:lstStyle/>
          <a:p>
            <a:pPr algn="just">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Hình 96 minh họa một miếng bìa phẳng có dạng hình tam giác đặt thăng bằng trên đầu ngón tay tại điểm 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71902" y="8264470"/>
            <a:ext cx="1624352" cy="1425681"/>
          </a:xfrm>
          <a:prstGeom prst="rect">
            <a:avLst/>
          </a:prstGeom>
        </p:spPr>
      </p:pic>
      <p:pic>
        <p:nvPicPr>
          <p:cNvPr id="13"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
        <p:nvSpPr>
          <p:cNvPr id="9" name="Rectangle 8"/>
          <p:cNvSpPr/>
          <p:nvPr/>
        </p:nvSpPr>
        <p:spPr>
          <a:xfrm>
            <a:off x="1066800" y="6508750"/>
            <a:ext cx="8537915" cy="901593"/>
          </a:xfrm>
          <a:prstGeom prst="rect">
            <a:avLst/>
          </a:prstGeom>
        </p:spPr>
        <p:txBody>
          <a:bodyPr wrap="none">
            <a:spAutoFit/>
          </a:bodyPr>
          <a:lstStyle/>
          <a:p>
            <a:pPr algn="just">
              <a:lnSpc>
                <a:spcPct val="150000"/>
              </a:lnSpc>
              <a:spcBef>
                <a:spcPts val="600"/>
              </a:spcBef>
              <a:spcAft>
                <a:spcPts val="600"/>
              </a:spcAft>
            </a:pPr>
            <a:r>
              <a:rPr lang="vi-VN" sz="4000" dirty="0">
                <a:ea typeface="Calibri" panose="020F0502020204030204" pitchFamily="34" charset="0"/>
                <a:cs typeface="Arial" panose="020B0604020202020204" pitchFamily="34" charset="0"/>
              </a:rPr>
              <a:t>Điểm G được xác định như thế nào?</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9"/>
          <a:stretch>
            <a:fillRect/>
          </a:stretch>
        </p:blipFill>
        <p:spPr>
          <a:xfrm>
            <a:off x="12047940" y="3120706"/>
            <a:ext cx="5211360" cy="4638263"/>
          </a:xfrm>
          <a:prstGeom prst="rect">
            <a:avLst/>
          </a:prstGeom>
        </p:spPr>
      </p:pic>
    </p:spTree>
    <p:custDataLst>
      <p:tags r:id="rId1"/>
    </p:custDataLst>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sp>
        <p:nvSpPr>
          <p:cNvPr id="11" name="Rectangle 10"/>
          <p:cNvSpPr/>
          <p:nvPr/>
        </p:nvSpPr>
        <p:spPr>
          <a:xfrm>
            <a:off x="4011" y="596486"/>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Tính chất ba đường trung tuyến của tam giác</a:t>
            </a:r>
          </a:p>
        </p:txBody>
      </p:sp>
      <p:pic>
        <p:nvPicPr>
          <p:cNvPr id="1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544800" y="8123315"/>
            <a:ext cx="2416628" cy="21175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96639" y="2141075"/>
                <a:ext cx="16378989" cy="286232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HĐ2: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102,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hay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96639" y="2141075"/>
                <a:ext cx="16378989" cy="2862322"/>
              </a:xfrm>
              <a:prstGeom prst="rect">
                <a:avLst/>
              </a:prstGeom>
              <a:blipFill>
                <a:blip r:embed="rId45"/>
                <a:stretch>
                  <a:fillRect l="-1303" r="-1340" b="-4255"/>
                </a:stretch>
              </a:blipFill>
            </p:spPr>
            <p:txBody>
              <a:bodyPr/>
              <a:lstStyle/>
              <a:p>
                <a:r>
                  <a:rPr lang="en-US">
                    <a:noFill/>
                  </a:rPr>
                  <a:t> </a:t>
                </a:r>
              </a:p>
            </p:txBody>
          </p:sp>
        </mc:Fallback>
      </mc:AlternateContent>
      <p:pic>
        <p:nvPicPr>
          <p:cNvPr id="4" name="Picture 3"/>
          <p:cNvPicPr>
            <a:picLocks noChangeAspect="1"/>
          </p:cNvPicPr>
          <p:nvPr/>
        </p:nvPicPr>
        <p:blipFill>
          <a:blip r:embed="rId46"/>
          <a:stretch>
            <a:fillRect/>
          </a:stretch>
        </p:blipFill>
        <p:spPr>
          <a:xfrm>
            <a:off x="1752600" y="5186050"/>
            <a:ext cx="5308683" cy="4530076"/>
          </a:xfrm>
          <a:prstGeom prst="rect">
            <a:avLst/>
          </a:prstGeom>
        </p:spPr>
      </p:pic>
      <p:sp>
        <p:nvSpPr>
          <p:cNvPr id="10" name="Rectangle 9"/>
          <p:cNvSpPr/>
          <p:nvPr/>
        </p:nvSpPr>
        <p:spPr>
          <a:xfrm>
            <a:off x="7369629" y="5818431"/>
            <a:ext cx="9905999" cy="1938992"/>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9"/>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a:xfrm>
            <a:off x="-533400" y="9083562"/>
            <a:ext cx="1807979" cy="1265127"/>
          </a:xfrm>
          <a:prstGeom prst="rect">
            <a:avLst/>
          </a:prstGeom>
        </p:spPr>
      </p:pic>
      <p:sp>
        <p:nvSpPr>
          <p:cNvPr id="20" name="Oval Callout 19"/>
          <p:cNvSpPr/>
          <p:nvPr/>
        </p:nvSpPr>
        <p:spPr>
          <a:xfrm>
            <a:off x="11049000" y="473989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3" grpId="0"/>
      <p:bldP spid="10"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71" y="419100"/>
            <a:ext cx="1260069" cy="1019081"/>
          </a:xfrm>
          <a:prstGeom prst="rect">
            <a:avLst/>
          </a:prstGeom>
        </p:spPr>
      </p:pic>
      <p:sp>
        <p:nvSpPr>
          <p:cNvPr id="7" name="Rectangle 6"/>
          <p:cNvSpPr/>
          <p:nvPr/>
        </p:nvSpPr>
        <p:spPr>
          <a:xfrm>
            <a:off x="780071" y="4770522"/>
            <a:ext cx="16611600" cy="4708981"/>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Times New Roman" panose="02020603050405020304" pitchFamily="18" charset="0"/>
              </a:rPr>
              <a:t>Chú ý:</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Trong tam giác ABC, ba đường trung tuyến Am, BN, CP cùng đi qua điểm G, ta còn nói chúng đồng quy tại điểm G. Do đó, để xác định trọng tâm của một tam giác, ta chỉ cần vẽ hai đường trung tuyến bất kì và xác định giao điểm của hai đường đó.</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934200" y="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3" name="Rectangle 12"/>
          <p:cNvSpPr/>
          <p:nvPr/>
        </p:nvSpPr>
        <p:spPr>
          <a:xfrm>
            <a:off x="780071" y="1706907"/>
            <a:ext cx="15354276" cy="29392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Định lí:</a:t>
            </a:r>
          </a:p>
          <a:p>
            <a:pPr lvl="0" algn="just">
              <a:lnSpc>
                <a:spcPct val="150000"/>
              </a:lnSpc>
              <a:spcAft>
                <a:spcPts val="600"/>
              </a:spcAft>
            </a:pPr>
            <a:r>
              <a:rPr lang="vi-VN" sz="4000" dirty="0">
                <a:ea typeface="Times New Roman" panose="02020603050405020304" pitchFamily="18" charset="0"/>
                <a:cs typeface="Arial" panose="020B0604020202020204" pitchFamily="34" charset="0"/>
              </a:rPr>
              <a:t>Ba đường trung tuyến của một tam giác cùng đi qua một điểm. Điểm đó được gọi là trọng tâm của tam giác.</a:t>
            </a:r>
          </a:p>
        </p:txBody>
      </p:sp>
      <p:pic>
        <p:nvPicPr>
          <p:cNvPr id="16"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54200" y="8643092"/>
            <a:ext cx="1291536" cy="1232830"/>
          </a:xfrm>
          <a:prstGeom prst="rect">
            <a:avLst/>
          </a:prstGeom>
        </p:spPr>
      </p:pic>
      <p:pic>
        <p:nvPicPr>
          <p:cNvPr id="17" name="Picture 13">
            <a:extLst>
              <a:ext uri="{FF2B5EF4-FFF2-40B4-BE49-F238E27FC236}">
                <a16:creationId xmlns:a16="http://schemas.microsoft.com/office/drawing/2014/main" id="{26C8D2C3-54BE-421E-5E1F-0555C6AC680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45512" y="1306255"/>
            <a:ext cx="1578495" cy="1578495"/>
          </a:xfrm>
          <a:prstGeom prst="rect">
            <a:avLst/>
          </a:prstGeom>
        </p:spPr>
      </p:pic>
    </p:spTree>
    <p:custDataLst>
      <p:tags r:id="rId1"/>
    </p:custDataLst>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055821" y="517742"/>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(SGK – tr105)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67001" y="1655224"/>
                <a:ext cx="16009424"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7001" y="1655224"/>
                <a:ext cx="16009424" cy="2862322"/>
              </a:xfrm>
              <a:prstGeom prst="rect">
                <a:avLst/>
              </a:prstGeom>
              <a:blipFill>
                <a:blip r:embed="rId44"/>
                <a:stretch>
                  <a:fillRect l="-1332" r="-1332" b="-4478"/>
                </a:stretch>
              </a:blipFill>
            </p:spPr>
            <p:txBody>
              <a:bodyPr/>
              <a:lstStyle/>
              <a:p>
                <a:r>
                  <a:rPr lang="en-US">
                    <a:noFill/>
                  </a:rPr>
                  <a:t> </a:t>
                </a:r>
              </a:p>
            </p:txBody>
          </p:sp>
        </mc:Fallback>
      </mc:AlternateContent>
      <p:pic>
        <p:nvPicPr>
          <p:cNvPr id="5" name="Picture 4"/>
          <p:cNvPicPr>
            <a:picLocks noChangeAspect="1"/>
          </p:cNvPicPr>
          <p:nvPr/>
        </p:nvPicPr>
        <p:blipFill>
          <a:blip r:embed="rId45"/>
          <a:stretch>
            <a:fillRect/>
          </a:stretch>
        </p:blipFill>
        <p:spPr>
          <a:xfrm>
            <a:off x="1230037" y="4866529"/>
            <a:ext cx="5267171" cy="4390741"/>
          </a:xfrm>
          <a:prstGeom prst="rect">
            <a:avLst/>
          </a:prstGeom>
        </p:spPr>
      </p:pic>
      <p:sp>
        <p:nvSpPr>
          <p:cNvPr id="93" name="Oval Callout 92"/>
          <p:cNvSpPr/>
          <p:nvPr/>
        </p:nvSpPr>
        <p:spPr>
          <a:xfrm>
            <a:off x="11574018" y="400054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7527036" y="4962650"/>
                <a:ext cx="9846564" cy="4708981"/>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Hai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527036" y="4962650"/>
                <a:ext cx="9846564" cy="4708981"/>
              </a:xfrm>
              <a:prstGeom prst="rect">
                <a:avLst/>
              </a:prstGeom>
              <a:blipFill>
                <a:blip r:embed="rId46"/>
                <a:stretch>
                  <a:fillRect l="-2229" r="-2167" b="-219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barn(inVertical)">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64000" y="8845261"/>
            <a:ext cx="2395318" cy="1110556"/>
          </a:xfrm>
          <a:prstGeom prst="rect">
            <a:avLst/>
          </a:prstGeom>
        </p:spPr>
      </p:pic>
      <p:pic>
        <p:nvPicPr>
          <p:cNvPr id="25"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2131" y="-279138"/>
            <a:ext cx="1729292" cy="1760093"/>
          </a:xfrm>
          <a:prstGeom prst="rect">
            <a:avLst/>
          </a:prstGeom>
        </p:spPr>
      </p:pic>
      <p:pic>
        <p:nvPicPr>
          <p:cNvPr id="1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41754" y="1756708"/>
                <a:ext cx="172974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điếm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1754" y="1756708"/>
                <a:ext cx="17297400" cy="1938992"/>
              </a:xfrm>
              <a:prstGeom prst="rect">
                <a:avLst/>
              </a:prstGeom>
              <a:blipFill>
                <a:blip r:embed="rId44"/>
                <a:stretch>
                  <a:fillRect l="-1233" b="-6918"/>
                </a:stretch>
              </a:blipFill>
            </p:spPr>
            <p:txBody>
              <a:bodyPr/>
              <a:lstStyle/>
              <a:p>
                <a:r>
                  <a:rPr lang="en-US">
                    <a:noFill/>
                  </a:rPr>
                  <a:t> </a:t>
                </a:r>
              </a:p>
            </p:txBody>
          </p:sp>
        </mc:Fallback>
      </mc:AlternateContent>
      <p:sp>
        <p:nvSpPr>
          <p:cNvPr id="17" name="Oval Callout 16"/>
          <p:cNvSpPr/>
          <p:nvPr/>
        </p:nvSpPr>
        <p:spPr>
          <a:xfrm>
            <a:off x="7696199" y="4195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 name="Picture 1"/>
          <p:cNvPicPr>
            <a:picLocks noChangeAspect="1"/>
          </p:cNvPicPr>
          <p:nvPr/>
        </p:nvPicPr>
        <p:blipFill>
          <a:blip r:embed="rId45"/>
          <a:stretch>
            <a:fillRect/>
          </a:stretch>
        </p:blipFill>
        <p:spPr>
          <a:xfrm>
            <a:off x="990600" y="5097684"/>
            <a:ext cx="5945105" cy="4011155"/>
          </a:xfrm>
          <a:prstGeom prst="rect">
            <a:avLst/>
          </a:prstGeom>
        </p:spPr>
      </p:pic>
      <p:sp>
        <p:nvSpPr>
          <p:cNvPr id="5" name="Rectangle 4"/>
          <p:cNvSpPr/>
          <p:nvPr/>
        </p:nvSpPr>
        <p:spPr>
          <a:xfrm>
            <a:off x="7543800" y="5829300"/>
            <a:ext cx="10084124" cy="2751074"/>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hai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QM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RK </a:t>
            </a:r>
            <a:r>
              <a:rPr lang="en-US" sz="4000" dirty="0" err="1">
                <a:solidFill>
                  <a:srgbClr val="000000"/>
                </a:solidFill>
                <a:latin typeface="Arial" panose="020B0604020202020204" pitchFamily="34" charset="0"/>
                <a:ea typeface="Times New Roman" panose="02020603050405020304" pitchFamily="18" charset="0"/>
              </a:rPr>
              <a:t>cắt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09600" y="8801100"/>
            <a:ext cx="1447800" cy="1170908"/>
          </a:xfrm>
          <a:prstGeom prst="rect">
            <a:avLst/>
          </a:prstGeom>
        </p:spPr>
      </p:pic>
      <p:sp>
        <p:nvSpPr>
          <p:cNvPr id="7" name="Rectangle 6"/>
          <p:cNvSpPr/>
          <p:nvPr/>
        </p:nvSpPr>
        <p:spPr>
          <a:xfrm>
            <a:off x="7956663" y="3181388"/>
            <a:ext cx="9144000" cy="1827744"/>
          </a:xfrm>
          <a:prstGeom prst="rect">
            <a:avLst/>
          </a:prstGeom>
        </p:spPr>
        <p:txBody>
          <a:bodyPr>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rPr>
              <a:t>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QR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32" name="Oval Callout 31"/>
          <p:cNvSpPr/>
          <p:nvPr/>
        </p:nvSpPr>
        <p:spPr>
          <a:xfrm>
            <a:off x="7940621" y="45278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34" name="Picture 33"/>
          <p:cNvPicPr>
            <a:picLocks noChangeAspect="1"/>
          </p:cNvPicPr>
          <p:nvPr/>
        </p:nvPicPr>
        <p:blipFill>
          <a:blip r:embed="rId6"/>
          <a:stretch>
            <a:fillRect/>
          </a:stretch>
        </p:blipFill>
        <p:spPr>
          <a:xfrm>
            <a:off x="1066800" y="1728416"/>
            <a:ext cx="5945105" cy="4011155"/>
          </a:xfrm>
          <a:prstGeom prst="rect">
            <a:avLst/>
          </a:prstGeom>
        </p:spPr>
      </p:pic>
      <p:sp>
        <p:nvSpPr>
          <p:cNvPr id="8" name="Rectangle 7"/>
          <p:cNvSpPr/>
          <p:nvPr/>
        </p:nvSpPr>
        <p:spPr>
          <a:xfrm>
            <a:off x="2514600" y="6104316"/>
            <a:ext cx="13716000"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Các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cùng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a:t>
            </a:r>
            <a:r>
              <a:rPr lang="en-US" sz="4000" dirty="0">
                <a:solidFill>
                  <a:srgbClr val="000000"/>
                </a:solidFill>
                <a:latin typeface="Arial" panose="020B0604020202020204" pitchFamily="34" charset="0"/>
                <a:ea typeface="Times New Roman" panose="02020603050405020304" pitchFamily="18" charset="0"/>
              </a:rPr>
              <a:t> qua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 G, I </a:t>
            </a:r>
            <a:r>
              <a:rPr lang="en-US" sz="4000" dirty="0" err="1">
                <a:solidFill>
                  <a:srgbClr val="000000"/>
                </a:solidFill>
                <a:latin typeface="Arial" panose="020B0604020202020204" pitchFamily="34" charset="0"/>
                <a:ea typeface="Times New Roman" panose="02020603050405020304" pitchFamily="18" charset="0"/>
              </a:rPr>
              <a:t>thẳng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hàng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pic>
        <p:nvPicPr>
          <p:cNvPr id="11" name="Picture 10"/>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254" y="548414"/>
            <a:ext cx="1003879" cy="936881"/>
          </a:xfrm>
          <a:prstGeom prst="rect">
            <a:avLst/>
          </a:prstGeom>
        </p:spPr>
      </p:pic>
      <p:sp>
        <p:nvSpPr>
          <p:cNvPr id="12" name="TextBox 11"/>
          <p:cNvSpPr txBox="1"/>
          <p:nvPr/>
        </p:nvSpPr>
        <p:spPr>
          <a:xfrm>
            <a:off x="1447800" y="47221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3" name="Rectangle 2"/>
          <p:cNvSpPr/>
          <p:nvPr/>
        </p:nvSpPr>
        <p:spPr>
          <a:xfrm>
            <a:off x="1447800" y="1441352"/>
            <a:ext cx="14401799" cy="1938992"/>
          </a:xfrm>
          <a:prstGeom prst="rect">
            <a:avLst/>
          </a:prstGeom>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Arial" panose="020B0604020202020204" pitchFamily="34" charset="0"/>
              </a:rPr>
              <a:t>Quan sát các đường trung tuyến AM,BN,CP của tam giác ABC trong Hình 104. Bằng cách đếm số ô vuông, tìm các tỉ số</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6683213" y="4983616"/>
            <a:ext cx="2514600" cy="18013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0921" y="3589897"/>
                <a:ext cx="319555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𝐴𝐺</m:t>
                          </m:r>
                        </m:num>
                        <m:den>
                          <m:r>
                            <a:rPr lang="en-US" sz="4000" i="1">
                              <a:latin typeface="Cambria Math" panose="02040503050406030204" pitchFamily="18" charset="0"/>
                            </a:rPr>
                            <m:t>𝐴𝑀</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𝐵𝐺</m:t>
                          </m:r>
                        </m:num>
                        <m:den>
                          <m:r>
                            <a:rPr lang="en-US" sz="4000" i="1">
                              <a:latin typeface="Cambria Math" panose="02040503050406030204" pitchFamily="18" charset="0"/>
                            </a:rPr>
                            <m:t>𝐵𝑁</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𝐶𝐺</m:t>
                          </m:r>
                        </m:num>
                        <m:den>
                          <m:r>
                            <a:rPr lang="en-US" sz="4000" i="1">
                              <a:latin typeface="Cambria Math" panose="02040503050406030204" pitchFamily="18" charset="0"/>
                            </a:rPr>
                            <m:t>𝐶𝑃</m:t>
                          </m:r>
                        </m:den>
                      </m:f>
                      <m:r>
                        <a:rPr lang="en-US" sz="4000" i="0">
                          <a:latin typeface="Cambria Math" panose="02040503050406030204" pitchFamily="18" charset="0"/>
                        </a:rPr>
                        <m:t>.</m:t>
                      </m:r>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7050921" y="3589897"/>
                <a:ext cx="3195555" cy="1248803"/>
              </a:xfrm>
              <a:prstGeom prst="rect">
                <a:avLst/>
              </a:prstGeom>
              <a:blipFill>
                <a:blip r:embed="rId49"/>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0"/>
          <a:stretch>
            <a:fillRect/>
          </a:stretch>
        </p:blipFill>
        <p:spPr>
          <a:xfrm>
            <a:off x="769227" y="3849265"/>
            <a:ext cx="4944854" cy="5791200"/>
          </a:xfrm>
          <a:prstGeom prst="rect">
            <a:avLst/>
          </a:prstGeom>
        </p:spPr>
      </p:pic>
      <p:sp>
        <p:nvSpPr>
          <p:cNvPr id="13" name="Oval Callout 12"/>
          <p:cNvSpPr/>
          <p:nvPr/>
        </p:nvSpPr>
        <p:spPr>
          <a:xfrm>
            <a:off x="7026858" y="55778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7026858" y="6784983"/>
                <a:ext cx="10128756" cy="2750368"/>
              </a:xfrm>
              <a:prstGeom prst="rect">
                <a:avLst/>
              </a:prstGeom>
            </p:spPr>
            <p:txBody>
              <a:bodyPr wrap="square">
                <a:spAutoFit/>
              </a:bodyPr>
              <a:lstStyle/>
              <a:p>
                <a:pPr>
                  <a:lnSpc>
                    <a:spcPct val="150000"/>
                  </a:lnSpc>
                </a:pP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Đếm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104,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26858" y="6784983"/>
                <a:ext cx="10128756" cy="2750368"/>
              </a:xfrm>
              <a:prstGeom prst="rect">
                <a:avLst/>
              </a:prstGeom>
              <a:blipFill>
                <a:blip r:embed="rId51"/>
                <a:stretch>
                  <a:fillRect l="-216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3211178"/>
            <a:ext cx="15240000" cy="26331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6988121" y="806419"/>
            <a:ext cx="3962400" cy="151237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NHẬN XÉT</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62000" y="7124700"/>
            <a:ext cx="2743200" cy="1476185"/>
          </a:xfrm>
          <a:prstGeom prst="rect">
            <a:avLst/>
          </a:prstGeom>
        </p:spPr>
      </p:pic>
      <p:sp>
        <p:nvSpPr>
          <p:cNvPr id="4" name="Rectangle 3"/>
          <p:cNvSpPr/>
          <p:nvPr/>
        </p:nvSpPr>
        <p:spPr>
          <a:xfrm>
            <a:off x="2263721" y="3465427"/>
            <a:ext cx="13411200" cy="1839606"/>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khoảng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4000" dirty="0">
                <a:effectLst/>
                <a:latin typeface="Arial" panose="020B0604020202020204" pitchFamily="34" charset="0"/>
                <a:ea typeface="Calibri" panose="020F0502020204030204" pitchFamily="34" charset="0"/>
                <a:cs typeface="Times New Roman" panose="02020603050405020304" pitchFamily="18" charset="0"/>
              </a:rPr>
              <a:t> qua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ấy</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7"/>
          <a:srcRect/>
          <a:stretch>
            <a:fillRect/>
          </a:stretch>
        </p:blipFill>
        <p:spPr>
          <a:xfrm>
            <a:off x="15012989" y="5266933"/>
            <a:ext cx="2417728" cy="360406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657600" y="4320039"/>
                <a:ext cx="583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657600" y="4320039"/>
                <a:ext cx="583813" cy="1248803"/>
              </a:xfrm>
              <a:prstGeom prst="rect">
                <a:avLst/>
              </a:prstGeom>
              <a:blipFill>
                <a:blip r:embed="rId21"/>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2781300"/>
            <a:ext cx="15240000" cy="43707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6984110" y="647700"/>
            <a:ext cx="3962400" cy="145097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Ý</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62000" y="7124700"/>
            <a:ext cx="2743200" cy="147618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921643" y="3001955"/>
                <a:ext cx="12087335"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21643" y="3001955"/>
                <a:ext cx="12087335" cy="1839606"/>
              </a:xfrm>
              <a:prstGeom prst="rect">
                <a:avLst/>
              </a:prstGeom>
              <a:blipFill>
                <a:blip r:embed="rId20"/>
                <a:stretch>
                  <a:fillRect l="-1765" b="-12583"/>
                </a:stretch>
              </a:blipFill>
            </p:spPr>
            <p:txBody>
              <a:bodyPr/>
              <a:lstStyle/>
              <a:p>
                <a:r>
                  <a:rPr lang="en-US">
                    <a:noFill/>
                  </a:rPr>
                  <a:t> </a:t>
                </a:r>
              </a:p>
            </p:txBody>
          </p:sp>
        </mc:Fallback>
      </mc:AlternateContent>
      <p:pic>
        <p:nvPicPr>
          <p:cNvPr id="20" name="Picture 8"/>
          <p:cNvPicPr>
            <a:picLocks noChangeAspect="1"/>
          </p:cNvPicPr>
          <p:nvPr/>
        </p:nvPicPr>
        <p:blipFill>
          <a:blip r:embed="rId21"/>
          <a:srcRect/>
          <a:stretch>
            <a:fillRect/>
          </a:stretch>
        </p:blipFill>
        <p:spPr>
          <a:xfrm>
            <a:off x="15012989" y="5266933"/>
            <a:ext cx="2417728" cy="3604066"/>
          </a:xfrm>
          <a:prstGeom prst="rect">
            <a:avLst/>
          </a:prstGeom>
        </p:spPr>
      </p:pic>
      <p:sp>
        <p:nvSpPr>
          <p:cNvPr id="11" name="Rounded Rectangle 10"/>
          <p:cNvSpPr/>
          <p:nvPr/>
        </p:nvSpPr>
        <p:spPr>
          <a:xfrm>
            <a:off x="-914400" y="8870998"/>
            <a:ext cx="20040600" cy="18351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7092560" y="4811665"/>
                <a:ext cx="4026680" cy="182742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92560" y="4811665"/>
                <a:ext cx="4026680" cy="1827423"/>
              </a:xfrm>
              <a:prstGeom prst="rect">
                <a:avLst/>
              </a:prstGeom>
              <a:blipFill>
                <a:blip r:embed="rId22"/>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884699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81000" y="4043834"/>
            <a:ext cx="4942102" cy="5900266"/>
          </a:xfrm>
          <a:prstGeom prst="rect">
            <a:avLst/>
          </a:prstGeom>
        </p:spPr>
      </p:pic>
      <p:grpSp>
        <p:nvGrpSpPr>
          <p:cNvPr id="12" name="Group 11"/>
          <p:cNvGrpSpPr/>
          <p:nvPr/>
        </p:nvGrpSpPr>
        <p:grpSpPr>
          <a:xfrm>
            <a:off x="60558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4750100">
            <a:off x="-111126" y="-116806"/>
            <a:ext cx="1158449" cy="1703601"/>
          </a:xfrm>
          <a:prstGeom prst="rect">
            <a:avLst/>
          </a:prstGeom>
        </p:spPr>
      </p:pic>
      <p:pic>
        <p:nvPicPr>
          <p:cNvPr id="23"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7068800" y="9381684"/>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8862" y="1181100"/>
                <a:ext cx="16892399" cy="2748253"/>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a:t>
                </a:r>
                <a:r>
                  <a:rPr lang="en-US" sz="4000" dirty="0" err="1">
                    <a:effectLst/>
                    <a:latin typeface="Arial" panose="020B0604020202020204" pitchFamily="34" charset="0"/>
                    <a:ea typeface="Calibri" panose="020F0502020204030204" pitchFamily="34" charset="0"/>
                    <a:cs typeface="Arial" panose="020B0604020202020204" pitchFamily="34" charset="0"/>
                  </a:rPr>
                  <a:t>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8862" y="1181100"/>
                <a:ext cx="16892399" cy="2748253"/>
              </a:xfrm>
              <a:prstGeom prst="rect">
                <a:avLst/>
              </a:prstGeom>
              <a:blipFill>
                <a:blip r:embed="rId44"/>
                <a:stretch>
                  <a:fillRect l="-1299" b="-8647"/>
                </a:stretch>
              </a:blipFill>
            </p:spPr>
            <p:txBody>
              <a:bodyPr/>
              <a:lstStyle/>
              <a:p>
                <a:r>
                  <a:rPr lang="en-US">
                    <a:noFill/>
                  </a:rPr>
                  <a:t> </a:t>
                </a:r>
              </a:p>
            </p:txBody>
          </p:sp>
        </mc:Fallback>
      </mc:AlternateContent>
      <p:sp>
        <p:nvSpPr>
          <p:cNvPr id="93" name="Oval Callout 92"/>
          <p:cNvSpPr/>
          <p:nvPr/>
        </p:nvSpPr>
        <p:spPr>
          <a:xfrm>
            <a:off x="9992349" y="4339679"/>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5989770" y="5465881"/>
                <a:ext cx="1197082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89770" y="5465881"/>
                <a:ext cx="11970824" cy="916276"/>
              </a:xfrm>
              <a:prstGeom prst="rect">
                <a:avLst/>
              </a:prstGeom>
              <a:blipFill>
                <a:blip r:embed="rId45"/>
                <a:stretch>
                  <a:fillRect l="-183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400800" y="6119321"/>
                <a:ext cx="9144000" cy="1821076"/>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00800" y="6119321"/>
                <a:ext cx="9144000" cy="1821076"/>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29400" y="7732424"/>
                <a:ext cx="1133119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29400" y="7732424"/>
                <a:ext cx="11331194" cy="916276"/>
              </a:xfrm>
              <a:prstGeom prst="rect">
                <a:avLst/>
              </a:prstGeom>
              <a:blipFill>
                <a:blip r:embed="rId47"/>
                <a:stretch>
                  <a:fillRect l="-1938" b="-25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04185" y="8351624"/>
                <a:ext cx="5337230"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304185" y="8351624"/>
                <a:ext cx="5337230" cy="1821076"/>
              </a:xfrm>
              <a:prstGeom prst="rect">
                <a:avLst/>
              </a:prstGeom>
              <a:blipFill>
                <a:blip r:embed="rId4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69709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barn(inVertical)">
                                      <p:cBhvr>
                                        <p:cTn id="24" dur="500"/>
                                        <p:tgtEl>
                                          <p:spTgt spid="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80737" y="458410"/>
            <a:ext cx="1405113" cy="1317293"/>
          </a:xfrm>
          <a:prstGeom prst="rect">
            <a:avLst/>
          </a:prstGeom>
        </p:spPr>
      </p:pic>
      <p:pic>
        <p:nvPicPr>
          <p:cNvPr id="1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687800" y="1423416"/>
            <a:ext cx="2514600" cy="180136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25579" y="2324100"/>
                <a:ext cx="16230600" cy="3832396"/>
              </a:xfrm>
              <a:prstGeom prst="rect">
                <a:avLst/>
              </a:prstGeom>
            </p:spPr>
            <p:txBody>
              <a:bodyPr wrap="square">
                <a:spAutoFit/>
              </a:bodyPr>
              <a:lstStyle/>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Xét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𝑀𝐺𝑁</m:t>
                          </m:r>
                        </m:e>
                      </m:acc>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𝑃𝐺𝑄</m:t>
                          </m:r>
                        </m:e>
                      </m:acc>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hai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g</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ó</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c</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đố</m:t>
                      </m:r>
                      <m:r>
                        <m:rPr>
                          <m:nor/>
                        </m:rPr>
                        <a:rPr lang="en-US" sz="4000" b="0" i="0" smtClean="0">
                          <a:effectLst/>
                          <a:latin typeface="Arial" panose="020B0604020202020204" pitchFamily="34" charset="0"/>
                          <a:ea typeface="Calibri" panose="020F0502020204030204" pitchFamily="34" charset="0"/>
                          <a:cs typeface="Times New Roman" panose="02020603050405020304" pitchFamily="18" charset="0"/>
                        </a:rPr>
                        <m:t>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đỉ</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nh</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c.g.c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25579" y="2324100"/>
                <a:ext cx="16230600" cy="3832396"/>
              </a:xfrm>
              <a:prstGeom prst="rect">
                <a:avLst/>
              </a:prstGeom>
              <a:blipFill>
                <a:blip r:embed="rId47"/>
                <a:stretch>
                  <a:fillRect l="-1352" b="-2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53653" y="6438900"/>
                <a:ext cx="14381747" cy="19699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e>
                    </m:acc>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chúng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trí</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so le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53653" y="6438900"/>
                <a:ext cx="14381747" cy="1969963"/>
              </a:xfrm>
              <a:prstGeom prst="rect">
                <a:avLst/>
              </a:prstGeom>
              <a:blipFill>
                <a:blip r:embed="rId48"/>
                <a:stretch>
                  <a:fillRect l="-1483" b="-6811"/>
                </a:stretch>
              </a:blipFill>
            </p:spPr>
            <p:txBody>
              <a:bodyPr/>
              <a:lstStyle/>
              <a:p>
                <a:r>
                  <a:rPr lang="en-US">
                    <a:noFill/>
                  </a:rPr>
                  <a:t> </a:t>
                </a:r>
              </a:p>
            </p:txBody>
          </p:sp>
        </mc:Fallback>
      </mc:AlternateContent>
      <p:sp>
        <p:nvSpPr>
          <p:cNvPr id="13" name="Oval Callout 12"/>
          <p:cNvSpPr/>
          <p:nvPr/>
        </p:nvSpPr>
        <p:spPr>
          <a:xfrm>
            <a:off x="8464216" y="895682"/>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49"/>
          <a:stretch>
            <a:fillRect/>
          </a:stretch>
        </p:blipFill>
        <p:spPr>
          <a:xfrm>
            <a:off x="13030200" y="8587320"/>
            <a:ext cx="1548591" cy="1808094"/>
          </a:xfrm>
          <a:prstGeom prst="rect">
            <a:avLst/>
          </a:prstGeom>
        </p:spPr>
      </p:pic>
    </p:spTree>
    <p:custDataLst>
      <p:tags r:id="rId1"/>
    </p:custDataLst>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4"/>
          <a:srcRect/>
          <a:stretch>
            <a:fillRect/>
          </a:stretch>
        </p:blipFill>
        <p:spPr>
          <a:xfrm>
            <a:off x="7467600" y="7124700"/>
            <a:ext cx="4457700" cy="2884504"/>
          </a:xfrm>
          <a:prstGeom prst="rect">
            <a:avLst/>
          </a:prstGeom>
        </p:spPr>
      </p:pic>
      <p:sp>
        <p:nvSpPr>
          <p:cNvPr id="9" name="Rectangle 8"/>
          <p:cNvSpPr/>
          <p:nvPr/>
        </p:nvSpPr>
        <p:spPr>
          <a:xfrm>
            <a:off x="1441552" y="1296457"/>
            <a:ext cx="15229260" cy="1637243"/>
          </a:xfrm>
          <a:prstGeom prst="rect">
            <a:avLst/>
          </a:prstGeom>
        </p:spPr>
        <p:txBody>
          <a:bodyPr wrap="square">
            <a:spAutoFit/>
          </a:bodyPr>
          <a:lstStyle/>
          <a:p>
            <a:pPr lvl="0" algn="ctr">
              <a:lnSpc>
                <a:spcPct val="150000"/>
              </a:lnSpc>
              <a:defRPr/>
            </a:pPr>
            <a:r>
              <a:rPr lang="vi-VN" sz="7500" b="1" kern="0" dirty="0">
                <a:solidFill>
                  <a:srgbClr val="FF0000"/>
                </a:solidFill>
              </a:rPr>
              <a:t>CHƯƠNG </a:t>
            </a:r>
            <a:r>
              <a:rPr lang="en-US" sz="7500" b="1" kern="0" dirty="0">
                <a:solidFill>
                  <a:srgbClr val="FF0000"/>
                </a:solidFill>
                <a:latin typeface="Arial" panose="020B0604020202020204" pitchFamily="34" charset="0"/>
                <a:cs typeface="Arial" panose="020B0604020202020204" pitchFamily="34" charset="0"/>
              </a:rPr>
              <a:t>VII</a:t>
            </a:r>
            <a:r>
              <a:rPr lang="en-US" sz="7500" b="1" kern="0" dirty="0">
                <a:solidFill>
                  <a:srgbClr val="FF0000"/>
                </a:solidFill>
              </a:rPr>
              <a:t>. </a:t>
            </a:r>
            <a:r>
              <a:rPr lang="vi-VN" sz="7500" b="1" kern="0" dirty="0">
                <a:solidFill>
                  <a:srgbClr val="FF0000"/>
                </a:solidFill>
              </a:rPr>
              <a:t>TAM GIÁC</a:t>
            </a:r>
            <a:endParaRPr lang="en-US" sz="7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653320" y="3314700"/>
            <a:ext cx="13438560" cy="3093154"/>
          </a:xfrm>
          <a:prstGeom prst="rect">
            <a:avLst/>
          </a:prstGeom>
        </p:spPr>
        <p:txBody>
          <a:bodyPr wrap="square">
            <a:spAutoFit/>
          </a:bodyPr>
          <a:lstStyle/>
          <a:p>
            <a:pPr lvl="0" algn="ctr">
              <a:lnSpc>
                <a:spcPct val="150000"/>
              </a:lnSpc>
              <a:defRPr/>
            </a:pPr>
            <a:r>
              <a:rPr lang="vi-VN" sz="6500" b="1" kern="0" dirty="0">
                <a:solidFill>
                  <a:schemeClr val="accent1"/>
                </a:solidFill>
                <a:ea typeface="Calibri" panose="020F0502020204030204" pitchFamily="34" charset="0"/>
                <a:cs typeface="Arial" panose="020B0604020202020204" pitchFamily="34" charset="0"/>
              </a:rPr>
              <a:t>BÀI 10: TÍNH CHẤT BA ĐƯỜNG TRUNG TUYẾN CỦA TAM GIÁC</a:t>
            </a:r>
            <a:endParaRPr kumimoji="0" lang="en-US" sz="6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257800" y="658778"/>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BÀI TẬP TRẮC NGHIỆM</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015663"/>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1. </a:t>
            </a:r>
            <a:r>
              <a:rPr lang="en-US" sz="4000">
                <a:latin typeface="Arial" panose="020B0604020202020204" pitchFamily="34" charset="0"/>
                <a:ea typeface="Calibri" panose="020F0502020204030204" pitchFamily="34" charset="0"/>
                <a:cs typeface="Times New Roman" panose="02020603050405020304" pitchFamily="18" charset="0"/>
              </a:rPr>
              <a:t>Cho hình vẽ, điền số thích hợp vào chỗ chấm: BG = …. GN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p:pic>
        <p:nvPicPr>
          <p:cNvPr id="4" name="Picture 3"/>
          <p:cNvPicPr>
            <a:picLocks noChangeAspect="1"/>
          </p:cNvPicPr>
          <p:nvPr/>
        </p:nvPicPr>
        <p:blipFill>
          <a:blip r:embed="rId6"/>
          <a:stretch>
            <a:fillRect/>
          </a:stretch>
        </p:blipFill>
        <p:spPr>
          <a:xfrm>
            <a:off x="1121455" y="4011384"/>
            <a:ext cx="5934568" cy="41801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448800" y="3638640"/>
                <a:ext cx="9144000" cy="4224298"/>
              </a:xfrm>
              <a:prstGeom prst="rect">
                <a:avLst/>
              </a:prstGeom>
            </p:spPr>
            <p:txBody>
              <a:bodyPr>
                <a:spAutoFit/>
              </a:bodyPr>
              <a:lstStyle/>
              <a:p>
                <a:pPr>
                  <a:lnSpc>
                    <a:spcPct val="25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2</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48800" y="3638640"/>
                <a:ext cx="9144000" cy="4224298"/>
              </a:xfrm>
              <a:prstGeom prst="rect">
                <a:avLst/>
              </a:prstGeom>
              <a:blipFill>
                <a:blip r:embed="rId15"/>
                <a:stretch>
                  <a:fillRect l="-2333" b="-1876"/>
                </a:stretch>
              </a:blipFill>
            </p:spPr>
            <p:txBody>
              <a:bodyPr/>
              <a:lstStyle/>
              <a:p>
                <a:r>
                  <a:rPr lang="en-US">
                    <a:noFill/>
                  </a:rPr>
                  <a:t> </a:t>
                </a:r>
              </a:p>
            </p:txBody>
          </p:sp>
        </mc:Fallback>
      </mc:AlternateContent>
      <p:sp>
        <p:nvSpPr>
          <p:cNvPr id="9" name="Rounded Rectangle 8"/>
          <p:cNvSpPr/>
          <p:nvPr/>
        </p:nvSpPr>
        <p:spPr>
          <a:xfrm>
            <a:off x="9067800" y="4610100"/>
            <a:ext cx="1905000" cy="91440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25800" y="8287848"/>
            <a:ext cx="1752600" cy="1283779"/>
          </a:xfrm>
          <a:prstGeom prst="rect">
            <a:avLst/>
          </a:prstGeom>
        </p:spPr>
      </p:pic>
    </p:spTree>
    <p:custDataLst>
      <p:tags r:id="rId1"/>
    </p:custDataLst>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57800" y="663500"/>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83960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2. </a:t>
            </a:r>
            <a:r>
              <a:rPr lang="en-US" sz="4000">
                <a:latin typeface="Arial" panose="020B0604020202020204" pitchFamily="34" charset="0"/>
                <a:ea typeface="Calibri" panose="020F0502020204030204" pitchFamily="34" charset="0"/>
                <a:cs typeface="Times New Roman" panose="02020603050405020304" pitchFamily="18" charset="0"/>
              </a:rPr>
              <a:t>Cho G là trọng tâm tam giác MNP với đường trung tuyến MI. Câu nào sau đây đúng.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p:sp>
        <p:nvSpPr>
          <p:cNvPr id="9" name="Rounded Rectangle 8"/>
          <p:cNvSpPr/>
          <p:nvPr/>
        </p:nvSpPr>
        <p:spPr>
          <a:xfrm>
            <a:off x="10287000" y="4594158"/>
            <a:ext cx="2895600" cy="1692341"/>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8287848"/>
            <a:ext cx="1752600" cy="128377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101486" y="4356463"/>
                <a:ext cx="9144000" cy="3486852"/>
              </a:xfrm>
              <a:prstGeom prst="rect">
                <a:avLst/>
              </a:prstGeom>
            </p:spPr>
            <p:txBody>
              <a:bodyPr>
                <a:spAutoFit/>
              </a:bodyPr>
              <a:lstStyle/>
              <a:p>
                <a:pPr>
                  <a:lnSpc>
                    <a:spcPct val="20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01486" y="4356463"/>
                <a:ext cx="9144000" cy="3486852"/>
              </a:xfrm>
              <a:prstGeom prst="rect">
                <a:avLst/>
              </a:prstGeom>
              <a:blipFill>
                <a:blip r:embed="rId37"/>
                <a:stretch>
                  <a:fillRect l="-2400" b="-2448"/>
                </a:stretch>
              </a:blipFill>
            </p:spPr>
            <p:txBody>
              <a:bodyPr/>
              <a:lstStyle/>
              <a:p>
                <a:r>
                  <a:rPr lang="en-US">
                    <a:noFill/>
                  </a:rPr>
                  <a:t> </a:t>
                </a:r>
              </a:p>
            </p:txBody>
          </p:sp>
        </mc:Fallback>
      </mc:AlternateContent>
      <p:pic>
        <p:nvPicPr>
          <p:cNvPr id="14" name="Picture 4"/>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a:fillRect/>
          </a:stretch>
        </p:blipFill>
        <p:spPr>
          <a:xfrm>
            <a:off x="1109423" y="8590512"/>
            <a:ext cx="1265457" cy="1335575"/>
          </a:xfrm>
          <a:prstGeom prst="rect">
            <a:avLst/>
          </a:prstGeom>
        </p:spPr>
      </p:pic>
    </p:spTree>
    <p:custDataLst>
      <p:tags r:id="rId1"/>
    </p:custDataLst>
    <p:extLst>
      <p:ext uri="{BB962C8B-B14F-4D97-AF65-F5344CB8AC3E}">
        <p14:creationId xmlns:p14="http://schemas.microsoft.com/office/powerpoint/2010/main" val="23762400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5631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2225842" y="1943100"/>
            <a:ext cx="6442814" cy="1015663"/>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câu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lời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p:sp>
        <p:nvSpPr>
          <p:cNvPr id="9" name="Rounded Rectangle 8"/>
          <p:cNvSpPr/>
          <p:nvPr/>
        </p:nvSpPr>
        <p:spPr>
          <a:xfrm>
            <a:off x="1981200" y="8039100"/>
            <a:ext cx="10134600"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59100" y="8503753"/>
            <a:ext cx="1752600" cy="1283779"/>
          </a:xfrm>
          <a:prstGeom prst="rect">
            <a:avLst/>
          </a:prstGeom>
        </p:spPr>
      </p:pic>
      <p:pic>
        <p:nvPicPr>
          <p:cNvPr id="1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54400" y="880512"/>
            <a:ext cx="762000" cy="804222"/>
          </a:xfrm>
          <a:prstGeom prst="rect">
            <a:avLst/>
          </a:prstGeom>
        </p:spPr>
      </p:pic>
      <p:sp>
        <p:nvSpPr>
          <p:cNvPr id="3" name="Rectangle 2"/>
          <p:cNvSpPr/>
          <p:nvPr/>
        </p:nvSpPr>
        <p:spPr>
          <a:xfrm>
            <a:off x="2209800" y="2858036"/>
            <a:ext cx="15799792" cy="6247864"/>
          </a:xfrm>
          <a:prstGeom prst="rect">
            <a:avLst/>
          </a:prstGeom>
        </p:spPr>
        <p:txBody>
          <a:bodyPr wrap="square">
            <a:spAutoFit/>
          </a:bodyPr>
          <a:lstStyle/>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B. Ba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định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991052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p:sp>
        <p:nvSpPr>
          <p:cNvPr id="9" name="Rounded Rectangle 8"/>
          <p:cNvSpPr/>
          <p:nvPr/>
        </p:nvSpPr>
        <p:spPr>
          <a:xfrm>
            <a:off x="990600" y="5301880"/>
            <a:ext cx="6777789"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6000" y="8278531"/>
            <a:ext cx="1752600" cy="1283779"/>
          </a:xfrm>
          <a:prstGeom prst="rect">
            <a:avLst/>
          </a:prstGeom>
        </p:spPr>
      </p:pic>
      <p:pic>
        <p:nvPicPr>
          <p:cNvPr id="1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54400" y="880512"/>
            <a:ext cx="762000" cy="8042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43000" y="2067383"/>
                <a:ext cx="16535400" cy="8243795"/>
              </a:xfrm>
              <a:prstGeom prst="rect">
                <a:avLst/>
              </a:prstGeom>
            </p:spPr>
            <p:txBody>
              <a:bodyPr wrap="square">
                <a:spAutoFit/>
              </a:bodyPr>
              <a:lstStyle/>
              <a:p>
                <a:pPr algn="just">
                  <a:lnSpc>
                    <a:spcPct val="150000"/>
                  </a:lnSpc>
                </a:pPr>
                <a:r>
                  <a:rPr lang="en-US" sz="4000" b="1" dirty="0">
                    <a:latin typeface="Arial" panose="020B0604020202020204" pitchFamily="34" charset="0"/>
                    <a:ea typeface="Times New Roman" panose="02020603050405020304" pitchFamily="18" charset="0"/>
                  </a:rPr>
                  <a:t>Câu 4. </a:t>
                </a:r>
                <a:r>
                  <a:rPr lang="en-US" sz="4000" dirty="0">
                    <a:solidFill>
                      <a:srgbClr val="333333"/>
                    </a:solidFill>
                    <a:effectLst/>
                    <a:latin typeface="Arial" panose="020B0604020202020204" pitchFamily="34" charset="0"/>
                    <a:ea typeface="Times New Roman" panose="02020603050405020304" pitchFamily="18" charset="0"/>
                  </a:rPr>
                  <a:t>Cho tam </a:t>
                </a:r>
                <a:r>
                  <a:rPr lang="en-US" sz="4000" dirty="0" err="1">
                    <a:solidFill>
                      <a:srgbClr val="333333"/>
                    </a:solidFill>
                    <a:effectLst/>
                    <a:latin typeface="Arial" panose="020B0604020202020204" pitchFamily="34" charset="0"/>
                    <a:ea typeface="Times New Roman" panose="02020603050405020304" pitchFamily="18" charset="0"/>
                  </a:rPr>
                  <a:t>giác</a:t>
                </a:r>
                <a:r>
                  <a:rPr lang="en-US" sz="4000" dirty="0">
                    <a:solidFill>
                      <a:srgbClr val="333333"/>
                    </a:solidFill>
                    <a:effectLst/>
                    <a:latin typeface="Arial" panose="020B0604020202020204" pitchFamily="34" charset="0"/>
                    <a:ea typeface="Times New Roman" panose="02020603050405020304" pitchFamily="18" charset="0"/>
                  </a:rPr>
                  <a:t> ABC </a:t>
                </a:r>
                <a:r>
                  <a:rPr lang="en-US" sz="4000" dirty="0" err="1">
                    <a:solidFill>
                      <a:srgbClr val="333333"/>
                    </a:solidFill>
                    <a:effectLst/>
                    <a:latin typeface="Arial" panose="020B0604020202020204" pitchFamily="34" charset="0"/>
                    <a:ea typeface="Times New Roman" panose="02020603050405020304" pitchFamily="18" charset="0"/>
                  </a:rPr>
                  <a:t>có</a:t>
                </a:r>
                <a:r>
                  <a:rPr lang="en-US" sz="4000" dirty="0">
                    <a:solidFill>
                      <a:srgbClr val="333333"/>
                    </a:solidFill>
                    <a:effectLst/>
                    <a:latin typeface="Arial" panose="020B0604020202020204" pitchFamily="34" charset="0"/>
                    <a:ea typeface="Times New Roman" panose="02020603050405020304" pitchFamily="18" charset="0"/>
                  </a:rPr>
                  <a:t> G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trọng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tâm</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đường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trung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tuyến</a:t>
                </a:r>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đối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DA </a:t>
                </a:r>
                <a:r>
                  <a:rPr lang="en-US" sz="4000" dirty="0" err="1">
                    <a:solidFill>
                      <a:srgbClr val="333333"/>
                    </a:solidFill>
                    <a:effectLst/>
                    <a:latin typeface="Arial" panose="020B0604020202020204" pitchFamily="34" charset="0"/>
                    <a:ea typeface="Times New Roman" panose="02020603050405020304" pitchFamily="18" charset="0"/>
                  </a:rPr>
                  <a:t>lấy</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điểm</a:t>
                </a:r>
                <a:r>
                  <a:rPr lang="en-US" sz="4000" dirty="0">
                    <a:solidFill>
                      <a:srgbClr val="333333"/>
                    </a:solidFill>
                    <a:effectLst/>
                    <a:latin typeface="Arial" panose="020B0604020202020204" pitchFamily="34" charset="0"/>
                    <a:ea typeface="Times New Roman" panose="02020603050405020304" pitchFamily="18" charset="0"/>
                  </a:rPr>
                  <a:t> M </a:t>
                </a:r>
                <a:r>
                  <a:rPr lang="en-US" sz="4000" dirty="0" err="1">
                    <a:solidFill>
                      <a:srgbClr val="333333"/>
                    </a:solidFill>
                    <a:effectLst/>
                    <a:latin typeface="Arial" panose="020B0604020202020204" pitchFamily="34" charset="0"/>
                    <a:ea typeface="Times New Roman" panose="02020603050405020304" pitchFamily="18" charset="0"/>
                  </a:rPr>
                  <a:t>sao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cho</a:t>
                </a:r>
                <a:r>
                  <a:rPr lang="en-US" sz="4000" dirty="0">
                    <a:solidFill>
                      <a:srgbClr val="333333"/>
                    </a:solidFill>
                    <a:effectLst/>
                    <a:latin typeface="Arial" panose="020B0604020202020204" pitchFamily="34" charset="0"/>
                    <a:ea typeface="Times New Roman" panose="02020603050405020304" pitchFamily="18" charset="0"/>
                  </a:rPr>
                  <a:t> DM = </a:t>
                </a:r>
                <a14:m>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nào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đúng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trong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dưới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đây</a:t>
                </a:r>
                <a:r>
                  <a:rPr lang="en-US" sz="4000" dirty="0">
                    <a:solidFill>
                      <a:srgbClr val="333333"/>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A. D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GM.</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B. G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AD.</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C.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𝐴𝐷</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𝐺𝑀</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D.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rPr>
                      <m:t>𝐴𝐺</m:t>
                    </m:r>
                    <m:r>
                      <a:rPr lang="en-US" sz="4000" i="1" dirty="0" smtClean="0">
                        <a:solidFill>
                          <a:schemeClr val="tx1"/>
                        </a:solidFill>
                        <a:effectLst/>
                        <a:latin typeface="Cambria Math" panose="02040503050406030204" pitchFamily="18" charset="0"/>
                        <a:ea typeface="Times New Roman" panose="02020603050405020304" pitchFamily="18" charset="0"/>
                      </a:rPr>
                      <m:t> = </m:t>
                    </m:r>
                    <m:r>
                      <a:rPr lang="en-US" sz="4000" i="1" dirty="0" smtClean="0">
                        <a:solidFill>
                          <a:schemeClr val="tx1"/>
                        </a:solidFill>
                        <a:effectLst/>
                        <a:latin typeface="Cambria Math" panose="02040503050406030204" pitchFamily="18" charset="0"/>
                        <a:ea typeface="Times New Roman" panose="02020603050405020304" pitchFamily="18" charset="0"/>
                      </a:rPr>
                      <m:t>3</m:t>
                    </m:r>
                    <m:r>
                      <a:rPr lang="en-US" sz="4000" i="1" dirty="0" smtClean="0">
                        <a:solidFill>
                          <a:schemeClr val="tx1"/>
                        </a:solidFill>
                        <a:effectLst/>
                        <a:latin typeface="Cambria Math" panose="02040503050406030204" pitchFamily="18" charset="0"/>
                        <a:ea typeface="Times New Roman" panose="02020603050405020304" pitchFamily="18" charset="0"/>
                      </a:rPr>
                      <m:t>𝐷𝑀</m:t>
                    </m:r>
                    <m:r>
                      <a:rPr lang="en-US" sz="4000" i="1" dirty="0" smtClean="0">
                        <a:solidFill>
                          <a:schemeClr val="tx1"/>
                        </a:solidFill>
                        <a:effectLst/>
                        <a:latin typeface="Cambria Math" panose="02040503050406030204" pitchFamily="18" charset="0"/>
                        <a:ea typeface="Times New Roman" panose="02020603050405020304" pitchFamily="18" charset="0"/>
                      </a:rPr>
                      <m:t>.</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pP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43000" y="2067383"/>
                <a:ext cx="16535400" cy="8243795"/>
              </a:xfrm>
              <a:prstGeom prst="rect">
                <a:avLst/>
              </a:prstGeom>
              <a:blipFill>
                <a:blip r:embed="rId38"/>
                <a:stretch>
                  <a:fillRect l="-1327" r="-12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5710574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9480"/>
            <a:ext cx="13792200" cy="3170099"/>
          </a:xfrm>
          <a:prstGeom prst="rect">
            <a:avLst/>
          </a:prstGeom>
        </p:spPr>
        <p:txBody>
          <a:bodyPr wrap="square">
            <a:spAutoFit/>
          </a:bodyPr>
          <a:lstStyle/>
          <a:p>
            <a:pPr lvl="8" algn="just">
              <a:lnSpc>
                <a:spcPct val="250000"/>
              </a:lnSpc>
            </a:pPr>
            <a:r>
              <a:rPr lang="en-US" sz="4000" dirty="0">
                <a:latin typeface="Arial" panose="020B0604020202020204" pitchFamily="34" charset="0"/>
                <a:ea typeface="Times New Roman" panose="02020603050405020304" pitchFamily="18" charset="0"/>
              </a:rPr>
              <a:t>A.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D</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B.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E</a:t>
            </a:r>
            <a:endParaRPr lang="en-US" sz="3600" dirty="0">
              <a:latin typeface="Times New Roman" panose="02020603050405020304" pitchFamily="18" charset="0"/>
              <a:ea typeface="Times New Roman" panose="02020603050405020304" pitchFamily="18" charset="0"/>
            </a:endParaRPr>
          </a:p>
          <a:p>
            <a:pPr lvl="8" algn="just">
              <a:lnSpc>
                <a:spcPct val="250000"/>
              </a:lnSpc>
            </a:pPr>
            <a:r>
              <a:rPr lang="en-US" sz="4000" dirty="0">
                <a:latin typeface="Arial" panose="020B0604020202020204" pitchFamily="34" charset="0"/>
                <a:ea typeface="Times New Roman" panose="02020603050405020304" pitchFamily="18" charset="0"/>
              </a:rPr>
              <a:t>C.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O</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D.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 B, C </a:t>
            </a:r>
            <a:r>
              <a:rPr lang="en-US" sz="4000" dirty="0" err="1">
                <a:latin typeface="Arial" panose="020B0604020202020204" pitchFamily="34" charset="0"/>
                <a:ea typeface="Times New Roman" panose="02020603050405020304" pitchFamily="18" charset="0"/>
              </a:rPr>
              <a:t>đều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sai</a:t>
            </a:r>
            <a:endParaRPr lang="en-US" sz="3600" dirty="0">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p:sp>
        <p:nvSpPr>
          <p:cNvPr id="9" name="Rounded Rectangle 8"/>
          <p:cNvSpPr/>
          <p:nvPr/>
        </p:nvSpPr>
        <p:spPr>
          <a:xfrm>
            <a:off x="8915400" y="5816123"/>
            <a:ext cx="3505200" cy="107997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 y="8424564"/>
            <a:ext cx="1752600" cy="1283779"/>
          </a:xfrm>
          <a:prstGeom prst="rect">
            <a:avLst/>
          </a:prstGeom>
        </p:spPr>
      </p:pic>
      <p:pic>
        <p:nvPicPr>
          <p:cNvPr id="1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54400" y="880512"/>
            <a:ext cx="762000" cy="804222"/>
          </a:xfrm>
          <a:prstGeom prst="rect">
            <a:avLst/>
          </a:prstGeom>
        </p:spPr>
      </p:pic>
      <p:sp>
        <p:nvSpPr>
          <p:cNvPr id="4" name="Rectangle 3"/>
          <p:cNvSpPr/>
          <p:nvPr/>
        </p:nvSpPr>
        <p:spPr>
          <a:xfrm>
            <a:off x="874271" y="2247745"/>
            <a:ext cx="16535400" cy="2748253"/>
          </a:xfrm>
          <a:prstGeom prst="rect">
            <a:avLst/>
          </a:prstGeom>
        </p:spPr>
        <p:txBody>
          <a:bodyPr wrap="square">
            <a:spAutoFit/>
          </a:bodyPr>
          <a:lstStyle/>
          <a:p>
            <a:pPr algn="just">
              <a:lnSpc>
                <a:spcPct val="150000"/>
              </a:lnSpc>
              <a:spcAft>
                <a:spcPts val="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5. </a:t>
            </a:r>
            <a:r>
              <a:rPr lang="en-US" sz="4000" dirty="0">
                <a:solidFill>
                  <a:srgbClr val="333333"/>
                </a:solidFill>
                <a:latin typeface="Arial" panose="020B0604020202020204" pitchFamily="34" charset="0"/>
                <a:ea typeface="Times New Roman" panose="02020603050405020304" pitchFamily="18" charset="0"/>
              </a:rPr>
              <a:t>Cho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tuyến</a:t>
            </a:r>
            <a:r>
              <a:rPr lang="en-US" sz="4000" dirty="0">
                <a:solidFill>
                  <a:srgbClr val="333333"/>
                </a:solidFill>
                <a:latin typeface="Arial" panose="020B0604020202020204" pitchFamily="34" charset="0"/>
                <a:ea typeface="Times New Roman" panose="02020603050405020304" pitchFamily="18" charset="0"/>
              </a:rPr>
              <a:t> AM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lấy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hai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D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E </a:t>
            </a:r>
            <a:r>
              <a:rPr lang="en-US" sz="4000" dirty="0" err="1">
                <a:solidFill>
                  <a:srgbClr val="333333"/>
                </a:solidFill>
                <a:latin typeface="Arial" panose="020B0604020202020204" pitchFamily="34" charset="0"/>
                <a:ea typeface="Times New Roman" panose="02020603050405020304" pitchFamily="18" charset="0"/>
              </a:rPr>
              <a:t>sao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cho</a:t>
            </a:r>
            <a:r>
              <a:rPr lang="en-US" sz="4000" dirty="0">
                <a:solidFill>
                  <a:srgbClr val="333333"/>
                </a:solidFill>
                <a:latin typeface="Arial" panose="020B0604020202020204" pitchFamily="34" charset="0"/>
                <a:ea typeface="Times New Roman" panose="02020603050405020304" pitchFamily="18" charset="0"/>
              </a:rPr>
              <a:t> AD = DE = EM. </a:t>
            </a:r>
            <a:r>
              <a:rPr lang="en-US" sz="4000" dirty="0" err="1">
                <a:solidFill>
                  <a:srgbClr val="333333"/>
                </a:solidFill>
                <a:latin typeface="Arial" panose="020B0604020202020204" pitchFamily="34" charset="0"/>
                <a:ea typeface="Times New Roman" panose="02020603050405020304" pitchFamily="18" charset="0"/>
              </a:rPr>
              <a:t>Gọi</a:t>
            </a:r>
            <a:r>
              <a:rPr lang="en-US" sz="4000" dirty="0">
                <a:solidFill>
                  <a:srgbClr val="333333"/>
                </a:solidFill>
                <a:latin typeface="Arial" panose="020B0604020202020204" pitchFamily="34" charset="0"/>
                <a:ea typeface="Times New Roman" panose="02020603050405020304" pitchFamily="18" charset="0"/>
              </a:rPr>
              <a:t> O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đoạn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thẳng</a:t>
            </a:r>
            <a:r>
              <a:rPr lang="en-US" sz="4000" dirty="0">
                <a:solidFill>
                  <a:srgbClr val="333333"/>
                </a:solidFill>
                <a:latin typeface="Arial" panose="020B0604020202020204" pitchFamily="34" charset="0"/>
                <a:ea typeface="Times New Roman" panose="02020603050405020304" pitchFamily="18" charset="0"/>
              </a:rPr>
              <a:t> DE.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trọng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tâm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p>
        </p:txBody>
      </p:sp>
    </p:spTree>
    <p:custDataLst>
      <p:tags r:id="rId1"/>
    </p:custDataLst>
    <p:extLst>
      <p:ext uri="{BB962C8B-B14F-4D97-AF65-F5344CB8AC3E}">
        <p14:creationId xmlns:p14="http://schemas.microsoft.com/office/powerpoint/2010/main" val="15116360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6300" y="93345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419100"/>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a:t>
              </a:r>
              <a:r>
                <a:rPr kumimoji="0" lang="en-US" sz="4500" b="1" i="0" u="none" strike="noStrike" kern="1200" cap="none" spc="0" normalizeH="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1714500"/>
                <a:ext cx="17068800" cy="7475444"/>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Câu</a:t>
                </a:r>
                <a:r>
                  <a:rPr lang="fr-FR" sz="3800" b="1" dirty="0">
                    <a:latin typeface="Arial" panose="020B0604020202020204" pitchFamily="34" charset="0"/>
                    <a:ea typeface="Calibri" panose="020F0502020204030204" pitchFamily="34" charset="0"/>
                    <a:cs typeface="Times New Roman" panose="02020603050405020304" pitchFamily="18" charset="0"/>
                  </a:rPr>
                  <a:t> 1</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tia</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MA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MA = MD.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đoạn</a:t>
                </a:r>
                <a:r>
                  <a:rPr lang="fr-FR" sz="3800" dirty="0">
                    <a:effectLst/>
                    <a:latin typeface="Arial" panose="020B0604020202020204" pitchFamily="34" charset="0"/>
                    <a:ea typeface="Calibri" panose="020F0502020204030204" pitchFamily="34" charset="0"/>
                    <a:cs typeface="Times New Roman" panose="02020603050405020304" pitchFamily="18" charset="0"/>
                  </a:rPr>
                  <a:t> MC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Arial" panose="020B0604020202020204" pitchFamily="34" charset="0"/>
                      </a:rPr>
                      <m:t>𝑀𝑁</m:t>
                    </m:r>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1</m:t>
                        </m:r>
                      </m:num>
                      <m:den>
                        <m:r>
                          <a:rPr lang="fr-FR" sz="3800" i="1">
                            <a:effectLst/>
                            <a:latin typeface="Cambria Math" panose="02040503050406030204" pitchFamily="18" charset="0"/>
                            <a:ea typeface="Calibri" panose="020F0502020204030204" pitchFamily="34" charset="0"/>
                            <a:cs typeface="Arial" panose="020B0604020202020204" pitchFamily="34" charset="0"/>
                          </a:rPr>
                          <m:t>3</m:t>
                        </m:r>
                      </m:den>
                    </m:f>
                    <m:r>
                      <a:rPr lang="fr-FR" sz="3800" i="1">
                        <a:effectLst/>
                        <a:latin typeface="Cambria Math" panose="02040503050406030204" pitchFamily="18" charset="0"/>
                        <a:ea typeface="Calibri" panose="020F0502020204030204" pitchFamily="34" charset="0"/>
                        <a:cs typeface="Arial" panose="020B0604020202020204" pitchFamily="34" charset="0"/>
                      </a:rPr>
                      <m:t>𝐶𝑀</m:t>
                    </m:r>
                  </m:oMath>
                </a14:m>
                <a:r>
                  <a:rPr lang="fr-FR" sz="3800" dirty="0">
                    <a:effectLst/>
                    <a:latin typeface="Arial" panose="020B0604020202020204" pitchFamily="34" charset="0"/>
                    <a:ea typeface="Calibri" panose="020F0502020204030204" pitchFamily="34" charset="0"/>
                    <a:cs typeface="Times New Roman" panose="02020603050405020304" pitchFamily="18" charset="0"/>
                  </a:rPr>
                  <a:t> ; AN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E.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 E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CD.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3800" b="1" dirty="0">
                    <a:effectLst/>
                    <a:latin typeface="Arial" panose="020B0604020202020204" pitchFamily="34" charset="0"/>
                    <a:ea typeface="Calibri" panose="020F0502020204030204" pitchFamily="34" charset="0"/>
                    <a:cs typeface="Times New Roman" panose="02020603050405020304" pitchFamily="18" charset="0"/>
                  </a:rPr>
                  <a:t> 2.</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BM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a) BM = CN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b) Tam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GBC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c) AG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góc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3800" dirty="0">
                    <a:effectLst/>
                    <a:latin typeface="Arial" panose="020B0604020202020204" pitchFamily="34" charset="0"/>
                    <a:ea typeface="Calibri" panose="020F0502020204030204" pitchFamily="34" charset="0"/>
                    <a:cs typeface="Times New Roman" panose="02020603050405020304" pitchFamily="18" charset="0"/>
                  </a:rPr>
                  <a:t> BC.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714500"/>
                <a:ext cx="17068800" cy="7475444"/>
              </a:xfrm>
              <a:prstGeom prst="rect">
                <a:avLst/>
              </a:prstGeom>
              <a:blipFill>
                <a:blip r:embed="rId14"/>
                <a:stretch>
                  <a:fillRect l="-1179" r="-1179" b="-896"/>
                </a:stretch>
              </a:blipFill>
            </p:spPr>
            <p:txBody>
              <a:bodyPr/>
              <a:lstStyle/>
              <a:p>
                <a:r>
                  <a:rPr lang="en-US">
                    <a:noFill/>
                  </a:rPr>
                  <a:t> </a:t>
                </a:r>
              </a:p>
            </p:txBody>
          </p:sp>
        </mc:Fallback>
      </mc:AlternateContent>
      <p:pic>
        <p:nvPicPr>
          <p:cNvPr id="14" name="Picture 24"/>
          <p:cNvPicPr>
            <a:picLocks noChangeAspect="1"/>
          </p:cNvPicPr>
          <p:nvPr/>
        </p:nvPicPr>
        <p:blipFill>
          <a:blip r:embed="rId15"/>
          <a:srcRect/>
          <a:stretch>
            <a:fillRect/>
          </a:stretch>
        </p:blipFill>
        <p:spPr>
          <a:xfrm>
            <a:off x="13944599" y="7200900"/>
            <a:ext cx="2137161" cy="1600200"/>
          </a:xfrm>
          <a:prstGeom prst="rect">
            <a:avLst/>
          </a:prstGeom>
        </p:spPr>
      </p:pic>
    </p:spTree>
    <p:custDataLst>
      <p:tags r:id="rId1"/>
    </p:custDataLst>
    <p:extLst>
      <p:ext uri="{BB962C8B-B14F-4D97-AF65-F5344CB8AC3E}">
        <p14:creationId xmlns:p14="http://schemas.microsoft.com/office/powerpoint/2010/main" val="31042519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609600" y="9307123"/>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659621"/>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193320"/>
            <a:ext cx="1676400" cy="1706259"/>
          </a:xfrm>
          <a:prstGeom prst="rect">
            <a:avLst/>
          </a:prstGeom>
        </p:spPr>
      </p:pic>
      <p:sp>
        <p:nvSpPr>
          <p:cNvPr id="2" name="Rectangle 1"/>
          <p:cNvSpPr/>
          <p:nvPr/>
        </p:nvSpPr>
        <p:spPr>
          <a:xfrm>
            <a:off x="609600" y="2298032"/>
            <a:ext cx="17068800" cy="3506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Câu</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đầu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chưa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(SGK -tr107)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đỉnh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chia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thành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nhỏ</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GAB, GCA, GBC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nhau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77200" y="6312518"/>
            <a:ext cx="2590800" cy="3598333"/>
          </a:xfrm>
          <a:prstGeom prst="rect">
            <a:avLst/>
          </a:prstGeom>
        </p:spPr>
      </p:pic>
    </p:spTree>
    <p:custDataLst>
      <p:tags r:id="rId1"/>
    </p:custDataLst>
    <p:extLst>
      <p:ext uri="{BB962C8B-B14F-4D97-AF65-F5344CB8AC3E}">
        <p14:creationId xmlns:p14="http://schemas.microsoft.com/office/powerpoint/2010/main" val="16767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59244" y="4086410"/>
              <a:ext cx="5369731" cy="355621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11: Tính chất ba đường phân giác của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414105">
            <a:off x="592992" y="8431452"/>
            <a:ext cx="1472227" cy="164578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00600" y="5715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sp>
        <p:nvSpPr>
          <p:cNvPr id="7" name="Rectangle 6"/>
          <p:cNvSpPr/>
          <p:nvPr/>
        </p:nvSpPr>
        <p:spPr>
          <a:xfrm>
            <a:off x="8534400" y="3811060"/>
            <a:ext cx="9449001" cy="1131079"/>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Đường trung tuyến của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2</a:t>
            </a: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Tính chất ba đường trung tuyến của tam giác</a:t>
            </a:r>
            <a:endParaRPr lang="en-US" sz="4500" dirty="0">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352800" y="585943"/>
            <a:ext cx="11506200" cy="1131079"/>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Đường trung tuyến của tam giác</a:t>
            </a: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5849600" y="9015297"/>
            <a:ext cx="1807979" cy="1462203"/>
          </a:xfrm>
          <a:prstGeom prst="rect">
            <a:avLst/>
          </a:prstGeom>
        </p:spPr>
      </p:pic>
      <p:grpSp>
        <p:nvGrpSpPr>
          <p:cNvPr id="11" name="Group 10"/>
          <p:cNvGrpSpPr/>
          <p:nvPr/>
        </p:nvGrpSpPr>
        <p:grpSpPr>
          <a:xfrm>
            <a:off x="4480022" y="2215482"/>
            <a:ext cx="9137606" cy="862753"/>
            <a:chOff x="1611219" y="2044475"/>
            <a:chExt cx="9137606" cy="862753"/>
          </a:xfrm>
        </p:grpSpPr>
        <p:sp>
          <p:nvSpPr>
            <p:cNvPr id="12" name="Rectangle 11"/>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5" name="TextBox 14"/>
          <p:cNvSpPr txBox="1"/>
          <p:nvPr/>
        </p:nvSpPr>
        <p:spPr>
          <a:xfrm>
            <a:off x="1219200" y="3314700"/>
            <a:ext cx="15813406" cy="1839606"/>
          </a:xfrm>
          <a:prstGeom prst="rect">
            <a:avLst/>
          </a:prstGeom>
          <a:noFill/>
        </p:spPr>
        <p:txBody>
          <a:bodyPr wrap="square" rtlCol="0">
            <a:spAutoFit/>
          </a:bodyPr>
          <a:lstStyle/>
          <a:p>
            <a:pPr>
              <a:lnSpc>
                <a:spcPct val="150000"/>
              </a:lnSpc>
            </a:pPr>
            <a:r>
              <a:rPr lang="nl-NL" sz="4000" b="1" dirty="0">
                <a:latin typeface="Arial" panose="020B0604020202020204" pitchFamily="34" charset="0"/>
                <a:cs typeface="Arial" panose="020B0604020202020204" pitchFamily="34" charset="0"/>
              </a:rPr>
              <a:t>HĐ 1: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97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mút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đặc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gì</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1356610" y="5602524"/>
            <a:ext cx="4675324" cy="4055880"/>
          </a:xfrm>
          <a:prstGeom prst="rect">
            <a:avLst/>
          </a:prstGeom>
        </p:spPr>
      </p:pic>
      <p:sp>
        <p:nvSpPr>
          <p:cNvPr id="20" name="Oval Callout 19"/>
          <p:cNvSpPr/>
          <p:nvPr/>
        </p:nvSpPr>
        <p:spPr>
          <a:xfrm>
            <a:off x="8172525" y="4909117"/>
            <a:ext cx="1752600" cy="82756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10" name="Rectangle 9"/>
          <p:cNvSpPr/>
          <p:nvPr/>
        </p:nvSpPr>
        <p:spPr>
          <a:xfrm>
            <a:off x="6517006" y="6176308"/>
            <a:ext cx="10515600" cy="1938992"/>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Ta </a:t>
            </a:r>
            <a:r>
              <a:rPr lang="en-US" sz="4000" dirty="0" err="1">
                <a:solidFill>
                  <a:srgbClr val="000000"/>
                </a:solidFill>
                <a:latin typeface="Arial" panose="020B0604020202020204" pitchFamily="34" charset="0"/>
                <a:ea typeface="Times New Roman" panose="02020603050405020304" pitchFamily="18" charset="0"/>
              </a:rPr>
              <a:t>thấy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ABC,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M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20"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2621" y="-125021"/>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657600" y="2123660"/>
            <a:ext cx="13716000" cy="5744782"/>
          </a:xfrm>
          <a:prstGeom prst="wedgeRoundRectCallout">
            <a:avLst>
              <a:gd name="adj1" fmla="val -20833"/>
              <a:gd name="adj2" fmla="val 5345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4"/>
          <a:srcRect/>
          <a:stretch>
            <a:fillRect/>
          </a:stretch>
        </p:blipFill>
        <p:spPr>
          <a:xfrm flipH="1">
            <a:off x="539646" y="3552465"/>
            <a:ext cx="2825513" cy="441854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448369" y="1111140"/>
            <a:ext cx="916790" cy="1012519"/>
          </a:xfrm>
          <a:prstGeom prst="rect">
            <a:avLst/>
          </a:prstGeom>
        </p:spPr>
      </p:pic>
      <p:sp>
        <p:nvSpPr>
          <p:cNvPr id="4" name="Rectangle 3"/>
          <p:cNvSpPr/>
          <p:nvPr/>
        </p:nvSpPr>
        <p:spPr>
          <a:xfrm>
            <a:off x="1143000" y="8283222"/>
            <a:ext cx="12801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r>
              <a:rPr lang="vi-VN" sz="4000" dirty="0">
                <a:ea typeface="Calibri" panose="020F0502020204030204" pitchFamily="34" charset="0"/>
                <a:cs typeface="Arial" panose="020B0604020202020204" pitchFamily="34" charset="0"/>
              </a:rPr>
              <a:t>Đôi khi, đường thẳng AM cũng được gọi là đường trung tuyến của tam giác ABC.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253499" y="2182562"/>
            <a:ext cx="7405101" cy="5632311"/>
          </a:xfrm>
          <a:prstGeom prst="rect">
            <a:avLst/>
          </a:prstGeom>
        </p:spPr>
        <p:txBody>
          <a:bodyPr wrap="square">
            <a:spAutoFit/>
          </a:bodyPr>
          <a:lstStyle/>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Trong tam giác ABC (Hình 97), đoạn thẳng AM nói đỉnh A với trung điểm M của cạnh BC được gọi là đường trung tuyến (xuất phát từ đỉnh A hoặc tương ứng với cạnh BC).</a:t>
            </a:r>
          </a:p>
        </p:txBody>
      </p:sp>
      <p:pic>
        <p:nvPicPr>
          <p:cNvPr id="17" name="Picture 16"/>
          <p:cNvPicPr>
            <a:picLocks noChangeAspect="1"/>
          </p:cNvPicPr>
          <p:nvPr/>
        </p:nvPicPr>
        <p:blipFill>
          <a:blip r:embed="rId7"/>
          <a:stretch>
            <a:fillRect/>
          </a:stretch>
        </p:blipFill>
        <p:spPr>
          <a:xfrm>
            <a:off x="12216538" y="2558311"/>
            <a:ext cx="4776062" cy="4395121"/>
          </a:xfrm>
          <a:prstGeom prst="rect">
            <a:avLst/>
          </a:prstGeom>
        </p:spPr>
      </p:pic>
      <p:pic>
        <p:nvPicPr>
          <p:cNvPr id="18"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8572500"/>
            <a:ext cx="1537979" cy="1490441"/>
          </a:xfrm>
          <a:prstGeom prst="rect">
            <a:avLst/>
          </a:prstGeom>
        </p:spPr>
      </p:pic>
    </p:spTree>
    <p:custDataLst>
      <p:tags r:id="rId1"/>
    </p:custDataLst>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32562" y="483596"/>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tr104)</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687800" y="9388865"/>
            <a:ext cx="1507867" cy="1413625"/>
          </a:xfrm>
          <a:prstGeom prst="rect">
            <a:avLst/>
          </a:prstGeom>
        </p:spPr>
      </p:pic>
      <p:sp>
        <p:nvSpPr>
          <p:cNvPr id="7" name="Rectangle 6"/>
          <p:cNvSpPr/>
          <p:nvPr/>
        </p:nvSpPr>
        <p:spPr>
          <a:xfrm>
            <a:off x="1193534" y="1786465"/>
            <a:ext cx="15574057" cy="1938992"/>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Trong ba đoạn thẳng AM, DN, CP (H</a:t>
            </a:r>
            <a:r>
              <a:rPr lang="en-US" sz="4000" dirty="0">
                <a:latin typeface="Arial" panose="020B0604020202020204" pitchFamily="34" charset="0"/>
                <a:ea typeface="Calibri" panose="020F0502020204030204" pitchFamily="34" charset="0"/>
                <a:cs typeface="Arial" panose="020B0604020202020204" pitchFamily="34" charset="0"/>
              </a:rPr>
              <a:t>ì</a:t>
            </a:r>
            <a:r>
              <a:rPr lang="vi-VN" sz="4000" dirty="0">
                <a:ea typeface="Calibri" panose="020F0502020204030204" pitchFamily="34" charset="0"/>
                <a:cs typeface="Arial" panose="020B0604020202020204" pitchFamily="34" charset="0"/>
              </a:rPr>
              <a:t>nh 98), đoạn thẳng nào là đường trung tuyến của tam giác ABC?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11506200" y="4062349"/>
            <a:ext cx="1752600" cy="78941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6"/>
          <a:stretch>
            <a:fillRect/>
          </a:stretch>
        </p:blipFill>
        <p:spPr>
          <a:xfrm>
            <a:off x="838200" y="4127274"/>
            <a:ext cx="5900059" cy="50548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285166" y="5302727"/>
                <a:ext cx="10194667" cy="2862322"/>
              </a:xfrm>
              <a:prstGeom prst="rect">
                <a:avLst/>
              </a:prstGeom>
            </p:spPr>
            <p:txBody>
              <a:bodyPr wrap="square">
                <a:spAutoFit/>
              </a:bodyPr>
              <a:lstStyle/>
              <a:p>
                <a:pPr marL="571500" indent="-571500" algn="just">
                  <a:lnSpc>
                    <a:spcPct val="150000"/>
                  </a:lnSpc>
                  <a:spcAft>
                    <a:spcPts val="1200"/>
                  </a:spcAft>
                  <a:buFontTx/>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285166" y="5302727"/>
                <a:ext cx="10194667" cy="2862322"/>
              </a:xfrm>
              <a:prstGeom prst="rect">
                <a:avLst/>
              </a:prstGeom>
              <a:blipFill>
                <a:blip r:embed="rId45"/>
                <a:stretch>
                  <a:fillRect l="-1914" r="-2153" b="-447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7421" y="100203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459200" y="8454275"/>
            <a:ext cx="1507867" cy="1413625"/>
          </a:xfrm>
          <a:prstGeom prst="rect">
            <a:avLst/>
          </a:prstGeom>
        </p:spPr>
      </p:pic>
      <p:sp>
        <p:nvSpPr>
          <p:cNvPr id="16" name="Oval Callout 15"/>
          <p:cNvSpPr/>
          <p:nvPr/>
        </p:nvSpPr>
        <p:spPr>
          <a:xfrm>
            <a:off x="8153400" y="60945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7" name="Picture 16"/>
          <p:cNvPicPr>
            <a:picLocks noChangeAspect="1"/>
          </p:cNvPicPr>
          <p:nvPr/>
        </p:nvPicPr>
        <p:blipFill>
          <a:blip r:embed="rId6"/>
          <a:stretch>
            <a:fillRect/>
          </a:stretch>
        </p:blipFill>
        <p:spPr>
          <a:xfrm>
            <a:off x="4800600" y="8496300"/>
            <a:ext cx="1309029" cy="152838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769932" y="2095500"/>
                <a:ext cx="10908468" cy="5786199"/>
              </a:xfrm>
              <a:prstGeom prst="rect">
                <a:avLst/>
              </a:prstGeom>
            </p:spPr>
            <p:txBody>
              <a:bodyPr wrap="square">
                <a:spAutoFit/>
              </a:bodyPr>
              <a:lstStyle/>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6769932" y="2095500"/>
                <a:ext cx="10908468" cy="5786199"/>
              </a:xfrm>
              <a:prstGeom prst="rect">
                <a:avLst/>
              </a:prstGeom>
              <a:blipFill>
                <a:blip r:embed="rId45"/>
                <a:stretch>
                  <a:fillRect l="-1789" r="-1956" b="-1686"/>
                </a:stretch>
              </a:blipFill>
            </p:spPr>
            <p:txBody>
              <a:bodyPr/>
              <a:lstStyle/>
              <a:p>
                <a:r>
                  <a:rPr lang="en-US">
                    <a:noFill/>
                  </a:rPr>
                  <a:t> </a:t>
                </a:r>
              </a:p>
            </p:txBody>
          </p:sp>
        </mc:Fallback>
      </mc:AlternateContent>
      <p:pic>
        <p:nvPicPr>
          <p:cNvPr id="20" name="Picture 19"/>
          <p:cNvPicPr>
            <a:picLocks noChangeAspect="1"/>
          </p:cNvPicPr>
          <p:nvPr/>
        </p:nvPicPr>
        <p:blipFill>
          <a:blip r:embed="rId46"/>
          <a:stretch>
            <a:fillRect/>
          </a:stretch>
        </p:blipFill>
        <p:spPr>
          <a:xfrm>
            <a:off x="533400" y="2377372"/>
            <a:ext cx="5900059" cy="5054826"/>
          </a:xfrm>
          <a:prstGeom prst="rect">
            <a:avLst/>
          </a:prstGeom>
        </p:spPr>
      </p:pic>
    </p:spTree>
    <p:custDataLst>
      <p:tags r:id="rId1"/>
    </p:custDataLst>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anim calcmode="lin" valueType="num">
                                      <p:cBhvr>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872" y="114300"/>
            <a:ext cx="1464656" cy="1504044"/>
          </a:xfrm>
          <a:prstGeom prst="rect">
            <a:avLst/>
          </a:prstGeom>
        </p:spPr>
      </p:pic>
      <p:grpSp>
        <p:nvGrpSpPr>
          <p:cNvPr id="20" name="Group 19"/>
          <p:cNvGrpSpPr/>
          <p:nvPr/>
        </p:nvGrpSpPr>
        <p:grpSpPr>
          <a:xfrm>
            <a:off x="5932562" y="483596"/>
            <a:ext cx="6096000" cy="914400"/>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2 (SGK – tr104)</a:t>
              </a:r>
            </a:p>
          </p:txBody>
        </p:sp>
      </p:grpSp>
      <p:pic>
        <p:nvPicPr>
          <p:cNvPr id="8" name="Picture 7"/>
          <p:cNvPicPr>
            <a:picLocks noChangeAspect="1"/>
          </p:cNvPicPr>
          <p:nvPr/>
        </p:nvPicPr>
        <p:blipFill>
          <a:blip r:embed="rId7"/>
          <a:stretch>
            <a:fillRect/>
          </a:stretch>
        </p:blipFill>
        <p:spPr>
          <a:xfrm>
            <a:off x="609600" y="2947471"/>
            <a:ext cx="6324600" cy="455822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62000" y="1703829"/>
                <a:ext cx="16789148" cy="717761"/>
              </a:xfrm>
              <a:prstGeom prst="rect">
                <a:avLst/>
              </a:prstGeom>
            </p:spPr>
            <p:txBody>
              <a:bodyPr wrap="non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99).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Vẽ</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62000" y="1703829"/>
                <a:ext cx="16789148" cy="717761"/>
              </a:xfrm>
              <a:prstGeom prst="rect">
                <a:avLst/>
              </a:prstGeom>
              <a:blipFill>
                <a:blip r:embed="rId40"/>
                <a:stretch>
                  <a:fillRect l="-1271" t="-15254" r="-254"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35020" y="3924300"/>
                <a:ext cx="10112124" cy="4708981"/>
              </a:xfrm>
              <a:prstGeom prst="rect">
                <a:avLst/>
              </a:prstGeom>
            </p:spPr>
            <p:txBody>
              <a:bodyPr wrap="square">
                <a:spAutoFit/>
              </a:bodyPr>
              <a:lstStyle/>
              <a:p>
                <a:pPr marL="571500" lvl="0" indent="-571500" algn="just">
                  <a:lnSpc>
                    <a:spcPct val="150000"/>
                  </a:lnSpc>
                  <a:buFont typeface="Arial" panose="020B0604020202020204" pitchFamily="34" charset="0"/>
                  <a:buChar char="•"/>
                  <a:tabLst>
                    <a:tab pos="45720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Vẽ</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Times New Roman" panose="02020603050405020304" pitchFamily="18" charset="0"/>
                  </a:rPr>
                  <a:t>Vẽ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335020" y="3924300"/>
                <a:ext cx="10112124" cy="4708981"/>
              </a:xfrm>
              <a:prstGeom prst="rect">
                <a:avLst/>
              </a:prstGeom>
              <a:blipFill>
                <a:blip r:embed="rId41"/>
                <a:stretch>
                  <a:fillRect l="-1929" r="-2170" b="-2332"/>
                </a:stretch>
              </a:blipFill>
            </p:spPr>
            <p:txBody>
              <a:bodyPr/>
              <a:lstStyle/>
              <a:p>
                <a:r>
                  <a:rPr lang="en-US">
                    <a:noFill/>
                  </a:rPr>
                  <a:t> </a:t>
                </a:r>
              </a:p>
            </p:txBody>
          </p:sp>
        </mc:Fallback>
      </mc:AlternateContent>
      <p:sp>
        <p:nvSpPr>
          <p:cNvPr id="23" name="Oval Callout 22"/>
          <p:cNvSpPr/>
          <p:nvPr/>
        </p:nvSpPr>
        <p:spPr>
          <a:xfrm>
            <a:off x="8153400" y="2727423"/>
            <a:ext cx="1752600" cy="87298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cxnSp>
        <p:nvCxnSpPr>
          <p:cNvPr id="25" name="Straight Connector 24"/>
          <p:cNvCxnSpPr/>
          <p:nvPr/>
        </p:nvCxnSpPr>
        <p:spPr>
          <a:xfrm>
            <a:off x="3062815" y="3938719"/>
            <a:ext cx="747185" cy="1738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99332" y="5666947"/>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I</a:t>
            </a:r>
          </a:p>
        </p:txBody>
      </p:sp>
      <p:cxnSp>
        <p:nvCxnSpPr>
          <p:cNvPr id="31" name="Straight Connector 30"/>
          <p:cNvCxnSpPr/>
          <p:nvPr/>
        </p:nvCxnSpPr>
        <p:spPr>
          <a:xfrm flipV="1">
            <a:off x="1676400" y="4807809"/>
            <a:ext cx="2895600" cy="8690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6666" y="4263764"/>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H</a:t>
            </a:r>
          </a:p>
        </p:txBody>
      </p:sp>
      <p:sp>
        <p:nvSpPr>
          <p:cNvPr id="33" name="TextBox 32"/>
          <p:cNvSpPr txBox="1"/>
          <p:nvPr/>
        </p:nvSpPr>
        <p:spPr>
          <a:xfrm>
            <a:off x="1889123" y="4253811"/>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K</a:t>
            </a:r>
          </a:p>
        </p:txBody>
      </p:sp>
      <p:cxnSp>
        <p:nvCxnSpPr>
          <p:cNvPr id="35" name="Straight Connector 34"/>
          <p:cNvCxnSpPr/>
          <p:nvPr/>
        </p:nvCxnSpPr>
        <p:spPr>
          <a:xfrm flipH="1" flipV="1">
            <a:off x="2362200" y="4807809"/>
            <a:ext cx="3570363" cy="8591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13893" y="7823334"/>
            <a:ext cx="2797414" cy="2797414"/>
          </a:xfrm>
          <a:prstGeom prst="rect">
            <a:avLst/>
          </a:prstGeom>
        </p:spPr>
      </p:pic>
      <p:grpSp>
        <p:nvGrpSpPr>
          <p:cNvPr id="40" name="Group 2"/>
          <p:cNvGrpSpPr/>
          <p:nvPr/>
        </p:nvGrpSpPr>
        <p:grpSpPr>
          <a:xfrm>
            <a:off x="-1387421" y="9932699"/>
            <a:ext cx="20834242" cy="1818911"/>
            <a:chOff x="0" y="0"/>
            <a:chExt cx="3762534" cy="328484"/>
          </a:xfrm>
        </p:grpSpPr>
        <p:sp>
          <p:nvSpPr>
            <p:cNvPr id="4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2" name="Rectangle 41"/>
          <p:cNvSpPr/>
          <p:nvPr/>
        </p:nvSpPr>
        <p:spPr>
          <a:xfrm>
            <a:off x="3379646" y="8834827"/>
            <a:ext cx="11553856" cy="8008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Nhận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xét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600"/>
                                        <p:tgtEl>
                                          <p:spTgt spid="12">
                                            <p:txEl>
                                              <p:pRg st="1" end="1"/>
                                            </p:txEl>
                                          </p:spTgt>
                                        </p:tgtEl>
                                      </p:cBhvr>
                                    </p:animEffect>
                                    <p:anim calcmode="lin" valueType="num">
                                      <p:cBhvr>
                                        <p:cTn id="31" dur="6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6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9" grpId="0"/>
      <p:bldP spid="32" grpId="0"/>
      <p:bldP spid="33"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995873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20198387">
            <a:off x="17204453" y="525058"/>
            <a:ext cx="1110174" cy="1632608"/>
          </a:xfrm>
          <a:prstGeom prst="rect">
            <a:avLst/>
          </a:prstGeom>
        </p:spPr>
      </p:pic>
      <p:pic>
        <p:nvPicPr>
          <p:cNvPr id="11" name="Picture 6"/>
          <p:cNvPicPr>
            <a:picLocks noChangeAspect="1"/>
          </p:cNvPicPr>
          <p:nvPr/>
        </p:nvPicPr>
        <p:blipFill rotWithShape="1">
          <a:blip r:embed="rId5"/>
          <a:srcRect t="30236"/>
          <a:stretch/>
        </p:blipFill>
        <p:spPr>
          <a:xfrm>
            <a:off x="2438400" y="8302829"/>
            <a:ext cx="1703941" cy="189188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10" y="1789341"/>
                <a:ext cx="18439283" cy="101566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101,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10" y="1789341"/>
                <a:ext cx="18439283" cy="1015663"/>
              </a:xfrm>
              <a:prstGeom prst="rect">
                <a:avLst/>
              </a:prstGeom>
              <a:blipFill>
                <a:blip r:embed="rId11"/>
                <a:stretch>
                  <a:fillRect l="-1190" b="-14458"/>
                </a:stretch>
              </a:blipFill>
            </p:spPr>
            <p:txBody>
              <a:bodyPr/>
              <a:lstStyle/>
              <a:p>
                <a:r>
                  <a:rPr lang="en-US">
                    <a:noFill/>
                  </a:rPr>
                  <a:t> </a:t>
                </a:r>
              </a:p>
            </p:txBody>
          </p:sp>
        </mc:Fallback>
      </mc:AlternateContent>
      <p:sp>
        <p:nvSpPr>
          <p:cNvPr id="13" name="Oval Callout 12"/>
          <p:cNvSpPr/>
          <p:nvPr/>
        </p:nvSpPr>
        <p:spPr>
          <a:xfrm>
            <a:off x="11125200" y="315254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2"/>
          <a:stretch>
            <a:fillRect/>
          </a:stretch>
        </p:blipFill>
        <p:spPr>
          <a:xfrm>
            <a:off x="599051" y="3162300"/>
            <a:ext cx="5725549" cy="3974639"/>
          </a:xfrm>
          <a:prstGeom prst="rect">
            <a:avLst/>
          </a:prstGeom>
        </p:spPr>
      </p:pic>
      <p:sp>
        <p:nvSpPr>
          <p:cNvPr id="8" name="Rectangle 7"/>
          <p:cNvSpPr/>
          <p:nvPr/>
        </p:nvSpPr>
        <p:spPr>
          <a:xfrm>
            <a:off x="6573976" y="4222473"/>
            <a:ext cx="10855048" cy="5632311"/>
          </a:xfrm>
          <a:prstGeom prst="rect">
            <a:avLst/>
          </a:prstGeom>
        </p:spPr>
        <p:txBody>
          <a:bodyPr wrap="square">
            <a:spAutoFit/>
          </a:bodyPr>
          <a:lstStyle/>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rPr>
              <a:t>K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KH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a:t>
            </a:r>
          </a:p>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H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đỉnh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 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HK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A78DB6D-23C2-4BF8-8E2F-2DA518D3F6A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quot;\uFFFD,{EDFA8867-1FD3-41C9-841C-F9B99C74A1B9}&quot;,&quot;C:\\Users\\GIGABYTE\\Desktop\\CDS\\T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10. C7 BÀI 10 TÍNH CHẤT BA ĐƯỜNG TRUNG TUYẾN CỦA TAM GIÁC"/>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9A25F179-6DC6-4186-ABB5-ECBC6F1B885E}:315"/>
</p:tagLst>
</file>

<file path=ppt/tags/tag11.xml><?xml version="1.0" encoding="utf-8"?>
<p:tagLst xmlns:a="http://schemas.openxmlformats.org/drawingml/2006/main" xmlns:r="http://schemas.openxmlformats.org/officeDocument/2006/relationships" xmlns:p="http://schemas.openxmlformats.org/presentationml/2006/main">
  <p:tag name="GENSWF_SLIDE_UID" val="{2BD6D330-63DF-4EB5-8148-703D6934BD33}:340"/>
</p:tagLst>
</file>

<file path=ppt/tags/tag12.xml><?xml version="1.0" encoding="utf-8"?>
<p:tagLst xmlns:a="http://schemas.openxmlformats.org/drawingml/2006/main" xmlns:r="http://schemas.openxmlformats.org/officeDocument/2006/relationships" xmlns:p="http://schemas.openxmlformats.org/presentationml/2006/main">
  <p:tag name="GENSWF_SLIDE_UID" val="{5051B83F-B9AC-47C0-94E1-F85F89BF7552}:341"/>
</p:tagLst>
</file>

<file path=ppt/tags/tag13.xml><?xml version="1.0" encoding="utf-8"?>
<p:tagLst xmlns:a="http://schemas.openxmlformats.org/drawingml/2006/main" xmlns:r="http://schemas.openxmlformats.org/officeDocument/2006/relationships" xmlns:p="http://schemas.openxmlformats.org/presentationml/2006/main">
  <p:tag name="GENSWF_SLIDE_UID" val="{199D9B5C-753A-4A20-AAE6-38B76FB38E88}:342"/>
</p:tagLst>
</file>

<file path=ppt/tags/tag14.xml><?xml version="1.0" encoding="utf-8"?>
<p:tagLst xmlns:a="http://schemas.openxmlformats.org/drawingml/2006/main" xmlns:r="http://schemas.openxmlformats.org/officeDocument/2006/relationships" xmlns:p="http://schemas.openxmlformats.org/presentationml/2006/main">
  <p:tag name="GENSWF_SLIDE_UID" val="{D82A3571-007B-4422-AAE4-99424FEB746A}:345"/>
</p:tagLst>
</file>

<file path=ppt/tags/tag15.xml><?xml version="1.0" encoding="utf-8"?>
<p:tagLst xmlns:a="http://schemas.openxmlformats.org/drawingml/2006/main" xmlns:r="http://schemas.openxmlformats.org/officeDocument/2006/relationships" xmlns:p="http://schemas.openxmlformats.org/presentationml/2006/main">
  <p:tag name="GENSWF_SLIDE_UID" val="{9218D287-09C4-426D-92B5-D246E43A1AA3}:363"/>
</p:tagLst>
</file>

<file path=ppt/tags/tag16.xml><?xml version="1.0" encoding="utf-8"?>
<p:tagLst xmlns:a="http://schemas.openxmlformats.org/drawingml/2006/main" xmlns:r="http://schemas.openxmlformats.org/officeDocument/2006/relationships" xmlns:p="http://schemas.openxmlformats.org/presentationml/2006/main">
  <p:tag name="GENSWF_SLIDE_UID" val="{C5760F16-A7DE-48FD-92EE-8A6B1BBBF24D}:360"/>
</p:tagLst>
</file>

<file path=ppt/tags/tag17.xml><?xml version="1.0" encoding="utf-8"?>
<p:tagLst xmlns:a="http://schemas.openxmlformats.org/drawingml/2006/main" xmlns:r="http://schemas.openxmlformats.org/officeDocument/2006/relationships" xmlns:p="http://schemas.openxmlformats.org/presentationml/2006/main">
  <p:tag name="GENSWF_SLIDE_UID" val="{8C43B3FD-8457-4BD8-B4AC-FE90042EEF74}:312"/>
</p:tagLst>
</file>

<file path=ppt/tags/tag18.xml><?xml version="1.0" encoding="utf-8"?>
<p:tagLst xmlns:a="http://schemas.openxmlformats.org/drawingml/2006/main" xmlns:r="http://schemas.openxmlformats.org/officeDocument/2006/relationships" xmlns:p="http://schemas.openxmlformats.org/presentationml/2006/main">
  <p:tag name="GENSWF_SLIDE_UID" val="{7BE1CC11-EA23-436E-9C90-569150175D4C}:381"/>
</p:tagLst>
</file>

<file path=ppt/tags/tag19.xml><?xml version="1.0" encoding="utf-8"?>
<p:tagLst xmlns:a="http://schemas.openxmlformats.org/drawingml/2006/main" xmlns:r="http://schemas.openxmlformats.org/officeDocument/2006/relationships" xmlns:p="http://schemas.openxmlformats.org/presentationml/2006/main">
  <p:tag name="GENSWF_SLIDE_UID" val="{0CF39B69-308A-4235-B988-E2D8CF838527}:382"/>
</p:tagLst>
</file>

<file path=ppt/tags/tag2.xml><?xml version="1.0" encoding="utf-8"?>
<p:tagLst xmlns:a="http://schemas.openxmlformats.org/drawingml/2006/main" xmlns:r="http://schemas.openxmlformats.org/officeDocument/2006/relationships" xmlns:p="http://schemas.openxmlformats.org/presentationml/2006/main">
  <p:tag name="GENSWF_SLIDE_UID" val="{4DB15EA5-8060-4EFD-BD71-D8DCC8339E83}:304"/>
</p:tagLst>
</file>

<file path=ppt/tags/tag20.xml><?xml version="1.0" encoding="utf-8"?>
<p:tagLst xmlns:a="http://schemas.openxmlformats.org/drawingml/2006/main" xmlns:r="http://schemas.openxmlformats.org/officeDocument/2006/relationships" xmlns:p="http://schemas.openxmlformats.org/presentationml/2006/main">
  <p:tag name="GENSWF_SLIDE_UID" val="{D1D2159C-86A9-4954-9275-BE166052DB4D}:364"/>
</p:tagLst>
</file>

<file path=ppt/tags/tag21.xml><?xml version="1.0" encoding="utf-8"?>
<p:tagLst xmlns:a="http://schemas.openxmlformats.org/drawingml/2006/main" xmlns:r="http://schemas.openxmlformats.org/officeDocument/2006/relationships" xmlns:p="http://schemas.openxmlformats.org/presentationml/2006/main">
  <p:tag name="GENSWF_SLIDE_UID" val="{6AF59289-A0A1-4FAA-AE5D-196AB0F66D2B}:308"/>
</p:tagLst>
</file>

<file path=ppt/tags/tag22.xml><?xml version="1.0" encoding="utf-8"?>
<p:tagLst xmlns:a="http://schemas.openxmlformats.org/drawingml/2006/main" xmlns:r="http://schemas.openxmlformats.org/officeDocument/2006/relationships" xmlns:p="http://schemas.openxmlformats.org/presentationml/2006/main">
  <p:tag name="GENSWF_SLIDE_UID" val="{B6725477-2778-4DFD-B7C6-E6716C0C207F}:383"/>
</p:tagLst>
</file>

<file path=ppt/tags/tag23.xml><?xml version="1.0" encoding="utf-8"?>
<p:tagLst xmlns:a="http://schemas.openxmlformats.org/drawingml/2006/main" xmlns:r="http://schemas.openxmlformats.org/officeDocument/2006/relationships" xmlns:p="http://schemas.openxmlformats.org/presentationml/2006/main">
  <p:tag name="GENSWF_SLIDE_UID" val="{23137C88-6CB3-47A6-8406-556371F2C889}:384"/>
</p:tagLst>
</file>

<file path=ppt/tags/tag24.xml><?xml version="1.0" encoding="utf-8"?>
<p:tagLst xmlns:a="http://schemas.openxmlformats.org/drawingml/2006/main" xmlns:r="http://schemas.openxmlformats.org/officeDocument/2006/relationships" xmlns:p="http://schemas.openxmlformats.org/presentationml/2006/main">
  <p:tag name="GENSWF_SLIDE_UID" val="{FCB61DEE-34B5-410E-9DCF-42FA16BB7E7D}:385"/>
</p:tagLst>
</file>

<file path=ppt/tags/tag25.xml><?xml version="1.0" encoding="utf-8"?>
<p:tagLst xmlns:a="http://schemas.openxmlformats.org/drawingml/2006/main" xmlns:r="http://schemas.openxmlformats.org/officeDocument/2006/relationships" xmlns:p="http://schemas.openxmlformats.org/presentationml/2006/main">
  <p:tag name="GENSWF_SLIDE_UID" val="{4EB2BB27-4A08-4BBD-8FAC-8960359A6EFF}:386"/>
</p:tagLst>
</file>

<file path=ppt/tags/tag26.xml><?xml version="1.0" encoding="utf-8"?>
<p:tagLst xmlns:a="http://schemas.openxmlformats.org/drawingml/2006/main" xmlns:r="http://schemas.openxmlformats.org/officeDocument/2006/relationships" xmlns:p="http://schemas.openxmlformats.org/presentationml/2006/main">
  <p:tag name="GENSWF_SLIDE_UID" val="{3F2DCB20-C45C-4110-BADF-A0749EE02CB5}:392"/>
</p:tagLst>
</file>

<file path=ppt/tags/tag27.xml><?xml version="1.0" encoding="utf-8"?>
<p:tagLst xmlns:a="http://schemas.openxmlformats.org/drawingml/2006/main" xmlns:r="http://schemas.openxmlformats.org/officeDocument/2006/relationships" xmlns:p="http://schemas.openxmlformats.org/presentationml/2006/main">
  <p:tag name="GENSWF_SLIDE_UID" val="{CA822D5D-2E12-45F5-8996-719863FD1B79}:393"/>
</p:tagLst>
</file>

<file path=ppt/tags/tag28.xml><?xml version="1.0" encoding="utf-8"?>
<p:tagLst xmlns:a="http://schemas.openxmlformats.org/drawingml/2006/main" xmlns:r="http://schemas.openxmlformats.org/officeDocument/2006/relationships" xmlns:p="http://schemas.openxmlformats.org/presentationml/2006/main">
  <p:tag name="GENSWF_SLIDE_UID" val="{9382B757-4D1D-4BA9-B367-C7E4E5C78D5F}:261"/>
</p:tagLst>
</file>

<file path=ppt/tags/tag3.xml><?xml version="1.0" encoding="utf-8"?>
<p:tagLst xmlns:a="http://schemas.openxmlformats.org/drawingml/2006/main" xmlns:r="http://schemas.openxmlformats.org/officeDocument/2006/relationships" xmlns:p="http://schemas.openxmlformats.org/presentationml/2006/main">
  <p:tag name="GENSWF_SLIDE_UID" val="{D569C9EC-4896-489D-9A49-83A7036077C7}:274"/>
</p:tagLst>
</file>

<file path=ppt/tags/tag4.xml><?xml version="1.0" encoding="utf-8"?>
<p:tagLst xmlns:a="http://schemas.openxmlformats.org/drawingml/2006/main" xmlns:r="http://schemas.openxmlformats.org/officeDocument/2006/relationships" xmlns:p="http://schemas.openxmlformats.org/presentationml/2006/main">
  <p:tag name="GENSWF_SLIDE_UID" val="{6CAD6674-78E8-4244-A219-E612C6C19A6E}:257"/>
</p:tagLst>
</file>

<file path=ppt/tags/tag5.xml><?xml version="1.0" encoding="utf-8"?>
<p:tagLst xmlns:a="http://schemas.openxmlformats.org/drawingml/2006/main" xmlns:r="http://schemas.openxmlformats.org/officeDocument/2006/relationships" xmlns:p="http://schemas.openxmlformats.org/presentationml/2006/main">
  <p:tag name="GENSWF_SLIDE_UID" val="{DA128357-06D5-4D85-93E8-6C83600DDA65}:321"/>
</p:tagLst>
</file>

<file path=ppt/tags/tag6.xml><?xml version="1.0" encoding="utf-8"?>
<p:tagLst xmlns:a="http://schemas.openxmlformats.org/drawingml/2006/main" xmlns:r="http://schemas.openxmlformats.org/officeDocument/2006/relationships" xmlns:p="http://schemas.openxmlformats.org/presentationml/2006/main">
  <p:tag name="GENSWF_SLIDE_UID" val="{317AD01E-3945-49C4-BB31-47ED3E5C7FEB}:322"/>
</p:tagLst>
</file>

<file path=ppt/tags/tag7.xml><?xml version="1.0" encoding="utf-8"?>
<p:tagLst xmlns:a="http://schemas.openxmlformats.org/drawingml/2006/main" xmlns:r="http://schemas.openxmlformats.org/officeDocument/2006/relationships" xmlns:p="http://schemas.openxmlformats.org/presentationml/2006/main">
  <p:tag name="GENSWF_SLIDE_UID" val="{019B79DD-13A8-45BD-87AD-011D57D84417}:303"/>
</p:tagLst>
</file>

<file path=ppt/tags/tag8.xml><?xml version="1.0" encoding="utf-8"?>
<p:tagLst xmlns:a="http://schemas.openxmlformats.org/drawingml/2006/main" xmlns:r="http://schemas.openxmlformats.org/officeDocument/2006/relationships" xmlns:p="http://schemas.openxmlformats.org/presentationml/2006/main">
  <p:tag name="GENSWF_SLIDE_UID" val="{91BD843B-31EE-4B8C-A361-9B2E40B2B8FA}:361"/>
</p:tagLst>
</file>

<file path=ppt/tags/tag9.xml><?xml version="1.0" encoding="utf-8"?>
<p:tagLst xmlns:a="http://schemas.openxmlformats.org/drawingml/2006/main" xmlns:r="http://schemas.openxmlformats.org/officeDocument/2006/relationships" xmlns:p="http://schemas.openxmlformats.org/presentationml/2006/main">
  <p:tag name="GENSWF_SLIDE_UID" val="{FC0DB2C3-F1CB-43EC-96B8-5994D0EA58CA}:2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1758</Words>
  <Application>Microsoft Office PowerPoint</Application>
  <PresentationFormat>Custom</PresentationFormat>
  <Paragraphs>158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Londrina Solid</vt:lpstr>
      <vt:lpstr>Times New Roman</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C7 BÀI 10 TÍNH CHẤT BA ĐƯỜNG TRUNG TUYẾN CỦA TAM GIÁC</dc:title>
  <cp:lastModifiedBy>Phạm Thu Hà</cp:lastModifiedBy>
  <cp:revision>196</cp:revision>
  <dcterms:created xsi:type="dcterms:W3CDTF">2006-08-16T00:00:00Z</dcterms:created>
  <dcterms:modified xsi:type="dcterms:W3CDTF">2025-05-14T06:05:06Z</dcterms:modified>
  <dc:identifier>DAFKAZ1_Ljc</dc:identifier>
</cp:coreProperties>
</file>