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40"/>
  </p:notesMasterIdLst>
  <p:sldIdLst>
    <p:sldId id="258" r:id="rId5"/>
    <p:sldId id="354" r:id="rId6"/>
    <p:sldId id="355" r:id="rId7"/>
    <p:sldId id="345" r:id="rId8"/>
    <p:sldId id="371" r:id="rId9"/>
    <p:sldId id="372" r:id="rId10"/>
    <p:sldId id="324" r:id="rId11"/>
    <p:sldId id="373" r:id="rId12"/>
    <p:sldId id="375" r:id="rId13"/>
    <p:sldId id="377" r:id="rId14"/>
    <p:sldId id="380" r:id="rId15"/>
    <p:sldId id="383" r:id="rId16"/>
    <p:sldId id="379" r:id="rId17"/>
    <p:sldId id="367" r:id="rId18"/>
    <p:sldId id="382" r:id="rId19"/>
    <p:sldId id="384" r:id="rId20"/>
    <p:sldId id="381" r:id="rId21"/>
    <p:sldId id="386" r:id="rId22"/>
    <p:sldId id="387" r:id="rId23"/>
    <p:sldId id="388" r:id="rId24"/>
    <p:sldId id="357" r:id="rId25"/>
    <p:sldId id="389" r:id="rId26"/>
    <p:sldId id="353" r:id="rId27"/>
    <p:sldId id="257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390" r:id="rId38"/>
    <p:sldId id="3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30"/>
    <a:srgbClr val="0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56"/>
      </p:cViewPr>
      <p:guideLst>
        <p:guide pos="416"/>
        <p:guide pos="7256"/>
        <p:guide orient="horz" pos="648"/>
        <p:guide orient="horz" pos="696"/>
        <p:guide orient="horz" pos="388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073226" y="47063"/>
          <a:ext cx="2259059" cy="22590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34" y="442399"/>
        <a:ext cx="1656643" cy="1016576"/>
      </dsp:txXfrm>
    </dsp:sp>
    <dsp:sp modelId="{A8E595A8-7410-41CE-8A30-7E00491BDE9C}">
      <dsp:nvSpPr>
        <dsp:cNvPr id="0" name=""/>
        <dsp:cNvSpPr/>
      </dsp:nvSpPr>
      <dsp:spPr>
        <a:xfrm>
          <a:off x="1888370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2854159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9265" y="2042566"/>
        <a:ext cx="1355435" cy="1242482"/>
      </dsp:txXfrm>
    </dsp:sp>
    <dsp:sp modelId="{C79258B5-7257-44F5-B359-90CFAC2B00CF}">
      <dsp:nvSpPr>
        <dsp:cNvPr id="0" name=""/>
        <dsp:cNvSpPr/>
      </dsp:nvSpPr>
      <dsp:spPr>
        <a:xfrm>
          <a:off x="258082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5708318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810" y="2042566"/>
        <a:ext cx="1355435" cy="1242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0BA1A-4DB5-43EE-B1C0-228CDE816ED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53F0-4B54-4F79-883C-330D2986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4E4E5-8895-48C0-8113-3065A94C2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F21C-722C-41F3-AFA6-6C1A1208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E5CAD-D845-424D-B1E7-BBD199C38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EA35-5D23-4197-95E6-1A96412B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039FE-EFC2-4746-A0EF-BB487CC4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9269C-DAAE-4B54-B8D6-EEB5B8E6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7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22E6-BF5F-4980-A517-B065405F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03F3F-70FC-4946-BFD3-487A5B03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A4088-8B20-40E9-9883-16933F18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051B-2032-4DF4-81D2-391E998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D56AF-5C98-499A-A862-C264E8A0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B5970-0AEB-4924-9BB3-EB741D16D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06FAE-C60B-42C9-A1F2-9CDB9155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2831-5B76-457E-BAD6-24B9A3C4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A549-A796-49BD-AEA2-5B78E10D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75CA7-60DC-4A77-AF41-C1B6B16F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56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6372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6A55-C65B-49FD-9BD4-EFE9B95E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AC71-5091-4869-B36A-16CCF140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FBFF-9499-4D6E-9C48-A8630A05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1E78-568C-4506-BF2A-98F66B7A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EC8-D29A-4B45-9477-6D13CA0D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5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11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061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023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29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F68A-D963-453C-AB8C-9B45F0B0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20844-0711-4626-AC0C-82C821B9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D0A0-DF77-4B2B-A12D-593558D8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12BB6-A856-4F66-8E48-7DDD676F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46F45-0033-4913-A1DC-316B9F7E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35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82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6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452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10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15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8112-D31D-4D24-95EE-28FF5954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28AE-FEA8-4B0F-858C-0D74E5D76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CA038-8473-421C-B802-4EC6F5940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1828A-D92C-4B44-BE90-79ACB208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9C5FE-1490-42E8-8461-25CA6F35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71A4B-651E-484A-BE3B-C7E301C1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E161-5C9C-4356-8E03-40AD77E9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A060D-0A1E-4A73-B9A3-E0C551B9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63208-01EA-4748-AF8F-209489F3B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BDBF7-FF7B-4630-85BE-F4DA3B9A5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32700-B646-4E38-A594-216CF6CD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29864-9281-4D89-A73A-36430FD1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7B74E-E02B-4572-A3C9-985BCA33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6BE84-B8F4-4075-9123-F6A0BB9D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3CA0-681D-45F6-847A-4FEC2A88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950D2-5753-46CB-B694-D0CAF711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F26DF-F8EA-4F67-8196-18292C7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81030-846D-4D75-ADD2-9D1ED19A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25F6D-BF1B-4A07-822E-D74D154A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8B4D3-3F8F-4163-9456-2C3EEDCC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BBFB3-144D-4333-BF27-D69200F3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4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2394-9F3B-4AE6-9ED3-35C0F55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B4C1-9027-4680-8C89-C1421AE7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E61DE-1E43-4D0E-8D91-A12900B8A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B0D8-1993-4F15-9E1D-3B876647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E4D88-DD4B-40B8-904B-AEFECCA9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FF8A4-F443-4895-9430-5E96A91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2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3F4F-EEAE-4D30-954E-4C2FAE6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EE011-7E10-49EB-A49E-C47A600E5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D4620-EEFD-4ACE-A1C9-134554375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A6285-7747-4435-9D7C-D456323E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C7B8-6F15-47D2-BBC9-EA6ABC87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910B1-69A1-4E49-AF01-0F1D82C2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00F3E-3ED8-4639-ADF9-344F56C6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A52AC-A9B3-4C17-B489-F3D3A05C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B2F29-2558-4544-9579-A4F560391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63EC-D704-4085-A9DE-F14B5FC0175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4D8A-934E-4138-9EB9-610445DC5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ECCF3-931E-4C21-AA90-DA3D44CDB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2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image" Target="../media/image41.gif"/><Relationship Id="rId2" Type="http://schemas.openxmlformats.org/officeDocument/2006/relationships/audio" Target="../media/media1.wav"/><Relationship Id="rId16" Type="http://schemas.openxmlformats.org/officeDocument/2006/relationships/image" Target="../media/image40.gif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5" Type="http://schemas.openxmlformats.org/officeDocument/2006/relationships/image" Target="../media/image39.gif"/><Relationship Id="rId10" Type="http://schemas.openxmlformats.org/officeDocument/2006/relationships/slide" Target="slide29.xml"/><Relationship Id="rId4" Type="http://schemas.openxmlformats.org/officeDocument/2006/relationships/image" Target="../media/image37.png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E2786-7E30-4302-ABBD-B72BE7BC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2973122"/>
          </a:xfrm>
          <a:prstGeom prst="rect">
            <a:avLst/>
          </a:prstGeom>
          <a:noFill/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vi-VN" sz="5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400" b="1" i="1" spc="-7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 tiện vận chuyển của các dân tộc thiểu số Việt Nam ngày xưa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7764375" y="4339506"/>
            <a:ext cx="388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  <a:r>
              <a:rPr kumimoji="0" lang="en-SG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1C5A5-39A7-4B0D-BC18-9AC5C878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6" y="59352"/>
            <a:ext cx="969348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0DC2E-945B-485A-8287-62082BE1CBF1}"/>
              </a:ext>
            </a:extLst>
          </p:cNvPr>
          <p:cNvSpPr txBox="1"/>
          <p:nvPr/>
        </p:nvSpPr>
        <p:spPr>
          <a:xfrm>
            <a:off x="1157774" y="516552"/>
            <a:ext cx="1085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loại theo nhóm đối tượng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85798-9637-409E-A913-E9BF8F5CD53A}"/>
              </a:ext>
            </a:extLst>
          </p:cNvPr>
          <p:cNvGrpSpPr/>
          <p:nvPr/>
        </p:nvGrpSpPr>
        <p:grpSpPr>
          <a:xfrm>
            <a:off x="2032545" y="2412733"/>
            <a:ext cx="8126909" cy="3721367"/>
            <a:chOff x="2032545" y="2293670"/>
            <a:chExt cx="8126909" cy="445402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FCC679-125C-45DE-8FA1-FE699B800438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A0853C-0CC2-4FBD-8E83-B7B9C573FA79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953C2D-958C-46DD-8C3B-987875B66179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0735B0-C1A7-4B76-871A-B7F20704A7B6}"/>
                </a:ext>
              </a:extLst>
            </p:cNvPr>
            <p:cNvSpPr/>
            <p:nvPr/>
          </p:nvSpPr>
          <p:spPr>
            <a:xfrm>
              <a:off x="4658345" y="2293670"/>
              <a:ext cx="2875310" cy="885819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BA3CBE-C75D-44A0-8ABC-60D3F9723564}"/>
                </a:ext>
              </a:extLst>
            </p:cNvPr>
            <p:cNvSpPr/>
            <p:nvPr/>
          </p:nvSpPr>
          <p:spPr>
            <a:xfrm>
              <a:off x="203254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4E43C3-FCB6-4A8C-AEB8-DF8C33516E5C}"/>
                </a:ext>
              </a:extLst>
            </p:cNvPr>
            <p:cNvSpPr/>
            <p:nvPr/>
          </p:nvSpPr>
          <p:spPr>
            <a:xfrm>
              <a:off x="490785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A8BD223-6A60-49D7-8880-1DE7E0B37A6D}"/>
                </a:ext>
              </a:extLst>
            </p:cNvPr>
            <p:cNvSpPr/>
            <p:nvPr/>
          </p:nvSpPr>
          <p:spPr>
            <a:xfrm>
              <a:off x="778316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792C384-A98A-466F-8498-072B7CC4527A}"/>
              </a:ext>
            </a:extLst>
          </p:cNvPr>
          <p:cNvSpPr/>
          <p:nvPr/>
        </p:nvSpPr>
        <p:spPr>
          <a:xfrm>
            <a:off x="945049" y="700087"/>
            <a:ext cx="200025" cy="2000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1AF950-BA5D-4E75-9CAA-B479226317EB}"/>
              </a:ext>
            </a:extLst>
          </p:cNvPr>
          <p:cNvGrpSpPr/>
          <p:nvPr/>
        </p:nvGrpSpPr>
        <p:grpSpPr>
          <a:xfrm>
            <a:off x="3743329" y="1709973"/>
            <a:ext cx="338137" cy="231987"/>
            <a:chOff x="1371600" y="2538645"/>
            <a:chExt cx="338137" cy="231987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B66D7BBF-A5C2-44DE-B85E-B1BA15D2D577}"/>
                </a:ext>
              </a:extLst>
            </p:cNvPr>
            <p:cNvSpPr/>
            <p:nvPr/>
          </p:nvSpPr>
          <p:spPr>
            <a:xfrm>
              <a:off x="1371600" y="2543412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A225A86A-A094-4349-93F7-FE9EEA982A45}"/>
                </a:ext>
              </a:extLst>
            </p:cNvPr>
            <p:cNvSpPr/>
            <p:nvPr/>
          </p:nvSpPr>
          <p:spPr>
            <a:xfrm>
              <a:off x="1509712" y="2538645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89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phương tiện vận chuyển được các dân tộc thiểu số ở Việt Nam sử dụng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55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35000F-B138-4F3A-9D51-1E418DAF4401}"/>
              </a:ext>
            </a:extLst>
          </p:cNvPr>
          <p:cNvSpPr txBox="1"/>
          <p:nvPr/>
        </p:nvSpPr>
        <p:spPr>
          <a:xfrm>
            <a:off x="666750" y="258188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03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0B399-222A-4BF9-999C-3DF62D6A0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865826"/>
              </p:ext>
            </p:extLst>
          </p:nvPr>
        </p:nvGraphicFramePr>
        <p:xfrm>
          <a:off x="660400" y="1028700"/>
          <a:ext cx="10858499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3618733">
                  <a:extLst>
                    <a:ext uri="{9D8B030D-6E8A-4147-A177-3AD203B41FA5}">
                      <a16:colId xmlns:a16="http://schemas.microsoft.com/office/drawing/2014/main" val="2385545111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1151210176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337012119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những phương tiện vận chuyển nào được các dân tộc miền núi phía Bắc ngày xưa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60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phương tiện vận chuyển nào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với dân tộc nào?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đặc điểm chế tạo, công dụng của mỗi phương tiện?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 sao chúng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91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9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36FA5-6B79-4A06-8FF0-55AFA8D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0" y="4159793"/>
            <a:ext cx="1847850" cy="246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E498B-B08E-41B3-840B-BCA18CA48DB8}"/>
              </a:ext>
            </a:extLst>
          </p:cNvPr>
          <p:cNvSpPr txBox="1"/>
          <p:nvPr/>
        </p:nvSpPr>
        <p:spPr>
          <a:xfrm>
            <a:off x="1976438" y="490091"/>
            <a:ext cx="822642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CE6441-EE0D-45B6-9DE2-8F0F97980E06}"/>
              </a:ext>
            </a:extLst>
          </p:cNvPr>
          <p:cNvGrpSpPr/>
          <p:nvPr/>
        </p:nvGrpSpPr>
        <p:grpSpPr>
          <a:xfrm>
            <a:off x="3267874" y="1567309"/>
            <a:ext cx="257169" cy="1077218"/>
            <a:chOff x="2710663" y="1567309"/>
            <a:chExt cx="185737" cy="87584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312E9DD-8761-40F2-BAA4-A26B12006D74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n 6">
              <a:extLst>
                <a:ext uri="{FF2B5EF4-FFF2-40B4-BE49-F238E27FC236}">
                  <a16:creationId xmlns:a16="http://schemas.microsoft.com/office/drawing/2014/main" id="{8E8687FE-CFAC-4063-B83E-D4F17F33D30D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C8E36D1-28DD-4ECD-BEA8-691E36DE1793}"/>
              </a:ext>
            </a:extLst>
          </p:cNvPr>
          <p:cNvSpPr/>
          <p:nvPr/>
        </p:nvSpPr>
        <p:spPr>
          <a:xfrm>
            <a:off x="886004" y="2768199"/>
            <a:ext cx="5012097" cy="1269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AFEA2-1F97-4159-AF32-5C9C8C76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1" t="9319"/>
          <a:stretch/>
        </p:blipFill>
        <p:spPr>
          <a:xfrm>
            <a:off x="2805461" y="4159793"/>
            <a:ext cx="3119083" cy="2466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068BCB-B4C2-4A01-96F7-624397D22C97}"/>
              </a:ext>
            </a:extLst>
          </p:cNvPr>
          <p:cNvGrpSpPr/>
          <p:nvPr/>
        </p:nvGrpSpPr>
        <p:grpSpPr>
          <a:xfrm>
            <a:off x="8654257" y="1567309"/>
            <a:ext cx="257169" cy="1077218"/>
            <a:chOff x="2710663" y="1567309"/>
            <a:chExt cx="185737" cy="8758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F1E27A0-8966-40EB-B608-A63A2A5E4706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A99A0310-EE92-4132-B508-8C94759298C1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D1E9B-87FE-4423-8E20-0B9B49D9B792}"/>
              </a:ext>
            </a:extLst>
          </p:cNvPr>
          <p:cNvSpPr/>
          <p:nvPr/>
        </p:nvSpPr>
        <p:spPr>
          <a:xfrm>
            <a:off x="6879693" y="2733135"/>
            <a:ext cx="3797486" cy="12692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quệt trâu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1313B-A544-41A1-B2A0-4458D14B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81" y="4091004"/>
            <a:ext cx="3797485" cy="25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19E65-1F60-4A38-9BC8-6777377B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0"/>
          <a:stretch/>
        </p:blipFill>
        <p:spPr>
          <a:xfrm>
            <a:off x="7348920" y="453981"/>
            <a:ext cx="4169980" cy="281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FEE08-DF3A-47F8-9263-A3BA9254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20" y="3492262"/>
            <a:ext cx="4169980" cy="2906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17A778-5039-4DFA-B4C5-88E6FE96277C}"/>
              </a:ext>
            </a:extLst>
          </p:cNvPr>
          <p:cNvSpPr txBox="1"/>
          <p:nvPr/>
        </p:nvSpPr>
        <p:spPr>
          <a:xfrm>
            <a:off x="467013" y="759317"/>
            <a:ext cx="6697391" cy="156966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02D8A8C4-5100-46E1-8FCF-21FEF1F23850}"/>
              </a:ext>
            </a:extLst>
          </p:cNvPr>
          <p:cNvSpPr/>
          <p:nvPr/>
        </p:nvSpPr>
        <p:spPr>
          <a:xfrm>
            <a:off x="458921" y="2612038"/>
            <a:ext cx="4377125" cy="365595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C77C9-B284-40ED-B2BC-582881954128}"/>
              </a:ext>
            </a:extLst>
          </p:cNvPr>
          <p:cNvSpPr txBox="1"/>
          <p:nvPr/>
        </p:nvSpPr>
        <p:spPr>
          <a:xfrm>
            <a:off x="5190652" y="2762586"/>
            <a:ext cx="1973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thồ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60D34-C5E4-4401-8EAE-E60F91F3E5D1}"/>
              </a:ext>
            </a:extLst>
          </p:cNvPr>
          <p:cNvSpPr txBox="1"/>
          <p:nvPr/>
        </p:nvSpPr>
        <p:spPr>
          <a:xfrm>
            <a:off x="5006085" y="4575225"/>
            <a:ext cx="229187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khan…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8BB54-879A-487A-BF0C-EA98C451D3C0}"/>
              </a:ext>
            </a:extLst>
          </p:cNvPr>
          <p:cNvSpPr txBox="1"/>
          <p:nvPr/>
        </p:nvSpPr>
        <p:spPr>
          <a:xfrm>
            <a:off x="760874" y="793872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Sơ đồ 6">
            <a:extLst>
              <a:ext uri="{FF2B5EF4-FFF2-40B4-BE49-F238E27FC236}">
                <a16:creationId xmlns:a16="http://schemas.microsoft.com/office/drawing/2014/main" id="{B58A4996-B1B3-4185-A015-6C420CEEF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208637"/>
              </p:ext>
            </p:extLst>
          </p:nvPr>
        </p:nvGraphicFramePr>
        <p:xfrm>
          <a:off x="401875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3DF577-37BE-44BF-917A-D8D0A396E336}"/>
              </a:ext>
            </a:extLst>
          </p:cNvPr>
          <p:cNvSpPr txBox="1"/>
          <p:nvPr/>
        </p:nvSpPr>
        <p:spPr>
          <a:xfrm>
            <a:off x="5085176" y="2609730"/>
            <a:ext cx="20792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 sức voi, sức ngựa,…để vận chuyển trên cạn như chở hàng hóa, kéo gỗ, đi lại...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AA39FD-51D7-49D4-A2CE-46C334B874D7}"/>
              </a:ext>
            </a:extLst>
          </p:cNvPr>
          <p:cNvSpPr txBox="1"/>
          <p:nvPr/>
        </p:nvSpPr>
        <p:spPr>
          <a:xfrm>
            <a:off x="5063932" y="4542922"/>
            <a:ext cx="2092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lưu thông trên 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BF7B9-5754-45FB-A9EF-E17E28B80A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66" b="3419"/>
          <a:stretch/>
        </p:blipFill>
        <p:spPr>
          <a:xfrm>
            <a:off x="7572878" y="453981"/>
            <a:ext cx="3946022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42AA42-AFE8-44F3-BB46-221A31F982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64"/>
          <a:stretch/>
        </p:blipFill>
        <p:spPr>
          <a:xfrm>
            <a:off x="7425077" y="3257671"/>
            <a:ext cx="4241623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70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2359762" y="5229225"/>
            <a:ext cx="7459776" cy="9776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Tài liệu tham khảo</a:t>
            </a:r>
            <a:endParaRPr lang="en-US" sz="5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706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235704-AEC5-4BF8-964D-A7F55C3AD36C}"/>
              </a:ext>
            </a:extLst>
          </p:cNvPr>
          <p:cNvSpPr txBox="1"/>
          <p:nvPr/>
        </p:nvSpPr>
        <p:spPr>
          <a:xfrm>
            <a:off x="660400" y="28243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04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21E55B3-26C6-4DEB-86A7-A5952DB7A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447"/>
              </p:ext>
            </p:extLst>
          </p:nvPr>
        </p:nvGraphicFramePr>
        <p:xfrm>
          <a:off x="660400" y="995793"/>
          <a:ext cx="10858500" cy="54787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39776">
                  <a:extLst>
                    <a:ext uri="{9D8B030D-6E8A-4147-A177-3AD203B41FA5}">
                      <a16:colId xmlns:a16="http://schemas.microsoft.com/office/drawing/2014/main" val="3414982517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665310552"/>
                    </a:ext>
                  </a:extLst>
                </a:gridCol>
                <a:gridCol w="2643187">
                  <a:extLst>
                    <a:ext uri="{9D8B030D-6E8A-4147-A177-3AD203B41FA5}">
                      <a16:colId xmlns:a16="http://schemas.microsoft.com/office/drawing/2014/main" val="3362835945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3831064211"/>
                    </a:ext>
                  </a:extLst>
                </a:gridCol>
                <a:gridCol w="2517774">
                  <a:extLst>
                    <a:ext uri="{9D8B030D-6E8A-4147-A177-3AD203B41FA5}">
                      <a16:colId xmlns:a16="http://schemas.microsoft.com/office/drawing/2014/main" val="155685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483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38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11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070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00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8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00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68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453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669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41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6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35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415C41-0E41-41FE-961D-986B38BAD946}"/>
              </a:ext>
            </a:extLst>
          </p:cNvPr>
          <p:cNvSpPr txBox="1"/>
          <p:nvPr/>
        </p:nvSpPr>
        <p:spPr>
          <a:xfrm>
            <a:off x="554830" y="759706"/>
            <a:ext cx="11069639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chi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CAC559-F6C6-4C4F-9C6B-DE16C2DB3F18}"/>
              </a:ext>
            </a:extLst>
          </p:cNvPr>
          <p:cNvSpPr/>
          <p:nvPr/>
        </p:nvSpPr>
        <p:spPr>
          <a:xfrm>
            <a:off x="1001712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45B042-6B78-4EA4-B943-8A7ABEAF7D58}"/>
              </a:ext>
            </a:extLst>
          </p:cNvPr>
          <p:cNvSpPr/>
          <p:nvPr/>
        </p:nvSpPr>
        <p:spPr>
          <a:xfrm>
            <a:off x="3629024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2590E-5FA1-4E6F-9636-BFBE2CCF6A07}"/>
              </a:ext>
            </a:extLst>
          </p:cNvPr>
          <p:cNvSpPr/>
          <p:nvPr/>
        </p:nvSpPr>
        <p:spPr>
          <a:xfrm>
            <a:off x="6256335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02E16B-2BA2-4BA4-A805-0A921852D8A1}"/>
              </a:ext>
            </a:extLst>
          </p:cNvPr>
          <p:cNvSpPr/>
          <p:nvPr/>
        </p:nvSpPr>
        <p:spPr>
          <a:xfrm>
            <a:off x="8883648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72B086-BF01-4B5C-8449-54EB9A5764E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155032" y="1960035"/>
            <a:ext cx="39346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6366E9-E90B-4155-9A1E-F65A06A2518A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782344" y="1960035"/>
            <a:ext cx="1307306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2AD094-F76F-46FD-9125-E21B2436EF2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089650" y="1960035"/>
            <a:ext cx="1320005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EE81E-9C70-45BB-AD03-6DAFDA849ED7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89650" y="1960035"/>
            <a:ext cx="39473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67EE9CB-CCD0-4D69-9660-D8546C6708BC}"/>
              </a:ext>
            </a:extLst>
          </p:cNvPr>
          <p:cNvSpPr txBox="1"/>
          <p:nvPr/>
        </p:nvSpPr>
        <p:spPr>
          <a:xfrm>
            <a:off x="554830" y="4469222"/>
            <a:ext cx="11069639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69C49F05-C779-4472-ABEC-C1695C73DA0E}"/>
              </a:ext>
            </a:extLst>
          </p:cNvPr>
          <p:cNvSpPr/>
          <p:nvPr/>
        </p:nvSpPr>
        <p:spPr>
          <a:xfrm>
            <a:off x="660400" y="2057545"/>
            <a:ext cx="2930551" cy="2471737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F3FE4-C414-4E2F-B783-6DA1CF0370F3}"/>
              </a:ext>
            </a:extLst>
          </p:cNvPr>
          <p:cNvSpPr/>
          <p:nvPr/>
        </p:nvSpPr>
        <p:spPr>
          <a:xfrm>
            <a:off x="3832225" y="882439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D016F9-F6F8-408A-8874-559C35982BE4}"/>
              </a:ext>
            </a:extLst>
          </p:cNvPr>
          <p:cNvSpPr/>
          <p:nvPr/>
        </p:nvSpPr>
        <p:spPr>
          <a:xfrm>
            <a:off x="4207828" y="500063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CE58A-1A1E-4004-B849-FB3A572164FB}"/>
              </a:ext>
            </a:extLst>
          </p:cNvPr>
          <p:cNvSpPr/>
          <p:nvPr/>
        </p:nvSpPr>
        <p:spPr>
          <a:xfrm>
            <a:off x="3832225" y="2057545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1659827"/>
              <a:satOff val="-1433"/>
              <a:lumOff val="-78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3AF0DA-CEB2-41B0-83FD-CD82AB974BCC}"/>
              </a:ext>
            </a:extLst>
          </p:cNvPr>
          <p:cNvSpPr/>
          <p:nvPr/>
        </p:nvSpPr>
        <p:spPr>
          <a:xfrm>
            <a:off x="4207828" y="1675169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9827"/>
              <a:satOff val="-1433"/>
              <a:lumOff val="-785"/>
              <a:alphaOff val="0"/>
            </a:schemeClr>
          </a:fillRef>
          <a:effectRef idx="0">
            <a:schemeClr val="accent3">
              <a:hueOff val="-1659827"/>
              <a:satOff val="-1433"/>
              <a:lumOff val="-7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C5445-0AC7-4114-B040-B19FFF598577}"/>
              </a:ext>
            </a:extLst>
          </p:cNvPr>
          <p:cNvSpPr/>
          <p:nvPr/>
        </p:nvSpPr>
        <p:spPr>
          <a:xfrm>
            <a:off x="3832225" y="3232651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3319653"/>
              <a:satOff val="-2867"/>
              <a:lumOff val="-157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DB3067-3813-4F51-8EAC-DD499521CBA6}"/>
              </a:ext>
            </a:extLst>
          </p:cNvPr>
          <p:cNvSpPr/>
          <p:nvPr/>
        </p:nvSpPr>
        <p:spPr>
          <a:xfrm>
            <a:off x="4207828" y="2850275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3319653"/>
              <a:satOff val="-2867"/>
              <a:lumOff val="-1571"/>
              <a:alphaOff val="0"/>
            </a:schemeClr>
          </a:fillRef>
          <a:effectRef idx="0">
            <a:schemeClr val="accent3">
              <a:hueOff val="-3319653"/>
              <a:satOff val="-2867"/>
              <a:lumOff val="-15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D8300-527A-4E95-AC46-308CE9728F62}"/>
              </a:ext>
            </a:extLst>
          </p:cNvPr>
          <p:cNvSpPr/>
          <p:nvPr/>
        </p:nvSpPr>
        <p:spPr>
          <a:xfrm>
            <a:off x="3832225" y="4407757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4979480"/>
              <a:satOff val="-4300"/>
              <a:lumOff val="-23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5CDFEE-85E1-4314-A2F6-11DC394DCB67}"/>
              </a:ext>
            </a:extLst>
          </p:cNvPr>
          <p:cNvSpPr/>
          <p:nvPr/>
        </p:nvSpPr>
        <p:spPr>
          <a:xfrm>
            <a:off x="4207828" y="4025381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979480"/>
              <a:satOff val="-4300"/>
              <a:lumOff val="-2356"/>
              <a:alphaOff val="0"/>
            </a:schemeClr>
          </a:fillRef>
          <a:effectRef idx="0">
            <a:schemeClr val="accent3">
              <a:hueOff val="-4979480"/>
              <a:satOff val="-4300"/>
              <a:lumOff val="-23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230B1-E02B-4A50-A48A-984F3A5F5E1D}"/>
              </a:ext>
            </a:extLst>
          </p:cNvPr>
          <p:cNvSpPr/>
          <p:nvPr/>
        </p:nvSpPr>
        <p:spPr>
          <a:xfrm>
            <a:off x="3832225" y="5582863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6639306"/>
              <a:satOff val="-5733"/>
              <a:lumOff val="-314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E68A06-6C86-45BD-AF71-84FCEA93903B}"/>
              </a:ext>
            </a:extLst>
          </p:cNvPr>
          <p:cNvSpPr/>
          <p:nvPr/>
        </p:nvSpPr>
        <p:spPr>
          <a:xfrm>
            <a:off x="4207828" y="5200487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6639306"/>
              <a:satOff val="-5733"/>
              <a:lumOff val="-3141"/>
              <a:alphaOff val="0"/>
            </a:schemeClr>
          </a:fillRef>
          <a:effectRef idx="0">
            <a:schemeClr val="accent3">
              <a:hueOff val="-6639306"/>
              <a:satOff val="-5733"/>
              <a:lumOff val="-31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6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171767" y="4117731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982766" y="2430912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329916" y="1739723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:a16="http://schemas.microsoft.com/office/drawing/2014/main" id="{7E744BDB-4C00-4CC7-A3CB-D39A7D79FB3C}"/>
              </a:ext>
            </a:extLst>
          </p:cNvPr>
          <p:cNvSpPr/>
          <p:nvPr/>
        </p:nvSpPr>
        <p:spPr>
          <a:xfrm>
            <a:off x="8745087" y="2573512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:a16="http://schemas.microsoft.com/office/drawing/2014/main" id="{1CDC0963-5475-4926-B421-05F2EF44F3E6}"/>
              </a:ext>
            </a:extLst>
          </p:cNvPr>
          <p:cNvSpPr/>
          <p:nvPr/>
        </p:nvSpPr>
        <p:spPr>
          <a:xfrm>
            <a:off x="212436" y="4380843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C1BD0-F580-4453-B115-9B34995E6A35}"/>
              </a:ext>
            </a:extLst>
          </p:cNvPr>
          <p:cNvSpPr txBox="1"/>
          <p:nvPr/>
        </p:nvSpPr>
        <p:spPr>
          <a:xfrm>
            <a:off x="2783270" y="289783"/>
            <a:ext cx="661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>
            <a:extLst>
              <a:ext uri="{FF2B5EF4-FFF2-40B4-BE49-F238E27FC236}">
                <a16:creationId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795694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499819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589118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679481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1BA851-A3EB-4DBB-971F-8EC2B42686BC}"/>
              </a:ext>
            </a:extLst>
          </p:cNvPr>
          <p:cNvSpPr txBox="1"/>
          <p:nvPr/>
        </p:nvSpPr>
        <p:spPr>
          <a:xfrm>
            <a:off x="3042841" y="29442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5B8DA9-5CB7-4020-A42A-394E8984F97F}"/>
              </a:ext>
            </a:extLst>
          </p:cNvPr>
          <p:cNvSpPr txBox="1"/>
          <p:nvPr/>
        </p:nvSpPr>
        <p:spPr>
          <a:xfrm>
            <a:off x="1344226" y="2252908"/>
            <a:ext cx="2746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1CD40-E021-49E1-913B-BE8692FAA262}"/>
              </a:ext>
            </a:extLst>
          </p:cNvPr>
          <p:cNvSpPr txBox="1"/>
          <p:nvPr/>
        </p:nvSpPr>
        <p:spPr>
          <a:xfrm>
            <a:off x="8116084" y="1471176"/>
            <a:ext cx="3545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 theo cách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theo nhóm đối tượng, 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9E6E-FC88-4F67-8CBE-6ABAD72DB0B4}"/>
              </a:ext>
            </a:extLst>
          </p:cNvPr>
          <p:cNvSpPr txBox="1"/>
          <p:nvPr/>
        </p:nvSpPr>
        <p:spPr>
          <a:xfrm>
            <a:off x="738115" y="4100963"/>
            <a:ext cx="3182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256778" y="3863187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648938" y="1831019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427276" y="1665794"/>
            <a:ext cx="3652850" cy="3526412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FF82646-CBD4-419C-981E-1CF414A507A7}"/>
              </a:ext>
            </a:extLst>
          </p:cNvPr>
          <p:cNvSpPr txBox="1"/>
          <p:nvPr/>
        </p:nvSpPr>
        <p:spPr>
          <a:xfrm>
            <a:off x="8247686" y="1970361"/>
            <a:ext cx="32740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C5226-2A38-4887-ABB8-FA983247BD6C}"/>
              </a:ext>
            </a:extLst>
          </p:cNvPr>
          <p:cNvSpPr txBox="1"/>
          <p:nvPr/>
        </p:nvSpPr>
        <p:spPr>
          <a:xfrm>
            <a:off x="1696905" y="1480949"/>
            <a:ext cx="27634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E62274-1C26-4B6A-9535-C6BFF54EC0F0}"/>
              </a:ext>
            </a:extLst>
          </p:cNvPr>
          <p:cNvSpPr txBox="1"/>
          <p:nvPr/>
        </p:nvSpPr>
        <p:spPr>
          <a:xfrm>
            <a:off x="3931614" y="717887"/>
            <a:ext cx="4316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–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5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0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3511" y="50140"/>
            <a:ext cx="61874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7.40741E-7 L -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1497" y="478932"/>
            <a:ext cx="10682514" cy="243571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các dân tộc miền núi phía Bắc di chuyển bằng gì là chính?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Xe bò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Xe ngựa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Trượt ván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Đi bộ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68510"/>
            <a:ext cx="9593943" cy="1323702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32"/>
            <a:ext cx="1175657" cy="16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08809" y="196623"/>
            <a:ext cx="10761681" cy="385286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những tộc người nào đã biết đóng thuyền và sử dụng thuyền để vận chuyển, lưu thông trên sông suối lớn?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Người Kháng, người La Ha, người Mảng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Người Kinh, người Tàu, người Mỹ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Người Dao, người Mông, người Tày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Không có dân tộc nào có năng lực để làm thuyền ở thời đó cả.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4241688"/>
            <a:ext cx="9593943" cy="118314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6" y="751599"/>
            <a:ext cx="1211631" cy="1425326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40987" y="239486"/>
            <a:ext cx="10897326" cy="30752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Đặc điểm nào không đúng về thuyền đuôi én của cư dân các dân tộc sống ven sông Đà?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Thân thuyền thon dài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Mũi thuyền nhọn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Đuôi thuyền vuông và được thiết kế cong hẳn lên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Đuôi thuyền có dáng dấp hình đuôi chim én.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28651" y="3429000"/>
            <a:ext cx="9593943" cy="155883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622508"/>
            <a:ext cx="1165185" cy="1448271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90008" y="623277"/>
            <a:ext cx="10335623" cy="267713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Thuyền đuôi én loại lớn nhất có thể tải được bao nhiêu hàng hoá?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Hàng chục tạ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Hạng chục tấn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Hàng trăm tấn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Hàng ngàn tấn.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60847" y="3429000"/>
            <a:ext cx="9593943" cy="136289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77"/>
            <a:ext cx="1290008" cy="150510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7964" y="740913"/>
            <a:ext cx="10283372" cy="2688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Phương tiện vận chuyển phổ biến của người Sán Dìu là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Ô tô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Thuyền buồm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Xe quệt trâu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Ngựa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2678" y="3921076"/>
            <a:ext cx="9593943" cy="108857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508"/>
            <a:ext cx="928411" cy="124653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AC3D99-F527-433D-86CB-3C19B8682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288A0-AE78-4119-AC40-C3F00864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r="19829" b="1"/>
          <a:stretch/>
        </p:blipFill>
        <p:spPr>
          <a:xfrm>
            <a:off x="20" y="2857855"/>
            <a:ext cx="4211035" cy="4000145"/>
          </a:xfrm>
          <a:custGeom>
            <a:avLst/>
            <a:gdLst/>
            <a:ahLst/>
            <a:cxnLst/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0AD925-C857-4641-888D-DD8B23E2FD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464" y="2646946"/>
            <a:ext cx="4611389" cy="4234957"/>
          </a:xfrm>
          <a:custGeom>
            <a:avLst/>
            <a:gdLst>
              <a:gd name="connsiteX0" fmla="*/ 1027223 w 4611389"/>
              <a:gd name="connsiteY0" fmla="*/ 1561 h 4349060"/>
              <a:gd name="connsiteX1" fmla="*/ 2494275 w 4611389"/>
              <a:gd name="connsiteY1" fmla="*/ 407320 h 4349060"/>
              <a:gd name="connsiteX2" fmla="*/ 4571779 w 4611389"/>
              <a:gd name="connsiteY2" fmla="*/ 4223172 h 4349060"/>
              <a:gd name="connsiteX3" fmla="*/ 4542246 w 4611389"/>
              <a:gd name="connsiteY3" fmla="*/ 4349060 h 4349060"/>
              <a:gd name="connsiteX4" fmla="*/ 0 w 4611389"/>
              <a:gd name="connsiteY4" fmla="*/ 4349060 h 4349060"/>
              <a:gd name="connsiteX5" fmla="*/ 0 w 4611389"/>
              <a:gd name="connsiteY5" fmla="*/ 145315 h 4349060"/>
              <a:gd name="connsiteX6" fmla="*/ 177713 w 4611389"/>
              <a:gd name="connsiteY6" fmla="*/ 92596 h 4349060"/>
              <a:gd name="connsiteX7" fmla="*/ 1027223 w 4611389"/>
              <a:gd name="connsiteY7" fmla="*/ 1561 h 43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1389" h="4349060">
                <a:moveTo>
                  <a:pt x="1027223" y="1561"/>
                </a:moveTo>
                <a:cubicBezTo>
                  <a:pt x="1510283" y="16927"/>
                  <a:pt x="2006320" y="146146"/>
                  <a:pt x="2494275" y="407320"/>
                </a:cubicBezTo>
                <a:cubicBezTo>
                  <a:pt x="3912216" y="1166261"/>
                  <a:pt x="4815410" y="2787044"/>
                  <a:pt x="4571779" y="4223172"/>
                </a:cubicBezTo>
                <a:lnTo>
                  <a:pt x="4542246" y="4349060"/>
                </a:lnTo>
                <a:lnTo>
                  <a:pt x="0" y="4349060"/>
                </a:lnTo>
                <a:lnTo>
                  <a:pt x="0" y="145315"/>
                </a:lnTo>
                <a:lnTo>
                  <a:pt x="177713" y="92596"/>
                </a:lnTo>
                <a:cubicBezTo>
                  <a:pt x="453211" y="23999"/>
                  <a:pt x="737889" y="-7642"/>
                  <a:pt x="1027223" y="156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910" y="-12717"/>
            <a:ext cx="4495812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5984C3-482F-4BE6-A94A-A4BC108D7D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578738" y="1299898"/>
            <a:ext cx="2299137" cy="2600447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E624F-91CB-469E-9783-8F72F06E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0" r="19686" b="1"/>
          <a:stretch/>
        </p:blipFill>
        <p:spPr>
          <a:xfrm>
            <a:off x="1620005" y="10"/>
            <a:ext cx="4077699" cy="2646937"/>
          </a:xfrm>
          <a:custGeom>
            <a:avLst/>
            <a:gdLst/>
            <a:ahLst/>
            <a:cxnLst/>
            <a:rect l="l" t="t" r="r" b="b"/>
            <a:pathLst>
              <a:path w="4077699" h="2646947">
                <a:moveTo>
                  <a:pt x="298869" y="0"/>
                </a:moveTo>
                <a:lnTo>
                  <a:pt x="3905710" y="0"/>
                </a:lnTo>
                <a:lnTo>
                  <a:pt x="3954920" y="126877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7"/>
                </a:cubicBezTo>
                <a:cubicBezTo>
                  <a:pt x="3193644" y="2058662"/>
                  <a:pt x="3147179" y="2093247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2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2" y="707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98B09-EB36-4B22-BB89-16BEF46D5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r="12962" b="4"/>
          <a:stretch/>
        </p:blipFill>
        <p:spPr>
          <a:xfrm>
            <a:off x="5584924" y="1547578"/>
            <a:ext cx="2292493" cy="2122880"/>
          </a:xfrm>
          <a:custGeom>
            <a:avLst/>
            <a:gdLst/>
            <a:ahLst/>
            <a:cxnLst/>
            <a:rect l="l" t="t" r="r" b="b"/>
            <a:pathLst>
              <a:path w="2292493" h="2122880">
                <a:moveTo>
                  <a:pt x="1235443" y="101"/>
                </a:moveTo>
                <a:cubicBezTo>
                  <a:pt x="1263084" y="-395"/>
                  <a:pt x="1291217" y="936"/>
                  <a:pt x="1320072" y="4230"/>
                </a:cubicBezTo>
                <a:cubicBezTo>
                  <a:pt x="1671802" y="44384"/>
                  <a:pt x="1902125" y="218473"/>
                  <a:pt x="2090172" y="586366"/>
                </a:cubicBezTo>
                <a:cubicBezTo>
                  <a:pt x="2114779" y="634518"/>
                  <a:pt x="2139225" y="678547"/>
                  <a:pt x="2162870" y="721101"/>
                </a:cubicBezTo>
                <a:cubicBezTo>
                  <a:pt x="2260860" y="897539"/>
                  <a:pt x="2307113" y="988758"/>
                  <a:pt x="2288417" y="1133777"/>
                </a:cubicBezTo>
                <a:cubicBezTo>
                  <a:pt x="2269852" y="1277773"/>
                  <a:pt x="2215677" y="1415925"/>
                  <a:pt x="2127475" y="1544405"/>
                </a:cubicBezTo>
                <a:cubicBezTo>
                  <a:pt x="2041168" y="1670087"/>
                  <a:pt x="1926635" y="1781072"/>
                  <a:pt x="1787108" y="1874175"/>
                </a:cubicBezTo>
                <a:cubicBezTo>
                  <a:pt x="1649962" y="1965719"/>
                  <a:pt x="1492014" y="2036098"/>
                  <a:pt x="1330248" y="2077660"/>
                </a:cubicBezTo>
                <a:cubicBezTo>
                  <a:pt x="1164114" y="2120453"/>
                  <a:pt x="999359" y="2132944"/>
                  <a:pt x="840730" y="2114835"/>
                </a:cubicBezTo>
                <a:cubicBezTo>
                  <a:pt x="691132" y="2097757"/>
                  <a:pt x="557149" y="2053337"/>
                  <a:pt x="442425" y="1982881"/>
                </a:cubicBezTo>
                <a:cubicBezTo>
                  <a:pt x="334913" y="1916810"/>
                  <a:pt x="244458" y="1827961"/>
                  <a:pt x="173560" y="1718848"/>
                </a:cubicBezTo>
                <a:cubicBezTo>
                  <a:pt x="83005" y="1579424"/>
                  <a:pt x="26806" y="1409945"/>
                  <a:pt x="7516" y="1223899"/>
                </a:cubicBezTo>
                <a:cubicBezTo>
                  <a:pt x="-4057" y="1112273"/>
                  <a:pt x="-2343" y="994681"/>
                  <a:pt x="13211" y="874039"/>
                </a:cubicBezTo>
                <a:cubicBezTo>
                  <a:pt x="29758" y="745684"/>
                  <a:pt x="79512" y="646833"/>
                  <a:pt x="174480" y="553491"/>
                </a:cubicBezTo>
                <a:cubicBezTo>
                  <a:pt x="273817" y="455849"/>
                  <a:pt x="415027" y="371593"/>
                  <a:pt x="564552" y="282403"/>
                </a:cubicBezTo>
                <a:cubicBezTo>
                  <a:pt x="592135" y="265970"/>
                  <a:pt x="620637" y="248950"/>
                  <a:pt x="649169" y="231687"/>
                </a:cubicBezTo>
                <a:cubicBezTo>
                  <a:pt x="872639" y="96509"/>
                  <a:pt x="1041960" y="3569"/>
                  <a:pt x="1235443" y="10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3354A6-35AE-4D59-AB14-C804900E9D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0005" y="0"/>
            <a:ext cx="4077699" cy="2646947"/>
          </a:xfrm>
          <a:custGeom>
            <a:avLst/>
            <a:gdLst>
              <a:gd name="connsiteX0" fmla="*/ 298869 w 4077699"/>
              <a:gd name="connsiteY0" fmla="*/ 0 h 2646947"/>
              <a:gd name="connsiteX1" fmla="*/ 392277 w 4077699"/>
              <a:gd name="connsiteY1" fmla="*/ 0 h 2646947"/>
              <a:gd name="connsiteX2" fmla="*/ 387217 w 4077699"/>
              <a:gd name="connsiteY2" fmla="*/ 6841 h 2646947"/>
              <a:gd name="connsiteX3" fmla="*/ 289956 w 4077699"/>
              <a:gd name="connsiteY3" fmla="*/ 170861 h 2646947"/>
              <a:gd name="connsiteX4" fmla="*/ 109408 w 4077699"/>
              <a:gd name="connsiteY4" fmla="*/ 878451 h 2646947"/>
              <a:gd name="connsiteX5" fmla="*/ 183128 w 4077699"/>
              <a:gd name="connsiteY5" fmla="*/ 1195768 h 2646947"/>
              <a:gd name="connsiteX6" fmla="*/ 190272 w 4077699"/>
              <a:gd name="connsiteY6" fmla="*/ 1207732 h 2646947"/>
              <a:gd name="connsiteX7" fmla="*/ 207472 w 4077699"/>
              <a:gd name="connsiteY7" fmla="*/ 1253396 h 2646947"/>
              <a:gd name="connsiteX8" fmla="*/ 425597 w 4077699"/>
              <a:gd name="connsiteY8" fmla="*/ 1574987 h 2646947"/>
              <a:gd name="connsiteX9" fmla="*/ 571502 w 4077699"/>
              <a:gd name="connsiteY9" fmla="*/ 1772408 h 2646947"/>
              <a:gd name="connsiteX10" fmla="*/ 1019876 w 4077699"/>
              <a:gd name="connsiteY10" fmla="*/ 2254288 h 2646947"/>
              <a:gd name="connsiteX11" fmla="*/ 1170214 w 4077699"/>
              <a:gd name="connsiteY11" fmla="*/ 2353167 h 2646947"/>
              <a:gd name="connsiteX12" fmla="*/ 1189078 w 4077699"/>
              <a:gd name="connsiteY12" fmla="*/ 2365867 h 2646947"/>
              <a:gd name="connsiteX13" fmla="*/ 1971610 w 4077699"/>
              <a:gd name="connsiteY13" fmla="*/ 2559177 h 2646947"/>
              <a:gd name="connsiteX14" fmla="*/ 3044126 w 4077699"/>
              <a:gd name="connsiteY14" fmla="*/ 2057684 h 2646947"/>
              <a:gd name="connsiteX15" fmla="*/ 3174649 w 4077699"/>
              <a:gd name="connsiteY15" fmla="*/ 1958102 h 2646947"/>
              <a:gd name="connsiteX16" fmla="*/ 3768300 w 4077699"/>
              <a:gd name="connsiteY16" fmla="*/ 1437524 h 2646947"/>
              <a:gd name="connsiteX17" fmla="*/ 3968807 w 4077699"/>
              <a:gd name="connsiteY17" fmla="*/ 878451 h 2646947"/>
              <a:gd name="connsiteX18" fmla="*/ 3852601 w 4077699"/>
              <a:gd name="connsiteY18" fmla="*/ 122670 h 2646947"/>
              <a:gd name="connsiteX19" fmla="*/ 3806026 w 4077699"/>
              <a:gd name="connsiteY19" fmla="*/ 0 h 2646947"/>
              <a:gd name="connsiteX20" fmla="*/ 3905710 w 4077699"/>
              <a:gd name="connsiteY20" fmla="*/ 0 h 2646947"/>
              <a:gd name="connsiteX21" fmla="*/ 3954920 w 4077699"/>
              <a:gd name="connsiteY21" fmla="*/ 126878 h 2646947"/>
              <a:gd name="connsiteX22" fmla="*/ 4077699 w 4077699"/>
              <a:gd name="connsiteY22" fmla="*/ 908578 h 2646947"/>
              <a:gd name="connsiteX23" fmla="*/ 3865851 w 4077699"/>
              <a:gd name="connsiteY23" fmla="*/ 1486825 h 2646947"/>
              <a:gd name="connsiteX24" fmla="*/ 3238621 w 4077699"/>
              <a:gd name="connsiteY24" fmla="*/ 2025258 h 2646947"/>
              <a:gd name="connsiteX25" fmla="*/ 3100715 w 4077699"/>
              <a:gd name="connsiteY25" fmla="*/ 2128254 h 2646947"/>
              <a:gd name="connsiteX26" fmla="*/ 1967534 w 4077699"/>
              <a:gd name="connsiteY26" fmla="*/ 2646947 h 2646947"/>
              <a:gd name="connsiteX27" fmla="*/ 474798 w 4077699"/>
              <a:gd name="connsiteY27" fmla="*/ 1803828 h 2646947"/>
              <a:gd name="connsiteX28" fmla="*/ 315716 w 4077699"/>
              <a:gd name="connsiteY28" fmla="*/ 1588134 h 2646947"/>
              <a:gd name="connsiteX29" fmla="*/ 0 w 4077699"/>
              <a:gd name="connsiteY29" fmla="*/ 908578 h 2646947"/>
              <a:gd name="connsiteX30" fmla="*/ 190760 w 4077699"/>
              <a:gd name="connsiteY30" fmla="*/ 176721 h 2646947"/>
              <a:gd name="connsiteX31" fmla="*/ 293521 w 4077699"/>
              <a:gd name="connsiteY31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77699" h="2646947">
                <a:moveTo>
                  <a:pt x="298869" y="0"/>
                </a:moveTo>
                <a:lnTo>
                  <a:pt x="392277" y="0"/>
                </a:lnTo>
                <a:lnTo>
                  <a:pt x="387217" y="6841"/>
                </a:lnTo>
                <a:cubicBezTo>
                  <a:pt x="351698" y="60269"/>
                  <a:pt x="319254" y="114975"/>
                  <a:pt x="289956" y="170861"/>
                </a:cubicBezTo>
                <a:cubicBezTo>
                  <a:pt x="170198" y="399383"/>
                  <a:pt x="109408" y="637450"/>
                  <a:pt x="109408" y="878451"/>
                </a:cubicBezTo>
                <a:cubicBezTo>
                  <a:pt x="109408" y="999807"/>
                  <a:pt x="133654" y="1095922"/>
                  <a:pt x="183128" y="1195768"/>
                </a:cubicBezTo>
                <a:lnTo>
                  <a:pt x="190272" y="1207732"/>
                </a:lnTo>
                <a:lnTo>
                  <a:pt x="207472" y="1253396"/>
                </a:lnTo>
                <a:cubicBezTo>
                  <a:pt x="255415" y="1347918"/>
                  <a:pt x="327805" y="1445972"/>
                  <a:pt x="425597" y="1574987"/>
                </a:cubicBezTo>
                <a:cubicBezTo>
                  <a:pt x="472787" y="1637218"/>
                  <a:pt x="521584" y="1701608"/>
                  <a:pt x="571502" y="1772408"/>
                </a:cubicBezTo>
                <a:cubicBezTo>
                  <a:pt x="714549" y="1975254"/>
                  <a:pt x="861533" y="2134485"/>
                  <a:pt x="1019876" y="2254288"/>
                </a:cubicBezTo>
                <a:lnTo>
                  <a:pt x="1170214" y="2353167"/>
                </a:lnTo>
                <a:lnTo>
                  <a:pt x="1189078" y="2365867"/>
                </a:lnTo>
                <a:cubicBezTo>
                  <a:pt x="1418499" y="2498234"/>
                  <a:pt x="1673294" y="2559177"/>
                  <a:pt x="1971610" y="2559177"/>
                </a:cubicBezTo>
                <a:cubicBezTo>
                  <a:pt x="2363180" y="2559177"/>
                  <a:pt x="2650483" y="2360587"/>
                  <a:pt x="3044126" y="2057684"/>
                </a:cubicBezTo>
                <a:cubicBezTo>
                  <a:pt x="3088102" y="2023837"/>
                  <a:pt x="3132080" y="1990399"/>
                  <a:pt x="3174649" y="1958102"/>
                </a:cubicBezTo>
                <a:cubicBezTo>
                  <a:pt x="3405384" y="1782837"/>
                  <a:pt x="3623283" y="1617276"/>
                  <a:pt x="3768300" y="1437524"/>
                </a:cubicBezTo>
                <a:cubicBezTo>
                  <a:pt x="3906940" y="1265683"/>
                  <a:pt x="3968807" y="1093272"/>
                  <a:pt x="3968807" y="878451"/>
                </a:cubicBezTo>
                <a:cubicBezTo>
                  <a:pt x="3968807" y="609229"/>
                  <a:pt x="3928847" y="353589"/>
                  <a:pt x="3852601" y="122670"/>
                </a:cubicBezTo>
                <a:lnTo>
                  <a:pt x="3806026" y="0"/>
                </a:lnTo>
                <a:lnTo>
                  <a:pt x="3905710" y="0"/>
                </a:lnTo>
                <a:lnTo>
                  <a:pt x="3954920" y="126878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8"/>
                </a:cubicBezTo>
                <a:cubicBezTo>
                  <a:pt x="3193644" y="2058662"/>
                  <a:pt x="3147179" y="2093248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3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1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07F102-B4E3-4315-BAED-4C480A7F0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678778" y="1463140"/>
            <a:ext cx="2104785" cy="2291756"/>
          </a:xfrm>
          <a:custGeom>
            <a:avLst/>
            <a:gdLst>
              <a:gd name="connsiteX0" fmla="*/ 2023353 w 2104785"/>
              <a:gd name="connsiteY0" fmla="*/ 1284444 h 2291756"/>
              <a:gd name="connsiteX1" fmla="*/ 1845451 w 2104785"/>
              <a:gd name="connsiteY1" fmla="*/ 738354 h 2291756"/>
              <a:gd name="connsiteX2" fmla="*/ 1803825 w 2104785"/>
              <a:gd name="connsiteY2" fmla="*/ 658465 h 2291756"/>
              <a:gd name="connsiteX3" fmla="*/ 1577531 w 2104785"/>
              <a:gd name="connsiteY3" fmla="*/ 287879 h 2291756"/>
              <a:gd name="connsiteX4" fmla="*/ 1291674 w 2104785"/>
              <a:gd name="connsiteY4" fmla="*/ 121748 h 2291756"/>
              <a:gd name="connsiteX5" fmla="*/ 969299 w 2104785"/>
              <a:gd name="connsiteY5" fmla="*/ 94904 h 2291756"/>
              <a:gd name="connsiteX6" fmla="*/ 502626 w 2104785"/>
              <a:gd name="connsiteY6" fmla="*/ 214833 h 2291756"/>
              <a:gd name="connsiteX7" fmla="*/ 242694 w 2104785"/>
              <a:gd name="connsiteY7" fmla="*/ 442328 h 2291756"/>
              <a:gd name="connsiteX8" fmla="*/ 96707 w 2104785"/>
              <a:gd name="connsiteY8" fmla="*/ 795407 h 2291756"/>
              <a:gd name="connsiteX9" fmla="*/ 101173 w 2104785"/>
              <a:gd name="connsiteY9" fmla="*/ 1241694 h 2291756"/>
              <a:gd name="connsiteX10" fmla="*/ 261039 w 2104785"/>
              <a:gd name="connsiteY10" fmla="*/ 1668667 h 2291756"/>
              <a:gd name="connsiteX11" fmla="*/ 322410 w 2104785"/>
              <a:gd name="connsiteY11" fmla="*/ 1763813 h 2291756"/>
              <a:gd name="connsiteX12" fmla="*/ 346848 w 2104785"/>
              <a:gd name="connsiteY12" fmla="*/ 1795056 h 2291756"/>
              <a:gd name="connsiteX13" fmla="*/ 361092 w 2104785"/>
              <a:gd name="connsiteY13" fmla="*/ 1818185 h 2291756"/>
              <a:gd name="connsiteX14" fmla="*/ 572684 w 2104785"/>
              <a:gd name="connsiteY14" fmla="*/ 2050800 h 2291756"/>
              <a:gd name="connsiteX15" fmla="*/ 925201 w 2104785"/>
              <a:gd name="connsiteY15" fmla="*/ 2220268 h 2291756"/>
              <a:gd name="connsiteX16" fmla="*/ 1297410 w 2104785"/>
              <a:gd name="connsiteY16" fmla="*/ 2130336 h 2291756"/>
              <a:gd name="connsiteX17" fmla="*/ 1420912 w 2104785"/>
              <a:gd name="connsiteY17" fmla="*/ 2072252 h 2291756"/>
              <a:gd name="connsiteX18" fmla="*/ 1868653 w 2104785"/>
              <a:gd name="connsiteY18" fmla="*/ 1718003 h 2291756"/>
              <a:gd name="connsiteX19" fmla="*/ 1887533 w 2104785"/>
              <a:gd name="connsiteY19" fmla="*/ 1682401 h 2291756"/>
              <a:gd name="connsiteX20" fmla="*/ 1896444 w 2104785"/>
              <a:gd name="connsiteY20" fmla="*/ 1670669 h 2291756"/>
              <a:gd name="connsiteX21" fmla="*/ 2014388 w 2104785"/>
              <a:gd name="connsiteY21" fmla="*/ 1360945 h 2291756"/>
              <a:gd name="connsiteX22" fmla="*/ 2023353 w 2104785"/>
              <a:gd name="connsiteY22" fmla="*/ 1284444 h 2291756"/>
              <a:gd name="connsiteX23" fmla="*/ 2104032 w 2104785"/>
              <a:gd name="connsiteY23" fmla="*/ 1308097 h 2291756"/>
              <a:gd name="connsiteX24" fmla="*/ 2094240 w 2104785"/>
              <a:gd name="connsiteY24" fmla="*/ 1392259 h 2291756"/>
              <a:gd name="connsiteX25" fmla="*/ 1461797 w 2104785"/>
              <a:gd name="connsiteY25" fmla="*/ 2121609 h 2291756"/>
              <a:gd name="connsiteX26" fmla="*/ 1322492 w 2104785"/>
              <a:gd name="connsiteY26" fmla="*/ 2185114 h 2291756"/>
              <a:gd name="connsiteX27" fmla="*/ 902329 w 2104785"/>
              <a:gd name="connsiteY27" fmla="*/ 2282718 h 2291756"/>
              <a:gd name="connsiteX28" fmla="*/ 503412 w 2104785"/>
              <a:gd name="connsiteY28" fmla="*/ 2094616 h 2291756"/>
              <a:gd name="connsiteX29" fmla="*/ 197197 w 2104785"/>
              <a:gd name="connsiteY29" fmla="*/ 1732912 h 2291756"/>
              <a:gd name="connsiteX30" fmla="*/ 24790 w 2104785"/>
              <a:gd name="connsiteY30" fmla="*/ 1263441 h 2291756"/>
              <a:gd name="connsiteX31" fmla="*/ 20509 w 2104785"/>
              <a:gd name="connsiteY31" fmla="*/ 772532 h 2291756"/>
              <a:gd name="connsiteX32" fmla="*/ 178862 w 2104785"/>
              <a:gd name="connsiteY32" fmla="*/ 383966 h 2291756"/>
              <a:gd name="connsiteX33" fmla="*/ 460322 w 2104785"/>
              <a:gd name="connsiteY33" fmla="*/ 133403 h 2291756"/>
              <a:gd name="connsiteX34" fmla="*/ 965287 w 2104785"/>
              <a:gd name="connsiteY34" fmla="*/ 907 h 2291756"/>
              <a:gd name="connsiteX35" fmla="*/ 1313979 w 2104785"/>
              <a:gd name="connsiteY35" fmla="*/ 30038 h 2291756"/>
              <a:gd name="connsiteX36" fmla="*/ 1622997 w 2104785"/>
              <a:gd name="connsiteY36" fmla="*/ 212429 h 2291756"/>
              <a:gd name="connsiteX37" fmla="*/ 1867331 w 2104785"/>
              <a:gd name="connsiteY37" fmla="*/ 619793 h 2291756"/>
              <a:gd name="connsiteX38" fmla="*/ 1912261 w 2104785"/>
              <a:gd name="connsiteY38" fmla="*/ 707619 h 2291756"/>
              <a:gd name="connsiteX39" fmla="*/ 2104032 w 2104785"/>
              <a:gd name="connsiteY39" fmla="*/ 1308097 h 229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04785" h="2291756">
                <a:moveTo>
                  <a:pt x="2023353" y="1284444"/>
                </a:moveTo>
                <a:cubicBezTo>
                  <a:pt x="2031943" y="1108744"/>
                  <a:pt x="1956528" y="949413"/>
                  <a:pt x="1845451" y="738354"/>
                </a:cubicBezTo>
                <a:cubicBezTo>
                  <a:pt x="1831266" y="711406"/>
                  <a:pt x="1817303" y="684501"/>
                  <a:pt x="1803825" y="658465"/>
                </a:cubicBezTo>
                <a:cubicBezTo>
                  <a:pt x="1730664" y="517322"/>
                  <a:pt x="1661547" y="384026"/>
                  <a:pt x="1577531" y="287879"/>
                </a:cubicBezTo>
                <a:cubicBezTo>
                  <a:pt x="1497216" y="195961"/>
                  <a:pt x="1409064" y="144710"/>
                  <a:pt x="1291674" y="121748"/>
                </a:cubicBezTo>
                <a:cubicBezTo>
                  <a:pt x="1181338" y="100166"/>
                  <a:pt x="1072971" y="91324"/>
                  <a:pt x="969299" y="94904"/>
                </a:cubicBezTo>
                <a:cubicBezTo>
                  <a:pt x="796509" y="100872"/>
                  <a:pt x="636753" y="141341"/>
                  <a:pt x="502626" y="214833"/>
                </a:cubicBezTo>
                <a:cubicBezTo>
                  <a:pt x="397658" y="272375"/>
                  <a:pt x="310190" y="348911"/>
                  <a:pt x="242694" y="442328"/>
                </a:cubicBezTo>
                <a:cubicBezTo>
                  <a:pt x="170713" y="542015"/>
                  <a:pt x="121575" y="660783"/>
                  <a:pt x="96707" y="795407"/>
                </a:cubicBezTo>
                <a:cubicBezTo>
                  <a:pt x="70339" y="938158"/>
                  <a:pt x="71822" y="1088362"/>
                  <a:pt x="101173" y="1241694"/>
                </a:cubicBezTo>
                <a:cubicBezTo>
                  <a:pt x="129656" y="1390988"/>
                  <a:pt x="184952" y="1538606"/>
                  <a:pt x="261039" y="1668667"/>
                </a:cubicBezTo>
                <a:cubicBezTo>
                  <a:pt x="280384" y="1701746"/>
                  <a:pt x="300855" y="1733478"/>
                  <a:pt x="322410" y="1763813"/>
                </a:cubicBezTo>
                <a:lnTo>
                  <a:pt x="346848" y="1795056"/>
                </a:lnTo>
                <a:lnTo>
                  <a:pt x="361092" y="1818185"/>
                </a:lnTo>
                <a:cubicBezTo>
                  <a:pt x="422597" y="1908754"/>
                  <a:pt x="493496" y="1986730"/>
                  <a:pt x="572684" y="2050800"/>
                </a:cubicBezTo>
                <a:cubicBezTo>
                  <a:pt x="680619" y="2138109"/>
                  <a:pt x="799219" y="2195149"/>
                  <a:pt x="925201" y="2220268"/>
                </a:cubicBezTo>
                <a:cubicBezTo>
                  <a:pt x="1052079" y="2245566"/>
                  <a:pt x="1135508" y="2208926"/>
                  <a:pt x="1297410" y="2130336"/>
                </a:cubicBezTo>
                <a:cubicBezTo>
                  <a:pt x="1336459" y="2111372"/>
                  <a:pt x="1376862" y="2091764"/>
                  <a:pt x="1420912" y="2072252"/>
                </a:cubicBezTo>
                <a:cubicBezTo>
                  <a:pt x="1631268" y="1979045"/>
                  <a:pt x="1775811" y="1866515"/>
                  <a:pt x="1868653" y="1718003"/>
                </a:cubicBezTo>
                <a:lnTo>
                  <a:pt x="1887533" y="1682401"/>
                </a:lnTo>
                <a:lnTo>
                  <a:pt x="1896444" y="1670669"/>
                </a:lnTo>
                <a:cubicBezTo>
                  <a:pt x="1954203" y="1581687"/>
                  <a:pt x="1992462" y="1479642"/>
                  <a:pt x="2014388" y="1360945"/>
                </a:cubicBezTo>
                <a:cubicBezTo>
                  <a:pt x="2019185" y="1334978"/>
                  <a:pt x="2022126" y="1309545"/>
                  <a:pt x="2023353" y="1284444"/>
                </a:cubicBezTo>
                <a:close/>
                <a:moveTo>
                  <a:pt x="2104032" y="1308097"/>
                </a:moveTo>
                <a:cubicBezTo>
                  <a:pt x="2102674" y="1335709"/>
                  <a:pt x="2099461" y="1363690"/>
                  <a:pt x="2094240" y="1392259"/>
                </a:cubicBezTo>
                <a:cubicBezTo>
                  <a:pt x="2030602" y="1740507"/>
                  <a:pt x="1841466" y="1958643"/>
                  <a:pt x="1461797" y="2121609"/>
                </a:cubicBezTo>
                <a:cubicBezTo>
                  <a:pt x="1412104" y="2142934"/>
                  <a:pt x="1366535" y="2164374"/>
                  <a:pt x="1322492" y="2185114"/>
                </a:cubicBezTo>
                <a:cubicBezTo>
                  <a:pt x="1139883" y="2271057"/>
                  <a:pt x="1045769" y="2311093"/>
                  <a:pt x="902329" y="2282718"/>
                </a:cubicBezTo>
                <a:cubicBezTo>
                  <a:pt x="759902" y="2254544"/>
                  <a:pt x="625692" y="2191232"/>
                  <a:pt x="503412" y="2094616"/>
                </a:cubicBezTo>
                <a:cubicBezTo>
                  <a:pt x="383798" y="2000079"/>
                  <a:pt x="280738" y="1878365"/>
                  <a:pt x="197197" y="1732912"/>
                </a:cubicBezTo>
                <a:cubicBezTo>
                  <a:pt x="115050" y="1589939"/>
                  <a:pt x="55417" y="1427629"/>
                  <a:pt x="24790" y="1263441"/>
                </a:cubicBezTo>
                <a:cubicBezTo>
                  <a:pt x="-6771" y="1094812"/>
                  <a:pt x="-8192" y="929591"/>
                  <a:pt x="20509" y="772532"/>
                </a:cubicBezTo>
                <a:cubicBezTo>
                  <a:pt x="47575" y="624415"/>
                  <a:pt x="100875" y="493710"/>
                  <a:pt x="178862" y="383966"/>
                </a:cubicBezTo>
                <a:cubicBezTo>
                  <a:pt x="251990" y="281125"/>
                  <a:pt x="346702" y="196829"/>
                  <a:pt x="460322" y="133403"/>
                </a:cubicBezTo>
                <a:cubicBezTo>
                  <a:pt x="605502" y="52397"/>
                  <a:pt x="778367" y="7684"/>
                  <a:pt x="965287" y="907"/>
                </a:cubicBezTo>
                <a:cubicBezTo>
                  <a:pt x="1077438" y="-3159"/>
                  <a:pt x="1194651" y="6433"/>
                  <a:pt x="1313979" y="30038"/>
                </a:cubicBezTo>
                <a:cubicBezTo>
                  <a:pt x="1440936" y="55151"/>
                  <a:pt x="1536230" y="111418"/>
                  <a:pt x="1622997" y="212429"/>
                </a:cubicBezTo>
                <a:cubicBezTo>
                  <a:pt x="1713761" y="318087"/>
                  <a:pt x="1788363" y="464627"/>
                  <a:pt x="1867331" y="619793"/>
                </a:cubicBezTo>
                <a:cubicBezTo>
                  <a:pt x="1881878" y="648416"/>
                  <a:pt x="1896949" y="677994"/>
                  <a:pt x="1912261" y="707619"/>
                </a:cubicBezTo>
                <a:cubicBezTo>
                  <a:pt x="2032157" y="939647"/>
                  <a:pt x="2113539" y="1114817"/>
                  <a:pt x="2104032" y="13080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E10184-A355-442D-9021-64F9350543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B2FC8-9A96-4078-AD63-744AFA27B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55" r="864" b="2"/>
          <a:stretch/>
        </p:blipFill>
        <p:spPr>
          <a:xfrm>
            <a:off x="8253664" y="10"/>
            <a:ext cx="3938337" cy="332158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9A90DB4-81B2-4FF1-84D6-1B92B4420F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8AB37AC-1F68-48D6-90DE-F15E83CF3C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7855"/>
            <a:ext cx="4211055" cy="4000145"/>
          </a:xfrm>
          <a:custGeom>
            <a:avLst/>
            <a:gdLst>
              <a:gd name="connsiteX0" fmla="*/ 1165310 w 4211055"/>
              <a:gd name="connsiteY0" fmla="*/ 990 h 4000145"/>
              <a:gd name="connsiteX1" fmla="*/ 2418078 w 4211055"/>
              <a:gd name="connsiteY1" fmla="*/ 367333 h 4000145"/>
              <a:gd name="connsiteX2" fmla="*/ 4174528 w 4211055"/>
              <a:gd name="connsiteY2" fmla="*/ 3871009 h 4000145"/>
              <a:gd name="connsiteX3" fmla="*/ 4145661 w 4211055"/>
              <a:gd name="connsiteY3" fmla="*/ 4000145 h 4000145"/>
              <a:gd name="connsiteX4" fmla="*/ 0 w 4211055"/>
              <a:gd name="connsiteY4" fmla="*/ 4000145 h 4000145"/>
              <a:gd name="connsiteX5" fmla="*/ 0 w 4211055"/>
              <a:gd name="connsiteY5" fmla="*/ 4000144 h 4000145"/>
              <a:gd name="connsiteX6" fmla="*/ 3932946 w 4211055"/>
              <a:gd name="connsiteY6" fmla="*/ 4000144 h 4000145"/>
              <a:gd name="connsiteX7" fmla="*/ 3985875 w 4211055"/>
              <a:gd name="connsiteY7" fmla="*/ 3757912 h 4000145"/>
              <a:gd name="connsiteX8" fmla="*/ 2314254 w 4211055"/>
              <a:gd name="connsiteY8" fmla="*/ 461503 h 4000145"/>
              <a:gd name="connsiteX9" fmla="*/ 1133823 w 4211055"/>
              <a:gd name="connsiteY9" fmla="*/ 110981 h 4000145"/>
              <a:gd name="connsiteX10" fmla="*/ 994619 w 4211055"/>
              <a:gd name="connsiteY10" fmla="*/ 110419 h 4000145"/>
              <a:gd name="connsiteX11" fmla="*/ 60036 w 4211055"/>
              <a:gd name="connsiteY11" fmla="*/ 330041 h 4000145"/>
              <a:gd name="connsiteX12" fmla="*/ 0 w 4211055"/>
              <a:gd name="connsiteY12" fmla="*/ 360008 h 4000145"/>
              <a:gd name="connsiteX13" fmla="*/ 0 w 4211055"/>
              <a:gd name="connsiteY13" fmla="*/ 251609 h 4000145"/>
              <a:gd name="connsiteX14" fmla="*/ 158783 w 4211055"/>
              <a:gd name="connsiteY14" fmla="*/ 182603 h 4000145"/>
              <a:gd name="connsiteX15" fmla="*/ 1165310 w 4211055"/>
              <a:gd name="connsiteY15" fmla="*/ 990 h 400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4000144"/>
                </a:lnTo>
                <a:lnTo>
                  <a:pt x="3932946" y="4000144"/>
                </a:lnTo>
                <a:lnTo>
                  <a:pt x="3985875" y="3757912"/>
                </a:lnTo>
                <a:cubicBezTo>
                  <a:pt x="4181907" y="2517281"/>
                  <a:pt x="3455171" y="1117132"/>
                  <a:pt x="2314254" y="461503"/>
                </a:cubicBezTo>
                <a:cubicBezTo>
                  <a:pt x="1921632" y="235883"/>
                  <a:pt x="1522506" y="124256"/>
                  <a:pt x="1133823" y="110981"/>
                </a:cubicBezTo>
                <a:cubicBezTo>
                  <a:pt x="1087262" y="109391"/>
                  <a:pt x="1040851" y="109212"/>
                  <a:pt x="994619" y="110419"/>
                </a:cubicBezTo>
                <a:cubicBezTo>
                  <a:pt x="670992" y="118859"/>
                  <a:pt x="356135" y="195139"/>
                  <a:pt x="60036" y="330041"/>
                </a:cubicBezTo>
                <a:lnTo>
                  <a:pt x="0" y="360008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9251C-F39B-467B-B675-A89C64771718}"/>
              </a:ext>
            </a:extLst>
          </p:cNvPr>
          <p:cNvSpPr/>
          <p:nvPr/>
        </p:nvSpPr>
        <p:spPr>
          <a:xfrm>
            <a:off x="4800600" y="4128442"/>
            <a:ext cx="6929438" cy="2300933"/>
          </a:xfrm>
          <a:prstGeom prst="ellipse">
            <a:avLst/>
          </a:prstGeom>
          <a:solidFill>
            <a:srgbClr val="D8D83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94EF3-F092-405B-92DE-CD7EEA669113}"/>
              </a:ext>
            </a:extLst>
          </p:cNvPr>
          <p:cNvSpPr txBox="1"/>
          <p:nvPr/>
        </p:nvSpPr>
        <p:spPr>
          <a:xfrm>
            <a:off x="5473638" y="4587234"/>
            <a:ext cx="5560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88470-ED9D-41C4-A8E2-547CF0A87FD2}"/>
              </a:ext>
            </a:extLst>
          </p:cNvPr>
          <p:cNvSpPr txBox="1"/>
          <p:nvPr/>
        </p:nvSpPr>
        <p:spPr>
          <a:xfrm>
            <a:off x="6504281" y="3596720"/>
            <a:ext cx="3447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B8A89-B19F-44B7-8B5E-45E067232E8F}"/>
              </a:ext>
            </a:extLst>
          </p:cNvPr>
          <p:cNvSpPr txBox="1"/>
          <p:nvPr/>
        </p:nvSpPr>
        <p:spPr>
          <a:xfrm>
            <a:off x="5228511" y="3472777"/>
            <a:ext cx="1557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CA6DAC-8009-4A72-A8D2-46E80AA51716}"/>
              </a:ext>
            </a:extLst>
          </p:cNvPr>
          <p:cNvSpPr txBox="1"/>
          <p:nvPr/>
        </p:nvSpPr>
        <p:spPr>
          <a:xfrm>
            <a:off x="-12104" y="6358319"/>
            <a:ext cx="16321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52956B-24AD-454D-9547-2B0BAF3C3865}"/>
              </a:ext>
            </a:extLst>
          </p:cNvPr>
          <p:cNvSpPr txBox="1"/>
          <p:nvPr/>
        </p:nvSpPr>
        <p:spPr>
          <a:xfrm>
            <a:off x="1119062" y="6320304"/>
            <a:ext cx="25567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8071D-42B0-4A13-98A7-8305236590A7}"/>
              </a:ext>
            </a:extLst>
          </p:cNvPr>
          <p:cNvSpPr txBox="1"/>
          <p:nvPr/>
        </p:nvSpPr>
        <p:spPr>
          <a:xfrm>
            <a:off x="2042364" y="2471434"/>
            <a:ext cx="2370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D4681-9DDD-4F43-A1F4-FDE83F3C4B35}"/>
              </a:ext>
            </a:extLst>
          </p:cNvPr>
          <p:cNvSpPr txBox="1"/>
          <p:nvPr/>
        </p:nvSpPr>
        <p:spPr>
          <a:xfrm>
            <a:off x="3003588" y="2646945"/>
            <a:ext cx="224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309FE5-6339-44F8-8F46-9FB5324F56CD}"/>
              </a:ext>
            </a:extLst>
          </p:cNvPr>
          <p:cNvSpPr txBox="1"/>
          <p:nvPr/>
        </p:nvSpPr>
        <p:spPr>
          <a:xfrm>
            <a:off x="9323830" y="3256617"/>
            <a:ext cx="141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79933E-A453-4E60-B4E1-FCEE935A2940}"/>
              </a:ext>
            </a:extLst>
          </p:cNvPr>
          <p:cNvSpPr txBox="1"/>
          <p:nvPr/>
        </p:nvSpPr>
        <p:spPr>
          <a:xfrm>
            <a:off x="10248395" y="3458168"/>
            <a:ext cx="2042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0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51144" y="548639"/>
            <a:ext cx="10605427" cy="279880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Văn bản được triển khai thông tin theo cách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Theo trình tự thời gian và không gian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Phân loại theo nhóm đối tượng.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Theo mối quan hệ nhân quả.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Theo cách thức câu view của báo mạng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56885" y="3510555"/>
            <a:ext cx="9593943" cy="1064798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83771"/>
            <a:ext cx="1239369" cy="1384663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45088" y="203199"/>
            <a:ext cx="10373812" cy="29829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Thể loại của văn bản “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tiện vận chuyển của các dân tộc thiểu số Việt Nam ngày xưa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là gì?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Văn bản thông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Tự sự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Tản văn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80532" y="3429000"/>
            <a:ext cx="8818236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0" y="203198"/>
            <a:ext cx="1194038" cy="1285967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5288" y="372534"/>
            <a:ext cx="10827612" cy="305646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Cách triển khai thông tin trong văn bản này có tác dụng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Giúp người đọc nắm bắt được tiến trình thời gian và không gian của các sự kiện trong văn bản.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Giúp người đọc hình dung ra vấn đề, hiểu được vấn đề nhờ sự giải thích cặn kẽ.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Giúp người đọc hình dung số lượng thông tin được đề cập đến trong văn bản và thứ tự các thông tin đó.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Khiến người đọc muốn lao vào đọc mà không biết rằng đó chỉ là tin câu view</a:t>
            </a:r>
            <a:r>
              <a:rPr lang="vi-VN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36089" y="3573237"/>
            <a:ext cx="8707121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2"/>
            <a:ext cx="842968" cy="62975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5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335676" y="239486"/>
            <a:ext cx="10183224" cy="287369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 MAY 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296762"/>
            <a:ext cx="1299028" cy="179533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SG" sz="9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0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D7ED4-A3E4-4CD6-858C-1F1EEE10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4" y="304529"/>
            <a:ext cx="11674852" cy="624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ECA3C-7F78-41DD-A4D7-77D026FF2468}"/>
              </a:ext>
            </a:extLst>
          </p:cNvPr>
          <p:cNvSpPr txBox="1"/>
          <p:nvPr/>
        </p:nvSpPr>
        <p:spPr>
          <a:xfrm>
            <a:off x="4346972" y="639575"/>
            <a:ext cx="69973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1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528457"/>
            <a:ext cx="10154049" cy="16783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3FA3A-86BB-40FA-8594-08A97598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6" y="651164"/>
            <a:ext cx="3469822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FD80A-4DEB-4A99-8232-A4FBDBA9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63" y="651164"/>
            <a:ext cx="3372153" cy="3036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191FF-01F2-402D-9B9A-A9550B71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0" y="651164"/>
            <a:ext cx="3479044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D96B9A-AFF8-4A9A-9336-E5DEB1A2DF03}"/>
              </a:ext>
            </a:extLst>
          </p:cNvPr>
          <p:cNvSpPr txBox="1"/>
          <p:nvPr/>
        </p:nvSpPr>
        <p:spPr>
          <a:xfrm>
            <a:off x="961357" y="10938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310B9C7-8C1C-41D4-B107-EB1398A85067}"/>
              </a:ext>
            </a:extLst>
          </p:cNvPr>
          <p:cNvGrpSpPr/>
          <p:nvPr/>
        </p:nvGrpSpPr>
        <p:grpSpPr>
          <a:xfrm>
            <a:off x="2932113" y="1130300"/>
            <a:ext cx="6315075" cy="5357812"/>
            <a:chOff x="2414588" y="1500188"/>
            <a:chExt cx="6315075" cy="53578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7103D4-2E26-4C2B-8544-8034D91C6703}"/>
                </a:ext>
              </a:extLst>
            </p:cNvPr>
            <p:cNvGrpSpPr/>
            <p:nvPr/>
          </p:nvGrpSpPr>
          <p:grpSpPr>
            <a:xfrm>
              <a:off x="2839103" y="1617053"/>
              <a:ext cx="5252869" cy="4553482"/>
              <a:chOff x="3467753" y="1496731"/>
              <a:chExt cx="5252869" cy="455348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5BE5010-94BD-481C-869C-B53496584192}"/>
                  </a:ext>
                </a:extLst>
              </p:cNvPr>
              <p:cNvSpPr/>
              <p:nvPr/>
            </p:nvSpPr>
            <p:spPr>
              <a:xfrm>
                <a:off x="5157046" y="3027935"/>
                <a:ext cx="1922717" cy="1939992"/>
              </a:xfrm>
              <a:custGeom>
                <a:avLst/>
                <a:gdLst>
                  <a:gd name="connsiteX0" fmla="*/ 0 w 1922717"/>
                  <a:gd name="connsiteY0" fmla="*/ 969996 h 1939992"/>
                  <a:gd name="connsiteX1" fmla="*/ 961359 w 1922717"/>
                  <a:gd name="connsiteY1" fmla="*/ 0 h 1939992"/>
                  <a:gd name="connsiteX2" fmla="*/ 1922718 w 1922717"/>
                  <a:gd name="connsiteY2" fmla="*/ 969996 h 1939992"/>
                  <a:gd name="connsiteX3" fmla="*/ 961359 w 1922717"/>
                  <a:gd name="connsiteY3" fmla="*/ 1939992 h 1939992"/>
                  <a:gd name="connsiteX4" fmla="*/ 0 w 1922717"/>
                  <a:gd name="connsiteY4" fmla="*/ 969996 h 19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717" h="1939992">
                    <a:moveTo>
                      <a:pt x="0" y="969996"/>
                    </a:moveTo>
                    <a:cubicBezTo>
                      <a:pt x="0" y="434282"/>
                      <a:pt x="430415" y="0"/>
                      <a:pt x="961359" y="0"/>
                    </a:cubicBezTo>
                    <a:cubicBezTo>
                      <a:pt x="1492303" y="0"/>
                      <a:pt x="1922718" y="434282"/>
                      <a:pt x="1922718" y="969996"/>
                    </a:cubicBezTo>
                    <a:cubicBezTo>
                      <a:pt x="1922718" y="1505710"/>
                      <a:pt x="1492303" y="1939992"/>
                      <a:pt x="961359" y="1939992"/>
                    </a:cubicBezTo>
                    <a:cubicBezTo>
                      <a:pt x="430415" y="1939992"/>
                      <a:pt x="0" y="1505710"/>
                      <a:pt x="0" y="96999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22215" tIns="324745" rIns="322215" bIns="324745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KHÓ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7EEE8AB-68A0-403C-86D7-4F5F0EF96310}"/>
                  </a:ext>
                </a:extLst>
              </p:cNvPr>
              <p:cNvSpPr/>
              <p:nvPr/>
            </p:nvSpPr>
            <p:spPr>
              <a:xfrm>
                <a:off x="5126665" y="1496731"/>
                <a:ext cx="2166268" cy="1819670"/>
              </a:xfrm>
              <a:custGeom>
                <a:avLst/>
                <a:gdLst>
                  <a:gd name="connsiteX0" fmla="*/ 0 w 2409820"/>
                  <a:gd name="connsiteY0" fmla="*/ 1109758 h 2219516"/>
                  <a:gd name="connsiteX1" fmla="*/ 1204910 w 2409820"/>
                  <a:gd name="connsiteY1" fmla="*/ 0 h 2219516"/>
                  <a:gd name="connsiteX2" fmla="*/ 2409820 w 2409820"/>
                  <a:gd name="connsiteY2" fmla="*/ 1109758 h 2219516"/>
                  <a:gd name="connsiteX3" fmla="*/ 1204910 w 2409820"/>
                  <a:gd name="connsiteY3" fmla="*/ 2219516 h 2219516"/>
                  <a:gd name="connsiteX4" fmla="*/ 0 w 2409820"/>
                  <a:gd name="connsiteY4" fmla="*/ 1109758 h 221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0" h="2219516">
                    <a:moveTo>
                      <a:pt x="0" y="1109758"/>
                    </a:moveTo>
                    <a:cubicBezTo>
                      <a:pt x="0" y="496856"/>
                      <a:pt x="539457" y="0"/>
                      <a:pt x="1204910" y="0"/>
                    </a:cubicBezTo>
                    <a:cubicBezTo>
                      <a:pt x="1870363" y="0"/>
                      <a:pt x="2409820" y="496856"/>
                      <a:pt x="2409820" y="1109758"/>
                    </a:cubicBezTo>
                    <a:cubicBezTo>
                      <a:pt x="2409820" y="1722660"/>
                      <a:pt x="1870363" y="2219516"/>
                      <a:pt x="1204910" y="2219516"/>
                    </a:cubicBezTo>
                    <a:cubicBezTo>
                      <a:pt x="539457" y="2219516"/>
                      <a:pt x="0" y="1722660"/>
                      <a:pt x="0" y="1109758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93550" tIns="365681" rIns="393550" bIns="365681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Hưng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60E91CD-D661-44A8-9FFE-07BE458042A3}"/>
                  </a:ext>
                </a:extLst>
              </p:cNvPr>
              <p:cNvSpPr/>
              <p:nvPr/>
            </p:nvSpPr>
            <p:spPr>
              <a:xfrm>
                <a:off x="6523973" y="3971924"/>
                <a:ext cx="2196649" cy="2078289"/>
              </a:xfrm>
              <a:custGeom>
                <a:avLst/>
                <a:gdLst>
                  <a:gd name="connsiteX0" fmla="*/ 0 w 2196649"/>
                  <a:gd name="connsiteY0" fmla="*/ 1039145 h 2078289"/>
                  <a:gd name="connsiteX1" fmla="*/ 1098325 w 2196649"/>
                  <a:gd name="connsiteY1" fmla="*/ 0 h 2078289"/>
                  <a:gd name="connsiteX2" fmla="*/ 2196650 w 2196649"/>
                  <a:gd name="connsiteY2" fmla="*/ 1039145 h 2078289"/>
                  <a:gd name="connsiteX3" fmla="*/ 1098325 w 2196649"/>
                  <a:gd name="connsiteY3" fmla="*/ 2078290 h 2078289"/>
                  <a:gd name="connsiteX4" fmla="*/ 0 w 2196649"/>
                  <a:gd name="connsiteY4" fmla="*/ 1039145 h 207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649" h="2078289">
                    <a:moveTo>
                      <a:pt x="0" y="1039145"/>
                    </a:moveTo>
                    <a:cubicBezTo>
                      <a:pt x="0" y="465241"/>
                      <a:pt x="491737" y="0"/>
                      <a:pt x="1098325" y="0"/>
                    </a:cubicBezTo>
                    <a:cubicBezTo>
                      <a:pt x="1704913" y="0"/>
                      <a:pt x="2196650" y="465241"/>
                      <a:pt x="2196650" y="1039145"/>
                    </a:cubicBezTo>
                    <a:cubicBezTo>
                      <a:pt x="2196650" y="1613049"/>
                      <a:pt x="1704913" y="2078290"/>
                      <a:pt x="1098325" y="2078290"/>
                    </a:cubicBezTo>
                    <a:cubicBezTo>
                      <a:pt x="491737" y="2078290"/>
                      <a:pt x="0" y="1613049"/>
                      <a:pt x="0" y="1039145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62332" tIns="344998" rIns="362332" bIns="344998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Bè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DBFAB75-4634-4975-83F1-D5BBEEC7976D}"/>
                  </a:ext>
                </a:extLst>
              </p:cNvPr>
              <p:cNvSpPr/>
              <p:nvPr/>
            </p:nvSpPr>
            <p:spPr>
              <a:xfrm>
                <a:off x="3467753" y="3897433"/>
                <a:ext cx="2286268" cy="2109260"/>
              </a:xfrm>
              <a:custGeom>
                <a:avLst/>
                <a:gdLst>
                  <a:gd name="connsiteX0" fmla="*/ 0 w 2286268"/>
                  <a:gd name="connsiteY0" fmla="*/ 1054630 h 2109260"/>
                  <a:gd name="connsiteX1" fmla="*/ 1143134 w 2286268"/>
                  <a:gd name="connsiteY1" fmla="*/ 0 h 2109260"/>
                  <a:gd name="connsiteX2" fmla="*/ 2286268 w 2286268"/>
                  <a:gd name="connsiteY2" fmla="*/ 1054630 h 2109260"/>
                  <a:gd name="connsiteX3" fmla="*/ 1143134 w 2286268"/>
                  <a:gd name="connsiteY3" fmla="*/ 2109260 h 2109260"/>
                  <a:gd name="connsiteX4" fmla="*/ 0 w 2286268"/>
                  <a:gd name="connsiteY4" fmla="*/ 1054630 h 210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268" h="2109260">
                    <a:moveTo>
                      <a:pt x="0" y="1054630"/>
                    </a:moveTo>
                    <a:cubicBezTo>
                      <a:pt x="0" y="472174"/>
                      <a:pt x="511799" y="0"/>
                      <a:pt x="1143134" y="0"/>
                    </a:cubicBezTo>
                    <a:cubicBezTo>
                      <a:pt x="1774469" y="0"/>
                      <a:pt x="2286268" y="472174"/>
                      <a:pt x="2286268" y="1054630"/>
                    </a:cubicBezTo>
                    <a:cubicBezTo>
                      <a:pt x="2286268" y="1637086"/>
                      <a:pt x="1774469" y="2109260"/>
                      <a:pt x="1143134" y="2109260"/>
                    </a:cubicBezTo>
                    <a:cubicBezTo>
                      <a:pt x="511799" y="2109260"/>
                      <a:pt x="0" y="1637086"/>
                      <a:pt x="0" y="105463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75456" tIns="349534" rIns="375456" bIns="34953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Mảng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EE8286E-2E57-4DF1-80E1-A4E4BEED5B22}"/>
                </a:ext>
              </a:extLst>
            </p:cNvPr>
            <p:cNvSpPr/>
            <p:nvPr/>
          </p:nvSpPr>
          <p:spPr>
            <a:xfrm>
              <a:off x="2414588" y="1500188"/>
              <a:ext cx="6315075" cy="535781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19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10" name="组合 49">
            <a:extLst>
              <a:ext uri="{FF2B5EF4-FFF2-40B4-BE49-F238E27FC236}">
                <a16:creationId xmlns:a16="http://schemas.microsoft.com/office/drawing/2014/main" id="{7E2052DF-41CE-42A9-A2AF-4BBA6BD6CCB2}"/>
              </a:ext>
            </a:extLst>
          </p:cNvPr>
          <p:cNvGrpSpPr/>
          <p:nvPr/>
        </p:nvGrpSpPr>
        <p:grpSpPr>
          <a:xfrm>
            <a:off x="923358" y="1898459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6D8154EE-28B0-45E3-B047-C607661614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2CE5AE8-F9E2-48C5-9E12-8DD0AB66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A0B5214-1D39-41A9-9B20-0C9BDB9D9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137EEF9C-7213-47FB-8B7E-DDA2A8A108AA}"/>
              </a:ext>
            </a:extLst>
          </p:cNvPr>
          <p:cNvGrpSpPr/>
          <p:nvPr/>
        </p:nvGrpSpPr>
        <p:grpSpPr>
          <a:xfrm>
            <a:off x="923358" y="2933544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79C12F7E-6C04-4A5F-B234-DFA0AA006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1189D58B-F9D9-4712-97B8-3E82B157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6507BED4-BCEF-46BD-9A0A-3C1D42BC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49">
            <a:extLst>
              <a:ext uri="{FF2B5EF4-FFF2-40B4-BE49-F238E27FC236}">
                <a16:creationId xmlns:a16="http://schemas.microsoft.com/office/drawing/2014/main" id="{8E956647-BEEA-4858-BF9C-8B9D34E8EB09}"/>
              </a:ext>
            </a:extLst>
          </p:cNvPr>
          <p:cNvGrpSpPr/>
          <p:nvPr/>
        </p:nvGrpSpPr>
        <p:grpSpPr>
          <a:xfrm>
            <a:off x="923358" y="5295578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07F90FA-9E97-43C3-989D-D9DED2FD7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960604FA-2CB9-457D-B47E-7740DC59B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476C59A-A48E-46FF-AB07-90FAF2BB5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25E0F-9CBE-454A-BF22-675BF8C3D71C}"/>
              </a:ext>
            </a:extLst>
          </p:cNvPr>
          <p:cNvSpPr txBox="1"/>
          <p:nvPr/>
        </p:nvSpPr>
        <p:spPr>
          <a:xfrm>
            <a:off x="660400" y="110069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1C3A-8BFC-48C9-83B7-6ACEA484C0D8}"/>
              </a:ext>
            </a:extLst>
          </p:cNvPr>
          <p:cNvSpPr txBox="1"/>
          <p:nvPr/>
        </p:nvSpPr>
        <p:spPr>
          <a:xfrm>
            <a:off x="1805421" y="1822840"/>
            <a:ext cx="758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Xuất xứ: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dlib.huc.edu.vn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92F18C-2FB8-491C-A245-C4D53F906447}"/>
              </a:ext>
            </a:extLst>
          </p:cNvPr>
          <p:cNvSpPr txBox="1"/>
          <p:nvPr/>
        </p:nvSpPr>
        <p:spPr>
          <a:xfrm>
            <a:off x="1805421" y="2803322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DCF45-6770-4F73-AF46-8FE14247FF2A}"/>
              </a:ext>
            </a:extLst>
          </p:cNvPr>
          <p:cNvSpPr txBox="1"/>
          <p:nvPr/>
        </p:nvSpPr>
        <p:spPr>
          <a:xfrm>
            <a:off x="3244850" y="3783804"/>
            <a:ext cx="683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7B67A4-C27E-4256-A51F-18B01851F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5" y="3853320"/>
            <a:ext cx="742823" cy="4656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0FA895-14BC-4CBF-A189-01F1F0DF0653}"/>
              </a:ext>
            </a:extLst>
          </p:cNvPr>
          <p:cNvSpPr txBox="1"/>
          <p:nvPr/>
        </p:nvSpPr>
        <p:spPr>
          <a:xfrm>
            <a:off x="1805421" y="4764285"/>
            <a:ext cx="8568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11026" y="739882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2277D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149" y="815461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81" name="组合 20">
            <a:extLst>
              <a:ext uri="{FF2B5EF4-FFF2-40B4-BE49-F238E27FC236}">
                <a16:creationId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805781" y="4573691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1334649" y="1612047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1257147" y="1950443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1081647" y="458862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P2</a:t>
            </a:r>
          </a:p>
        </p:txBody>
      </p:sp>
      <p:grpSp>
        <p:nvGrpSpPr>
          <p:cNvPr id="43" name="组合 49">
            <a:extLst>
              <a:ext uri="{FF2B5EF4-FFF2-40B4-BE49-F238E27FC236}">
                <a16:creationId xmlns:a16="http://schemas.microsoft.com/office/drawing/2014/main" id="{B7B521BD-A9FD-40AB-BECA-BCD07A8DEEC9}"/>
              </a:ext>
            </a:extLst>
          </p:cNvPr>
          <p:cNvGrpSpPr/>
          <p:nvPr/>
        </p:nvGrpSpPr>
        <p:grpSpPr>
          <a:xfrm>
            <a:off x="743064" y="85408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D3DAFAE-02DA-44E7-B21D-85C126907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73C87CB1-7746-4932-ABD1-525CBC814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3226928-FD7F-40CC-8179-E88055B6B7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740D9DC-45BA-428E-A578-9C5FE6A52EDE}"/>
              </a:ext>
            </a:extLst>
          </p:cNvPr>
          <p:cNvSpPr txBox="1"/>
          <p:nvPr/>
        </p:nvSpPr>
        <p:spPr>
          <a:xfrm>
            <a:off x="2734398" y="1752305"/>
            <a:ext cx="4939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đầu đến “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C889C8-F94C-410E-BFAC-48EF296D0AEE}"/>
              </a:ext>
            </a:extLst>
          </p:cNvPr>
          <p:cNvSpPr txBox="1"/>
          <p:nvPr/>
        </p:nvSpPr>
        <p:spPr>
          <a:xfrm>
            <a:off x="2652384" y="4665438"/>
            <a:ext cx="4300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3F5EFD-E048-4CF2-B427-809B1CEBC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b="14905"/>
          <a:stretch/>
        </p:blipFill>
        <p:spPr>
          <a:xfrm>
            <a:off x="7844275" y="1174100"/>
            <a:ext cx="3254330" cy="2320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24FDF-6E4E-455B-885D-1F6C320B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75" y="4170461"/>
            <a:ext cx="3254330" cy="22261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89" grpId="0"/>
      <p:bldP spid="90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Thông tin chính và cách triển khai ý tưởng và thông tin trong văn bản</a:t>
            </a:r>
            <a:endParaRPr lang="en-SG" sz="3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99887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90AB4-62FF-4108-92F0-E2754959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36" y="1472527"/>
            <a:ext cx="3134633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B275E-A854-44B0-B786-62B51049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976" y="1472527"/>
            <a:ext cx="3101437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8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D98A5-1208-49FF-AC31-B6F95182C41C}"/>
              </a:ext>
            </a:extLst>
          </p:cNvPr>
          <p:cNvSpPr txBox="1"/>
          <p:nvPr/>
        </p:nvSpPr>
        <p:spPr>
          <a:xfrm>
            <a:off x="484653" y="1213082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 </a:t>
            </a: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endParaRPr lang="en-US" sz="4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Soạn bài Phương tiện vận chuyển của các dân tộc thiểu số Việt Nam ngày xưa | Hay nhất Soạn văn 7 Cánh diều">
            <a:extLst>
              <a:ext uri="{FF2B5EF4-FFF2-40B4-BE49-F238E27FC236}">
                <a16:creationId xmlns:a16="http://schemas.microsoft.com/office/drawing/2014/main" id="{B4C244A5-D300-4746-ABB5-55851982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5818" y="285750"/>
            <a:ext cx="7802485" cy="584834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5D76C-4EC9-4FE3-9EA7-23A420FD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4702209"/>
            <a:ext cx="3392805" cy="20356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00E3F-6CEF-449D-BF08-7DC3649A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6" y="2061190"/>
            <a:ext cx="96934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EEB7C-0F3D-47A2-8E04-F71346B2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0" y="87312"/>
            <a:ext cx="3693103" cy="24585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E08D1-D15F-471D-8DE3-9CFFC656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2" y="3473197"/>
            <a:ext cx="4268598" cy="32974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6F44C-05F1-4556-9818-835CEAFA2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547" y="-378566"/>
            <a:ext cx="2877003" cy="21527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C91E79-07CC-4A89-99F5-57DD56F2D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937" y="2051634"/>
            <a:ext cx="3416627" cy="2375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217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1053</Words>
  <Application>Microsoft Office PowerPoint</Application>
  <PresentationFormat>Widescreen</PresentationFormat>
  <Paragraphs>256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맑은 고딕</vt:lpstr>
      <vt:lpstr>微软雅黑</vt:lpstr>
      <vt:lpstr>Algerian</vt:lpstr>
      <vt:lpstr>Arial</vt:lpstr>
      <vt:lpstr>Calibri</vt:lpstr>
      <vt:lpstr>Calibri Light</vt:lpstr>
      <vt:lpstr>等线</vt:lpstr>
      <vt:lpstr>Matura MT Script Capitals</vt:lpstr>
      <vt:lpstr>Meiryo</vt:lpstr>
      <vt:lpstr>MS Mincho</vt:lpstr>
      <vt:lpstr>Tahoma</vt:lpstr>
      <vt:lpstr>Times New Roman</vt:lpstr>
      <vt:lpstr>Office Theme</vt:lpstr>
      <vt:lpstr>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</cp:revision>
  <dcterms:created xsi:type="dcterms:W3CDTF">2023-01-27T13:45:09Z</dcterms:created>
  <dcterms:modified xsi:type="dcterms:W3CDTF">2025-04-15T08:56:33Z</dcterms:modified>
</cp:coreProperties>
</file>