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4" d="100"/>
          <a:sy n="64" d="100"/>
        </p:scale>
        <p:origin x="6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F37FB4A-C2DC-2FC1-1D61-DECC8778226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7E2E2C5-B838-D3B4-422E-30C2B81F0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633D736-5889-A2DD-C2A7-96D1791F42C8}"/>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48A367C9-9A4D-2024-CC10-A39CD0499C4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2C51A2E-5B08-29A2-D7A3-87EC7479B03B}"/>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81641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B7BFDE-AA3E-BBBC-875C-04095F02716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27A2704-E4E9-2004-CDDD-3D1FDD6F1EF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C320ACE-F08E-3C3E-EDCA-B323EE6BE1F3}"/>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07476468-042C-4C1F-7A04-2A83856289B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E269DA-D0EF-D0FC-C4E0-DA553175937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37799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C1F9955-F9CD-034A-3506-157932B755C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DE50B20-1172-54F9-9660-DA2CDF577BE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B7A3DA3-9C5E-0878-C482-A2E278DB6FB4}"/>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15C2499F-D915-548D-5E95-66D1AD77869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E3A8FB0-3C80-955B-805D-FBDCC30AC45F}"/>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247849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0F79D4-7587-8A42-E9F1-003E3FED5E8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7C34387-AE40-CA9D-CB38-AA536DEAC8D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6F55591-BD9E-B3AC-181E-7C3A68C2E3B9}"/>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773A7CFE-D8FA-A9AF-B886-D8FACB68EBF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9F6CDB3-4F8A-10E9-8426-9AF6C703295A}"/>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2007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04B2C-FE4E-6E82-AB0B-5A00A146392F}"/>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505255E-9E1F-14BA-EDD5-2076F6FCE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5AD7F5F-B74D-5824-ACB2-67B3298867B5}"/>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85DD8676-E428-FB7A-ED06-C7BBFB3CFC6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0343B6F-5A74-7E6F-466A-F046F318529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10600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2B1F7D-EA6F-10A4-063B-AECF7FEC4E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56CD3A3-40FE-B1CF-7E97-9068FA1CF1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4D762A2-9084-834F-270B-65410118DE5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7039629B-7FD6-1FBB-7A80-DFB301B368BB}"/>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6" name="Chỗ dành sẵn cho Chân trang 5">
            <a:extLst>
              <a:ext uri="{FF2B5EF4-FFF2-40B4-BE49-F238E27FC236}">
                <a16:creationId xmlns:a16="http://schemas.microsoft.com/office/drawing/2014/main" id="{3FA6FBAA-D60F-D522-EBC6-82246BC44E2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C1CC6C2-5C96-CE14-51A5-FE5D9F6E625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976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AD5F95-182A-5297-8A17-94A06C7A02C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BD9DB3-0ABF-80FD-775F-A4CA9DC9A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5748AD8-005A-6AC4-6703-B179CFDCC4A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BF9CD25-50CD-913E-EF67-FB4A32611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C63C266-AD87-D0E8-A876-3D8FE593E09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F1558D77-EE00-589C-8C93-60378DC8D40A}"/>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8" name="Chỗ dành sẵn cho Chân trang 7">
            <a:extLst>
              <a:ext uri="{FF2B5EF4-FFF2-40B4-BE49-F238E27FC236}">
                <a16:creationId xmlns:a16="http://schemas.microsoft.com/office/drawing/2014/main" id="{046AFBA7-E5B0-97A3-DFF7-27B19B54491D}"/>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7F18A0B-DC72-79B4-3BB8-9D33B2048EFF}"/>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36458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F49EA8-210D-6C61-2E7A-E25EAD4AB4C9}"/>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9583847-C80D-EAEF-8F1D-B62E54D8E883}"/>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4" name="Chỗ dành sẵn cho Chân trang 3">
            <a:extLst>
              <a:ext uri="{FF2B5EF4-FFF2-40B4-BE49-F238E27FC236}">
                <a16:creationId xmlns:a16="http://schemas.microsoft.com/office/drawing/2014/main" id="{0964DB88-75FD-2340-0AD4-A3670C1EEB96}"/>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CA0E8F33-BBCA-0931-C4C2-0F790CD38BCD}"/>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28898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F0E35AC-718B-189B-7BC6-A25DE8D5682F}"/>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3" name="Chỗ dành sẵn cho Chân trang 2">
            <a:extLst>
              <a:ext uri="{FF2B5EF4-FFF2-40B4-BE49-F238E27FC236}">
                <a16:creationId xmlns:a16="http://schemas.microsoft.com/office/drawing/2014/main" id="{3EF694B2-7A14-92C0-39C7-3F043BFF731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1ED5C19-C1C1-8EE9-F17F-327E8C8764FD}"/>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4215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E46727-54C4-5C94-4D37-DD7BD2F7A8C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027673F-AE4D-76A8-2A3A-90EFAA5D6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0D57A6EC-0563-D4C7-C6C2-685F459FF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86AB14-399D-7891-9449-9903A80AD651}"/>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6" name="Chỗ dành sẵn cho Chân trang 5">
            <a:extLst>
              <a:ext uri="{FF2B5EF4-FFF2-40B4-BE49-F238E27FC236}">
                <a16:creationId xmlns:a16="http://schemas.microsoft.com/office/drawing/2014/main" id="{94C817D7-99E1-4F56-9B1D-065A7D8F192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1449614-5BE0-57D2-1CB5-618B3CDC443A}"/>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75769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977F56E-59A1-5F09-8D96-9C1CF086DD2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8D0BD66-9E14-7DC0-A814-21923DE97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847AA22C-DDBA-973A-C61B-E481367EB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64AA60-6F78-8612-658A-4D21A1E6A1D9}"/>
              </a:ext>
            </a:extLst>
          </p:cNvPr>
          <p:cNvSpPr>
            <a:spLocks noGrp="1"/>
          </p:cNvSpPr>
          <p:nvPr>
            <p:ph type="dt" sz="half" idx="10"/>
          </p:nvPr>
        </p:nvSpPr>
        <p:spPr/>
        <p:txBody>
          <a:bodyPr/>
          <a:lstStyle/>
          <a:p>
            <a:fld id="{A1A7720C-62F6-48B8-A1E5-ECFB4E7BC24B}" type="datetimeFigureOut">
              <a:rPr lang="en-US" smtClean="0"/>
              <a:t>4/15/2025</a:t>
            </a:fld>
            <a:endParaRPr lang="en-US"/>
          </a:p>
        </p:txBody>
      </p:sp>
      <p:sp>
        <p:nvSpPr>
          <p:cNvPr id="6" name="Chỗ dành sẵn cho Chân trang 5">
            <a:extLst>
              <a:ext uri="{FF2B5EF4-FFF2-40B4-BE49-F238E27FC236}">
                <a16:creationId xmlns:a16="http://schemas.microsoft.com/office/drawing/2014/main" id="{1872F51B-DCAE-FB4A-EF90-10B9123AE69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9CA9455-7C68-27DA-78E3-FD53A0FEA251}"/>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27938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4B92071-BDD9-F3B7-3542-98803B19F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59BD79C-7D20-A819-3887-848503ED7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765F2E1-F301-692F-5564-523943FBE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720C-62F6-48B8-A1E5-ECFB4E7BC24B}" type="datetimeFigureOut">
              <a:rPr lang="en-US" smtClean="0"/>
              <a:t>4/15/2025</a:t>
            </a:fld>
            <a:endParaRPr lang="en-US"/>
          </a:p>
        </p:txBody>
      </p:sp>
      <p:sp>
        <p:nvSpPr>
          <p:cNvPr id="5" name="Chỗ dành sẵn cho Chân trang 4">
            <a:extLst>
              <a:ext uri="{FF2B5EF4-FFF2-40B4-BE49-F238E27FC236}">
                <a16:creationId xmlns:a16="http://schemas.microsoft.com/office/drawing/2014/main" id="{91CFD4E6-6382-2A62-FC48-851459D43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156E42F-3B81-A3F2-7671-CDCBAFF12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50E37-D092-4092-82DE-081E16F8B4E8}" type="slidenum">
              <a:rPr lang="en-US" smtClean="0"/>
              <a:t>‹#›</a:t>
            </a:fld>
            <a:endParaRPr lang="en-US"/>
          </a:p>
        </p:txBody>
      </p:sp>
    </p:spTree>
    <p:extLst>
      <p:ext uri="{BB962C8B-B14F-4D97-AF65-F5344CB8AC3E}">
        <p14:creationId xmlns:p14="http://schemas.microsoft.com/office/powerpoint/2010/main" val="337963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264B1FEC-D2DE-D285-0D2D-AF6C75D5A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 y="587022"/>
            <a:ext cx="12000089" cy="6304844"/>
          </a:xfrm>
          <a:prstGeom prst="rect">
            <a:avLst/>
          </a:prstGeom>
        </p:spPr>
      </p:pic>
      <p:sp>
        <p:nvSpPr>
          <p:cNvPr id="6" name="Hộp Văn bản 5">
            <a:extLst>
              <a:ext uri="{FF2B5EF4-FFF2-40B4-BE49-F238E27FC236}">
                <a16:creationId xmlns:a16="http://schemas.microsoft.com/office/drawing/2014/main" id="{74DE7DE9-7D9E-8D80-2719-AAC11DEE33BE}"/>
              </a:ext>
            </a:extLst>
          </p:cNvPr>
          <p:cNvSpPr txBox="1"/>
          <p:nvPr/>
        </p:nvSpPr>
        <p:spPr>
          <a:xfrm>
            <a:off x="609600" y="1320801"/>
            <a:ext cx="4978400" cy="3183466"/>
          </a:xfrm>
          <a:prstGeom prst="rect">
            <a:avLst/>
          </a:prstGeom>
          <a:noFill/>
        </p:spPr>
        <p:txBody>
          <a:bodyPr wrap="square" rtlCol="0">
            <a:prstTxWarp prst="textSlantUp">
              <a:avLst/>
            </a:prstTxWarp>
            <a:spAutoFit/>
          </a:bodyPr>
          <a:lstStyle/>
          <a:p>
            <a:r>
              <a:rPr lang="en-US" sz="1800" b="1" dirty="0" err="1">
                <a:effectLst/>
                <a:latin typeface="Times New Roman" panose="02020603050405020304" pitchFamily="18" charset="0"/>
                <a:ea typeface="Times New Roman" panose="02020603050405020304" pitchFamily="18" charset="0"/>
              </a:rPr>
              <a:t>Viết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endParaRPr lang="en-US" dirty="0"/>
          </a:p>
        </p:txBody>
      </p:sp>
      <p:sp>
        <p:nvSpPr>
          <p:cNvPr id="7" name="Hộp Văn bản 6">
            <a:extLst>
              <a:ext uri="{FF2B5EF4-FFF2-40B4-BE49-F238E27FC236}">
                <a16:creationId xmlns:a16="http://schemas.microsoft.com/office/drawing/2014/main" id="{A5BF5EA9-9991-506F-4788-16868E51ACBB}"/>
              </a:ext>
            </a:extLst>
          </p:cNvPr>
          <p:cNvSpPr txBox="1"/>
          <p:nvPr/>
        </p:nvSpPr>
        <p:spPr>
          <a:xfrm>
            <a:off x="5373511" y="0"/>
            <a:ext cx="1049866" cy="646331"/>
          </a:xfrm>
          <a:prstGeom prst="rect">
            <a:avLst/>
          </a:prstGeom>
          <a:noFill/>
        </p:spPr>
        <p:txBody>
          <a:bodyPr wrap="square" rtlCol="0">
            <a:spAutoFit/>
          </a:bodyPr>
          <a:lstStyle/>
          <a:p>
            <a:r>
              <a:rPr lang="en-US" sz="3600" b="1" dirty="0" err="1">
                <a:solidFill>
                  <a:srgbClr val="FF0000"/>
                </a:solidFill>
                <a:effectLst/>
                <a:latin typeface="Times New Roman" panose="02020603050405020304" pitchFamily="18" charset="0"/>
                <a:ea typeface="Times New Roman" panose="02020603050405020304" pitchFamily="18" charset="0"/>
              </a:rPr>
              <a:t>Viết</a:t>
            </a:r>
            <a:endParaRPr lang="en-US" sz="3600" dirty="0">
              <a:solidFill>
                <a:srgbClr val="FF0000"/>
              </a:solidFill>
            </a:endParaRPr>
          </a:p>
        </p:txBody>
      </p:sp>
      <p:sp>
        <p:nvSpPr>
          <p:cNvPr id="8" name="Hộp Văn bản 7">
            <a:extLst>
              <a:ext uri="{FF2B5EF4-FFF2-40B4-BE49-F238E27FC236}">
                <a16:creationId xmlns:a16="http://schemas.microsoft.com/office/drawing/2014/main" id="{F6362435-3EDD-21B1-F837-CBE986242578}"/>
              </a:ext>
            </a:extLst>
          </p:cNvPr>
          <p:cNvSpPr txBox="1"/>
          <p:nvPr/>
        </p:nvSpPr>
        <p:spPr>
          <a:xfrm>
            <a:off x="6524978" y="1794933"/>
            <a:ext cx="4797778" cy="2912534"/>
          </a:xfrm>
          <a:prstGeom prst="rect">
            <a:avLst/>
          </a:prstGeom>
          <a:noFill/>
        </p:spPr>
        <p:txBody>
          <a:bodyPr wrap="square" rtlCol="0">
            <a:prstTxWarp prst="textSlantUp">
              <a:avLst/>
            </a:prstTxWarp>
            <a:spAutoFit/>
          </a:bodyPr>
          <a:lstStyle/>
          <a:p>
            <a:r>
              <a:rPr lang="en-US" sz="1800" b="1" dirty="0" err="1">
                <a:effectLst/>
                <a:latin typeface="Times New Roman" panose="02020603050405020304" pitchFamily="18" charset="0"/>
                <a:ea typeface="Times New Roman" panose="02020603050405020304" pitchFamily="18" charset="0"/>
              </a:rPr>
              <a:t>tường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endParaRPr lang="en-US" dirty="0"/>
          </a:p>
        </p:txBody>
      </p:sp>
    </p:spTree>
    <p:extLst>
      <p:ext uri="{BB962C8B-B14F-4D97-AF65-F5344CB8AC3E}">
        <p14:creationId xmlns:p14="http://schemas.microsoft.com/office/powerpoint/2010/main" val="32866181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93461DC-2C35-EC84-AD86-08600B238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AA968A9F-6067-BC74-7197-7602369ACBE7}"/>
              </a:ext>
            </a:extLst>
          </p:cNvPr>
          <p:cNvSpPr txBox="1"/>
          <p:nvPr/>
        </p:nvSpPr>
        <p:spPr>
          <a:xfrm>
            <a:off x="146756" y="124178"/>
            <a:ext cx="6863644" cy="1043619"/>
          </a:xfrm>
          <a:prstGeom prst="rect">
            <a:avLst/>
          </a:prstGeom>
          <a:noFill/>
        </p:spPr>
        <p:txBody>
          <a:bodyPr wrap="square" rtlCol="0">
            <a:spAutoFit/>
          </a:bodyPr>
          <a:lstStyle/>
          <a:p>
            <a:pPr marL="57150">
              <a:lnSpc>
                <a:spcPct val="115000"/>
              </a:lnSpc>
              <a:spcAft>
                <a:spcPts val="1000"/>
              </a:spcAft>
              <a:tabLst>
                <a:tab pos="1386840" algn="l"/>
              </a:tabLs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dưới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AD76B72-835B-CB42-8243-50AE66EECD05}"/>
              </a:ext>
            </a:extLst>
          </p:cNvPr>
          <p:cNvSpPr txBox="1"/>
          <p:nvPr/>
        </p:nvSpPr>
        <p:spPr>
          <a:xfrm>
            <a:off x="338667" y="1399822"/>
            <a:ext cx="10476089" cy="104361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Xác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định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hiện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ở </a:t>
            </a:r>
            <a:r>
              <a:rPr lang="en-US" sz="2800" dirty="0" err="1">
                <a:effectLst/>
                <a:latin typeface="Times New Roman" panose="02020603050405020304" pitchFamily="18" charset="0"/>
                <a:ea typeface="MS Mincho" panose="02020609040205080304" pitchFamily="49" charset="-128"/>
              </a:rPr>
              <a:t>ngay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dòng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dưới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59A483A-3392-F2CC-F9DE-4BDF245A9CED}"/>
              </a:ext>
            </a:extLst>
          </p:cNvPr>
          <p:cNvSpPr txBox="1"/>
          <p:nvPr/>
        </p:nvSpPr>
        <p:spPr>
          <a:xfrm>
            <a:off x="1320800" y="2675466"/>
            <a:ext cx="9719733" cy="104361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Thu </a:t>
            </a:r>
            <a:r>
              <a:rPr lang="en-US" sz="2800" dirty="0" err="1">
                <a:effectLst/>
                <a:latin typeface="Times New Roman" panose="02020603050405020304" pitchFamily="18" charset="0"/>
                <a:ea typeface="MS Mincho" panose="02020609040205080304" pitchFamily="49" charset="-128"/>
              </a:rPr>
              <a:t>thập</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thông</a:t>
            </a:r>
            <a:r>
              <a:rPr lang="en-US" sz="2800" dirty="0">
                <a:effectLst/>
                <a:latin typeface="Times New Roman" panose="02020603050405020304" pitchFamily="18" charset="0"/>
                <a:ea typeface="MS Mincho" panose="02020609040205080304" pitchFamily="49" charset="-128"/>
              </a:rPr>
              <a:t> tin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mức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độ</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nhiệm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thân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đối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44AE1D7-E0E2-692A-F205-FD279E12F0A9}"/>
              </a:ext>
            </a:extLst>
          </p:cNvPr>
          <p:cNvSpPr txBox="1"/>
          <p:nvPr/>
        </p:nvSpPr>
        <p:spPr>
          <a:xfrm>
            <a:off x="1512711" y="4007185"/>
            <a:ext cx="7868356" cy="54809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Tiến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hành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theo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mẫu</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CDC3128F-A7A8-DEFC-8584-E9211C89ABE2}"/>
              </a:ext>
            </a:extLst>
          </p:cNvPr>
          <p:cNvSpPr txBox="1"/>
          <p:nvPr/>
        </p:nvSpPr>
        <p:spPr>
          <a:xfrm>
            <a:off x="1512711" y="4823032"/>
            <a:ext cx="7586133" cy="54809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soát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sửa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nếu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cần</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6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310314D-632E-916F-0797-478121193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EFC101FB-D919-1912-4A27-3C07CB474CB2}"/>
              </a:ext>
            </a:extLst>
          </p:cNvPr>
          <p:cNvSpPr txBox="1"/>
          <p:nvPr/>
        </p:nvSpPr>
        <p:spPr>
          <a:xfrm>
            <a:off x="406400" y="124178"/>
            <a:ext cx="7394222" cy="548099"/>
          </a:xfrm>
          <a:prstGeom prst="rect">
            <a:avLst/>
          </a:prstGeom>
          <a:noFill/>
        </p:spPr>
        <p:txBody>
          <a:bodyPr wrap="square" rtlCol="0">
            <a:spAutoFit/>
          </a:bodyPr>
          <a:lstStyle/>
          <a:p>
            <a:pPr marL="57150">
              <a:lnSpc>
                <a:spcPct val="115000"/>
              </a:lnSpc>
              <a:spcAft>
                <a:spcPts val="1000"/>
              </a:spcAft>
              <a:tabLst>
                <a:tab pos="1386840" algn="l"/>
              </a:tabLst>
            </a:pPr>
            <a:r>
              <a:rPr lang="vi-VN" sz="2800" dirty="0">
                <a:effectLst/>
                <a:latin typeface="Times New Roman" panose="02020603050405020304" pitchFamily="18" charset="0"/>
                <a:ea typeface="MS Mincho" panose="02020609040205080304" pitchFamily="49" charset="-128"/>
              </a:rPr>
              <a:t>Về nội dung, VB cần đảm bảo những yêu cầu sau:</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55760A2-50AD-79DB-D25F-6364B8BB511F}"/>
              </a:ext>
            </a:extLst>
          </p:cNvPr>
          <p:cNvSpPr txBox="1"/>
          <p:nvPr/>
        </p:nvSpPr>
        <p:spPr>
          <a:xfrm>
            <a:off x="406400" y="1052249"/>
            <a:ext cx="10351911" cy="153913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Cung cấp đầy đủ, chính xác những thông tin về thời gian, địa điểm, sự việc, họ tên những người có liên quan, đề nghị của người viết, người gửi, người nhận và ngày, tháng viết địa điểm tường 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C994279-9E2B-597A-4BD9-3CA21C77356A}"/>
              </a:ext>
            </a:extLst>
          </p:cNvPr>
          <p:cNvSpPr txBox="1"/>
          <p:nvPr/>
        </p:nvSpPr>
        <p:spPr>
          <a:xfrm>
            <a:off x="1490133" y="3159265"/>
            <a:ext cx="9595556" cy="104361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Nội dung sự việc được tường trình phải đảm bảo chính xác, đúng với thực tế diễn ra.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985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7C5DDBC-5CCF-DCA6-D6D3-1CB3C940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5" name="Hộp Văn bản 4">
            <a:extLst>
              <a:ext uri="{FF2B5EF4-FFF2-40B4-BE49-F238E27FC236}">
                <a16:creationId xmlns:a16="http://schemas.microsoft.com/office/drawing/2014/main" id="{80D87BBD-3943-9236-D296-229BD158DE26}"/>
              </a:ext>
            </a:extLst>
          </p:cNvPr>
          <p:cNvSpPr txBox="1"/>
          <p:nvPr/>
        </p:nvSpPr>
        <p:spPr>
          <a:xfrm>
            <a:off x="508000" y="304800"/>
            <a:ext cx="7315200" cy="104361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Xác định trách nhiệm của người viết đối với sự việc đã xảy ra: gồm một số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44404416-285B-4A08-FCC3-23C4F3A22C57}"/>
              </a:ext>
            </a:extLst>
          </p:cNvPr>
          <p:cNvSpPr txBox="1"/>
          <p:nvPr/>
        </p:nvSpPr>
        <p:spPr>
          <a:xfrm>
            <a:off x="1524000" y="1761067"/>
            <a:ext cx="9008533" cy="954107"/>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Nếu người viết trực tiếp tham gia vào sự việc thì cần trình bày rõ trách nhiệm của người viết đối với những gì diễn ra.</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0823866-F7E0-4723-D8AE-DE880D830A82}"/>
              </a:ext>
            </a:extLst>
          </p:cNvPr>
          <p:cNvSpPr txBox="1"/>
          <p:nvPr/>
        </p:nvSpPr>
        <p:spPr>
          <a:xfrm>
            <a:off x="1524000" y="3037623"/>
            <a:ext cx="9121422" cy="1384995"/>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Nếu người viết chỉ chứng kiến sự việc thì cần nêu rõ trách nhiệm của người viết là chứng kiến và ghi nhận lại trung thực tất cả những gì đã diễn ra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801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ản đồ&#10;&#10;Mô tả được tạo tự động">
            <a:extLst>
              <a:ext uri="{FF2B5EF4-FFF2-40B4-BE49-F238E27FC236}">
                <a16:creationId xmlns:a16="http://schemas.microsoft.com/office/drawing/2014/main" id="{3C471BAB-3F32-D540-9E20-F53F33F15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6" y="0"/>
            <a:ext cx="12192000" cy="6858000"/>
          </a:xfrm>
          <a:prstGeom prst="rect">
            <a:avLst/>
          </a:prstGeom>
        </p:spPr>
      </p:pic>
      <p:sp>
        <p:nvSpPr>
          <p:cNvPr id="4" name="Hộp Văn bản 3">
            <a:extLst>
              <a:ext uri="{FF2B5EF4-FFF2-40B4-BE49-F238E27FC236}">
                <a16:creationId xmlns:a16="http://schemas.microsoft.com/office/drawing/2014/main" id="{9733177F-56EB-3136-2792-7AE62542A92E}"/>
              </a:ext>
            </a:extLst>
          </p:cNvPr>
          <p:cNvSpPr txBox="1"/>
          <p:nvPr/>
        </p:nvSpPr>
        <p:spPr>
          <a:xfrm>
            <a:off x="1998133" y="713891"/>
            <a:ext cx="8297334"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II. </a:t>
            </a:r>
            <a:r>
              <a:rPr lang="en-US" sz="2800" b="1" dirty="0" err="1">
                <a:solidFill>
                  <a:srgbClr val="0070C0"/>
                </a:solidFill>
                <a:effectLst/>
                <a:latin typeface="Times New Roman" panose="02020603050405020304" pitchFamily="18" charset="0"/>
                <a:ea typeface="MS Mincho" panose="02020609040205080304" pitchFamily="49" charset="-128"/>
              </a:rPr>
              <a:t>Hướng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dẫn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phân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tích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mẫu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văn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tường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1B21EDD-AA38-DB1E-7E10-AC97E651DBF1}"/>
              </a:ext>
            </a:extLst>
          </p:cNvPr>
          <p:cNvSpPr txBox="1"/>
          <p:nvPr/>
        </p:nvSpPr>
        <p:spPr>
          <a:xfrm>
            <a:off x="3488266" y="1260644"/>
            <a:ext cx="5125155" cy="548099"/>
          </a:xfrm>
          <a:prstGeom prst="rect">
            <a:avLst/>
          </a:prstGeom>
          <a:noFill/>
        </p:spPr>
        <p:txBody>
          <a:bodyPr wrap="square" rtlCol="0">
            <a:spAutoFit/>
          </a:bodyPr>
          <a:lstStyle/>
          <a:p>
            <a:pPr>
              <a:lnSpc>
                <a:spcPct val="115000"/>
              </a:lnSpc>
              <a:spcAft>
                <a:spcPts val="1000"/>
              </a:spcAft>
              <a:tabLst>
                <a:tab pos="1386840" algn="l"/>
              </a:tabLst>
            </a:pP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tường trình (</a:t>
            </a:r>
            <a:r>
              <a:rPr lang="vi-VN" sz="2800" dirty="0" err="1">
                <a:solidFill>
                  <a:srgbClr val="0D0D0D"/>
                </a:solidFill>
                <a:effectLst/>
                <a:latin typeface="Times New Roman" panose="02020603050405020304" pitchFamily="18" charset="0"/>
                <a:ea typeface="MS Mincho" panose="02020609040205080304" pitchFamily="49" charset="-128"/>
              </a:rPr>
              <a:t>sgk</a:t>
            </a:r>
            <a:r>
              <a:rPr lang="vi-VN" sz="2800" dirty="0">
                <a:solidFill>
                  <a:srgbClr val="0D0D0D"/>
                </a:solidFill>
                <a:effectLst/>
                <a:latin typeface="Times New Roman" panose="02020603050405020304" pitchFamily="18" charset="0"/>
                <a:ea typeface="MS Mincho" panose="02020609040205080304" pitchFamily="49" charset="-128"/>
              </a:rPr>
              <a:t>, tr.89)</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CCD456-922D-BD35-E346-4EF66717DF7E}"/>
              </a:ext>
            </a:extLst>
          </p:cNvPr>
          <p:cNvSpPr txBox="1"/>
          <p:nvPr/>
        </p:nvSpPr>
        <p:spPr>
          <a:xfrm>
            <a:off x="1684867" y="2489193"/>
            <a:ext cx="1873955" cy="3521220"/>
          </a:xfrm>
          <a:prstGeom prst="rect">
            <a:avLst/>
          </a:prstGeom>
          <a:noFill/>
        </p:spPr>
        <p:txBody>
          <a:bodyPr wrap="square" rtlCol="0">
            <a:spAutoFit/>
          </a:bodyPr>
          <a:lstStyle/>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Xác định phần mở đầu, nội dung tường trình và kết thúc của VB trên.</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38D2C89A-1970-AA8A-24DE-8488DD521711}"/>
              </a:ext>
            </a:extLst>
          </p:cNvPr>
          <p:cNvSpPr txBox="1"/>
          <p:nvPr/>
        </p:nvSpPr>
        <p:spPr>
          <a:xfrm>
            <a:off x="4264377" y="2567984"/>
            <a:ext cx="1648178" cy="3521220"/>
          </a:xfrm>
          <a:prstGeom prst="rect">
            <a:avLst/>
          </a:prstGeom>
          <a:noFill/>
        </p:spPr>
        <p:txBody>
          <a:bodyPr wrap="square" rtlCol="0">
            <a:spAutoFit/>
          </a:bodyPr>
          <a:lstStyle/>
          <a:p>
            <a:pPr algn="just">
              <a:lnSpc>
                <a:spcPct val="115000"/>
              </a:lnSpc>
              <a:spcAft>
                <a:spcPts val="10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rPr>
              <a:t>+ Phần mở đầu của VB trên trình bày những nội dung gì?</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39030FB-06D1-6EC6-3488-720EDD48863B}"/>
              </a:ext>
            </a:extLst>
          </p:cNvPr>
          <p:cNvSpPr txBox="1"/>
          <p:nvPr/>
        </p:nvSpPr>
        <p:spPr>
          <a:xfrm>
            <a:off x="6694311" y="2622889"/>
            <a:ext cx="1952978" cy="3521220"/>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Nội dung tường trình của VB tường trình những thông tin gì?</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86CC1F1-CAF5-6452-160D-53CA7C4BAAAB}"/>
              </a:ext>
            </a:extLst>
          </p:cNvPr>
          <p:cNvSpPr txBox="1"/>
          <p:nvPr/>
        </p:nvSpPr>
        <p:spPr>
          <a:xfrm>
            <a:off x="9053689" y="2532447"/>
            <a:ext cx="1761066" cy="3521220"/>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Những nội dung nào đã được trình bày ở phần kết thúc VB?</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00347330-3601-9394-9C75-CB2BD82FDE61}"/>
              </a:ext>
            </a:extLst>
          </p:cNvPr>
          <p:cNvSpPr txBox="1"/>
          <p:nvPr/>
        </p:nvSpPr>
        <p:spPr>
          <a:xfrm>
            <a:off x="3691467" y="1908998"/>
            <a:ext cx="4357511"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THẢO LUẬN THEO BÀN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507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30845E-E38E-4567-0FE7-2E41ACA5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022"/>
            <a:ext cx="12022667" cy="6778978"/>
          </a:xfrm>
          <a:prstGeom prst="rect">
            <a:avLst/>
          </a:prstGeom>
        </p:spPr>
      </p:pic>
      <p:sp>
        <p:nvSpPr>
          <p:cNvPr id="4" name="Hộp Văn bản 3">
            <a:extLst>
              <a:ext uri="{FF2B5EF4-FFF2-40B4-BE49-F238E27FC236}">
                <a16:creationId xmlns:a16="http://schemas.microsoft.com/office/drawing/2014/main" id="{B8C44EA4-46A2-2CDF-C5C4-66E235DAB78C}"/>
              </a:ext>
            </a:extLst>
          </p:cNvPr>
          <p:cNvSpPr txBox="1"/>
          <p:nvPr/>
        </p:nvSpPr>
        <p:spPr>
          <a:xfrm>
            <a:off x="3364090" y="914400"/>
            <a:ext cx="4955822"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1</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Đọc</a:t>
            </a:r>
            <a:r>
              <a:rPr lang="en-US" sz="2800" b="1" dirty="0">
                <a:solidFill>
                  <a:srgbClr val="0D0D0D"/>
                </a:solidFill>
                <a:effectLst/>
                <a:latin typeface="Times New Roman" panose="02020603050405020304" pitchFamily="18" charset="0"/>
                <a:ea typeface="MS Mincho" panose="02020609040205080304" pitchFamily="49" charset="-128"/>
              </a:rPr>
              <a:t> </a:t>
            </a:r>
            <a:r>
              <a:rPr lang="vi-VN" sz="2800" b="1" dirty="0">
                <a:solidFill>
                  <a:srgbClr val="0D0D0D"/>
                </a:solidFill>
                <a:effectLst/>
                <a:latin typeface="Times New Roman" panose="02020603050405020304" pitchFamily="18" charset="0"/>
                <a:ea typeface="MS Mincho" panose="02020609040205080304" pitchFamily="49" charset="-128"/>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4BB2108-3FB9-0ECF-4AD4-7657313673BB}"/>
              </a:ext>
            </a:extLst>
          </p:cNvPr>
          <p:cNvSpPr txBox="1"/>
          <p:nvPr/>
        </p:nvSpPr>
        <p:spPr>
          <a:xfrm>
            <a:off x="3691467" y="1569156"/>
            <a:ext cx="3601156" cy="548099"/>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a:t>
            </a:r>
            <a:r>
              <a:rPr lang="en-US" sz="2800" dirty="0">
                <a:solidFill>
                  <a:srgbClr val="0D0D0D"/>
                </a:solidFill>
                <a:effectLst/>
                <a:latin typeface="Times New Roman" panose="02020603050405020304" pitchFamily="18" charset="0"/>
                <a:ea typeface="MS Mincho" panose="02020609040205080304" pitchFamily="49" charset="-128"/>
              </a:rPr>
              <a:t>( tr.</a:t>
            </a:r>
            <a:r>
              <a:rPr lang="vi-VN" sz="2800" dirty="0">
                <a:solidFill>
                  <a:srgbClr val="0D0D0D"/>
                </a:solidFill>
                <a:effectLst/>
                <a:latin typeface="Times New Roman" panose="02020603050405020304" pitchFamily="18" charset="0"/>
                <a:ea typeface="MS Mincho" panose="02020609040205080304" pitchFamily="49" charset="-128"/>
              </a:rPr>
              <a:t>89</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sgk</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D8835E2-BD7F-326C-31B9-454317DB5842}"/>
              </a:ext>
            </a:extLst>
          </p:cNvPr>
          <p:cNvSpPr txBox="1"/>
          <p:nvPr/>
        </p:nvSpPr>
        <p:spPr>
          <a:xfrm>
            <a:off x="2652888" y="2212624"/>
            <a:ext cx="7100711" cy="548099"/>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vi-VN" sz="2800" dirty="0">
                <a:solidFill>
                  <a:srgbClr val="0D0D0D"/>
                </a:solidFill>
                <a:effectLst/>
                <a:latin typeface="Times New Roman" panose="02020603050405020304" pitchFamily="18" charset="0"/>
                <a:ea typeface="MS Mincho" panose="02020609040205080304" pitchFamily="49" charset="-128"/>
              </a:rPr>
              <a:t> tường trình về việc</a:t>
            </a:r>
            <a:r>
              <a:rPr lang="en-US" sz="2800" dirty="0">
                <a:solidFill>
                  <a:srgbClr val="0D0D0D"/>
                </a:solidFill>
                <a:effectLst/>
                <a:latin typeface="Times New Roman" panose="02020603050405020304" pitchFamily="18" charset="0"/>
                <a:ea typeface="MS Mincho" panose="02020609040205080304" pitchFamily="49" charset="-128"/>
              </a:rPr>
              <a:t> vi </a:t>
            </a:r>
            <a:r>
              <a:rPr lang="en-US" sz="2800" dirty="0" err="1">
                <a:solidFill>
                  <a:srgbClr val="0D0D0D"/>
                </a:solidFill>
                <a:effectLst/>
                <a:latin typeface="Times New Roman" panose="02020603050405020304" pitchFamily="18" charset="0"/>
                <a:ea typeface="MS Mincho" panose="02020609040205080304" pitchFamily="49" charset="-128"/>
              </a:rPr>
              <a:t>phạm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quy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668B4894-80A8-4724-75D6-455A2370F20E}"/>
              </a:ext>
            </a:extLst>
          </p:cNvPr>
          <p:cNvSpPr txBox="1"/>
          <p:nvPr/>
        </p:nvSpPr>
        <p:spPr>
          <a:xfrm>
            <a:off x="3364090" y="3048002"/>
            <a:ext cx="6694310" cy="548099"/>
          </a:xfrm>
          <a:prstGeom prst="rect">
            <a:avLst/>
          </a:prstGeom>
          <a:noFill/>
        </p:spPr>
        <p:txBody>
          <a:bodyPr wrap="square" rtlCol="0">
            <a:spAutoFit/>
          </a:bodyPr>
          <a:lstStyle/>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r>
              <a:rPr lang="en-US" sz="2800" b="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41D8C3F7-338B-1855-7934-BA23EBF72B86}"/>
              </a:ext>
            </a:extLst>
          </p:cNvPr>
          <p:cNvSpPr txBox="1"/>
          <p:nvPr/>
        </p:nvSpPr>
        <p:spPr>
          <a:xfrm>
            <a:off x="1580444" y="3894667"/>
            <a:ext cx="8850489" cy="104361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Dựa vào dấu hiệu trong VB, xác định phần mở đầu, nội dung tường trình và kết thúc.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653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FD5B636-354F-9DEF-59AF-78B91506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022"/>
            <a:ext cx="12022667" cy="6778978"/>
          </a:xfrm>
          <a:prstGeom prst="rect">
            <a:avLst/>
          </a:prstGeom>
        </p:spPr>
      </p:pic>
      <p:sp>
        <p:nvSpPr>
          <p:cNvPr id="3" name="Hộp Văn bản 2">
            <a:extLst>
              <a:ext uri="{FF2B5EF4-FFF2-40B4-BE49-F238E27FC236}">
                <a16:creationId xmlns:a16="http://schemas.microsoft.com/office/drawing/2014/main" id="{252D19B5-5BBF-363D-836D-FABEDEB63F32}"/>
              </a:ext>
            </a:extLst>
          </p:cNvPr>
          <p:cNvSpPr txBox="1"/>
          <p:nvPr/>
        </p:nvSpPr>
        <p:spPr>
          <a:xfrm>
            <a:off x="2573867" y="982133"/>
            <a:ext cx="6897511"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Phần mở đầu trình bày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D0918E7-E6C3-4AAE-D648-A07D706ED8D3}"/>
              </a:ext>
            </a:extLst>
          </p:cNvPr>
          <p:cNvSpPr txBox="1"/>
          <p:nvPr/>
        </p:nvSpPr>
        <p:spPr>
          <a:xfrm>
            <a:off x="2573867" y="1565269"/>
            <a:ext cx="6073423"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Quốc hiệu, tiêu ngữ</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0E4AB68-4565-E11E-81EB-4FDCA37C1ACA}"/>
              </a:ext>
            </a:extLst>
          </p:cNvPr>
          <p:cNvSpPr txBox="1"/>
          <p:nvPr/>
        </p:nvSpPr>
        <p:spPr>
          <a:xfrm>
            <a:off x="2573867" y="2148405"/>
            <a:ext cx="7179733"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Địa điểm và thời gian viết bản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B1D1AA-EE3F-E53B-302B-D839E317DBD6}"/>
              </a:ext>
            </a:extLst>
          </p:cNvPr>
          <p:cNvSpPr txBox="1"/>
          <p:nvPr/>
        </p:nvSpPr>
        <p:spPr>
          <a:xfrm>
            <a:off x="2573867" y="2779008"/>
            <a:ext cx="6660444"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Tên VB và tóm tắt sự việc tường trình</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E83B24D2-939F-A917-861B-1231CFD0169F}"/>
              </a:ext>
            </a:extLst>
          </p:cNvPr>
          <p:cNvSpPr txBox="1"/>
          <p:nvPr/>
        </p:nvSpPr>
        <p:spPr>
          <a:xfrm>
            <a:off x="2573867" y="3429000"/>
            <a:ext cx="5192889"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Người nhận bản tường trình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6025457-D52A-8ACE-D594-AD029A2F5DDE}"/>
              </a:ext>
            </a:extLst>
          </p:cNvPr>
          <p:cNvSpPr txBox="1"/>
          <p:nvPr/>
        </p:nvSpPr>
        <p:spPr>
          <a:xfrm>
            <a:off x="2573867" y="4182751"/>
            <a:ext cx="5926668"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Thông tin người viết bản tường trình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331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B7FFE65-C1EE-36C4-D27E-BE2580E1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2"/>
            <a:ext cx="12022667" cy="6778978"/>
          </a:xfrm>
          <a:prstGeom prst="rect">
            <a:avLst/>
          </a:prstGeom>
        </p:spPr>
      </p:pic>
      <p:sp>
        <p:nvSpPr>
          <p:cNvPr id="3" name="Hộp Văn bản 2">
            <a:extLst>
              <a:ext uri="{FF2B5EF4-FFF2-40B4-BE49-F238E27FC236}">
                <a16:creationId xmlns:a16="http://schemas.microsoft.com/office/drawing/2014/main" id="{0F3BA456-A81F-DACC-61C8-C83BA3247894}"/>
              </a:ext>
            </a:extLst>
          </p:cNvPr>
          <p:cNvSpPr txBox="1"/>
          <p:nvPr/>
        </p:nvSpPr>
        <p:spPr>
          <a:xfrm>
            <a:off x="1885244" y="891822"/>
            <a:ext cx="7947378" cy="548099"/>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pPr>
            <a:r>
              <a:rPr lang="vi-VN" sz="2800" dirty="0">
                <a:solidFill>
                  <a:srgbClr val="000000"/>
                </a:solidFill>
                <a:effectLst/>
                <a:latin typeface="Times New Roman" panose="02020603050405020304" pitchFamily="18" charset="0"/>
                <a:ea typeface="Calibri" panose="020F0502020204030204" pitchFamily="34" charset="0"/>
              </a:rPr>
              <a:t>Nội dung tường trình gồm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BD7338A-A6B7-3855-6BC0-7FCCF26740BF}"/>
              </a:ext>
            </a:extLst>
          </p:cNvPr>
          <p:cNvSpPr txBox="1"/>
          <p:nvPr/>
        </p:nvSpPr>
        <p:spPr>
          <a:xfrm>
            <a:off x="891822" y="1612369"/>
            <a:ext cx="10284178"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Thời gian, địa điểm xảy ra, những người tham gia, diễn biến sự việc.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5B23125-6AF9-6FA9-7470-830BCDE4C398}"/>
              </a:ext>
            </a:extLst>
          </p:cNvPr>
          <p:cNvSpPr txBox="1"/>
          <p:nvPr/>
        </p:nvSpPr>
        <p:spPr>
          <a:xfrm>
            <a:off x="891822" y="2716568"/>
            <a:ext cx="4605867"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Nguyên nhân của sự việc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43399991-E36C-4E5F-1FB0-FF575E41C1DC}"/>
              </a:ext>
            </a:extLst>
          </p:cNvPr>
          <p:cNvSpPr txBox="1"/>
          <p:nvPr/>
        </p:nvSpPr>
        <p:spPr>
          <a:xfrm>
            <a:off x="891822" y="3493911"/>
            <a:ext cx="5588000"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Hậu quả của sự việc</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C271786-38C3-FBB9-C7C1-DA3C71D6ECCA}"/>
              </a:ext>
            </a:extLst>
          </p:cNvPr>
          <p:cNvSpPr txBox="1"/>
          <p:nvPr/>
        </p:nvSpPr>
        <p:spPr>
          <a:xfrm>
            <a:off x="891822" y="4288015"/>
            <a:ext cx="9053689"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Xác định rõ trách nhiệm của người viết tường trình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201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DDDF4B1-2FCF-C0AC-8534-96B3B5D19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2"/>
            <a:ext cx="12022667" cy="6778978"/>
          </a:xfrm>
          <a:prstGeom prst="rect">
            <a:avLst/>
          </a:prstGeom>
        </p:spPr>
      </p:pic>
      <p:sp>
        <p:nvSpPr>
          <p:cNvPr id="3" name="Hộp Văn bản 2">
            <a:extLst>
              <a:ext uri="{FF2B5EF4-FFF2-40B4-BE49-F238E27FC236}">
                <a16:creationId xmlns:a16="http://schemas.microsoft.com/office/drawing/2014/main" id="{D81E25CC-EA25-FEB0-18DE-529DC1B65C66}"/>
              </a:ext>
            </a:extLst>
          </p:cNvPr>
          <p:cNvSpPr txBox="1"/>
          <p:nvPr/>
        </p:nvSpPr>
        <p:spPr>
          <a:xfrm>
            <a:off x="2731911" y="993422"/>
            <a:ext cx="6445956" cy="548099"/>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pPr>
            <a:r>
              <a:rPr lang="vi-VN" sz="2800" dirty="0">
                <a:solidFill>
                  <a:srgbClr val="000000"/>
                </a:solidFill>
                <a:effectLst/>
                <a:latin typeface="Times New Roman" panose="02020603050405020304" pitchFamily="18" charset="0"/>
                <a:ea typeface="Calibri" panose="020F0502020204030204" pitchFamily="34" charset="0"/>
              </a:rPr>
              <a:t>Phần kết thúc gồm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8B347FAA-623D-DE63-2772-106D82E8C863}"/>
              </a:ext>
            </a:extLst>
          </p:cNvPr>
          <p:cNvSpPr txBox="1"/>
          <p:nvPr/>
        </p:nvSpPr>
        <p:spPr>
          <a:xfrm>
            <a:off x="2427111" y="1851378"/>
            <a:ext cx="7315200" cy="548099"/>
          </a:xfrm>
          <a:prstGeom prst="rect">
            <a:avLst/>
          </a:prstGeom>
          <a:noFill/>
        </p:spPr>
        <p:txBody>
          <a:bodyPr wrap="square" rtlCol="0">
            <a:spAutoFit/>
          </a:bodyPr>
          <a:lstStyle/>
          <a:p>
            <a:pPr marL="2857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Lời đề nghị</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6295B34-84FE-D478-F34C-E1FDB775A3DE}"/>
              </a:ext>
            </a:extLst>
          </p:cNvPr>
          <p:cNvSpPr txBox="1"/>
          <p:nvPr/>
        </p:nvSpPr>
        <p:spPr>
          <a:xfrm>
            <a:off x="2427111" y="2946988"/>
            <a:ext cx="4447822" cy="548099"/>
          </a:xfrm>
          <a:prstGeom prst="rect">
            <a:avLst/>
          </a:prstGeom>
          <a:noFill/>
        </p:spPr>
        <p:txBody>
          <a:bodyPr wrap="square" rtlCol="0">
            <a:spAutoFit/>
          </a:bodyPr>
          <a:lstStyle/>
          <a:p>
            <a:pPr marL="2857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Lời hứa</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4D7D06F-3E53-8BE3-0DF4-50B30576B7E3}"/>
              </a:ext>
            </a:extLst>
          </p:cNvPr>
          <p:cNvSpPr txBox="1"/>
          <p:nvPr/>
        </p:nvSpPr>
        <p:spPr>
          <a:xfrm>
            <a:off x="2709334" y="4026186"/>
            <a:ext cx="6728178" cy="523220"/>
          </a:xfrm>
          <a:prstGeom prst="rect">
            <a:avLst/>
          </a:prstGeom>
          <a:noFill/>
        </p:spPr>
        <p:txBody>
          <a:bodyPr wrap="square" rtlCol="0">
            <a:spAutoFit/>
          </a:bodyPr>
          <a:lstStyle/>
          <a:p>
            <a:r>
              <a:rPr lang="vi-VN" sz="2800">
                <a:solidFill>
                  <a:srgbClr val="000000"/>
                </a:solidFill>
                <a:effectLst/>
                <a:latin typeface="Times New Roman" panose="02020603050405020304" pitchFamily="18" charset="0"/>
                <a:ea typeface="Calibri" panose="020F0502020204030204" pitchFamily="34" charset="0"/>
              </a:rPr>
              <a:t>+ Chữ kí và tên của người viết tường trình.</a:t>
            </a:r>
            <a:endParaRPr lang="en-US" sz="2800" dirty="0"/>
          </a:p>
        </p:txBody>
      </p:sp>
    </p:spTree>
    <p:extLst>
      <p:ext uri="{BB962C8B-B14F-4D97-AF65-F5344CB8AC3E}">
        <p14:creationId xmlns:p14="http://schemas.microsoft.com/office/powerpoint/2010/main" val="706972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56AF325-2AAB-0D74-F814-AF82C8659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ộp Văn bản 3">
            <a:extLst>
              <a:ext uri="{FF2B5EF4-FFF2-40B4-BE49-F238E27FC236}">
                <a16:creationId xmlns:a16="http://schemas.microsoft.com/office/drawing/2014/main" id="{EC5692B6-61DD-0E0A-569E-717B14C1C899}"/>
              </a:ext>
            </a:extLst>
          </p:cNvPr>
          <p:cNvSpPr txBox="1"/>
          <p:nvPr/>
        </p:nvSpPr>
        <p:spPr>
          <a:xfrm>
            <a:off x="4380089" y="327378"/>
            <a:ext cx="2370667" cy="548099"/>
          </a:xfrm>
          <a:prstGeom prst="rect">
            <a:avLst/>
          </a:prstGeom>
          <a:noFill/>
        </p:spPr>
        <p:txBody>
          <a:bodyPr wrap="square" rtlCol="0">
            <a:spAutoFit/>
          </a:bodyPr>
          <a:lstStyle/>
          <a:p>
            <a:pPr>
              <a:lnSpc>
                <a:spcPct val="115000"/>
              </a:lnSpc>
            </a:pPr>
            <a:r>
              <a:rPr lang="en-US" sz="2800" b="1" dirty="0" err="1">
                <a:solidFill>
                  <a:srgbClr val="FF0000"/>
                </a:solidFill>
                <a:effectLst/>
                <a:latin typeface="Times New Roman" panose="02020603050405020304" pitchFamily="18" charset="0"/>
                <a:ea typeface="MS Mincho" panose="02020609040205080304" pitchFamily="49" charset="-128"/>
              </a:rPr>
              <a:t>II.Thực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hành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7C156600-D313-5C8E-3402-4EDE2B758FCA}"/>
              </a:ext>
            </a:extLst>
          </p:cNvPr>
          <p:cNvGraphicFramePr>
            <a:graphicFrameLocks noGrp="1"/>
          </p:cNvGraphicFramePr>
          <p:nvPr>
            <p:extLst>
              <p:ext uri="{D42A27DB-BD31-4B8C-83A1-F6EECF244321}">
                <p14:modId xmlns:p14="http://schemas.microsoft.com/office/powerpoint/2010/main" val="579716573"/>
              </p:ext>
            </p:extLst>
          </p:nvPr>
        </p:nvGraphicFramePr>
        <p:xfrm>
          <a:off x="496711" y="1026840"/>
          <a:ext cx="11198578" cy="5415788"/>
        </p:xfrm>
        <a:graphic>
          <a:graphicData uri="http://schemas.openxmlformats.org/drawingml/2006/table">
            <a:tbl>
              <a:tblPr firstRow="1" firstCol="1" bandRow="1">
                <a:tableStyleId>{5C22544A-7EE6-4342-B048-85BDC9FD1C3A}</a:tableStyleId>
              </a:tblPr>
              <a:tblGrid>
                <a:gridCol w="7547352">
                  <a:extLst>
                    <a:ext uri="{9D8B030D-6E8A-4147-A177-3AD203B41FA5}">
                      <a16:colId xmlns:a16="http://schemas.microsoft.com/office/drawing/2014/main" val="1490124110"/>
                    </a:ext>
                  </a:extLst>
                </a:gridCol>
                <a:gridCol w="3651226">
                  <a:extLst>
                    <a:ext uri="{9D8B030D-6E8A-4147-A177-3AD203B41FA5}">
                      <a16:colId xmlns:a16="http://schemas.microsoft.com/office/drawing/2014/main" val="3614169159"/>
                    </a:ext>
                  </a:extLst>
                </a:gridCol>
              </a:tblGrid>
              <a:tr h="0">
                <a:tc gridSpan="2">
                  <a:txBody>
                    <a:bodyPr/>
                    <a:lstStyle/>
                    <a:p>
                      <a:pPr algn="ct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PHIẾU TÌM Ý:</a:t>
                      </a:r>
                    </a:p>
                    <a:p>
                      <a:pPr algn="ctr">
                        <a:lnSpc>
                          <a:spcPct val="115000"/>
                        </a:lnSpc>
                        <a:spcAft>
                          <a:spcPts val="1000"/>
                        </a:spcAft>
                      </a:pP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Vb</a:t>
                      </a:r>
                      <a:r>
                        <a:rPr lang="vi-VN" sz="2800" b="0" dirty="0">
                          <a:solidFill>
                            <a:schemeClr val="tx1"/>
                          </a:solidFill>
                          <a:effectLst/>
                          <a:latin typeface="Times New Roman" panose="02020603050405020304" pitchFamily="18" charset="0"/>
                          <a:cs typeface="Times New Roman" panose="02020603050405020304" pitchFamily="18" charset="0"/>
                        </a:rPr>
                        <a:t> tường trình về một sự việc xảy ra ngoài ý muốn mà em đã chứng kiến hoặc tham gia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138478902"/>
                  </a:ext>
                </a:extLst>
              </a:tr>
              <a:tr h="0">
                <a:tc>
                  <a:txBody>
                    <a:bodyPr/>
                    <a:lstStyle/>
                    <a:p>
                      <a:pPr algn="just">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Em định </a:t>
                      </a:r>
                      <a:r>
                        <a:rPr lang="vi-VN" sz="2800" b="0">
                          <a:solidFill>
                            <a:schemeClr val="tx1"/>
                          </a:solidFill>
                          <a:effectLst/>
                          <a:latin typeface="Times New Roman" panose="02020603050405020304" pitchFamily="18" charset="0"/>
                          <a:cs typeface="Times New Roman" panose="02020603050405020304" pitchFamily="18" charset="0"/>
                        </a:rPr>
                        <a:t>tường trình về sự việc gì?</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04421"/>
                  </a:ext>
                </a:extLst>
              </a:tr>
              <a:tr h="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Sự việc đó em trực tiếp tham gia hay chứng kiến?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519711"/>
                  </a:ext>
                </a:extLst>
              </a:tr>
              <a:tr h="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Tóm lược trình tự, diễn biến sự việc, nguyên nhân vả hậu quả (nếu có)</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846922"/>
                  </a:ext>
                </a:extLst>
              </a:tr>
              <a:tr h="40513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Em có trách nhiệm gì trong sự việc? Em có những đề nghị gì sau sự việc không?</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2515015"/>
                  </a:ext>
                </a:extLst>
              </a:tr>
              <a:tr h="0">
                <a:tc>
                  <a:txBody>
                    <a:bodyPr/>
                    <a:lstStyle/>
                    <a:p>
                      <a:pPr algn="just">
                        <a:lnSpc>
                          <a:spcPct val="115000"/>
                        </a:lnSpc>
                        <a:spcAft>
                          <a:spcPts val="1000"/>
                        </a:spcAft>
                      </a:pPr>
                      <a:r>
                        <a:rPr lang="vi-VN" sz="2800" b="0" dirty="0">
                          <a:solidFill>
                            <a:schemeClr val="tx1"/>
                          </a:solidFill>
                          <a:effectLst/>
                          <a:latin typeface="Times New Roman" panose="02020603050405020304" pitchFamily="18" charset="0"/>
                          <a:cs typeface="Times New Roman" panose="02020603050405020304" pitchFamily="18" charset="0"/>
                        </a:rPr>
                        <a:t>Em cam đoan/hứa điều gì sau khi sự việc xảy ra?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435472"/>
                  </a:ext>
                </a:extLst>
              </a:tr>
            </a:tbl>
          </a:graphicData>
        </a:graphic>
      </p:graphicFrame>
    </p:spTree>
    <p:extLst>
      <p:ext uri="{BB962C8B-B14F-4D97-AF65-F5344CB8AC3E}">
        <p14:creationId xmlns:p14="http://schemas.microsoft.com/office/powerpoint/2010/main" val="1333679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EBEB625-1BD2-9A1F-6305-BC0F63733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911D2975-4F53-B488-F91F-2E1E642591B5}"/>
              </a:ext>
            </a:extLst>
          </p:cNvPr>
          <p:cNvSpPr txBox="1"/>
          <p:nvPr/>
        </p:nvSpPr>
        <p:spPr>
          <a:xfrm>
            <a:off x="3725335" y="372533"/>
            <a:ext cx="4244622" cy="548099"/>
          </a:xfrm>
          <a:prstGeom prst="rect">
            <a:avLst/>
          </a:prstGeom>
          <a:noFill/>
        </p:spPr>
        <p:txBody>
          <a:bodyPr wrap="square" rtlCol="0">
            <a:spAutoFit/>
          </a:bodyPr>
          <a:lstStyle/>
          <a:p>
            <a:pPr>
              <a:lnSpc>
                <a:spcPct val="115000"/>
              </a:lnSpc>
              <a:spcAft>
                <a:spcPts val="1000"/>
              </a:spcAft>
              <a:tabLst>
                <a:tab pos="1386840" algn="l"/>
              </a:tabLst>
            </a:pPr>
            <a:r>
              <a:rPr lang="en-US" sz="2800" b="1" dirty="0" err="1">
                <a:solidFill>
                  <a:srgbClr val="0070C0"/>
                </a:solidFill>
                <a:latin typeface="Times New Roman" panose="02020603050405020304" pitchFamily="18" charset="0"/>
                <a:ea typeface="MS Mincho" panose="02020609040205080304" pitchFamily="49" charset="-128"/>
              </a:rPr>
              <a:t>T</a:t>
            </a:r>
            <a:r>
              <a:rPr lang="en-US" sz="2800" b="1" dirty="0" err="1">
                <a:solidFill>
                  <a:srgbClr val="0070C0"/>
                </a:solidFill>
                <a:effectLst/>
                <a:latin typeface="Times New Roman" panose="02020603050405020304" pitchFamily="18" charset="0"/>
                <a:ea typeface="MS Mincho" panose="02020609040205080304" pitchFamily="49" charset="-128"/>
              </a:rPr>
              <a:t>hực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hành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quy</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trình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viết</a:t>
            </a:r>
            <a:r>
              <a:rPr lang="en-US" sz="2800" b="1" dirty="0">
                <a:solidFill>
                  <a:srgbClr val="0070C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409E3C8-BE7B-484E-2690-C80C8361E7FB}"/>
              </a:ext>
            </a:extLst>
          </p:cNvPr>
          <p:cNvSpPr txBox="1"/>
          <p:nvPr/>
        </p:nvSpPr>
        <p:spPr>
          <a:xfrm>
            <a:off x="1467557" y="1031555"/>
            <a:ext cx="8760178" cy="523220"/>
          </a:xfrm>
          <a:prstGeom prst="rect">
            <a:avLst/>
          </a:prstGeom>
          <a:noFill/>
        </p:spPr>
        <p:txBody>
          <a:bodyPr wrap="square" rtlCol="0">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dung </a:t>
            </a:r>
            <a:r>
              <a:rPr lang="en-US" sz="2800" dirty="0" err="1">
                <a:solidFill>
                  <a:srgbClr val="0D0D0D"/>
                </a:solidFill>
                <a:effectLst/>
                <a:latin typeface="Times New Roman" panose="02020603050405020304" pitchFamily="18" charset="0"/>
                <a:ea typeface="MS Mincho" panose="02020609040205080304" pitchFamily="49" charset="-128"/>
              </a:rPr>
              <a:t>cho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bằng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kĩ</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công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não</a:t>
            </a:r>
            <a:endParaRPr lang="en-US" sz="2800" dirty="0"/>
          </a:p>
        </p:txBody>
      </p:sp>
      <p:sp>
        <p:nvSpPr>
          <p:cNvPr id="5" name="Hộp Văn bản 4">
            <a:extLst>
              <a:ext uri="{FF2B5EF4-FFF2-40B4-BE49-F238E27FC236}">
                <a16:creationId xmlns:a16="http://schemas.microsoft.com/office/drawing/2014/main" id="{B5F4DFD9-1239-31D5-80E9-C0933CB62ED8}"/>
              </a:ext>
            </a:extLst>
          </p:cNvPr>
          <p:cNvSpPr txBox="1"/>
          <p:nvPr/>
        </p:nvSpPr>
        <p:spPr>
          <a:xfrm>
            <a:off x="1241778" y="2077156"/>
            <a:ext cx="3431822" cy="1539139"/>
          </a:xfrm>
          <a:prstGeom prst="rect">
            <a:avLst/>
          </a:prstGeom>
          <a:noFill/>
        </p:spPr>
        <p:txBody>
          <a:bodyPr wrap="square" rtlCol="0">
            <a:spAutoFit/>
          </a:bodyPr>
          <a:lstStyle/>
          <a:p>
            <a:pPr algn="just">
              <a:lnSpc>
                <a:spcPct val="115000"/>
              </a:lnSpc>
              <a:spcAft>
                <a:spcPts val="1000"/>
              </a:spcAft>
            </a:pPr>
            <a:r>
              <a:rPr lang="vi-VN" sz="2800" dirty="0">
                <a:solidFill>
                  <a:srgbClr val="0D0D0D"/>
                </a:solidFill>
                <a:effectLst/>
                <a:latin typeface="Times New Roman" panose="02020603050405020304" pitchFamily="18" charset="0"/>
                <a:ea typeface="MS Mincho" panose="02020609040205080304" pitchFamily="49" charset="-128"/>
              </a:rPr>
              <a:t>+ Đề bài yêu cầu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loại</a:t>
            </a:r>
            <a:r>
              <a:rPr lang="en-US" sz="2800" dirty="0">
                <a:solidFill>
                  <a:srgbClr val="0D0D0D"/>
                </a:solidFill>
                <a:effectLst/>
                <a:latin typeface="Times New Roman" panose="02020603050405020304" pitchFamily="18" charset="0"/>
                <a:ea typeface="MS Mincho" panose="02020609040205080304" pitchFamily="49" charset="-128"/>
              </a:rPr>
              <a:t> VB </a:t>
            </a:r>
            <a:r>
              <a:rPr lang="en-US" sz="2800" dirty="0" err="1">
                <a:solidFill>
                  <a:srgbClr val="0D0D0D"/>
                </a:solidFill>
                <a:effectLst/>
                <a:latin typeface="Times New Roman" panose="02020603050405020304" pitchFamily="18" charset="0"/>
                <a:ea typeface="MS Mincho" panose="02020609040205080304" pitchFamily="49" charset="-128"/>
              </a:rPr>
              <a:t>nào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nội dung gì?</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966CCA6-6DEA-D757-2190-44205175D3B0}"/>
              </a:ext>
            </a:extLst>
          </p:cNvPr>
          <p:cNvSpPr txBox="1"/>
          <p:nvPr/>
        </p:nvSpPr>
        <p:spPr>
          <a:xfrm>
            <a:off x="6570133" y="2077156"/>
            <a:ext cx="3431822" cy="1539139"/>
          </a:xfrm>
          <a:prstGeom prst="rect">
            <a:avLst/>
          </a:prstGeom>
          <a:noFill/>
        </p:spPr>
        <p:txBody>
          <a:bodyPr wrap="square" rtlCol="0">
            <a:spAutoFit/>
          </a:bodyPr>
          <a:lstStyle/>
          <a:p>
            <a:pPr algn="just">
              <a:lnSpc>
                <a:spcPct val="115000"/>
              </a:lnSpc>
              <a:spcAft>
                <a:spcPts val="1000"/>
              </a:spcAft>
            </a:pPr>
            <a:r>
              <a:rPr lang="vi-VN" sz="2800">
                <a:solidFill>
                  <a:srgbClr val="0D0D0D"/>
                </a:solidFill>
                <a:effectLst/>
                <a:latin typeface="Times New Roman" panose="02020603050405020304" pitchFamily="18" charset="0"/>
                <a:ea typeface="MS Mincho" panose="02020609040205080304" pitchFamily="49" charset="-128"/>
              </a:rPr>
              <a:t> + Theo em, có thể thu thập tài liệu từ những nguồn nào?</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7195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6F0EBE3C-70FF-639B-EA58-0FC3ED8D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12889"/>
            <a:ext cx="11898489" cy="6592711"/>
          </a:xfrm>
          <a:prstGeom prst="rect">
            <a:avLst/>
          </a:prstGeom>
        </p:spPr>
      </p:pic>
      <p:sp>
        <p:nvSpPr>
          <p:cNvPr id="6" name="Hộp Văn bản 5">
            <a:extLst>
              <a:ext uri="{FF2B5EF4-FFF2-40B4-BE49-F238E27FC236}">
                <a16:creationId xmlns:a16="http://schemas.microsoft.com/office/drawing/2014/main" id="{76411CAA-3C25-7BE8-A38F-57D12CA01A9D}"/>
              </a:ext>
            </a:extLst>
          </p:cNvPr>
          <p:cNvSpPr txBox="1"/>
          <p:nvPr/>
        </p:nvSpPr>
        <p:spPr>
          <a:xfrm>
            <a:off x="2246490" y="1873956"/>
            <a:ext cx="7958666" cy="4831643"/>
          </a:xfrm>
          <a:prstGeom prst="rect">
            <a:avLst/>
          </a:prstGeom>
          <a:noFill/>
        </p:spPr>
        <p:txBody>
          <a:bodyPr wrap="square" rtlCol="0">
            <a:prstTxWarp prst="textArchUpPour">
              <a:avLst/>
            </a:prstTxWarp>
            <a:spAutoFit/>
          </a:bodyPr>
          <a:lstStyle/>
          <a:p>
            <a:pPr algn="ctr"/>
            <a:r>
              <a:rPr lang="en-US" sz="1800" b="1">
                <a:solidFill>
                  <a:srgbClr val="1C04CC"/>
                </a:solidFill>
                <a:effectLst/>
                <a:latin typeface="Times New Roman" panose="02020603050405020304" pitchFamily="18" charset="0"/>
                <a:ea typeface="Times New Roman" panose="02020603050405020304" pitchFamily="18" charset="0"/>
              </a:rPr>
              <a:t>KHỞI ĐỘNG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19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11B1D73-BF98-3012-9272-2610BC52F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6066CFEA-C4C4-A3AA-ED0D-F35C6DDE98B2}"/>
              </a:ext>
            </a:extLst>
          </p:cNvPr>
          <p:cNvSpPr txBox="1"/>
          <p:nvPr/>
        </p:nvSpPr>
        <p:spPr>
          <a:xfrm>
            <a:off x="1320799" y="549280"/>
            <a:ext cx="9019823" cy="523220"/>
          </a:xfrm>
          <a:prstGeom prst="rect">
            <a:avLst/>
          </a:prstGeom>
          <a:noFill/>
        </p:spPr>
        <p:txBody>
          <a:bodyPr wrap="square" rtlCol="0">
            <a:spAutoFit/>
          </a:bodyPr>
          <a:lstStyle/>
          <a:p>
            <a:r>
              <a:rPr lang="vi-VN" sz="2800" b="1" dirty="0">
                <a:solidFill>
                  <a:srgbClr val="0070C0"/>
                </a:solidFill>
                <a:effectLst/>
                <a:latin typeface="Times New Roman" panose="02020603050405020304" pitchFamily="18" charset="0"/>
                <a:ea typeface="MS Mincho" panose="02020609040205080304" pitchFamily="49" charset="-128"/>
              </a:rPr>
              <a:t>Đề bài:</a:t>
            </a:r>
            <a:r>
              <a:rPr lang="vi-VN"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Học sinh chọn một trong hai yêu cầu sau để làm bài:</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93F51D0-52EA-7FFD-92B7-1C17B92E1472}"/>
              </a:ext>
            </a:extLst>
          </p:cNvPr>
          <p:cNvSpPr txBox="1"/>
          <p:nvPr/>
        </p:nvSpPr>
        <p:spPr>
          <a:xfrm>
            <a:off x="462844" y="1271825"/>
            <a:ext cx="11255023" cy="2246769"/>
          </a:xfrm>
          <a:prstGeom prst="rect">
            <a:avLst/>
          </a:prstGeom>
          <a:noFill/>
        </p:spPr>
        <p:txBody>
          <a:bodyPr wrap="square" rtlCol="0">
            <a:spAutoFit/>
          </a:bodyPr>
          <a:lstStyle/>
          <a:p>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Cho sự việc sau: Em và một bạn trong lớp có xe đạp giống nhau. Một hôm tan học, em vội về nên lấy nhầm xe của bạn. Bạn ra về không thấy xe nên đã báo bác bảo vệ về việc bị mất xe. Sau khi tìm hiểu, bác bảo vệ đã biết em lấy nhầm xe của bạn và yêu cầu em viết tường trình. Em hãy viết bản tường trình gửi cho phòng bảo vệ của trường.</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426ACB6-377C-2A8B-75E6-7366B05640C2}"/>
              </a:ext>
            </a:extLst>
          </p:cNvPr>
          <p:cNvSpPr txBox="1"/>
          <p:nvPr/>
        </p:nvSpPr>
        <p:spPr>
          <a:xfrm>
            <a:off x="462844" y="3917244"/>
            <a:ext cx="11255023" cy="523220"/>
          </a:xfrm>
          <a:prstGeom prst="rect">
            <a:avLst/>
          </a:prstGeom>
          <a:noFill/>
        </p:spPr>
        <p:txBody>
          <a:bodyPr wrap="square" rtlCol="0">
            <a:spAutoFit/>
          </a:bodyPr>
          <a:lstStyle/>
          <a:p>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Tự chọn một sự việc cụ thể để viết bản tường trình</a:t>
            </a:r>
            <a:r>
              <a:rPr lang="vi-VN" sz="2800" b="1" dirty="0">
                <a:solidFill>
                  <a:srgbClr val="0070C0"/>
                </a:solidFill>
                <a:effectLst/>
                <a:latin typeface="Times New Roman" panose="02020603050405020304" pitchFamily="18" charset="0"/>
                <a:ea typeface="MS Mincho" panose="02020609040205080304" pitchFamily="49" charset="-128"/>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705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91E85E8-301B-D5AE-81FD-821C3699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2641CA3A-69D1-89E8-7752-2333A0403216}"/>
              </a:ext>
            </a:extLst>
          </p:cNvPr>
          <p:cNvSpPr txBox="1"/>
          <p:nvPr/>
        </p:nvSpPr>
        <p:spPr>
          <a:xfrm>
            <a:off x="4064001" y="428298"/>
            <a:ext cx="3149600" cy="548099"/>
          </a:xfrm>
          <a:prstGeom prst="rect">
            <a:avLst/>
          </a:prstGeom>
          <a:noFill/>
        </p:spPr>
        <p:txBody>
          <a:bodyPr wrap="square" rtlCol="0">
            <a:spAutoFit/>
          </a:bodyPr>
          <a:lstStyle/>
          <a:p>
            <a:pPr>
              <a:lnSpc>
                <a:spcPct val="115000"/>
              </a:lnSpc>
            </a:pPr>
            <a:r>
              <a:rPr lang="en-US" sz="2800" b="1" dirty="0" err="1">
                <a:solidFill>
                  <a:srgbClr val="0D0D0D"/>
                </a:solidFill>
                <a:effectLst/>
                <a:latin typeface="Times New Roman" panose="02020603050405020304" pitchFamily="18" charset="0"/>
                <a:ea typeface="MS Mincho" panose="02020609040205080304" pitchFamily="49" charset="-128"/>
              </a:rPr>
              <a:t>Bước</a:t>
            </a:r>
            <a:r>
              <a:rPr lang="en-US" sz="2800" b="1" dirty="0">
                <a:solidFill>
                  <a:srgbClr val="0D0D0D"/>
                </a:solidFill>
                <a:effectLst/>
                <a:latin typeface="Times New Roman" panose="02020603050405020304" pitchFamily="18" charset="0"/>
                <a:ea typeface="MS Mincho" panose="02020609040205080304" pitchFamily="49" charset="-128"/>
              </a:rPr>
              <a:t> 1: </a:t>
            </a:r>
            <a:r>
              <a:rPr lang="en-US" sz="2800" b="1" dirty="0" err="1">
                <a:solidFill>
                  <a:srgbClr val="0D0D0D"/>
                </a:solidFill>
                <a:effectLst/>
                <a:latin typeface="Times New Roman" panose="02020603050405020304" pitchFamily="18" charset="0"/>
                <a:ea typeface="MS Mincho" panose="02020609040205080304" pitchFamily="49" charset="-128"/>
              </a:rPr>
              <a:t>Chuẩn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bị</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AB4CDA2-567F-2DA6-381C-0F336B02FD83}"/>
              </a:ext>
            </a:extLst>
          </p:cNvPr>
          <p:cNvSpPr txBox="1"/>
          <p:nvPr/>
        </p:nvSpPr>
        <p:spPr>
          <a:xfrm>
            <a:off x="3623732" y="1056099"/>
            <a:ext cx="47639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định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tài</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53BF4EA-F684-F9D3-ABA8-E6DDD48034E3}"/>
              </a:ext>
            </a:extLst>
          </p:cNvPr>
          <p:cNvSpPr txBox="1"/>
          <p:nvPr/>
        </p:nvSpPr>
        <p:spPr>
          <a:xfrm>
            <a:off x="2946400" y="1862667"/>
            <a:ext cx="50687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DDEAC46-6ED7-C379-2D60-AADAAC5630C9}"/>
              </a:ext>
            </a:extLst>
          </p:cNvPr>
          <p:cNvSpPr txBox="1"/>
          <p:nvPr/>
        </p:nvSpPr>
        <p:spPr>
          <a:xfrm>
            <a:off x="2150531" y="2649008"/>
            <a:ext cx="7710311" cy="54809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ND tường trình đa dạng: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A580755-233D-1EC0-43B8-26528426EB27}"/>
              </a:ext>
            </a:extLst>
          </p:cNvPr>
          <p:cNvSpPr txBox="1"/>
          <p:nvPr/>
        </p:nvSpPr>
        <p:spPr>
          <a:xfrm>
            <a:off x="1038579" y="3345222"/>
            <a:ext cx="9843910"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nhầm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do 2 </a:t>
            </a:r>
            <a:r>
              <a:rPr lang="en-US" sz="2800" dirty="0" err="1">
                <a:solidFill>
                  <a:srgbClr val="0D0D0D"/>
                </a:solidFill>
                <a:effectLst/>
                <a:latin typeface="Times New Roman" panose="02020603050405020304" pitchFamily="18" charset="0"/>
                <a:ea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43310AB-B7FE-54B7-1F8F-ECBCA3633CC3}"/>
              </a:ext>
            </a:extLst>
          </p:cNvPr>
          <p:cNvSpPr txBox="1"/>
          <p:nvPr/>
        </p:nvSpPr>
        <p:spPr>
          <a:xfrm>
            <a:off x="1027289" y="4244622"/>
            <a:ext cx="7360354"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 </a:t>
            </a:r>
            <a:r>
              <a:rPr lang="vi-VN" sz="2800" dirty="0">
                <a:solidFill>
                  <a:srgbClr val="0D0D0D"/>
                </a:solidFill>
                <a:effectLst/>
                <a:latin typeface="Times New Roman" panose="02020603050405020304" pitchFamily="18" charset="0"/>
                <a:ea typeface="Times New Roman" panose="02020603050405020304" pitchFamily="18" charset="0"/>
              </a:rPr>
              <a:t>một việc em đã chứng kiến hoặc tham gia.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25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89B4F10-F4EC-8B47-7D2F-64D141C85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EC85776D-4C48-858D-1264-D60A3EC31B0E}"/>
              </a:ext>
            </a:extLst>
          </p:cNvPr>
          <p:cNvSpPr txBox="1"/>
          <p:nvPr/>
        </p:nvSpPr>
        <p:spPr>
          <a:xfrm>
            <a:off x="4018845" y="517801"/>
            <a:ext cx="2980266"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Thu </a:t>
            </a:r>
            <a:r>
              <a:rPr lang="en-US" sz="2800" dirty="0" err="1">
                <a:solidFill>
                  <a:srgbClr val="0D0D0D"/>
                </a:solidFill>
                <a:effectLst/>
                <a:latin typeface="Times New Roman" panose="02020603050405020304" pitchFamily="18" charset="0"/>
                <a:ea typeface="Times New Roman" panose="02020603050405020304" pitchFamily="18" charset="0"/>
              </a:rPr>
              <a:t>thập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863C5D7-5766-1535-BC17-B16E04448110}"/>
              </a:ext>
            </a:extLst>
          </p:cNvPr>
          <p:cNvSpPr txBox="1"/>
          <p:nvPr/>
        </p:nvSpPr>
        <p:spPr>
          <a:xfrm>
            <a:off x="553156" y="1490133"/>
            <a:ext cx="10848622" cy="104361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 Tìm những tài liệu liên quan đến yêu cầu về đặc điểm và hướng dẫn viết bản tường trình trên sách hoặc mạng </a:t>
            </a:r>
            <a:r>
              <a:rPr lang="vi-VN" sz="2800" dirty="0" err="1">
                <a:solidFill>
                  <a:srgbClr val="0D0D0D"/>
                </a:solidFill>
                <a:effectLst/>
                <a:latin typeface="Times New Roman" panose="02020603050405020304" pitchFamily="18" charset="0"/>
                <a:ea typeface="Times New Roman" panose="02020603050405020304" pitchFamily="18" charset="0"/>
              </a:rPr>
              <a:t>Internet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82BC6E9-54E5-89E6-0B0A-4B953AB804BD}"/>
              </a:ext>
            </a:extLst>
          </p:cNvPr>
          <p:cNvSpPr txBox="1"/>
          <p:nvPr/>
        </p:nvSpPr>
        <p:spPr>
          <a:xfrm>
            <a:off x="632178" y="2979074"/>
            <a:ext cx="10769600" cy="104361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Đọc lại bài viết phần </a:t>
            </a:r>
            <a:r>
              <a:rPr lang="vi-VN" sz="2800" i="1" dirty="0">
                <a:solidFill>
                  <a:srgbClr val="0D0D0D"/>
                </a:solidFill>
                <a:effectLst/>
                <a:latin typeface="Times New Roman" panose="02020603050405020304" pitchFamily="18" charset="0"/>
                <a:ea typeface="Times New Roman" panose="02020603050405020304" pitchFamily="18" charset="0"/>
              </a:rPr>
              <a:t>Hướng dẫn kiểu VB </a:t>
            </a:r>
            <a:r>
              <a:rPr lang="vi-VN" sz="2800" dirty="0">
                <a:solidFill>
                  <a:srgbClr val="0D0D0D"/>
                </a:solidFill>
                <a:effectLst/>
                <a:latin typeface="Times New Roman" panose="02020603050405020304" pitchFamily="18" charset="0"/>
                <a:ea typeface="Times New Roman" panose="02020603050405020304" pitchFamily="18" charset="0"/>
              </a:rPr>
              <a:t>để học cách viết VB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50DF123-5DC4-F1C8-4550-FA866A19F4FD}"/>
              </a:ext>
            </a:extLst>
          </p:cNvPr>
          <p:cNvSpPr txBox="1"/>
          <p:nvPr/>
        </p:nvSpPr>
        <p:spPr>
          <a:xfrm>
            <a:off x="553156" y="4396727"/>
            <a:ext cx="8771466" cy="54809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 Nhớ lại những sự việc xảy ra, tiến trình sự việc, hậu quả.</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575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B8060C9-76F4-B302-DD4B-982E09BE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5" name="Hộp Văn bản 4">
            <a:extLst>
              <a:ext uri="{FF2B5EF4-FFF2-40B4-BE49-F238E27FC236}">
                <a16:creationId xmlns:a16="http://schemas.microsoft.com/office/drawing/2014/main" id="{05BBDEE4-2972-234E-ACDD-347EDD497F99}"/>
              </a:ext>
            </a:extLst>
          </p:cNvPr>
          <p:cNvSpPr txBox="1"/>
          <p:nvPr/>
        </p:nvSpPr>
        <p:spPr>
          <a:xfrm>
            <a:off x="1964267" y="462844"/>
            <a:ext cx="9347200" cy="548099"/>
          </a:xfrm>
          <a:prstGeom prst="rect">
            <a:avLst/>
          </a:prstGeom>
          <a:noFill/>
        </p:spPr>
        <p:txBody>
          <a:bodyPr wrap="square" rtlCol="0">
            <a:spAutoFit/>
          </a:bodyPr>
          <a:lstStyle/>
          <a:p>
            <a:pPr>
              <a:lnSpc>
                <a:spcPct val="115000"/>
              </a:lnSpc>
              <a:spcAft>
                <a:spcPts val="1200"/>
              </a:spcAft>
            </a:pPr>
            <a:r>
              <a:rPr lang="en-US" sz="2800" b="1" dirty="0">
                <a:solidFill>
                  <a:srgbClr val="000000"/>
                </a:solidFill>
                <a:effectLst/>
                <a:latin typeface="Times New Roman" panose="02020603050405020304" pitchFamily="18" charset="0"/>
                <a:ea typeface="Calibri" panose="020F0502020204030204" pitchFamily="34" charset="0"/>
              </a:rPr>
              <a:t>- HS </a:t>
            </a:r>
            <a:r>
              <a:rPr lang="en-US" sz="2800" b="1" dirty="0" err="1">
                <a:solidFill>
                  <a:srgbClr val="0D0D0D"/>
                </a:solidFill>
                <a:effectLst/>
                <a:latin typeface="Times New Roman" panose="02020603050405020304" pitchFamily="18" charset="0"/>
                <a:ea typeface="Calibri" panose="020F0502020204030204" pitchFamily="34" charset="0"/>
              </a:rPr>
              <a:t>điền</a:t>
            </a:r>
            <a:r>
              <a:rPr lang="en-US" sz="2800" b="1" dirty="0">
                <a:solidFill>
                  <a:srgbClr val="0D0D0D"/>
                </a:solidFill>
                <a:effectLst/>
                <a:latin typeface="Times New Roman" panose="02020603050405020304" pitchFamily="18" charset="0"/>
                <a:ea typeface="Calibri" panose="020F0502020204030204" pitchFamily="34" charset="0"/>
              </a:rPr>
              <a:t> </a:t>
            </a:r>
            <a:r>
              <a:rPr lang="en-US" sz="2800" b="1" dirty="0" err="1">
                <a:solidFill>
                  <a:srgbClr val="0D0D0D"/>
                </a:solidFill>
                <a:effectLst/>
                <a:latin typeface="Times New Roman" panose="02020603050405020304" pitchFamily="18" charset="0"/>
                <a:ea typeface="Calibri" panose="020F0502020204030204" pitchFamily="34" charset="0"/>
              </a:rPr>
              <a:t>vào</a:t>
            </a:r>
            <a:r>
              <a:rPr lang="en-US" sz="2800" b="1" dirty="0">
                <a:solidFill>
                  <a:srgbClr val="0D0D0D"/>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phiếu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ý: (</a:t>
            </a:r>
            <a:r>
              <a:rPr lang="en-US" sz="2800" b="1" dirty="0" err="1">
                <a:solidFill>
                  <a:srgbClr val="000000"/>
                </a:solidFill>
                <a:effectLst/>
                <a:latin typeface="Times New Roman" panose="02020603050405020304" pitchFamily="18" charset="0"/>
                <a:ea typeface="Calibri" panose="020F0502020204030204" pitchFamily="34" charset="0"/>
              </a:rPr>
              <a:t>theo</a:t>
            </a:r>
            <a:r>
              <a:rPr lang="en-US" sz="2800" b="1" dirty="0">
                <a:solidFill>
                  <a:srgbClr val="000000"/>
                </a:solidFill>
                <a:effectLst/>
                <a:latin typeface="Times New Roman" panose="02020603050405020304" pitchFamily="18" charset="0"/>
                <a:ea typeface="Calibri" panose="020F0502020204030204" pitchFamily="34" charset="0"/>
              </a:rPr>
              <a:t> ý </a:t>
            </a:r>
            <a:r>
              <a:rPr lang="en-US" sz="2800" b="1" dirty="0" err="1">
                <a:solidFill>
                  <a:srgbClr val="000000"/>
                </a:solidFill>
                <a:effectLst/>
                <a:latin typeface="Times New Roman" panose="02020603050405020304" pitchFamily="18" charset="0"/>
                <a:ea typeface="Calibri" panose="020F0502020204030204" pitchFamily="34" charset="0"/>
              </a:rPr>
              <a:t>tưởng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của</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mình</a:t>
            </a:r>
            <a:r>
              <a:rPr lang="en-US" sz="2800" b="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AC2AFDC-43EF-79C6-97E3-19615B1F98C6}"/>
              </a:ext>
            </a:extLst>
          </p:cNvPr>
          <p:cNvSpPr txBox="1"/>
          <p:nvPr/>
        </p:nvSpPr>
        <p:spPr>
          <a:xfrm>
            <a:off x="1964267" y="1264356"/>
            <a:ext cx="9493955" cy="1043619"/>
          </a:xfrm>
          <a:prstGeom prst="rect">
            <a:avLst/>
          </a:prstGeom>
          <a:noFill/>
        </p:spPr>
        <p:txBody>
          <a:bodyPr wrap="square" rtlCol="0">
            <a:spAutoFit/>
          </a:bodyPr>
          <a:lstStyle/>
          <a:p>
            <a:pPr>
              <a:lnSpc>
                <a:spcPct val="115000"/>
              </a:lnSpc>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dàn</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dựa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phần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lớn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VB</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gồm</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3B7BD47-353C-9807-3A77-0D139D9C065F}"/>
              </a:ext>
            </a:extLst>
          </p:cNvPr>
          <p:cNvSpPr txBox="1"/>
          <p:nvPr/>
        </p:nvSpPr>
        <p:spPr>
          <a:xfrm>
            <a:off x="1998134" y="2561388"/>
            <a:ext cx="9313333" cy="1539139"/>
          </a:xfrm>
          <a:prstGeom prst="rect">
            <a:avLst/>
          </a:prstGeom>
          <a:noFill/>
        </p:spPr>
        <p:txBody>
          <a:bodyPr wrap="square" rtlCol="0">
            <a:spAutoFit/>
          </a:bodyPr>
          <a:lstStyle/>
          <a:p>
            <a:pPr algn="just">
              <a:lnSpc>
                <a:spcPct val="115000"/>
              </a:lnSpc>
              <a:spcAft>
                <a:spcPts val="1000"/>
              </a:spcAft>
            </a:pPr>
            <a:r>
              <a:rPr lang="vi-VN" sz="2800" i="1" u="sng" dirty="0">
                <a:solidFill>
                  <a:srgbClr val="0D0D0D"/>
                </a:solidFill>
                <a:effectLst/>
                <a:latin typeface="Times New Roman" panose="02020603050405020304" pitchFamily="18" charset="0"/>
                <a:ea typeface="Calibri" panose="020F0502020204030204" pitchFamily="34" charset="0"/>
              </a:rPr>
              <a:t>* Phần mở đầu</a:t>
            </a:r>
            <a:r>
              <a:rPr lang="vi-VN" sz="2800" i="1"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quốc hiệu, tiêu ngữ, địa điểm và thời gian viết VB; tên VB và tóm lược sự việc tường trình; người nhận; một số thông tin cơ bản của người 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048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E7DE482-B918-7CEC-6A14-F603E2F59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79B4CD24-E175-A3C6-2D77-B2D5FC7E1F36}"/>
              </a:ext>
            </a:extLst>
          </p:cNvPr>
          <p:cNvSpPr txBox="1"/>
          <p:nvPr/>
        </p:nvSpPr>
        <p:spPr>
          <a:xfrm>
            <a:off x="2212622" y="530578"/>
            <a:ext cx="9042400" cy="2530180"/>
          </a:xfrm>
          <a:prstGeom prst="rect">
            <a:avLst/>
          </a:prstGeom>
          <a:noFill/>
        </p:spPr>
        <p:txBody>
          <a:bodyPr wrap="square" rtlCol="0">
            <a:spAutoFit/>
          </a:bodyPr>
          <a:lstStyle/>
          <a:p>
            <a:pPr algn="just">
              <a:lnSpc>
                <a:spcPct val="115000"/>
              </a:lnSpc>
              <a:spcAft>
                <a:spcPts val="1000"/>
              </a:spcAft>
            </a:pPr>
            <a:r>
              <a:rPr lang="en-US" sz="2800" i="1" u="sng" dirty="0">
                <a:solidFill>
                  <a:srgbClr val="0D0D0D"/>
                </a:solidFill>
                <a:effectLst/>
                <a:latin typeface="Times New Roman" panose="02020603050405020304" pitchFamily="18" charset="0"/>
                <a:ea typeface="Calibri" panose="020F0502020204030204" pitchFamily="34" charset="0"/>
              </a:rPr>
              <a:t>* </a:t>
            </a:r>
            <a:r>
              <a:rPr lang="en-US" sz="2800" i="1" u="sng" dirty="0" err="1">
                <a:solidFill>
                  <a:srgbClr val="0D0D0D"/>
                </a:solidFill>
                <a:effectLst/>
                <a:latin typeface="Times New Roman" panose="02020603050405020304" pitchFamily="18" charset="0"/>
                <a:ea typeface="Calibri" panose="020F0502020204030204" pitchFamily="34" charset="0"/>
              </a:rPr>
              <a:t>Phần</a:t>
            </a:r>
            <a:r>
              <a:rPr lang="en-US" sz="2800" i="1" u="sng" dirty="0">
                <a:solidFill>
                  <a:srgbClr val="0D0D0D"/>
                </a:solidFill>
                <a:effectLst/>
                <a:latin typeface="Times New Roman" panose="02020603050405020304" pitchFamily="18" charset="0"/>
                <a:ea typeface="Calibri" panose="020F0502020204030204" pitchFamily="34" charset="0"/>
              </a:rPr>
              <a:t> </a:t>
            </a:r>
            <a:r>
              <a:rPr lang="vi-VN" sz="2800" i="1" u="sng" dirty="0">
                <a:solidFill>
                  <a:srgbClr val="0D0D0D"/>
                </a:solidFill>
                <a:effectLst/>
                <a:latin typeface="Times New Roman" panose="02020603050405020304" pitchFamily="18" charset="0"/>
                <a:ea typeface="Calibri" panose="020F0502020204030204" pitchFamily="34" charset="0"/>
              </a:rPr>
              <a:t>nội dung tường trình</a:t>
            </a:r>
            <a:r>
              <a:rPr lang="en-US" sz="2800" i="1" u="sng"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giới thiệu ngắn gọn về thời gian, địa điểm xảy ra sự việc; tên những người có liên quan; tóm tắt diễn biến sự việc; nguyên nhân và hậu quả (nếu có); người chịu trách nhiệm (nếu có) và trách nhiệm của người viết VB.</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2688D72-3282-0E5B-CB33-1C8E85706A54}"/>
              </a:ext>
            </a:extLst>
          </p:cNvPr>
          <p:cNvSpPr txBox="1"/>
          <p:nvPr/>
        </p:nvSpPr>
        <p:spPr>
          <a:xfrm>
            <a:off x="2099733" y="3429000"/>
            <a:ext cx="8929511" cy="1043619"/>
          </a:xfrm>
          <a:prstGeom prst="rect">
            <a:avLst/>
          </a:prstGeom>
          <a:noFill/>
        </p:spPr>
        <p:txBody>
          <a:bodyPr wrap="square" rtlCol="0">
            <a:spAutoFit/>
          </a:bodyPr>
          <a:lstStyle/>
          <a:p>
            <a:pPr>
              <a:lnSpc>
                <a:spcPct val="115000"/>
              </a:lnSpc>
              <a:spcAft>
                <a:spcPts val="1000"/>
              </a:spcAft>
            </a:pPr>
            <a:r>
              <a:rPr lang="en-US" sz="2800" dirty="0">
                <a:solidFill>
                  <a:srgbClr val="0D0D0D"/>
                </a:solidFill>
                <a:effectLst/>
                <a:latin typeface="Times New Roman" panose="02020603050405020304" pitchFamily="18" charset="0"/>
                <a:ea typeface="Calibri" panose="020F0502020204030204" pitchFamily="34" charset="0"/>
              </a:rPr>
              <a:t>*</a:t>
            </a:r>
            <a:r>
              <a:rPr lang="vi-VN" sz="2800" i="1" u="sng" dirty="0">
                <a:solidFill>
                  <a:srgbClr val="0D0D0D"/>
                </a:solidFill>
                <a:effectLst/>
                <a:latin typeface="Times New Roman" panose="02020603050405020304" pitchFamily="18" charset="0"/>
                <a:ea typeface="Calibri" panose="020F0502020204030204" pitchFamily="34" charset="0"/>
              </a:rPr>
              <a:t>Phần kết thúc</a:t>
            </a:r>
            <a:r>
              <a:rPr lang="vi-VN" sz="2800" dirty="0">
                <a:solidFill>
                  <a:srgbClr val="0D0D0D"/>
                </a:solidFill>
                <a:effectLst/>
                <a:latin typeface="Times New Roman" panose="02020603050405020304" pitchFamily="18" charset="0"/>
                <a:ea typeface="Calibri" panose="020F0502020204030204" pitchFamily="34" charset="0"/>
              </a:rPr>
              <a:t>: những đề nghị (nếu có), lời cam đoan/lời hứa, chữ kí và họ tên người 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65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128E533-3883-2099-633E-022E07C0E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723519F3-789A-8431-C56D-AF076CA48437}"/>
              </a:ext>
            </a:extLst>
          </p:cNvPr>
          <p:cNvSpPr txBox="1"/>
          <p:nvPr/>
        </p:nvSpPr>
        <p:spPr>
          <a:xfrm>
            <a:off x="4425246" y="451556"/>
            <a:ext cx="2619022" cy="548099"/>
          </a:xfrm>
          <a:prstGeom prst="rect">
            <a:avLst/>
          </a:prstGeom>
          <a:noFill/>
        </p:spPr>
        <p:txBody>
          <a:bodyPr wrap="square" rtlCol="0">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52599F3-0F44-9A62-4B60-961CA3C00549}"/>
              </a:ext>
            </a:extLst>
          </p:cNvPr>
          <p:cNvSpPr txBox="1"/>
          <p:nvPr/>
        </p:nvSpPr>
        <p:spPr>
          <a:xfrm>
            <a:off x="2336800" y="1433689"/>
            <a:ext cx="8850489" cy="548099"/>
          </a:xfrm>
          <a:prstGeom prst="rect">
            <a:avLst/>
          </a:prstGeom>
          <a:noFill/>
        </p:spPr>
        <p:txBody>
          <a:bodyPr wrap="square" rtlCol="0">
            <a:spAutoFit/>
          </a:bodyPr>
          <a:lstStyle/>
          <a:p>
            <a:pPr>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VB tường 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377F8EF-34F3-6EAC-06A9-37FA9815FBD7}"/>
              </a:ext>
            </a:extLst>
          </p:cNvPr>
          <p:cNvSpPr txBox="1"/>
          <p:nvPr/>
        </p:nvSpPr>
        <p:spPr>
          <a:xfrm>
            <a:off x="2336800" y="2596444"/>
            <a:ext cx="8748889" cy="1815882"/>
          </a:xfrm>
          <a:prstGeom prst="rect">
            <a:avLst/>
          </a:prstGeom>
          <a:noFill/>
        </p:spPr>
        <p:txBody>
          <a:bodyPr wrap="square" rtlCol="0">
            <a:spAutoFit/>
          </a:bodyPr>
          <a:lstStyle/>
          <a:p>
            <a:r>
              <a:rPr lang="vi-VN" sz="2800" dirty="0">
                <a:effectLst/>
                <a:latin typeface="Times New Roman" panose="02020603050405020304" pitchFamily="18" charset="0"/>
                <a:ea typeface="Times New Roman" panose="02020603050405020304" pitchFamily="18" charset="0"/>
              </a:rPr>
              <a:t>Việc viết bản tường trình đòi hỏi người viết phải tôn trọng sự thật, trình bày trung thực, đầy đủ, khách quan những sự việc đã xảy ra và phải xác định rõ trách nhiệm của người viết với sự việc</a:t>
            </a:r>
            <a:endParaRPr lang="en-US" sz="2800" dirty="0"/>
          </a:p>
        </p:txBody>
      </p:sp>
    </p:spTree>
    <p:extLst>
      <p:ext uri="{BB962C8B-B14F-4D97-AF65-F5344CB8AC3E}">
        <p14:creationId xmlns:p14="http://schemas.microsoft.com/office/powerpoint/2010/main" val="81366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7FF0E6D-24CC-0800-3CB9-751249CC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2ACCF778-AE2C-480C-4988-674F2D5F17E9}"/>
              </a:ext>
            </a:extLst>
          </p:cNvPr>
          <p:cNvSpPr txBox="1"/>
          <p:nvPr/>
        </p:nvSpPr>
        <p:spPr>
          <a:xfrm>
            <a:off x="2506133" y="553156"/>
            <a:ext cx="7766755" cy="548099"/>
          </a:xfrm>
          <a:prstGeom prst="rect">
            <a:avLst/>
          </a:prstGeom>
          <a:noFill/>
        </p:spPr>
        <p:txBody>
          <a:bodyPr wrap="square" rtlCol="0">
            <a:spAutoFit/>
          </a:bodyPr>
          <a:lstStyle/>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rPr>
              <a:t>4. </a:t>
            </a:r>
            <a:r>
              <a:rPr lang="en-US" sz="2800" b="1" dirty="0" err="1">
                <a:solidFill>
                  <a:srgbClr val="0D0D0D"/>
                </a:solidFill>
                <a:effectLst/>
                <a:latin typeface="Times New Roman" panose="02020603050405020304" pitchFamily="18" charset="0"/>
                <a:ea typeface="MS Mincho" panose="02020609040205080304" pitchFamily="49" charset="-128"/>
              </a:rPr>
              <a:t>Bước</a:t>
            </a:r>
            <a:r>
              <a:rPr lang="en-US" sz="2800" b="1" dirty="0">
                <a:solidFill>
                  <a:srgbClr val="0D0D0D"/>
                </a:solidFill>
                <a:effectLst/>
                <a:latin typeface="Times New Roman" panose="02020603050405020304" pitchFamily="18" charset="0"/>
                <a:ea typeface="MS Mincho" panose="02020609040205080304" pitchFamily="49" charset="-128"/>
              </a:rPr>
              <a:t> 4: </a:t>
            </a:r>
            <a:r>
              <a:rPr lang="vi-VN" sz="2800" b="1" dirty="0">
                <a:solidFill>
                  <a:srgbClr val="0D0D0D"/>
                </a:solidFill>
                <a:effectLst/>
                <a:latin typeface="Times New Roman" panose="02020603050405020304" pitchFamily="18" charset="0"/>
                <a:ea typeface="MS Mincho" panose="02020609040205080304" pitchFamily="49" charset="-128"/>
              </a:rPr>
              <a:t>Xem lại, chỉnh sửa và rút kinh nghiệm</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2D9E48DD-F4EA-D256-8963-A721DCEBBC14}"/>
              </a:ext>
            </a:extLst>
          </p:cNvPr>
          <p:cNvSpPr txBox="1"/>
          <p:nvPr/>
        </p:nvSpPr>
        <p:spPr>
          <a:xfrm>
            <a:off x="2167467" y="1456267"/>
            <a:ext cx="9223022" cy="104361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Sau </a:t>
            </a:r>
            <a:r>
              <a:rPr lang="en-US" sz="2800" dirty="0" err="1">
                <a:solidFill>
                  <a:srgbClr val="0D0D0D"/>
                </a:solidFill>
                <a:effectLst/>
                <a:latin typeface="Times New Roman" panose="02020603050405020304" pitchFamily="18" charset="0"/>
                <a:ea typeface="MS Mincho" panose="02020609040205080304" pitchFamily="49" charset="-128"/>
              </a:rPr>
              <a:t>khi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tự</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sửa</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kiểm</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268743B-F09F-9BFF-75CB-5F499661EEA2}"/>
              </a:ext>
            </a:extLst>
          </p:cNvPr>
          <p:cNvSpPr txBox="1"/>
          <p:nvPr/>
        </p:nvSpPr>
        <p:spPr>
          <a:xfrm>
            <a:off x="2054578" y="2907190"/>
            <a:ext cx="8963377" cy="104361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Tiếp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tục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sửa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nếu</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chưa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đầy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đủ</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cầu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với</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4775BF8-CE55-9FFC-D041-23375CBE9471}"/>
              </a:ext>
            </a:extLst>
          </p:cNvPr>
          <p:cNvSpPr txBox="1"/>
          <p:nvPr/>
        </p:nvSpPr>
        <p:spPr>
          <a:xfrm>
            <a:off x="2054578" y="4358113"/>
            <a:ext cx="64911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29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DAAC1BB-71DB-8E23-B2B8-D7DE3E801F45}"/>
              </a:ext>
            </a:extLst>
          </p:cNvPr>
          <p:cNvSpPr txBox="1"/>
          <p:nvPr/>
        </p:nvSpPr>
        <p:spPr>
          <a:xfrm>
            <a:off x="2404533" y="169333"/>
            <a:ext cx="7450667" cy="548099"/>
          </a:xfrm>
          <a:prstGeom prst="rect">
            <a:avLst/>
          </a:prstGeom>
          <a:noFill/>
        </p:spPr>
        <p:txBody>
          <a:bodyPr wrap="square" rtlCol="0">
            <a:spAutoFit/>
          </a:bodyPr>
          <a:lstStyle/>
          <a:p>
            <a:pPr algn="ct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BẢNG KIỂM </a:t>
            </a:r>
            <a:r>
              <a:rPr lang="vi-VN" sz="2800" b="1" dirty="0">
                <a:solidFill>
                  <a:srgbClr val="FF0000"/>
                </a:solidFill>
                <a:effectLst/>
                <a:latin typeface="Times New Roman" panose="02020603050405020304" pitchFamily="18" charset="0"/>
                <a:ea typeface="MS Mincho" panose="02020609040205080304" pitchFamily="49" charset="-128"/>
              </a:rPr>
              <a:t>VĂN BẢN TƯỜNG TRÌNH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BB5F416F-AD30-2722-FBFF-C1A443FAF40D}"/>
              </a:ext>
            </a:extLst>
          </p:cNvPr>
          <p:cNvGraphicFramePr>
            <a:graphicFrameLocks noGrp="1"/>
          </p:cNvGraphicFramePr>
          <p:nvPr>
            <p:extLst>
              <p:ext uri="{D42A27DB-BD31-4B8C-83A1-F6EECF244321}">
                <p14:modId xmlns:p14="http://schemas.microsoft.com/office/powerpoint/2010/main" val="3664580102"/>
              </p:ext>
            </p:extLst>
          </p:nvPr>
        </p:nvGraphicFramePr>
        <p:xfrm>
          <a:off x="141112" y="754126"/>
          <a:ext cx="11909776" cy="6103874"/>
        </p:xfrm>
        <a:graphic>
          <a:graphicData uri="http://schemas.openxmlformats.org/drawingml/2006/table">
            <a:tbl>
              <a:tblPr firstRow="1" firstCol="1" bandRow="1">
                <a:tableStyleId>{5C22544A-7EE6-4342-B048-85BDC9FD1C3A}</a:tableStyleId>
              </a:tblPr>
              <a:tblGrid>
                <a:gridCol w="2178756">
                  <a:extLst>
                    <a:ext uri="{9D8B030D-6E8A-4147-A177-3AD203B41FA5}">
                      <a16:colId xmlns:a16="http://schemas.microsoft.com/office/drawing/2014/main" val="1264519371"/>
                    </a:ext>
                  </a:extLst>
                </a:gridCol>
                <a:gridCol w="7711842">
                  <a:extLst>
                    <a:ext uri="{9D8B030D-6E8A-4147-A177-3AD203B41FA5}">
                      <a16:colId xmlns:a16="http://schemas.microsoft.com/office/drawing/2014/main" val="1470004154"/>
                    </a:ext>
                  </a:extLst>
                </a:gridCol>
                <a:gridCol w="1009589">
                  <a:extLst>
                    <a:ext uri="{9D8B030D-6E8A-4147-A177-3AD203B41FA5}">
                      <a16:colId xmlns:a16="http://schemas.microsoft.com/office/drawing/2014/main" val="2390489219"/>
                    </a:ext>
                  </a:extLst>
                </a:gridCol>
                <a:gridCol w="1009589">
                  <a:extLst>
                    <a:ext uri="{9D8B030D-6E8A-4147-A177-3AD203B41FA5}">
                      <a16:colId xmlns:a16="http://schemas.microsoft.com/office/drawing/2014/main" val="2526973166"/>
                    </a:ext>
                  </a:extLst>
                </a:gridCol>
              </a:tblGrid>
              <a:tr h="262057">
                <a:tc>
                  <a:txBody>
                    <a:bodyPr/>
                    <a:lstStyle/>
                    <a:p>
                      <a:pPr algn="ct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Các phần của bài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Nội dung kiểm tra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975978"/>
                  </a:ext>
                </a:extLst>
              </a:tr>
              <a:tr h="262057">
                <a:tc rowSpan="6">
                  <a:txBody>
                    <a:bodyPr/>
                    <a:lstStyle/>
                    <a:p>
                      <a:pPr>
                        <a:lnSpc>
                          <a:spcPct val="115000"/>
                        </a:lnSpc>
                        <a:spcAft>
                          <a:spcPts val="1000"/>
                        </a:spcAft>
                        <a:tabLst>
                          <a:tab pos="1386840" algn="l"/>
                        </a:tabLst>
                      </a:pPr>
                      <a:r>
                        <a:rPr lang="vi-VN" sz="2800" dirty="0">
                          <a:solidFill>
                            <a:schemeClr val="tx1"/>
                          </a:solidFill>
                          <a:effectLst/>
                          <a:latin typeface="Times New Roman" panose="02020603050405020304" pitchFamily="18" charset="0"/>
                          <a:cs typeface="Times New Roman" panose="02020603050405020304" pitchFamily="18" charset="0"/>
                        </a:rPr>
                        <a:t>Phần mở đầu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Tên quốc hiệu: viết in hoa, ở trên cùng và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814363"/>
                  </a:ext>
                </a:extLst>
              </a:tr>
              <a:tr h="671579">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Tiêu ngữ: viết chữ thường, canh giữa dưới quốc hiệu, chữ cái đầu của các cụm từ được viết hoa, giữa các cụm từ có dấu (-),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60535"/>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Địa điểm, thời gian viết VB: đặt dưới quốc hiệu, tiêu ngữ và lùi sang phía bên phải của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001111"/>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Tên VB: viết chữ in hoa, cỡ chữ lớn hơn các chữ khác trong VB,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903469"/>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Trình bày thông tin về người nhận theo đúng quy cách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361312"/>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Trình bày một số thông tin cơ bản của người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648713"/>
                  </a:ext>
                </a:extLst>
              </a:tr>
            </a:tbl>
          </a:graphicData>
        </a:graphic>
      </p:graphicFrame>
    </p:spTree>
    <p:extLst>
      <p:ext uri="{BB962C8B-B14F-4D97-AF65-F5344CB8AC3E}">
        <p14:creationId xmlns:p14="http://schemas.microsoft.com/office/powerpoint/2010/main" val="2148640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15D849-DC51-4ADE-5274-DB19F870EF70}"/>
              </a:ext>
            </a:extLst>
          </p:cNvPr>
          <p:cNvSpPr txBox="1"/>
          <p:nvPr/>
        </p:nvSpPr>
        <p:spPr>
          <a:xfrm>
            <a:off x="2404533" y="169333"/>
            <a:ext cx="7450667" cy="548099"/>
          </a:xfrm>
          <a:prstGeom prst="rect">
            <a:avLst/>
          </a:prstGeom>
          <a:noFill/>
        </p:spPr>
        <p:txBody>
          <a:bodyPr wrap="square" rtlCol="0">
            <a:spAutoFit/>
          </a:bodyPr>
          <a:lstStyle/>
          <a:p>
            <a:pPr algn="ct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BẢNG KIỂM </a:t>
            </a:r>
            <a:r>
              <a:rPr lang="vi-VN" sz="2800" b="1" dirty="0">
                <a:solidFill>
                  <a:srgbClr val="FF0000"/>
                </a:solidFill>
                <a:effectLst/>
                <a:latin typeface="Times New Roman" panose="02020603050405020304" pitchFamily="18" charset="0"/>
                <a:ea typeface="MS Mincho" panose="02020609040205080304" pitchFamily="49" charset="-128"/>
              </a:rPr>
              <a:t>VĂN BẢN TƯỜNG TRÌNH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9D6E8E32-9709-34A5-6B06-92DE6A341B1D}"/>
              </a:ext>
            </a:extLst>
          </p:cNvPr>
          <p:cNvGraphicFramePr>
            <a:graphicFrameLocks noGrp="1"/>
          </p:cNvGraphicFramePr>
          <p:nvPr>
            <p:extLst>
              <p:ext uri="{D42A27DB-BD31-4B8C-83A1-F6EECF244321}">
                <p14:modId xmlns:p14="http://schemas.microsoft.com/office/powerpoint/2010/main" val="4003417492"/>
              </p:ext>
            </p:extLst>
          </p:nvPr>
        </p:nvGraphicFramePr>
        <p:xfrm>
          <a:off x="135466" y="863424"/>
          <a:ext cx="11909776" cy="5573776"/>
        </p:xfrm>
        <a:graphic>
          <a:graphicData uri="http://schemas.openxmlformats.org/drawingml/2006/table">
            <a:tbl>
              <a:tblPr firstRow="1" firstCol="1" bandRow="1">
                <a:tableStyleId>{5C22544A-7EE6-4342-B048-85BDC9FD1C3A}</a:tableStyleId>
              </a:tblPr>
              <a:tblGrid>
                <a:gridCol w="2777067">
                  <a:extLst>
                    <a:ext uri="{9D8B030D-6E8A-4147-A177-3AD203B41FA5}">
                      <a16:colId xmlns:a16="http://schemas.microsoft.com/office/drawing/2014/main" val="1264519371"/>
                    </a:ext>
                  </a:extLst>
                </a:gridCol>
                <a:gridCol w="7113531">
                  <a:extLst>
                    <a:ext uri="{9D8B030D-6E8A-4147-A177-3AD203B41FA5}">
                      <a16:colId xmlns:a16="http://schemas.microsoft.com/office/drawing/2014/main" val="1470004154"/>
                    </a:ext>
                  </a:extLst>
                </a:gridCol>
                <a:gridCol w="1009589">
                  <a:extLst>
                    <a:ext uri="{9D8B030D-6E8A-4147-A177-3AD203B41FA5}">
                      <a16:colId xmlns:a16="http://schemas.microsoft.com/office/drawing/2014/main" val="2390489219"/>
                    </a:ext>
                  </a:extLst>
                </a:gridCol>
                <a:gridCol w="1009589">
                  <a:extLst>
                    <a:ext uri="{9D8B030D-6E8A-4147-A177-3AD203B41FA5}">
                      <a16:colId xmlns:a16="http://schemas.microsoft.com/office/drawing/2014/main" val="2526973166"/>
                    </a:ext>
                  </a:extLst>
                </a:gridCol>
              </a:tblGrid>
              <a:tr h="262057">
                <a:tc>
                  <a:txBody>
                    <a:bodyPr/>
                    <a:lstStyle/>
                    <a:p>
                      <a:pPr algn="ct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Các phần của bài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Nội dung kiểm tra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975978"/>
                  </a:ext>
                </a:extLst>
              </a:tr>
              <a:tr h="262057">
                <a:tc rowSpan="4">
                  <a:txBody>
                    <a:bodyPr/>
                    <a:lstStyle/>
                    <a:p>
                      <a:pPr>
                        <a:lnSpc>
                          <a:spcPct val="115000"/>
                        </a:lnSpc>
                        <a:spcAft>
                          <a:spcPts val="1000"/>
                        </a:spcAft>
                        <a:tabLst>
                          <a:tab pos="1386840" algn="l"/>
                        </a:tabLst>
                      </a:pPr>
                      <a:r>
                        <a:rPr lang="vi-VN" sz="2800" dirty="0">
                          <a:solidFill>
                            <a:schemeClr val="tx1"/>
                          </a:solidFill>
                          <a:effectLst/>
                          <a:latin typeface="Times New Roman" panose="02020603050405020304" pitchFamily="18" charset="0"/>
                          <a:cs typeface="Times New Roman" panose="02020603050405020304" pitchFamily="18" charset="0"/>
                        </a:rPr>
                        <a:t>Nội dung tường trình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Ghi rõ thời gian và địa điểm xảy ra sự việc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442863"/>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Xác định rõ tên của (những) người liên quan (nếu có)</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247596"/>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nguyên nhân, hậu quả của sự việc (nếu có)</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36391"/>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Xác định rõ người chịu trách nhiệm (nếu có) và trách nhiệm của người viết với sự việc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63447"/>
                  </a:ext>
                </a:extLst>
              </a:tr>
              <a:tr h="262057">
                <a:tc rowSpan="3">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Phần k</a:t>
                      </a:r>
                      <a:r>
                        <a:rPr lang="en-US" sz="2800">
                          <a:solidFill>
                            <a:schemeClr val="tx1"/>
                          </a:solidFill>
                          <a:effectLst/>
                          <a:latin typeface="Times New Roman" panose="02020603050405020304" pitchFamily="18" charset="0"/>
                          <a:cs typeface="Times New Roman" panose="02020603050405020304" pitchFamily="18" charset="0"/>
                        </a:rPr>
                        <a:t>ết thúc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(những) đề nghị (nếu cần thiết)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648927"/>
                  </a:ext>
                </a:extLst>
              </a:tr>
              <a:tr h="125550">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lời cam đoan/lời hứa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098318"/>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Có chữ kí và họ tên của người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9416055"/>
                  </a:ext>
                </a:extLst>
              </a:tr>
            </a:tbl>
          </a:graphicData>
        </a:graphic>
      </p:graphicFrame>
    </p:spTree>
    <p:extLst>
      <p:ext uri="{BB962C8B-B14F-4D97-AF65-F5344CB8AC3E}">
        <p14:creationId xmlns:p14="http://schemas.microsoft.com/office/powerpoint/2010/main" val="36451818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30483FEC-8CAD-28EC-4B50-F725AC7C6AA0}"/>
              </a:ext>
            </a:extLst>
          </p:cNvPr>
          <p:cNvSpPr txBox="1"/>
          <p:nvPr/>
        </p:nvSpPr>
        <p:spPr>
          <a:xfrm>
            <a:off x="3747911" y="169333"/>
            <a:ext cx="4696178" cy="548099"/>
          </a:xfrm>
          <a:prstGeom prst="rect">
            <a:avLst/>
          </a:prstGeom>
          <a:noFill/>
        </p:spPr>
        <p:txBody>
          <a:bodyPr wrap="square" rtlCol="0">
            <a:spAutoFit/>
          </a:bodyPr>
          <a:lstStyle/>
          <a:p>
            <a:pPr algn="ctr">
              <a:lnSpc>
                <a:spcPct val="115000"/>
              </a:lnSpc>
              <a:spcAft>
                <a:spcPts val="1000"/>
              </a:spcAft>
            </a:pP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VIẾT THAM KHẢO</a:t>
            </a:r>
            <a:endParaRPr lang="en-US" sz="2800" dirty="0">
              <a:effectLst/>
              <a:latin typeface="Times New Roman" panose="02020603050405020304" pitchFamily="18" charset="0"/>
              <a:ea typeface="Times New Roman" panose="02020603050405020304" pitchFamily="18" charset="0"/>
            </a:endParaRPr>
          </a:p>
        </p:txBody>
      </p:sp>
      <p:sp>
        <p:nvSpPr>
          <p:cNvPr id="18" name="Rectangle 14">
            <a:extLst>
              <a:ext uri="{FF2B5EF4-FFF2-40B4-BE49-F238E27FC236}">
                <a16:creationId xmlns:a16="http://schemas.microsoft.com/office/drawing/2014/main" id="{2521285A-D963-55E6-E1C0-11B63EF113FD}"/>
              </a:ext>
            </a:extLst>
          </p:cNvPr>
          <p:cNvSpPr>
            <a:spLocks noChangeArrowheads="1"/>
          </p:cNvSpPr>
          <p:nvPr/>
        </p:nvSpPr>
        <p:spPr bwMode="auto">
          <a:xfrm>
            <a:off x="440266" y="1084332"/>
            <a:ext cx="11053822" cy="49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CỘNG HÒA XÃ HỘI CHỦ NGHĨA VIỆT NAM</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Độc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lập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Tự</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do -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Hạnh</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phúc</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Hà</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ngày</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1 tháng 10</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2022</a:t>
            </a:r>
            <a:endParaRPr lang="en-US"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BẢN TƯỜNG TRÌNH</a:t>
            </a:r>
            <a:endParaRPr lang="en-US"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tại lớp 7A</a:t>
            </a:r>
            <a:endParaRPr lang="en-US" sz="2800" dirty="0">
              <a:effectLst/>
              <a:latin typeface="Times New Roman" panose="02020603050405020304" pitchFamily="18"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Kính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gửi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Trần Thị A, giáo viên chủ nhiệm lớp 7A, trường THCS...</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Em tên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Lê Thị B, hiện đang là học sinh lớp 7A, trường THCS,...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9" name="Straight Connector 11">
            <a:extLst>
              <a:ext uri="{FF2B5EF4-FFF2-40B4-BE49-F238E27FC236}">
                <a16:creationId xmlns:a16="http://schemas.microsoft.com/office/drawing/2014/main" id="{A7BD524E-1F6C-D892-A9EE-F32EA039419B}"/>
              </a:ext>
            </a:extLst>
          </p:cNvPr>
          <p:cNvCxnSpPr/>
          <p:nvPr/>
        </p:nvCxnSpPr>
        <p:spPr>
          <a:xfrm flipV="1">
            <a:off x="3739726" y="9849767"/>
            <a:ext cx="1348740" cy="7620"/>
          </a:xfrm>
          <a:prstGeom prst="line">
            <a:avLst/>
          </a:prstGeom>
          <a:noFill/>
          <a:ln w="6350" cap="flat" cmpd="sng" algn="ctr">
            <a:solidFill>
              <a:srgbClr val="5B9BD5"/>
            </a:solidFill>
            <a:prstDash val="solid"/>
            <a:miter lim="800000"/>
          </a:ln>
          <a:effectLst/>
        </p:spPr>
      </p:cxnSp>
      <p:sp>
        <p:nvSpPr>
          <p:cNvPr id="20" name="Rectangle 15">
            <a:extLst>
              <a:ext uri="{FF2B5EF4-FFF2-40B4-BE49-F238E27FC236}">
                <a16:creationId xmlns:a16="http://schemas.microsoft.com/office/drawing/2014/main" id="{BF3CC823-4F6A-F960-C1E7-31AB3B91B25F}"/>
              </a:ext>
            </a:extLst>
          </p:cNvPr>
          <p:cNvSpPr>
            <a:spLocks noChangeArrowheads="1"/>
          </p:cNvSpPr>
          <p:nvPr/>
        </p:nvSpPr>
        <p:spPr bwMode="auto">
          <a:xfrm>
            <a:off x="440266" y="22380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378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88FCEB4-AD58-68D8-F3FA-E39691BD2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887199" cy="6603999"/>
          </a:xfrm>
          <a:prstGeom prst="rect">
            <a:avLst/>
          </a:prstGeom>
        </p:spPr>
      </p:pic>
      <p:sp>
        <p:nvSpPr>
          <p:cNvPr id="4" name="Hộp Văn bản 3">
            <a:extLst>
              <a:ext uri="{FF2B5EF4-FFF2-40B4-BE49-F238E27FC236}">
                <a16:creationId xmlns:a16="http://schemas.microsoft.com/office/drawing/2014/main" id="{CDA8AEC4-D372-033C-B2C4-6C065C58481A}"/>
              </a:ext>
            </a:extLst>
          </p:cNvPr>
          <p:cNvSpPr txBox="1"/>
          <p:nvPr/>
        </p:nvSpPr>
        <p:spPr>
          <a:xfrm>
            <a:off x="2991556" y="349956"/>
            <a:ext cx="6852355" cy="954107"/>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Những trường hợp nào sau đây HS cần viết VB trình bày lại diễn biến sự việc </a:t>
            </a:r>
            <a:endParaRPr lang="en-US" sz="2800" dirty="0"/>
          </a:p>
        </p:txBody>
      </p:sp>
      <p:sp>
        <p:nvSpPr>
          <p:cNvPr id="5" name="Hộp Văn bản 4">
            <a:extLst>
              <a:ext uri="{FF2B5EF4-FFF2-40B4-BE49-F238E27FC236}">
                <a16:creationId xmlns:a16="http://schemas.microsoft.com/office/drawing/2014/main" id="{E268AC89-550D-4A76-AC5D-BBCF0148A5B4}"/>
              </a:ext>
            </a:extLst>
          </p:cNvPr>
          <p:cNvSpPr txBox="1"/>
          <p:nvPr/>
        </p:nvSpPr>
        <p:spPr>
          <a:xfrm>
            <a:off x="2325512" y="1601446"/>
            <a:ext cx="8827911" cy="3649461"/>
          </a:xfrm>
          <a:prstGeom prst="rect">
            <a:avLst/>
          </a:prstGeom>
          <a:noFill/>
        </p:spPr>
        <p:txBody>
          <a:bodyPr wrap="square" rtlCol="0">
            <a:spAutoFit/>
          </a:bodyPr>
          <a:lstStyle/>
          <a:p>
            <a:pPr marL="742950" lvl="1" indent="-285750">
              <a:lnSpc>
                <a:spcPct val="115000"/>
              </a:lnSpc>
              <a:spcAft>
                <a:spcPts val="1000"/>
              </a:spcAft>
              <a:buFont typeface="+mj-lt"/>
              <a:buAutoNum type="arabicPeriod"/>
            </a:pPr>
            <a:r>
              <a:rPr lang="vi-VN" sz="2800" dirty="0">
                <a:effectLst/>
                <a:latin typeface="Times New Roman" panose="02020603050405020304" pitchFamily="18" charset="0"/>
                <a:ea typeface="Times New Roman" panose="02020603050405020304" pitchFamily="18" charset="0"/>
              </a:rPr>
              <a:t>HS đánh nhau</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bỏ giờ, bỏ tiết để đi chơi.</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giúp bà cụ qua đường</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đá bóng làm vỡ chậu hoa</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đạt nhiều điểm tốt</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Khi trong lớp bị mất tiền</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Khi trong lớp có bạn đạt giải cuộc thi </a:t>
            </a:r>
            <a:r>
              <a:rPr lang="vi-VN" sz="2800" dirty="0" err="1">
                <a:effectLst/>
                <a:latin typeface="Times New Roman" panose="02020603050405020304" pitchFamily="18" charset="0"/>
                <a:ea typeface="Times New Roman" panose="02020603050405020304" pitchFamily="18" charset="0"/>
              </a:rPr>
              <a:t>Violympic</a:t>
            </a:r>
            <a:r>
              <a:rPr lang="vi-VN" sz="2800" dirty="0">
                <a:effectLst/>
                <a:latin typeface="Times New Roman" panose="02020603050405020304" pitchFamily="18" charset="0"/>
                <a:ea typeface="Times New Roman" panose="02020603050405020304" pitchFamily="18" charset="0"/>
              </a:rPr>
              <a:t> Toán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C33B579-4EC3-A106-DF38-39AE77EB708B}"/>
              </a:ext>
            </a:extLst>
          </p:cNvPr>
          <p:cNvSpPr txBox="1"/>
          <p:nvPr/>
        </p:nvSpPr>
        <p:spPr>
          <a:xfrm>
            <a:off x="349956" y="5445708"/>
            <a:ext cx="7473244" cy="954107"/>
          </a:xfrm>
          <a:prstGeom prst="rect">
            <a:avLst/>
          </a:prstGeom>
          <a:noFill/>
        </p:spPr>
        <p:txBody>
          <a:bodyPr wrap="square" rtlCol="0">
            <a:spAutoFit/>
          </a:bodyPr>
          <a:lstStyle/>
          <a:p>
            <a:r>
              <a:rPr lang="vi-VN" sz="2800" b="1" dirty="0">
                <a:effectLst/>
                <a:latin typeface="Times New Roman" panose="02020603050405020304" pitchFamily="18" charset="0"/>
                <a:ea typeface="Times New Roman" panose="02020603050405020304" pitchFamily="18" charset="0"/>
              </a:rPr>
              <a:t>? Ai là người thực hiện VB trình bày lại sự việc với những trường hợp em đã chọn trên?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699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638825-45DE-9DDD-EF3E-6AEE5B4D5CA6}"/>
              </a:ext>
            </a:extLst>
          </p:cNvPr>
          <p:cNvSpPr txBox="1"/>
          <p:nvPr/>
        </p:nvSpPr>
        <p:spPr>
          <a:xfrm>
            <a:off x="186266" y="107178"/>
            <a:ext cx="11819467" cy="6750822"/>
          </a:xfrm>
          <a:prstGeom prst="rect">
            <a:avLst/>
          </a:prstGeom>
          <a:noFill/>
        </p:spPr>
        <p:txBody>
          <a:bodyPr wrap="square" rtlCol="0">
            <a:spAutoFit/>
          </a:bodyPr>
          <a:lstStyle/>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Em viết văn bản này để tường trình sự việc như sau:</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ba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ngày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25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9</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2022</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7A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Hôm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lúc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7h15.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mẹ</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150.000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dặn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gửi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cẩn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màu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Sau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cẩn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7h30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phút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truy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truy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toán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Khi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tiếng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nộp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hỏi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nhìn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150.000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chìa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bao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68564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96EB727-6E1C-D762-7CE4-B39A6CE99EE6}"/>
              </a:ext>
            </a:extLst>
          </p:cNvPr>
          <p:cNvSpPr txBox="1"/>
          <p:nvPr/>
        </p:nvSpPr>
        <p:spPr>
          <a:xfrm>
            <a:off x="812800" y="1027289"/>
            <a:ext cx="9685868" cy="2914901"/>
          </a:xfrm>
          <a:prstGeom prst="rect">
            <a:avLst/>
          </a:prstGeom>
          <a:noFill/>
        </p:spPr>
        <p:txBody>
          <a:bodyPr wrap="square" rtlCol="0">
            <a:spAutoFit/>
          </a:bodyPr>
          <a:lstStyle/>
          <a:p>
            <a:pPr>
              <a:lnSpc>
                <a:spcPct val="115000"/>
              </a:lnSpc>
              <a:spcAft>
                <a:spcPts val="100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cam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đoan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chịu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trình</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(Đã kí)</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Lê Thị B</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185293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E482804-9CA0-F7F6-4045-C22D287E0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2DD70951-03B5-7DFB-2612-E20997680719}"/>
              </a:ext>
            </a:extLst>
          </p:cNvPr>
          <p:cNvSpPr txBox="1"/>
          <p:nvPr/>
        </p:nvSpPr>
        <p:spPr>
          <a:xfrm>
            <a:off x="3556000" y="598311"/>
            <a:ext cx="4730044" cy="523220"/>
          </a:xfrm>
          <a:prstGeom prst="rect">
            <a:avLst/>
          </a:prstGeom>
          <a:noFill/>
        </p:spPr>
        <p:txBody>
          <a:bodyPr wrap="square" rtlCol="0">
            <a:spAutoFit/>
          </a:bodyPr>
          <a:lstStyle/>
          <a:p>
            <a:pPr algn="ctr">
              <a:spcAft>
                <a:spcPts val="750"/>
              </a:spcAft>
            </a:pPr>
            <a:r>
              <a:rPr lang="en-US" sz="2800" b="1" dirty="0" err="1">
                <a:solidFill>
                  <a:srgbClr val="7030A0"/>
                </a:solidFill>
                <a:effectLst/>
                <a:latin typeface="Times New Roman" panose="02020603050405020304" pitchFamily="18" charset="0"/>
                <a:ea typeface="Arial" panose="020B0604020202020204" pitchFamily="34" charset="0"/>
              </a:rPr>
              <a:t>Hướng</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dẫn</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về</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nhà</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20350350-C0EE-3845-06A2-8D358AB55B66}"/>
              </a:ext>
            </a:extLst>
          </p:cNvPr>
          <p:cNvSpPr txBox="1"/>
          <p:nvPr/>
        </p:nvSpPr>
        <p:spPr>
          <a:xfrm>
            <a:off x="2664178" y="1851378"/>
            <a:ext cx="7315200" cy="548099"/>
          </a:xfrm>
          <a:prstGeom prst="rect">
            <a:avLst/>
          </a:prstGeom>
          <a:noFill/>
        </p:spPr>
        <p:txBody>
          <a:bodyPr wrap="square" rtlCol="0">
            <a:spAutoFit/>
          </a:bodyPr>
          <a:lstStyle/>
          <a:p>
            <a:pPr marL="342900" lvl="0" indent="-342900">
              <a:lnSpc>
                <a:spcPct val="115000"/>
              </a:lnSpc>
              <a:spcAft>
                <a:spcPts val="1000"/>
              </a:spcAft>
              <a:buSzPts val="1400"/>
              <a:buFont typeface="Times New Roman" panose="02020603050405020304" pitchFamily="18" charset="0"/>
              <a:buChar char="-"/>
            </a:pPr>
            <a:r>
              <a:rPr lang="en-US" sz="2800" dirty="0" err="1">
                <a:effectLst/>
                <a:latin typeface="Times New Roman" panose="02020603050405020304" pitchFamily="18" charset="0"/>
                <a:ea typeface="Arial" panose="020B0604020202020204" pitchFamily="34" charset="0"/>
              </a:rPr>
              <a:t>Hoàn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viết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theo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bảng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kiểm</a:t>
            </a:r>
            <a:r>
              <a:rPr lang="en-US" sz="2800"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A8B9F3B-51E9-E243-194F-4541FC479047}"/>
              </a:ext>
            </a:extLst>
          </p:cNvPr>
          <p:cNvSpPr txBox="1"/>
          <p:nvPr/>
        </p:nvSpPr>
        <p:spPr>
          <a:xfrm>
            <a:off x="2664178" y="2682692"/>
            <a:ext cx="8432800" cy="1146019"/>
          </a:xfrm>
          <a:prstGeom prst="rect">
            <a:avLst/>
          </a:prstGeom>
          <a:noFill/>
        </p:spPr>
        <p:txBody>
          <a:bodyPr wrap="square" rtlCol="0">
            <a:spAutoFit/>
          </a:bodyPr>
          <a:lstStyle/>
          <a:p>
            <a:pPr marL="342900" lvl="0" indent="-342900">
              <a:lnSpc>
                <a:spcPct val="115000"/>
              </a:lnSpc>
              <a:spcAft>
                <a:spcPts val="1000"/>
              </a:spcAft>
              <a:buSzPts val="1400"/>
              <a:buFont typeface="Times New Roman" panose="02020603050405020304" pitchFamily="18" charset="0"/>
              <a:buChar char="-"/>
            </a:pPr>
            <a:r>
              <a:rPr lang="en-US" sz="2800" dirty="0" err="1">
                <a:effectLst/>
                <a:latin typeface="Times New Roman" panose="02020603050405020304" pitchFamily="18" charset="0"/>
                <a:ea typeface="Arial" panose="020B0604020202020204" pitchFamily="34" charset="0"/>
              </a:rPr>
              <a:t>Chuẩn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bị</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nói</a:t>
            </a:r>
            <a:r>
              <a:rPr lang="en-US" sz="2800" dirty="0">
                <a:effectLst/>
                <a:latin typeface="Times New Roman" panose="02020603050405020304" pitchFamily="18" charset="0"/>
                <a:ea typeface="Arial" panose="020B0604020202020204" pitchFamily="34" charset="0"/>
              </a:rPr>
              <a:t>: </a:t>
            </a:r>
            <a:r>
              <a:rPr lang="en-US" sz="2800" i="1" dirty="0">
                <a:effectLst/>
                <a:latin typeface="Times New Roman" panose="02020603050405020304" pitchFamily="18" charset="0"/>
                <a:ea typeface="Arial" panose="020B0604020202020204" pitchFamily="34" charset="0"/>
              </a:rPr>
              <a:t>Nghe </a:t>
            </a:r>
            <a:r>
              <a:rPr lang="en-US" sz="2800" i="1" dirty="0" err="1">
                <a:effectLst/>
                <a:latin typeface="Times New Roman" panose="02020603050405020304" pitchFamily="18" charset="0"/>
                <a:ea typeface="Arial" panose="020B0604020202020204" pitchFamily="34" charset="0"/>
              </a:rPr>
              <a:t>và</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tóm</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tắt</a:t>
            </a:r>
            <a:r>
              <a:rPr lang="en-US" sz="2800" i="1" dirty="0">
                <a:effectLst/>
                <a:latin typeface="Times New Roman" panose="02020603050405020304" pitchFamily="18" charset="0"/>
                <a:ea typeface="Arial" panose="020B0604020202020204" pitchFamily="34" charset="0"/>
              </a:rPr>
              <a:t> ý </a:t>
            </a:r>
            <a:r>
              <a:rPr lang="en-US" sz="2800" i="1" dirty="0" err="1">
                <a:effectLst/>
                <a:latin typeface="Times New Roman" panose="02020603050405020304" pitchFamily="18" charset="0"/>
                <a:ea typeface="Arial" panose="020B0604020202020204" pitchFamily="34" charset="0"/>
              </a:rPr>
              <a:t>chính</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của</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bài</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nói</a:t>
            </a:r>
            <a:r>
              <a:rPr lang="en-US" sz="2800" i="1"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9396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F893C4-0404-C50C-01EE-FB06A97FD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887199" cy="6603999"/>
          </a:xfrm>
          <a:prstGeom prst="rect">
            <a:avLst/>
          </a:prstGeom>
        </p:spPr>
      </p:pic>
      <p:sp>
        <p:nvSpPr>
          <p:cNvPr id="3" name="Hộp Văn bản 2">
            <a:extLst>
              <a:ext uri="{FF2B5EF4-FFF2-40B4-BE49-F238E27FC236}">
                <a16:creationId xmlns:a16="http://schemas.microsoft.com/office/drawing/2014/main" id="{04D5F03F-DAF6-886B-14C6-146BD73570BB}"/>
              </a:ext>
            </a:extLst>
          </p:cNvPr>
          <p:cNvSpPr txBox="1"/>
          <p:nvPr/>
        </p:nvSpPr>
        <p:spPr>
          <a:xfrm>
            <a:off x="2974622" y="1016000"/>
            <a:ext cx="5949245" cy="1043619"/>
          </a:xfrm>
          <a:prstGeom prst="rect">
            <a:avLst/>
          </a:prstGeom>
          <a:noFill/>
        </p:spPr>
        <p:txBody>
          <a:bodyPr wrap="square" rtlCol="0">
            <a:spAutoFit/>
          </a:bodyPr>
          <a:lstStyle/>
          <a:p>
            <a:pPr marL="342900" lvl="0" indent="-342900" algn="just" fontAlgn="base">
              <a:lnSpc>
                <a:spcPct val="115000"/>
              </a:lnSpc>
              <a:spcAft>
                <a:spcPts val="1000"/>
              </a:spcAft>
              <a:buFont typeface="Times New Roman" panose="02020603050405020304" pitchFamily="18" charset="0"/>
              <a:buChar char="-"/>
            </a:pPr>
            <a:r>
              <a:rPr lang="vi-VN" sz="2800" dirty="0">
                <a:effectLst/>
                <a:latin typeface="Times New Roman" panose="02020603050405020304" pitchFamily="18" charset="0"/>
                <a:ea typeface="Times New Roman" panose="02020603050405020304" pitchFamily="18" charset="0"/>
              </a:rPr>
              <a:t>Các trường hợp cần viết VB trình bày lại sự việc đã diễn ra: 1, 2, 4, 6.</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F497A0D-7D67-27F3-6904-AB0E37FE9F58}"/>
              </a:ext>
            </a:extLst>
          </p:cNvPr>
          <p:cNvSpPr txBox="1"/>
          <p:nvPr/>
        </p:nvSpPr>
        <p:spPr>
          <a:xfrm>
            <a:off x="2974622" y="2573867"/>
            <a:ext cx="5847644" cy="2034660"/>
          </a:xfrm>
          <a:prstGeom prst="rect">
            <a:avLst/>
          </a:prstGeom>
          <a:noFill/>
        </p:spPr>
        <p:txBody>
          <a:bodyPr wrap="square" rtlCol="0">
            <a:spAutoFit/>
          </a:bodyPr>
          <a:lstStyle/>
          <a:p>
            <a:pPr marL="342900" lvl="0" indent="-342900" algn="just" fontAlgn="base">
              <a:lnSpc>
                <a:spcPct val="115000"/>
              </a:lnSpc>
              <a:spcAft>
                <a:spcPts val="1000"/>
              </a:spcAft>
              <a:buFont typeface="Times New Roman" panose="02020603050405020304" pitchFamily="18" charset="0"/>
              <a:buChar char="-"/>
            </a:pPr>
            <a:r>
              <a:rPr lang="vi-VN" sz="2800" dirty="0">
                <a:effectLst/>
                <a:latin typeface="Times New Roman" panose="02020603050405020304" pitchFamily="18" charset="0"/>
                <a:ea typeface="Times New Roman" panose="02020603050405020304" pitchFamily="18" charset="0"/>
              </a:rPr>
              <a:t>Người viết VB trình bày lại sự việc: </a:t>
            </a:r>
            <a:r>
              <a:rPr lang="vi-VN" sz="2800" i="1" dirty="0">
                <a:effectLst/>
                <a:latin typeface="Times New Roman" panose="02020603050405020304" pitchFamily="18" charset="0"/>
                <a:ea typeface="Times New Roman" panose="02020603050405020304" pitchFamily="18" charset="0"/>
              </a:rPr>
              <a:t>Người trực tiếp gây ra sự việc; người có liên quan trực tiếp đến sự việc đó, người chứng kiến sự việc</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0062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7B9BD02-C133-D92B-DD18-7414948E8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44" y="135467"/>
            <a:ext cx="11932356" cy="6637866"/>
          </a:xfrm>
          <a:prstGeom prst="rect">
            <a:avLst/>
          </a:prstGeom>
        </p:spPr>
      </p:pic>
      <p:sp>
        <p:nvSpPr>
          <p:cNvPr id="4" name="Hộp Văn bản 3">
            <a:extLst>
              <a:ext uri="{FF2B5EF4-FFF2-40B4-BE49-F238E27FC236}">
                <a16:creationId xmlns:a16="http://schemas.microsoft.com/office/drawing/2014/main" id="{81E2F9A2-B702-E7EF-F35D-3FCD18783F19}"/>
              </a:ext>
            </a:extLst>
          </p:cNvPr>
          <p:cNvSpPr txBox="1"/>
          <p:nvPr/>
        </p:nvSpPr>
        <p:spPr>
          <a:xfrm>
            <a:off x="801510" y="2438399"/>
            <a:ext cx="10724445" cy="2020711"/>
          </a:xfrm>
          <a:prstGeom prst="rect">
            <a:avLst/>
          </a:prstGeom>
          <a:noFill/>
        </p:spPr>
        <p:txBody>
          <a:bodyPr wrap="square" rtlCol="0">
            <a:prstTxWarp prst="textCurveUp">
              <a:avLst/>
            </a:prstTxWarp>
            <a:spAutoFit/>
          </a:bodyPr>
          <a:lstStyle/>
          <a:p>
            <a:pPr algn="ctr"/>
            <a:r>
              <a:rPr lang="en-US" sz="1800" b="1" dirty="0">
                <a:solidFill>
                  <a:srgbClr val="1C04CC"/>
                </a:solidFill>
                <a:effectLst/>
                <a:latin typeface="Times New Roman" panose="02020603050405020304" pitchFamily="18" charset="0"/>
                <a:ea typeface="Times New Roman" panose="02020603050405020304" pitchFamily="18" charset="0"/>
              </a:rPr>
              <a:t>HÌNH THÀNH KIẾN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72931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47EE52E-BBD7-649A-3858-FF7F44AA7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4" name="Hộp Văn bản 3">
            <a:extLst>
              <a:ext uri="{FF2B5EF4-FFF2-40B4-BE49-F238E27FC236}">
                <a16:creationId xmlns:a16="http://schemas.microsoft.com/office/drawing/2014/main" id="{4919FDF4-77EB-3BD5-82C1-5F982519662C}"/>
              </a:ext>
            </a:extLst>
          </p:cNvPr>
          <p:cNvSpPr txBox="1"/>
          <p:nvPr/>
        </p:nvSpPr>
        <p:spPr>
          <a:xfrm>
            <a:off x="4391378" y="124178"/>
            <a:ext cx="2585156" cy="548099"/>
          </a:xfrm>
          <a:prstGeom prst="rect">
            <a:avLst/>
          </a:prstGeom>
          <a:noFill/>
        </p:spPr>
        <p:txBody>
          <a:bodyPr wrap="square" rtlCol="0">
            <a:spAutoFit/>
          </a:bodyPr>
          <a:lstStyle/>
          <a:p>
            <a:pPr>
              <a:lnSpc>
                <a:spcPct val="115000"/>
              </a:lnSpc>
              <a:spcAft>
                <a:spcPts val="1200"/>
              </a:spcAft>
            </a:pPr>
            <a:r>
              <a:rPr lang="en-US" sz="2800" b="1">
                <a:solidFill>
                  <a:srgbClr val="FF0000"/>
                </a:solidFill>
                <a:effectLst/>
                <a:latin typeface="Times New Roman" panose="02020603050405020304" pitchFamily="18" charset="0"/>
                <a:ea typeface="Calibri" panose="020F0502020204030204" pitchFamily="34" charset="0"/>
              </a:rPr>
              <a:t>I. Định hướng</a:t>
            </a:r>
            <a:endParaRPr lang="en-US" sz="280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DE698C1-3672-A6DD-97C5-F0B59954FC22}"/>
              </a:ext>
            </a:extLst>
          </p:cNvPr>
          <p:cNvSpPr txBox="1"/>
          <p:nvPr/>
        </p:nvSpPr>
        <p:spPr>
          <a:xfrm>
            <a:off x="1603022" y="1951949"/>
            <a:ext cx="2043288" cy="1539139"/>
          </a:xfrm>
          <a:prstGeom prst="rect">
            <a:avLst/>
          </a:prstGeom>
          <a:noFill/>
        </p:spPr>
        <p:txBody>
          <a:bodyPr wrap="square" rtlCol="0">
            <a:spAutoFit/>
          </a:bodyPr>
          <a:lstStyle/>
          <a:p>
            <a:pPr>
              <a:lnSpc>
                <a:spcPct val="115000"/>
              </a:lnSpc>
              <a:spcAft>
                <a:spcPts val="1200"/>
              </a:spcAft>
            </a:pPr>
            <a:r>
              <a:rPr lang="en-US" sz="2800"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Thế</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nào</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là</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viết</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Calibri" panose="020F0502020204030204" pitchFamily="34" charset="0"/>
              </a:rPr>
              <a:t>văn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vi-VN" sz="2800" i="1" dirty="0">
                <a:solidFill>
                  <a:srgbClr val="000000"/>
                </a:solidFill>
                <a:effectLst/>
                <a:latin typeface="Times New Roman" panose="02020603050405020304" pitchFamily="18" charset="0"/>
                <a:ea typeface="Calibri" panose="020F0502020204030204" pitchFamily="34" charset="0"/>
              </a:rPr>
              <a:t>tường trình</a:t>
            </a:r>
            <a:r>
              <a:rPr lang="en-US" sz="2800" i="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36B77CC-3278-7321-E3FC-D9C1E7306277}"/>
              </a:ext>
            </a:extLst>
          </p:cNvPr>
          <p:cNvSpPr txBox="1"/>
          <p:nvPr/>
        </p:nvSpPr>
        <p:spPr>
          <a:xfrm>
            <a:off x="4391378" y="1896533"/>
            <a:ext cx="2731911" cy="2530180"/>
          </a:xfrm>
          <a:prstGeom prst="rect">
            <a:avLst/>
          </a:prstGeom>
          <a:noFill/>
        </p:spPr>
        <p:txBody>
          <a:bodyPr wrap="square" rtlCol="0">
            <a:spAutoFit/>
          </a:bodyPr>
          <a:lstStyle/>
          <a:p>
            <a:pPr algn="just">
              <a:lnSpc>
                <a:spcPct val="115000"/>
              </a:lnSpc>
              <a:spcAft>
                <a:spcPts val="1200"/>
              </a:spcAft>
            </a:pPr>
            <a:r>
              <a:rPr lang="en-US" sz="2800" i="1" dirty="0">
                <a:solidFill>
                  <a:srgbClr val="000000"/>
                </a:solidFill>
                <a:effectLst/>
                <a:latin typeface="Times New Roman" panose="02020603050405020304" pitchFamily="18" charset="0"/>
                <a:ea typeface="Calibri" panose="020F0502020204030204" pitchFamily="34" charset="0"/>
              </a:rPr>
              <a:t>+ Khi </a:t>
            </a:r>
            <a:r>
              <a:rPr lang="en-US" sz="2800" i="1" dirty="0" err="1">
                <a:solidFill>
                  <a:srgbClr val="000000"/>
                </a:solidFill>
                <a:effectLst/>
                <a:latin typeface="Times New Roman" panose="02020603050405020304" pitchFamily="18" charset="0"/>
                <a:ea typeface="Calibri" panose="020F0502020204030204" pitchFamily="34" charset="0"/>
              </a:rPr>
              <a:t>nào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viết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tường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trình?Gửi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tưởng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trình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đến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đâu</a:t>
            </a:r>
            <a:r>
              <a:rPr lang="en-US" sz="2800" i="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47B92FC-CD7A-3C44-7116-2CDE760DE4A1}"/>
              </a:ext>
            </a:extLst>
          </p:cNvPr>
          <p:cNvSpPr txBox="1"/>
          <p:nvPr/>
        </p:nvSpPr>
        <p:spPr>
          <a:xfrm>
            <a:off x="7890935" y="1951949"/>
            <a:ext cx="2935109" cy="2530180"/>
          </a:xfrm>
          <a:prstGeom prst="rect">
            <a:avLst/>
          </a:prstGeom>
          <a:noFill/>
        </p:spPr>
        <p:txBody>
          <a:bodyPr wrap="square" rtlCol="0">
            <a:spAutoFit/>
          </a:bodyPr>
          <a:lstStyle/>
          <a:p>
            <a:pPr>
              <a:lnSpc>
                <a:spcPct val="115000"/>
              </a:lnSpc>
              <a:spcAft>
                <a:spcPts val="1200"/>
              </a:spcAft>
            </a:pP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Nêu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các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yêu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đối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với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kiểu</a:t>
            </a:r>
            <a:r>
              <a:rPr lang="en-US" sz="2800" i="1" dirty="0">
                <a:solidFill>
                  <a:srgbClr val="0D0D0D"/>
                </a:solidFill>
                <a:effectLst/>
                <a:latin typeface="Times New Roman" panose="02020603050405020304" pitchFamily="18" charset="0"/>
                <a:ea typeface="MS Mincho" panose="02020609040205080304" pitchFamily="49" charset="-128"/>
              </a:rPr>
              <a:t> </a:t>
            </a:r>
            <a:r>
              <a:rPr lang="vi-VN" sz="2800" i="1" dirty="0">
                <a:solidFill>
                  <a:srgbClr val="0D0D0D"/>
                </a:solidFill>
                <a:effectLst/>
                <a:latin typeface="Times New Roman" panose="02020603050405020304" pitchFamily="18" charset="0"/>
                <a:ea typeface="MS Mincho" panose="02020609040205080304" pitchFamily="49" charset="-128"/>
              </a:rPr>
              <a:t>văn bản tường trình? (Về bố cục, về nội dung tường trình)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2A609A7-CE54-82D5-B07D-94A0B4DE78B1}"/>
              </a:ext>
            </a:extLst>
          </p:cNvPr>
          <p:cNvSpPr txBox="1"/>
          <p:nvPr/>
        </p:nvSpPr>
        <p:spPr>
          <a:xfrm>
            <a:off x="3409246" y="1022795"/>
            <a:ext cx="3973688" cy="523220"/>
          </a:xfrm>
          <a:prstGeom prst="rect">
            <a:avLst/>
          </a:prstGeom>
          <a:noFill/>
        </p:spPr>
        <p:txBody>
          <a:bodyPr wrap="square" rtlCol="0">
            <a:spAutoFit/>
          </a:bodyPr>
          <a:lstStyle/>
          <a:p>
            <a:r>
              <a:rPr lang="en-US" sz="2800" b="1" dirty="0">
                <a:solidFill>
                  <a:srgbClr val="0070C0"/>
                </a:solidFill>
                <a:effectLst/>
                <a:latin typeface="Times New Roman" panose="02020603050405020304" pitchFamily="18" charset="0"/>
                <a:ea typeface="MS Mincho" panose="02020609040205080304" pitchFamily="49" charset="-128"/>
              </a:rPr>
              <a:t>THẢO LUẬN CẶP ĐÔI </a:t>
            </a:r>
            <a:endParaRPr lang="en-US" sz="2800" dirty="0">
              <a:solidFill>
                <a:srgbClr val="0070C0"/>
              </a:solidFill>
            </a:endParaRPr>
          </a:p>
        </p:txBody>
      </p:sp>
    </p:spTree>
    <p:extLst>
      <p:ext uri="{BB962C8B-B14F-4D97-AF65-F5344CB8AC3E}">
        <p14:creationId xmlns:p14="http://schemas.microsoft.com/office/powerpoint/2010/main" val="428566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8162B61-AAA4-B913-A2FB-B82E98A82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83391BDA-DE20-0936-FFED-F8B5BA64812C}"/>
              </a:ext>
            </a:extLst>
          </p:cNvPr>
          <p:cNvSpPr txBox="1"/>
          <p:nvPr/>
        </p:nvSpPr>
        <p:spPr>
          <a:xfrm>
            <a:off x="4413955" y="530578"/>
            <a:ext cx="2935112" cy="548099"/>
          </a:xfrm>
          <a:prstGeom prst="rect">
            <a:avLst/>
          </a:prstGeom>
          <a:noFill/>
        </p:spPr>
        <p:txBody>
          <a:bodyPr wrap="square" rtlCol="0">
            <a:spAutoFit/>
          </a:bodyPr>
          <a:lstStyle/>
          <a:p>
            <a:pPr>
              <a:lnSpc>
                <a:spcPct val="115000"/>
              </a:lnSpc>
              <a:spcAft>
                <a:spcPts val="12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Khái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niệm</a:t>
            </a:r>
            <a:r>
              <a:rPr lang="en-US" sz="2800" b="1" dirty="0">
                <a:solidFill>
                  <a:srgbClr val="0070C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E58C35BF-D813-9BE6-C864-B62EE2BAACE8}"/>
              </a:ext>
            </a:extLst>
          </p:cNvPr>
          <p:cNvSpPr txBox="1"/>
          <p:nvPr/>
        </p:nvSpPr>
        <p:spPr>
          <a:xfrm>
            <a:off x="1941688" y="1727200"/>
            <a:ext cx="8308622" cy="2530180"/>
          </a:xfrm>
          <a:prstGeom prst="rect">
            <a:avLst/>
          </a:prstGeom>
          <a:noFill/>
        </p:spPr>
        <p:txBody>
          <a:bodyPr wrap="square" rtlCol="0">
            <a:spAutoFit/>
          </a:bodyPr>
          <a:lstStyle/>
          <a:p>
            <a:pPr algn="just">
              <a:lnSpc>
                <a:spcPct val="115000"/>
              </a:lnSpc>
              <a:spcAft>
                <a:spcPts val="1000"/>
              </a:spcAft>
              <a:tabLst>
                <a:tab pos="1386840" algn="l"/>
              </a:tabLst>
            </a:pP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loại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văn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bản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bày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đầy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đủ</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rõ</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ràng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vấn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việc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viết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chứng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liên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quan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đến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việc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nhận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nhân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tổ</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chức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thẩm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quyền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xem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xét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giải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quyết</a:t>
            </a:r>
            <a:r>
              <a:rPr lang="en-US" sz="2800" dirty="0">
                <a:solidFill>
                  <a:srgbClr val="000000"/>
                </a:solidFill>
                <a:effectLst/>
                <a:latin typeface="Times New Roman" panose="02020603050405020304" pitchFamily="18" charset="0"/>
                <a:ea typeface="Arial" panose="020B060402020202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572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19E6DD2-958D-981E-3BF0-59F3F5476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9"/>
            <a:ext cx="11898487" cy="6733821"/>
          </a:xfrm>
          <a:prstGeom prst="rect">
            <a:avLst/>
          </a:prstGeom>
        </p:spPr>
      </p:pic>
      <p:sp>
        <p:nvSpPr>
          <p:cNvPr id="3" name="Hộp Văn bản 2">
            <a:extLst>
              <a:ext uri="{FF2B5EF4-FFF2-40B4-BE49-F238E27FC236}">
                <a16:creationId xmlns:a16="http://schemas.microsoft.com/office/drawing/2014/main" id="{CE68ADD9-8B39-2593-0A2C-F60F667D7E28}"/>
              </a:ext>
            </a:extLst>
          </p:cNvPr>
          <p:cNvSpPr txBox="1"/>
          <p:nvPr/>
        </p:nvSpPr>
        <p:spPr>
          <a:xfrm>
            <a:off x="4933244" y="124178"/>
            <a:ext cx="1907822" cy="523220"/>
          </a:xfrm>
          <a:prstGeom prst="rect">
            <a:avLst/>
          </a:prstGeom>
          <a:noFill/>
        </p:spPr>
        <p:txBody>
          <a:bodyPr wrap="square" rtlCol="0">
            <a:spAutoFit/>
          </a:bodyPr>
          <a:lstStyle/>
          <a:p>
            <a:pPr>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2.Yêu </a:t>
            </a:r>
            <a:r>
              <a:rPr lang="en-US" sz="2800" b="1" dirty="0" err="1">
                <a:solidFill>
                  <a:srgbClr val="0070C0"/>
                </a:solidFill>
                <a:effectLst/>
                <a:latin typeface="Times New Roman" panose="02020603050405020304" pitchFamily="18" charset="0"/>
                <a:ea typeface="MS Mincho" panose="02020609040205080304" pitchFamily="49" charset="-128"/>
              </a:rPr>
              <a:t>cầu</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F2A14D86-5BE0-789F-4E3D-2428B4207E0E}"/>
              </a:ext>
            </a:extLst>
          </p:cNvPr>
          <p:cNvSpPr txBox="1"/>
          <p:nvPr/>
        </p:nvSpPr>
        <p:spPr>
          <a:xfrm>
            <a:off x="1151467" y="756356"/>
            <a:ext cx="8669866" cy="523220"/>
          </a:xfrm>
          <a:prstGeom prst="rect">
            <a:avLst/>
          </a:prstGeom>
          <a:noFill/>
        </p:spPr>
        <p:txBody>
          <a:bodyPr wrap="square" rtlCol="0">
            <a:spAutoFit/>
          </a:bodyPr>
          <a:lstStyle/>
          <a:p>
            <a:pPr>
              <a:tabLst>
                <a:tab pos="1386840" algn="l"/>
              </a:tabLst>
            </a:pPr>
            <a:r>
              <a:rPr lang="vi-VN" sz="2800" dirty="0">
                <a:effectLst/>
                <a:latin typeface="Times New Roman" panose="02020603050405020304" pitchFamily="18" charset="0"/>
                <a:ea typeface="MS Mincho" panose="02020609040205080304" pitchFamily="49" charset="-128"/>
              </a:rPr>
              <a:t>a. Về bố cục, Văn bản cần đảm bảo các phần sau:</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2FEA30E-832E-4A5D-FF96-95CD566DF028}"/>
              </a:ext>
            </a:extLst>
          </p:cNvPr>
          <p:cNvSpPr txBox="1"/>
          <p:nvPr/>
        </p:nvSpPr>
        <p:spPr>
          <a:xfrm>
            <a:off x="4447821" y="1359204"/>
            <a:ext cx="2777068"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Phần mở đầu:</a:t>
            </a:r>
            <a:endParaRPr lang="en-US" sz="2800" dirty="0"/>
          </a:p>
        </p:txBody>
      </p:sp>
      <p:sp>
        <p:nvSpPr>
          <p:cNvPr id="6" name="Hộp Văn bản 5">
            <a:extLst>
              <a:ext uri="{FF2B5EF4-FFF2-40B4-BE49-F238E27FC236}">
                <a16:creationId xmlns:a16="http://schemas.microsoft.com/office/drawing/2014/main" id="{F20E30E7-1163-89C9-7B3C-ED699F0CDD4A}"/>
              </a:ext>
            </a:extLst>
          </p:cNvPr>
          <p:cNvSpPr txBox="1"/>
          <p:nvPr/>
        </p:nvSpPr>
        <p:spPr>
          <a:xfrm>
            <a:off x="1411110" y="2020712"/>
            <a:ext cx="6073423"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 Quốc hiệu, tiêu ngữ (ghi chính giữa)</a:t>
            </a:r>
            <a:endParaRPr lang="en-US" sz="2800" dirty="0"/>
          </a:p>
        </p:txBody>
      </p:sp>
      <p:sp>
        <p:nvSpPr>
          <p:cNvPr id="7" name="Hộp Văn bản 6">
            <a:extLst>
              <a:ext uri="{FF2B5EF4-FFF2-40B4-BE49-F238E27FC236}">
                <a16:creationId xmlns:a16="http://schemas.microsoft.com/office/drawing/2014/main" id="{F50788F5-5122-3DD7-229D-4DB4ADF86E29}"/>
              </a:ext>
            </a:extLst>
          </p:cNvPr>
          <p:cNvSpPr txBox="1"/>
          <p:nvPr/>
        </p:nvSpPr>
        <p:spPr>
          <a:xfrm>
            <a:off x="1512712" y="2761848"/>
            <a:ext cx="7191022" cy="523220"/>
          </a:xfrm>
          <a:prstGeom prst="rect">
            <a:avLst/>
          </a:prstGeom>
          <a:noFill/>
        </p:spPr>
        <p:txBody>
          <a:bodyPr wrap="square" rtlCol="0">
            <a:spAutoFit/>
          </a:bodyPr>
          <a:lstStyle/>
          <a:p>
            <a:pPr>
              <a:tabLst>
                <a:tab pos="1386840" algn="l"/>
              </a:tabLst>
            </a:pPr>
            <a:r>
              <a:rPr lang="vi-VN" sz="2800" dirty="0">
                <a:effectLst/>
                <a:latin typeface="Times New Roman" panose="02020603050405020304" pitchFamily="18" charset="0"/>
                <a:ea typeface="MS Mincho" panose="02020609040205080304" pitchFamily="49" charset="-128"/>
              </a:rPr>
              <a:t>+ Địa điểm, thời gian viết (</a:t>
            </a:r>
            <a:r>
              <a:rPr lang="en-US" sz="2800" dirty="0" err="1">
                <a:effectLst/>
                <a:latin typeface="Times New Roman" panose="02020603050405020304" pitchFamily="18" charset="0"/>
                <a:ea typeface="MS Mincho" panose="02020609040205080304" pitchFamily="49" charset="-128"/>
              </a:rPr>
              <a:t>ghi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góc</a:t>
            </a:r>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bên phải)</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644D118-5ACE-8874-7257-FD6C453FB75A}"/>
              </a:ext>
            </a:extLst>
          </p:cNvPr>
          <p:cNvSpPr txBox="1"/>
          <p:nvPr/>
        </p:nvSpPr>
        <p:spPr>
          <a:xfrm>
            <a:off x="1512712" y="3486050"/>
            <a:ext cx="8827910" cy="523220"/>
          </a:xfrm>
          <a:prstGeom prst="rect">
            <a:avLst/>
          </a:prstGeom>
          <a:noFill/>
        </p:spPr>
        <p:txBody>
          <a:bodyPr wrap="square" rtlCol="0">
            <a:spAutoFit/>
          </a:bodyPr>
          <a:lstStyle/>
          <a:p>
            <a:pPr>
              <a:tabLst>
                <a:tab pos="1386840" algn="l"/>
              </a:tabLst>
            </a:pPr>
            <a:r>
              <a:rPr lang="vi-VN" sz="2800">
                <a:effectLst/>
                <a:latin typeface="Times New Roman" panose="02020603050405020304" pitchFamily="18" charset="0"/>
                <a:ea typeface="MS Mincho" panose="02020609040205080304" pitchFamily="49" charset="-128"/>
              </a:rPr>
              <a:t>+ Tên VB và tóm tắt sự việc tường trình (ghi chính giữa)</a:t>
            </a:r>
            <a:endParaRPr lang="en-US" sz="280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288DC57D-2BB2-2981-C739-C9741322DE5F}"/>
              </a:ext>
            </a:extLst>
          </p:cNvPr>
          <p:cNvSpPr txBox="1"/>
          <p:nvPr/>
        </p:nvSpPr>
        <p:spPr>
          <a:xfrm>
            <a:off x="1552222" y="4227186"/>
            <a:ext cx="8669866"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Người (cơ quan) nhận bản tường trình.</a:t>
            </a:r>
            <a:endParaRPr lang="en-US" sz="2800" dirty="0"/>
          </a:p>
        </p:txBody>
      </p:sp>
      <p:sp>
        <p:nvSpPr>
          <p:cNvPr id="10" name="Hộp Văn bản 9">
            <a:extLst>
              <a:ext uri="{FF2B5EF4-FFF2-40B4-BE49-F238E27FC236}">
                <a16:creationId xmlns:a16="http://schemas.microsoft.com/office/drawing/2014/main" id="{EB5857DA-7411-98C3-DBD2-0B221F2F2CED}"/>
              </a:ext>
            </a:extLst>
          </p:cNvPr>
          <p:cNvSpPr txBox="1"/>
          <p:nvPr/>
        </p:nvSpPr>
        <p:spPr>
          <a:xfrm>
            <a:off x="1512712" y="4946246"/>
            <a:ext cx="7574845" cy="523220"/>
          </a:xfrm>
          <a:prstGeom prst="rect">
            <a:avLst/>
          </a:prstGeom>
          <a:noFill/>
        </p:spPr>
        <p:txBody>
          <a:bodyPr wrap="square" rtlCol="0">
            <a:spAutoFit/>
          </a:bodyPr>
          <a:lstStyle/>
          <a:p>
            <a:pPr>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thông</a:t>
            </a:r>
            <a:r>
              <a:rPr lang="en-US" sz="2800" dirty="0">
                <a:effectLst/>
                <a:latin typeface="Times New Roman" panose="02020603050405020304" pitchFamily="18" charset="0"/>
                <a:ea typeface="MS Mincho" panose="02020609040205080304" pitchFamily="49" charset="-128"/>
              </a:rPr>
              <a:t> tin </a:t>
            </a:r>
            <a:r>
              <a:rPr lang="en-US" sz="2800" dirty="0" err="1">
                <a:effectLst/>
                <a:latin typeface="Times New Roman" panose="02020603050405020304" pitchFamily="18" charset="0"/>
                <a:ea typeface="MS Mincho" panose="02020609040205080304" pitchFamily="49" charset="-128"/>
              </a:rPr>
              <a:t>chính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119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757BAE0-4A43-0F17-9DD2-4590D8985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D26A0168-6A19-DE3E-FD34-F0C5D6AE3143}"/>
              </a:ext>
            </a:extLst>
          </p:cNvPr>
          <p:cNvSpPr txBox="1"/>
          <p:nvPr/>
        </p:nvSpPr>
        <p:spPr>
          <a:xfrm>
            <a:off x="3759200" y="124178"/>
            <a:ext cx="3149600" cy="523220"/>
          </a:xfrm>
          <a:prstGeom prst="rect">
            <a:avLst/>
          </a:prstGeom>
          <a:noFill/>
        </p:spPr>
        <p:txBody>
          <a:bodyPr wrap="square" rtlCol="0">
            <a:spAutoFit/>
          </a:bodyPr>
          <a:lstStyle/>
          <a:p>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Nội dung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endParaRPr lang="en-US" sz="2800" dirty="0"/>
          </a:p>
        </p:txBody>
      </p:sp>
      <p:sp>
        <p:nvSpPr>
          <p:cNvPr id="4" name="Hộp Văn bản 3">
            <a:extLst>
              <a:ext uri="{FF2B5EF4-FFF2-40B4-BE49-F238E27FC236}">
                <a16:creationId xmlns:a16="http://schemas.microsoft.com/office/drawing/2014/main" id="{732BB5F0-DD9A-7AB0-FAE8-5FD2EA1D64A6}"/>
              </a:ext>
            </a:extLst>
          </p:cNvPr>
          <p:cNvSpPr txBox="1"/>
          <p:nvPr/>
        </p:nvSpPr>
        <p:spPr>
          <a:xfrm>
            <a:off x="1467556" y="925689"/>
            <a:ext cx="7608711" cy="523220"/>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Thời gian, địa điểm sự việc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BFAD380B-F820-D36C-5082-746343E49768}"/>
              </a:ext>
            </a:extLst>
          </p:cNvPr>
          <p:cNvSpPr txBox="1"/>
          <p:nvPr/>
        </p:nvSpPr>
        <p:spPr>
          <a:xfrm>
            <a:off x="1467556" y="1727200"/>
            <a:ext cx="7529688" cy="523220"/>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Nêu</a:t>
            </a:r>
            <a:r>
              <a:rPr lang="en-US" sz="2800" dirty="0">
                <a:effectLst/>
                <a:latin typeface="Times New Roman" panose="02020603050405020304" pitchFamily="18" charset="0"/>
                <a:ea typeface="MS Mincho" panose="02020609040205080304" pitchFamily="49" charset="-128"/>
              </a:rPr>
              <a:t> t</a:t>
            </a:r>
            <a:r>
              <a:rPr lang="vi-VN" sz="2800" dirty="0">
                <a:effectLst/>
                <a:latin typeface="Times New Roman" panose="02020603050405020304" pitchFamily="18" charset="0"/>
                <a:ea typeface="MS Mincho" panose="02020609040205080304" pitchFamily="49" charset="-128"/>
              </a:rPr>
              <a:t>rình tự, diễn biến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a:t>
            </a:r>
            <a:r>
              <a:rPr lang="vi-VN" sz="2800" dirty="0">
                <a:effectLst/>
                <a:latin typeface="Times New Roman" panose="02020603050405020304" pitchFamily="18" charset="0"/>
                <a:ea typeface="MS Mincho" panose="02020609040205080304" pitchFamily="49" charset="-128"/>
              </a:rPr>
              <a:t> sự việc;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EB7F22B-EE02-5286-7A0A-90C275F57C07}"/>
              </a:ext>
            </a:extLst>
          </p:cNvPr>
          <p:cNvSpPr txBox="1"/>
          <p:nvPr/>
        </p:nvSpPr>
        <p:spPr>
          <a:xfrm>
            <a:off x="1467556" y="2528711"/>
            <a:ext cx="9155288" cy="954107"/>
          </a:xfrm>
          <a:prstGeom prst="rect">
            <a:avLst/>
          </a:prstGeom>
          <a:noFill/>
        </p:spPr>
        <p:txBody>
          <a:bodyPr wrap="square" rtlCol="0">
            <a:spAutoFit/>
          </a:bodyPr>
          <a:lstStyle/>
          <a:p>
            <a:pPr marL="285750">
              <a:tabLst>
                <a:tab pos="1386840" algn="l"/>
              </a:tabLst>
            </a:pPr>
            <a:r>
              <a:rPr lang="en-US" sz="2800" dirty="0">
                <a:effectLst/>
                <a:latin typeface="Times New Roman" panose="02020603050405020304" pitchFamily="18" charset="0"/>
                <a:ea typeface="MS Mincho" panose="02020609040205080304" pitchFamily="49" charset="-128"/>
              </a:rPr>
              <a:t>+ N</a:t>
            </a:r>
            <a:r>
              <a:rPr lang="vi-VN" sz="2800" dirty="0" err="1">
                <a:effectLst/>
                <a:latin typeface="Times New Roman" panose="02020603050405020304" pitchFamily="18" charset="0"/>
                <a:ea typeface="MS Mincho" panose="02020609040205080304" pitchFamily="49" charset="-128"/>
              </a:rPr>
              <a:t>guyên</a:t>
            </a:r>
            <a:r>
              <a:rPr lang="vi-VN" sz="2800" dirty="0">
                <a:effectLst/>
                <a:latin typeface="Times New Roman" panose="02020603050405020304" pitchFamily="18" charset="0"/>
                <a:ea typeface="MS Mincho" panose="02020609040205080304" pitchFamily="49" charset="-128"/>
              </a:rPr>
              <a:t> nhân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dẫn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mức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độ</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nhiệm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ấy</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D58C293-C44B-5295-CBDF-39CF86296FEF}"/>
              </a:ext>
            </a:extLst>
          </p:cNvPr>
          <p:cNvSpPr txBox="1"/>
          <p:nvPr/>
        </p:nvSpPr>
        <p:spPr>
          <a:xfrm>
            <a:off x="1298225" y="4069023"/>
            <a:ext cx="9922932" cy="1171859"/>
          </a:xfrm>
          <a:prstGeom prst="rect">
            <a:avLst/>
          </a:prstGeom>
          <a:noFill/>
        </p:spPr>
        <p:txBody>
          <a:bodyPr wrap="square" rtlCol="0">
            <a:spAutoFit/>
          </a:bodyPr>
          <a:lstStyle/>
          <a:p>
            <a:pPr marL="342900" lvl="0" indent="-342900" algn="ctr">
              <a:lnSpc>
                <a:spcPct val="115000"/>
              </a:lnSpc>
              <a:spcAft>
                <a:spcPts val="1000"/>
              </a:spcAft>
              <a:buFont typeface="Times New Roman" panose="02020603050405020304" pitchFamily="18" charset="0"/>
              <a:buChar char="-"/>
              <a:tabLst>
                <a:tab pos="1386840" algn="l"/>
              </a:tabLst>
            </a:pPr>
            <a:r>
              <a:rPr lang="en-US" sz="2800" dirty="0" err="1">
                <a:effectLst/>
                <a:latin typeface="Times New Roman" panose="02020603050405020304" pitchFamily="18" charset="0"/>
                <a:ea typeface="MS Mincho" panose="02020609040205080304" pitchFamily="49" charset="-128"/>
              </a:rPr>
              <a:t>Kết</a:t>
            </a:r>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thúc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vi-VN" sz="2800" dirty="0">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MS Mincho" panose="02020609040205080304" pitchFamily="49" charset="-128"/>
              </a:rPr>
              <a:t> </a:t>
            </a:r>
          </a:p>
          <a:p>
            <a:pPr lvl="0" algn="ctr">
              <a:lnSpc>
                <a:spcPct val="115000"/>
              </a:lnSpc>
              <a:spcAft>
                <a:spcPts val="1000"/>
              </a:spcAft>
              <a:tabLst>
                <a:tab pos="1386840" algn="l"/>
              </a:tabLst>
            </a:pPr>
            <a:r>
              <a:rPr lang="en-US" sz="2800" dirty="0" err="1">
                <a:effectLst/>
                <a:latin typeface="Times New Roman" panose="02020603050405020304" pitchFamily="18" charset="0"/>
                <a:ea typeface="MS Mincho" panose="02020609040205080304" pitchFamily="49" charset="-128"/>
              </a:rPr>
              <a:t>Lời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nghị</a:t>
            </a:r>
            <a:r>
              <a:rPr lang="en-US" sz="2800" dirty="0">
                <a:effectLst/>
                <a:latin typeface="Times New Roman" panose="02020603050405020304" pitchFamily="18" charset="0"/>
                <a:ea typeface="MS Mincho" panose="02020609040205080304" pitchFamily="49" charset="-128"/>
              </a:rPr>
              <a:t>, cam </a:t>
            </a:r>
            <a:r>
              <a:rPr lang="en-US" sz="2800" dirty="0" err="1">
                <a:effectLst/>
                <a:latin typeface="Times New Roman" panose="02020603050405020304" pitchFamily="18" charset="0"/>
                <a:ea typeface="MS Mincho" panose="02020609040205080304" pitchFamily="49" charset="-128"/>
              </a:rPr>
              <a:t>đoan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chữ</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kí</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646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2262</Words>
  <Application>Microsoft Office PowerPoint</Application>
  <PresentationFormat>Widescreen</PresentationFormat>
  <Paragraphs>191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DELL</cp:lastModifiedBy>
  <cp:revision>5</cp:revision>
  <dcterms:created xsi:type="dcterms:W3CDTF">2023-01-15T14:23:42Z</dcterms:created>
  <dcterms:modified xsi:type="dcterms:W3CDTF">2025-04-15T08:55:47Z</dcterms:modified>
</cp:coreProperties>
</file>