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379" r:id="rId2"/>
    <p:sldId id="257" r:id="rId3"/>
    <p:sldId id="259" r:id="rId4"/>
    <p:sldId id="258" r:id="rId5"/>
    <p:sldId id="260" r:id="rId6"/>
    <p:sldId id="262" r:id="rId7"/>
    <p:sldId id="261" r:id="rId8"/>
    <p:sldId id="264" r:id="rId9"/>
    <p:sldId id="380" r:id="rId10"/>
    <p:sldId id="272" r:id="rId11"/>
    <p:sldId id="274" r:id="rId12"/>
    <p:sldId id="359" r:id="rId13"/>
    <p:sldId id="282" r:id="rId14"/>
    <p:sldId id="381" r:id="rId15"/>
    <p:sldId id="279" r:id="rId16"/>
    <p:sldId id="263" r:id="rId17"/>
    <p:sldId id="382" r:id="rId18"/>
    <p:sldId id="286" r:id="rId19"/>
    <p:sldId id="267" r:id="rId20"/>
    <p:sldId id="316" r:id="rId21"/>
    <p:sldId id="277" r:id="rId22"/>
    <p:sldId id="314" r:id="rId23"/>
    <p:sldId id="383" r:id="rId24"/>
    <p:sldId id="317" r:id="rId25"/>
    <p:sldId id="384" r:id="rId26"/>
    <p:sldId id="298" r:id="rId27"/>
    <p:sldId id="319" r:id="rId28"/>
    <p:sldId id="385" r:id="rId29"/>
    <p:sldId id="386" r:id="rId30"/>
    <p:sldId id="387" r:id="rId31"/>
    <p:sldId id="388" r:id="rId32"/>
    <p:sldId id="365" r:id="rId33"/>
    <p:sldId id="296" r:id="rId34"/>
    <p:sldId id="366" r:id="rId35"/>
    <p:sldId id="297" r:id="rId36"/>
    <p:sldId id="389" r:id="rId37"/>
    <p:sldId id="310" r:id="rId38"/>
    <p:sldId id="301" r:id="rId39"/>
    <p:sldId id="377" r:id="rId40"/>
    <p:sldId id="378" r:id="rId41"/>
    <p:sldId id="390" r:id="rId42"/>
    <p:sldId id="309" r:id="rId43"/>
    <p:sldId id="307" r:id="rId44"/>
    <p:sldId id="391" r:id="rId45"/>
    <p:sldId id="305" r:id="rId46"/>
    <p:sldId id="269" r:id="rId47"/>
  </p:sldIdLst>
  <p:sldSz cx="18288000" cy="10287000"/>
  <p:notesSz cx="6858000" cy="9144000"/>
  <p:embeddedFontLst>
    <p:embeddedFont>
      <p:font typeface="Cambria Math" panose="02040503050406030204" pitchFamily="18" charset="0"/>
      <p:regular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085C9-1870-47BC-887B-C3EAB5255B20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400CF-DF6E-4BE3-B959-E77A93849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497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5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2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30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84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6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12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17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46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4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66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38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11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79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48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6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10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16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31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84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62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2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66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638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44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36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99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12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532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82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546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729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0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161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495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23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39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61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253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875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7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7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54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69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4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400CF-DF6E-4BE3-B959-E77A93849A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0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7.svg"/><Relationship Id="rId5" Type="http://schemas.openxmlformats.org/officeDocument/2006/relationships/image" Target="../media/image2.sv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svg"/><Relationship Id="rId4" Type="http://schemas.openxmlformats.org/officeDocument/2006/relationships/image" Target="../media/image360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32" Type="http://schemas.openxmlformats.org/officeDocument/2006/relationships/image" Target="../media/image46.png"/><Relationship Id="rId5" Type="http://schemas.microsoft.com/office/2007/relationships/hdphoto" Target="../media/hdphoto3.wdp"/><Relationship Id="rId3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.svg"/><Relationship Id="rId31" Type="http://schemas.openxmlformats.org/officeDocument/2006/relationships/image" Target="../media/image450.png"/><Relationship Id="rId4" Type="http://schemas.openxmlformats.org/officeDocument/2006/relationships/image" Target="../media/image1.png"/><Relationship Id="rId30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15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6.xml"/><Relationship Id="rId34" Type="http://schemas.openxmlformats.org/officeDocument/2006/relationships/image" Target="../media/image50.png"/><Relationship Id="rId7" Type="http://schemas.openxmlformats.org/officeDocument/2006/relationships/image" Target="../media/image23.png"/><Relationship Id="rId33" Type="http://schemas.openxmlformats.org/officeDocument/2006/relationships/image" Target="../media/image4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png"/><Relationship Id="rId12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0.sv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8.xml"/><Relationship Id="rId42" Type="http://schemas.openxmlformats.org/officeDocument/2006/relationships/image" Target="../media/image54.png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7.xml"/><Relationship Id="rId41" Type="http://schemas.openxmlformats.org/officeDocument/2006/relationships/image" Target="../media/image530.png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32" Type="http://schemas.openxmlformats.org/officeDocument/2006/relationships/image" Target="../media/image58.png"/><Relationship Id="rId5" Type="http://schemas.openxmlformats.org/officeDocument/2006/relationships/image" Target="../media/image2.svg"/><Relationship Id="rId31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34" Type="http://schemas.openxmlformats.org/officeDocument/2006/relationships/image" Target="../media/image10.svg"/><Relationship Id="rId3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32" Type="http://schemas.openxmlformats.org/officeDocument/2006/relationships/image" Target="../media/image64.png"/><Relationship Id="rId5" Type="http://schemas.openxmlformats.org/officeDocument/2006/relationships/image" Target="../media/image2.svg"/><Relationship Id="rId31" Type="http://schemas.openxmlformats.org/officeDocument/2006/relationships/image" Target="../media/image63.png"/><Relationship Id="rId4" Type="http://schemas.openxmlformats.org/officeDocument/2006/relationships/image" Target="../media/image1.png"/><Relationship Id="rId30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64.png"/><Relationship Id="rId32" Type="http://schemas.openxmlformats.org/officeDocument/2006/relationships/image" Target="../media/image6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3" Type="http://schemas.openxmlformats.org/officeDocument/2006/relationships/notesSlide" Target="../notesSlides/notesSlide24.xml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1" Type="http://schemas.openxmlformats.org/officeDocument/2006/relationships/tags" Target="../tags/tag25.xml"/><Relationship Id="rId5" Type="http://schemas.openxmlformats.org/officeDocument/2006/relationships/image" Target="../media/image22.svg"/><Relationship Id="rId15" Type="http://schemas.openxmlformats.org/officeDocument/2006/relationships/image" Target="../media/image15.png"/><Relationship Id="rId4" Type="http://schemas.openxmlformats.org/officeDocument/2006/relationships/image" Target="../media/image21.png"/><Relationship Id="rId1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1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71.png"/><Relationship Id="rId1" Type="http://schemas.openxmlformats.org/officeDocument/2006/relationships/tags" Target="../tags/tag28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72.png"/><Relationship Id="rId1" Type="http://schemas.openxmlformats.org/officeDocument/2006/relationships/tags" Target="../tags/tag29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73.png"/><Relationship Id="rId1" Type="http://schemas.openxmlformats.org/officeDocument/2006/relationships/tags" Target="../tags/tag30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74.png"/><Relationship Id="rId1" Type="http://schemas.openxmlformats.org/officeDocument/2006/relationships/tags" Target="../tags/tag31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75.png"/><Relationship Id="rId1" Type="http://schemas.openxmlformats.org/officeDocument/2006/relationships/tags" Target="../tags/tag32.xml"/><Relationship Id="rId6" Type="http://schemas.openxmlformats.org/officeDocument/2006/relationships/image" Target="../media/image6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2.svg"/><Relationship Id="rId31" Type="http://schemas.openxmlformats.org/officeDocument/2006/relationships/image" Target="../media/image70.png"/><Relationship Id="rId4" Type="http://schemas.openxmlformats.org/officeDocument/2006/relationships/image" Target="../media/image1.png"/><Relationship Id="rId30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2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7.png"/><Relationship Id="rId43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2.svg"/><Relationship Id="rId45" Type="http://schemas.openxmlformats.org/officeDocument/2006/relationships/image" Target="../media/image81.png"/><Relationship Id="rId5" Type="http://schemas.openxmlformats.org/officeDocument/2006/relationships/image" Target="../media/image1.png"/><Relationship Id="rId44" Type="http://schemas.openxmlformats.org/officeDocument/2006/relationships/image" Target="../media/image83.png"/><Relationship Id="rId4" Type="http://schemas.openxmlformats.org/officeDocument/2006/relationships/image" Target="../media/image77.png"/><Relationship Id="rId43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3.wdp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35.xml"/><Relationship Id="rId21" Type="http://schemas.openxmlformats.org/officeDocument/2006/relationships/image" Target="../media/image91.png"/><Relationship Id="rId7" Type="http://schemas.openxmlformats.org/officeDocument/2006/relationships/image" Target="../media/image42.svg"/><Relationship Id="rId12" Type="http://schemas.openxmlformats.org/officeDocument/2006/relationships/image" Target="../media/image90.png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20" Type="http://schemas.openxmlformats.org/officeDocument/2006/relationships/image" Target="../media/image89.png"/><Relationship Id="rId1" Type="http://schemas.openxmlformats.org/officeDocument/2006/relationships/tags" Target="../tags/tag36.xml"/><Relationship Id="rId6" Type="http://schemas.openxmlformats.org/officeDocument/2006/relationships/image" Target="../media/image41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22.svg"/><Relationship Id="rId10" Type="http://schemas.openxmlformats.org/officeDocument/2006/relationships/image" Target="../media/image88.png"/><Relationship Id="rId19" Type="http://schemas.openxmlformats.org/officeDocument/2006/relationships/image" Target="../media/image33.svg"/><Relationship Id="rId4" Type="http://schemas.openxmlformats.org/officeDocument/2006/relationships/image" Target="../media/image84.png"/><Relationship Id="rId9" Type="http://schemas.openxmlformats.org/officeDocument/2006/relationships/image" Target="../media/image87.svg"/><Relationship Id="rId1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3.wdp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2.svg"/><Relationship Id="rId12" Type="http://schemas.openxmlformats.org/officeDocument/2006/relationships/image" Target="../media/image90.png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20" Type="http://schemas.openxmlformats.org/officeDocument/2006/relationships/image" Target="../media/image91.png"/><Relationship Id="rId1" Type="http://schemas.openxmlformats.org/officeDocument/2006/relationships/tags" Target="../tags/tag37.xml"/><Relationship Id="rId6" Type="http://schemas.openxmlformats.org/officeDocument/2006/relationships/image" Target="../media/image41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22.svg"/><Relationship Id="rId10" Type="http://schemas.openxmlformats.org/officeDocument/2006/relationships/image" Target="../media/image88.png"/><Relationship Id="rId19" Type="http://schemas.openxmlformats.org/officeDocument/2006/relationships/image" Target="../media/image33.svg"/><Relationship Id="rId4" Type="http://schemas.openxmlformats.org/officeDocument/2006/relationships/image" Target="../media/image84.png"/><Relationship Id="rId9" Type="http://schemas.openxmlformats.org/officeDocument/2006/relationships/image" Target="../media/image87.svg"/><Relationship Id="rId1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92.png"/><Relationship Id="rId5" Type="http://schemas.openxmlformats.org/officeDocument/2006/relationships/image" Target="../media/image910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93.png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94.png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5.png"/><Relationship Id="rId3" Type="http://schemas.openxmlformats.org/officeDocument/2006/relationships/notesSlide" Target="../notesSlides/notesSlide42.xml"/><Relationship Id="rId42" Type="http://schemas.openxmlformats.org/officeDocument/2006/relationships/image" Target="../media/image98.png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7.xml"/><Relationship Id="rId41" Type="http://schemas.openxmlformats.org/officeDocument/2006/relationships/image" Target="../media/image97.png"/><Relationship Id="rId1" Type="http://schemas.openxmlformats.org/officeDocument/2006/relationships/tags" Target="../tags/tag43.xml"/><Relationship Id="rId6" Type="http://schemas.openxmlformats.org/officeDocument/2006/relationships/image" Target="../media/image1.png"/><Relationship Id="rId40" Type="http://schemas.openxmlformats.org/officeDocument/2006/relationships/image" Target="../media/image96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5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5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9.png"/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41" Type="http://schemas.openxmlformats.org/officeDocument/2006/relationships/image" Target="../media/image2.svg"/><Relationship Id="rId1" Type="http://schemas.openxmlformats.org/officeDocument/2006/relationships/tags" Target="../tags/tag45.xml"/><Relationship Id="rId6" Type="http://schemas.openxmlformats.org/officeDocument/2006/relationships/image" Target="../media/image98.png"/><Relationship Id="rId40" Type="http://schemas.openxmlformats.org/officeDocument/2006/relationships/image" Target="../media/image1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100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03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5.svg"/><Relationship Id="rId10" Type="http://schemas.openxmlformats.org/officeDocument/2006/relationships/image" Target="../media/image15.png"/><Relationship Id="rId4" Type="http://schemas.openxmlformats.org/officeDocument/2006/relationships/image" Target="../media/image104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10.png"/><Relationship Id="rId5" Type="http://schemas.openxmlformats.org/officeDocument/2006/relationships/image" Target="../media/image24.png"/><Relationship Id="rId28" Type="http://schemas.openxmlformats.org/officeDocument/2006/relationships/image" Target="../media/image240.png"/><Relationship Id="rId10" Type="http://schemas.openxmlformats.org/officeDocument/2006/relationships/image" Target="../media/image22.svg"/><Relationship Id="rId4" Type="http://schemas.openxmlformats.org/officeDocument/2006/relationships/image" Target="../media/image23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12" Type="http://schemas.openxmlformats.org/officeDocument/2006/relationships/image" Target="../media/image3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0.sv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33" Type="http://schemas.openxmlformats.org/officeDocument/2006/relationships/image" Target="../media/image3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32" Type="http://schemas.openxmlformats.org/officeDocument/2006/relationships/image" Target="../media/image39.png"/><Relationship Id="rId5" Type="http://schemas.openxmlformats.org/officeDocument/2006/relationships/image" Target="../media/image2.svg"/><Relationship Id="rId31" Type="http://schemas.openxmlformats.org/officeDocument/2006/relationships/image" Target="../media/image38.png"/><Relationship Id="rId4" Type="http://schemas.openxmlformats.org/officeDocument/2006/relationships/image" Target="../media/image1.png"/><Relationship Id="rId30" Type="http://schemas.openxmlformats.org/officeDocument/2006/relationships/image" Target="../media/image3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9.png"/><Relationship Id="rId32" Type="http://schemas.openxmlformats.org/officeDocument/2006/relationships/image" Target="../media/image38.png"/><Relationship Id="rId5" Type="http://schemas.openxmlformats.org/officeDocument/2006/relationships/image" Target="../media/image2.svg"/><Relationship Id="rId31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91104" y="487114"/>
            <a:ext cx="46481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497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066800" y="9399741"/>
            <a:ext cx="2580809" cy="742902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6358247" y="419100"/>
            <a:ext cx="856658" cy="780693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19743" y="636627"/>
            <a:ext cx="1439486" cy="66739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916400" y="8869353"/>
            <a:ext cx="1981200" cy="1634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4092" y="1442978"/>
            <a:ext cx="154341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121 minh họa biến giới thiệu quần thể di tích, danh thắng cấp Quốc gia núi Dũng Quyết và khu vực Phượng Hoàng Trung Đô ở tỉnh Nghệ An (Hình 120).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8001" y="4457700"/>
            <a:ext cx="7634406" cy="5477794"/>
          </a:xfrm>
          <a:prstGeom prst="rect">
            <a:avLst/>
          </a:prstGeom>
        </p:spPr>
      </p:pic>
      <p:pic>
        <p:nvPicPr>
          <p:cNvPr id="1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09800" y="7429500"/>
            <a:ext cx="1636399" cy="1163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8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096000" y="3429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vi-VN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tr112)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6272271" y="3520086"/>
            <a:ext cx="1752600" cy="93651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grpSp>
        <p:nvGrpSpPr>
          <p:cNvPr id="25" name="Group 7"/>
          <p:cNvGrpSpPr/>
          <p:nvPr/>
        </p:nvGrpSpPr>
        <p:grpSpPr>
          <a:xfrm rot="5400000">
            <a:off x="17178957" y="9078593"/>
            <a:ext cx="1755110" cy="146624"/>
            <a:chOff x="0" y="0"/>
            <a:chExt cx="2332414" cy="751129"/>
          </a:xfrm>
        </p:grpSpPr>
        <p:sp>
          <p:nvSpPr>
            <p:cNvPr id="26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6486" y="1409700"/>
                <a:ext cx="1715951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86" y="1409700"/>
                <a:ext cx="17159514" cy="1938992"/>
              </a:xfrm>
              <a:prstGeom prst="rect">
                <a:avLst/>
              </a:prstGeom>
              <a:blipFill>
                <a:blip r:embed="rId4"/>
                <a:stretch>
                  <a:fillRect l="-1243" r="-127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97" y="4381500"/>
            <a:ext cx="5133858" cy="5388429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-256674" y="9183062"/>
            <a:ext cx="1171074" cy="913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477000" y="4610100"/>
                <a:ext cx="11557826" cy="5532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610100"/>
                <a:ext cx="11557826" cy="5532925"/>
              </a:xfrm>
              <a:prstGeom prst="rect">
                <a:avLst/>
              </a:prstGeom>
              <a:blipFill>
                <a:blip r:embed="rId8"/>
                <a:stretch>
                  <a:fillRect l="-1900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85544" y="500264"/>
            <a:ext cx="1170335" cy="806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41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47832" y="582198"/>
            <a:ext cx="5105400" cy="1136203"/>
            <a:chOff x="7162800" y="539360"/>
            <a:chExt cx="4648200" cy="1136203"/>
          </a:xfrm>
        </p:grpSpPr>
        <p:grpSp>
          <p:nvGrpSpPr>
            <p:cNvPr id="21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2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25" name="Rectangle 24"/>
            <p:cNvSpPr/>
            <p:nvPr/>
          </p:nvSpPr>
          <p:spPr>
            <a:xfrm>
              <a:off x="7391400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 </a:t>
              </a:r>
              <a:endPara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Oval Callout 26"/>
          <p:cNvSpPr/>
          <p:nvPr/>
        </p:nvSpPr>
        <p:spPr>
          <a:xfrm>
            <a:off x="11049000" y="4220392"/>
            <a:ext cx="1752600" cy="81357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>
                <a:solidFill>
                  <a:prstClr val="black"/>
                </a:solidFill>
              </a:rPr>
              <a:t>Giải</a:t>
            </a:r>
            <a:endParaRPr lang="en-US" sz="3800" b="1">
              <a:solidFill>
                <a:prstClr val="black"/>
              </a:solidFill>
            </a:endParaRPr>
          </a:p>
        </p:txBody>
      </p:sp>
      <p:pic>
        <p:nvPicPr>
          <p:cNvPr id="49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6439675" y="8564979"/>
            <a:ext cx="1412274" cy="15256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95697" y="9486900"/>
            <a:ext cx="1643529" cy="762000"/>
          </a:xfrm>
          <a:prstGeom prst="rect">
            <a:avLst/>
          </a:prstGeom>
        </p:spPr>
      </p:pic>
      <p:pic>
        <p:nvPicPr>
          <p:cNvPr id="14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233" y="443626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0518" y="1866900"/>
            <a:ext cx="16373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AD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239000" y="5905500"/>
                <a:ext cx="8724088" cy="28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= AC.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905500"/>
                <a:ext cx="8724088" cy="2893293"/>
              </a:xfrm>
              <a:prstGeom prst="rect">
                <a:avLst/>
              </a:prstGeom>
              <a:blipFill>
                <a:blip r:embed="rId31"/>
                <a:stretch>
                  <a:fillRect l="-2166" r="-2096" b="-4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8917" y="3924300"/>
            <a:ext cx="4905375" cy="5465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6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14520" y="9307239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457200" y="101727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01914" y="378065"/>
                <a:ext cx="9144000" cy="38166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∆ABD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∆ACD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 = AC (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𝐵𝐴𝐷</m:t>
                          </m:r>
                        </m:e>
                      </m:acc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14" y="378065"/>
                <a:ext cx="9144000" cy="3816622"/>
              </a:xfrm>
              <a:prstGeom prst="rect">
                <a:avLst/>
              </a:prstGeom>
              <a:blipFill>
                <a:blip r:embed="rId30"/>
                <a:stretch>
                  <a:fillRect l="-2067" b="-3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/>
          <p:cNvSpPr/>
          <p:nvPr/>
        </p:nvSpPr>
        <p:spPr>
          <a:xfrm>
            <a:off x="8534400" y="1500399"/>
            <a:ext cx="533400" cy="2611917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93893" y="4204195"/>
                <a:ext cx="17409886" cy="5758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BD = CD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BD = CD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DB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93" y="4204195"/>
                <a:ext cx="17409886" cy="5758115"/>
              </a:xfrm>
              <a:prstGeom prst="rect">
                <a:avLst/>
              </a:prstGeom>
              <a:blipFill>
                <a:blip r:embed="rId31"/>
                <a:stretch>
                  <a:fillRect l="-1050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9372600" y="2280360"/>
            <a:ext cx="74469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∆ABD = ∆ACD (c - g - c)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47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296526" y="4953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313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113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-5334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297400" y="-647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71600" y="1790700"/>
            <a:ext cx="14706600" cy="2721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Cho tam giác nhọn ABC. Dùng thước thẳng và compa vẽ các đường trung trực của tam giác đó.</a:t>
            </a:r>
            <a:endParaRPr lang="en-US" sz="4000" dirty="0">
              <a:solidFill>
                <a:srgbClr val="33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800" b="1" u="sng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800" b="1" u="sng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800" b="1" u="sng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 b="1" u="sng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7642" y="4928937"/>
            <a:ext cx="92083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  <a:p>
            <a:pPr marL="601980" marR="3048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AB, AC.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5725" y="4000500"/>
            <a:ext cx="5172075" cy="5623785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680768" y="7962900"/>
            <a:ext cx="1616142" cy="2042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8877300"/>
            <a:ext cx="11506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0480" marR="30480"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Dựng đường trung trực trong các tam giác nhọn, tam giác vuông, tam giác tù bằng GSP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66700"/>
            <a:ext cx="17602200" cy="815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55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438400" y="1638300"/>
            <a:ext cx="13443289" cy="5334000"/>
            <a:chOff x="-102849" y="36141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36141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8510625" y="226230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65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cxnSp>
        <p:nvCxnSpPr>
          <p:cNvPr id="13" name="Google Shape;765;p44"/>
          <p:cNvCxnSpPr/>
          <p:nvPr/>
        </p:nvCxnSpPr>
        <p:spPr>
          <a:xfrm>
            <a:off x="8181888" y="3619500"/>
            <a:ext cx="1893079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4003022" y="3821447"/>
            <a:ext cx="1055570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5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 CUẢ TAM GIÁC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132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34247" y="7695195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664805" y="96393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 rotWithShape="1">
          <a:blip r:embed="rId6"/>
          <a:srcRect t="31482"/>
          <a:stretch/>
        </p:blipFill>
        <p:spPr>
          <a:xfrm>
            <a:off x="15713994" y="7969831"/>
            <a:ext cx="1400526" cy="1975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3" y="800100"/>
            <a:ext cx="1101010" cy="1027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91313" y="10289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817684" y="1004504"/>
            <a:ext cx="792556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1" y="910215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78271" y="2008494"/>
                <a:ext cx="1657739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 sát các đường trung trực của tam giác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(Hình 126), cho biết ba đường trung trực đó có cùng đi qua một điểm hay không.</a:t>
                </a:r>
                <a:endParaRPr lang="en-US" sz="3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71" y="2008494"/>
                <a:ext cx="16577390" cy="1839606"/>
              </a:xfrm>
              <a:prstGeom prst="rect">
                <a:avLst/>
              </a:prstGeom>
              <a:blipFill>
                <a:blip r:embed="rId33"/>
                <a:stretch>
                  <a:fillRect l="-1324" r="-128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00200" y="4533900"/>
            <a:ext cx="5500087" cy="4641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53400" y="5490508"/>
            <a:ext cx="845820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0363200" y="4457700"/>
            <a:ext cx="533400" cy="64148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37407" flipV="1">
            <a:off x="14636387" y="235161"/>
            <a:ext cx="4479119" cy="18420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30146" y="1562100"/>
            <a:ext cx="16543454" cy="73914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7010400" y="2071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9508">
            <a:off x="675888" y="791101"/>
            <a:ext cx="1838768" cy="132621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304800" y="8552281"/>
            <a:ext cx="2255520" cy="1409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917" y="3238500"/>
            <a:ext cx="15356840" cy="147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lí: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 đường trung trực của một tam giác cùng đi qua một điểm.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1" y="4939248"/>
            <a:ext cx="1463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65316" y="2091366"/>
            <a:ext cx="834803" cy="811846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35167" y="8457672"/>
            <a:ext cx="1738433" cy="1162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061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81000" y="5715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4 (SGK – tr113)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194" b="33815"/>
          <a:stretch>
            <a:fillRect/>
          </a:stretch>
        </p:blipFill>
        <p:spPr>
          <a:xfrm rot="10800000">
            <a:off x="16532352" y="-16230"/>
            <a:ext cx="1755648" cy="665703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15095" y="9412434"/>
            <a:ext cx="1639790" cy="76026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7272552" y="8826669"/>
            <a:ext cx="1573696" cy="1227483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8153400" y="4244176"/>
            <a:ext cx="1752600" cy="89932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4800" y="1907619"/>
                <a:ext cx="17754600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07619"/>
                <a:ext cx="17754600" cy="2092881"/>
              </a:xfrm>
              <a:prstGeom prst="rect">
                <a:avLst/>
              </a:prstGeom>
              <a:blipFill>
                <a:blip r:embed="rId41"/>
                <a:stretch>
                  <a:fillRect l="-1202" r="-893" b="-6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1000" y="5341946"/>
                <a:ext cx="17678400" cy="3840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341946"/>
                <a:ext cx="17678400" cy="3840154"/>
              </a:xfrm>
              <a:prstGeom prst="rect">
                <a:avLst/>
              </a:prstGeom>
              <a:blipFill>
                <a:blip r:embed="rId42"/>
                <a:stretch>
                  <a:fillRect l="-1241" r="-120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570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5715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2590800" y="8935486"/>
            <a:ext cx="1295400" cy="322814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6"/>
          <p:cNvGrpSpPr/>
          <p:nvPr/>
        </p:nvGrpSpPr>
        <p:grpSpPr>
          <a:xfrm>
            <a:off x="6705600" y="519748"/>
            <a:ext cx="4648200" cy="1136203"/>
            <a:chOff x="7162800" y="539360"/>
            <a:chExt cx="4648200" cy="1136203"/>
          </a:xfrm>
        </p:grpSpPr>
        <p:grpSp>
          <p:nvGrpSpPr>
            <p:cNvPr id="6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Rectangle 15"/>
            <p:cNvSpPr/>
            <p:nvPr/>
          </p:nvSpPr>
          <p:spPr>
            <a:xfrm>
              <a:off x="7315200" y="539360"/>
              <a:ext cx="4316579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2</a:t>
              </a:r>
              <a:endPara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19387" y="1779894"/>
            <a:ext cx="16049225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127,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6705600" y="3695700"/>
            <a:ext cx="1752600" cy="75229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57621" y="8143038"/>
            <a:ext cx="1447800" cy="1435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98" y="4001519"/>
            <a:ext cx="4343400" cy="426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0" y="4710648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91104" y="487114"/>
            <a:ext cx="46481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500" b="1" dirty="0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066800" y="9399741"/>
            <a:ext cx="2580809" cy="742902"/>
            <a:chOff x="0" y="0"/>
            <a:chExt cx="6171786" cy="1776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1786" cy="1776588"/>
            </a:xfrm>
            <a:custGeom>
              <a:avLst/>
              <a:gdLst/>
              <a:ahLst/>
              <a:cxnLst/>
              <a:rect l="l" t="t" r="r" b="b"/>
              <a:pathLst>
                <a:path w="6171786" h="1776588">
                  <a:moveTo>
                    <a:pt x="6047325" y="1776588"/>
                  </a:moveTo>
                  <a:lnTo>
                    <a:pt x="124460" y="1776588"/>
                  </a:lnTo>
                  <a:cubicBezTo>
                    <a:pt x="55880" y="1776588"/>
                    <a:pt x="0" y="1720708"/>
                    <a:pt x="0" y="16521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7326" y="0"/>
                  </a:lnTo>
                  <a:cubicBezTo>
                    <a:pt x="6115906" y="0"/>
                    <a:pt x="6171786" y="55880"/>
                    <a:pt x="6171786" y="124460"/>
                  </a:cubicBezTo>
                  <a:lnTo>
                    <a:pt x="6171786" y="1652128"/>
                  </a:lnTo>
                  <a:cubicBezTo>
                    <a:pt x="6171786" y="1720708"/>
                    <a:pt x="6115906" y="1776588"/>
                    <a:pt x="6047326" y="177658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4" name="Action Button: Help 13">
            <a:hlinkClick r:id="" action="ppaction://noaction" highlightClick="1"/>
          </p:cNvPr>
          <p:cNvSpPr/>
          <p:nvPr/>
        </p:nvSpPr>
        <p:spPr>
          <a:xfrm>
            <a:off x="16358247" y="419100"/>
            <a:ext cx="856658" cy="780693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19743" y="636627"/>
            <a:ext cx="1439486" cy="66739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916400" y="8869353"/>
            <a:ext cx="1981200" cy="1634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0359" y="7032699"/>
            <a:ext cx="15434154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Làm thế nào để xác định được vị trí cách đều ba địa điểm được minh họa trong Hình 121?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28800" y="5155770"/>
            <a:ext cx="1636399" cy="1163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1903" y="2095500"/>
            <a:ext cx="7086600" cy="45878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6428720" y="400123"/>
            <a:ext cx="1371600" cy="449494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7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9895" y="8953500"/>
            <a:ext cx="1639790" cy="7602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-685800" y="10096500"/>
            <a:ext cx="19583400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0123"/>
            <a:ext cx="1101010" cy="1027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10610" y="62894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10610" y="1336835"/>
                <a:ext cx="1581912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128 )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610" y="1336835"/>
                <a:ext cx="15819120" cy="1938992"/>
              </a:xfrm>
              <a:prstGeom prst="rect">
                <a:avLst/>
              </a:prstGeom>
              <a:blipFill>
                <a:blip r:embed="rId31"/>
                <a:stretch>
                  <a:fillRect l="-13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47800" y="3966168"/>
            <a:ext cx="5089495" cy="5367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80761" y="3975437"/>
            <a:ext cx="436776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 = OB = OC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52152" y="6362700"/>
            <a:ext cx="10077578" cy="2862322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4727" y="418099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r>
              <a:rPr lang="en-US" sz="4000" b="1" dirty="0">
                <a:solidFill>
                  <a:prstClr val="black"/>
                </a:solidFill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3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-1" y="9418230"/>
            <a:ext cx="18288000" cy="69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165" y="5013000"/>
            <a:ext cx="1045669" cy="26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08236"/>
            <a:ext cx="17602201" cy="6454664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79777">
            <a:off x="301806" y="817227"/>
            <a:ext cx="1639790" cy="7602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5200" y="2552700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00036" flipV="1">
            <a:off x="15811077" y="8348135"/>
            <a:ext cx="3147379" cy="1294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6999" y="3799355"/>
            <a:ext cx="12954000" cy="309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63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002000" y="403057"/>
            <a:ext cx="1755110" cy="5334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-306056" y="9839891"/>
            <a:ext cx="192036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308412">
            <a:off x="17468104" y="9465920"/>
            <a:ext cx="1639790" cy="76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47376" y="544205"/>
            <a:ext cx="4896792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CHỨNG MINH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98687" y="1958519"/>
                <a:ext cx="1467471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87" y="1958519"/>
                <a:ext cx="14674713" cy="1938992"/>
              </a:xfrm>
              <a:prstGeom prst="rect">
                <a:avLst/>
              </a:prstGeom>
              <a:blipFill>
                <a:blip r:embed="rId30"/>
                <a:stretch>
                  <a:fillRect l="-145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98687" y="3939719"/>
                <a:ext cx="10400045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87" y="3939719"/>
                <a:ext cx="10400045" cy="4708981"/>
              </a:xfrm>
              <a:prstGeom prst="rect">
                <a:avLst/>
              </a:prstGeom>
              <a:blipFill>
                <a:blip r:embed="rId31"/>
                <a:stretch>
                  <a:fillRect l="-2052" r="-2110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573000" y="3639709"/>
            <a:ext cx="5420152" cy="5161383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 rot="21409971">
            <a:off x="490056" y="9069083"/>
            <a:ext cx="1714846" cy="1236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5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002000" y="403057"/>
            <a:ext cx="1755110" cy="533400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-306056" y="9839891"/>
            <a:ext cx="192036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308412">
            <a:off x="17468104" y="9465920"/>
            <a:ext cx="1639790" cy="7602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47376" y="397041"/>
            <a:ext cx="4896792" cy="124649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CHỨNG MINH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415442"/>
            <a:ext cx="5105400" cy="486165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409971">
            <a:off x="413857" y="8847527"/>
            <a:ext cx="1714846" cy="1236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086632" y="2961511"/>
                <a:ext cx="1113456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632" y="2961511"/>
                <a:ext cx="11134568" cy="3785652"/>
              </a:xfrm>
              <a:prstGeom prst="rect">
                <a:avLst/>
              </a:prstGeom>
              <a:blipFill>
                <a:blip r:embed="rId32"/>
                <a:stretch>
                  <a:fillRect l="-1916" r="-158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215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8382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602200" y="-7239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495300"/>
            <a:ext cx="5562600" cy="1066800"/>
            <a:chOff x="381000" y="190500"/>
            <a:chExt cx="5562600" cy="1066800"/>
          </a:xfrm>
        </p:grpSpPr>
        <p:sp>
          <p:nvSpPr>
            <p:cNvPr id="13" name="Rectangle 12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5 (SGK – tr114)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10753" flipV="1">
            <a:off x="16010258" y="9178385"/>
            <a:ext cx="2632553" cy="1082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95400" y="1756708"/>
                <a:ext cx="158496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Chưng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56708"/>
                <a:ext cx="15849600" cy="1938992"/>
              </a:xfrm>
              <a:prstGeom prst="rect">
                <a:avLst/>
              </a:prstGeom>
              <a:blipFill>
                <a:blip r:embed="rId13"/>
                <a:stretch>
                  <a:fillRect l="-1385" r="-1346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9" y="4457700"/>
            <a:ext cx="5343292" cy="506469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698069">
            <a:off x="145351" y="4347498"/>
            <a:ext cx="1101360" cy="140077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781800" y="3973511"/>
            <a:ext cx="1665834" cy="71278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936632" y="4991100"/>
                <a:ext cx="9144000" cy="36862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632" y="4991100"/>
                <a:ext cx="9144000" cy="3686266"/>
              </a:xfrm>
              <a:prstGeom prst="rect">
                <a:avLst/>
              </a:prstGeom>
              <a:blipFill>
                <a:blip r:embed="rId17"/>
                <a:stretch>
                  <a:fillRect l="-2400" r="-2333"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942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838200" y="-1905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602200" y="-7239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10753" flipV="1">
            <a:off x="16010258" y="9178385"/>
            <a:ext cx="2632553" cy="1082637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698069">
            <a:off x="16545809" y="385559"/>
            <a:ext cx="1101360" cy="140077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1524000" y="571500"/>
            <a:ext cx="1665834" cy="71278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00" y="1485900"/>
                <a:ext cx="16541185" cy="8402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   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85900"/>
                <a:ext cx="16541185" cy="8402300"/>
              </a:xfrm>
              <a:prstGeom prst="rect">
                <a:avLst/>
              </a:prstGeom>
              <a:blipFill>
                <a:blip r:embed="rId14"/>
                <a:stretch>
                  <a:fillRect l="-1327" r="-1290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438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</p:sp>
        </p:grpSp>
        <p:sp>
          <p:nvSpPr>
            <p:cNvPr id="15" name="Rectangle 14"/>
            <p:cNvSpPr/>
            <p:nvPr/>
          </p:nvSpPr>
          <p:spPr>
            <a:xfrm>
              <a:off x="6629399" y="3507527"/>
              <a:ext cx="4911922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693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533400" y="7765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66800" y="1705720"/>
                <a:ext cx="14891750" cy="747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1.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  </a:t>
                </a: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C.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đúng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705720"/>
                <a:ext cx="14891750" cy="7478970"/>
              </a:xfrm>
              <a:prstGeom prst="rect">
                <a:avLst/>
              </a:prstGeom>
              <a:blipFill>
                <a:blip r:embed="rId20"/>
                <a:stretch>
                  <a:fillRect l="-1433" r="-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838200" y="8115300"/>
            <a:ext cx="62484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1141745" y="5479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99317" y="1333500"/>
                <a:ext cx="15498083" cy="8710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AE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BAC (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AE.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17" y="1333500"/>
                <a:ext cx="15498083" cy="8710077"/>
              </a:xfrm>
              <a:prstGeom prst="rect">
                <a:avLst/>
              </a:prstGeom>
              <a:blipFill>
                <a:blip r:embed="rId20"/>
                <a:stretch>
                  <a:fillRect l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1600200" y="5249986"/>
            <a:ext cx="121158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7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37011" flipV="1">
            <a:off x="-474117" y="9568055"/>
            <a:ext cx="1796469" cy="738798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7600" y="7989245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89717" y="1485900"/>
                <a:ext cx="15498083" cy="775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3.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trả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H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717" y="1485900"/>
                <a:ext cx="15498083" cy="7754302"/>
              </a:xfrm>
              <a:prstGeom prst="rect">
                <a:avLst/>
              </a:prstGeom>
              <a:blipFill>
                <a:blip r:embed="rId20"/>
                <a:stretch>
                  <a:fillRect l="-1376" b="-2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8260830"/>
            <a:ext cx="134874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6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025464" y="1409700"/>
            <a:ext cx="14084672" cy="7467600"/>
            <a:chOff x="0" y="0"/>
            <a:chExt cx="4764445" cy="1763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4445" cy="1763528"/>
            </a:xfrm>
            <a:custGeom>
              <a:avLst/>
              <a:gdLst/>
              <a:ahLst/>
              <a:cxnLst/>
              <a:rect l="l" t="t" r="r" b="b"/>
              <a:pathLst>
                <a:path w="4764445" h="1763528">
                  <a:moveTo>
                    <a:pt x="4639985" y="1763528"/>
                  </a:moveTo>
                  <a:lnTo>
                    <a:pt x="124460" y="1763528"/>
                  </a:lnTo>
                  <a:cubicBezTo>
                    <a:pt x="55880" y="1763528"/>
                    <a:pt x="0" y="1707648"/>
                    <a:pt x="0" y="16390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39985" y="0"/>
                  </a:lnTo>
                  <a:cubicBezTo>
                    <a:pt x="4708565" y="0"/>
                    <a:pt x="4764445" y="55880"/>
                    <a:pt x="4764445" y="124460"/>
                  </a:cubicBezTo>
                  <a:lnTo>
                    <a:pt x="4764445" y="1639068"/>
                  </a:lnTo>
                  <a:cubicBezTo>
                    <a:pt x="4764445" y="1707648"/>
                    <a:pt x="4708565" y="1763528"/>
                    <a:pt x="4639985" y="1763528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897801" y="674761"/>
            <a:ext cx="2159957" cy="1557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5181" flipH="1">
            <a:off x="15016614" y="506819"/>
            <a:ext cx="2373012" cy="20763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700000">
            <a:off x="15488654" y="7748695"/>
            <a:ext cx="1594181" cy="20873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00000">
            <a:off x="1201516" y="7457638"/>
            <a:ext cx="1617631" cy="205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29326" y="1545012"/>
            <a:ext cx="1162904" cy="802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 flipV="1">
            <a:off x="14706314" y="7947080"/>
            <a:ext cx="1162904" cy="8024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07645" y="2453426"/>
            <a:ext cx="13289555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rgbClr val="FFC000"/>
                </a:solidFill>
              </a:rPr>
              <a:t>CHƯƠNG </a:t>
            </a:r>
            <a:r>
              <a:rPr lang="en-US" sz="65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r>
              <a:rPr lang="vi-VN" sz="65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5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</a:t>
            </a:r>
            <a:endParaRPr lang="vi-VN" sz="6500" b="1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3965" y="4298612"/>
            <a:ext cx="11734800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kern="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12: TÍNH CHẤT BA ĐƯỜNG TRUNG TRỰC CỦA TAM GIÁC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264650" flipH="1" flipV="1">
            <a:off x="17012601" y="9459592"/>
            <a:ext cx="1586903" cy="652614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4800" y="7658100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66405" y="1485900"/>
                <a:ext cx="15064196" cy="7796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ở D.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405" y="1485900"/>
                <a:ext cx="15064196" cy="7796109"/>
              </a:xfrm>
              <a:prstGeom prst="rect">
                <a:avLst/>
              </a:prstGeom>
              <a:blipFill>
                <a:blip r:embed="rId20"/>
                <a:stretch>
                  <a:fillRect l="-1416" r="-1011" b="-2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5678102"/>
            <a:ext cx="2133600" cy="989398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2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0" name="TextBox 9"/>
          <p:cNvSpPr txBox="1"/>
          <p:nvPr/>
        </p:nvSpPr>
        <p:spPr>
          <a:xfrm>
            <a:off x="609600" y="624126"/>
            <a:ext cx="853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98069">
            <a:off x="17318600" y="2276912"/>
            <a:ext cx="974906" cy="1239943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6448" y="7467600"/>
            <a:ext cx="2696483" cy="1948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19200" y="1528011"/>
                <a:ext cx="15240001" cy="7931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BM = AB.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BM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528011"/>
                <a:ext cx="15240001" cy="7931146"/>
              </a:xfrm>
              <a:prstGeom prst="rect">
                <a:avLst/>
              </a:prstGeom>
              <a:blipFill>
                <a:blip r:embed="rId20"/>
                <a:stretch>
                  <a:fillRect l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990600" y="6896100"/>
            <a:ext cx="8153400" cy="1143000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4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06800" y="290654"/>
            <a:ext cx="1643529" cy="762000"/>
          </a:xfrm>
          <a:prstGeom prst="rect">
            <a:avLst/>
          </a:prstGeom>
        </p:spPr>
      </p:pic>
      <p:grpSp>
        <p:nvGrpSpPr>
          <p:cNvPr id="37" name="Group 11"/>
          <p:cNvGrpSpPr/>
          <p:nvPr/>
        </p:nvGrpSpPr>
        <p:grpSpPr>
          <a:xfrm rot="16200000">
            <a:off x="-295571" y="6434208"/>
            <a:ext cx="1437276" cy="231586"/>
            <a:chOff x="0" y="0"/>
            <a:chExt cx="8385740" cy="2387260"/>
          </a:xfrm>
        </p:grpSpPr>
        <p:sp>
          <p:nvSpPr>
            <p:cNvPr id="4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TextBox 23"/>
          <p:cNvSpPr txBox="1"/>
          <p:nvPr/>
        </p:nvSpPr>
        <p:spPr>
          <a:xfrm>
            <a:off x="1411265" y="426573"/>
            <a:ext cx="528492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(SGK- tr.115)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1981200" y="3751386"/>
            <a:ext cx="1821975" cy="93491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11265" y="1299508"/>
                <a:ext cx="1634333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thoả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265" y="1299508"/>
                <a:ext cx="16343335" cy="1938992"/>
              </a:xfrm>
              <a:prstGeom prst="rect">
                <a:avLst/>
              </a:prstGeom>
              <a:blipFill>
                <a:blip r:embed="rId30"/>
                <a:stretch>
                  <a:fillRect l="-1343" r="-130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4806" y="5937642"/>
            <a:ext cx="5431194" cy="36254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0800" y="3771900"/>
            <a:ext cx="113538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OA = OB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OB = OC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1"/>
          <p:cNvGrpSpPr/>
          <p:nvPr/>
        </p:nvGrpSpPr>
        <p:grpSpPr>
          <a:xfrm rot="16200000">
            <a:off x="-295571" y="2175469"/>
            <a:ext cx="1437276" cy="231586"/>
            <a:chOff x="0" y="0"/>
            <a:chExt cx="8385740" cy="2387260"/>
          </a:xfrm>
        </p:grpSpPr>
        <p:sp>
          <p:nvSpPr>
            <p:cNvPr id="17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1097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97669" y="419100"/>
            <a:ext cx="5048404" cy="750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2. (SGK- tr.115)</a:t>
            </a:r>
            <a:endParaRPr lang="en-US" sz="32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2445089" y="4425846"/>
            <a:ext cx="1676782" cy="870054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63800" y="7432676"/>
            <a:ext cx="2255933" cy="2089557"/>
          </a:xfrm>
          <a:prstGeom prst="rect">
            <a:avLst/>
          </a:prstGeom>
        </p:spPr>
      </p:pic>
      <p:pic>
        <p:nvPicPr>
          <p:cNvPr id="4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399">
            <a:off x="16745665" y="413814"/>
            <a:ext cx="1515498" cy="1093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47521" y="1181100"/>
                <a:ext cx="16107079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521" y="1181100"/>
                <a:ext cx="16107079" cy="2862322"/>
              </a:xfrm>
              <a:prstGeom prst="rect">
                <a:avLst/>
              </a:prstGeom>
              <a:blipFill>
                <a:blip r:embed="rId42"/>
                <a:stretch>
                  <a:fillRect l="-132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326902" y="4838815"/>
            <a:ext cx="5943600" cy="5092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8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207742" y="-2667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71360" y="-419100"/>
            <a:ext cx="1447800" cy="1112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8077200" y="533455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3000" y="151766"/>
            <a:ext cx="2115937" cy="19598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484" y="533455"/>
            <a:ext cx="1643529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453" y="3848100"/>
            <a:ext cx="7685846" cy="586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57762" y="2133710"/>
                <a:ext cx="6801734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62" y="2133710"/>
                <a:ext cx="6801734" cy="717761"/>
              </a:xfrm>
              <a:prstGeom prst="rect">
                <a:avLst/>
              </a:prstGeom>
              <a:blipFill>
                <a:blip r:embed="rId43"/>
                <a:stretch>
                  <a:fillRect l="-3136" t="-16102" r="-2240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8686800" y="1790700"/>
            <a:ext cx="0" cy="861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204504" y="2133710"/>
                <a:ext cx="6772880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504" y="2133710"/>
                <a:ext cx="6772880" cy="717761"/>
              </a:xfrm>
              <a:prstGeom prst="rect">
                <a:avLst/>
              </a:prstGeom>
              <a:blipFill>
                <a:blip r:embed="rId44"/>
                <a:stretch>
                  <a:fillRect l="-3240" t="-16102" r="-2160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730796" y="3848100"/>
            <a:ext cx="7033204" cy="4889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6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590800" y="-1562100"/>
            <a:ext cx="22822091" cy="13422570"/>
            <a:chOff x="-2019493" y="-1346686"/>
            <a:chExt cx="22364891" cy="12355770"/>
          </a:xfrm>
        </p:grpSpPr>
        <p:sp>
          <p:nvSpPr>
            <p:cNvPr id="47" name="Rectangle 46"/>
            <p:cNvSpPr/>
            <p:nvPr/>
          </p:nvSpPr>
          <p:spPr>
            <a:xfrm rot="16200000">
              <a:off x="8439053" y="-1237553"/>
              <a:ext cx="1447800" cy="22364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57659" y="9312749"/>
              <a:ext cx="1669698" cy="1653001"/>
            </a:xfrm>
            <a:prstGeom prst="rect">
              <a:avLst/>
            </a:prstGeom>
          </p:spPr>
        </p:pic>
        <p:pic>
          <p:nvPicPr>
            <p:cNvPr id="49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094042" y="9224270"/>
              <a:ext cx="1797855" cy="1402327"/>
            </a:xfrm>
            <a:prstGeom prst="rect">
              <a:avLst/>
            </a:prstGeom>
          </p:spPr>
        </p:pic>
        <p:pic>
          <p:nvPicPr>
            <p:cNvPr id="50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89067" y="9411591"/>
              <a:ext cx="1600160" cy="1597493"/>
            </a:xfrm>
            <a:prstGeom prst="rect">
              <a:avLst/>
            </a:prstGeom>
          </p:spPr>
        </p:pic>
        <p:pic>
          <p:nvPicPr>
            <p:cNvPr id="5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7578" y="9501585"/>
              <a:ext cx="1423687" cy="1416568"/>
            </a:xfrm>
            <a:prstGeom prst="rect">
              <a:avLst/>
            </a:prstGeom>
          </p:spPr>
        </p:pic>
        <p:pic>
          <p:nvPicPr>
            <p:cNvPr id="52" name="Picture 3"/>
            <p:cNvPicPr>
              <a:picLocks noChangeAspect="1"/>
            </p:cNvPicPr>
            <p:nvPr/>
          </p:nvPicPr>
          <p:blipFill>
            <a:blip r:embed="rId1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25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5511839" y="8944218"/>
              <a:ext cx="2237916" cy="1398698"/>
            </a:xfrm>
            <a:prstGeom prst="rect">
              <a:avLst/>
            </a:prstGeom>
          </p:spPr>
        </p:pic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6643515" y="9689594"/>
              <a:ext cx="2086516" cy="858080"/>
            </a:xfrm>
            <a:prstGeom prst="rect">
              <a:avLst/>
            </a:prstGeom>
          </p:spPr>
        </p:pic>
        <p:pic>
          <p:nvPicPr>
            <p:cNvPr id="54" name="Picture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8627915" y="9702948"/>
              <a:ext cx="1621844" cy="1169755"/>
            </a:xfrm>
            <a:prstGeom prst="rect">
              <a:avLst/>
            </a:prstGeom>
          </p:spPr>
        </p:pic>
        <p:pic>
          <p:nvPicPr>
            <p:cNvPr id="5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209726" y="-978155"/>
              <a:ext cx="1669698" cy="1653001"/>
            </a:xfrm>
            <a:prstGeom prst="rect">
              <a:avLst/>
            </a:prstGeom>
          </p:spPr>
        </p:pic>
        <p:pic>
          <p:nvPicPr>
            <p:cNvPr id="5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12046109" y="-1066634"/>
              <a:ext cx="1797855" cy="1402327"/>
            </a:xfrm>
            <a:prstGeom prst="rect">
              <a:avLst/>
            </a:prstGeom>
          </p:spPr>
        </p:pic>
        <p:pic>
          <p:nvPicPr>
            <p:cNvPr id="5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641134" y="-879313"/>
              <a:ext cx="1600160" cy="1597493"/>
            </a:xfrm>
            <a:prstGeom prst="rect">
              <a:avLst/>
            </a:prstGeom>
          </p:spPr>
        </p:pic>
        <p:pic>
          <p:nvPicPr>
            <p:cNvPr id="5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979645" y="-789319"/>
              <a:ext cx="1423687" cy="1416568"/>
            </a:xfrm>
            <a:prstGeom prst="rect">
              <a:avLst/>
            </a:prstGeom>
          </p:spPr>
        </p:pic>
        <p:pic>
          <p:nvPicPr>
            <p:cNvPr id="60" name="Picture 3"/>
            <p:cNvPicPr>
              <a:picLocks noChangeAspect="1"/>
            </p:cNvPicPr>
            <p:nvPr/>
          </p:nvPicPr>
          <p:blipFill>
            <a:blip r:embed="rId1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13463906" y="-1346686"/>
              <a:ext cx="2237916" cy="1398698"/>
            </a:xfrm>
            <a:prstGeom prst="rect">
              <a:avLst/>
            </a:prstGeom>
          </p:spPr>
        </p:pic>
        <p:pic>
          <p:nvPicPr>
            <p:cNvPr id="61" name="Pictur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14595582" y="-601310"/>
              <a:ext cx="2086516" cy="858080"/>
            </a:xfrm>
            <a:prstGeom prst="rect">
              <a:avLst/>
            </a:prstGeom>
          </p:spPr>
        </p:pic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16579982" y="-587956"/>
              <a:ext cx="1621844" cy="1169755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370880" y="681047"/>
            <a:ext cx="5029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(SGK- tr.115)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04800" y="1666733"/>
                <a:ext cx="17593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66733"/>
                <a:ext cx="17593600" cy="2862322"/>
              </a:xfrm>
              <a:prstGeom prst="rect">
                <a:avLst/>
              </a:prstGeom>
              <a:blipFill>
                <a:blip r:embed="rId20"/>
                <a:stretch>
                  <a:fillRect l="-1213" r="-121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19200" y="4754435"/>
            <a:ext cx="4866058" cy="4570192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7086600" y="4260409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5514741"/>
            <a:ext cx="10521907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M, N,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BC, CA, AB.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C, G, 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994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7" grpId="0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590800" y="-1562100"/>
            <a:ext cx="22822091" cy="13422570"/>
            <a:chOff x="-2019493" y="-1346686"/>
            <a:chExt cx="22364891" cy="12355770"/>
          </a:xfrm>
        </p:grpSpPr>
        <p:sp>
          <p:nvSpPr>
            <p:cNvPr id="47" name="Rectangle 46"/>
            <p:cNvSpPr/>
            <p:nvPr/>
          </p:nvSpPr>
          <p:spPr>
            <a:xfrm rot="16200000">
              <a:off x="8439053" y="-1237553"/>
              <a:ext cx="1447800" cy="22364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57659" y="9312749"/>
              <a:ext cx="1669698" cy="1653001"/>
            </a:xfrm>
            <a:prstGeom prst="rect">
              <a:avLst/>
            </a:prstGeom>
          </p:spPr>
        </p:pic>
        <p:pic>
          <p:nvPicPr>
            <p:cNvPr id="49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094042" y="9224270"/>
              <a:ext cx="1797855" cy="1402327"/>
            </a:xfrm>
            <a:prstGeom prst="rect">
              <a:avLst/>
            </a:prstGeom>
          </p:spPr>
        </p:pic>
        <p:pic>
          <p:nvPicPr>
            <p:cNvPr id="50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89067" y="9411591"/>
              <a:ext cx="1600160" cy="1597493"/>
            </a:xfrm>
            <a:prstGeom prst="rect">
              <a:avLst/>
            </a:prstGeom>
          </p:spPr>
        </p:pic>
        <p:pic>
          <p:nvPicPr>
            <p:cNvPr id="5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7578" y="9501585"/>
              <a:ext cx="1423687" cy="1416568"/>
            </a:xfrm>
            <a:prstGeom prst="rect">
              <a:avLst/>
            </a:prstGeom>
          </p:spPr>
        </p:pic>
        <p:pic>
          <p:nvPicPr>
            <p:cNvPr id="52" name="Picture 3"/>
            <p:cNvPicPr>
              <a:picLocks noChangeAspect="1"/>
            </p:cNvPicPr>
            <p:nvPr/>
          </p:nvPicPr>
          <p:blipFill>
            <a:blip r:embed="rId1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25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5511839" y="8944218"/>
              <a:ext cx="2237916" cy="1398698"/>
            </a:xfrm>
            <a:prstGeom prst="rect">
              <a:avLst/>
            </a:prstGeom>
          </p:spPr>
        </p:pic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6643515" y="9689594"/>
              <a:ext cx="2086516" cy="858080"/>
            </a:xfrm>
            <a:prstGeom prst="rect">
              <a:avLst/>
            </a:prstGeom>
          </p:spPr>
        </p:pic>
        <p:pic>
          <p:nvPicPr>
            <p:cNvPr id="54" name="Picture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8627915" y="9702948"/>
              <a:ext cx="1621844" cy="1169755"/>
            </a:xfrm>
            <a:prstGeom prst="rect">
              <a:avLst/>
            </a:prstGeom>
          </p:spPr>
        </p:pic>
        <p:pic>
          <p:nvPicPr>
            <p:cNvPr id="5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209726" y="-978155"/>
              <a:ext cx="1669698" cy="1653001"/>
            </a:xfrm>
            <a:prstGeom prst="rect">
              <a:avLst/>
            </a:prstGeom>
          </p:spPr>
        </p:pic>
        <p:pic>
          <p:nvPicPr>
            <p:cNvPr id="5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12046109" y="-1066634"/>
              <a:ext cx="1797855" cy="1402327"/>
            </a:xfrm>
            <a:prstGeom prst="rect">
              <a:avLst/>
            </a:prstGeom>
          </p:spPr>
        </p:pic>
        <p:pic>
          <p:nvPicPr>
            <p:cNvPr id="5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641134" y="-879313"/>
              <a:ext cx="1600160" cy="1597493"/>
            </a:xfrm>
            <a:prstGeom prst="rect">
              <a:avLst/>
            </a:prstGeom>
          </p:spPr>
        </p:pic>
        <p:pic>
          <p:nvPicPr>
            <p:cNvPr id="5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979645" y="-789319"/>
              <a:ext cx="1423687" cy="1416568"/>
            </a:xfrm>
            <a:prstGeom prst="rect">
              <a:avLst/>
            </a:prstGeom>
          </p:spPr>
        </p:pic>
        <p:pic>
          <p:nvPicPr>
            <p:cNvPr id="60" name="Picture 3"/>
            <p:cNvPicPr>
              <a:picLocks noChangeAspect="1"/>
            </p:cNvPicPr>
            <p:nvPr/>
          </p:nvPicPr>
          <p:blipFill>
            <a:blip r:embed="rId1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8743862">
              <a:off x="13463906" y="-1346686"/>
              <a:ext cx="2237916" cy="1398698"/>
            </a:xfrm>
            <a:prstGeom prst="rect">
              <a:avLst/>
            </a:prstGeom>
          </p:spPr>
        </p:pic>
        <p:pic>
          <p:nvPicPr>
            <p:cNvPr id="61" name="Pictur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0662465" flipV="1">
              <a:off x="14595582" y="-601310"/>
              <a:ext cx="2086516" cy="858080"/>
            </a:xfrm>
            <a:prstGeom prst="rect">
              <a:avLst/>
            </a:prstGeom>
          </p:spPr>
        </p:pic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811047">
              <a:off x="16579982" y="-587956"/>
              <a:ext cx="1621844" cy="1169755"/>
            </a:xfrm>
            <a:prstGeom prst="rect">
              <a:avLst/>
            </a:prstGeom>
          </p:spPr>
        </p:pic>
      </p:grpSp>
      <p:sp>
        <p:nvSpPr>
          <p:cNvPr id="31" name="Oval Callout 30"/>
          <p:cNvSpPr/>
          <p:nvPr/>
        </p:nvSpPr>
        <p:spPr>
          <a:xfrm>
            <a:off x="544003" y="1315802"/>
            <a:ext cx="1657578" cy="80689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413" y="2393584"/>
            <a:ext cx="1284993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 = CB.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 = BC.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= BC = CA.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 = BC = CA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211344" y="2427673"/>
            <a:ext cx="4622648" cy="4341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5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438400" y="1638300"/>
            <a:ext cx="13443289" cy="5334000"/>
            <a:chOff x="2438399" y="1638300"/>
            <a:chExt cx="13443289" cy="5334000"/>
          </a:xfrm>
        </p:grpSpPr>
        <p:grpSp>
          <p:nvGrpSpPr>
            <p:cNvPr id="6" name="Group 6"/>
            <p:cNvGrpSpPr/>
            <p:nvPr/>
          </p:nvGrpSpPr>
          <p:grpSpPr>
            <a:xfrm>
              <a:off x="2438399" y="1638300"/>
              <a:ext cx="13443289" cy="5334000"/>
              <a:chOff x="-102849" y="36141"/>
              <a:chExt cx="2115061" cy="12212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2849" y="36141"/>
                <a:ext cx="2115061" cy="1221224"/>
              </a:xfrm>
              <a:custGeom>
                <a:avLst/>
                <a:gdLst/>
                <a:ahLst/>
                <a:cxnLst/>
                <a:rect l="l" t="t" r="r" b="b"/>
                <a:pathLst>
                  <a:path w="1918193" h="2090532">
                    <a:moveTo>
                      <a:pt x="1793733" y="2090532"/>
                    </a:moveTo>
                    <a:lnTo>
                      <a:pt x="124460" y="2090532"/>
                    </a:lnTo>
                    <a:cubicBezTo>
                      <a:pt x="55880" y="2090532"/>
                      <a:pt x="0" y="2034652"/>
                      <a:pt x="0" y="19660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93733" y="0"/>
                    </a:lnTo>
                    <a:cubicBezTo>
                      <a:pt x="1862313" y="0"/>
                      <a:pt x="1918193" y="55880"/>
                      <a:pt x="1918193" y="124460"/>
                    </a:cubicBezTo>
                    <a:lnTo>
                      <a:pt x="1918193" y="1966072"/>
                    </a:lnTo>
                    <a:cubicBezTo>
                      <a:pt x="1918193" y="2034652"/>
                      <a:pt x="1862313" y="2090532"/>
                      <a:pt x="1793733" y="2090532"/>
                    </a:cubicBezTo>
                    <a:close/>
                  </a:path>
                </a:pathLst>
              </a:custGeom>
              <a:solidFill>
                <a:srgbClr val="497FB4"/>
              </a:solidFill>
            </p:spPr>
          </p:sp>
        </p:grpSp>
        <p:sp>
          <p:nvSpPr>
            <p:cNvPr id="15" name="Rectangle 14"/>
            <p:cNvSpPr/>
            <p:nvPr/>
          </p:nvSpPr>
          <p:spPr>
            <a:xfrm>
              <a:off x="6768862" y="3507527"/>
              <a:ext cx="4633000" cy="140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6500" b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10741" flipV="1">
            <a:off x="729388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1399">
            <a:off x="14207459" y="6750742"/>
            <a:ext cx="3388469" cy="2443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36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381000"/>
            <a:ext cx="17221200" cy="95631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925800" y="660939"/>
            <a:ext cx="1295400" cy="347723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48400" y="266700"/>
            <a:ext cx="56388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6477000" y="504517"/>
            <a:ext cx="5181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4.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1526420"/>
                <a:ext cx="16383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26420"/>
                <a:ext cx="16383000" cy="2862322"/>
              </a:xfrm>
              <a:prstGeom prst="rect">
                <a:avLst/>
              </a:prstGeom>
              <a:blipFill>
                <a:blip r:embed="rId5"/>
                <a:stretch>
                  <a:fillRect l="-1302" r="-126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253" y="4759716"/>
            <a:ext cx="5029200" cy="46423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98106" y="5528146"/>
            <a:ext cx="10323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M, N, P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BC, CA, AB.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I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 = IN = IP.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4360" y="4457700"/>
            <a:ext cx="1524000" cy="713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6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6800" y="8953500"/>
            <a:ext cx="1295400" cy="347723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92300" y="7400947"/>
            <a:ext cx="2286000" cy="190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66800" y="2095500"/>
                <a:ext cx="16154400" cy="566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I,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M, N,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BC, CA, AB.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𝐵𝐴𝐼</m:t>
                        </m:r>
                      </m:e>
                    </m:acc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𝐶𝐴𝐼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095500"/>
                <a:ext cx="16154400" cy="5663282"/>
              </a:xfrm>
              <a:prstGeom prst="rect">
                <a:avLst/>
              </a:prstGeom>
              <a:blipFill>
                <a:blip r:embed="rId6"/>
                <a:stretch>
                  <a:fillRect l="-1321" r="-1132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921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81200" y="2247901"/>
            <a:ext cx="14478000" cy="6019800"/>
            <a:chOff x="0" y="0"/>
            <a:chExt cx="1784462" cy="17184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4462" cy="1718416"/>
            </a:xfrm>
            <a:custGeom>
              <a:avLst/>
              <a:gdLst/>
              <a:ahLst/>
              <a:cxnLst/>
              <a:rect l="l" t="t" r="r" b="b"/>
              <a:pathLst>
                <a:path w="1784462" h="1718416">
                  <a:moveTo>
                    <a:pt x="1660002" y="1718415"/>
                  </a:moveTo>
                  <a:lnTo>
                    <a:pt x="124460" y="1718415"/>
                  </a:lnTo>
                  <a:cubicBezTo>
                    <a:pt x="55880" y="1718415"/>
                    <a:pt x="0" y="1662536"/>
                    <a:pt x="0" y="15939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60002" y="0"/>
                  </a:lnTo>
                  <a:cubicBezTo>
                    <a:pt x="1728582" y="0"/>
                    <a:pt x="1784462" y="55880"/>
                    <a:pt x="1784462" y="124460"/>
                  </a:cubicBezTo>
                  <a:lnTo>
                    <a:pt x="1784462" y="1593956"/>
                  </a:lnTo>
                  <a:cubicBezTo>
                    <a:pt x="1784462" y="1662536"/>
                    <a:pt x="1728582" y="1718416"/>
                    <a:pt x="1660002" y="1718416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5869230" y="38054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9" name="Google Shape;646;p41"/>
          <p:cNvSpPr txBox="1">
            <a:spLocks/>
          </p:cNvSpPr>
          <p:nvPr/>
        </p:nvSpPr>
        <p:spPr>
          <a:xfrm flipH="1">
            <a:off x="3018118" y="3704801"/>
            <a:ext cx="1026900" cy="526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65058" y="3596670"/>
            <a:ext cx="1083649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TRUNG TRỰC CỦA TAM GIÁC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Google Shape;646;p41"/>
          <p:cNvSpPr txBox="1">
            <a:spLocks/>
          </p:cNvSpPr>
          <p:nvPr/>
        </p:nvSpPr>
        <p:spPr>
          <a:xfrm flipH="1">
            <a:off x="3034357" y="5617391"/>
            <a:ext cx="1026900" cy="526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81297" y="5524500"/>
            <a:ext cx="107190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BA ĐƯỜNG TRUNG TRỰC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0400" y="6676156"/>
            <a:ext cx="3012945" cy="2417887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65271" y="547847"/>
            <a:ext cx="2846471" cy="13197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9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036089" y="1063401"/>
            <a:ext cx="1295400" cy="208601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639800" y="6810223"/>
            <a:ext cx="3257576" cy="2714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7800" y="1866900"/>
                <a:ext cx="13106400" cy="7346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∆PAI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∆NAI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AI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𝑃𝐴𝐼</m:t>
                          </m:r>
                        </m:e>
                      </m:acc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𝑁𝐴𝐼</m:t>
                          </m:r>
                        </m:e>
                      </m:acc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algn="ctr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∆PAI = ∆NAI (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PA = NA (2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𝑃𝐴</m:t>
                    </m:r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𝐵𝐴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866900"/>
                <a:ext cx="13106400" cy="7346819"/>
              </a:xfrm>
              <a:prstGeom prst="rect">
                <a:avLst/>
              </a:prstGeom>
              <a:blipFill>
                <a:blip r:embed="rId6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/>
          <p:cNvSpPr/>
          <p:nvPr/>
        </p:nvSpPr>
        <p:spPr>
          <a:xfrm>
            <a:off x="9372600" y="3054797"/>
            <a:ext cx="609600" cy="1676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3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609600"/>
            <a:ext cx="17221200" cy="9067800"/>
            <a:chOff x="0" y="0"/>
            <a:chExt cx="2662746" cy="15113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2746" cy="1511301"/>
            </a:xfrm>
            <a:custGeom>
              <a:avLst/>
              <a:gdLst/>
              <a:ahLst/>
              <a:cxnLst/>
              <a:rect l="l" t="t" r="r" b="b"/>
              <a:pathLst>
                <a:path w="2662746" h="1511301">
                  <a:moveTo>
                    <a:pt x="2538286" y="1511301"/>
                  </a:moveTo>
                  <a:lnTo>
                    <a:pt x="124460" y="1511301"/>
                  </a:lnTo>
                  <a:cubicBezTo>
                    <a:pt x="55880" y="1511301"/>
                    <a:pt x="0" y="1455421"/>
                    <a:pt x="0" y="13868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8286" y="0"/>
                  </a:lnTo>
                  <a:cubicBezTo>
                    <a:pt x="2606866" y="0"/>
                    <a:pt x="2662746" y="55880"/>
                    <a:pt x="2662746" y="124460"/>
                  </a:cubicBezTo>
                  <a:lnTo>
                    <a:pt x="2662746" y="1386841"/>
                  </a:lnTo>
                  <a:cubicBezTo>
                    <a:pt x="2662746" y="1455421"/>
                    <a:pt x="2606866" y="1511301"/>
                    <a:pt x="2538286" y="1511301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036089" y="1063401"/>
            <a:ext cx="1295400" cy="208601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495300"/>
            <a:ext cx="3505200" cy="1136203"/>
            <a:chOff x="0" y="0"/>
            <a:chExt cx="8385740" cy="2387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7772400" y="709458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639800" y="6810223"/>
            <a:ext cx="3257576" cy="2714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2304273"/>
            <a:ext cx="131064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CA.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 = BC.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BC = CA.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BC = CA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1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52400" y="-1420501"/>
            <a:ext cx="18921664" cy="183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235998" y="10023108"/>
            <a:ext cx="18921664" cy="2711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4" name="Picture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194" b="33815"/>
          <a:stretch>
            <a:fillRect/>
          </a:stretch>
        </p:blipFill>
        <p:spPr>
          <a:xfrm flipH="1">
            <a:off x="16738166" y="9392774"/>
            <a:ext cx="1573897" cy="6376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21765" y="386647"/>
            <a:ext cx="1643529" cy="762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634034" y="801736"/>
            <a:ext cx="5181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5. (SGK- tr.115)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8284" y="1603160"/>
            <a:ext cx="17033099" cy="2987610"/>
            <a:chOff x="685800" y="1918326"/>
            <a:chExt cx="17033099" cy="29876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85800" y="1918326"/>
                  <a:ext cx="17033099" cy="27669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tam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tực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Chứng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minh:</a:t>
                  </a:r>
                  <a:b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sz="4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1918326"/>
                  <a:ext cx="17033099" cy="2766911"/>
                </a:xfrm>
                <a:prstGeom prst="rect">
                  <a:avLst/>
                </a:prstGeom>
                <a:blipFill>
                  <a:blip r:embed="rId39"/>
                  <a:stretch>
                    <a:fillRect l="-1253" r="-12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2971800" y="3874787"/>
                  <a:ext cx="9144000" cy="101566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𝑂𝑀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endPara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1800" y="3874787"/>
                  <a:ext cx="9144000" cy="1015663"/>
                </a:xfrm>
                <a:prstGeom prst="rect">
                  <a:avLst/>
                </a:prstGeom>
                <a:blipFill>
                  <a:blip r:embed="rId40"/>
                  <a:stretch>
                    <a:fillRect l="-2333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0439400" y="3859303"/>
                  <a:ext cx="3838615" cy="10466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𝑀𝑂𝐵</m:t>
                          </m:r>
                        </m:e>
                      </m:ac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𝑀𝑂𝐶</m:t>
                          </m:r>
                        </m:e>
                      </m:acc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400" y="3859303"/>
                  <a:ext cx="3838615" cy="1046633"/>
                </a:xfrm>
                <a:prstGeom prst="rect">
                  <a:avLst/>
                </a:prstGeom>
                <a:blipFill>
                  <a:blip r:embed="rId41"/>
                  <a:stretch>
                    <a:fillRect l="-5556" r="-4603" b="-12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/>
          <p:cNvSpPr/>
          <p:nvPr/>
        </p:nvSpPr>
        <p:spPr>
          <a:xfrm>
            <a:off x="7566284" y="6311048"/>
            <a:ext cx="9144000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04800" y="5580839"/>
            <a:ext cx="5960036" cy="4237056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5638800" y="4950181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37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0" grpId="0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16400" y="465838"/>
            <a:ext cx="1643529" cy="762000"/>
          </a:xfrm>
          <a:prstGeom prst="rect">
            <a:avLst/>
          </a:prstGeom>
        </p:spPr>
      </p:pic>
      <p:pic>
        <p:nvPicPr>
          <p:cNvPr id="24" name="Picture 1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194" b="33815"/>
          <a:stretch>
            <a:fillRect/>
          </a:stretch>
        </p:blipFill>
        <p:spPr>
          <a:xfrm>
            <a:off x="12029" y="9612226"/>
            <a:ext cx="1364340" cy="6657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52400" y="-266700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199" y="3314700"/>
            <a:ext cx="5960036" cy="4237056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470232" y="1104900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9000" y="2476500"/>
            <a:ext cx="10287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dirty="0">
                <a:solidFill>
                  <a:srgbClr val="000000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2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194" b="33815"/>
          <a:stretch>
            <a:fillRect/>
          </a:stretch>
        </p:blipFill>
        <p:spPr>
          <a:xfrm>
            <a:off x="12029" y="9612226"/>
            <a:ext cx="1364340" cy="6657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128418"/>
            <a:ext cx="5426636" cy="3857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48400" y="2528218"/>
                <a:ext cx="11734800" cy="566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Do OM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MB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∆OMB = ∆OMC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528218"/>
                <a:ext cx="11734800" cy="5663282"/>
              </a:xfrm>
              <a:prstGeom prst="rect">
                <a:avLst/>
              </a:prstGeom>
              <a:blipFill>
                <a:blip r:embed="rId39"/>
                <a:stretch>
                  <a:fillRect l="-1558" r="-364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6916400" y="465838"/>
            <a:ext cx="1643529" cy="76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52400" y="-266700"/>
            <a:ext cx="18921664" cy="75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70232" y="1104900"/>
            <a:ext cx="1676400" cy="83553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2877800" y="4634340"/>
            <a:ext cx="457200" cy="157596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8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16454" y="1125229"/>
            <a:ext cx="1643529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694342"/>
            <a:ext cx="81787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THỂ EM CHƯA BIẾT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3955" y="1987339"/>
            <a:ext cx="14482420" cy="717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2797225"/>
            <a:ext cx="17830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= OB = OC.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= OA.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74530" y="419100"/>
            <a:ext cx="1346270" cy="1342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0230" y="5600700"/>
            <a:ext cx="4899758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431" y="6419314"/>
            <a:ext cx="1232412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là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57192" y="9105900"/>
            <a:ext cx="914400" cy="1132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7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3390900"/>
            <a:ext cx="5518230" cy="3657600"/>
            <a:chOff x="0" y="0"/>
            <a:chExt cx="2128509" cy="1186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7" name="Rectangle 16"/>
          <p:cNvSpPr/>
          <p:nvPr/>
        </p:nvSpPr>
        <p:spPr>
          <a:xfrm>
            <a:off x="685800" y="4067539"/>
            <a:ext cx="47273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Ghi nhớ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kiến thức trong bài. 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5638800" y="1333500"/>
            <a:ext cx="838199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500" b="1">
                <a:solidFill>
                  <a:srgbClr val="497F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9" name="Group 4"/>
          <p:cNvGrpSpPr/>
          <p:nvPr/>
        </p:nvGrpSpPr>
        <p:grpSpPr>
          <a:xfrm>
            <a:off x="6356430" y="3390900"/>
            <a:ext cx="5518230" cy="3657600"/>
            <a:chOff x="0" y="0"/>
            <a:chExt cx="2128509" cy="1186950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21" name="Rectangle 20"/>
          <p:cNvSpPr/>
          <p:nvPr/>
        </p:nvSpPr>
        <p:spPr>
          <a:xfrm>
            <a:off x="6661230" y="4067539"/>
            <a:ext cx="4727388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pt-BR" sz="4000" kern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Hoàn thành các bài tập trong SBT. </a:t>
            </a:r>
          </a:p>
        </p:txBody>
      </p:sp>
      <p:grpSp>
        <p:nvGrpSpPr>
          <p:cNvPr id="22" name="Group 4"/>
          <p:cNvGrpSpPr/>
          <p:nvPr/>
        </p:nvGrpSpPr>
        <p:grpSpPr>
          <a:xfrm>
            <a:off x="12331860" y="3390900"/>
            <a:ext cx="5518230" cy="3657600"/>
            <a:chOff x="0" y="0"/>
            <a:chExt cx="2128509" cy="1186950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2128510" cy="1186950"/>
            </a:xfrm>
            <a:custGeom>
              <a:avLst/>
              <a:gdLst/>
              <a:ahLst/>
              <a:cxnLst/>
              <a:rect l="l" t="t" r="r" b="b"/>
              <a:pathLst>
                <a:path w="2128510" h="1186950">
                  <a:moveTo>
                    <a:pt x="2004049" y="1186950"/>
                  </a:moveTo>
                  <a:lnTo>
                    <a:pt x="124460" y="1186950"/>
                  </a:lnTo>
                  <a:cubicBezTo>
                    <a:pt x="55880" y="1186950"/>
                    <a:pt x="0" y="1131070"/>
                    <a:pt x="0" y="10624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4050" y="0"/>
                  </a:lnTo>
                  <a:cubicBezTo>
                    <a:pt x="2072629" y="0"/>
                    <a:pt x="2128510" y="55880"/>
                    <a:pt x="2128510" y="124460"/>
                  </a:cubicBezTo>
                  <a:lnTo>
                    <a:pt x="2128510" y="1062490"/>
                  </a:lnTo>
                  <a:cubicBezTo>
                    <a:pt x="2128510" y="1131070"/>
                    <a:pt x="2072629" y="1186950"/>
                    <a:pt x="2004050" y="1186950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24" name="Rectangle 23"/>
          <p:cNvSpPr/>
          <p:nvPr/>
        </p:nvSpPr>
        <p:spPr>
          <a:xfrm>
            <a:off x="12448416" y="3339048"/>
            <a:ext cx="52134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40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vi-VN" sz="4000" kern="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bị trước </a:t>
            </a:r>
            <a:endParaRPr lang="en-US" sz="4000" kern="0" dirty="0">
              <a:solidFill>
                <a:srgbClr val="FFFFFF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dirty="0">
                <a:solidFill>
                  <a:schemeClr val="bg1"/>
                </a:solidFill>
                <a:ea typeface="Calibri" panose="020F0502020204030204" pitchFamily="34" charset="0"/>
              </a:rPr>
              <a:t>"Bài 13: Tính chất ba đường cao của tam giác"</a:t>
            </a:r>
            <a:endParaRPr lang="pt-BR" sz="4000" b="1" kern="0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1788" y="784992"/>
            <a:ext cx="1524000" cy="1949751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1399">
            <a:off x="14982226" y="7995829"/>
            <a:ext cx="2465055" cy="1777922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938570" flipV="1">
            <a:off x="16417636" y="537624"/>
            <a:ext cx="2488427" cy="1023366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275701">
            <a:off x="1155101" y="7807496"/>
            <a:ext cx="1617631" cy="2057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482594" y="1638300"/>
            <a:ext cx="13443289" cy="5334000"/>
            <a:chOff x="-102849" y="18695"/>
            <a:chExt cx="2115061" cy="1221224"/>
          </a:xfrm>
        </p:grpSpPr>
        <p:sp>
          <p:nvSpPr>
            <p:cNvPr id="7" name="Freeform 7"/>
            <p:cNvSpPr/>
            <p:nvPr/>
          </p:nvSpPr>
          <p:spPr>
            <a:xfrm>
              <a:off x="-102849" y="18695"/>
              <a:ext cx="2115061" cy="1221224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sp>
        <p:nvSpPr>
          <p:cNvPr id="12" name="Google Shape;728;p44"/>
          <p:cNvSpPr txBox="1">
            <a:spLocks/>
          </p:cNvSpPr>
          <p:nvPr/>
        </p:nvSpPr>
        <p:spPr>
          <a:xfrm>
            <a:off x="8462053" y="264330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6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13" name="Google Shape;765;p44"/>
          <p:cNvCxnSpPr/>
          <p:nvPr/>
        </p:nvCxnSpPr>
        <p:spPr>
          <a:xfrm>
            <a:off x="8133316" y="4076700"/>
            <a:ext cx="1893079" cy="0"/>
          </a:xfrm>
          <a:prstGeom prst="straightConnector1">
            <a:avLst/>
          </a:prstGeom>
          <a:noFill/>
          <a:ln w="57150" cap="rnd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Rectangle 14"/>
          <p:cNvSpPr/>
          <p:nvPr/>
        </p:nvSpPr>
        <p:spPr>
          <a:xfrm>
            <a:off x="2610930" y="4533900"/>
            <a:ext cx="1329080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5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ĐƯỜNG TRUNG TRỰC CỦA TAM GIÁC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10741" flipV="1">
            <a:off x="805671" y="6540245"/>
            <a:ext cx="3954056" cy="1626106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1399">
            <a:off x="14283742" y="6750742"/>
            <a:ext cx="3388469" cy="24439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5694690" y="363083"/>
            <a:ext cx="1907510" cy="615941"/>
            <a:chOff x="0" y="0"/>
            <a:chExt cx="2332414" cy="751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"/>
            <a:ext cx="1101010" cy="10275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39210" y="5717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7848600" y="2961945"/>
            <a:ext cx="1735495" cy="856157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817684" y="554984"/>
            <a:ext cx="792556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kumimoji="0" lang="en-US" altLang="en-US" sz="3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1" y="453015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1000" y="1790700"/>
                <a:ext cx="17739307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122.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739307" cy="750975"/>
              </a:xfrm>
              <a:prstGeom prst="rect">
                <a:avLst/>
              </a:prstGeom>
              <a:blipFill>
                <a:blip r:embed="rId6"/>
                <a:stretch>
                  <a:fillRect l="-1238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347" y="4224006"/>
            <a:ext cx="5334000" cy="57765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82800" y="7224377"/>
            <a:ext cx="2215734" cy="280029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312001" flipV="1">
            <a:off x="-582012" y="9046079"/>
            <a:ext cx="2226458" cy="98439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741664" y="4789557"/>
            <a:ext cx="708798" cy="3981063"/>
            <a:chOff x="8741664" y="4789557"/>
            <a:chExt cx="708798" cy="3981063"/>
          </a:xfrm>
        </p:grpSpPr>
        <p:grpSp>
          <p:nvGrpSpPr>
            <p:cNvPr id="21" name="Group 20"/>
            <p:cNvGrpSpPr/>
            <p:nvPr/>
          </p:nvGrpSpPr>
          <p:grpSpPr>
            <a:xfrm>
              <a:off x="8741664" y="5036820"/>
              <a:ext cx="249936" cy="3733800"/>
              <a:chOff x="8132064" y="5036820"/>
              <a:chExt cx="249936" cy="37338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8132064" y="5036820"/>
                <a:ext cx="0" cy="37338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8132064" y="8496300"/>
                <a:ext cx="249936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374912" y="8496300"/>
                <a:ext cx="0" cy="27432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837537" y="4789557"/>
                  <a:ext cx="61292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537" y="4789557"/>
                  <a:ext cx="612925" cy="707886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37407" flipV="1">
            <a:off x="14636387" y="235161"/>
            <a:ext cx="4479119" cy="18420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30146" y="1562100"/>
            <a:ext cx="16543454" cy="7086600"/>
            <a:chOff x="0" y="0"/>
            <a:chExt cx="1918193" cy="2090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8193" cy="2090532"/>
            </a:xfrm>
            <a:custGeom>
              <a:avLst/>
              <a:gdLst/>
              <a:ahLst/>
              <a:cxnLst/>
              <a:rect l="l" t="t" r="r" b="b"/>
              <a:pathLst>
                <a:path w="1918193" h="2090532">
                  <a:moveTo>
                    <a:pt x="1793733" y="2090532"/>
                  </a:moveTo>
                  <a:lnTo>
                    <a:pt x="124460" y="2090532"/>
                  </a:lnTo>
                  <a:cubicBezTo>
                    <a:pt x="55880" y="2090532"/>
                    <a:pt x="0" y="2034652"/>
                    <a:pt x="0" y="19660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3733" y="0"/>
                  </a:lnTo>
                  <a:cubicBezTo>
                    <a:pt x="1862313" y="0"/>
                    <a:pt x="1918193" y="55880"/>
                    <a:pt x="1918193" y="124460"/>
                  </a:cubicBezTo>
                  <a:lnTo>
                    <a:pt x="1918193" y="1966072"/>
                  </a:lnTo>
                  <a:cubicBezTo>
                    <a:pt x="1918193" y="2034652"/>
                    <a:pt x="1862313" y="2090532"/>
                    <a:pt x="1793733" y="20905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7010400" y="2071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9508">
            <a:off x="675888" y="791101"/>
            <a:ext cx="1838768" cy="132621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304800" y="8552281"/>
            <a:ext cx="2255520" cy="1409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917" y="3075294"/>
            <a:ext cx="1535684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7917" y="5355891"/>
            <a:ext cx="14859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228472" y="7432248"/>
            <a:ext cx="1746285" cy="2587090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65316" y="2091366"/>
            <a:ext cx="834803" cy="8118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5800" y="647700"/>
            <a:ext cx="5562600" cy="1066800"/>
            <a:chOff x="381000" y="190500"/>
            <a:chExt cx="5562600" cy="10668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71" y="190500"/>
              <a:ext cx="523149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1 (SGK – tr112)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8001000" y="3771937"/>
            <a:ext cx="1669143" cy="9144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70344">
            <a:off x="17039994" y="29170"/>
            <a:ext cx="1639790" cy="760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93057" y="2040404"/>
                <a:ext cx="170688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123),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57" y="2040404"/>
                <a:ext cx="17068800" cy="1938992"/>
              </a:xfrm>
              <a:prstGeom prst="rect">
                <a:avLst/>
              </a:prstGeom>
              <a:blipFill>
                <a:blip r:embed="rId30"/>
                <a:stretch>
                  <a:fillRect l="-1286" r="-42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15461343" y="8134652"/>
            <a:ext cx="2445657" cy="2038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33400" y="4531013"/>
            <a:ext cx="6378241" cy="5491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391400" y="5143500"/>
                <a:ext cx="104394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5143500"/>
                <a:ext cx="10439400" cy="2862322"/>
              </a:xfrm>
              <a:prstGeom prst="rect">
                <a:avLst/>
              </a:prstGeom>
              <a:blipFill>
                <a:blip r:embed="rId33"/>
                <a:stretch>
                  <a:fillRect l="-1869" r="-204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Callout 21"/>
          <p:cNvSpPr/>
          <p:nvPr/>
        </p:nvSpPr>
        <p:spPr>
          <a:xfrm>
            <a:off x="838200" y="729821"/>
            <a:ext cx="1669143" cy="91440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70344">
            <a:off x="17039994" y="29170"/>
            <a:ext cx="1639790" cy="760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116" y="2119468"/>
            <a:ext cx="6378241" cy="5491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203658" y="1790700"/>
                <a:ext cx="10237740" cy="747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658" y="1790700"/>
                <a:ext cx="10237740" cy="7478970"/>
              </a:xfrm>
              <a:prstGeom prst="rect">
                <a:avLst/>
              </a:prstGeom>
              <a:blipFill>
                <a:blip r:embed="rId31"/>
                <a:stretch>
                  <a:fillRect l="-1906" r="-2085" b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5016419" y="8469021"/>
            <a:ext cx="2135854" cy="1779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49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A2F2524-4808-4099-A2E5-3848801D6F9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]\&quot;\uFFFD,{EDFA8867-1FD3-41C9-841C-F9B99C74A1B9}&quot;,&quot;C:\\Users\\GIGABYTE\\Desktop\\CDS\\T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12. C7 BÀI 12 TÍNH CHẤT BA ĐƯỜNG TRUNG TRỰC CỦA TAM GIÁC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267F6C-1A2A-4469-8984-7C45727F2DA7}:3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98463B-470A-497A-BA33-31B40403F650}:2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281CFD-8818-4C06-B215-C6A38A6F6CB1}:2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3FC15D-BEF1-4D53-9CA9-0A0322395582}:3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F7ADDD-9D55-4202-841E-E744127E4D86}:2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78B333-40B6-43A8-B7D4-2F6C7EE8B367}:3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37B6BB-14ED-4526-A79F-9D2D53A920CC}:27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6D543F-FEA5-4ECD-9583-4CEE7CFC5FCE}:26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DAAA22-069F-4EA7-8BC2-D88C7418E66A}:3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C7950E-FE87-4426-914E-85A62AA8CDFB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F7F6C1-B48B-4837-9506-81297D6C6FF1}:37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6461DF-A9F9-41FF-8C8F-A97FA0EC0DB6}:2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D486F2-ADFB-4587-81B6-138733F58E01}:3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D5EE75-7FCD-4DD3-8691-FCD7B53EDE92}:2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DDEEE6-8AB1-49D0-A6C4-66A400DD230B}:3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361219-35B1-4B29-BD8E-9FCDEDD6840A}:3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C4A952-7E38-4253-8476-548BF755FBD5}:31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FA500A-48C6-47CB-A88B-BF1F55E27DD5}:3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A863E4-04E4-45B6-9B75-381E3851B222}:29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550CF6-73D6-49D3-B9D4-E21EE748A305}:3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AE39A8-6F34-4304-9601-6036522A9728}:3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D77EF8-1DCD-423A-B0D1-A2313C09137A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F19F7E-B826-4F3D-857C-DCC0805071BD}:38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18961F-AE1D-435C-B160-0CCEE9CD3B26}:38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F5F943-EA9A-450B-A43A-046CA1FF36C3}:38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6DA935-27A1-4DDB-A9F6-344587A2C6BE}:36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9B8CB7-FD22-4165-BD7D-3E8268CDA1E4}:29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488457-6EFA-4877-9F11-A05F4FA49E63}:36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A64E77-0E79-4724-84D3-2C009E8D2882}:29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2C542-076F-4CCD-BB28-0F8BCF86D677}:38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984F15-4AE0-4C18-8EA6-3F288CD5F547}:3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EE7B11-6F5D-4A52-A57F-C614652E14F0}:3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E02C47-4FC3-46EF-9460-754391984FB1}:25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CB8375-CE69-4FB0-9991-E86EECCBB233}:37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C4F16E-A20E-4BD5-B7C5-C009C293D32B}:37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CD886F-84E0-4FA7-81BB-436094DAAB63}:39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22B0D4-29A6-48F6-94F0-1DE02483E55A}:30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45F9F1-C916-434F-BAF6-333A28625167}:30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E090D2-FCED-45A1-80DA-E09DA586395F}:39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6FB15-5571-4636-B667-8ADB94268828}:30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E1142C-2E99-40E8-A713-EBDA42D029AD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212EBC-8296-48F6-86F8-D1E8FEABB523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83242D-AE14-4553-BF74-4204F031E5E1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E0726B-37B9-40B0-91C3-EA026E4F58D1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A6B196-69BF-4530-8C0E-D2B57BAD3A98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7C80EB-E6B4-4AA8-B479-9F8DC3388E4A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2712</Words>
  <Application>Microsoft Office PowerPoint</Application>
  <PresentationFormat>Custom</PresentationFormat>
  <Paragraphs>261</Paragraphs>
  <Slides>46</Slides>
  <Notes>46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 New Roman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 C7 BÀI 12 TÍNH CHẤT BA ĐƯỜNG TRUNG TRỰC CỦA TAM GIÁC</dc:title>
  <dc:creator>Mr CHU HONG VINH</dc:creator>
  <cp:lastModifiedBy>Phạm Thu Hà</cp:lastModifiedBy>
  <cp:revision>250</cp:revision>
  <dcterms:created xsi:type="dcterms:W3CDTF">2006-08-16T00:00:00Z</dcterms:created>
  <dcterms:modified xsi:type="dcterms:W3CDTF">2025-05-14T06:04:58Z</dcterms:modified>
  <dc:identifier>DAFNsc4mcvs</dc:identifier>
</cp:coreProperties>
</file>