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96" r:id="rId2"/>
    <p:sldMasterId id="2147483720" r:id="rId3"/>
    <p:sldMasterId id="2147483732" r:id="rId4"/>
  </p:sldMasterIdLst>
  <p:notesMasterIdLst>
    <p:notesMasterId r:id="rId34"/>
  </p:notesMasterIdLst>
  <p:sldIdLst>
    <p:sldId id="400" r:id="rId5"/>
    <p:sldId id="397" r:id="rId6"/>
    <p:sldId id="376" r:id="rId7"/>
    <p:sldId id="377" r:id="rId8"/>
    <p:sldId id="293" r:id="rId9"/>
    <p:sldId id="378" r:id="rId10"/>
    <p:sldId id="272" r:id="rId11"/>
    <p:sldId id="379" r:id="rId12"/>
    <p:sldId id="284" r:id="rId13"/>
    <p:sldId id="297" r:id="rId14"/>
    <p:sldId id="316" r:id="rId15"/>
    <p:sldId id="271" r:id="rId16"/>
    <p:sldId id="287" r:id="rId17"/>
    <p:sldId id="289" r:id="rId18"/>
    <p:sldId id="292" r:id="rId19"/>
    <p:sldId id="290" r:id="rId20"/>
    <p:sldId id="279" r:id="rId21"/>
    <p:sldId id="276" r:id="rId22"/>
    <p:sldId id="303" r:id="rId23"/>
    <p:sldId id="321" r:id="rId24"/>
    <p:sldId id="286" r:id="rId25"/>
    <p:sldId id="300" r:id="rId26"/>
    <p:sldId id="324" r:id="rId27"/>
    <p:sldId id="301" r:id="rId28"/>
    <p:sldId id="273" r:id="rId29"/>
    <p:sldId id="288" r:id="rId30"/>
    <p:sldId id="275" r:id="rId31"/>
    <p:sldId id="341" r:id="rId32"/>
    <p:sldId id="401" r:id="rId33"/>
  </p:sldIdLst>
  <p:sldSz cx="18288000" cy="10287000"/>
  <p:notesSz cx="6858000" cy="9144000"/>
  <p:embeddedFontLst>
    <p:embeddedFont>
      <p:font typeface="Cambria Math" panose="02040503050406030204" pitchFamily="18" charset="0"/>
      <p:regular r:id="rId35"/>
    </p:embeddedFont>
  </p:embeddedFontLst>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A6AB"/>
    <a:srgbClr val="F6F6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22" autoAdjust="0"/>
  </p:normalViewPr>
  <p:slideViewPr>
    <p:cSldViewPr>
      <p:cViewPr varScale="1">
        <p:scale>
          <a:sx n="51" d="100"/>
          <a:sy n="51" d="100"/>
        </p:scale>
        <p:origin x="244"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FA3419-BDCD-46C7-837C-84EBC2C1BD70}" type="datetimeFigureOut">
              <a:rPr lang="en-US" smtClean="0"/>
              <a:t>5/14/2025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6D796A-198F-4B98-9B98-878DC4C51E9B}" type="slidenum">
              <a:rPr lang="en-US" smtClean="0"/>
              <a:t>‹#›</a:t>
            </a:fld>
            <a:endParaRPr lang="en-US"/>
          </a:p>
        </p:txBody>
      </p:sp>
    </p:spTree>
    <p:extLst>
      <p:ext uri="{BB962C8B-B14F-4D97-AF65-F5344CB8AC3E}">
        <p14:creationId xmlns:p14="http://schemas.microsoft.com/office/powerpoint/2010/main" val="2219299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6D796A-198F-4B98-9B98-878DC4C51E9B}" type="slidenum">
              <a:rPr lang="en-US" smtClean="0"/>
              <a:t>1</a:t>
            </a:fld>
            <a:endParaRPr lang="en-US"/>
          </a:p>
        </p:txBody>
      </p:sp>
    </p:spTree>
    <p:extLst>
      <p:ext uri="{BB962C8B-B14F-4D97-AF65-F5344CB8AC3E}">
        <p14:creationId xmlns:p14="http://schemas.microsoft.com/office/powerpoint/2010/main" val="1673293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6D796A-198F-4B98-9B98-878DC4C51E9B}" type="slidenum">
              <a:rPr lang="en-US" smtClean="0"/>
              <a:t>10</a:t>
            </a:fld>
            <a:endParaRPr lang="en-US"/>
          </a:p>
        </p:txBody>
      </p:sp>
    </p:spTree>
    <p:extLst>
      <p:ext uri="{BB962C8B-B14F-4D97-AF65-F5344CB8AC3E}">
        <p14:creationId xmlns:p14="http://schemas.microsoft.com/office/powerpoint/2010/main" val="373841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6D796A-198F-4B98-9B98-878DC4C51E9B}" type="slidenum">
              <a:rPr lang="en-US" smtClean="0"/>
              <a:t>11</a:t>
            </a:fld>
            <a:endParaRPr lang="en-US"/>
          </a:p>
        </p:txBody>
      </p:sp>
    </p:spTree>
    <p:extLst>
      <p:ext uri="{BB962C8B-B14F-4D97-AF65-F5344CB8AC3E}">
        <p14:creationId xmlns:p14="http://schemas.microsoft.com/office/powerpoint/2010/main" val="98586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6D796A-198F-4B98-9B98-878DC4C51E9B}" type="slidenum">
              <a:rPr lang="en-US" smtClean="0"/>
              <a:t>12</a:t>
            </a:fld>
            <a:endParaRPr lang="en-US"/>
          </a:p>
        </p:txBody>
      </p:sp>
    </p:spTree>
    <p:extLst>
      <p:ext uri="{BB962C8B-B14F-4D97-AF65-F5344CB8AC3E}">
        <p14:creationId xmlns:p14="http://schemas.microsoft.com/office/powerpoint/2010/main" val="2870499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6D796A-198F-4B98-9B98-878DC4C51E9B}" type="slidenum">
              <a:rPr lang="en-US" smtClean="0"/>
              <a:t>13</a:t>
            </a:fld>
            <a:endParaRPr lang="en-US"/>
          </a:p>
        </p:txBody>
      </p:sp>
    </p:spTree>
    <p:extLst>
      <p:ext uri="{BB962C8B-B14F-4D97-AF65-F5344CB8AC3E}">
        <p14:creationId xmlns:p14="http://schemas.microsoft.com/office/powerpoint/2010/main" val="4269461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6D796A-198F-4B98-9B98-878DC4C51E9B}" type="slidenum">
              <a:rPr lang="en-US" smtClean="0"/>
              <a:t>14</a:t>
            </a:fld>
            <a:endParaRPr lang="en-US"/>
          </a:p>
        </p:txBody>
      </p:sp>
    </p:spTree>
    <p:extLst>
      <p:ext uri="{BB962C8B-B14F-4D97-AF65-F5344CB8AC3E}">
        <p14:creationId xmlns:p14="http://schemas.microsoft.com/office/powerpoint/2010/main" val="2720964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6D796A-198F-4B98-9B98-878DC4C51E9B}" type="slidenum">
              <a:rPr lang="en-US" smtClean="0"/>
              <a:t>15</a:t>
            </a:fld>
            <a:endParaRPr lang="en-US"/>
          </a:p>
        </p:txBody>
      </p:sp>
    </p:spTree>
    <p:extLst>
      <p:ext uri="{BB962C8B-B14F-4D97-AF65-F5344CB8AC3E}">
        <p14:creationId xmlns:p14="http://schemas.microsoft.com/office/powerpoint/2010/main" val="105646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6D796A-198F-4B98-9B98-878DC4C51E9B}" type="slidenum">
              <a:rPr lang="en-US" smtClean="0"/>
              <a:t>16</a:t>
            </a:fld>
            <a:endParaRPr lang="en-US"/>
          </a:p>
        </p:txBody>
      </p:sp>
    </p:spTree>
    <p:extLst>
      <p:ext uri="{BB962C8B-B14F-4D97-AF65-F5344CB8AC3E}">
        <p14:creationId xmlns:p14="http://schemas.microsoft.com/office/powerpoint/2010/main" val="2559417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6D796A-198F-4B98-9B98-878DC4C51E9B}" type="slidenum">
              <a:rPr lang="en-US" smtClean="0"/>
              <a:t>17</a:t>
            </a:fld>
            <a:endParaRPr lang="en-US"/>
          </a:p>
        </p:txBody>
      </p:sp>
    </p:spTree>
    <p:extLst>
      <p:ext uri="{BB962C8B-B14F-4D97-AF65-F5344CB8AC3E}">
        <p14:creationId xmlns:p14="http://schemas.microsoft.com/office/powerpoint/2010/main" val="31437886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6D796A-198F-4B98-9B98-878DC4C51E9B}" type="slidenum">
              <a:rPr lang="en-US" smtClean="0"/>
              <a:t>18</a:t>
            </a:fld>
            <a:endParaRPr lang="en-US"/>
          </a:p>
        </p:txBody>
      </p:sp>
    </p:spTree>
    <p:extLst>
      <p:ext uri="{BB962C8B-B14F-4D97-AF65-F5344CB8AC3E}">
        <p14:creationId xmlns:p14="http://schemas.microsoft.com/office/powerpoint/2010/main" val="1687244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6D796A-198F-4B98-9B98-878DC4C51E9B}" type="slidenum">
              <a:rPr lang="en-US" smtClean="0"/>
              <a:t>19</a:t>
            </a:fld>
            <a:endParaRPr lang="en-US"/>
          </a:p>
        </p:txBody>
      </p:sp>
    </p:spTree>
    <p:extLst>
      <p:ext uri="{BB962C8B-B14F-4D97-AF65-F5344CB8AC3E}">
        <p14:creationId xmlns:p14="http://schemas.microsoft.com/office/powerpoint/2010/main" val="1153029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6D796A-198F-4B98-9B98-878DC4C51E9B}" type="slidenum">
              <a:rPr lang="en-US" smtClean="0"/>
              <a:t>2</a:t>
            </a:fld>
            <a:endParaRPr lang="en-US"/>
          </a:p>
        </p:txBody>
      </p:sp>
    </p:spTree>
    <p:extLst>
      <p:ext uri="{BB962C8B-B14F-4D97-AF65-F5344CB8AC3E}">
        <p14:creationId xmlns:p14="http://schemas.microsoft.com/office/powerpoint/2010/main" val="29491836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6D796A-198F-4B98-9B98-878DC4C51E9B}" type="slidenum">
              <a:rPr lang="en-US" smtClean="0"/>
              <a:t>20</a:t>
            </a:fld>
            <a:endParaRPr lang="en-US"/>
          </a:p>
        </p:txBody>
      </p:sp>
    </p:spTree>
    <p:extLst>
      <p:ext uri="{BB962C8B-B14F-4D97-AF65-F5344CB8AC3E}">
        <p14:creationId xmlns:p14="http://schemas.microsoft.com/office/powerpoint/2010/main" val="226134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6D796A-198F-4B98-9B98-878DC4C51E9B}" type="slidenum">
              <a:rPr lang="en-US" smtClean="0"/>
              <a:t>21</a:t>
            </a:fld>
            <a:endParaRPr lang="en-US"/>
          </a:p>
        </p:txBody>
      </p:sp>
    </p:spTree>
    <p:extLst>
      <p:ext uri="{BB962C8B-B14F-4D97-AF65-F5344CB8AC3E}">
        <p14:creationId xmlns:p14="http://schemas.microsoft.com/office/powerpoint/2010/main" val="9825373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6D796A-198F-4B98-9B98-878DC4C51E9B}" type="slidenum">
              <a:rPr lang="en-US" smtClean="0"/>
              <a:t>22</a:t>
            </a:fld>
            <a:endParaRPr lang="en-US"/>
          </a:p>
        </p:txBody>
      </p:sp>
    </p:spTree>
    <p:extLst>
      <p:ext uri="{BB962C8B-B14F-4D97-AF65-F5344CB8AC3E}">
        <p14:creationId xmlns:p14="http://schemas.microsoft.com/office/powerpoint/2010/main" val="28882545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6D796A-198F-4B98-9B98-878DC4C51E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30888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6D796A-198F-4B98-9B98-878DC4C51E9B}" type="slidenum">
              <a:rPr lang="en-US" smtClean="0"/>
              <a:t>24</a:t>
            </a:fld>
            <a:endParaRPr lang="en-US"/>
          </a:p>
        </p:txBody>
      </p:sp>
    </p:spTree>
    <p:extLst>
      <p:ext uri="{BB962C8B-B14F-4D97-AF65-F5344CB8AC3E}">
        <p14:creationId xmlns:p14="http://schemas.microsoft.com/office/powerpoint/2010/main" val="2316734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6D796A-198F-4B98-9B98-878DC4C51E9B}" type="slidenum">
              <a:rPr lang="en-US" smtClean="0"/>
              <a:t>25</a:t>
            </a:fld>
            <a:endParaRPr lang="en-US"/>
          </a:p>
        </p:txBody>
      </p:sp>
    </p:spTree>
    <p:extLst>
      <p:ext uri="{BB962C8B-B14F-4D97-AF65-F5344CB8AC3E}">
        <p14:creationId xmlns:p14="http://schemas.microsoft.com/office/powerpoint/2010/main" val="15361824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6D796A-198F-4B98-9B98-878DC4C51E9B}" type="slidenum">
              <a:rPr lang="en-US" smtClean="0"/>
              <a:t>26</a:t>
            </a:fld>
            <a:endParaRPr lang="en-US"/>
          </a:p>
        </p:txBody>
      </p:sp>
    </p:spTree>
    <p:extLst>
      <p:ext uri="{BB962C8B-B14F-4D97-AF65-F5344CB8AC3E}">
        <p14:creationId xmlns:p14="http://schemas.microsoft.com/office/powerpoint/2010/main" val="12208517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6D796A-198F-4B98-9B98-878DC4C51E9B}" type="slidenum">
              <a:rPr lang="en-US" smtClean="0"/>
              <a:t>27</a:t>
            </a:fld>
            <a:endParaRPr lang="en-US"/>
          </a:p>
        </p:txBody>
      </p:sp>
    </p:spTree>
    <p:extLst>
      <p:ext uri="{BB962C8B-B14F-4D97-AF65-F5344CB8AC3E}">
        <p14:creationId xmlns:p14="http://schemas.microsoft.com/office/powerpoint/2010/main" val="8741049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6D796A-198F-4B98-9B98-878DC4C51E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62881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6D796A-198F-4B98-9B98-878DC4C51E9B}" type="slidenum">
              <a:rPr lang="en-US" smtClean="0"/>
              <a:t>29</a:t>
            </a:fld>
            <a:endParaRPr lang="en-US"/>
          </a:p>
        </p:txBody>
      </p:sp>
    </p:spTree>
    <p:extLst>
      <p:ext uri="{BB962C8B-B14F-4D97-AF65-F5344CB8AC3E}">
        <p14:creationId xmlns:p14="http://schemas.microsoft.com/office/powerpoint/2010/main" val="3538249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6D796A-198F-4B98-9B98-878DC4C51E9B}" type="slidenum">
              <a:rPr lang="en-US" smtClean="0"/>
              <a:t>3</a:t>
            </a:fld>
            <a:endParaRPr lang="en-US"/>
          </a:p>
        </p:txBody>
      </p:sp>
    </p:spTree>
    <p:extLst>
      <p:ext uri="{BB962C8B-B14F-4D97-AF65-F5344CB8AC3E}">
        <p14:creationId xmlns:p14="http://schemas.microsoft.com/office/powerpoint/2010/main" val="1129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6D796A-198F-4B98-9B98-878DC4C51E9B}" type="slidenum">
              <a:rPr lang="en-US" smtClean="0"/>
              <a:t>4</a:t>
            </a:fld>
            <a:endParaRPr lang="en-US"/>
          </a:p>
        </p:txBody>
      </p:sp>
    </p:spTree>
    <p:extLst>
      <p:ext uri="{BB962C8B-B14F-4D97-AF65-F5344CB8AC3E}">
        <p14:creationId xmlns:p14="http://schemas.microsoft.com/office/powerpoint/2010/main" val="2627644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6D796A-198F-4B98-9B98-878DC4C51E9B}" type="slidenum">
              <a:rPr lang="en-US" smtClean="0"/>
              <a:t>5</a:t>
            </a:fld>
            <a:endParaRPr lang="en-US"/>
          </a:p>
        </p:txBody>
      </p:sp>
    </p:spTree>
    <p:extLst>
      <p:ext uri="{BB962C8B-B14F-4D97-AF65-F5344CB8AC3E}">
        <p14:creationId xmlns:p14="http://schemas.microsoft.com/office/powerpoint/2010/main" val="1760684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6D796A-198F-4B98-9B98-878DC4C51E9B}" type="slidenum">
              <a:rPr lang="en-US" smtClean="0"/>
              <a:t>6</a:t>
            </a:fld>
            <a:endParaRPr lang="en-US"/>
          </a:p>
        </p:txBody>
      </p:sp>
    </p:spTree>
    <p:extLst>
      <p:ext uri="{BB962C8B-B14F-4D97-AF65-F5344CB8AC3E}">
        <p14:creationId xmlns:p14="http://schemas.microsoft.com/office/powerpoint/2010/main" val="3841180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6D796A-198F-4B98-9B98-878DC4C51E9B}" type="slidenum">
              <a:rPr lang="en-US" smtClean="0"/>
              <a:t>7</a:t>
            </a:fld>
            <a:endParaRPr lang="en-US"/>
          </a:p>
        </p:txBody>
      </p:sp>
    </p:spTree>
    <p:extLst>
      <p:ext uri="{BB962C8B-B14F-4D97-AF65-F5344CB8AC3E}">
        <p14:creationId xmlns:p14="http://schemas.microsoft.com/office/powerpoint/2010/main" val="3557390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6D796A-198F-4B98-9B98-878DC4C51E9B}" type="slidenum">
              <a:rPr lang="en-US" smtClean="0"/>
              <a:t>8</a:t>
            </a:fld>
            <a:endParaRPr lang="en-US"/>
          </a:p>
        </p:txBody>
      </p:sp>
    </p:spTree>
    <p:extLst>
      <p:ext uri="{BB962C8B-B14F-4D97-AF65-F5344CB8AC3E}">
        <p14:creationId xmlns:p14="http://schemas.microsoft.com/office/powerpoint/2010/main" val="4202792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6D796A-198F-4B98-9B98-878DC4C51E9B}" type="slidenum">
              <a:rPr lang="en-US" smtClean="0"/>
              <a:t>9</a:t>
            </a:fld>
            <a:endParaRPr lang="en-US"/>
          </a:p>
        </p:txBody>
      </p:sp>
    </p:spTree>
    <p:extLst>
      <p:ext uri="{BB962C8B-B14F-4D97-AF65-F5344CB8AC3E}">
        <p14:creationId xmlns:p14="http://schemas.microsoft.com/office/powerpoint/2010/main" val="44305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87417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15901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19805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13511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377721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097332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41407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32010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57074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457737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815076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098135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395352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987234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213692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595100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025243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18544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590803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056114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877745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901427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866539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399475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973600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089026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623678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67435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004400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343565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928580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978606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37206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2739860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4587251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8101227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svg"/><Relationship Id="rId2" Type="http://schemas.openxmlformats.org/officeDocument/2006/relationships/slideLayout" Target="../slideLayouts/slideLayout29.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svg"/><Relationship Id="rId15" Type="http://schemas.openxmlformats.org/officeDocument/2006/relationships/image" Target="../media/image5.png"/><Relationship Id="rId4" Type="http://schemas.openxmlformats.org/officeDocument/2006/relationships/image" Target="../media/image1.png"/><Relationship Id="rId14"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460.png"/><Relationship Id="rId3" Type="http://schemas.openxmlformats.org/officeDocument/2006/relationships/notesSlide" Target="../notesSlides/notesSlide10.xml"/><Relationship Id="rId7" Type="http://schemas.openxmlformats.org/officeDocument/2006/relationships/image" Target="../media/image45.pn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46.png"/><Relationship Id="rId11" Type="http://schemas.openxmlformats.org/officeDocument/2006/relationships/image" Target="../media/image49.svg"/><Relationship Id="rId5" Type="http://schemas.openxmlformats.org/officeDocument/2006/relationships/image" Target="../media/image2.svg"/><Relationship Id="rId10" Type="http://schemas.openxmlformats.org/officeDocument/2006/relationships/image" Target="../media/image48.png"/><Relationship Id="rId4" Type="http://schemas.openxmlformats.org/officeDocument/2006/relationships/image" Target="../media/image1.png"/><Relationship Id="rId9" Type="http://schemas.openxmlformats.org/officeDocument/2006/relationships/image" Target="../media/image47.png"/></Relationships>
</file>

<file path=ppt/slides/_rels/slide1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notesSlide" Target="../notesSlides/notesSlide11.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510.png"/><Relationship Id="rId5" Type="http://schemas.openxmlformats.org/officeDocument/2006/relationships/image" Target="../media/image51.png"/><Relationship Id="rId10" Type="http://schemas.openxmlformats.org/officeDocument/2006/relationships/image" Target="../media/image53.svg"/><Relationship Id="rId4" Type="http://schemas.openxmlformats.org/officeDocument/2006/relationships/image" Target="../media/image50.png"/><Relationship Id="rId9" Type="http://schemas.openxmlformats.org/officeDocument/2006/relationships/image" Target="../media/image52.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12.xml"/><Relationship Id="rId7" Type="http://schemas.openxmlformats.org/officeDocument/2006/relationships/image" Target="../media/image18.svg"/><Relationship Id="rId2" Type="http://schemas.openxmlformats.org/officeDocument/2006/relationships/slideLayout" Target="../slideLayouts/slideLayout7.xml"/><Relationship Id="rId20" Type="http://schemas.openxmlformats.org/officeDocument/2006/relationships/image" Target="../media/image53.png"/><Relationship Id="rId1" Type="http://schemas.openxmlformats.org/officeDocument/2006/relationships/tags" Target="../tags/tag13.xml"/><Relationship Id="rId6" Type="http://schemas.openxmlformats.org/officeDocument/2006/relationships/image" Target="../media/image17.png"/><Relationship Id="rId5" Type="http://schemas.openxmlformats.org/officeDocument/2006/relationships/image" Target="../media/image2.sv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notesSlide" Target="../notesSlides/notesSlide13.xml"/><Relationship Id="rId7" Type="http://schemas.openxmlformats.org/officeDocument/2006/relationships/image" Target="../media/image29.svg"/><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5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1" Type="http://schemas.openxmlformats.org/officeDocument/2006/relationships/image" Target="../media/image59.png"/><Relationship Id="rId2" Type="http://schemas.openxmlformats.org/officeDocument/2006/relationships/slideLayout" Target="../slideLayouts/slideLayout7.xml"/><Relationship Id="rId20" Type="http://schemas.openxmlformats.org/officeDocument/2006/relationships/image" Target="../media/image58.png"/><Relationship Id="rId1" Type="http://schemas.openxmlformats.org/officeDocument/2006/relationships/tags" Target="../tags/tag15.xml"/><Relationship Id="rId6" Type="http://schemas.openxmlformats.org/officeDocument/2006/relationships/image" Target="../media/image56.png"/><Relationship Id="rId11" Type="http://schemas.openxmlformats.org/officeDocument/2006/relationships/image" Target="../media/image15.png"/><Relationship Id="rId5" Type="http://schemas.openxmlformats.org/officeDocument/2006/relationships/image" Target="../media/image9.svg"/><Relationship Id="rId10" Type="http://schemas.openxmlformats.org/officeDocument/2006/relationships/image" Target="../media/image57.png"/><Relationship Id="rId4" Type="http://schemas.openxmlformats.org/officeDocument/2006/relationships/image" Target="../media/image8.png"/><Relationship Id="rId22" Type="http://schemas.openxmlformats.org/officeDocument/2006/relationships/image" Target="../media/image60.svg"/></Relationships>
</file>

<file path=ppt/slides/_rels/slide15.xml.rels><?xml version="1.0" encoding="UTF-8" standalone="yes"?>
<Relationships xmlns="http://schemas.openxmlformats.org/package/2006/relationships"><Relationship Id="rId8" Type="http://schemas.openxmlformats.org/officeDocument/2006/relationships/image" Target="../media/image620.png"/><Relationship Id="rId13" Type="http://schemas.openxmlformats.org/officeDocument/2006/relationships/image" Target="../media/image67.png"/><Relationship Id="rId3" Type="http://schemas.openxmlformats.org/officeDocument/2006/relationships/notesSlide" Target="../notesSlides/notesSlide15.xml"/><Relationship Id="rId7" Type="http://schemas.openxmlformats.org/officeDocument/2006/relationships/image" Target="../media/image62.png"/><Relationship Id="rId12" Type="http://schemas.openxmlformats.org/officeDocument/2006/relationships/image" Target="../media/image66.png"/><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61.png"/><Relationship Id="rId11" Type="http://schemas.openxmlformats.org/officeDocument/2006/relationships/image" Target="../media/image65.png"/><Relationship Id="rId5" Type="http://schemas.openxmlformats.org/officeDocument/2006/relationships/image" Target="../media/image2.svg"/><Relationship Id="rId15" Type="http://schemas.openxmlformats.org/officeDocument/2006/relationships/image" Target="../media/image69.png"/><Relationship Id="rId10" Type="http://schemas.openxmlformats.org/officeDocument/2006/relationships/image" Target="../media/image64.png"/><Relationship Id="rId4" Type="http://schemas.openxmlformats.org/officeDocument/2006/relationships/image" Target="../media/image1.png"/><Relationship Id="rId9" Type="http://schemas.openxmlformats.org/officeDocument/2006/relationships/image" Target="../media/image63.png"/><Relationship Id="rId14" Type="http://schemas.openxmlformats.org/officeDocument/2006/relationships/image" Target="../media/image68.png"/></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6.xml"/><Relationship Id="rId7" Type="http://schemas.openxmlformats.org/officeDocument/2006/relationships/image" Target="../media/image4.svg"/><Relationship Id="rId17" Type="http://schemas.openxmlformats.org/officeDocument/2006/relationships/image" Target="../media/image71.png"/><Relationship Id="rId2" Type="http://schemas.openxmlformats.org/officeDocument/2006/relationships/slideLayout" Target="../slideLayouts/slideLayout7.xml"/><Relationship Id="rId16" Type="http://schemas.openxmlformats.org/officeDocument/2006/relationships/image" Target="../media/image70.png"/><Relationship Id="rId1" Type="http://schemas.openxmlformats.org/officeDocument/2006/relationships/tags" Target="../tags/tag17.xml"/><Relationship Id="rId6" Type="http://schemas.openxmlformats.org/officeDocument/2006/relationships/image" Target="../media/image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4.sv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1" Type="http://schemas.openxmlformats.org/officeDocument/2006/relationships/image" Target="../media/image74.png"/><Relationship Id="rId7" Type="http://schemas.openxmlformats.org/officeDocument/2006/relationships/image" Target="../media/image73.png"/><Relationship Id="rId2" Type="http://schemas.openxmlformats.org/officeDocument/2006/relationships/slideLayout" Target="../slideLayouts/slideLayout7.xml"/><Relationship Id="rId20" Type="http://schemas.openxmlformats.org/officeDocument/2006/relationships/image" Target="../media/image730.png"/><Relationship Id="rId29" Type="http://schemas.openxmlformats.org/officeDocument/2006/relationships/image" Target="../media/image76.png"/><Relationship Id="rId1" Type="http://schemas.openxmlformats.org/officeDocument/2006/relationships/tags" Target="../tags/tag18.xml"/><Relationship Id="rId6" Type="http://schemas.openxmlformats.org/officeDocument/2006/relationships/image" Target="../media/image72.png"/><Relationship Id="rId5" Type="http://schemas.openxmlformats.org/officeDocument/2006/relationships/image" Target="../media/image12.svg"/><Relationship Id="rId23" Type="http://schemas.openxmlformats.org/officeDocument/2006/relationships/image" Target="../media/image76.svg"/><Relationship Id="rId4" Type="http://schemas.openxmlformats.org/officeDocument/2006/relationships/image" Target="../media/image11.png"/><Relationship Id="rId22" Type="http://schemas.openxmlformats.org/officeDocument/2006/relationships/image" Target="../media/image75.png"/></Relationships>
</file>

<file path=ppt/slides/_rels/slide18.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notesSlide" Target="../notesSlides/notesSlide18.xml"/><Relationship Id="rId7" Type="http://schemas.openxmlformats.org/officeDocument/2006/relationships/image" Target="../media/image77.png"/><Relationship Id="rId12" Type="http://schemas.openxmlformats.org/officeDocument/2006/relationships/image" Target="../media/image82.png"/><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61.png"/><Relationship Id="rId11" Type="http://schemas.openxmlformats.org/officeDocument/2006/relationships/image" Target="../media/image81.png"/><Relationship Id="rId5" Type="http://schemas.openxmlformats.org/officeDocument/2006/relationships/image" Target="../media/image2.svg"/><Relationship Id="rId10" Type="http://schemas.openxmlformats.org/officeDocument/2006/relationships/image" Target="../media/image80.png"/><Relationship Id="rId4" Type="http://schemas.openxmlformats.org/officeDocument/2006/relationships/image" Target="../media/image1.png"/><Relationship Id="rId9" Type="http://schemas.openxmlformats.org/officeDocument/2006/relationships/image" Target="../media/image7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1" Type="http://schemas.openxmlformats.org/officeDocument/2006/relationships/image" Target="../media/image83.png"/><Relationship Id="rId7" Type="http://schemas.openxmlformats.org/officeDocument/2006/relationships/image" Target="../media/image46.png"/><Relationship Id="rId25" Type="http://schemas.openxmlformats.org/officeDocument/2006/relationships/image" Target="../media/image86.png"/><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15.png"/><Relationship Id="rId24" Type="http://schemas.openxmlformats.org/officeDocument/2006/relationships/image" Target="../media/image85.png"/><Relationship Id="rId5" Type="http://schemas.openxmlformats.org/officeDocument/2006/relationships/image" Target="../media/image2.svg"/><Relationship Id="rId23" Type="http://schemas.openxmlformats.org/officeDocument/2006/relationships/image" Target="../media/image84.png"/><Relationship Id="rId4" Type="http://schemas.openxmlformats.org/officeDocument/2006/relationships/image" Target="../media/image1.png"/><Relationship Id="rId22" Type="http://schemas.openxmlformats.org/officeDocument/2006/relationships/image" Target="../media/image62.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2.xml"/><Relationship Id="rId7" Type="http://schemas.openxmlformats.org/officeDocument/2006/relationships/image" Target="../media/image9.svg"/><Relationship Id="rId2" Type="http://schemas.openxmlformats.org/officeDocument/2006/relationships/slideLayout" Target="../slideLayouts/slideLayout18.xml"/><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notesSlide" Target="../notesSlides/notesSlide20.xml"/><Relationship Id="rId7" Type="http://schemas.openxmlformats.org/officeDocument/2006/relationships/image" Target="../media/image870.png"/><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image" Target="../media/image87.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89.svg"/></Relationships>
</file>

<file path=ppt/slides/_rels/slide21.xml.rels><?xml version="1.0" encoding="UTF-8" standalone="yes"?>
<Relationships xmlns="http://schemas.openxmlformats.org/package/2006/relationships"><Relationship Id="rId26" Type="http://schemas.openxmlformats.org/officeDocument/2006/relationships/image" Target="../media/image87.png"/><Relationship Id="rId3" Type="http://schemas.openxmlformats.org/officeDocument/2006/relationships/notesSlide" Target="../notesSlides/notesSlide21.xml"/><Relationship Id="rId21" Type="http://schemas.openxmlformats.org/officeDocument/2006/relationships/image" Target="../media/image90.png"/><Relationship Id="rId25" Type="http://schemas.openxmlformats.org/officeDocument/2006/relationships/image" Target="../media/image89.svg"/><Relationship Id="rId2" Type="http://schemas.openxmlformats.org/officeDocument/2006/relationships/slideLayout" Target="../slideLayouts/slideLayout7.xml"/><Relationship Id="rId20" Type="http://schemas.openxmlformats.org/officeDocument/2006/relationships/image" Target="../media/image89.png"/><Relationship Id="rId1" Type="http://schemas.openxmlformats.org/officeDocument/2006/relationships/tags" Target="../tags/tag22.xml"/><Relationship Id="rId6" Type="http://schemas.openxmlformats.org/officeDocument/2006/relationships/image" Target="../media/image15.png"/><Relationship Id="rId24" Type="http://schemas.openxmlformats.org/officeDocument/2006/relationships/image" Target="../media/image88.png"/><Relationship Id="rId5" Type="http://schemas.openxmlformats.org/officeDocument/2006/relationships/image" Target="../media/image2.svg"/><Relationship Id="rId23" Type="http://schemas.openxmlformats.org/officeDocument/2006/relationships/image" Target="../media/image92.png"/><Relationship Id="rId4" Type="http://schemas.openxmlformats.org/officeDocument/2006/relationships/image" Target="../media/image1.png"/><Relationship Id="rId22" Type="http://schemas.openxmlformats.org/officeDocument/2006/relationships/image" Target="../media/image91.png"/></Relationships>
</file>

<file path=ppt/slides/_rels/slide2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22.xml"/><Relationship Id="rId7" Type="http://schemas.openxmlformats.org/officeDocument/2006/relationships/image" Target="../media/image94.png"/><Relationship Id="rId12" Type="http://schemas.openxmlformats.org/officeDocument/2006/relationships/image" Target="../media/image95.png"/><Relationship Id="rId2" Type="http://schemas.openxmlformats.org/officeDocument/2006/relationships/slideLayout" Target="../slideLayouts/slideLayout7.xml"/><Relationship Id="rId1" Type="http://schemas.openxmlformats.org/officeDocument/2006/relationships/tags" Target="../tags/tag23.xml"/><Relationship Id="rId6" Type="http://schemas.openxmlformats.org/officeDocument/2006/relationships/image" Target="../media/image93.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14.sv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1" Type="http://schemas.openxmlformats.org/officeDocument/2006/relationships/image" Target="../media/image97.png"/><Relationship Id="rId7" Type="http://schemas.openxmlformats.org/officeDocument/2006/relationships/image" Target="../media/image15.png"/><Relationship Id="rId2" Type="http://schemas.openxmlformats.org/officeDocument/2006/relationships/slideLayout" Target="../slideLayouts/slideLayout7.xml"/><Relationship Id="rId20" Type="http://schemas.openxmlformats.org/officeDocument/2006/relationships/image" Target="../media/image96.png"/><Relationship Id="rId1" Type="http://schemas.openxmlformats.org/officeDocument/2006/relationships/tags" Target="../tags/tag24.xml"/><Relationship Id="rId6" Type="http://schemas.openxmlformats.org/officeDocument/2006/relationships/image" Target="../media/image56.png"/><Relationship Id="rId24" Type="http://schemas.openxmlformats.org/officeDocument/2006/relationships/image" Target="../media/image60.svg"/><Relationship Id="rId5" Type="http://schemas.openxmlformats.org/officeDocument/2006/relationships/image" Target="../media/image9.svg"/><Relationship Id="rId23" Type="http://schemas.openxmlformats.org/officeDocument/2006/relationships/image" Target="../media/image59.png"/><Relationship Id="rId4" Type="http://schemas.openxmlformats.org/officeDocument/2006/relationships/image" Target="../media/image8.png"/><Relationship Id="rId22" Type="http://schemas.openxmlformats.org/officeDocument/2006/relationships/image" Target="../media/image98.png"/></Relationships>
</file>

<file path=ppt/slides/_rels/slide24.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notesSlide" Target="../notesSlides/notesSlide24.xml"/><Relationship Id="rId21" Type="http://schemas.openxmlformats.org/officeDocument/2006/relationships/image" Target="../media/image104.png"/><Relationship Id="rId7" Type="http://schemas.openxmlformats.org/officeDocument/2006/relationships/image" Target="../media/image100.png"/><Relationship Id="rId2" Type="http://schemas.openxmlformats.org/officeDocument/2006/relationships/slideLayout" Target="../slideLayouts/slideLayout7.xml"/><Relationship Id="rId20" Type="http://schemas.openxmlformats.org/officeDocument/2006/relationships/image" Target="../media/image103.png"/><Relationship Id="rId1" Type="http://schemas.openxmlformats.org/officeDocument/2006/relationships/tags" Target="../tags/tag25.xml"/><Relationship Id="rId6" Type="http://schemas.openxmlformats.org/officeDocument/2006/relationships/image" Target="../media/image99.png"/><Relationship Id="rId5" Type="http://schemas.openxmlformats.org/officeDocument/2006/relationships/image" Target="../media/image2.sv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02.png"/></Relationships>
</file>

<file path=ppt/slides/_rels/slide25.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notesSlide" Target="../notesSlides/notesSlide25.xml"/><Relationship Id="rId7" Type="http://schemas.openxmlformats.org/officeDocument/2006/relationships/image" Target="../media/image106.png"/><Relationship Id="rId2" Type="http://schemas.openxmlformats.org/officeDocument/2006/relationships/slideLayout" Target="../slideLayouts/slideLayout7.xml"/><Relationship Id="rId20" Type="http://schemas.openxmlformats.org/officeDocument/2006/relationships/image" Target="../media/image108.png"/><Relationship Id="rId1" Type="http://schemas.openxmlformats.org/officeDocument/2006/relationships/tags" Target="../tags/tag26.xml"/><Relationship Id="rId6" Type="http://schemas.openxmlformats.org/officeDocument/2006/relationships/image" Target="../media/image105.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15.png"/></Relationships>
</file>

<file path=ppt/slides/_rels/slide26.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notesSlide" Target="../notesSlides/notesSlide26.xml"/><Relationship Id="rId7" Type="http://schemas.openxmlformats.org/officeDocument/2006/relationships/image" Target="../media/image99.png"/><Relationship Id="rId2" Type="http://schemas.openxmlformats.org/officeDocument/2006/relationships/slideLayout" Target="../slideLayouts/slideLayout7.xml"/><Relationship Id="rId1" Type="http://schemas.openxmlformats.org/officeDocument/2006/relationships/tags" Target="../tags/tag27.xml"/><Relationship Id="rId6" Type="http://schemas.openxmlformats.org/officeDocument/2006/relationships/image" Target="../media/image100.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110.svg"/></Relationships>
</file>

<file path=ppt/slides/_rels/slide2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27.xml"/><Relationship Id="rId7" Type="http://schemas.openxmlformats.org/officeDocument/2006/relationships/image" Target="../media/image99.png"/><Relationship Id="rId12" Type="http://schemas.openxmlformats.org/officeDocument/2006/relationships/image" Target="../media/image111.png"/><Relationship Id="rId2" Type="http://schemas.openxmlformats.org/officeDocument/2006/relationships/slideLayout" Target="../slideLayouts/slideLayout7.xml"/><Relationship Id="rId20" Type="http://schemas.openxmlformats.org/officeDocument/2006/relationships/image" Target="../media/image122.png"/><Relationship Id="rId1" Type="http://schemas.openxmlformats.org/officeDocument/2006/relationships/tags" Target="../tags/tag28.xml"/><Relationship Id="rId6" Type="http://schemas.openxmlformats.org/officeDocument/2006/relationships/image" Target="../media/image87.png"/><Relationship Id="rId11" Type="http://schemas.openxmlformats.org/officeDocument/2006/relationships/image" Target="../media/image120.png"/><Relationship Id="rId5" Type="http://schemas.openxmlformats.org/officeDocument/2006/relationships/image" Target="../media/image2.svg"/><Relationship Id="rId10" Type="http://schemas.openxmlformats.org/officeDocument/2006/relationships/image" Target="../media/image119.png"/><Relationship Id="rId4" Type="http://schemas.openxmlformats.org/officeDocument/2006/relationships/image" Target="../media/image1.png"/><Relationship Id="rId9" Type="http://schemas.openxmlformats.org/officeDocument/2006/relationships/image" Target="../media/image18.svg"/></Relationships>
</file>

<file path=ppt/slides/_rels/slide28.xml.rels><?xml version="1.0" encoding="UTF-8" standalone="yes"?>
<Relationships xmlns="http://schemas.openxmlformats.org/package/2006/relationships"><Relationship Id="rId8" Type="http://schemas.openxmlformats.org/officeDocument/2006/relationships/image" Target="../media/image114.svg"/><Relationship Id="rId13" Type="http://schemas.openxmlformats.org/officeDocument/2006/relationships/image" Target="../media/image116.svg"/><Relationship Id="rId3" Type="http://schemas.openxmlformats.org/officeDocument/2006/relationships/notesSlide" Target="../notesSlides/notesSlide28.xml"/><Relationship Id="rId7" Type="http://schemas.openxmlformats.org/officeDocument/2006/relationships/image" Target="../media/image113.png"/><Relationship Id="rId12" Type="http://schemas.openxmlformats.org/officeDocument/2006/relationships/image" Target="../media/image115.png"/><Relationship Id="rId2" Type="http://schemas.openxmlformats.org/officeDocument/2006/relationships/slideLayout" Target="../slideLayouts/slideLayout7.xml"/><Relationship Id="rId1" Type="http://schemas.openxmlformats.org/officeDocument/2006/relationships/tags" Target="../tags/tag29.xml"/><Relationship Id="rId6" Type="http://schemas.openxmlformats.org/officeDocument/2006/relationships/image" Target="../media/image112.png"/><Relationship Id="rId11" Type="http://schemas.openxmlformats.org/officeDocument/2006/relationships/image" Target="../media/image1320.png"/><Relationship Id="rId5" Type="http://schemas.openxmlformats.org/officeDocument/2006/relationships/image" Target="../media/image9.svg"/><Relationship Id="rId15" Type="http://schemas.openxmlformats.org/officeDocument/2006/relationships/image" Target="../media/image118.svg"/><Relationship Id="rId4" Type="http://schemas.openxmlformats.org/officeDocument/2006/relationships/image" Target="../media/image8.png"/><Relationship Id="rId14" Type="http://schemas.openxmlformats.org/officeDocument/2006/relationships/image" Target="../media/image117.png"/></Relationships>
</file>

<file path=ppt/slides/_rels/slide29.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notesSlide" Target="../notesSlides/notesSlide29.xml"/><Relationship Id="rId7" Type="http://schemas.openxmlformats.org/officeDocument/2006/relationships/image" Target="../media/image29.svg"/><Relationship Id="rId2" Type="http://schemas.openxmlformats.org/officeDocument/2006/relationships/slideLayout" Target="../slideLayouts/slideLayout40.xml"/><Relationship Id="rId1" Type="http://schemas.openxmlformats.org/officeDocument/2006/relationships/tags" Target="../tags/tag30.xml"/><Relationship Id="rId6" Type="http://schemas.openxmlformats.org/officeDocument/2006/relationships/image" Target="../media/image28.png"/><Relationship Id="rId11" Type="http://schemas.openxmlformats.org/officeDocument/2006/relationships/image" Target="../media/image14.svg"/><Relationship Id="rId5" Type="http://schemas.openxmlformats.org/officeDocument/2006/relationships/image" Target="../media/image12.svg"/><Relationship Id="rId10" Type="http://schemas.openxmlformats.org/officeDocument/2006/relationships/image" Target="../media/image13.png"/><Relationship Id="rId4" Type="http://schemas.openxmlformats.org/officeDocument/2006/relationships/image" Target="../media/image11.png"/><Relationship Id="rId9" Type="http://schemas.openxmlformats.org/officeDocument/2006/relationships/image" Target="../media/image122.sv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3.xml"/><Relationship Id="rId7" Type="http://schemas.openxmlformats.org/officeDocument/2006/relationships/image" Target="../media/image14.svg"/><Relationship Id="rId2" Type="http://schemas.openxmlformats.org/officeDocument/2006/relationships/slideLayout" Target="../slideLayouts/slideLayout7.xml"/><Relationship Id="rId20" Type="http://schemas.openxmlformats.org/officeDocument/2006/relationships/image" Target="../media/image21.png"/><Relationship Id="rId1" Type="http://schemas.openxmlformats.org/officeDocument/2006/relationships/tags" Target="../tags/tag4.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4.xml"/><Relationship Id="rId7" Type="http://schemas.openxmlformats.org/officeDocument/2006/relationships/image" Target="../media/image14.sv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6.png"/><Relationship Id="rId5" Type="http://schemas.openxmlformats.org/officeDocument/2006/relationships/image" Target="../media/image9.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notesSlide" Target="../notesSlides/notesSlide6.xml"/><Relationship Id="rId7"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23.png"/><Relationship Id="rId5" Type="http://schemas.openxmlformats.org/officeDocument/2006/relationships/image" Target="../media/image2.svg"/><Relationship Id="rId10" Type="http://schemas.openxmlformats.org/officeDocument/2006/relationships/image" Target="../media/image20.svg"/><Relationship Id="rId4" Type="http://schemas.openxmlformats.org/officeDocument/2006/relationships/image" Target="../media/image1.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7.xml"/><Relationship Id="rId7"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15.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25.svg"/><Relationship Id="rId27"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5.svg"/><Relationship Id="rId3" Type="http://schemas.openxmlformats.org/officeDocument/2006/relationships/notesSlide" Target="../notesSlides/notesSlide8.xml"/><Relationship Id="rId7" Type="http://schemas.openxmlformats.org/officeDocument/2006/relationships/image" Target="../media/image29.svg"/><Relationship Id="rId12" Type="http://schemas.openxmlformats.org/officeDocument/2006/relationships/image" Target="../media/image34.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28.png"/><Relationship Id="rId11" Type="http://schemas.openxmlformats.org/officeDocument/2006/relationships/image" Target="../media/image31.svg"/><Relationship Id="rId5" Type="http://schemas.openxmlformats.org/officeDocument/2006/relationships/image" Target="../media/image27.svg"/><Relationship Id="rId10" Type="http://schemas.openxmlformats.org/officeDocument/2006/relationships/image" Target="../media/image30.png"/><Relationship Id="rId4" Type="http://schemas.openxmlformats.org/officeDocument/2006/relationships/image" Target="../media/image26.png"/><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13" Type="http://schemas.openxmlformats.org/officeDocument/2006/relationships/image" Target="../media/image40.png"/><Relationship Id="rId18" Type="http://schemas.openxmlformats.org/officeDocument/2006/relationships/image" Target="../media/image45.svg"/><Relationship Id="rId3" Type="http://schemas.openxmlformats.org/officeDocument/2006/relationships/notesSlide" Target="../notesSlides/notesSlide9.xml"/><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slideLayout" Target="../slideLayouts/slideLayout7.xml"/><Relationship Id="rId16" Type="http://schemas.openxmlformats.org/officeDocument/2006/relationships/image" Target="../media/image43.svg"/><Relationship Id="rId1" Type="http://schemas.openxmlformats.org/officeDocument/2006/relationships/tags" Target="../tags/tag10.xml"/><Relationship Id="rId6" Type="http://schemas.openxmlformats.org/officeDocument/2006/relationships/image" Target="../media/image36.png"/><Relationship Id="rId11" Type="http://schemas.openxmlformats.org/officeDocument/2006/relationships/image" Target="../media/image38.png"/><Relationship Id="rId5" Type="http://schemas.openxmlformats.org/officeDocument/2006/relationships/image" Target="../media/image9.svg"/><Relationship Id="rId15" Type="http://schemas.openxmlformats.org/officeDocument/2006/relationships/image" Target="../media/image42.png"/><Relationship Id="rId10" Type="http://schemas.openxmlformats.org/officeDocument/2006/relationships/image" Target="../media/image37.png"/><Relationship Id="rId4" Type="http://schemas.openxmlformats.org/officeDocument/2006/relationships/image" Target="../media/image8.png"/><Relationship Id="rId1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sp>
      <p:grpSp>
        <p:nvGrpSpPr>
          <p:cNvPr id="13" name="Group 12"/>
          <p:cNvGrpSpPr/>
          <p:nvPr/>
        </p:nvGrpSpPr>
        <p:grpSpPr>
          <a:xfrm>
            <a:off x="6019800" y="427809"/>
            <a:ext cx="6248400" cy="1219200"/>
            <a:chOff x="6019800" y="411480"/>
            <a:chExt cx="6248400" cy="1219200"/>
          </a:xfrm>
        </p:grpSpPr>
        <p:sp>
          <p:nvSpPr>
            <p:cNvPr id="4" name="Round Same Side Corner Rectangle 3"/>
            <p:cNvSpPr/>
            <p:nvPr/>
          </p:nvSpPr>
          <p:spPr>
            <a:xfrm flipH="1" flipV="1">
              <a:off x="6019800" y="411480"/>
              <a:ext cx="6248400" cy="1219200"/>
            </a:xfrm>
            <a:prstGeom prst="round2SameRect">
              <a:avLst>
                <a:gd name="adj1" fmla="val 36667"/>
                <a:gd name="adj2"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6835251" y="513248"/>
              <a:ext cx="47244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KHỞI ĐỘNG</a:t>
              </a:r>
            </a:p>
          </p:txBody>
        </p:sp>
      </p:grpSp>
      <p:pic>
        <p:nvPicPr>
          <p:cNvPr id="16"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72256"/>
          <a:stretch>
            <a:fillRect/>
          </a:stretch>
        </p:blipFill>
        <p:spPr>
          <a:xfrm rot="1081854">
            <a:off x="11756725" y="-1125339"/>
            <a:ext cx="8057164" cy="2781499"/>
          </a:xfrm>
          <a:prstGeom prst="rect">
            <a:avLst/>
          </a:prstGeom>
        </p:spPr>
      </p:pic>
      <p:pic>
        <p:nvPicPr>
          <p:cNvPr id="11"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093070" y="8352928"/>
            <a:ext cx="2208762" cy="1187209"/>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999741" y="2614123"/>
                <a:ext cx="10076291" cy="501675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20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Trong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giờ</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học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môn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Mĩ</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thuật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bạn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Hạnh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dán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lên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trang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vở</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hai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hình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vuông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kích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thước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lần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lượt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3 </m:t>
                    </m:r>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cm</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cm</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như</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ở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Hình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1.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Tổng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diện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tích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hai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hình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vuông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4000" b="0" i="1" u="none" strike="noStrike" kern="1200" cap="none" spc="0" normalizeH="0" baseline="0" noProof="0" dirty="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120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m:t>
                          </m:r>
                        </m:e>
                        <m: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m:t>
                          </m:r>
                        </m:sup>
                      </m:s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+9</m:t>
                      </m:r>
                      <m:d>
                        <m:d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dPr>
                        <m:e>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cm</m:t>
                              </m:r>
                            </m:e>
                            <m: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m:t>
                              </m:r>
                            </m:sup>
                          </m:sSup>
                        </m:e>
                      </m:d>
                    </m:oMath>
                  </m:oMathPara>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999741" y="2614123"/>
                <a:ext cx="10076291" cy="5016758"/>
              </a:xfrm>
              <a:prstGeom prst="rect">
                <a:avLst/>
              </a:prstGeom>
              <a:blipFill>
                <a:blip r:embed="rId14"/>
                <a:stretch>
                  <a:fillRect l="-2117" r="-2117"/>
                </a:stretch>
              </a:blipFill>
            </p:spPr>
            <p:txBody>
              <a:bodyPr/>
              <a:lstStyle/>
              <a:p>
                <a:r>
                  <a:rPr lang="en-US">
                    <a:noFill/>
                  </a:rPr>
                  <a:t> </a:t>
                </a:r>
              </a:p>
            </p:txBody>
          </p:sp>
        </mc:Fallback>
      </mc:AlternateContent>
      <p:pic>
        <p:nvPicPr>
          <p:cNvPr id="7" name="Picture 6"/>
          <p:cNvPicPr>
            <a:picLocks noChangeAspect="1"/>
          </p:cNvPicPr>
          <p:nvPr/>
        </p:nvPicPr>
        <p:blipFill>
          <a:blip r:embed="rId15"/>
          <a:stretch>
            <a:fillRect/>
          </a:stretch>
        </p:blipFill>
        <p:spPr>
          <a:xfrm>
            <a:off x="11618573" y="2201436"/>
            <a:ext cx="5267325" cy="6496050"/>
          </a:xfrm>
          <a:prstGeom prst="rect">
            <a:avLst/>
          </a:prstGeom>
        </p:spPr>
      </p:pic>
    </p:spTree>
    <p:custDataLst>
      <p:tags r:id="rId1"/>
    </p:custDataLst>
    <p:extLst>
      <p:ext uri="{BB962C8B-B14F-4D97-AF65-F5344CB8AC3E}">
        <p14:creationId xmlns:p14="http://schemas.microsoft.com/office/powerpoint/2010/main" val="3794869393"/>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1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72256"/>
          <a:stretch>
            <a:fillRect/>
          </a:stretch>
        </p:blipFill>
        <p:spPr>
          <a:xfrm rot="1081854">
            <a:off x="11756725" y="-1125339"/>
            <a:ext cx="8057164" cy="2781499"/>
          </a:xfrm>
          <a:prstGeom prst="rect">
            <a:avLst/>
          </a:prstGeom>
        </p:spPr>
      </p:pic>
      <p:sp>
        <p:nvSpPr>
          <p:cNvPr id="10" name="Rounded Rectangle 9"/>
          <p:cNvSpPr/>
          <p:nvPr/>
        </p:nvSpPr>
        <p:spPr>
          <a:xfrm>
            <a:off x="1371600" y="994222"/>
            <a:ext cx="3886200" cy="1219200"/>
          </a:xfrm>
          <a:prstGeom prst="roundRect">
            <a:avLst/>
          </a:prstGeom>
          <a:solidFill>
            <a:schemeClr val="accent2">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b="1" dirty="0">
                <a:latin typeface="Arial" panose="020B0604020202020204" pitchFamily="34" charset="0"/>
                <a:cs typeface="Arial" panose="020B0604020202020204" pitchFamily="34" charset="0"/>
              </a:rPr>
              <a:t>LUYỆN TẬP 1</a:t>
            </a: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6172" y="7626622"/>
            <a:ext cx="2404628" cy="2241278"/>
          </a:xfrm>
          <a:prstGeom prst="rect">
            <a:avLst/>
          </a:prstGeom>
        </p:spPr>
      </p:pic>
      <p:sp>
        <p:nvSpPr>
          <p:cNvPr id="5" name="Rectangle 4"/>
          <p:cNvSpPr/>
          <p:nvPr/>
        </p:nvSpPr>
        <p:spPr>
          <a:xfrm>
            <a:off x="4343400" y="2474624"/>
            <a:ext cx="15392400" cy="916276"/>
          </a:xfrm>
          <a:prstGeom prst="rect">
            <a:avLst/>
          </a:prstGeom>
        </p:spPr>
        <p:txBody>
          <a:bodyPr wrap="square">
            <a:spAutoFit/>
          </a:bodyPr>
          <a:lstStyle/>
          <a:p>
            <a:pPr>
              <a:lnSpc>
                <a:spcPct val="150000"/>
              </a:lnSpc>
              <a:spcAft>
                <a:spcPts val="1200"/>
              </a:spcAft>
            </a:pPr>
            <a:r>
              <a:rPr lang="en-US" sz="4000" dirty="0" err="1">
                <a:latin typeface="Arial" panose="020B0604020202020204" pitchFamily="34" charset="0"/>
                <a:ea typeface="Calibri" panose="020F0502020204030204" pitchFamily="34" charset="0"/>
                <a:cs typeface="Times New Roman" panose="02020603050405020304" pitchFamily="18" charset="0"/>
              </a:rPr>
              <a:t>Biểu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thức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nào</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sau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đây</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là</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thức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biến</a:t>
            </a:r>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6629400" y="3913414"/>
                <a:ext cx="3505200" cy="1169551"/>
              </a:xfrm>
              <a:prstGeom prst="rect">
                <a:avLst/>
              </a:prstGeom>
            </p:spPr>
            <p:txBody>
              <a:bodyPr wrap="square">
                <a:spAutoFit/>
              </a:bodyPr>
              <a:lstStyle/>
              <a:p>
                <a:pPr lvl="0">
                  <a:lnSpc>
                    <a:spcPct val="150000"/>
                  </a:lnSpc>
                  <a:spcAft>
                    <a:spcPts val="1200"/>
                  </a:spcAft>
                </a:pPr>
                <a14:m>
                  <m:oMathPara xmlns:m="http://schemas.openxmlformats.org/officeDocument/2006/math">
                    <m:oMathParaPr>
                      <m:jc m:val="centerGroup"/>
                    </m:oMathParaPr>
                    <m:oMath xmlns:m="http://schemas.openxmlformats.org/officeDocument/2006/math">
                      <m:r>
                        <m:rPr>
                          <m:sty m:val="p"/>
                        </m:rPr>
                        <a:rPr lang="en-US" sz="4000" b="0" i="0" smtClean="0">
                          <a:solidFill>
                            <a:prstClr val="black"/>
                          </a:solidFill>
                          <a:latin typeface="Cambria Math" panose="02040503050406030204" pitchFamily="18" charset="0"/>
                          <a:ea typeface="Calibri" panose="020F0502020204030204" pitchFamily="34" charset="0"/>
                          <a:cs typeface="Arial" panose="020B0604020202020204" pitchFamily="34" charset="0"/>
                        </a:rPr>
                        <m:t>a</m:t>
                      </m:r>
                      <m:r>
                        <a:rPr lang="en-US" sz="4000" b="0" i="0"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+9</m:t>
                      </m:r>
                    </m:oMath>
                  </m:oMathPara>
                </a14:m>
                <a:endPar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629400" y="3913414"/>
                <a:ext cx="3505200" cy="116955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7162800" y="5478847"/>
                <a:ext cx="4252959"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𝑏</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0">
                                  <a:latin typeface="Cambria Math" panose="02040503050406030204" pitchFamily="18" charset="0"/>
                                </a:rPr>
                                <m:t>2</m:t>
                              </m:r>
                            </m:sup>
                          </m:sSup>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2</m:t>
                      </m:r>
                      <m:r>
                        <a:rPr lang="en-US" sz="4000" i="1">
                          <a:latin typeface="Cambria Math" panose="02040503050406030204" pitchFamily="18" charset="0"/>
                        </a:rPr>
                        <m:t>𝑥</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1</m:t>
                      </m:r>
                      <m:r>
                        <m:rPr>
                          <m:nor/>
                        </m:rPr>
                        <a:rPr lang="en-US" sz="4000" i="1">
                          <a:latin typeface="Cambria Math" panose="02040503050406030204" pitchFamily="18" charset="0"/>
                        </a:rPr>
                        <m:t> </m:t>
                      </m:r>
                    </m:oMath>
                  </m:oMathPara>
                </a14:m>
                <a:endParaRPr lang="en-US" sz="4000" dirty="0"/>
              </a:p>
            </p:txBody>
          </p:sp>
        </mc:Choice>
        <mc:Fallback xmlns="">
          <p:sp>
            <p:nvSpPr>
              <p:cNvPr id="3" name="Rectangle 2"/>
              <p:cNvSpPr>
                <a:spLocks noRot="1" noChangeAspect="1" noMove="1" noResize="1" noEditPoints="1" noAdjustHandles="1" noChangeArrowheads="1" noChangeShapeType="1" noTextEdit="1"/>
              </p:cNvSpPr>
              <p:nvPr/>
            </p:nvSpPr>
            <p:spPr>
              <a:xfrm>
                <a:off x="7162800" y="5478847"/>
                <a:ext cx="4252959" cy="124880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7151914" y="7247497"/>
                <a:ext cx="2852384"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𝑐</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3</m:t>
                      </m:r>
                      <m:r>
                        <a:rPr lang="en-US" sz="4000" i="1">
                          <a:latin typeface="Cambria Math" panose="02040503050406030204" pitchFamily="18" charset="0"/>
                        </a:rPr>
                        <m:t>𝑥</m:t>
                      </m:r>
                      <m:r>
                        <m:rPr>
                          <m:nor/>
                        </m:rPr>
                        <a:rPr lang="en-US" sz="4000" i="1">
                          <a:latin typeface="Cambria Math" panose="02040503050406030204" pitchFamily="18" charset="0"/>
                        </a:rPr>
                        <m:t> </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5</m:t>
                          </m:r>
                        </m:den>
                      </m:f>
                      <m:r>
                        <a:rPr lang="en-US" sz="4000" i="1">
                          <a:latin typeface="Cambria Math" panose="02040503050406030204" pitchFamily="18" charset="0"/>
                        </a:rPr>
                        <m:t>𝑦</m:t>
                      </m:r>
                    </m:oMath>
                  </m:oMathPara>
                </a14:m>
                <a:endParaRPr lang="en-US" sz="4000" dirty="0"/>
              </a:p>
            </p:txBody>
          </p:sp>
        </mc:Choice>
        <mc:Fallback xmlns="">
          <p:sp>
            <p:nvSpPr>
              <p:cNvPr id="4" name="Rectangle 3"/>
              <p:cNvSpPr>
                <a:spLocks noRot="1" noChangeAspect="1" noMove="1" noResize="1" noEditPoints="1" noAdjustHandles="1" noChangeArrowheads="1" noChangeShapeType="1" noTextEdit="1"/>
              </p:cNvSpPr>
              <p:nvPr/>
            </p:nvSpPr>
            <p:spPr>
              <a:xfrm>
                <a:off x="7151914" y="7247497"/>
                <a:ext cx="2852384" cy="1248803"/>
              </a:xfrm>
              <a:prstGeom prst="rect">
                <a:avLst/>
              </a:prstGeom>
              <a:blipFill>
                <a:blip r:embed="rId9"/>
                <a:stretch>
                  <a:fillRect/>
                </a:stretch>
              </a:blipFill>
            </p:spPr>
            <p:txBody>
              <a:bodyPr/>
              <a:lstStyle/>
              <a:p>
                <a:r>
                  <a:rPr lang="en-US">
                    <a:noFill/>
                  </a:rPr>
                  <a:t> </a:t>
                </a:r>
              </a:p>
            </p:txBody>
          </p:sp>
        </mc:Fallback>
      </mc:AlternateContent>
      <p:pic>
        <p:nvPicPr>
          <p:cNvPr id="15" name="Picture 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991534" y="6923525"/>
            <a:ext cx="3298085" cy="3145549"/>
          </a:xfrm>
          <a:prstGeom prst="rect">
            <a:avLst/>
          </a:prstGeom>
        </p:spPr>
      </p:pic>
      <p:sp>
        <p:nvSpPr>
          <p:cNvPr id="7" name="Rounded Rectangle 6"/>
          <p:cNvSpPr/>
          <p:nvPr/>
        </p:nvSpPr>
        <p:spPr>
          <a:xfrm>
            <a:off x="6980215" y="3913414"/>
            <a:ext cx="2841498" cy="1230086"/>
          </a:xfrm>
          <a:prstGeom prst="round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23662871"/>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p:bldP spid="2" grpId="0"/>
      <p:bldP spid="3" grpId="0"/>
      <p:bldP spid="4"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09468" y="849539"/>
            <a:ext cx="1359858" cy="1245961"/>
          </a:xfrm>
          <a:prstGeom prst="rect">
            <a:avLst/>
          </a:prstGeom>
        </p:spPr>
      </p:pic>
      <p:sp>
        <p:nvSpPr>
          <p:cNvPr id="16" name="Rounded Rectangle 15"/>
          <p:cNvSpPr/>
          <p:nvPr/>
        </p:nvSpPr>
        <p:spPr>
          <a:xfrm>
            <a:off x="2645226" y="1409700"/>
            <a:ext cx="12388898" cy="967215"/>
          </a:xfrm>
          <a:prstGeom prst="roundRect">
            <a:avLst/>
          </a:prstGeom>
          <a:solidFill>
            <a:schemeClr val="accent6">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lvl="0" algn="ctr">
              <a:lnSpc>
                <a:spcPct val="150000"/>
              </a:lnSpc>
              <a:defRPr/>
            </a:pPr>
            <a:r>
              <a:rPr lang="en-US" sz="4000" b="1" dirty="0">
                <a:solidFill>
                  <a:prstClr val="white"/>
                </a:solidFill>
                <a:latin typeface="Arial" panose="020B0604020202020204" pitchFamily="34" charset="0"/>
                <a:ea typeface="Calibri" panose="020F0502020204030204" pitchFamily="34" charset="0"/>
                <a:cs typeface="Arial" panose="020B0604020202020204" pitchFamily="34" charset="0"/>
              </a:rPr>
              <a:t>II. </a:t>
            </a:r>
            <a:r>
              <a:rPr lang="vi-VN" sz="4000" b="1" dirty="0">
                <a:solidFill>
                  <a:prstClr val="white"/>
                </a:solidFill>
                <a:ea typeface="Calibri" panose="020F0502020204030204" pitchFamily="34" charset="0"/>
                <a:cs typeface="Times New Roman" panose="02020603050405020304" pitchFamily="18" charset="0"/>
              </a:rPr>
              <a:t>Cộng, trừ đơn thức có cùng số mũ của biến</a:t>
            </a:r>
            <a:endParaRPr lang="en-US" sz="40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3645" y="7286135"/>
            <a:ext cx="953452" cy="2152264"/>
          </a:xfrm>
          <a:prstGeom prst="rect">
            <a:avLst/>
          </a:prstGeom>
        </p:spPr>
      </p:pic>
      <p:grpSp>
        <p:nvGrpSpPr>
          <p:cNvPr id="2" name="Group 1"/>
          <p:cNvGrpSpPr/>
          <p:nvPr/>
        </p:nvGrpSpPr>
        <p:grpSpPr>
          <a:xfrm>
            <a:off x="2362200" y="2905226"/>
            <a:ext cx="14293898" cy="3686074"/>
            <a:chOff x="1582771" y="2213024"/>
            <a:chExt cx="14293898" cy="3686074"/>
          </a:xfrm>
        </p:grpSpPr>
        <mc:AlternateContent xmlns:mc="http://schemas.openxmlformats.org/markup-compatibility/2006" xmlns:a14="http://schemas.microsoft.com/office/drawing/2010/main">
          <mc:Choice Requires="a14">
            <p:sp>
              <p:nvSpPr>
                <p:cNvPr id="5" name="Rectangle 4"/>
                <p:cNvSpPr/>
                <p:nvPr/>
              </p:nvSpPr>
              <p:spPr>
                <a:xfrm>
                  <a:off x="1582771" y="2213024"/>
                  <a:ext cx="14293898" cy="3686074"/>
                </a:xfrm>
                <a:prstGeom prst="rect">
                  <a:avLst/>
                </a:prstGeom>
              </p:spPr>
              <p:txBody>
                <a:bodyPr wrap="square">
                  <a:spAutoFit/>
                </a:bodyPr>
                <a:lstStyle/>
                <a:p>
                  <a:pPr>
                    <a:lnSpc>
                      <a:spcPct val="150000"/>
                    </a:lnSpc>
                  </a:pPr>
                  <a:r>
                    <a:rPr lang="en-US" sz="4000" dirty="0">
                      <a:latin typeface="Arial" panose="020B0604020202020204" pitchFamily="34" charset="0"/>
                      <a:ea typeface="Calibri" panose="020F0502020204030204" pitchFamily="34" charset="0"/>
                      <a:cs typeface="Times New Roman" panose="02020603050405020304" pitchFamily="18" charset="0"/>
                    </a:rPr>
                    <a:t>           Cho </a:t>
                  </a:r>
                  <a:r>
                    <a:rPr lang="en-US" sz="4000" dirty="0" err="1">
                      <a:latin typeface="Arial" panose="020B0604020202020204" pitchFamily="34" charset="0"/>
                      <a:ea typeface="Calibri" panose="020F0502020204030204" pitchFamily="34" charset="0"/>
                      <a:cs typeface="Times New Roman" panose="02020603050405020304" pitchFamily="18" charset="0"/>
                    </a:rPr>
                    <a:t>hai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đơn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thức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cùng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biến</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2</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3</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br>
                    <a:rPr lang="en-US" sz="4000" dirty="0">
                      <a:effectLst/>
                      <a:latin typeface="Arial" panose="020B0604020202020204" pitchFamily="34" charset="0"/>
                      <a:ea typeface="Calibri" panose="020F0502020204030204" pitchFamily="34" charset="0"/>
                      <a:cs typeface="Times New Roman" panose="02020603050405020304" pitchFamily="18" charset="0"/>
                    </a:rPr>
                  </a:br>
                  <a:r>
                    <a:rPr lang="en-US" sz="4000" dirty="0">
                      <a:effectLst/>
                      <a:latin typeface="Arial" panose="020B0604020202020204" pitchFamily="34" charset="0"/>
                      <a:ea typeface="Calibri" panose="020F0502020204030204" pitchFamily="34" charset="0"/>
                      <a:cs typeface="Times New Roman" panose="02020603050405020304" pitchFamily="18" charset="0"/>
                    </a:rPr>
                    <a:t>a) So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sánh</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mũ</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biến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trong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hai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đơn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thức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trên</a:t>
                  </a:r>
                  <a:r>
                    <a:rPr lang="en-US" sz="4000" dirty="0">
                      <a:effectLst/>
                      <a:latin typeface="Arial" panose="020B0604020202020204" pitchFamily="34" charset="0"/>
                      <a:ea typeface="Calibri" panose="020F0502020204030204" pitchFamily="34" charset="0"/>
                      <a:cs typeface="Times New Roman" panose="02020603050405020304" pitchFamily="18" charset="0"/>
                    </a:rPr>
                    <a:t>.</a:t>
                  </a:r>
                  <a:br>
                    <a:rPr lang="en-US" sz="4000" dirty="0">
                      <a:effectLst/>
                      <a:latin typeface="Arial" panose="020B0604020202020204" pitchFamily="34" charset="0"/>
                      <a:ea typeface="Calibri" panose="020F0502020204030204" pitchFamily="34" charset="0"/>
                      <a:cs typeface="Times New Roman" panose="02020603050405020304" pitchFamily="18" charset="0"/>
                    </a:rPr>
                  </a:br>
                  <a:r>
                    <a:rPr lang="en-US" sz="4000" dirty="0">
                      <a:effectLst/>
                      <a:latin typeface="Arial" panose="020B0604020202020204" pitchFamily="34" charset="0"/>
                      <a:ea typeface="Calibri" panose="020F0502020204030204" pitchFamily="34" charset="0"/>
                      <a:cs typeface="Times New Roman" panose="02020603050405020304" pitchFamily="18" charset="0"/>
                    </a:rPr>
                    <a:t>b)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Thực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hiện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phép</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cộng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2</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r>
                        <a:rPr lang="en-US" sz="4000">
                          <a:effectLst/>
                          <a:latin typeface="Cambria Math" panose="02040503050406030204" pitchFamily="18" charset="0"/>
                          <a:ea typeface="Calibri" panose="020F0502020204030204" pitchFamily="34" charset="0"/>
                          <a:cs typeface="Arial" panose="020B0604020202020204" pitchFamily="34" charset="0"/>
                        </a:rPr>
                        <m:t>+3</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br>
                    <a:rPr lang="en-US" sz="4000" dirty="0">
                      <a:effectLst/>
                      <a:latin typeface="Arial" panose="020B0604020202020204" pitchFamily="34" charset="0"/>
                      <a:ea typeface="Calibri" panose="020F0502020204030204" pitchFamily="34" charset="0"/>
                      <a:cs typeface="Times New Roman" panose="02020603050405020304" pitchFamily="18" charset="0"/>
                    </a:rPr>
                  </a:br>
                  <a:r>
                    <a:rPr lang="en-US" sz="4000" dirty="0">
                      <a:effectLst/>
                      <a:latin typeface="Arial" panose="020B0604020202020204" pitchFamily="34" charset="0"/>
                      <a:ea typeface="Calibri" panose="020F0502020204030204" pitchFamily="34" charset="0"/>
                      <a:cs typeface="Times New Roman" panose="02020603050405020304" pitchFamily="18" charset="0"/>
                    </a:rPr>
                    <a:t>c) So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sánh</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kết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quả</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hai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phép</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tính</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2</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r>
                        <a:rPr lang="en-US" sz="4000">
                          <a:effectLst/>
                          <a:latin typeface="Cambria Math" panose="02040503050406030204" pitchFamily="18" charset="0"/>
                          <a:ea typeface="Calibri" panose="020F0502020204030204" pitchFamily="34" charset="0"/>
                          <a:cs typeface="Arial" panose="020B0604020202020204" pitchFamily="34" charset="0"/>
                        </a:rPr>
                        <m:t>+3</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(2+3)</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582771" y="2213024"/>
                  <a:ext cx="14293898" cy="3686074"/>
                </a:xfrm>
                <a:prstGeom prst="rect">
                  <a:avLst/>
                </a:prstGeom>
                <a:blipFill>
                  <a:blip r:embed="rId6"/>
                  <a:stretch>
                    <a:fillRect l="-1536" b="-5960"/>
                  </a:stretch>
                </a:blipFill>
              </p:spPr>
              <p:txBody>
                <a:bodyPr/>
                <a:lstStyle/>
                <a:p>
                  <a:r>
                    <a:rPr lang="en-US">
                      <a:noFill/>
                    </a:rPr>
                    <a:t> </a:t>
                  </a:r>
                </a:p>
              </p:txBody>
            </p:sp>
          </mc:Fallback>
        </mc:AlternateContent>
        <p:sp>
          <p:nvSpPr>
            <p:cNvPr id="24" name="Rectangle 23"/>
            <p:cNvSpPr/>
            <p:nvPr/>
          </p:nvSpPr>
          <p:spPr>
            <a:xfrm>
              <a:off x="1582771" y="2400300"/>
              <a:ext cx="1524776"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HĐ 3:</a:t>
              </a:r>
            </a:p>
          </p:txBody>
        </p:sp>
      </p:grpSp>
      <p:pic>
        <p:nvPicPr>
          <p:cNvPr id="25" name="Picture 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t="72256"/>
          <a:stretch>
            <a:fillRect/>
          </a:stretch>
        </p:blipFill>
        <p:spPr>
          <a:xfrm rot="12201997">
            <a:off x="-2598211" y="8477151"/>
            <a:ext cx="8057164" cy="2781499"/>
          </a:xfrm>
          <a:prstGeom prst="rect">
            <a:avLst/>
          </a:prstGeom>
        </p:spPr>
      </p:pic>
      <p:pic>
        <p:nvPicPr>
          <p:cNvPr id="27" name="Picture 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3767642" y="7575722"/>
            <a:ext cx="2532964" cy="2197346"/>
          </a:xfrm>
          <a:prstGeom prst="rect">
            <a:avLst/>
          </a:prstGeom>
        </p:spPr>
      </p:pic>
    </p:spTree>
    <p:custDataLst>
      <p:tags r:id="rId1"/>
    </p:custDataLst>
    <p:extLst>
      <p:ext uri="{BB962C8B-B14F-4D97-AF65-F5344CB8AC3E}">
        <p14:creationId xmlns:p14="http://schemas.microsoft.com/office/powerpoint/2010/main" val="1238658285"/>
      </p:ext>
    </p:extLst>
  </p:cSld>
  <p:clrMapOvr>
    <a:masterClrMapping/>
  </p:clrMapOvr>
  <mc:AlternateContent xmlns:mc="http://schemas.openxmlformats.org/markup-compatibility/2006" xmlns:p14="http://schemas.microsoft.com/office/powerpoint/2010/main">
    <mc:Choice Requires="p14">
      <p:transition spd="med" p14:dur="700">
        <p:wedge/>
      </p:transition>
    </mc:Choice>
    <mc:Fallback xmlns="">
      <p:transition spd="med">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anim calcmode="lin" valueType="num">
                                      <p:cBhvr>
                                        <p:cTn id="18" dur="500" fill="hold"/>
                                        <p:tgtEl>
                                          <p:spTgt spid="27"/>
                                        </p:tgtEl>
                                        <p:attrNameLst>
                                          <p:attrName>ppt_x</p:attrName>
                                        </p:attrNameLst>
                                      </p:cBhvr>
                                      <p:tavLst>
                                        <p:tav tm="0">
                                          <p:val>
                                            <p:strVal val="#ppt_x"/>
                                          </p:val>
                                        </p:tav>
                                        <p:tav tm="100000">
                                          <p:val>
                                            <p:strVal val="#ppt_x"/>
                                          </p:val>
                                        </p:tav>
                                      </p:tavLst>
                                    </p:anim>
                                    <p:anim calcmode="lin" valueType="num">
                                      <p:cBhvr>
                                        <p:cTn id="19"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1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72256"/>
          <a:stretch>
            <a:fillRect/>
          </a:stretch>
        </p:blipFill>
        <p:spPr>
          <a:xfrm rot="1081854">
            <a:off x="11662634" y="-688234"/>
            <a:ext cx="8057164" cy="2781499"/>
          </a:xfrm>
          <a:prstGeom prst="rect">
            <a:avLst/>
          </a:prstGeom>
        </p:spPr>
      </p:pic>
      <p:pic>
        <p:nvPicPr>
          <p:cNvPr id="26"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630400" y="6743700"/>
            <a:ext cx="3029216" cy="3370476"/>
          </a:xfrm>
          <a:prstGeom prst="rect">
            <a:avLst/>
          </a:prstGeom>
        </p:spPr>
      </p:pic>
      <p:grpSp>
        <p:nvGrpSpPr>
          <p:cNvPr id="7" name="Group 6"/>
          <p:cNvGrpSpPr/>
          <p:nvPr/>
        </p:nvGrpSpPr>
        <p:grpSpPr>
          <a:xfrm>
            <a:off x="1593464" y="1393248"/>
            <a:ext cx="1999951" cy="1142408"/>
            <a:chOff x="1325197" y="904240"/>
            <a:chExt cx="1999951" cy="1607460"/>
          </a:xfrm>
        </p:grpSpPr>
        <p:pic>
          <p:nvPicPr>
            <p:cNvPr id="8" name="Picture 10"/>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flipH="1">
              <a:off x="1325197" y="904240"/>
              <a:ext cx="1999951" cy="1607460"/>
            </a:xfrm>
            <a:prstGeom prst="rect">
              <a:avLst/>
            </a:prstGeom>
          </p:spPr>
        </p:pic>
        <p:sp>
          <p:nvSpPr>
            <p:cNvPr id="9" name="TextBox 8"/>
            <p:cNvSpPr txBox="1"/>
            <p:nvPr/>
          </p:nvSpPr>
          <p:spPr>
            <a:xfrm>
              <a:off x="1578715" y="1225899"/>
              <a:ext cx="1571619" cy="707885"/>
            </a:xfrm>
            <a:prstGeom prst="rect">
              <a:avLst/>
            </a:prstGeom>
            <a:noFill/>
          </p:spPr>
          <p:txBody>
            <a:bodyPr wrap="square" rtlCol="0">
              <a:spAutoFit/>
            </a:bodyPr>
            <a:lstStyle/>
            <a:p>
              <a:pPr algn="ctr"/>
              <a:r>
                <a:rPr lang="en-US" sz="4000" b="1" dirty="0" err="1">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10" name="Rectangle 9"/>
              <p:cNvSpPr/>
              <p:nvPr/>
            </p:nvSpPr>
            <p:spPr>
              <a:xfrm>
                <a:off x="1621538" y="3009900"/>
                <a:ext cx="14764929" cy="5632311"/>
              </a:xfrm>
              <a:prstGeom prst="rect">
                <a:avLst/>
              </a:prstGeom>
            </p:spPr>
            <p:txBody>
              <a:bodyPr wrap="square">
                <a:spAutoFit/>
              </a:bodyPr>
              <a:lstStyle/>
              <a:p>
                <a:pPr>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mũ</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biến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x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trong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đơn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bằng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nhau</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đều</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bằng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2)</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a:rPr lang="en-US" sz="4000" i="1">
                        <a:effectLst/>
                        <a:latin typeface="Cambria Math" panose="02040503050406030204" pitchFamily="18" charset="0"/>
                        <a:ea typeface="Times New Roman" panose="02020603050405020304" pitchFamily="18" charset="0"/>
                        <a:cs typeface="Arial" panose="020B0604020202020204" pitchFamily="34" charset="0"/>
                      </a:rPr>
                      <m:t>2</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+3</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)=5</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oMath>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c) </a:t>
                </a:r>
                <a:r>
                  <a:rPr lang="en-US" sz="4000" dirty="0">
                    <a:effectLst/>
                    <a:latin typeface="Arial" panose="020B0604020202020204" pitchFamily="34" charset="0"/>
                    <a:ea typeface="Times New Roman" panose="02020603050405020304" pitchFamily="18" charset="0"/>
                    <a:cs typeface="Arial" panose="020B0604020202020204" pitchFamily="34" charset="0"/>
                  </a:rPr>
                  <a:t>Ta </a:t>
                </a:r>
                <a:r>
                  <a:rPr lang="en-US" sz="4000" dirty="0" err="1">
                    <a:effectLst/>
                    <a:latin typeface="Arial" panose="020B0604020202020204" pitchFamily="34" charset="0"/>
                    <a:ea typeface="Times New Roman" panose="02020603050405020304" pitchFamily="18" charset="0"/>
                    <a:cs typeface="Arial" panose="020B0604020202020204" pitchFamily="34" charset="0"/>
                  </a:rPr>
                  <a:t>có</a:t>
                </a:r>
                <a:r>
                  <a:rPr lang="en-US" sz="4000" dirty="0">
                    <a:effectLst/>
                    <a:latin typeface="Arial" panose="020B0604020202020204" pitchFamily="34" charset="0"/>
                    <a:ea typeface="Times New Roman" panose="02020603050405020304" pitchFamily="18" charset="0"/>
                    <a:cs typeface="Arial" panose="020B0604020202020204" pitchFamily="34" charset="0"/>
                  </a:rPr>
                  <a:t>:</a:t>
                </a:r>
              </a:p>
              <a:p>
                <a:pPr marL="571500" indent="-571500">
                  <a:lnSpc>
                    <a:spcPct val="150000"/>
                  </a:lnSpc>
                  <a:buFont typeface="Arial" panose="020B0604020202020204" pitchFamily="34" charset="0"/>
                  <a:buChar char="•"/>
                </a:pPr>
                <a14:m>
                  <m:oMath xmlns:m="http://schemas.openxmlformats.org/officeDocument/2006/math">
                    <m:r>
                      <a:rPr lang="en-US" sz="4000" i="1">
                        <a:effectLst/>
                        <a:latin typeface="Cambria Math" panose="02040503050406030204" pitchFamily="18" charset="0"/>
                        <a:ea typeface="Times New Roman" panose="02020603050405020304" pitchFamily="18" charset="0"/>
                        <a:cs typeface="Arial" panose="020B0604020202020204" pitchFamily="34" charset="0"/>
                      </a:rPr>
                      <m:t>2</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+3</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)=5</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oMath>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indent="-571500">
                  <a:lnSpc>
                    <a:spcPct val="150000"/>
                  </a:lnSpc>
                  <a:buFont typeface="Arial" panose="020B0604020202020204" pitchFamily="34" charset="0"/>
                  <a:buChar char="•"/>
                </a:pP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Times New Roman" panose="02020603050405020304" pitchFamily="18" charset="0"/>
                        <a:cs typeface="Arial" panose="020B0604020202020204" pitchFamily="34" charset="0"/>
                      </a:rPr>
                      <m:t>(2+3)</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=5</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oMath>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4000" dirty="0" err="1">
                    <a:effectLst/>
                    <a:latin typeface="Arial" panose="020B0604020202020204" pitchFamily="34" charset="0"/>
                    <a:ea typeface="Times New Roman" panose="02020603050405020304" pitchFamily="18" charset="0"/>
                    <a:cs typeface="Arial" panose="020B0604020202020204" pitchFamily="34" charset="0"/>
                  </a:rPr>
                  <a:t>Vậy</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Times New Roman" panose="02020603050405020304" pitchFamily="18" charset="0"/>
                        <a:cs typeface="Arial" panose="020B0604020202020204" pitchFamily="34" charset="0"/>
                      </a:rPr>
                      <m:t>2</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+3</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r>
                      <a:rPr lang="en-US" sz="4000" i="1">
                        <a:effectLst/>
                        <a:latin typeface="Cambria Math" panose="02040503050406030204" pitchFamily="18" charset="0"/>
                        <a:ea typeface="Times New Roman" panose="02020603050405020304" pitchFamily="18" charset="0"/>
                        <a:cs typeface="Arial" panose="020B0604020202020204" pitchFamily="34" charset="0"/>
                      </a:rPr>
                      <m:t>(2+3)</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oMath>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621538" y="3009900"/>
                <a:ext cx="14764929" cy="5632311"/>
              </a:xfrm>
              <a:prstGeom prst="rect">
                <a:avLst/>
              </a:prstGeom>
              <a:blipFill>
                <a:blip r:embed="rId20"/>
                <a:stretch>
                  <a:fillRect l="-1445" r="-248" b="-1732"/>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66154394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5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wipe(down)">
                                      <p:cBhvr>
                                        <p:cTn id="18" dur="500"/>
                                        <p:tgtEl>
                                          <p:spTgt spid="1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Effect transition="in" filter="barn(inVertical)">
                                      <p:cBhvr>
                                        <p:cTn id="23" dur="500"/>
                                        <p:tgtEl>
                                          <p:spTgt spid="1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Effect transition="in" filter="fade">
                                      <p:cBhvr>
                                        <p:cTn id="28" dur="500"/>
                                        <p:tgtEl>
                                          <p:spTgt spid="10">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0">
                                            <p:txEl>
                                              <p:pRg st="4" end="4"/>
                                            </p:txEl>
                                          </p:spTgt>
                                        </p:tgtEl>
                                        <p:attrNameLst>
                                          <p:attrName>style.visibility</p:attrName>
                                        </p:attrNameLst>
                                      </p:cBhvr>
                                      <p:to>
                                        <p:strVal val="visible"/>
                                      </p:to>
                                    </p:set>
                                    <p:animEffect transition="in" filter="randombar(horizontal)">
                                      <p:cBhvr>
                                        <p:cTn id="33" dur="500"/>
                                        <p:tgtEl>
                                          <p:spTgt spid="10">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0">
                                            <p:txEl>
                                              <p:pRg st="5" end="5"/>
                                            </p:txEl>
                                          </p:spTgt>
                                        </p:tgtEl>
                                        <p:attrNameLst>
                                          <p:attrName>style.visibility</p:attrName>
                                        </p:attrNameLst>
                                      </p:cBhvr>
                                      <p:to>
                                        <p:strVal val="visible"/>
                                      </p:to>
                                    </p:set>
                                    <p:animEffect transition="in" filter="fade">
                                      <p:cBhvr>
                                        <p:cTn id="38" dur="500"/>
                                        <p:tgtEl>
                                          <p:spTgt spid="10">
                                            <p:txEl>
                                              <p:pRg st="5" end="5"/>
                                            </p:txEl>
                                          </p:spTgt>
                                        </p:tgtEl>
                                      </p:cBhvr>
                                    </p:animEffect>
                                    <p:anim calcmode="lin" valueType="num">
                                      <p:cBhvr>
                                        <p:cTn id="39"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40" dur="5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9303307" y="-4783333"/>
            <a:ext cx="10833473" cy="19829952"/>
          </a:xfrm>
          <a:prstGeom prst="rect">
            <a:avLst/>
          </a:prstGeom>
          <a:solidFill>
            <a:srgbClr val="FFFFFF"/>
          </a:solidFill>
        </p:spPr>
      </p:sp>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424136" y="-285093"/>
            <a:ext cx="19705933" cy="11084587"/>
          </a:xfrm>
          <a:prstGeom prst="rect">
            <a:avLst/>
          </a:prstGeom>
        </p:spPr>
      </p:pic>
      <p:sp>
        <p:nvSpPr>
          <p:cNvPr id="15" name="AutoShape 6"/>
          <p:cNvSpPr/>
          <p:nvPr/>
        </p:nvSpPr>
        <p:spPr>
          <a:xfrm>
            <a:off x="457200" y="532800"/>
            <a:ext cx="17373600" cy="9448800"/>
          </a:xfrm>
          <a:prstGeom prst="rect">
            <a:avLst/>
          </a:prstGeom>
          <a:solidFill>
            <a:srgbClr val="F6F6E9"/>
          </a:solidFill>
        </p:spPr>
      </p:sp>
      <p:pic>
        <p:nvPicPr>
          <p:cNvPr id="1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167465" y="281686"/>
            <a:ext cx="4287847" cy="1023353"/>
          </a:xfrm>
          <a:prstGeom prst="rect">
            <a:avLst/>
          </a:prstGeom>
        </p:spPr>
      </p:pic>
      <p:sp>
        <p:nvSpPr>
          <p:cNvPr id="7" name="Pentagon 6"/>
          <p:cNvSpPr/>
          <p:nvPr/>
        </p:nvSpPr>
        <p:spPr>
          <a:xfrm>
            <a:off x="457200" y="1276663"/>
            <a:ext cx="3852818" cy="1219200"/>
          </a:xfrm>
          <a:prstGeom prst="homePlat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Arial" panose="020B0604020202020204" pitchFamily="34" charset="0"/>
                <a:cs typeface="Arial" panose="020B0604020202020204" pitchFamily="34" charset="0"/>
              </a:rPr>
              <a:t>KẾT LUẬN</a:t>
            </a:r>
          </a:p>
        </p:txBody>
      </p:sp>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045032" y="6180005"/>
            <a:ext cx="3851082" cy="4449895"/>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1333500" y="3009900"/>
                <a:ext cx="15430500" cy="4746171"/>
              </a:xfrm>
              <a:prstGeom prst="rect">
                <a:avLst/>
              </a:prstGeom>
            </p:spPr>
            <p:txBody>
              <a:bodyPr wrap="square">
                <a:spAutoFit/>
              </a:bodyPr>
              <a:lstStyle/>
              <a:p>
                <a:pPr>
                  <a:lnSpc>
                    <a:spcPct val="150000"/>
                  </a:lnSpc>
                  <a:spcAft>
                    <a:spcPts val="1200"/>
                  </a:spcAft>
                </a:pPr>
                <a:r>
                  <a:rPr lang="en-US" sz="4500" dirty="0" err="1">
                    <a:latin typeface="Arial" panose="020B0604020202020204" pitchFamily="34" charset="0"/>
                    <a:ea typeface="Calibri" panose="020F0502020204030204" pitchFamily="34" charset="0"/>
                    <a:cs typeface="Arial" panose="020B0604020202020204" pitchFamily="34" charset="0"/>
                  </a:rPr>
                  <a:t>Để</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cộng</a:t>
                </a:r>
                <a:r>
                  <a:rPr lang="en-US" sz="4500" dirty="0">
                    <a:latin typeface="Arial" panose="020B0604020202020204" pitchFamily="34" charset="0"/>
                    <a:ea typeface="Calibri" panose="020F0502020204030204" pitchFamily="34" charset="0"/>
                    <a:cs typeface="Arial" panose="020B0604020202020204" pitchFamily="34" charset="0"/>
                  </a:rPr>
                  <a:t> (hay </a:t>
                </a:r>
                <a:r>
                  <a:rPr lang="en-US" sz="4500" dirty="0" err="1">
                    <a:latin typeface="Arial" panose="020B0604020202020204" pitchFamily="34" charset="0"/>
                    <a:ea typeface="Calibri" panose="020F0502020204030204" pitchFamily="34" charset="0"/>
                    <a:cs typeface="Arial" panose="020B0604020202020204" pitchFamily="34" charset="0"/>
                  </a:rPr>
                  <a:t>trừ</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hai</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đơn</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thức</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có</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cùng</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số</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mũ</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của</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biến</a:t>
                </a:r>
                <a:r>
                  <a:rPr lang="en-US" sz="4500" dirty="0">
                    <a:latin typeface="Arial" panose="020B0604020202020204" pitchFamily="34" charset="0"/>
                    <a:ea typeface="Calibri" panose="020F0502020204030204" pitchFamily="34" charset="0"/>
                    <a:cs typeface="Arial" panose="020B0604020202020204" pitchFamily="34" charset="0"/>
                  </a:rPr>
                  <a:t>, ta </a:t>
                </a:r>
                <a:r>
                  <a:rPr lang="en-US" sz="4500" dirty="0" err="1">
                    <a:latin typeface="Arial" panose="020B0604020202020204" pitchFamily="34" charset="0"/>
                    <a:ea typeface="Calibri" panose="020F0502020204030204" pitchFamily="34" charset="0"/>
                    <a:cs typeface="Arial" panose="020B0604020202020204" pitchFamily="34" charset="0"/>
                  </a:rPr>
                  <a:t>cộng</a:t>
                </a:r>
                <a:r>
                  <a:rPr lang="en-US" sz="4500" dirty="0">
                    <a:latin typeface="Arial" panose="020B0604020202020204" pitchFamily="34" charset="0"/>
                    <a:ea typeface="Calibri" panose="020F0502020204030204" pitchFamily="34" charset="0"/>
                    <a:cs typeface="Arial" panose="020B0604020202020204" pitchFamily="34" charset="0"/>
                  </a:rPr>
                  <a:t> (hay </a:t>
                </a:r>
                <a:r>
                  <a:rPr lang="en-US" sz="4500" dirty="0" err="1">
                    <a:latin typeface="Arial" panose="020B0604020202020204" pitchFamily="34" charset="0"/>
                    <a:ea typeface="Calibri" panose="020F0502020204030204" pitchFamily="34" charset="0"/>
                    <a:cs typeface="Arial" panose="020B0604020202020204" pitchFamily="34" charset="0"/>
                  </a:rPr>
                  <a:t>trừ</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hai</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hệ</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số</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với</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nhau</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và</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giữ</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nguyên</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phần</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biến</a:t>
                </a:r>
                <a:r>
                  <a:rPr lang="en-US" sz="4500" dirty="0">
                    <a:latin typeface="Arial" panose="020B0604020202020204" pitchFamily="34" charset="0"/>
                    <a:ea typeface="Calibri" panose="020F0502020204030204" pitchFamily="34" charset="0"/>
                    <a:cs typeface="Arial" panose="020B0604020202020204" pitchFamily="34" charset="0"/>
                  </a:rPr>
                  <a:t>:</a:t>
                </a:r>
                <a:endParaRPr lang="en-US" sz="45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1200"/>
                  </a:spcAft>
                </a:pPr>
                <a14:m>
                  <m:oMathPara xmlns:m="http://schemas.openxmlformats.org/officeDocument/2006/math">
                    <m:oMathParaPr>
                      <m:jc m:val="centerGroup"/>
                    </m:oMathParaPr>
                    <m:oMath xmlns:m="http://schemas.openxmlformats.org/officeDocument/2006/math">
                      <m:r>
                        <a:rPr lang="en-US" sz="4500" i="1">
                          <a:effectLst/>
                          <a:latin typeface="Cambria Math" panose="02040503050406030204" pitchFamily="18" charset="0"/>
                          <a:ea typeface="Calibri" panose="020F0502020204030204" pitchFamily="34" charset="0"/>
                          <a:cs typeface="Arial" panose="020B0604020202020204" pitchFamily="34" charset="0"/>
                        </a:rPr>
                        <m:t>𝑎</m:t>
                      </m:r>
                      <m:sSup>
                        <m:sSupPr>
                          <m:ctrlPr>
                            <a:rPr lang="en-US" sz="4500" i="1">
                              <a:effectLst/>
                              <a:latin typeface="Cambria Math" panose="02040503050406030204" pitchFamily="18" charset="0"/>
                              <a:ea typeface="Calibri" panose="020F0502020204030204" pitchFamily="34" charset="0"/>
                              <a:cs typeface="Arial" panose="020B0604020202020204" pitchFamily="34" charset="0"/>
                            </a:rPr>
                          </m:ctrlPr>
                        </m:sSupPr>
                        <m:e>
                          <m:r>
                            <a:rPr lang="en-US" sz="4500" i="1">
                              <a:effectLst/>
                              <a:latin typeface="Cambria Math" panose="02040503050406030204" pitchFamily="18" charset="0"/>
                              <a:ea typeface="Calibri" panose="020F0502020204030204" pitchFamily="34" charset="0"/>
                              <a:cs typeface="Arial" panose="020B0604020202020204" pitchFamily="34" charset="0"/>
                            </a:rPr>
                            <m:t>𝑥</m:t>
                          </m:r>
                        </m:e>
                        <m:sup>
                          <m:r>
                            <a:rPr lang="en-US" sz="4500" i="1">
                              <a:effectLst/>
                              <a:latin typeface="Cambria Math" panose="02040503050406030204" pitchFamily="18" charset="0"/>
                              <a:ea typeface="Calibri" panose="020F0502020204030204" pitchFamily="34" charset="0"/>
                              <a:cs typeface="Arial" panose="020B0604020202020204" pitchFamily="34" charset="0"/>
                            </a:rPr>
                            <m:t>𝑘</m:t>
                          </m:r>
                        </m:sup>
                      </m:sSup>
                      <m:r>
                        <a:rPr lang="en-US" sz="4500">
                          <a:effectLst/>
                          <a:latin typeface="Cambria Math" panose="02040503050406030204" pitchFamily="18" charset="0"/>
                          <a:ea typeface="Calibri" panose="020F0502020204030204" pitchFamily="34" charset="0"/>
                          <a:cs typeface="Arial" panose="020B0604020202020204" pitchFamily="34" charset="0"/>
                        </a:rPr>
                        <m:t>+</m:t>
                      </m:r>
                      <m:r>
                        <a:rPr lang="en-US" sz="4500" i="1">
                          <a:effectLst/>
                          <a:latin typeface="Cambria Math" panose="02040503050406030204" pitchFamily="18" charset="0"/>
                          <a:ea typeface="Calibri" panose="020F0502020204030204" pitchFamily="34" charset="0"/>
                          <a:cs typeface="Arial" panose="020B0604020202020204" pitchFamily="34" charset="0"/>
                        </a:rPr>
                        <m:t>𝑏</m:t>
                      </m:r>
                      <m:sSup>
                        <m:sSupPr>
                          <m:ctrlPr>
                            <a:rPr lang="en-US" sz="4500" i="1">
                              <a:effectLst/>
                              <a:latin typeface="Cambria Math" panose="02040503050406030204" pitchFamily="18" charset="0"/>
                              <a:ea typeface="Calibri" panose="020F0502020204030204" pitchFamily="34" charset="0"/>
                              <a:cs typeface="Arial" panose="020B0604020202020204" pitchFamily="34" charset="0"/>
                            </a:rPr>
                          </m:ctrlPr>
                        </m:sSupPr>
                        <m:e>
                          <m:r>
                            <a:rPr lang="en-US" sz="4500" i="1">
                              <a:effectLst/>
                              <a:latin typeface="Cambria Math" panose="02040503050406030204" pitchFamily="18" charset="0"/>
                              <a:ea typeface="Calibri" panose="020F0502020204030204" pitchFamily="34" charset="0"/>
                              <a:cs typeface="Arial" panose="020B0604020202020204" pitchFamily="34" charset="0"/>
                            </a:rPr>
                            <m:t>𝑥</m:t>
                          </m:r>
                        </m:e>
                        <m:sup>
                          <m:r>
                            <a:rPr lang="en-US" sz="4500" i="1">
                              <a:effectLst/>
                              <a:latin typeface="Cambria Math" panose="02040503050406030204" pitchFamily="18" charset="0"/>
                              <a:ea typeface="Calibri" panose="020F0502020204030204" pitchFamily="34" charset="0"/>
                              <a:cs typeface="Arial" panose="020B0604020202020204" pitchFamily="34" charset="0"/>
                            </a:rPr>
                            <m:t>𝑘</m:t>
                          </m:r>
                        </m:sup>
                      </m:sSup>
                      <m:r>
                        <a:rPr lang="en-US" sz="4500">
                          <a:effectLst/>
                          <a:latin typeface="Cambria Math" panose="02040503050406030204" pitchFamily="18" charset="0"/>
                          <a:ea typeface="Calibri" panose="020F0502020204030204" pitchFamily="34" charset="0"/>
                          <a:cs typeface="Arial" panose="020B0604020202020204" pitchFamily="34" charset="0"/>
                        </a:rPr>
                        <m:t>=</m:t>
                      </m:r>
                      <m:d>
                        <m:dPr>
                          <m:ctrlPr>
                            <a:rPr lang="en-US" sz="4500" i="1">
                              <a:effectLst/>
                              <a:latin typeface="Cambria Math" panose="02040503050406030204" pitchFamily="18" charset="0"/>
                              <a:ea typeface="Calibri" panose="020F0502020204030204" pitchFamily="34" charset="0"/>
                              <a:cs typeface="Arial" panose="020B0604020202020204" pitchFamily="34" charset="0"/>
                            </a:rPr>
                          </m:ctrlPr>
                        </m:dPr>
                        <m:e>
                          <m:r>
                            <a:rPr lang="en-US" sz="4500" i="1">
                              <a:effectLst/>
                              <a:latin typeface="Cambria Math" panose="02040503050406030204" pitchFamily="18" charset="0"/>
                              <a:ea typeface="Calibri" panose="020F0502020204030204" pitchFamily="34" charset="0"/>
                              <a:cs typeface="Arial" panose="020B0604020202020204" pitchFamily="34" charset="0"/>
                            </a:rPr>
                            <m:t>𝑎</m:t>
                          </m:r>
                          <m:r>
                            <a:rPr lang="en-US" sz="4500">
                              <a:effectLst/>
                              <a:latin typeface="Cambria Math" panose="02040503050406030204" pitchFamily="18" charset="0"/>
                              <a:ea typeface="Calibri" panose="020F0502020204030204" pitchFamily="34" charset="0"/>
                              <a:cs typeface="Arial" panose="020B0604020202020204" pitchFamily="34" charset="0"/>
                            </a:rPr>
                            <m:t>+</m:t>
                          </m:r>
                          <m:r>
                            <a:rPr lang="en-US" sz="4500" i="1">
                              <a:effectLst/>
                              <a:latin typeface="Cambria Math" panose="02040503050406030204" pitchFamily="18" charset="0"/>
                              <a:ea typeface="Calibri" panose="020F0502020204030204" pitchFamily="34" charset="0"/>
                              <a:cs typeface="Arial" panose="020B0604020202020204" pitchFamily="34" charset="0"/>
                            </a:rPr>
                            <m:t>𝑏</m:t>
                          </m:r>
                        </m:e>
                      </m:d>
                      <m:sSup>
                        <m:sSupPr>
                          <m:ctrlPr>
                            <a:rPr lang="en-US" sz="4500" i="1">
                              <a:effectLst/>
                              <a:latin typeface="Cambria Math" panose="02040503050406030204" pitchFamily="18" charset="0"/>
                              <a:ea typeface="Calibri" panose="020F0502020204030204" pitchFamily="34" charset="0"/>
                              <a:cs typeface="Arial" panose="020B0604020202020204" pitchFamily="34" charset="0"/>
                            </a:rPr>
                          </m:ctrlPr>
                        </m:sSupPr>
                        <m:e>
                          <m:r>
                            <a:rPr lang="en-US" sz="4500" i="1">
                              <a:effectLst/>
                              <a:latin typeface="Cambria Math" panose="02040503050406030204" pitchFamily="18" charset="0"/>
                              <a:ea typeface="Calibri" panose="020F0502020204030204" pitchFamily="34" charset="0"/>
                              <a:cs typeface="Arial" panose="020B0604020202020204" pitchFamily="34" charset="0"/>
                            </a:rPr>
                            <m:t>𝑥</m:t>
                          </m:r>
                        </m:e>
                        <m:sup>
                          <m:r>
                            <a:rPr lang="en-US" sz="4500" i="1">
                              <a:effectLst/>
                              <a:latin typeface="Cambria Math" panose="02040503050406030204" pitchFamily="18" charset="0"/>
                              <a:ea typeface="Calibri" panose="020F0502020204030204" pitchFamily="34" charset="0"/>
                              <a:cs typeface="Arial" panose="020B0604020202020204" pitchFamily="34" charset="0"/>
                            </a:rPr>
                            <m:t>𝑘</m:t>
                          </m:r>
                        </m:sup>
                      </m:sSup>
                      <m:r>
                        <a:rPr lang="en-US" sz="4500">
                          <a:effectLst/>
                          <a:latin typeface="Cambria Math" panose="02040503050406030204" pitchFamily="18" charset="0"/>
                          <a:ea typeface="Calibri" panose="020F0502020204030204" pitchFamily="34" charset="0"/>
                          <a:cs typeface="Arial" panose="020B0604020202020204" pitchFamily="34" charset="0"/>
                        </a:rPr>
                        <m:t>;</m:t>
                      </m:r>
                    </m:oMath>
                  </m:oMathPara>
                </a14:m>
                <a:endParaRPr lang="en-US" sz="45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1200"/>
                  </a:spcAft>
                </a:pPr>
                <a14:m>
                  <m:oMathPara xmlns:m="http://schemas.openxmlformats.org/officeDocument/2006/math">
                    <m:oMathParaPr>
                      <m:jc m:val="centerGroup"/>
                    </m:oMathParaPr>
                    <m:oMath xmlns:m="http://schemas.openxmlformats.org/officeDocument/2006/math">
                      <m:r>
                        <a:rPr lang="en-US" sz="4500" i="1">
                          <a:effectLst/>
                          <a:latin typeface="Cambria Math" panose="02040503050406030204" pitchFamily="18" charset="0"/>
                          <a:ea typeface="Calibri" panose="020F0502020204030204" pitchFamily="34" charset="0"/>
                          <a:cs typeface="Arial" panose="020B0604020202020204" pitchFamily="34" charset="0"/>
                        </a:rPr>
                        <m:t>𝑎</m:t>
                      </m:r>
                      <m:sSup>
                        <m:sSupPr>
                          <m:ctrlPr>
                            <a:rPr lang="en-US" sz="4500" i="1">
                              <a:effectLst/>
                              <a:latin typeface="Cambria Math" panose="02040503050406030204" pitchFamily="18" charset="0"/>
                              <a:ea typeface="Calibri" panose="020F0502020204030204" pitchFamily="34" charset="0"/>
                              <a:cs typeface="Arial" panose="020B0604020202020204" pitchFamily="34" charset="0"/>
                            </a:rPr>
                          </m:ctrlPr>
                        </m:sSupPr>
                        <m:e>
                          <m:r>
                            <a:rPr lang="en-US" sz="4500" i="1">
                              <a:effectLst/>
                              <a:latin typeface="Cambria Math" panose="02040503050406030204" pitchFamily="18" charset="0"/>
                              <a:ea typeface="Calibri" panose="020F0502020204030204" pitchFamily="34" charset="0"/>
                              <a:cs typeface="Arial" panose="020B0604020202020204" pitchFamily="34" charset="0"/>
                            </a:rPr>
                            <m:t>𝑥</m:t>
                          </m:r>
                        </m:e>
                        <m:sup>
                          <m:r>
                            <a:rPr lang="en-US" sz="4500" i="1">
                              <a:effectLst/>
                              <a:latin typeface="Cambria Math" panose="02040503050406030204" pitchFamily="18" charset="0"/>
                              <a:ea typeface="Calibri" panose="020F0502020204030204" pitchFamily="34" charset="0"/>
                              <a:cs typeface="Arial" panose="020B0604020202020204" pitchFamily="34" charset="0"/>
                            </a:rPr>
                            <m:t>𝑘</m:t>
                          </m:r>
                        </m:sup>
                      </m:sSup>
                      <m:r>
                        <a:rPr lang="en-US" sz="4500" i="1">
                          <a:effectLst/>
                          <a:latin typeface="Cambria Math" panose="02040503050406030204" pitchFamily="18" charset="0"/>
                          <a:ea typeface="Calibri" panose="020F0502020204030204" pitchFamily="34" charset="0"/>
                          <a:cs typeface="Arial" panose="020B0604020202020204" pitchFamily="34" charset="0"/>
                        </a:rPr>
                        <m:t>−</m:t>
                      </m:r>
                      <m:r>
                        <a:rPr lang="en-US" sz="4500" i="1">
                          <a:effectLst/>
                          <a:latin typeface="Cambria Math" panose="02040503050406030204" pitchFamily="18" charset="0"/>
                          <a:ea typeface="Calibri" panose="020F0502020204030204" pitchFamily="34" charset="0"/>
                          <a:cs typeface="Arial" panose="020B0604020202020204" pitchFamily="34" charset="0"/>
                        </a:rPr>
                        <m:t>𝑏</m:t>
                      </m:r>
                      <m:sSup>
                        <m:sSupPr>
                          <m:ctrlPr>
                            <a:rPr lang="en-US" sz="4500" i="1">
                              <a:effectLst/>
                              <a:latin typeface="Cambria Math" panose="02040503050406030204" pitchFamily="18" charset="0"/>
                              <a:ea typeface="Calibri" panose="020F0502020204030204" pitchFamily="34" charset="0"/>
                              <a:cs typeface="Arial" panose="020B0604020202020204" pitchFamily="34" charset="0"/>
                            </a:rPr>
                          </m:ctrlPr>
                        </m:sSupPr>
                        <m:e>
                          <m:r>
                            <a:rPr lang="en-US" sz="4500" i="1">
                              <a:effectLst/>
                              <a:latin typeface="Cambria Math" panose="02040503050406030204" pitchFamily="18" charset="0"/>
                              <a:ea typeface="Calibri" panose="020F0502020204030204" pitchFamily="34" charset="0"/>
                              <a:cs typeface="Arial" panose="020B0604020202020204" pitchFamily="34" charset="0"/>
                            </a:rPr>
                            <m:t>𝑥</m:t>
                          </m:r>
                        </m:e>
                        <m:sup>
                          <m:r>
                            <a:rPr lang="en-US" sz="4500" i="1">
                              <a:effectLst/>
                              <a:latin typeface="Cambria Math" panose="02040503050406030204" pitchFamily="18" charset="0"/>
                              <a:ea typeface="Calibri" panose="020F0502020204030204" pitchFamily="34" charset="0"/>
                              <a:cs typeface="Arial" panose="020B0604020202020204" pitchFamily="34" charset="0"/>
                            </a:rPr>
                            <m:t>𝑘</m:t>
                          </m:r>
                        </m:sup>
                      </m:sSup>
                      <m:r>
                        <a:rPr lang="en-US" sz="4500">
                          <a:effectLst/>
                          <a:latin typeface="Cambria Math" panose="02040503050406030204" pitchFamily="18" charset="0"/>
                          <a:ea typeface="Calibri" panose="020F0502020204030204" pitchFamily="34" charset="0"/>
                          <a:cs typeface="Arial" panose="020B0604020202020204" pitchFamily="34" charset="0"/>
                        </a:rPr>
                        <m:t>=(</m:t>
                      </m:r>
                      <m:r>
                        <a:rPr lang="en-US" sz="4500" i="1">
                          <a:effectLst/>
                          <a:latin typeface="Cambria Math" panose="02040503050406030204" pitchFamily="18" charset="0"/>
                          <a:ea typeface="Calibri" panose="020F0502020204030204" pitchFamily="34" charset="0"/>
                          <a:cs typeface="Arial" panose="020B0604020202020204" pitchFamily="34" charset="0"/>
                        </a:rPr>
                        <m:t>𝑎</m:t>
                      </m:r>
                      <m:r>
                        <a:rPr lang="en-US" sz="4500" i="1">
                          <a:effectLst/>
                          <a:latin typeface="Cambria Math" panose="02040503050406030204" pitchFamily="18" charset="0"/>
                          <a:ea typeface="Calibri" panose="020F0502020204030204" pitchFamily="34" charset="0"/>
                          <a:cs typeface="Arial" panose="020B0604020202020204" pitchFamily="34" charset="0"/>
                        </a:rPr>
                        <m:t>−</m:t>
                      </m:r>
                      <m:r>
                        <a:rPr lang="en-US" sz="4500" i="1">
                          <a:effectLst/>
                          <a:latin typeface="Cambria Math" panose="02040503050406030204" pitchFamily="18" charset="0"/>
                          <a:ea typeface="Calibri" panose="020F0502020204030204" pitchFamily="34" charset="0"/>
                          <a:cs typeface="Arial" panose="020B0604020202020204" pitchFamily="34" charset="0"/>
                        </a:rPr>
                        <m:t>𝑏</m:t>
                      </m:r>
                      <m:r>
                        <a:rPr lang="en-US" sz="4500">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500" i="1">
                              <a:effectLst/>
                              <a:latin typeface="Cambria Math" panose="02040503050406030204" pitchFamily="18" charset="0"/>
                              <a:ea typeface="Calibri" panose="020F0502020204030204" pitchFamily="34" charset="0"/>
                              <a:cs typeface="Arial" panose="020B0604020202020204" pitchFamily="34" charset="0"/>
                            </a:rPr>
                          </m:ctrlPr>
                        </m:sSupPr>
                        <m:e>
                          <m:r>
                            <a:rPr lang="en-US" sz="4500" i="1">
                              <a:effectLst/>
                              <a:latin typeface="Cambria Math" panose="02040503050406030204" pitchFamily="18" charset="0"/>
                              <a:ea typeface="Calibri" panose="020F0502020204030204" pitchFamily="34" charset="0"/>
                              <a:cs typeface="Arial" panose="020B0604020202020204" pitchFamily="34" charset="0"/>
                            </a:rPr>
                            <m:t>𝑥</m:t>
                          </m:r>
                        </m:e>
                        <m:sup>
                          <m:r>
                            <a:rPr lang="en-US" sz="4500" i="1">
                              <a:effectLst/>
                              <a:latin typeface="Cambria Math" panose="02040503050406030204" pitchFamily="18" charset="0"/>
                              <a:ea typeface="Calibri" panose="020F0502020204030204" pitchFamily="34" charset="0"/>
                              <a:cs typeface="Arial" panose="020B0604020202020204" pitchFamily="34" charset="0"/>
                            </a:rPr>
                            <m:t>𝑘</m:t>
                          </m:r>
                        </m:sup>
                      </m:sSup>
                      <m:d>
                        <m:dPr>
                          <m:ctrlPr>
                            <a:rPr lang="en-US" sz="4500" i="1">
                              <a:effectLst/>
                              <a:latin typeface="Cambria Math" panose="02040503050406030204" pitchFamily="18" charset="0"/>
                              <a:ea typeface="Calibri" panose="020F0502020204030204" pitchFamily="34" charset="0"/>
                              <a:cs typeface="Arial" panose="020B0604020202020204" pitchFamily="34" charset="0"/>
                            </a:rPr>
                          </m:ctrlPr>
                        </m:dPr>
                        <m:e>
                          <m:r>
                            <a:rPr lang="en-US" sz="4500" i="1">
                              <a:effectLst/>
                              <a:latin typeface="Cambria Math" panose="02040503050406030204" pitchFamily="18" charset="0"/>
                              <a:ea typeface="Calibri" panose="020F0502020204030204" pitchFamily="34" charset="0"/>
                              <a:cs typeface="Arial" panose="020B0604020202020204" pitchFamily="34" charset="0"/>
                            </a:rPr>
                            <m:t>𝑘</m:t>
                          </m:r>
                          <m:r>
                            <a:rPr lang="en-US" sz="4500">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500" i="1">
                                  <a:effectLst/>
                                  <a:latin typeface="Cambria Math" panose="02040503050406030204" pitchFamily="18" charset="0"/>
                                  <a:ea typeface="Calibri" panose="020F0502020204030204" pitchFamily="34" charset="0"/>
                                  <a:cs typeface="Arial" panose="020B0604020202020204" pitchFamily="34" charset="0"/>
                                </a:rPr>
                              </m:ctrlPr>
                            </m:sSupPr>
                            <m:e>
                              <m:r>
                                <a:rPr lang="en-US" sz="4500" i="1">
                                  <a:effectLst/>
                                  <a:latin typeface="Cambria Math" panose="02040503050406030204" pitchFamily="18" charset="0"/>
                                  <a:ea typeface="Calibri" panose="020F0502020204030204" pitchFamily="34" charset="0"/>
                                  <a:cs typeface="Arial" panose="020B0604020202020204" pitchFamily="34" charset="0"/>
                                </a:rPr>
                                <m:t>ℕ</m:t>
                              </m:r>
                            </m:e>
                            <m:sup>
                              <m:r>
                                <a:rPr lang="en-US" sz="4500" i="1">
                                  <a:effectLst/>
                                  <a:latin typeface="Cambria Math" panose="02040503050406030204" pitchFamily="18" charset="0"/>
                                  <a:ea typeface="Calibri" panose="020F0502020204030204" pitchFamily="34" charset="0"/>
                                  <a:cs typeface="Arial" panose="020B0604020202020204" pitchFamily="34" charset="0"/>
                                </a:rPr>
                                <m:t>∗</m:t>
                              </m:r>
                            </m:sup>
                          </m:sSup>
                        </m:e>
                      </m:d>
                      <m:r>
                        <a:rPr lang="en-US" sz="4500">
                          <a:effectLst/>
                          <a:latin typeface="Cambria Math" panose="02040503050406030204" pitchFamily="18" charset="0"/>
                          <a:ea typeface="Calibri" panose="020F0502020204030204" pitchFamily="34" charset="0"/>
                          <a:cs typeface="Arial" panose="020B0604020202020204" pitchFamily="34" charset="0"/>
                        </a:rPr>
                        <m:t>.</m:t>
                      </m:r>
                      <m:r>
                        <m:rPr>
                          <m:nor/>
                        </m:rPr>
                        <a:rPr lang="en-US" sz="4500" i="1">
                          <a:effectLst/>
                          <a:latin typeface="Arial" panose="020B0604020202020204" pitchFamily="34" charset="0"/>
                          <a:ea typeface="Calibri" panose="020F0502020204030204" pitchFamily="34" charset="0"/>
                          <a:cs typeface="Arial" panose="020B0604020202020204" pitchFamily="34" charset="0"/>
                        </a:rPr>
                        <m:t> </m:t>
                      </m:r>
                    </m:oMath>
                  </m:oMathPara>
                </a14:m>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333500" y="3009900"/>
                <a:ext cx="15430500" cy="4746171"/>
              </a:xfrm>
              <a:prstGeom prst="rect">
                <a:avLst/>
              </a:prstGeom>
              <a:blipFill>
                <a:blip r:embed="rId9"/>
                <a:stretch>
                  <a:fillRect l="-1659" r="-356"/>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499506591"/>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4"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6726468" y="151832"/>
            <a:ext cx="1294758" cy="1372094"/>
          </a:xfrm>
          <a:prstGeom prst="rect">
            <a:avLst/>
          </a:prstGeom>
        </p:spPr>
      </p:pic>
      <p:pic>
        <p:nvPicPr>
          <p:cNvPr id="5"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219155" y="8785934"/>
            <a:ext cx="1294758" cy="1372094"/>
          </a:xfrm>
          <a:prstGeom prst="rect">
            <a:avLst/>
          </a:prstGeom>
        </p:spPr>
      </p:pic>
      <p:sp>
        <p:nvSpPr>
          <p:cNvPr id="2" name="Rounded Rectangle 1"/>
          <p:cNvSpPr/>
          <p:nvPr/>
        </p:nvSpPr>
        <p:spPr>
          <a:xfrm>
            <a:off x="928443" y="1280792"/>
            <a:ext cx="2004483" cy="1108165"/>
          </a:xfrm>
          <a:prstGeom prst="roundRect">
            <a:avLst/>
          </a:prstGeom>
          <a:solidFill>
            <a:schemeClr val="accent3">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b="1" dirty="0" err="1">
                <a:solidFill>
                  <a:prstClr val="white"/>
                </a:solidFill>
                <a:latin typeface="Arial" panose="020B0604020202020204" pitchFamily="34" charset="0"/>
                <a:cs typeface="Arial" panose="020B0604020202020204" pitchFamily="34" charset="0"/>
              </a:rPr>
              <a:t>Ví</a:t>
            </a:r>
            <a:r>
              <a:rPr lang="en-US" sz="4000" b="1" dirty="0">
                <a:solidFill>
                  <a:prstClr val="white"/>
                </a:solidFill>
                <a:latin typeface="Arial" panose="020B0604020202020204" pitchFamily="34" charset="0"/>
                <a:cs typeface="Arial" panose="020B0604020202020204" pitchFamily="34" charset="0"/>
              </a:rPr>
              <a:t> </a:t>
            </a:r>
            <a:r>
              <a:rPr lang="en-US" sz="4000" b="1" dirty="0" err="1">
                <a:solidFill>
                  <a:prstClr val="white"/>
                </a:solidFill>
                <a:latin typeface="Arial" panose="020B0604020202020204" pitchFamily="34" charset="0"/>
                <a:cs typeface="Arial" panose="020B0604020202020204" pitchFamily="34" charset="0"/>
              </a:rPr>
              <a:t>dụ</a:t>
            </a:r>
            <a:r>
              <a:rPr lang="en-US" sz="4000" b="1" dirty="0">
                <a:solidFill>
                  <a:prstClr val="white"/>
                </a:solidFill>
                <a:latin typeface="Arial" panose="020B0604020202020204" pitchFamily="34" charset="0"/>
                <a:cs typeface="Arial" panose="020B0604020202020204" pitchFamily="34" charset="0"/>
              </a:rPr>
              <a:t> 2</a:t>
            </a:r>
          </a:p>
        </p:txBody>
      </p:sp>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9324" y="7928134"/>
            <a:ext cx="1066800" cy="1180088"/>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3382398" y="1070908"/>
                <a:ext cx="13436031" cy="1938992"/>
              </a:xfrm>
              <a:prstGeom prst="rect">
                <a:avLst/>
              </a:prstGeom>
            </p:spPr>
            <p:txBody>
              <a:bodyPr wrap="square">
                <a:spAutoFit/>
              </a:bodyPr>
              <a:lstStyle/>
              <a:p>
                <a:pPr>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Thực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hiện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phép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sau</a:t>
                </a:r>
                <a:r>
                  <a:rPr lang="en-US" sz="4000" dirty="0">
                    <a:latin typeface="Arial" panose="020B0604020202020204" pitchFamily="34" charset="0"/>
                    <a:ea typeface="Calibri" panose="020F0502020204030204" pitchFamily="34" charset="0"/>
                    <a:cs typeface="Arial" panose="020B0604020202020204" pitchFamily="34" charset="0"/>
                  </a:rPr>
                  <a:t>:</a:t>
                </a:r>
                <a:br>
                  <a:rPr lang="en-US" sz="4000" dirty="0">
                    <a:latin typeface="Arial" panose="020B0604020202020204" pitchFamily="34" charset="0"/>
                    <a:ea typeface="Calibri" panose="020F0502020204030204" pitchFamily="34" charset="0"/>
                    <a:cs typeface="Arial" panose="020B0604020202020204" pitchFamily="34" charset="0"/>
                  </a:rPr>
                </a:br>
                <a:r>
                  <a:rPr lang="en-US" sz="4000" dirty="0">
                    <a:latin typeface="Arial" panose="020B0604020202020204" pitchFamily="34" charset="0"/>
                    <a:ea typeface="Calibri" panose="020F0502020204030204" pitchFamily="34" charset="0"/>
                    <a:cs typeface="Arial" panose="020B0604020202020204" pitchFamily="34" charset="0"/>
                  </a:rPr>
                  <a:t>			a)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9</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+7</m:t>
                    </m:r>
                    <m:r>
                      <a:rPr lang="en-US" sz="4000" i="1">
                        <a:effectLst/>
                        <a:latin typeface="Cambria Math" panose="02040503050406030204" pitchFamily="18" charset="0"/>
                        <a:ea typeface="Calibri" panose="020F0502020204030204" pitchFamily="34" charset="0"/>
                        <a:cs typeface="Arial" panose="020B0604020202020204" pitchFamily="34" charset="0"/>
                      </a:rPr>
                      <m:t>𝑥</m:t>
                    </m:r>
                  </m:oMath>
                </a14:m>
                <a:r>
                  <a:rPr lang="en-US" sz="4000" dirty="0">
                    <a:effectLst/>
                    <a:latin typeface="Arial" panose="020B0604020202020204" pitchFamily="34" charset="0"/>
                    <a:ea typeface="Calibri" panose="020F0502020204030204" pitchFamily="34" charset="0"/>
                    <a:cs typeface="Arial" panose="020B0604020202020204" pitchFamily="34" charset="0"/>
                  </a:rPr>
                  <a:t>				b)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5</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r>
                      <a:rPr lang="en-US" sz="4000" i="1">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oMath>
                </a14:m>
                <a:endParaRPr lang="en-US" sz="32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382398" y="1070908"/>
                <a:ext cx="13436031" cy="1938992"/>
              </a:xfrm>
              <a:prstGeom prst="rect">
                <a:avLst/>
              </a:prstGeom>
              <a:blipFill>
                <a:blip r:embed="rId10"/>
                <a:stretch>
                  <a:fillRect l="-1633" b="-6918"/>
                </a:stretch>
              </a:blipFill>
            </p:spPr>
            <p:txBody>
              <a:bodyPr/>
              <a:lstStyle/>
              <a:p>
                <a:r>
                  <a:rPr lang="en-US">
                    <a:noFill/>
                  </a:rPr>
                  <a:t> </a:t>
                </a:r>
              </a:p>
            </p:txBody>
          </p:sp>
        </mc:Fallback>
      </mc:AlternateContent>
      <p:grpSp>
        <p:nvGrpSpPr>
          <p:cNvPr id="21" name="Group 20"/>
          <p:cNvGrpSpPr/>
          <p:nvPr/>
        </p:nvGrpSpPr>
        <p:grpSpPr>
          <a:xfrm>
            <a:off x="2124224" y="3619500"/>
            <a:ext cx="1999951" cy="1378860"/>
            <a:chOff x="1325196" y="980440"/>
            <a:chExt cx="1999951" cy="1378860"/>
          </a:xfrm>
        </p:grpSpPr>
        <p:pic>
          <p:nvPicPr>
            <p:cNvPr id="24" name="Picture 10"/>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a:xfrm flipH="1">
              <a:off x="1325196" y="980440"/>
              <a:ext cx="1999951" cy="1378860"/>
            </a:xfrm>
            <a:prstGeom prst="rect">
              <a:avLst/>
            </a:prstGeom>
          </p:spPr>
        </p:pic>
        <p:sp>
          <p:nvSpPr>
            <p:cNvPr id="25" name="TextBox 24"/>
            <p:cNvSpPr txBox="1"/>
            <p:nvPr/>
          </p:nvSpPr>
          <p:spPr>
            <a:xfrm>
              <a:off x="1552581" y="1296329"/>
              <a:ext cx="1571619" cy="707886"/>
            </a:xfrm>
            <a:prstGeom prst="rect">
              <a:avLst/>
            </a:prstGeom>
            <a:noFill/>
          </p:spPr>
          <p:txBody>
            <a:bodyPr wrap="square" rtlCol="0">
              <a:spAutoFit/>
            </a:bodyPr>
            <a:lstStyle/>
            <a:p>
              <a:pPr algn="ctr"/>
              <a:r>
                <a:rPr lang="en-US" sz="4000" b="1" dirty="0" err="1">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10" name="Rectangle 9"/>
              <p:cNvSpPr/>
              <p:nvPr/>
            </p:nvSpPr>
            <p:spPr>
              <a:xfrm>
                <a:off x="3381910" y="5025866"/>
                <a:ext cx="10744200" cy="2708434"/>
              </a:xfrm>
              <a:prstGeom prst="rect">
                <a:avLst/>
              </a:prstGeom>
            </p:spPr>
            <p:txBody>
              <a:bodyPr wrap="square">
                <a:spAutoFit/>
              </a:bodyPr>
              <a:lstStyle/>
              <a:p>
                <a:pPr>
                  <a:lnSpc>
                    <a:spcPct val="200000"/>
                  </a:lnSpc>
                  <a:spcAft>
                    <a:spcPts val="1200"/>
                  </a:spcAft>
                </a:pPr>
                <a:r>
                  <a:rPr lang="en-US" sz="4000" dirty="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9</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+7</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=(9+7)</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=16</m:t>
                    </m:r>
                    <m:r>
                      <a:rPr lang="en-US" sz="4000" i="1">
                        <a:effectLst/>
                        <a:latin typeface="Cambria Math" panose="02040503050406030204" pitchFamily="18" charset="0"/>
                        <a:ea typeface="Calibri" panose="020F0502020204030204" pitchFamily="34" charset="0"/>
                        <a:cs typeface="Arial" panose="020B0604020202020204" pitchFamily="34" charset="0"/>
                      </a:rPr>
                      <m:t>𝑥</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a:p>
                <a:pPr>
                  <a:lnSpc>
                    <a:spcPct val="200000"/>
                  </a:lnSpc>
                  <a:spcAft>
                    <a:spcPts val="1200"/>
                  </a:spcAft>
                </a:pPr>
                <a:r>
                  <a:rPr lang="en-US" sz="4000" dirty="0">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5</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r>
                      <a:rPr lang="en-US" sz="4000" i="1">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r>
                      <a:rPr lang="en-US" sz="4000">
                        <a:effectLst/>
                        <a:latin typeface="Cambria Math" panose="02040503050406030204" pitchFamily="18" charset="0"/>
                        <a:ea typeface="Calibri" panose="020F0502020204030204" pitchFamily="34" charset="0"/>
                        <a:cs typeface="Arial" panose="020B0604020202020204" pitchFamily="34" charset="0"/>
                      </a:rPr>
                      <m:t>=5</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r>
                      <a:rPr lang="en-US" sz="4000">
                        <a:effectLst/>
                        <a:latin typeface="Cambria Math" panose="02040503050406030204" pitchFamily="18" charset="0"/>
                        <a:ea typeface="Calibri" panose="020F0502020204030204" pitchFamily="34" charset="0"/>
                        <a:cs typeface="Arial" panose="020B0604020202020204" pitchFamily="34" charset="0"/>
                      </a:rPr>
                      <m:t>=(5</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r>
                      <a:rPr lang="en-US" sz="4000">
                        <a:effectLst/>
                        <a:latin typeface="Cambria Math" panose="02040503050406030204" pitchFamily="18" charset="0"/>
                        <a:ea typeface="Calibri" panose="020F0502020204030204" pitchFamily="34" charset="0"/>
                        <a:cs typeface="Arial" panose="020B0604020202020204" pitchFamily="34" charset="0"/>
                      </a:rPr>
                      <m:t>=4</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10" name="Rectangle 9"/>
              <p:cNvSpPr>
                <a:spLocks noRot="1" noChangeAspect="1" noMove="1" noResize="1" noEditPoints="1" noAdjustHandles="1" noChangeArrowheads="1" noChangeShapeType="1" noTextEdit="1"/>
              </p:cNvSpPr>
              <p:nvPr/>
            </p:nvSpPr>
            <p:spPr>
              <a:xfrm>
                <a:off x="3381910" y="5025866"/>
                <a:ext cx="10744200" cy="2708434"/>
              </a:xfrm>
              <a:prstGeom prst="rect">
                <a:avLst/>
              </a:prstGeom>
              <a:blipFill>
                <a:blip r:embed="rId20"/>
                <a:stretch>
                  <a:fillRect l="-2043" b="-1573"/>
                </a:stretch>
              </a:blipFill>
            </p:spPr>
            <p:txBody>
              <a:bodyPr/>
              <a:lstStyle/>
              <a:p>
                <a:r>
                  <a:rPr lang="en-US">
                    <a:noFill/>
                  </a:rPr>
                  <a:t> </a:t>
                </a:r>
              </a:p>
            </p:txBody>
          </p:sp>
        </mc:Fallback>
      </mc:AlternateContent>
      <p:pic>
        <p:nvPicPr>
          <p:cNvPr id="15" name="Picture 22"/>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a:off x="14355204" y="7530550"/>
            <a:ext cx="3018643" cy="2180970"/>
          </a:xfrm>
          <a:prstGeom prst="rect">
            <a:avLst/>
          </a:prstGeom>
        </p:spPr>
      </p:pic>
    </p:spTree>
    <p:custDataLst>
      <p:tags r:id="rId1"/>
    </p:custDataLst>
    <p:extLst>
      <p:ext uri="{BB962C8B-B14F-4D97-AF65-F5344CB8AC3E}">
        <p14:creationId xmlns:p14="http://schemas.microsoft.com/office/powerpoint/2010/main" val="270979190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p:tgtEl>
                                          <p:spTgt spid="21"/>
                                        </p:tgtEl>
                                        <p:attrNameLst>
                                          <p:attrName>ppt_y</p:attrName>
                                        </p:attrNameLst>
                                      </p:cBhvr>
                                      <p:tavLst>
                                        <p:tav tm="0">
                                          <p:val>
                                            <p:strVal val="#ppt_y+#ppt_h*1.125000"/>
                                          </p:val>
                                        </p:tav>
                                        <p:tav tm="100000">
                                          <p:val>
                                            <p:strVal val="#ppt_y"/>
                                          </p:val>
                                        </p:tav>
                                      </p:tavLst>
                                    </p:anim>
                                    <p:animEffect transition="in" filter="wipe(up)">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barn(inVertical)">
                                      <p:cBhvr>
                                        <p:cTn id="21" dur="500"/>
                                        <p:tgtEl>
                                          <p:spTgt spid="1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0">
                                            <p:txEl>
                                              <p:pRg st="1" end="1"/>
                                            </p:txEl>
                                          </p:spTgt>
                                        </p:tgtEl>
                                        <p:attrNameLst>
                                          <p:attrName>style.visibility</p:attrName>
                                        </p:attrNameLst>
                                      </p:cBhvr>
                                      <p:to>
                                        <p:strVal val="visible"/>
                                      </p:to>
                                    </p:set>
                                    <p:animEffect transition="in" filter="wipe(down)">
                                      <p:cBhvr>
                                        <p:cTn id="26"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1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72256"/>
          <a:stretch>
            <a:fillRect/>
          </a:stretch>
        </p:blipFill>
        <p:spPr>
          <a:xfrm rot="12201997">
            <a:off x="-2522012" y="8379826"/>
            <a:ext cx="8057164" cy="2781499"/>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093459" y="7418412"/>
            <a:ext cx="2737341" cy="2517866"/>
          </a:xfrm>
          <a:prstGeom prst="rect">
            <a:avLst/>
          </a:prstGeom>
        </p:spPr>
      </p:pic>
      <p:sp>
        <p:nvSpPr>
          <p:cNvPr id="17" name="Rounded Rectangle 16"/>
          <p:cNvSpPr/>
          <p:nvPr/>
        </p:nvSpPr>
        <p:spPr>
          <a:xfrm>
            <a:off x="990600" y="944449"/>
            <a:ext cx="3886200" cy="1022631"/>
          </a:xfrm>
          <a:prstGeom prst="roundRect">
            <a:avLst/>
          </a:prstGeom>
          <a:solidFill>
            <a:schemeClr val="accent2">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b="1" dirty="0">
                <a:latin typeface="Arial" panose="020B0604020202020204" pitchFamily="34" charset="0"/>
                <a:cs typeface="Arial" panose="020B0604020202020204" pitchFamily="34" charset="0"/>
              </a:rPr>
              <a:t>LUYỆN TẬP 2</a:t>
            </a:r>
          </a:p>
        </p:txBody>
      </p:sp>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392400" y="-905867"/>
            <a:ext cx="3700633" cy="3700633"/>
          </a:xfrm>
          <a:prstGeom prst="rect">
            <a:avLst/>
          </a:prstGeom>
        </p:spPr>
      </p:pic>
      <p:cxnSp>
        <p:nvCxnSpPr>
          <p:cNvPr id="3" name="Straight Connector 2"/>
          <p:cNvCxnSpPr/>
          <p:nvPr/>
        </p:nvCxnSpPr>
        <p:spPr>
          <a:xfrm>
            <a:off x="8839200" y="2171700"/>
            <a:ext cx="0" cy="7993178"/>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5257800" y="1144103"/>
            <a:ext cx="9144000" cy="984885"/>
          </a:xfrm>
          <a:prstGeom prst="rect">
            <a:avLst/>
          </a:prstGeom>
        </p:spPr>
        <p:txBody>
          <a:bodyPr>
            <a:spAutoFit/>
          </a:bodyPr>
          <a:lstStyle/>
          <a:p>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Thực</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hiện</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mỗi</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phép</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tính</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sau</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b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br>
            <a:endParaRPr lang="en-US" dirty="0"/>
          </a:p>
        </p:txBody>
      </p:sp>
      <mc:AlternateContent xmlns:mc="http://schemas.openxmlformats.org/markup-compatibility/2006" xmlns:a14="http://schemas.microsoft.com/office/drawing/2010/main">
        <mc:Choice Requires="a14">
          <p:sp>
            <p:nvSpPr>
              <p:cNvPr id="9" name="Rectangle 8"/>
              <p:cNvSpPr/>
              <p:nvPr/>
            </p:nvSpPr>
            <p:spPr>
              <a:xfrm>
                <a:off x="5688932" y="5646057"/>
                <a:ext cx="2399952" cy="1257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−15</m:t>
                          </m:r>
                        </m:num>
                        <m:den>
                          <m:r>
                            <a:rPr lang="en-US" sz="4000" i="0">
                              <a:latin typeface="Cambria Math" panose="02040503050406030204" pitchFamily="18" charset="0"/>
                            </a:rPr>
                            <m:t>4</m:t>
                          </m:r>
                        </m:den>
                      </m:f>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0">
                              <a:latin typeface="Cambria Math" panose="02040503050406030204" pitchFamily="18" charset="0"/>
                            </a:rPr>
                            <m:t>2</m:t>
                          </m:r>
                        </m:sup>
                      </m:sSup>
                    </m:oMath>
                  </m:oMathPara>
                </a14:m>
                <a:endParaRPr lang="en-US" sz="4000" dirty="0"/>
              </a:p>
            </p:txBody>
          </p:sp>
        </mc:Choice>
        <mc:Fallback xmlns="">
          <p:sp>
            <p:nvSpPr>
              <p:cNvPr id="9" name="Rectangle 8"/>
              <p:cNvSpPr>
                <a:spLocks noRot="1" noChangeAspect="1" noMove="1" noResize="1" noEditPoints="1" noAdjustHandles="1" noChangeArrowheads="1" noChangeShapeType="1" noTextEdit="1"/>
              </p:cNvSpPr>
              <p:nvPr/>
            </p:nvSpPr>
            <p:spPr>
              <a:xfrm>
                <a:off x="5688932" y="5646057"/>
                <a:ext cx="2399952" cy="1257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421674" y="4000500"/>
                <a:ext cx="4055020"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solidFill>
                            <a:prstClr val="black"/>
                          </a:solidFill>
                          <a:latin typeface="Cambria Math" panose="02040503050406030204" pitchFamily="18" charset="0"/>
                        </a:rPr>
                        <m:t>=(1+</m:t>
                      </m:r>
                      <m:f>
                        <m:fPr>
                          <m:ctrlPr>
                            <a:rPr lang="en-US" sz="4000" i="1">
                              <a:solidFill>
                                <a:prstClr val="black"/>
                              </a:solidFill>
                              <a:latin typeface="Cambria Math" panose="02040503050406030204" pitchFamily="18" charset="0"/>
                            </a:rPr>
                          </m:ctrlPr>
                        </m:fPr>
                        <m:num>
                          <m:r>
                            <a:rPr lang="en-US" sz="4000">
                              <a:solidFill>
                                <a:prstClr val="black"/>
                              </a:solidFill>
                              <a:latin typeface="Cambria Math" panose="02040503050406030204" pitchFamily="18" charset="0"/>
                            </a:rPr>
                            <m:t>1</m:t>
                          </m:r>
                        </m:num>
                        <m:den>
                          <m:r>
                            <a:rPr lang="en-US" sz="4000">
                              <a:solidFill>
                                <a:prstClr val="black"/>
                              </a:solidFill>
                              <a:latin typeface="Cambria Math" panose="02040503050406030204" pitchFamily="18" charset="0"/>
                            </a:rPr>
                            <m:t>4</m:t>
                          </m:r>
                        </m:den>
                      </m:f>
                      <m:r>
                        <a:rPr lang="en-US" sz="4000">
                          <a:solidFill>
                            <a:prstClr val="black"/>
                          </a:solidFill>
                          <a:latin typeface="Cambria Math" panose="02040503050406030204" pitchFamily="18" charset="0"/>
                        </a:rPr>
                        <m:t>−5).</m:t>
                      </m:r>
                      <m:sSup>
                        <m:sSupPr>
                          <m:ctrlPr>
                            <a:rPr lang="en-US" sz="4000" i="1">
                              <a:solidFill>
                                <a:prstClr val="black"/>
                              </a:solidFill>
                              <a:latin typeface="Cambria Math" panose="02040503050406030204" pitchFamily="18" charset="0"/>
                            </a:rPr>
                          </m:ctrlPr>
                        </m:sSupPr>
                        <m:e>
                          <m:r>
                            <a:rPr lang="en-US" sz="4000" i="1">
                              <a:solidFill>
                                <a:prstClr val="black"/>
                              </a:solidFill>
                              <a:latin typeface="Cambria Math" panose="02040503050406030204" pitchFamily="18" charset="0"/>
                            </a:rPr>
                            <m:t>𝑥</m:t>
                          </m:r>
                        </m:e>
                        <m:sup>
                          <m:r>
                            <a:rPr lang="en-US" sz="4000">
                              <a:solidFill>
                                <a:prstClr val="black"/>
                              </a:solidFill>
                              <a:latin typeface="Cambria Math" panose="02040503050406030204" pitchFamily="18" charset="0"/>
                            </a:rPr>
                            <m:t>2</m:t>
                          </m:r>
                        </m:sup>
                      </m:sSup>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1421674" y="4000500"/>
                <a:ext cx="4055020" cy="1244828"/>
              </a:xfrm>
              <a:prstGeom prst="rect">
                <a:avLst/>
              </a:prstGeom>
              <a:blipFill>
                <a:blip r:embed="rId9"/>
                <a:stretch>
                  <a:fillRect/>
                </a:stretch>
              </a:blipFill>
            </p:spPr>
            <p:txBody>
              <a:bodyPr/>
              <a:lstStyle/>
              <a:p>
                <a:r>
                  <a:rPr lang="en-US">
                    <a:noFill/>
                  </a:rPr>
                  <a:t> </a:t>
                </a:r>
              </a:p>
            </p:txBody>
          </p:sp>
        </mc:Fallback>
      </mc:AlternateContent>
      <p:grpSp>
        <p:nvGrpSpPr>
          <p:cNvPr id="13" name="Group 12"/>
          <p:cNvGrpSpPr/>
          <p:nvPr/>
        </p:nvGrpSpPr>
        <p:grpSpPr>
          <a:xfrm>
            <a:off x="1350180" y="2326705"/>
            <a:ext cx="4751320" cy="1244893"/>
            <a:chOff x="1058931" y="2187742"/>
            <a:chExt cx="4751320" cy="1244893"/>
          </a:xfrm>
        </p:grpSpPr>
        <p:sp>
          <p:nvSpPr>
            <p:cNvPr id="8" name="Rectangle 7"/>
            <p:cNvSpPr/>
            <p:nvPr/>
          </p:nvSpPr>
          <p:spPr>
            <a:xfrm>
              <a:off x="1058931" y="2527960"/>
              <a:ext cx="693669" cy="707886"/>
            </a:xfrm>
            <a:prstGeom prst="rect">
              <a:avLst/>
            </a:prstGeom>
          </p:spPr>
          <p:txBody>
            <a:bodyPr wrap="square">
              <a:spAutoFit/>
            </a:bodyPr>
            <a:lstStyle/>
            <a:p>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a)</a:t>
              </a:r>
              <a:endParaRPr lang="en-US" dirty="0"/>
            </a:p>
          </p:txBody>
        </p:sp>
        <mc:AlternateContent xmlns:mc="http://schemas.openxmlformats.org/markup-compatibility/2006" xmlns:a14="http://schemas.microsoft.com/office/drawing/2010/main">
          <mc:Choice Requires="a14">
            <p:sp>
              <p:nvSpPr>
                <p:cNvPr id="11" name="Rectangle 10"/>
                <p:cNvSpPr/>
                <p:nvPr/>
              </p:nvSpPr>
              <p:spPr>
                <a:xfrm>
                  <a:off x="1352550" y="2187742"/>
                  <a:ext cx="4457701" cy="1244893"/>
                </a:xfrm>
                <a:prstGeom prst="rect">
                  <a:avLst/>
                </a:prstGeom>
              </p:spPr>
              <p:txBody>
                <a:bodyPr wrap="square">
                  <a:spAutoFit/>
                </a:bodyPr>
                <a:lstStyle/>
                <a:p>
                  <a:pPr lvl="0"/>
                  <a14:m>
                    <m:oMathPara xmlns:m="http://schemas.openxmlformats.org/officeDocument/2006/math">
                      <m:oMathParaPr>
                        <m:jc m:val="centerGroup"/>
                      </m:oMathParaPr>
                      <m:oMath xmlns:m="http://schemas.openxmlformats.org/officeDocument/2006/math">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4</m:t>
                            </m:r>
                          </m:den>
                        </m:f>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5</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oMath>
                    </m:oMathPara>
                  </a14:m>
                  <a:b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br>
                  <a:endParaRPr lang="en-US" dirty="0">
                    <a:solidFill>
                      <a:prstClr val="black"/>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1352550" y="2187742"/>
                  <a:ext cx="4457701" cy="1244893"/>
                </a:xfrm>
                <a:prstGeom prst="rect">
                  <a:avLst/>
                </a:prstGeom>
                <a:blipFill>
                  <a:blip r:embed="rId10"/>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4" name="Rectangle 13"/>
              <p:cNvSpPr/>
              <p:nvPr/>
            </p:nvSpPr>
            <p:spPr>
              <a:xfrm>
                <a:off x="1350180" y="5674230"/>
                <a:ext cx="4338752"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solidFill>
                            <a:prstClr val="black"/>
                          </a:solidFill>
                          <a:latin typeface="Cambria Math" panose="02040503050406030204" pitchFamily="18" charset="0"/>
                        </a:rPr>
                        <m:t>=(</m:t>
                      </m:r>
                      <m:f>
                        <m:fPr>
                          <m:ctrlPr>
                            <a:rPr lang="en-US" sz="4000" i="1">
                              <a:solidFill>
                                <a:prstClr val="black"/>
                              </a:solidFill>
                              <a:latin typeface="Cambria Math" panose="02040503050406030204" pitchFamily="18" charset="0"/>
                            </a:rPr>
                          </m:ctrlPr>
                        </m:fPr>
                        <m:num>
                          <m:r>
                            <a:rPr lang="en-US" sz="4000">
                              <a:solidFill>
                                <a:prstClr val="black"/>
                              </a:solidFill>
                              <a:latin typeface="Cambria Math" panose="02040503050406030204" pitchFamily="18" charset="0"/>
                            </a:rPr>
                            <m:t>4+1−20</m:t>
                          </m:r>
                        </m:num>
                        <m:den>
                          <m:r>
                            <a:rPr lang="en-US" sz="4000">
                              <a:solidFill>
                                <a:prstClr val="black"/>
                              </a:solidFill>
                              <a:latin typeface="Cambria Math" panose="02040503050406030204" pitchFamily="18" charset="0"/>
                            </a:rPr>
                            <m:t>4</m:t>
                          </m:r>
                        </m:den>
                      </m:f>
                      <m:r>
                        <a:rPr lang="en-US" sz="4000">
                          <a:solidFill>
                            <a:prstClr val="black"/>
                          </a:solidFill>
                          <a:latin typeface="Cambria Math" panose="02040503050406030204" pitchFamily="18" charset="0"/>
                        </a:rPr>
                        <m:t>).</m:t>
                      </m:r>
                      <m:sSup>
                        <m:sSupPr>
                          <m:ctrlPr>
                            <a:rPr lang="en-US" sz="4000" i="1">
                              <a:solidFill>
                                <a:prstClr val="black"/>
                              </a:solidFill>
                              <a:latin typeface="Cambria Math" panose="02040503050406030204" pitchFamily="18" charset="0"/>
                            </a:rPr>
                          </m:ctrlPr>
                        </m:sSupPr>
                        <m:e>
                          <m:r>
                            <a:rPr lang="en-US" sz="4000" i="1">
                              <a:solidFill>
                                <a:prstClr val="black"/>
                              </a:solidFill>
                              <a:latin typeface="Cambria Math" panose="02040503050406030204" pitchFamily="18" charset="0"/>
                            </a:rPr>
                            <m:t>𝑥</m:t>
                          </m:r>
                        </m:e>
                        <m:sup>
                          <m:r>
                            <a:rPr lang="en-US" sz="4000">
                              <a:solidFill>
                                <a:prstClr val="black"/>
                              </a:solidFill>
                              <a:latin typeface="Cambria Math" panose="02040503050406030204" pitchFamily="18" charset="0"/>
                            </a:rPr>
                            <m:t>2</m:t>
                          </m:r>
                        </m:sup>
                      </m:sSup>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1350180" y="5674230"/>
                <a:ext cx="4338752" cy="1244828"/>
              </a:xfrm>
              <a:prstGeom prst="rect">
                <a:avLst/>
              </a:prstGeom>
              <a:blipFill>
                <a:blip r:embed="rId11"/>
                <a:stretch>
                  <a:fillRect/>
                </a:stretch>
              </a:blipFill>
            </p:spPr>
            <p:txBody>
              <a:bodyPr/>
              <a:lstStyle/>
              <a:p>
                <a:r>
                  <a:rPr lang="en-US">
                    <a:noFill/>
                  </a:rPr>
                  <a:t> </a:t>
                </a:r>
              </a:p>
            </p:txBody>
          </p:sp>
        </mc:Fallback>
      </mc:AlternateContent>
      <p:grpSp>
        <p:nvGrpSpPr>
          <p:cNvPr id="18" name="Group 17"/>
          <p:cNvGrpSpPr/>
          <p:nvPr/>
        </p:nvGrpSpPr>
        <p:grpSpPr>
          <a:xfrm>
            <a:off x="9394658" y="2087922"/>
            <a:ext cx="4507925" cy="1483676"/>
            <a:chOff x="9394658" y="2087922"/>
            <a:chExt cx="4507925" cy="1483676"/>
          </a:xfrm>
        </p:grpSpPr>
        <p:sp>
          <p:nvSpPr>
            <p:cNvPr id="4" name="Rectangle 3"/>
            <p:cNvSpPr/>
            <p:nvPr/>
          </p:nvSpPr>
          <p:spPr>
            <a:xfrm>
              <a:off x="9394658" y="2479834"/>
              <a:ext cx="1031191" cy="750975"/>
            </a:xfrm>
            <a:prstGeom prst="rect">
              <a:avLst/>
            </a:prstGeom>
          </p:spPr>
          <p:txBody>
            <a:bodyPr wrap="square">
              <a:spAutoFit/>
            </a:bodyPr>
            <a:lstStyle/>
            <a:p>
              <a:pPr>
                <a:lnSpc>
                  <a:spcPct val="107000"/>
                </a:lnSpc>
                <a:spcAft>
                  <a:spcPts val="1200"/>
                </a:spcAft>
              </a:pPr>
              <a:r>
                <a:rPr lang="en-US" sz="4000" dirty="0">
                  <a:effectLst/>
                  <a:latin typeface="Arial" panose="020B0604020202020204" pitchFamily="34" charset="0"/>
                  <a:ea typeface="Calibri" panose="020F0502020204030204" pitchFamily="34" charset="0"/>
                  <a:cs typeface="Times New Roman" panose="02020603050405020304" pitchFamily="18" charset="0"/>
                </a:rPr>
                <a:t>b)</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Rectangle 14"/>
                <p:cNvSpPr/>
                <p:nvPr/>
              </p:nvSpPr>
              <p:spPr>
                <a:xfrm>
                  <a:off x="10078203" y="2087922"/>
                  <a:ext cx="3824380" cy="1483676"/>
                </a:xfrm>
                <a:prstGeom prst="rect">
                  <a:avLst/>
                </a:prstGeom>
              </p:spPr>
              <p:txBody>
                <a:bodyPr wrap="none">
                  <a:spAutoFit/>
                </a:bodyPr>
                <a:lstStyle/>
                <a:p>
                  <a:pPr lvl="0">
                    <a:lnSpc>
                      <a:spcPct val="107000"/>
                    </a:lnSpc>
                    <a:spcAft>
                      <a:spcPts val="1200"/>
                    </a:spcAft>
                  </a:pPr>
                  <a14:m>
                    <m:oMathPara xmlns:m="http://schemas.openxmlformats.org/officeDocument/2006/math">
                      <m:oMathParaPr>
                        <m:jc m:val="centerGroup"/>
                      </m:oMathParaPr>
                      <m:oMath xmlns:m="http://schemas.openxmlformats.org/officeDocument/2006/math">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4</m:t>
                            </m:r>
                          </m:sup>
                        </m:s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+6</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4</m:t>
                            </m:r>
                          </m:sup>
                        </m:sSup>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5</m:t>
                            </m:r>
                          </m:den>
                        </m:f>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4</m:t>
                            </m:r>
                          </m:sup>
                        </m:sSup>
                      </m:oMath>
                    </m:oMathPara>
                  </a14:m>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0078203" y="2087922"/>
                  <a:ext cx="3824380" cy="1483676"/>
                </a:xfrm>
                <a:prstGeom prst="rect">
                  <a:avLst/>
                </a:prstGeom>
                <a:blipFill>
                  <a:blip r:embed="rId12"/>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9" name="Rectangle 18"/>
              <p:cNvSpPr/>
              <p:nvPr/>
            </p:nvSpPr>
            <p:spPr>
              <a:xfrm>
                <a:off x="9394658" y="6795269"/>
                <a:ext cx="2928704" cy="1929631"/>
              </a:xfrm>
              <a:prstGeom prst="rect">
                <a:avLst/>
              </a:prstGeom>
            </p:spPr>
            <p:txBody>
              <a:bodyPr wrap="square">
                <a:spAutoFit/>
              </a:bodyPr>
              <a:lstStyle/>
              <a:p>
                <a:pPr>
                  <a:lnSpc>
                    <a:spcPct val="150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33</m:t>
                          </m:r>
                        </m:num>
                        <m:den>
                          <m:r>
                            <a:rPr lang="en-US" sz="4000" i="1">
                              <a:effectLst/>
                              <a:latin typeface="Cambria Math" panose="02040503050406030204" pitchFamily="18" charset="0"/>
                              <a:ea typeface="Calibri" panose="020F0502020204030204" pitchFamily="34" charset="0"/>
                              <a:cs typeface="Arial" panose="020B0604020202020204" pitchFamily="34" charset="0"/>
                            </a:rPr>
                            <m:t>5</m:t>
                          </m:r>
                        </m:den>
                      </m:f>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𝑦</m:t>
                          </m:r>
                        </m:e>
                        <m:sup>
                          <m:r>
                            <a:rPr lang="en-US" sz="4000" i="1">
                              <a:effectLst/>
                              <a:latin typeface="Cambria Math" panose="02040503050406030204" pitchFamily="18" charset="0"/>
                              <a:ea typeface="Calibri" panose="020F0502020204030204" pitchFamily="34" charset="0"/>
                              <a:cs typeface="Arial" panose="020B0604020202020204" pitchFamily="34" charset="0"/>
                            </a:rPr>
                            <m:t>4</m:t>
                          </m:r>
                        </m:sup>
                      </m:sSup>
                    </m:oMath>
                  </m:oMathPara>
                </a14:m>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9394658" y="6795269"/>
                <a:ext cx="2928704" cy="1929631"/>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9144000" y="3711306"/>
                <a:ext cx="4926932" cy="124886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=(1+6+</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5</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e>
                        <m:sup>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4</m:t>
                          </m:r>
                        </m:sup>
                      </m:sSup>
                    </m:oMath>
                  </m:oMathPara>
                </a14:m>
                <a:br>
                  <a:rPr lang="en-US" sz="4000" dirty="0">
                    <a:solidFill>
                      <a:prstClr val="black"/>
                    </a:solidFill>
                    <a:latin typeface="Cambria Math" panose="02040503050406030204" pitchFamily="18" charset="0"/>
                    <a:ea typeface="Calibri" panose="020F0502020204030204" pitchFamily="34" charset="0"/>
                    <a:cs typeface="Times New Roman" panose="02020603050405020304" pitchFamily="18" charset="0"/>
                  </a:rPr>
                </a:br>
                <a:endParaRPr lang="en-US" dirty="0"/>
              </a:p>
            </p:txBody>
          </p:sp>
        </mc:Choice>
        <mc:Fallback xmlns="">
          <p:sp>
            <p:nvSpPr>
              <p:cNvPr id="20" name="Rectangle 19"/>
              <p:cNvSpPr>
                <a:spLocks noRot="1" noChangeAspect="1" noMove="1" noResize="1" noEditPoints="1" noAdjustHandles="1" noChangeArrowheads="1" noChangeShapeType="1" noTextEdit="1"/>
              </p:cNvSpPr>
              <p:nvPr/>
            </p:nvSpPr>
            <p:spPr>
              <a:xfrm>
                <a:off x="9144000" y="3711306"/>
                <a:ext cx="4926932" cy="1248868"/>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9720702" y="5440671"/>
                <a:ext cx="4350230"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m:t>
                      </m:r>
                      <m:f>
                        <m:fPr>
                          <m:ctrlPr>
                            <a:rPr lang="en-US" sz="4000" i="1">
                              <a:latin typeface="Cambria Math" panose="02040503050406030204" pitchFamily="18" charset="0"/>
                              <a:ea typeface="Calibri" panose="020F0502020204030204" pitchFamily="34" charset="0"/>
                              <a:cs typeface="Arial" panose="020B0604020202020204" pitchFamily="34" charset="0"/>
                            </a:rPr>
                          </m:ctrlPr>
                        </m:fPr>
                        <m:num>
                          <m:r>
                            <a:rPr lang="en-US" sz="4000" i="1">
                              <a:latin typeface="Cambria Math" panose="02040503050406030204" pitchFamily="18" charset="0"/>
                              <a:ea typeface="Calibri" panose="020F0502020204030204" pitchFamily="34" charset="0"/>
                              <a:cs typeface="Arial" panose="020B0604020202020204" pitchFamily="34" charset="0"/>
                            </a:rPr>
                            <m:t>5+30−2</m:t>
                          </m:r>
                        </m:num>
                        <m:den>
                          <m:r>
                            <a:rPr lang="en-US" sz="4000" i="1">
                              <a:latin typeface="Cambria Math" panose="02040503050406030204" pitchFamily="18" charset="0"/>
                              <a:ea typeface="Calibri" panose="020F0502020204030204" pitchFamily="34" charset="0"/>
                              <a:cs typeface="Arial" panose="020B0604020202020204" pitchFamily="34" charset="0"/>
                            </a:rPr>
                            <m:t>5</m:t>
                          </m:r>
                        </m:den>
                      </m:f>
                      <m:r>
                        <a:rPr lang="en-US" sz="4000" i="1">
                          <a:latin typeface="Cambria Math" panose="02040503050406030204" pitchFamily="18" charset="0"/>
                          <a:ea typeface="Calibri" panose="020F0502020204030204" pitchFamily="34" charset="0"/>
                          <a:cs typeface="Arial" panose="020B0604020202020204" pitchFamily="34" charset="0"/>
                        </a:rPr>
                        <m:t>).</m:t>
                      </m:r>
                      <m:sSup>
                        <m:sSupPr>
                          <m:ctrlPr>
                            <a:rPr lang="en-US" sz="4000" i="1">
                              <a:latin typeface="Cambria Math" panose="02040503050406030204" pitchFamily="18" charset="0"/>
                              <a:ea typeface="Calibri" panose="020F0502020204030204" pitchFamily="34" charset="0"/>
                              <a:cs typeface="Arial" panose="020B0604020202020204" pitchFamily="34" charset="0"/>
                            </a:rPr>
                          </m:ctrlPr>
                        </m:sSupPr>
                        <m:e>
                          <m:r>
                            <a:rPr lang="en-US" sz="4000" i="1">
                              <a:latin typeface="Cambria Math" panose="02040503050406030204" pitchFamily="18" charset="0"/>
                              <a:ea typeface="Calibri" panose="020F0502020204030204" pitchFamily="34" charset="0"/>
                              <a:cs typeface="Arial" panose="020B0604020202020204" pitchFamily="34" charset="0"/>
                            </a:rPr>
                            <m:t>𝑦</m:t>
                          </m:r>
                        </m:e>
                        <m:sup>
                          <m:r>
                            <a:rPr lang="en-US" sz="4000" i="1">
                              <a:latin typeface="Cambria Math" panose="02040503050406030204" pitchFamily="18" charset="0"/>
                              <a:ea typeface="Calibri" panose="020F0502020204030204" pitchFamily="34" charset="0"/>
                              <a:cs typeface="Arial" panose="020B0604020202020204" pitchFamily="34" charset="0"/>
                            </a:rPr>
                            <m:t>4</m:t>
                          </m:r>
                        </m:sup>
                      </m:sSup>
                    </m:oMath>
                  </m:oMathPara>
                </a14:m>
                <a:endParaRPr lang="en-US" sz="4000" dirty="0"/>
              </a:p>
            </p:txBody>
          </p:sp>
        </mc:Choice>
        <mc:Fallback xmlns="">
          <p:sp>
            <p:nvSpPr>
              <p:cNvPr id="22" name="Rectangle 21"/>
              <p:cNvSpPr>
                <a:spLocks noRot="1" noChangeAspect="1" noMove="1" noResize="1" noEditPoints="1" noAdjustHandles="1" noChangeArrowheads="1" noChangeShapeType="1" noTextEdit="1"/>
              </p:cNvSpPr>
              <p:nvPr/>
            </p:nvSpPr>
            <p:spPr>
              <a:xfrm>
                <a:off x="9720702" y="5440671"/>
                <a:ext cx="4350230" cy="1261307"/>
              </a:xfrm>
              <a:prstGeom prst="rect">
                <a:avLst/>
              </a:prstGeom>
              <a:blipFill>
                <a:blip r:embed="rId15"/>
                <a:stretch>
                  <a:fillRect/>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81437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down)">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barn(inVertical)">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p:bldP spid="9" grpId="0"/>
      <p:bldP spid="10" grpId="0"/>
      <p:bldP spid="14" grpId="0"/>
      <p:bldP spid="19" grpId="0"/>
      <p:bldP spid="20"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36" r="60999"/>
          <a:stretch>
            <a:fillRect/>
          </a:stretch>
        </p:blipFill>
        <p:spPr>
          <a:xfrm rot="143919" flipH="1">
            <a:off x="-1720640" y="-314570"/>
            <a:ext cx="3733533" cy="10896980"/>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817898" y="483518"/>
            <a:ext cx="1676400" cy="901065"/>
          </a:xfrm>
          <a:prstGeom prst="rect">
            <a:avLst/>
          </a:prstGeom>
        </p:spPr>
      </p:pic>
      <p:pic>
        <p:nvPicPr>
          <p:cNvPr id="12"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16400924" y="8402176"/>
            <a:ext cx="1732518" cy="1615966"/>
          </a:xfrm>
          <a:prstGeom prst="rect">
            <a:avLst/>
          </a:prstGeom>
        </p:spPr>
      </p:pic>
      <p:sp>
        <p:nvSpPr>
          <p:cNvPr id="13" name="Rounded Rectangle 12"/>
          <p:cNvSpPr/>
          <p:nvPr/>
        </p:nvSpPr>
        <p:spPr>
          <a:xfrm>
            <a:off x="5001987" y="594885"/>
            <a:ext cx="9014324" cy="967215"/>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lvl="0" algn="ctr">
              <a:lnSpc>
                <a:spcPct val="150000"/>
              </a:lnSpc>
              <a:defRPr/>
            </a:pPr>
            <a:r>
              <a:rPr lang="en-US" sz="4000" b="1" dirty="0">
                <a:solidFill>
                  <a:prstClr val="white"/>
                </a:solidFill>
                <a:latin typeface="Arial" panose="020B0604020202020204" pitchFamily="34" charset="0"/>
                <a:ea typeface="Calibri" panose="020F0502020204030204" pitchFamily="34" charset="0"/>
                <a:cs typeface="Arial" panose="020B0604020202020204" pitchFamily="34" charset="0"/>
              </a:rPr>
              <a:t>III. </a:t>
            </a:r>
            <a:r>
              <a:rPr lang="en-US" sz="4000" b="1" dirty="0" err="1">
                <a:solidFill>
                  <a:prstClr val="white"/>
                </a:solidFill>
                <a:latin typeface="Arial" panose="020B0604020202020204" pitchFamily="34" charset="0"/>
                <a:ea typeface="Calibri" panose="020F0502020204030204" pitchFamily="34" charset="0"/>
                <a:cs typeface="Arial" panose="020B0604020202020204" pitchFamily="34" charset="0"/>
              </a:rPr>
              <a:t>Sắp</a:t>
            </a:r>
            <a:r>
              <a:rPr lang="en-US" sz="4000" b="1"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prstClr val="white"/>
                </a:solidFill>
                <a:latin typeface="Arial" panose="020B0604020202020204" pitchFamily="34" charset="0"/>
                <a:ea typeface="Calibri" panose="020F0502020204030204" pitchFamily="34" charset="0"/>
                <a:cs typeface="Arial" panose="020B0604020202020204" pitchFamily="34" charset="0"/>
              </a:rPr>
              <a:t>xếp</a:t>
            </a:r>
            <a:r>
              <a:rPr lang="en-US" sz="4000" b="1"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prstClr val="white"/>
                </a:solidFill>
                <a:latin typeface="Arial" panose="020B0604020202020204" pitchFamily="34" charset="0"/>
                <a:ea typeface="Calibri" panose="020F0502020204030204" pitchFamily="34" charset="0"/>
                <a:cs typeface="Arial" panose="020B0604020202020204" pitchFamily="34" charset="0"/>
              </a:rPr>
              <a:t>đa</a:t>
            </a:r>
            <a:r>
              <a:rPr lang="en-US" sz="4000" b="1"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prstClr val="white"/>
                </a:solidFill>
                <a:latin typeface="Arial" panose="020B0604020202020204" pitchFamily="34" charset="0"/>
                <a:ea typeface="Calibri" panose="020F0502020204030204" pitchFamily="34" charset="0"/>
                <a:cs typeface="Arial" panose="020B0604020202020204" pitchFamily="34" charset="0"/>
              </a:rPr>
              <a:t>thức</a:t>
            </a:r>
            <a:r>
              <a:rPr lang="en-US" sz="4000" b="1"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prstClr val="white"/>
                </a:solidFill>
                <a:latin typeface="Arial" panose="020B0604020202020204" pitchFamily="34" charset="0"/>
                <a:ea typeface="Calibri" panose="020F0502020204030204" pitchFamily="34" charset="0"/>
                <a:cs typeface="Arial" panose="020B0604020202020204" pitchFamily="34" charset="0"/>
              </a:rPr>
              <a:t>một</a:t>
            </a:r>
            <a:r>
              <a:rPr lang="en-US" sz="4000" b="1"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prstClr val="white"/>
                </a:solidFill>
                <a:latin typeface="Arial" panose="020B0604020202020204" pitchFamily="34" charset="0"/>
                <a:ea typeface="Calibri" panose="020F0502020204030204" pitchFamily="34" charset="0"/>
                <a:cs typeface="Arial" panose="020B0604020202020204" pitchFamily="34" charset="0"/>
              </a:rPr>
              <a:t>biến</a:t>
            </a:r>
            <a:endParaRPr lang="en-US" sz="40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p:cNvGrpSpPr/>
          <p:nvPr/>
        </p:nvGrpSpPr>
        <p:grpSpPr>
          <a:xfrm>
            <a:off x="2286000" y="4229100"/>
            <a:ext cx="14827298" cy="5532925"/>
            <a:chOff x="1582771" y="2213024"/>
            <a:chExt cx="14293898" cy="5532925"/>
          </a:xfrm>
        </p:grpSpPr>
        <mc:AlternateContent xmlns:mc="http://schemas.openxmlformats.org/markup-compatibility/2006" xmlns:a14="http://schemas.microsoft.com/office/drawing/2010/main">
          <mc:Choice Requires="a14">
            <p:sp>
              <p:nvSpPr>
                <p:cNvPr id="15" name="Rectangle 14"/>
                <p:cNvSpPr/>
                <p:nvPr/>
              </p:nvSpPr>
              <p:spPr>
                <a:xfrm>
                  <a:off x="1582771" y="2213024"/>
                  <a:ext cx="14293898" cy="5532925"/>
                </a:xfrm>
                <a:prstGeom prst="rect">
                  <a:avLst/>
                </a:prstGeom>
              </p:spPr>
              <p:txBody>
                <a:bodyPr wrap="square">
                  <a:spAutoFit/>
                </a:bodyPr>
                <a:lstStyle/>
                <a:p>
                  <a:pPr>
                    <a:lnSpc>
                      <a:spcPct val="150000"/>
                    </a:lnSpc>
                    <a:spcAft>
                      <a:spcPts val="1200"/>
                    </a:spcAft>
                  </a:pPr>
                  <a:r>
                    <a:rPr lang="en-US" sz="4000" dirty="0">
                      <a:latin typeface="Arial" panose="020B0604020202020204" pitchFamily="34" charset="0"/>
                      <a:ea typeface="Calibri" panose="020F0502020204030204" pitchFamily="34" charset="0"/>
                      <a:cs typeface="Times New Roman" panose="02020603050405020304" pitchFamily="18" charset="0"/>
                    </a:rPr>
                    <a:t>           Cho </a:t>
                  </a:r>
                  <a:r>
                    <a:rPr lang="en-US" sz="4000" dirty="0" err="1">
                      <a:latin typeface="Arial" panose="020B0604020202020204" pitchFamily="34" charset="0"/>
                      <a:ea typeface="Calibri" panose="020F0502020204030204" pitchFamily="34" charset="0"/>
                      <a:cs typeface="Times New Roman" panose="02020603050405020304" pitchFamily="18" charset="0"/>
                    </a:rPr>
                    <a:t>đa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thức</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r>
                        <a:rPr lang="en-US" sz="4000">
                          <a:effectLst/>
                          <a:latin typeface="Cambria Math" panose="02040503050406030204" pitchFamily="18" charset="0"/>
                          <a:ea typeface="Calibri" panose="020F0502020204030204" pitchFamily="34" charset="0"/>
                          <a:cs typeface="Arial" panose="020B0604020202020204" pitchFamily="34" charset="0"/>
                        </a:rPr>
                        <m:t>+2</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r>
                        <a:rPr lang="en-US" sz="4000">
                          <a:effectLst/>
                          <a:latin typeface="Cambria Math" panose="02040503050406030204" pitchFamily="18" charset="0"/>
                          <a:ea typeface="Calibri" panose="020F0502020204030204" pitchFamily="34" charset="0"/>
                          <a:cs typeface="Arial" panose="020B0604020202020204" pitchFamily="34" charset="0"/>
                        </a:rPr>
                        <m:t>+6</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+2</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3</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br>
                    <a:rPr lang="en-US" sz="4000" dirty="0">
                      <a:effectLst/>
                      <a:latin typeface="Arial" panose="020B0604020202020204" pitchFamily="34" charset="0"/>
                      <a:ea typeface="Calibri" panose="020F0502020204030204" pitchFamily="34" charset="0"/>
                      <a:cs typeface="Times New Roman" panose="02020603050405020304" pitchFamily="18" charset="0"/>
                    </a:rPr>
                  </a:br>
                  <a:r>
                    <a:rPr lang="en-US" sz="4000" dirty="0">
                      <a:effectLst/>
                      <a:latin typeface="Arial" panose="020B0604020202020204" pitchFamily="34" charset="0"/>
                      <a:ea typeface="Calibri" panose="020F0502020204030204" pitchFamily="34" charset="0"/>
                      <a:cs typeface="Times New Roman" panose="02020603050405020304" pitchFamily="18" charset="0"/>
                    </a:rPr>
                    <a:t>a)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Nêu</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đơn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thức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biến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trong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thức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br>
                    <a:rPr lang="en-US" sz="4000" dirty="0">
                      <a:effectLst/>
                      <a:latin typeface="Arial" panose="020B0604020202020204" pitchFamily="34" charset="0"/>
                      <a:ea typeface="Calibri" panose="020F0502020204030204" pitchFamily="34" charset="0"/>
                      <a:cs typeface="Times New Roman" panose="02020603050405020304" pitchFamily="18" charset="0"/>
                    </a:rPr>
                  </a:br>
                  <a:r>
                    <a:rPr lang="en-US" sz="4000" dirty="0">
                      <a:effectLst/>
                      <a:latin typeface="Arial" panose="020B0604020202020204" pitchFamily="34" charset="0"/>
                      <a:ea typeface="Calibri" panose="020F0502020204030204" pitchFamily="34" charset="0"/>
                      <a:cs typeface="Times New Roman" panose="02020603050405020304" pitchFamily="18" charset="0"/>
                    </a:rPr>
                    <a:t>b)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Tìm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mũ</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biến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trong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từng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đơn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thức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nói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trên</a:t>
                  </a:r>
                  <a:r>
                    <a:rPr lang="en-US" sz="4000" dirty="0">
                      <a:effectLst/>
                      <a:latin typeface="Arial" panose="020B0604020202020204" pitchFamily="34" charset="0"/>
                      <a:ea typeface="Calibri" panose="020F0502020204030204" pitchFamily="34" charset="0"/>
                      <a:cs typeface="Times New Roman" panose="02020603050405020304" pitchFamily="18" charset="0"/>
                    </a:rPr>
                    <a:t>.</a:t>
                  </a:r>
                  <a:br>
                    <a:rPr lang="en-US" sz="4000" dirty="0">
                      <a:effectLst/>
                      <a:latin typeface="Arial" panose="020B0604020202020204" pitchFamily="34" charset="0"/>
                      <a:ea typeface="Calibri" panose="020F0502020204030204" pitchFamily="34" charset="0"/>
                      <a:cs typeface="Times New Roman" panose="02020603050405020304" pitchFamily="18" charset="0"/>
                    </a:rPr>
                  </a:br>
                  <a:r>
                    <a:rPr lang="en-US" sz="4000" dirty="0">
                      <a:effectLst/>
                      <a:latin typeface="Arial" panose="020B0604020202020204" pitchFamily="34" charset="0"/>
                      <a:ea typeface="Calibri" panose="020F0502020204030204" pitchFamily="34" charset="0"/>
                      <a:cs typeface="Times New Roman" panose="02020603050405020304" pitchFamily="18" charset="0"/>
                    </a:rPr>
                    <a:t>c)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Thực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hiện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phép</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cộng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đơn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thức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cùng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mũ</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biến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sao</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cho</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trong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thức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không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còn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hai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đơn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thức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nào</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cùng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mũ</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biến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582771" y="2213024"/>
                  <a:ext cx="14293898" cy="5532925"/>
                </a:xfrm>
                <a:prstGeom prst="rect">
                  <a:avLst/>
                </a:prstGeom>
                <a:blipFill>
                  <a:blip r:embed="rId16"/>
                  <a:stretch>
                    <a:fillRect l="-1439" r="-699" b="-3638"/>
                  </a:stretch>
                </a:blipFill>
              </p:spPr>
              <p:txBody>
                <a:bodyPr/>
                <a:lstStyle/>
                <a:p>
                  <a:r>
                    <a:rPr lang="en-US">
                      <a:noFill/>
                    </a:rPr>
                    <a:t> </a:t>
                  </a:r>
                </a:p>
              </p:txBody>
            </p:sp>
          </mc:Fallback>
        </mc:AlternateContent>
        <p:sp>
          <p:nvSpPr>
            <p:cNvPr id="16" name="Rectangle 15"/>
            <p:cNvSpPr/>
            <p:nvPr/>
          </p:nvSpPr>
          <p:spPr>
            <a:xfrm>
              <a:off x="1582771" y="2400300"/>
              <a:ext cx="1524776"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HĐ 4:</a:t>
              </a:r>
            </a:p>
          </p:txBody>
        </p:sp>
      </p:grpSp>
      <p:sp>
        <p:nvSpPr>
          <p:cNvPr id="3" name="TextBox 2"/>
          <p:cNvSpPr txBox="1"/>
          <p:nvPr/>
        </p:nvSpPr>
        <p:spPr>
          <a:xfrm>
            <a:off x="6858000" y="2095500"/>
            <a:ext cx="5486400" cy="707886"/>
          </a:xfrm>
          <a:prstGeom prst="rect">
            <a:avLst/>
          </a:prstGeom>
          <a:noFill/>
        </p:spPr>
        <p:txBody>
          <a:bodyPr wrap="square" rtlCol="0">
            <a:spAutoFit/>
          </a:bodyPr>
          <a:lstStyle/>
          <a:p>
            <a:r>
              <a:rPr lang="en-US" sz="4000" b="1" dirty="0">
                <a:solidFill>
                  <a:srgbClr val="FF0000"/>
                </a:solidFill>
                <a:latin typeface="Arial" panose="020B0604020202020204" pitchFamily="34" charset="0"/>
                <a:cs typeface="Arial" panose="020B0604020202020204" pitchFamily="34" charset="0"/>
              </a:rPr>
              <a:t>1. Thu </a:t>
            </a:r>
            <a:r>
              <a:rPr lang="en-US" sz="4000" b="1" dirty="0" err="1">
                <a:solidFill>
                  <a:srgbClr val="FF0000"/>
                </a:solidFill>
                <a:latin typeface="Arial" panose="020B0604020202020204" pitchFamily="34" charset="0"/>
                <a:cs typeface="Arial" panose="020B0604020202020204" pitchFamily="34" charset="0"/>
              </a:rPr>
              <a:t>gọn</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đa</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thức</a:t>
            </a:r>
            <a:endParaRPr lang="en-US" sz="4000" b="1" dirty="0">
              <a:solidFill>
                <a:srgbClr val="FF0000"/>
              </a:solidFill>
              <a:latin typeface="Arial" panose="020B0604020202020204" pitchFamily="34" charset="0"/>
              <a:cs typeface="Arial" panose="020B0604020202020204" pitchFamily="34" charset="0"/>
            </a:endParaRPr>
          </a:p>
        </p:txBody>
      </p:sp>
      <p:sp>
        <p:nvSpPr>
          <p:cNvPr id="22" name="Rectangle 21"/>
          <p:cNvSpPr/>
          <p:nvPr/>
        </p:nvSpPr>
        <p:spPr>
          <a:xfrm>
            <a:off x="3867675" y="3238500"/>
            <a:ext cx="6574236" cy="707886"/>
          </a:xfrm>
          <a:prstGeom prst="rect">
            <a:avLst/>
          </a:prstGeom>
        </p:spPr>
        <p:txBody>
          <a:bodyPr wrap="none">
            <a:spAutoFit/>
          </a:bodyPr>
          <a:lstStyle/>
          <a:p>
            <a:r>
              <a:rPr lang="en-US" sz="4000" i="1" dirty="0" err="1">
                <a:latin typeface="Arial" panose="020B0604020202020204" pitchFamily="34" charset="0"/>
                <a:cs typeface="Arial" panose="020B0604020202020204" pitchFamily="34" charset="0"/>
              </a:rPr>
              <a:t>Hoàn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thành</a:t>
            </a:r>
            <a:r>
              <a:rPr lang="en-US" sz="4000" i="1" dirty="0">
                <a:latin typeface="Arial" panose="020B0604020202020204" pitchFamily="34" charset="0"/>
                <a:cs typeface="Arial" panose="020B0604020202020204" pitchFamily="34" charset="0"/>
              </a:rPr>
              <a:t> </a:t>
            </a:r>
            <a:r>
              <a:rPr lang="en-US" sz="4000" b="1" i="1" dirty="0">
                <a:latin typeface="Arial" panose="020B0604020202020204" pitchFamily="34" charset="0"/>
                <a:cs typeface="Arial" panose="020B0604020202020204" pitchFamily="34" charset="0"/>
              </a:rPr>
              <a:t>HĐ4</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theo</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nhóm</a:t>
            </a:r>
            <a:endParaRPr lang="en-US" sz="4000" i="1" dirty="0">
              <a:latin typeface="Arial" panose="020B0604020202020204" pitchFamily="34" charset="0"/>
              <a:cs typeface="Arial" panose="020B0604020202020204" pitchFamily="34" charset="0"/>
            </a:endParaRPr>
          </a:p>
        </p:txBody>
      </p:sp>
      <p:pic>
        <p:nvPicPr>
          <p:cNvPr id="23" name="Picture 2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647631" y="3265871"/>
            <a:ext cx="914400" cy="653143"/>
          </a:xfrm>
          <a:prstGeom prst="rect">
            <a:avLst/>
          </a:prstGeom>
        </p:spPr>
      </p:pic>
    </p:spTree>
    <p:custDataLst>
      <p:tags r:id="rId1"/>
    </p:custDataLst>
    <p:extLst>
      <p:ext uri="{BB962C8B-B14F-4D97-AF65-F5344CB8AC3E}">
        <p14:creationId xmlns:p14="http://schemas.microsoft.com/office/powerpoint/2010/main" val="4214415057"/>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strVal val="#ppt_x"/>
                                          </p:val>
                                        </p:tav>
                                        <p:tav tm="100000">
                                          <p:val>
                                            <p:strVal val="#ppt_x"/>
                                          </p:val>
                                        </p:tav>
                                      </p:tavLst>
                                    </p:anim>
                                    <p:anim calcmode="lin" valueType="num">
                                      <p:cBhvr>
                                        <p:cTn id="2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36" r="60999"/>
          <a:stretch>
            <a:fillRect/>
          </a:stretch>
        </p:blipFill>
        <p:spPr>
          <a:xfrm rot="143919" flipH="1">
            <a:off x="-2131129" y="-269546"/>
            <a:ext cx="3733533" cy="1089698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769364" y="4443099"/>
            <a:ext cx="2137636" cy="1873480"/>
          </a:xfrm>
          <a:prstGeom prst="rect">
            <a:avLst/>
          </a:prstGeom>
        </p:spPr>
      </p:pic>
      <p:grpSp>
        <p:nvGrpSpPr>
          <p:cNvPr id="12" name="Group 11"/>
          <p:cNvGrpSpPr/>
          <p:nvPr/>
        </p:nvGrpSpPr>
        <p:grpSpPr>
          <a:xfrm>
            <a:off x="828824" y="459173"/>
            <a:ext cx="1999951" cy="955837"/>
            <a:chOff x="1325196" y="1070275"/>
            <a:chExt cx="1999951" cy="1349080"/>
          </a:xfrm>
        </p:grpSpPr>
        <p:pic>
          <p:nvPicPr>
            <p:cNvPr id="13" name="Picture 10"/>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flipH="1">
              <a:off x="1325196" y="1070275"/>
              <a:ext cx="1999951" cy="1349080"/>
            </a:xfrm>
            <a:prstGeom prst="rect">
              <a:avLst/>
            </a:prstGeom>
          </p:spPr>
        </p:pic>
        <p:sp>
          <p:nvSpPr>
            <p:cNvPr id="14" name="TextBox 13"/>
            <p:cNvSpPr txBox="1"/>
            <p:nvPr/>
          </p:nvSpPr>
          <p:spPr>
            <a:xfrm>
              <a:off x="1552581" y="1164300"/>
              <a:ext cx="1571619" cy="707887"/>
            </a:xfrm>
            <a:prstGeom prst="rect">
              <a:avLst/>
            </a:prstGeom>
            <a:noFill/>
          </p:spPr>
          <p:txBody>
            <a:bodyPr wrap="square" rtlCol="0">
              <a:spAutoFit/>
            </a:bodyPr>
            <a:lstStyle/>
            <a:p>
              <a:pPr algn="ctr"/>
              <a:r>
                <a:rPr lang="en-US" sz="4000" b="1" dirty="0" err="1">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3" name="Rectangle 2"/>
              <p:cNvSpPr/>
              <p:nvPr/>
            </p:nvSpPr>
            <p:spPr>
              <a:xfrm>
                <a:off x="3051924" y="5174934"/>
                <a:ext cx="12649200" cy="1015663"/>
              </a:xfrm>
              <a:prstGeom prst="rect">
                <a:avLst/>
              </a:prstGeom>
            </p:spPr>
            <p:txBody>
              <a:bodyPr wrap="square">
                <a:spAutoFit/>
              </a:bodyPr>
              <a:lstStyle/>
              <a:p>
                <a:pPr>
                  <a:lnSpc>
                    <a:spcPct val="150000"/>
                  </a:lnSpc>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𝑃</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+6</m:t>
                    </m:r>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a:effectLst/>
                        <a:latin typeface="Cambria Math" panose="02040503050406030204" pitchFamily="18" charset="0"/>
                        <a:ea typeface="Times New Roman" panose="02020603050405020304" pitchFamily="18" charset="0"/>
                        <a:cs typeface="Arial" panose="020B0604020202020204" pitchFamily="34" charset="0"/>
                      </a:rPr>
                      <m:t>+2</m:t>
                    </m:r>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a:effectLst/>
                        <a:latin typeface="Cambria Math" panose="02040503050406030204" pitchFamily="18" charset="0"/>
                        <a:ea typeface="Times New Roman" panose="02020603050405020304" pitchFamily="18" charset="0"/>
                        <a:cs typeface="Arial" panose="020B0604020202020204" pitchFamily="34" charset="0"/>
                      </a:rPr>
                      <m:t>−3</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Times New Roman" panose="02020603050405020304" pitchFamily="18" charset="0"/>
                        <a:cs typeface="Arial" panose="020B0604020202020204" pitchFamily="34" charset="0"/>
                      </a:rPr>
                      <m:t>3</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+8</m:t>
                    </m:r>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a:effectLst/>
                        <a:latin typeface="Cambria Math" panose="02040503050406030204" pitchFamily="18" charset="0"/>
                        <a:ea typeface="Times New Roman" panose="02020603050405020304" pitchFamily="18" charset="0"/>
                        <a:cs typeface="Arial" panose="020B0604020202020204" pitchFamily="34" charset="0"/>
                      </a:rPr>
                      <m:t>−3</m:t>
                    </m:r>
                  </m:oMath>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051924" y="5174934"/>
                <a:ext cx="12649200" cy="1015663"/>
              </a:xfrm>
              <a:prstGeom prst="rect">
                <a:avLst/>
              </a:prstGeom>
              <a:blipFill>
                <a:blip r:embed="rId20"/>
                <a:stretch>
                  <a:fillRect l="-1735"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1873201789"/>
                  </p:ext>
                </p:extLst>
              </p:nvPr>
            </p:nvGraphicFramePr>
            <p:xfrm>
              <a:off x="3803169" y="3162300"/>
              <a:ext cx="12192000" cy="1646984"/>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1337616660"/>
                        </a:ext>
                      </a:extLst>
                    </a:gridCol>
                    <a:gridCol w="2438400">
                      <a:extLst>
                        <a:ext uri="{9D8B030D-6E8A-4147-A177-3AD203B41FA5}">
                          <a16:colId xmlns:a16="http://schemas.microsoft.com/office/drawing/2014/main" val="2104639419"/>
                        </a:ext>
                      </a:extLst>
                    </a:gridCol>
                    <a:gridCol w="2438400">
                      <a:extLst>
                        <a:ext uri="{9D8B030D-6E8A-4147-A177-3AD203B41FA5}">
                          <a16:colId xmlns:a16="http://schemas.microsoft.com/office/drawing/2014/main" val="2966770287"/>
                        </a:ext>
                      </a:extLst>
                    </a:gridCol>
                    <a:gridCol w="2438400">
                      <a:extLst>
                        <a:ext uri="{9D8B030D-6E8A-4147-A177-3AD203B41FA5}">
                          <a16:colId xmlns:a16="http://schemas.microsoft.com/office/drawing/2014/main" val="2762942526"/>
                        </a:ext>
                      </a:extLst>
                    </a:gridCol>
                    <a:gridCol w="2438400">
                      <a:extLst>
                        <a:ext uri="{9D8B030D-6E8A-4147-A177-3AD203B41FA5}">
                          <a16:colId xmlns:a16="http://schemas.microsoft.com/office/drawing/2014/main" val="2461676614"/>
                        </a:ext>
                      </a:extLst>
                    </a:gridCol>
                  </a:tblGrid>
                  <a:tr h="823492">
                    <a:tc>
                      <a:txBody>
                        <a:bodyPr/>
                        <a:lstStyle/>
                        <a:p>
                          <a:pPr algn="ctr"/>
                          <a14:m>
                            <m:oMathPara xmlns:m="http://schemas.openxmlformats.org/officeDocument/2006/math">
                              <m:oMathParaPr>
                                <m:jc m:val="centerGroup"/>
                              </m:oMathParaPr>
                              <m:oMath xmlns:m="http://schemas.openxmlformats.org/officeDocument/2006/math">
                                <m:sSup>
                                  <m:sSupPr>
                                    <m:ctrlPr>
                                      <a:rPr kumimoji="0" lang="en-US" sz="4000" b="0" i="1" u="none" strike="noStrike" kern="1200" cap="none" spc="0" normalizeH="0" baseline="0" noProof="0" smtClean="0">
                                        <a:ln>
                                          <a:noFill/>
                                        </a:ln>
                                        <a:solidFill>
                                          <a:schemeClr val="accent5">
                                            <a:lumMod val="75000"/>
                                          </a:schemeClr>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pPr>
                                  <m:e>
                                    <m:r>
                                      <a:rPr kumimoji="0" lang="en-US" sz="4000" b="0" i="1" u="none" strike="noStrike" kern="1200" cap="none" spc="0" normalizeH="0" baseline="0" noProof="0">
                                        <a:ln>
                                          <a:noFill/>
                                        </a:ln>
                                        <a:solidFill>
                                          <a:schemeClr val="accent5">
                                            <a:lumMod val="75000"/>
                                          </a:schemeClr>
                                        </a:solidFill>
                                        <a:effectLst/>
                                        <a:uLnTx/>
                                        <a:uFillTx/>
                                        <a:latin typeface="Cambria Math" panose="02040503050406030204" pitchFamily="18" charset="0"/>
                                        <a:ea typeface="Times New Roman" panose="02020603050405020304" pitchFamily="18" charset="0"/>
                                        <a:cs typeface="Arial" panose="020B0604020202020204" pitchFamily="34" charset="0"/>
                                      </a:rPr>
                                      <m:t>𝑥</m:t>
                                    </m:r>
                                  </m:e>
                                  <m:sup>
                                    <m:r>
                                      <a:rPr kumimoji="0" lang="en-US" sz="4000" b="0" i="1" u="none" strike="noStrike" kern="1200" cap="none" spc="0" normalizeH="0" baseline="0" noProof="0">
                                        <a:ln>
                                          <a:noFill/>
                                        </a:ln>
                                        <a:solidFill>
                                          <a:schemeClr val="accent5">
                                            <a:lumMod val="75000"/>
                                          </a:schemeClr>
                                        </a:solidFill>
                                        <a:effectLst/>
                                        <a:uLnTx/>
                                        <a:uFillTx/>
                                        <a:latin typeface="Cambria Math" panose="02040503050406030204" pitchFamily="18" charset="0"/>
                                        <a:ea typeface="Times New Roman" panose="02020603050405020304" pitchFamily="18" charset="0"/>
                                        <a:cs typeface="Arial" panose="020B0604020202020204" pitchFamily="34" charset="0"/>
                                      </a:rPr>
                                      <m:t>2</m:t>
                                    </m:r>
                                  </m:sup>
                                </m:sSup>
                              </m:oMath>
                            </m:oMathPara>
                          </a14:m>
                          <a:endParaRPr lang="en-US" sz="4000" dirty="0">
                            <a:solidFill>
                              <a:schemeClr val="accent5">
                                <a:lumMod val="75000"/>
                              </a:schemeClr>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schemeClr val="accent5">
                                        <a:lumMod val="75000"/>
                                      </a:schemeClr>
                                    </a:solidFill>
                                    <a:effectLst/>
                                    <a:uLnTx/>
                                    <a:uFillTx/>
                                    <a:latin typeface="Cambria Math" panose="02040503050406030204" pitchFamily="18" charset="0"/>
                                    <a:ea typeface="Times New Roman" panose="02020603050405020304" pitchFamily="18" charset="0"/>
                                    <a:cs typeface="Arial" panose="020B0604020202020204" pitchFamily="34" charset="0"/>
                                  </a:rPr>
                                  <m:t>2</m:t>
                                </m:r>
                                <m:sSup>
                                  <m:sSupPr>
                                    <m:ctrlPr>
                                      <a:rPr kumimoji="0" lang="en-US" sz="4000" b="0" i="1" u="none" strike="noStrike" kern="1200" cap="none" spc="0" normalizeH="0" baseline="0" noProof="0">
                                        <a:ln>
                                          <a:noFill/>
                                        </a:ln>
                                        <a:solidFill>
                                          <a:schemeClr val="accent5">
                                            <a:lumMod val="75000"/>
                                          </a:schemeClr>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pPr>
                                  <m:e>
                                    <m:r>
                                      <a:rPr kumimoji="0" lang="en-US" sz="4000" b="0" i="1" u="none" strike="noStrike" kern="1200" cap="none" spc="0" normalizeH="0" baseline="0" noProof="0">
                                        <a:ln>
                                          <a:noFill/>
                                        </a:ln>
                                        <a:solidFill>
                                          <a:schemeClr val="accent5">
                                            <a:lumMod val="75000"/>
                                          </a:schemeClr>
                                        </a:solidFill>
                                        <a:effectLst/>
                                        <a:uLnTx/>
                                        <a:uFillTx/>
                                        <a:latin typeface="Cambria Math" panose="02040503050406030204" pitchFamily="18" charset="0"/>
                                        <a:ea typeface="Times New Roman" panose="02020603050405020304" pitchFamily="18" charset="0"/>
                                        <a:cs typeface="Arial" panose="020B0604020202020204" pitchFamily="34" charset="0"/>
                                      </a:rPr>
                                      <m:t>𝑥</m:t>
                                    </m:r>
                                  </m:e>
                                  <m:sup>
                                    <m:r>
                                      <a:rPr kumimoji="0" lang="en-US" sz="4000" b="0" i="1" u="none" strike="noStrike" kern="1200" cap="none" spc="0" normalizeH="0" baseline="0" noProof="0">
                                        <a:ln>
                                          <a:noFill/>
                                        </a:ln>
                                        <a:solidFill>
                                          <a:schemeClr val="accent5">
                                            <a:lumMod val="75000"/>
                                          </a:schemeClr>
                                        </a:solidFill>
                                        <a:effectLst/>
                                        <a:uLnTx/>
                                        <a:uFillTx/>
                                        <a:latin typeface="Cambria Math" panose="02040503050406030204" pitchFamily="18" charset="0"/>
                                        <a:ea typeface="Times New Roman" panose="02020603050405020304" pitchFamily="18" charset="0"/>
                                        <a:cs typeface="Arial" panose="020B0604020202020204" pitchFamily="34" charset="0"/>
                                      </a:rPr>
                                      <m:t>2</m:t>
                                    </m:r>
                                  </m:sup>
                                </m:sSup>
                              </m:oMath>
                            </m:oMathPara>
                          </a14:m>
                          <a:endParaRPr lang="en-US" sz="4000" dirty="0">
                            <a:solidFill>
                              <a:schemeClr val="accent5">
                                <a:lumMod val="75000"/>
                              </a:schemeClr>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US" sz="4000" b="0" i="0" u="none" strike="noStrike" kern="1200" cap="none" spc="0" normalizeH="0" baseline="0" noProof="0" dirty="0">
                              <a:ln>
                                <a:noFill/>
                              </a:ln>
                              <a:solidFill>
                                <a:schemeClr val="accent5">
                                  <a:lumMod val="75000"/>
                                </a:schemeClr>
                              </a:solidFill>
                              <a:effectLst/>
                              <a:uLnTx/>
                              <a:uFillTx/>
                              <a:latin typeface="Arial" panose="020B0604020202020204" pitchFamily="34" charset="0"/>
                              <a:ea typeface="Times New Roman" panose="02020603050405020304" pitchFamily="18" charset="0"/>
                              <a:cs typeface="Arial" panose="020B0604020202020204" pitchFamily="34" charset="0"/>
                            </a:rPr>
                            <a:t>6x</a:t>
                          </a:r>
                          <a:endParaRPr lang="en-US" sz="4000" dirty="0">
                            <a:solidFill>
                              <a:schemeClr val="accent5">
                                <a:lumMod val="75000"/>
                              </a:schemeClr>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US" sz="4000" b="0" i="0" u="none" strike="noStrike" kern="1200" cap="none" spc="0" normalizeH="0" baseline="0" noProof="0" dirty="0">
                              <a:ln>
                                <a:noFill/>
                              </a:ln>
                              <a:solidFill>
                                <a:schemeClr val="accent5">
                                  <a:lumMod val="75000"/>
                                </a:schemeClr>
                              </a:solidFill>
                              <a:effectLst/>
                              <a:uLnTx/>
                              <a:uFillTx/>
                              <a:latin typeface="Arial" panose="020B0604020202020204" pitchFamily="34" charset="0"/>
                              <a:ea typeface="Times New Roman" panose="02020603050405020304" pitchFamily="18" charset="0"/>
                              <a:cs typeface="Arial" panose="020B0604020202020204" pitchFamily="34" charset="0"/>
                            </a:rPr>
                            <a:t>2x</a:t>
                          </a:r>
                          <a:endParaRPr lang="en-US" sz="4000" dirty="0">
                            <a:solidFill>
                              <a:schemeClr val="accent5">
                                <a:lumMod val="75000"/>
                              </a:schemeClr>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US" sz="4000" b="0" i="0" u="none" strike="noStrike" kern="1200" cap="none" spc="0" normalizeH="0" baseline="0" noProof="0" dirty="0">
                              <a:ln>
                                <a:noFill/>
                              </a:ln>
                              <a:solidFill>
                                <a:schemeClr val="accent5">
                                  <a:lumMod val="75000"/>
                                </a:schemeClr>
                              </a:solidFill>
                              <a:effectLst/>
                              <a:uLnTx/>
                              <a:uFillTx/>
                              <a:latin typeface="Arial" panose="020B0604020202020204" pitchFamily="34" charset="0"/>
                              <a:ea typeface="Times New Roman" panose="02020603050405020304" pitchFamily="18" charset="0"/>
                              <a:cs typeface="Arial" panose="020B0604020202020204" pitchFamily="34" charset="0"/>
                            </a:rPr>
                            <a:t>3</a:t>
                          </a:r>
                          <a:endParaRPr lang="en-US" sz="4000" dirty="0">
                            <a:solidFill>
                              <a:schemeClr val="accent5">
                                <a:lumMod val="75000"/>
                              </a:schemeClr>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4469057"/>
                      </a:ext>
                    </a:extLst>
                  </a:tr>
                  <a:tr h="823492">
                    <a:tc>
                      <a:txBody>
                        <a:bodyPr/>
                        <a:lstStyle/>
                        <a:p>
                          <a:pPr algn="ctr"/>
                          <a:r>
                            <a:rPr kumimoji="0" lang="en-US" sz="4000" b="0" i="0" u="none" strike="noStrike" kern="1200" cap="none" spc="0" normalizeH="0" baseline="0" noProof="0" dirty="0" err="1">
                              <a:ln>
                                <a:noFill/>
                              </a:ln>
                              <a:solidFill>
                                <a:schemeClr val="accent5">
                                  <a:lumMod val="75000"/>
                                </a:schemeClr>
                              </a:solidFill>
                              <a:effectLst/>
                              <a:uLnTx/>
                              <a:uFillTx/>
                              <a:latin typeface="Arial" panose="020B0604020202020204" pitchFamily="34" charset="0"/>
                              <a:ea typeface="Times New Roman" panose="02020603050405020304" pitchFamily="18" charset="0"/>
                              <a:cs typeface="Arial" panose="020B0604020202020204" pitchFamily="34" charset="0"/>
                            </a:rPr>
                            <a:t>mũ</a:t>
                          </a:r>
                          <a:r>
                            <a:rPr kumimoji="0" lang="en-US" sz="4000" b="0" i="0" u="none" strike="noStrike" kern="1200" cap="none" spc="0" normalizeH="0" baseline="0" noProof="0" dirty="0">
                              <a:ln>
                                <a:noFill/>
                              </a:ln>
                              <a:solidFill>
                                <a:schemeClr val="accent5">
                                  <a:lumMod val="75000"/>
                                </a:schemeClr>
                              </a:solidFill>
                              <a:effectLst/>
                              <a:uLnTx/>
                              <a:uFillTx/>
                              <a:latin typeface="Arial" panose="020B0604020202020204" pitchFamily="34" charset="0"/>
                              <a:ea typeface="Times New Roman" panose="02020603050405020304" pitchFamily="18" charset="0"/>
                              <a:cs typeface="Arial" panose="020B0604020202020204" pitchFamily="34" charset="0"/>
                            </a:rPr>
                            <a:t> 2</a:t>
                          </a:r>
                          <a:endParaRPr lang="en-US" sz="4000" dirty="0">
                            <a:solidFill>
                              <a:schemeClr val="accent5">
                                <a:lumMod val="75000"/>
                              </a:schemeClr>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US" sz="4000" b="0" i="0" u="none" strike="noStrike" kern="1200" cap="none" spc="0" normalizeH="0" baseline="0" noProof="0" dirty="0" err="1">
                              <a:ln>
                                <a:noFill/>
                              </a:ln>
                              <a:solidFill>
                                <a:schemeClr val="accent5">
                                  <a:lumMod val="75000"/>
                                </a:schemeClr>
                              </a:solidFill>
                              <a:effectLst/>
                              <a:uLnTx/>
                              <a:uFillTx/>
                              <a:latin typeface="Arial" panose="020B0604020202020204" pitchFamily="34" charset="0"/>
                              <a:ea typeface="Times New Roman" panose="02020603050405020304" pitchFamily="18" charset="0"/>
                              <a:cs typeface="Arial" panose="020B0604020202020204" pitchFamily="34" charset="0"/>
                            </a:rPr>
                            <a:t>mũ</a:t>
                          </a:r>
                          <a:r>
                            <a:rPr kumimoji="0" lang="en-US" sz="4000" b="0" i="0" u="none" strike="noStrike" kern="1200" cap="none" spc="0" normalizeH="0" baseline="0" noProof="0" dirty="0">
                              <a:ln>
                                <a:noFill/>
                              </a:ln>
                              <a:solidFill>
                                <a:schemeClr val="accent5">
                                  <a:lumMod val="75000"/>
                                </a:schemeClr>
                              </a:solidFill>
                              <a:effectLst/>
                              <a:uLnTx/>
                              <a:uFillTx/>
                              <a:latin typeface="Arial" panose="020B0604020202020204" pitchFamily="34" charset="0"/>
                              <a:ea typeface="Times New Roman" panose="02020603050405020304" pitchFamily="18" charset="0"/>
                              <a:cs typeface="Arial" panose="020B0604020202020204" pitchFamily="34" charset="0"/>
                            </a:rPr>
                            <a:t> 2</a:t>
                          </a:r>
                          <a:endParaRPr lang="en-US" sz="4000" dirty="0">
                            <a:solidFill>
                              <a:schemeClr val="accent5">
                                <a:lumMod val="75000"/>
                              </a:schemeClr>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US" sz="4000" b="0" i="0" u="none" strike="noStrike" kern="1200" cap="none" spc="0" normalizeH="0" baseline="0" noProof="0" dirty="0" err="1">
                              <a:ln>
                                <a:noFill/>
                              </a:ln>
                              <a:solidFill>
                                <a:schemeClr val="accent5">
                                  <a:lumMod val="75000"/>
                                </a:schemeClr>
                              </a:solidFill>
                              <a:effectLst/>
                              <a:uLnTx/>
                              <a:uFillTx/>
                              <a:latin typeface="Arial" panose="020B0604020202020204" pitchFamily="34" charset="0"/>
                              <a:ea typeface="Times New Roman" panose="02020603050405020304" pitchFamily="18" charset="0"/>
                              <a:cs typeface="Arial" panose="020B0604020202020204" pitchFamily="34" charset="0"/>
                            </a:rPr>
                            <a:t>mũ</a:t>
                          </a:r>
                          <a:r>
                            <a:rPr kumimoji="0" lang="en-US" sz="4000" b="0" i="0" u="none" strike="noStrike" kern="1200" cap="none" spc="0" normalizeH="0" baseline="0" noProof="0" dirty="0">
                              <a:ln>
                                <a:noFill/>
                              </a:ln>
                              <a:solidFill>
                                <a:schemeClr val="accent5">
                                  <a:lumMod val="75000"/>
                                </a:schemeClr>
                              </a:solidFill>
                              <a:effectLst/>
                              <a:uLnTx/>
                              <a:uFillTx/>
                              <a:latin typeface="Arial" panose="020B0604020202020204" pitchFamily="34" charset="0"/>
                              <a:ea typeface="Times New Roman" panose="02020603050405020304" pitchFamily="18" charset="0"/>
                              <a:cs typeface="Arial" panose="020B0604020202020204" pitchFamily="34" charset="0"/>
                            </a:rPr>
                            <a:t> 1</a:t>
                          </a:r>
                          <a:endParaRPr lang="en-US" sz="4000" dirty="0">
                            <a:solidFill>
                              <a:schemeClr val="accent5">
                                <a:lumMod val="75000"/>
                              </a:schemeClr>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US" sz="4000" b="0" i="0" u="none" strike="noStrike" kern="1200" cap="none" spc="0" normalizeH="0" baseline="0" noProof="0" dirty="0" err="1">
                              <a:ln>
                                <a:noFill/>
                              </a:ln>
                              <a:solidFill>
                                <a:schemeClr val="accent5">
                                  <a:lumMod val="75000"/>
                                </a:schemeClr>
                              </a:solidFill>
                              <a:effectLst/>
                              <a:uLnTx/>
                              <a:uFillTx/>
                              <a:latin typeface="Arial" panose="020B0604020202020204" pitchFamily="34" charset="0"/>
                              <a:ea typeface="Times New Roman" panose="02020603050405020304" pitchFamily="18" charset="0"/>
                              <a:cs typeface="Arial" panose="020B0604020202020204" pitchFamily="34" charset="0"/>
                            </a:rPr>
                            <a:t>mũ</a:t>
                          </a:r>
                          <a:r>
                            <a:rPr kumimoji="0" lang="en-US" sz="4000" b="0" i="0" u="none" strike="noStrike" kern="1200" cap="none" spc="0" normalizeH="0" baseline="0" noProof="0" dirty="0">
                              <a:ln>
                                <a:noFill/>
                              </a:ln>
                              <a:solidFill>
                                <a:schemeClr val="accent5">
                                  <a:lumMod val="75000"/>
                                </a:schemeClr>
                              </a:solidFill>
                              <a:effectLst/>
                              <a:uLnTx/>
                              <a:uFillTx/>
                              <a:latin typeface="Arial" panose="020B0604020202020204" pitchFamily="34" charset="0"/>
                              <a:ea typeface="Times New Roman" panose="02020603050405020304" pitchFamily="18" charset="0"/>
                              <a:cs typeface="Arial" panose="020B0604020202020204" pitchFamily="34" charset="0"/>
                            </a:rPr>
                            <a:t> 1</a:t>
                          </a:r>
                          <a:endParaRPr lang="en-US" sz="4000" dirty="0">
                            <a:solidFill>
                              <a:schemeClr val="accent5">
                                <a:lumMod val="75000"/>
                              </a:schemeClr>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US" sz="4000" b="0" i="0" u="none" strike="noStrike" kern="1200" cap="none" spc="0" normalizeH="0" baseline="0" noProof="0" dirty="0" err="1">
                              <a:ln>
                                <a:noFill/>
                              </a:ln>
                              <a:solidFill>
                                <a:schemeClr val="accent5">
                                  <a:lumMod val="75000"/>
                                </a:schemeClr>
                              </a:solidFill>
                              <a:effectLst/>
                              <a:uLnTx/>
                              <a:uFillTx/>
                              <a:latin typeface="Arial" panose="020B0604020202020204" pitchFamily="34" charset="0"/>
                              <a:ea typeface="Times New Roman" panose="02020603050405020304" pitchFamily="18" charset="0"/>
                              <a:cs typeface="Arial" panose="020B0604020202020204" pitchFamily="34" charset="0"/>
                            </a:rPr>
                            <a:t>mũ</a:t>
                          </a:r>
                          <a:r>
                            <a:rPr kumimoji="0" lang="en-US" sz="4000" b="0" i="0" u="none" strike="noStrike" kern="1200" cap="none" spc="0" normalizeH="0" baseline="0" noProof="0" dirty="0">
                              <a:ln>
                                <a:noFill/>
                              </a:ln>
                              <a:solidFill>
                                <a:schemeClr val="accent5">
                                  <a:lumMod val="75000"/>
                                </a:schemeClr>
                              </a:solidFill>
                              <a:effectLst/>
                              <a:uLnTx/>
                              <a:uFillTx/>
                              <a:latin typeface="Arial" panose="020B0604020202020204" pitchFamily="34" charset="0"/>
                              <a:ea typeface="Times New Roman" panose="02020603050405020304" pitchFamily="18" charset="0"/>
                              <a:cs typeface="Arial" panose="020B0604020202020204" pitchFamily="34" charset="0"/>
                            </a:rPr>
                            <a:t> 0</a:t>
                          </a:r>
                          <a:endParaRPr lang="en-US" sz="4000" dirty="0">
                            <a:solidFill>
                              <a:schemeClr val="accent5">
                                <a:lumMod val="75000"/>
                              </a:schemeClr>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78534"/>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1873201789"/>
                  </p:ext>
                </p:extLst>
              </p:nvPr>
            </p:nvGraphicFramePr>
            <p:xfrm>
              <a:off x="3803169" y="3162300"/>
              <a:ext cx="12192000" cy="1646984"/>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1337616660"/>
                        </a:ext>
                      </a:extLst>
                    </a:gridCol>
                    <a:gridCol w="2438400">
                      <a:extLst>
                        <a:ext uri="{9D8B030D-6E8A-4147-A177-3AD203B41FA5}">
                          <a16:colId xmlns:a16="http://schemas.microsoft.com/office/drawing/2014/main" val="2104639419"/>
                        </a:ext>
                      </a:extLst>
                    </a:gridCol>
                    <a:gridCol w="2438400">
                      <a:extLst>
                        <a:ext uri="{9D8B030D-6E8A-4147-A177-3AD203B41FA5}">
                          <a16:colId xmlns:a16="http://schemas.microsoft.com/office/drawing/2014/main" val="2966770287"/>
                        </a:ext>
                      </a:extLst>
                    </a:gridCol>
                    <a:gridCol w="2438400">
                      <a:extLst>
                        <a:ext uri="{9D8B030D-6E8A-4147-A177-3AD203B41FA5}">
                          <a16:colId xmlns:a16="http://schemas.microsoft.com/office/drawing/2014/main" val="2762942526"/>
                        </a:ext>
                      </a:extLst>
                    </a:gridCol>
                    <a:gridCol w="2438400">
                      <a:extLst>
                        <a:ext uri="{9D8B030D-6E8A-4147-A177-3AD203B41FA5}">
                          <a16:colId xmlns:a16="http://schemas.microsoft.com/office/drawing/2014/main" val="2461676614"/>
                        </a:ext>
                      </a:extLst>
                    </a:gridCol>
                  </a:tblGrid>
                  <a:tr h="823492">
                    <a:tc>
                      <a:txBody>
                        <a:bodyPr/>
                        <a:lstStyle/>
                        <a:p>
                          <a:endParaRPr lang="en-US"/>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1"/>
                          <a:stretch>
                            <a:fillRect l="-250" t="-5147" r="-401250" b="-123529"/>
                          </a:stretch>
                        </a:blipFill>
                      </a:tcPr>
                    </a:tc>
                    <a:tc>
                      <a:txBody>
                        <a:bodyPr/>
                        <a:lstStyle/>
                        <a:p>
                          <a:endParaRPr lang="en-US"/>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1"/>
                          <a:stretch>
                            <a:fillRect l="-100250" t="-5147" r="-301250" b="-123529"/>
                          </a:stretch>
                        </a:blipFill>
                      </a:tcPr>
                    </a:tc>
                    <a:tc>
                      <a:txBody>
                        <a:bodyPr/>
                        <a:lstStyle/>
                        <a:p>
                          <a:pPr algn="ctr"/>
                          <a:r>
                            <a:rPr kumimoji="0" lang="en-US" sz="4000" b="0" i="0" u="none" strike="noStrike" kern="1200" cap="none" spc="0" normalizeH="0" baseline="0" noProof="0" dirty="0" smtClean="0">
                              <a:ln>
                                <a:noFill/>
                              </a:ln>
                              <a:solidFill>
                                <a:schemeClr val="accent5">
                                  <a:lumMod val="75000"/>
                                </a:schemeClr>
                              </a:solidFill>
                              <a:effectLst/>
                              <a:uLnTx/>
                              <a:uFillTx/>
                              <a:latin typeface="Arial" panose="020B0604020202020204" pitchFamily="34" charset="0"/>
                              <a:ea typeface="Times New Roman" panose="02020603050405020304" pitchFamily="18" charset="0"/>
                              <a:cs typeface="Arial" panose="020B0604020202020204" pitchFamily="34" charset="0"/>
                            </a:rPr>
                            <a:t>6x</a:t>
                          </a:r>
                          <a:endParaRPr lang="en-US" sz="4000" dirty="0">
                            <a:solidFill>
                              <a:schemeClr val="accent5">
                                <a:lumMod val="75000"/>
                              </a:schemeClr>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US" sz="4000" b="0" i="0" u="none" strike="noStrike" kern="1200" cap="none" spc="0" normalizeH="0" baseline="0" noProof="0" dirty="0" smtClean="0">
                              <a:ln>
                                <a:noFill/>
                              </a:ln>
                              <a:solidFill>
                                <a:schemeClr val="accent5">
                                  <a:lumMod val="75000"/>
                                </a:schemeClr>
                              </a:solidFill>
                              <a:effectLst/>
                              <a:uLnTx/>
                              <a:uFillTx/>
                              <a:latin typeface="Arial" panose="020B0604020202020204" pitchFamily="34" charset="0"/>
                              <a:ea typeface="Times New Roman" panose="02020603050405020304" pitchFamily="18" charset="0"/>
                              <a:cs typeface="Arial" panose="020B0604020202020204" pitchFamily="34" charset="0"/>
                            </a:rPr>
                            <a:t>2x</a:t>
                          </a:r>
                          <a:endParaRPr lang="en-US" sz="4000" dirty="0">
                            <a:solidFill>
                              <a:schemeClr val="accent5">
                                <a:lumMod val="75000"/>
                              </a:schemeClr>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US" sz="4000" b="0" i="0" u="none" strike="noStrike" kern="1200" cap="none" spc="0" normalizeH="0" baseline="0" noProof="0" dirty="0" smtClean="0">
                              <a:ln>
                                <a:noFill/>
                              </a:ln>
                              <a:solidFill>
                                <a:schemeClr val="accent5">
                                  <a:lumMod val="75000"/>
                                </a:schemeClr>
                              </a:solidFill>
                              <a:effectLst/>
                              <a:uLnTx/>
                              <a:uFillTx/>
                              <a:latin typeface="Arial" panose="020B0604020202020204" pitchFamily="34" charset="0"/>
                              <a:ea typeface="Times New Roman" panose="02020603050405020304" pitchFamily="18" charset="0"/>
                              <a:cs typeface="Arial" panose="020B0604020202020204" pitchFamily="34" charset="0"/>
                            </a:rPr>
                            <a:t>3</a:t>
                          </a:r>
                          <a:endParaRPr lang="en-US" sz="4000" dirty="0">
                            <a:solidFill>
                              <a:schemeClr val="accent5">
                                <a:lumMod val="75000"/>
                              </a:schemeClr>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4469057"/>
                      </a:ext>
                    </a:extLst>
                  </a:tr>
                  <a:tr h="823492">
                    <a:tc>
                      <a:txBody>
                        <a:bodyPr/>
                        <a:lstStyle/>
                        <a:p>
                          <a:pPr algn="ctr"/>
                          <a:r>
                            <a:rPr kumimoji="0" lang="en-US" sz="4000" b="0" i="0" u="none" strike="noStrike" kern="1200" cap="none" spc="0" normalizeH="0" baseline="0" noProof="0" dirty="0" err="1" smtClean="0">
                              <a:ln>
                                <a:noFill/>
                              </a:ln>
                              <a:solidFill>
                                <a:schemeClr val="accent5">
                                  <a:lumMod val="75000"/>
                                </a:schemeClr>
                              </a:solidFill>
                              <a:effectLst/>
                              <a:uLnTx/>
                              <a:uFillTx/>
                              <a:latin typeface="Arial" panose="020B0604020202020204" pitchFamily="34" charset="0"/>
                              <a:ea typeface="Times New Roman" panose="02020603050405020304" pitchFamily="18" charset="0"/>
                              <a:cs typeface="Arial" panose="020B0604020202020204" pitchFamily="34" charset="0"/>
                            </a:rPr>
                            <a:t>mũ</a:t>
                          </a:r>
                          <a:r>
                            <a:rPr kumimoji="0" lang="en-US" sz="4000" b="0" i="0" u="none" strike="noStrike" kern="1200" cap="none" spc="0" normalizeH="0" baseline="0" noProof="0" dirty="0" smtClean="0">
                              <a:ln>
                                <a:noFill/>
                              </a:ln>
                              <a:solidFill>
                                <a:schemeClr val="accent5">
                                  <a:lumMod val="75000"/>
                                </a:schemeClr>
                              </a:solidFill>
                              <a:effectLst/>
                              <a:uLnTx/>
                              <a:uFillTx/>
                              <a:latin typeface="Arial" panose="020B0604020202020204" pitchFamily="34" charset="0"/>
                              <a:ea typeface="Times New Roman" panose="02020603050405020304" pitchFamily="18" charset="0"/>
                              <a:cs typeface="Arial" panose="020B0604020202020204" pitchFamily="34" charset="0"/>
                            </a:rPr>
                            <a:t> 2</a:t>
                          </a:r>
                          <a:endParaRPr lang="en-US" sz="4000" dirty="0">
                            <a:solidFill>
                              <a:schemeClr val="accent5">
                                <a:lumMod val="75000"/>
                              </a:schemeClr>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US" sz="4000" b="0" i="0" u="none" strike="noStrike" kern="1200" cap="none" spc="0" normalizeH="0" baseline="0" noProof="0" dirty="0" err="1" smtClean="0">
                              <a:ln>
                                <a:noFill/>
                              </a:ln>
                              <a:solidFill>
                                <a:schemeClr val="accent5">
                                  <a:lumMod val="75000"/>
                                </a:schemeClr>
                              </a:solidFill>
                              <a:effectLst/>
                              <a:uLnTx/>
                              <a:uFillTx/>
                              <a:latin typeface="Arial" panose="020B0604020202020204" pitchFamily="34" charset="0"/>
                              <a:ea typeface="Times New Roman" panose="02020603050405020304" pitchFamily="18" charset="0"/>
                              <a:cs typeface="Arial" panose="020B0604020202020204" pitchFamily="34" charset="0"/>
                            </a:rPr>
                            <a:t>mũ</a:t>
                          </a:r>
                          <a:r>
                            <a:rPr kumimoji="0" lang="en-US" sz="4000" b="0" i="0" u="none" strike="noStrike" kern="1200" cap="none" spc="0" normalizeH="0" baseline="0" noProof="0" dirty="0" smtClean="0">
                              <a:ln>
                                <a:noFill/>
                              </a:ln>
                              <a:solidFill>
                                <a:schemeClr val="accent5">
                                  <a:lumMod val="75000"/>
                                </a:schemeClr>
                              </a:solidFill>
                              <a:effectLst/>
                              <a:uLnTx/>
                              <a:uFillTx/>
                              <a:latin typeface="Arial" panose="020B0604020202020204" pitchFamily="34" charset="0"/>
                              <a:ea typeface="Times New Roman" panose="02020603050405020304" pitchFamily="18" charset="0"/>
                              <a:cs typeface="Arial" panose="020B0604020202020204" pitchFamily="34" charset="0"/>
                            </a:rPr>
                            <a:t> 2</a:t>
                          </a:r>
                          <a:endParaRPr lang="en-US" sz="4000" dirty="0">
                            <a:solidFill>
                              <a:schemeClr val="accent5">
                                <a:lumMod val="75000"/>
                              </a:schemeClr>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US" sz="4000" b="0" i="0" u="none" strike="noStrike" kern="1200" cap="none" spc="0" normalizeH="0" baseline="0" noProof="0" dirty="0" err="1" smtClean="0">
                              <a:ln>
                                <a:noFill/>
                              </a:ln>
                              <a:solidFill>
                                <a:schemeClr val="accent5">
                                  <a:lumMod val="75000"/>
                                </a:schemeClr>
                              </a:solidFill>
                              <a:effectLst/>
                              <a:uLnTx/>
                              <a:uFillTx/>
                              <a:latin typeface="Arial" panose="020B0604020202020204" pitchFamily="34" charset="0"/>
                              <a:ea typeface="Times New Roman" panose="02020603050405020304" pitchFamily="18" charset="0"/>
                              <a:cs typeface="Arial" panose="020B0604020202020204" pitchFamily="34" charset="0"/>
                            </a:rPr>
                            <a:t>mũ</a:t>
                          </a:r>
                          <a:r>
                            <a:rPr kumimoji="0" lang="en-US" sz="4000" b="0" i="0" u="none" strike="noStrike" kern="1200" cap="none" spc="0" normalizeH="0" baseline="0" noProof="0" dirty="0" smtClean="0">
                              <a:ln>
                                <a:noFill/>
                              </a:ln>
                              <a:solidFill>
                                <a:schemeClr val="accent5">
                                  <a:lumMod val="75000"/>
                                </a:schemeClr>
                              </a:solidFill>
                              <a:effectLst/>
                              <a:uLnTx/>
                              <a:uFillTx/>
                              <a:latin typeface="Arial" panose="020B0604020202020204" pitchFamily="34" charset="0"/>
                              <a:ea typeface="Times New Roman" panose="02020603050405020304" pitchFamily="18" charset="0"/>
                              <a:cs typeface="Arial" panose="020B0604020202020204" pitchFamily="34" charset="0"/>
                            </a:rPr>
                            <a:t> 1</a:t>
                          </a:r>
                          <a:endParaRPr lang="en-US" sz="4000" dirty="0">
                            <a:solidFill>
                              <a:schemeClr val="accent5">
                                <a:lumMod val="75000"/>
                              </a:schemeClr>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US" sz="4000" b="0" i="0" u="none" strike="noStrike" kern="1200" cap="none" spc="0" normalizeH="0" baseline="0" noProof="0" dirty="0" err="1" smtClean="0">
                              <a:ln>
                                <a:noFill/>
                              </a:ln>
                              <a:solidFill>
                                <a:schemeClr val="accent5">
                                  <a:lumMod val="75000"/>
                                </a:schemeClr>
                              </a:solidFill>
                              <a:effectLst/>
                              <a:uLnTx/>
                              <a:uFillTx/>
                              <a:latin typeface="Arial" panose="020B0604020202020204" pitchFamily="34" charset="0"/>
                              <a:ea typeface="Times New Roman" panose="02020603050405020304" pitchFamily="18" charset="0"/>
                              <a:cs typeface="Arial" panose="020B0604020202020204" pitchFamily="34" charset="0"/>
                            </a:rPr>
                            <a:t>mũ</a:t>
                          </a:r>
                          <a:r>
                            <a:rPr kumimoji="0" lang="en-US" sz="4000" b="0" i="0" u="none" strike="noStrike" kern="1200" cap="none" spc="0" normalizeH="0" baseline="0" noProof="0" dirty="0" smtClean="0">
                              <a:ln>
                                <a:noFill/>
                              </a:ln>
                              <a:solidFill>
                                <a:schemeClr val="accent5">
                                  <a:lumMod val="75000"/>
                                </a:schemeClr>
                              </a:solidFill>
                              <a:effectLst/>
                              <a:uLnTx/>
                              <a:uFillTx/>
                              <a:latin typeface="Arial" panose="020B0604020202020204" pitchFamily="34" charset="0"/>
                              <a:ea typeface="Times New Roman" panose="02020603050405020304" pitchFamily="18" charset="0"/>
                              <a:cs typeface="Arial" panose="020B0604020202020204" pitchFamily="34" charset="0"/>
                            </a:rPr>
                            <a:t> 1</a:t>
                          </a:r>
                          <a:endParaRPr lang="en-US" sz="4000" dirty="0">
                            <a:solidFill>
                              <a:schemeClr val="accent5">
                                <a:lumMod val="75000"/>
                              </a:schemeClr>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US" sz="4000" b="0" i="0" u="none" strike="noStrike" kern="1200" cap="none" spc="0" normalizeH="0" baseline="0" noProof="0" dirty="0" err="1" smtClean="0">
                              <a:ln>
                                <a:noFill/>
                              </a:ln>
                              <a:solidFill>
                                <a:schemeClr val="accent5">
                                  <a:lumMod val="75000"/>
                                </a:schemeClr>
                              </a:solidFill>
                              <a:effectLst/>
                              <a:uLnTx/>
                              <a:uFillTx/>
                              <a:latin typeface="Arial" panose="020B0604020202020204" pitchFamily="34" charset="0"/>
                              <a:ea typeface="Times New Roman" panose="02020603050405020304" pitchFamily="18" charset="0"/>
                              <a:cs typeface="Arial" panose="020B0604020202020204" pitchFamily="34" charset="0"/>
                            </a:rPr>
                            <a:t>mũ</a:t>
                          </a:r>
                          <a:r>
                            <a:rPr kumimoji="0" lang="en-US" sz="4000" b="0" i="0" u="none" strike="noStrike" kern="1200" cap="none" spc="0" normalizeH="0" baseline="0" noProof="0" dirty="0" smtClean="0">
                              <a:ln>
                                <a:noFill/>
                              </a:ln>
                              <a:solidFill>
                                <a:schemeClr val="accent5">
                                  <a:lumMod val="75000"/>
                                </a:schemeClr>
                              </a:solidFill>
                              <a:effectLst/>
                              <a:uLnTx/>
                              <a:uFillTx/>
                              <a:latin typeface="Arial" panose="020B0604020202020204" pitchFamily="34" charset="0"/>
                              <a:ea typeface="Times New Roman" panose="02020603050405020304" pitchFamily="18" charset="0"/>
                              <a:cs typeface="Arial" panose="020B0604020202020204" pitchFamily="34" charset="0"/>
                            </a:rPr>
                            <a:t> 0</a:t>
                          </a:r>
                          <a:endParaRPr lang="en-US" sz="4000" dirty="0">
                            <a:solidFill>
                              <a:schemeClr val="accent5">
                                <a:lumMod val="75000"/>
                              </a:schemeClr>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78534"/>
                      </a:ext>
                    </a:extLst>
                  </a:tr>
                </a:tbl>
              </a:graphicData>
            </a:graphic>
          </p:graphicFrame>
        </mc:Fallback>
      </mc:AlternateContent>
      <p:sp>
        <p:nvSpPr>
          <p:cNvPr id="15" name="Rectangle 14"/>
          <p:cNvSpPr/>
          <p:nvPr/>
        </p:nvSpPr>
        <p:spPr>
          <a:xfrm>
            <a:off x="3051924" y="1689437"/>
            <a:ext cx="10134600" cy="1015663"/>
          </a:xfrm>
          <a:prstGeom prst="rect">
            <a:avLst/>
          </a:prstGeom>
        </p:spPr>
        <p:txBody>
          <a:bodyPr wrap="square">
            <a:spAutoFit/>
          </a:bodyPr>
          <a:lstStyle/>
          <a:p>
            <a:pPr lvl="0">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b)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mũ</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biến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x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trong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từng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đơn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
        <p:nvSpPr>
          <p:cNvPr id="16" name="Rectangle 15"/>
          <p:cNvSpPr/>
          <p:nvPr/>
        </p:nvSpPr>
        <p:spPr>
          <a:xfrm>
            <a:off x="2378242" y="6896100"/>
            <a:ext cx="13580832" cy="2862322"/>
          </a:xfrm>
          <a:prstGeom prst="rect">
            <a:avLst/>
          </a:prstGeom>
          <a:noFill/>
          <a:ln>
            <a:solidFill>
              <a:srgbClr val="61A6AB"/>
            </a:solidFill>
            <a:prstDash val="sysDash"/>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en-US" sz="4000" b="1" dirty="0" err="1">
                <a:latin typeface="Arial" panose="020B0604020202020204" pitchFamily="34" charset="0"/>
                <a:ea typeface="Times New Roman" panose="02020603050405020304" pitchFamily="18" charset="0"/>
                <a:cs typeface="Arial" panose="020B0604020202020204" pitchFamily="34" charset="0"/>
              </a:rPr>
              <a:t>Nhận</a:t>
            </a:r>
            <a:r>
              <a:rPr lang="en-US" sz="4000" b="1" dirty="0">
                <a:latin typeface="Arial" panose="020B0604020202020204" pitchFamily="34" charset="0"/>
                <a:ea typeface="Times New Roman" panose="02020603050405020304" pitchFamily="18" charset="0"/>
                <a:cs typeface="Arial" panose="020B0604020202020204" pitchFamily="34" charset="0"/>
              </a:rPr>
              <a:t> </a:t>
            </a:r>
            <a:r>
              <a:rPr lang="en-US" sz="4000" b="1" dirty="0" err="1">
                <a:latin typeface="Arial" panose="020B0604020202020204" pitchFamily="34" charset="0"/>
                <a:ea typeface="Times New Roman" panose="02020603050405020304" pitchFamily="18" charset="0"/>
                <a:cs typeface="Arial" panose="020B0604020202020204" pitchFamily="34" charset="0"/>
              </a:rPr>
              <a:t>xét</a:t>
            </a:r>
            <a:r>
              <a:rPr lang="en-US" sz="4000" b="1" dirty="0">
                <a:latin typeface="Arial" panose="020B0604020202020204" pitchFamily="34" charset="0"/>
                <a:ea typeface="Times New Roman" panose="02020603050405020304" pitchFamily="18" charset="0"/>
                <a:cs typeface="Arial" panose="020B0604020202020204" pitchFamily="34" charset="0"/>
              </a:rPr>
              <a:t>: </a:t>
            </a:r>
            <a:endParaRPr lang="en-US" sz="40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Thu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gọn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một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biến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làm</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cho</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không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còn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đơn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nào</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cùng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mũ</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biến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8" name="Picture 16"/>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16257972" y="548211"/>
            <a:ext cx="1649028" cy="1136330"/>
          </a:xfrm>
          <a:prstGeom prst="rect">
            <a:avLst/>
          </a:prstGeom>
        </p:spPr>
      </p:pic>
      <mc:AlternateContent xmlns:mc="http://schemas.openxmlformats.org/markup-compatibility/2006" xmlns:a14="http://schemas.microsoft.com/office/drawing/2010/main">
        <mc:Choice Requires="a14">
          <p:sp>
            <p:nvSpPr>
              <p:cNvPr id="19" name="Rectangle 18"/>
              <p:cNvSpPr/>
              <p:nvPr/>
            </p:nvSpPr>
            <p:spPr>
              <a:xfrm>
                <a:off x="3048000" y="525791"/>
                <a:ext cx="11269752" cy="1015663"/>
              </a:xfrm>
              <a:prstGeom prst="rect">
                <a:avLst/>
              </a:prstGeom>
            </p:spPr>
            <p:txBody>
              <a:bodyPr wrap="none">
                <a:spAutoFit/>
              </a:bodyPr>
              <a:lstStyle/>
              <a:p>
                <a:pPr>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Các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đơn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biến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là: </a:t>
                </a:r>
                <a14:m>
                  <m:oMath xmlns:m="http://schemas.openxmlformats.org/officeDocument/2006/math">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Times New Roman" panose="02020603050405020304" pitchFamily="18" charset="0"/>
                        <a:cs typeface="Arial" panose="020B0604020202020204" pitchFamily="34" charset="0"/>
                      </a:rPr>
                      <m:t>2</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6x; 2x; 3.</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3048000" y="525791"/>
                <a:ext cx="11269752" cy="1015663"/>
              </a:xfrm>
              <a:prstGeom prst="rect">
                <a:avLst/>
              </a:prstGeom>
              <a:blipFill>
                <a:blip r:embed="rId29"/>
                <a:stretch>
                  <a:fillRect l="-1893" r="-919" b="-13772"/>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844349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ppt_y</p:attrName>
                                        </p:attrNameLst>
                                      </p:cBhvr>
                                      <p:tavLst>
                                        <p:tav tm="0">
                                          <p:val>
                                            <p:strVal val="#ppt_y+#ppt_h*1.125000"/>
                                          </p:val>
                                        </p:tav>
                                        <p:tav tm="100000">
                                          <p:val>
                                            <p:strVal val="#ppt_y"/>
                                          </p:val>
                                        </p:tav>
                                      </p:tavLst>
                                    </p:anim>
                                    <p:animEffect transition="in" filter="wipe(up)">
                                      <p:cBhvr>
                                        <p:cTn id="8" dur="500"/>
                                        <p:tgtEl>
                                          <p:spTgt spid="12"/>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par>
                                <p:cTn id="19" presetID="16" presetClass="entr" presetSubtype="21"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anim calcmode="lin" valueType="num">
                                      <p:cBhvr>
                                        <p:cTn id="32" dur="500" fill="hold"/>
                                        <p:tgtEl>
                                          <p:spTgt spid="16"/>
                                        </p:tgtEl>
                                        <p:attrNameLst>
                                          <p:attrName>ppt_x</p:attrName>
                                        </p:attrNameLst>
                                      </p:cBhvr>
                                      <p:tavLst>
                                        <p:tav tm="0">
                                          <p:val>
                                            <p:strVal val="#ppt_x"/>
                                          </p:val>
                                        </p:tav>
                                        <p:tav tm="100000">
                                          <p:val>
                                            <p:strVal val="#ppt_x"/>
                                          </p:val>
                                        </p:tav>
                                      </p:tavLst>
                                    </p:anim>
                                    <p:anim calcmode="lin" valueType="num">
                                      <p:cBhvr>
                                        <p:cTn id="33"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16" grpId="0" animBg="1"/>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1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72256"/>
          <a:stretch>
            <a:fillRect/>
          </a:stretch>
        </p:blipFill>
        <p:spPr>
          <a:xfrm rot="12201997">
            <a:off x="-3284011" y="8896250"/>
            <a:ext cx="8057164" cy="2781499"/>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45520" y="8503886"/>
            <a:ext cx="1944861" cy="1788926"/>
          </a:xfrm>
          <a:prstGeom prst="rect">
            <a:avLst/>
          </a:prstGeom>
        </p:spPr>
      </p:pic>
      <p:sp>
        <p:nvSpPr>
          <p:cNvPr id="4" name="Rounded Rectangle 3"/>
          <p:cNvSpPr/>
          <p:nvPr/>
        </p:nvSpPr>
        <p:spPr>
          <a:xfrm>
            <a:off x="1447800" y="1221240"/>
            <a:ext cx="1981200" cy="1290467"/>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3600" b="1" dirty="0" err="1">
                <a:solidFill>
                  <a:prstClr val="white"/>
                </a:solidFill>
                <a:latin typeface="Arial" panose="020B0604020202020204" pitchFamily="34" charset="0"/>
                <a:cs typeface="Arial" panose="020B0604020202020204" pitchFamily="34" charset="0"/>
              </a:rPr>
              <a:t>Ví</a:t>
            </a:r>
            <a:r>
              <a:rPr lang="en-US" sz="3600" b="1" dirty="0">
                <a:solidFill>
                  <a:prstClr val="white"/>
                </a:solidFill>
                <a:latin typeface="Arial" panose="020B0604020202020204" pitchFamily="34" charset="0"/>
                <a:cs typeface="Arial" panose="020B0604020202020204" pitchFamily="34" charset="0"/>
              </a:rPr>
              <a:t> </a:t>
            </a:r>
            <a:r>
              <a:rPr lang="en-US" sz="3600" b="1" dirty="0" err="1">
                <a:solidFill>
                  <a:prstClr val="white"/>
                </a:solidFill>
                <a:latin typeface="Arial" panose="020B0604020202020204" pitchFamily="34" charset="0"/>
                <a:cs typeface="Arial" panose="020B0604020202020204" pitchFamily="34" charset="0"/>
              </a:rPr>
              <a:t>dụ</a:t>
            </a:r>
            <a:r>
              <a:rPr lang="en-US" sz="3600" b="1" dirty="0">
                <a:solidFill>
                  <a:prstClr val="white"/>
                </a:solidFill>
                <a:latin typeface="Arial" panose="020B0604020202020204" pitchFamily="34" charset="0"/>
                <a:cs typeface="Arial" panose="020B0604020202020204" pitchFamily="34" charset="0"/>
              </a:rPr>
              <a:t> 3</a:t>
            </a:r>
          </a:p>
        </p:txBody>
      </p:sp>
      <p:sp>
        <p:nvSpPr>
          <p:cNvPr id="19" name="TextBox 18"/>
          <p:cNvSpPr txBox="1"/>
          <p:nvPr/>
        </p:nvSpPr>
        <p:spPr>
          <a:xfrm>
            <a:off x="1295400" y="3561868"/>
            <a:ext cx="2133600" cy="707886"/>
          </a:xfrm>
          <a:prstGeom prst="rect">
            <a:avLst/>
          </a:prstGeom>
          <a:noFill/>
        </p:spPr>
        <p:txBody>
          <a:bodyPr wrap="square" rtlCol="0">
            <a:spAutoFit/>
          </a:bodyPr>
          <a:lstStyle/>
          <a:p>
            <a:pPr algn="ctr"/>
            <a:r>
              <a:rPr lang="en-US" sz="4000" b="1" u="sng" dirty="0" err="1">
                <a:solidFill>
                  <a:srgbClr val="C00000"/>
                </a:solidFill>
                <a:latin typeface="Arial" panose="020B0604020202020204" pitchFamily="34" charset="0"/>
                <a:cs typeface="Arial" panose="020B0604020202020204" pitchFamily="34" charset="0"/>
              </a:rPr>
              <a:t>Giải</a:t>
            </a:r>
            <a:endParaRPr lang="en-US" sz="4000" b="1" u="sng"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3581400" y="1063907"/>
                <a:ext cx="10591800" cy="1717393"/>
              </a:xfrm>
              <a:prstGeom prst="rect">
                <a:avLst/>
              </a:prstGeom>
            </p:spPr>
            <p:txBody>
              <a:bodyPr wrap="square">
                <a:spAutoFit/>
              </a:bodyPr>
              <a:lstStyle/>
              <a:p>
                <a:pPr>
                  <a:lnSpc>
                    <a:spcPct val="107000"/>
                  </a:lnSpc>
                  <a:spcAft>
                    <a:spcPts val="1200"/>
                  </a:spcAft>
                </a:pPr>
                <a:r>
                  <a:rPr lang="en-US" sz="4000" dirty="0">
                    <a:latin typeface="Arial" panose="020B0604020202020204" pitchFamily="34" charset="0"/>
                    <a:ea typeface="Calibri" panose="020F0502020204030204" pitchFamily="34" charset="0"/>
                    <a:cs typeface="Arial" panose="020B0604020202020204" pitchFamily="34" charset="0"/>
                  </a:rPr>
                  <a:t>Thu </a:t>
                </a:r>
                <a:r>
                  <a:rPr lang="en-US" sz="4000" dirty="0" err="1">
                    <a:latin typeface="Arial" panose="020B0604020202020204" pitchFamily="34" charset="0"/>
                    <a:ea typeface="Calibri" panose="020F0502020204030204" pitchFamily="34" charset="0"/>
                    <a:cs typeface="Arial" panose="020B0604020202020204" pitchFamily="34" charset="0"/>
                  </a:rPr>
                  <a:t>gọn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1200"/>
                  </a:spcAft>
                </a:pPr>
                <a14:m>
                  <m:oMathPara xmlns:m="http://schemas.openxmlformats.org/officeDocument/2006/math">
                    <m:oMathParaPr>
                      <m:jc m:val="centerGroup"/>
                    </m:oMathParaPr>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𝑄</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)=2</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4</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r>
                        <a:rPr lang="en-US" sz="4000">
                          <a:effectLst/>
                          <a:latin typeface="Cambria Math" panose="02040503050406030204" pitchFamily="18" charset="0"/>
                          <a:ea typeface="Calibri" panose="020F0502020204030204" pitchFamily="34" charset="0"/>
                          <a:cs typeface="Arial" panose="020B0604020202020204" pitchFamily="34" charset="0"/>
                        </a:rPr>
                        <m:t>+2</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r>
                        <a:rPr lang="en-US" sz="4000">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r>
                        <a:rPr lang="en-US" sz="4000">
                          <a:effectLst/>
                          <a:latin typeface="Cambria Math" panose="02040503050406030204" pitchFamily="18" charset="0"/>
                          <a:ea typeface="Calibri" panose="020F0502020204030204" pitchFamily="34" charset="0"/>
                          <a:cs typeface="Arial" panose="020B0604020202020204" pitchFamily="34" charset="0"/>
                        </a:rPr>
                        <m:t>+3</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4</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m:t>
                      </m:r>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581400" y="1063907"/>
                <a:ext cx="10591800" cy="1717393"/>
              </a:xfrm>
              <a:prstGeom prst="rect">
                <a:avLst/>
              </a:prstGeom>
              <a:blipFill>
                <a:blip r:embed="rId7"/>
                <a:stretch>
                  <a:fillRect l="-2073" t="-67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946342" y="7886700"/>
                <a:ext cx="14020800" cy="901401"/>
              </a:xfrm>
              <a:prstGeom prst="rect">
                <a:avLst/>
              </a:prstGeom>
            </p:spPr>
            <p:txBody>
              <a:bodyPr wrap="square">
                <a:spAutoFit/>
              </a:bodyPr>
              <a:lstStyle/>
              <a:p>
                <a:pPr>
                  <a:lnSpc>
                    <a:spcPct val="150000"/>
                  </a:lnSpc>
                  <a:spcAft>
                    <a:spcPts val="1200"/>
                  </a:spcAft>
                </a:pPr>
                <a:r>
                  <a:rPr lang="en-US" sz="4000" dirty="0" err="1">
                    <a:effectLst/>
                    <a:latin typeface="Arial" panose="020B0604020202020204" pitchFamily="34" charset="0"/>
                    <a:ea typeface="Calibri" panose="020F0502020204030204" pitchFamily="34" charset="0"/>
                    <a:cs typeface="Arial" panose="020B0604020202020204" pitchFamily="34" charset="0"/>
                  </a:rPr>
                  <a:t>Vậy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dạng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gọn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𝑄</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2</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r>
                      <a:rPr lang="en-US" sz="4000">
                        <a:effectLst/>
                        <a:latin typeface="Cambria Math" panose="02040503050406030204" pitchFamily="18" charset="0"/>
                        <a:ea typeface="Calibri" panose="020F0502020204030204" pitchFamily="34" charset="0"/>
                        <a:cs typeface="Arial" panose="020B0604020202020204" pitchFamily="34" charset="0"/>
                      </a:rPr>
                      <m:t>+3</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5" name="Rectangle 4"/>
              <p:cNvSpPr>
                <a:spLocks noRot="1" noChangeAspect="1" noMove="1" noResize="1" noEditPoints="1" noAdjustHandles="1" noChangeArrowheads="1" noChangeShapeType="1" noTextEdit="1"/>
              </p:cNvSpPr>
              <p:nvPr/>
            </p:nvSpPr>
            <p:spPr>
              <a:xfrm>
                <a:off x="1946342" y="7886700"/>
                <a:ext cx="14020800" cy="901401"/>
              </a:xfrm>
              <a:prstGeom prst="rect">
                <a:avLst/>
              </a:prstGeom>
              <a:blipFill>
                <a:blip r:embed="rId8"/>
                <a:stretch>
                  <a:fillRect l="-1522" b="-28378"/>
                </a:stretch>
              </a:blipFill>
            </p:spPr>
            <p:txBody>
              <a:bodyPr/>
              <a:lstStyle/>
              <a:p>
                <a:r>
                  <a:rPr lang="en-US">
                    <a:noFill/>
                  </a:rPr>
                  <a:t> </a:t>
                </a:r>
              </a:p>
            </p:txBody>
          </p:sp>
        </mc:Fallback>
      </mc:AlternateContent>
      <p:sp>
        <p:nvSpPr>
          <p:cNvPr id="8" name="Rectangle 7"/>
          <p:cNvSpPr/>
          <p:nvPr/>
        </p:nvSpPr>
        <p:spPr>
          <a:xfrm>
            <a:off x="3581400" y="3746837"/>
            <a:ext cx="1552861" cy="1015663"/>
          </a:xfrm>
          <a:prstGeom prst="rect">
            <a:avLst/>
          </a:prstGeom>
        </p:spPr>
        <p:txBody>
          <a:bodyPr wrap="none">
            <a:spAutoFit/>
          </a:bodyPr>
          <a:lstStyle/>
          <a:p>
            <a:pPr lvl="0">
              <a:lnSpc>
                <a:spcPct val="150000"/>
              </a:lnSpc>
              <a:spcAft>
                <a:spcPts val="12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9" name="Rectangle 8"/>
              <p:cNvSpPr/>
              <p:nvPr/>
            </p:nvSpPr>
            <p:spPr>
              <a:xfrm>
                <a:off x="3585411" y="5045377"/>
                <a:ext cx="10759554" cy="904863"/>
              </a:xfrm>
              <a:prstGeom prst="rect">
                <a:avLst/>
              </a:prstGeom>
            </p:spPr>
            <p:txBody>
              <a:bodyPr wrap="square">
                <a:spAutoFit/>
              </a:bodyPr>
              <a:lstStyle/>
              <a:p>
                <a:pPr lvl="0">
                  <a:lnSpc>
                    <a:spcPct val="107000"/>
                  </a:lnSpc>
                  <a:spcAft>
                    <a:spcPts val="1200"/>
                  </a:spcAft>
                </a:pPr>
                <a14:m>
                  <m:oMathPara xmlns:m="http://schemas.openxmlformats.org/officeDocument/2006/math">
                    <m:oMathParaPr>
                      <m:jc m:val="centerGroup"/>
                    </m:oMathParaPr>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𝑄</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4</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sup>
                      </m:s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sup>
                      </m:s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4</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3585411" y="5045377"/>
                <a:ext cx="10759554" cy="904863"/>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4904191" y="6084171"/>
                <a:ext cx="10564409"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d>
                        <m:d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dPr>
                        <m:e>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4</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e>
                      </m:d>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d>
                        <m:d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dPr>
                        <m:e>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sup>
                          </m:s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sup>
                          </m:sSup>
                        </m:e>
                      </m:d>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4</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m:t>
                      </m:r>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4904191" y="6084171"/>
                <a:ext cx="10564409" cy="707886"/>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994342" y="7124700"/>
                <a:ext cx="5370060"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sup>
                      </m:sSup>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m:t>
                      </m:r>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4994342" y="7124700"/>
                <a:ext cx="5370060" cy="707886"/>
              </a:xfrm>
              <a:prstGeom prst="rect">
                <a:avLst/>
              </a:prstGeom>
              <a:blipFill>
                <a:blip r:embed="rId11"/>
                <a:stretch>
                  <a:fillRect/>
                </a:stretch>
              </a:blipFill>
            </p:spPr>
            <p:txBody>
              <a:bodyPr/>
              <a:lstStyle/>
              <a:p>
                <a:r>
                  <a:rPr lang="en-US">
                    <a:noFill/>
                  </a:rPr>
                  <a:t> </a:t>
                </a:r>
              </a:p>
            </p:txBody>
          </p:sp>
        </mc:Fallback>
      </mc:AlternateContent>
      <p:pic>
        <p:nvPicPr>
          <p:cNvPr id="18" name="Picture 10"/>
          <p:cNvPicPr>
            <a:picLocks noChangeAspect="1"/>
          </p:cNvPicPr>
          <p:nvPr/>
        </p:nvPicPr>
        <p:blipFill>
          <a:blip r:embed="rId12"/>
          <a:srcRect/>
          <a:stretch>
            <a:fillRect/>
          </a:stretch>
        </p:blipFill>
        <p:spPr>
          <a:xfrm>
            <a:off x="15198137" y="2012235"/>
            <a:ext cx="1538010" cy="1549633"/>
          </a:xfrm>
          <a:prstGeom prst="rect">
            <a:avLst/>
          </a:prstGeom>
        </p:spPr>
      </p:pic>
    </p:spTree>
    <p:custDataLst>
      <p:tags r:id="rId1"/>
    </p:custDataLst>
    <p:extLst>
      <p:ext uri="{BB962C8B-B14F-4D97-AF65-F5344CB8AC3E}">
        <p14:creationId xmlns:p14="http://schemas.microsoft.com/office/powerpoint/2010/main" val="5117940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p:bldP spid="3" grpId="0"/>
      <p:bldP spid="5" grpId="0"/>
      <p:bldP spid="8" grpId="0"/>
      <p:bldP spid="9"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p:nvPr/>
        </p:nvSpPr>
        <p:spPr>
          <a:xfrm>
            <a:off x="457200" y="419100"/>
            <a:ext cx="17373600" cy="10134600"/>
          </a:xfrm>
          <a:prstGeom prst="rect">
            <a:avLst/>
          </a:prstGeom>
          <a:solidFill>
            <a:srgbClr val="F6F6E9"/>
          </a:solidFill>
        </p:spPr>
      </p:sp>
      <p:pic>
        <p:nvPicPr>
          <p:cNvPr id="1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72256"/>
          <a:stretch>
            <a:fillRect/>
          </a:stretch>
        </p:blipFill>
        <p:spPr>
          <a:xfrm rot="1081854">
            <a:off x="11756725" y="-1125339"/>
            <a:ext cx="8057164" cy="2781499"/>
          </a:xfrm>
          <a:prstGeom prst="rect">
            <a:avLst/>
          </a:prstGeom>
        </p:spPr>
      </p:pic>
      <p:sp>
        <p:nvSpPr>
          <p:cNvPr id="10" name="Rounded Rectangle 9"/>
          <p:cNvSpPr/>
          <p:nvPr/>
        </p:nvSpPr>
        <p:spPr>
          <a:xfrm>
            <a:off x="990284" y="771039"/>
            <a:ext cx="3886516" cy="1095861"/>
          </a:xfrm>
          <a:prstGeom prst="roundRect">
            <a:avLst/>
          </a:prstGeom>
          <a:solidFill>
            <a:schemeClr val="accent2">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b="1" dirty="0">
                <a:latin typeface="Arial" panose="020B0604020202020204" pitchFamily="34" charset="0"/>
                <a:cs typeface="Arial" panose="020B0604020202020204" pitchFamily="34" charset="0"/>
              </a:rPr>
              <a:t>LUYỆN TẬP 3</a:t>
            </a:r>
          </a:p>
        </p:txBody>
      </p:sp>
      <p:grpSp>
        <p:nvGrpSpPr>
          <p:cNvPr id="15" name="Group 14"/>
          <p:cNvGrpSpPr/>
          <p:nvPr/>
        </p:nvGrpSpPr>
        <p:grpSpPr>
          <a:xfrm>
            <a:off x="1622056" y="3447674"/>
            <a:ext cx="2269453" cy="1238626"/>
            <a:chOff x="1124249" y="830259"/>
            <a:chExt cx="2219810" cy="1784172"/>
          </a:xfrm>
        </p:grpSpPr>
        <p:pic>
          <p:nvPicPr>
            <p:cNvPr id="16"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flipH="1">
              <a:off x="1124249" y="830259"/>
              <a:ext cx="2219810" cy="1784172"/>
            </a:xfrm>
            <a:prstGeom prst="rect">
              <a:avLst/>
            </a:prstGeom>
          </p:spPr>
        </p:pic>
        <p:sp>
          <p:nvSpPr>
            <p:cNvPr id="17" name="TextBox 16"/>
            <p:cNvSpPr txBox="1"/>
            <p:nvPr/>
          </p:nvSpPr>
          <p:spPr>
            <a:xfrm>
              <a:off x="1505158" y="1159545"/>
              <a:ext cx="1571619" cy="645001"/>
            </a:xfrm>
            <a:prstGeom prst="rect">
              <a:avLst/>
            </a:prstGeom>
            <a:noFill/>
          </p:spPr>
          <p:txBody>
            <a:bodyPr wrap="square" rtlCol="0">
              <a:spAutoFit/>
            </a:bodyPr>
            <a:lstStyle/>
            <a:p>
              <a:pPr algn="ctr"/>
              <a:r>
                <a:rPr lang="en-US" sz="4000" b="1" dirty="0" err="1">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gr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06629" y="7224943"/>
            <a:ext cx="2493507" cy="2406587"/>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4724400" y="1409700"/>
                <a:ext cx="11582716" cy="1823704"/>
              </a:xfrm>
              <a:prstGeom prst="rect">
                <a:avLst/>
              </a:prstGeom>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a:rPr lang="en-US" sz="4000" i="1">
                          <a:effectLst/>
                          <a:latin typeface="Cambria Math" panose="02040503050406030204" pitchFamily="18" charset="0"/>
                          <a:ea typeface="Times New Roman" panose="02020603050405020304" pitchFamily="18" charset="0"/>
                          <a:cs typeface="Arial" panose="020B0604020202020204" pitchFamily="34" charset="0"/>
                        </a:rPr>
                        <m:t>𝑃</m:t>
                      </m:r>
                      <m:d>
                        <m:d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dPr>
                        <m:e>
                          <m:r>
                            <a:rPr lang="en-US" sz="4000" i="1">
                              <a:effectLst/>
                              <a:latin typeface="Cambria Math" panose="02040503050406030204" pitchFamily="18" charset="0"/>
                              <a:ea typeface="Times New Roman" panose="02020603050405020304" pitchFamily="18" charset="0"/>
                              <a:cs typeface="Arial" panose="020B0604020202020204" pitchFamily="34" charset="0"/>
                            </a:rPr>
                            <m:t>𝑦</m:t>
                          </m:r>
                        </m:e>
                      </m:d>
                      <m:r>
                        <a:rPr lang="en-US" sz="4000">
                          <a:effectLst/>
                          <a:latin typeface="Cambria Math" panose="02040503050406030204" pitchFamily="18" charset="0"/>
                          <a:ea typeface="Times New Roman" panose="02020603050405020304" pitchFamily="18" charset="0"/>
                          <a:cs typeface="Arial" panose="020B0604020202020204" pitchFamily="34" charset="0"/>
                        </a:rPr>
                        <m:t>=</m:t>
                      </m:r>
                      <m:r>
                        <a:rPr lang="en-US" sz="4000" i="1">
                          <a:effectLst/>
                          <a:latin typeface="Cambria Math" panose="02040503050406030204" pitchFamily="18" charset="0"/>
                          <a:ea typeface="Times New Roman" panose="02020603050405020304" pitchFamily="18" charset="0"/>
                          <a:cs typeface="Arial" panose="020B0604020202020204" pitchFamily="34" charset="0"/>
                        </a:rPr>
                        <m:t>−</m:t>
                      </m:r>
                      <m:r>
                        <a:rPr lang="en-US" sz="4000">
                          <a:effectLst/>
                          <a:latin typeface="Cambria Math" panose="02040503050406030204" pitchFamily="18" charset="0"/>
                          <a:ea typeface="Times New Roman" panose="02020603050405020304" pitchFamily="18" charset="0"/>
                          <a:cs typeface="Arial" panose="020B0604020202020204" pitchFamily="34" charset="0"/>
                        </a:rPr>
                        <m:t>2</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𝑦</m:t>
                          </m:r>
                        </m:e>
                        <m:sup>
                          <m:r>
                            <a:rPr lang="en-US" sz="4000">
                              <a:effectLst/>
                              <a:latin typeface="Cambria Math" panose="02040503050406030204" pitchFamily="18" charset="0"/>
                              <a:ea typeface="Times New Roman" panose="02020603050405020304" pitchFamily="18" charset="0"/>
                              <a:cs typeface="Arial" panose="020B0604020202020204" pitchFamily="34" charset="0"/>
                            </a:rPr>
                            <m:t>3</m:t>
                          </m:r>
                        </m:sup>
                      </m:sSup>
                      <m:r>
                        <a:rPr lang="en-US" sz="4000">
                          <a:effectLst/>
                          <a:latin typeface="Cambria Math" panose="02040503050406030204" pitchFamily="18" charset="0"/>
                          <a:ea typeface="Times New Roman" panose="02020603050405020304" pitchFamily="18" charset="0"/>
                          <a:cs typeface="Arial" panose="020B0604020202020204" pitchFamily="34" charset="0"/>
                        </a:rPr>
                        <m:t>+</m:t>
                      </m:r>
                      <m:r>
                        <a:rPr lang="en-US" sz="4000" i="1">
                          <a:effectLst/>
                          <a:latin typeface="Cambria Math" panose="02040503050406030204" pitchFamily="18" charset="0"/>
                          <a:ea typeface="Times New Roman" panose="02020603050405020304" pitchFamily="18" charset="0"/>
                          <a:cs typeface="Arial" panose="020B0604020202020204" pitchFamily="34" charset="0"/>
                        </a:rPr>
                        <m:t>𝑦</m:t>
                      </m:r>
                      <m:r>
                        <a:rPr lang="en-US" sz="40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a:effectLst/>
                              <a:latin typeface="Cambria Math" panose="02040503050406030204" pitchFamily="18" charset="0"/>
                              <a:ea typeface="Times New Roman" panose="02020603050405020304" pitchFamily="18" charset="0"/>
                              <a:cs typeface="Arial" panose="020B0604020202020204" pitchFamily="34" charset="0"/>
                            </a:rPr>
                            <m:t>11</m:t>
                          </m:r>
                        </m:num>
                        <m:den>
                          <m:r>
                            <a:rPr lang="en-US" sz="4000">
                              <a:effectLst/>
                              <a:latin typeface="Cambria Math" panose="02040503050406030204" pitchFamily="18" charset="0"/>
                              <a:ea typeface="Times New Roman" panose="02020603050405020304" pitchFamily="18" charset="0"/>
                              <a:cs typeface="Arial" panose="020B0604020202020204" pitchFamily="34" charset="0"/>
                            </a:rPr>
                            <m:t>7</m:t>
                          </m:r>
                        </m:den>
                      </m:f>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𝑦</m:t>
                          </m:r>
                        </m:e>
                        <m:sup>
                          <m:r>
                            <a:rPr lang="en-US" sz="4000">
                              <a:effectLst/>
                              <a:latin typeface="Cambria Math" panose="02040503050406030204" pitchFamily="18" charset="0"/>
                              <a:ea typeface="Times New Roman" panose="02020603050405020304" pitchFamily="18" charset="0"/>
                              <a:cs typeface="Arial" panose="020B0604020202020204" pitchFamily="34" charset="0"/>
                            </a:rPr>
                            <m:t>3</m:t>
                          </m:r>
                        </m:sup>
                      </m:sSup>
                      <m:r>
                        <a:rPr lang="en-US" sz="4000">
                          <a:effectLst/>
                          <a:latin typeface="Cambria Math" panose="02040503050406030204" pitchFamily="18" charset="0"/>
                          <a:ea typeface="Times New Roman" panose="02020603050405020304" pitchFamily="18" charset="0"/>
                          <a:cs typeface="Arial" panose="020B0604020202020204" pitchFamily="34" charset="0"/>
                        </a:rPr>
                        <m:t>+3</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𝑦</m:t>
                          </m:r>
                        </m:e>
                        <m:sup>
                          <m:r>
                            <a:rPr lang="en-US" sz="4000">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m:t>
                      </m:r>
                      <m:r>
                        <a:rPr lang="en-US" sz="4000">
                          <a:effectLst/>
                          <a:latin typeface="Cambria Math" panose="02040503050406030204" pitchFamily="18" charset="0"/>
                          <a:ea typeface="Times New Roman" panose="02020603050405020304" pitchFamily="18" charset="0"/>
                          <a:cs typeface="Arial" panose="020B0604020202020204" pitchFamily="34" charset="0"/>
                        </a:rPr>
                        <m:t>5</m:t>
                      </m:r>
                      <m:r>
                        <a:rPr lang="en-US" sz="4000" i="1">
                          <a:effectLst/>
                          <a:latin typeface="Cambria Math" panose="02040503050406030204" pitchFamily="18" charset="0"/>
                          <a:ea typeface="Times New Roman" panose="02020603050405020304" pitchFamily="18" charset="0"/>
                          <a:cs typeface="Arial" panose="020B0604020202020204" pitchFamily="34" charset="0"/>
                        </a:rPr>
                        <m:t>−</m:t>
                      </m:r>
                      <m:r>
                        <a:rPr lang="en-US" sz="4000">
                          <a:effectLst/>
                          <a:latin typeface="Cambria Math" panose="02040503050406030204" pitchFamily="18" charset="0"/>
                          <a:ea typeface="Times New Roman" panose="02020603050405020304" pitchFamily="18" charset="0"/>
                          <a:cs typeface="Arial" panose="020B0604020202020204" pitchFamily="34" charset="0"/>
                        </a:rPr>
                        <m:t>6</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𝑦</m:t>
                          </m:r>
                        </m:e>
                        <m:sup>
                          <m:r>
                            <a:rPr lang="en-US" sz="4000">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+9</m:t>
                      </m:r>
                    </m:oMath>
                  </m:oMathPara>
                </a14:m>
                <a:endParaRPr lang="en-US" sz="3600" dirty="0">
                  <a:effectLst/>
                  <a:latin typeface="Times New Roman" panose="02020603050405020304" pitchFamily="18" charset="0"/>
                  <a:ea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724400" y="1409700"/>
                <a:ext cx="11582716" cy="1823704"/>
              </a:xfrm>
              <a:prstGeom prst="rect">
                <a:avLst/>
              </a:prstGeom>
              <a:blipFill>
                <a:blip r:embed="rId21"/>
                <a:stretch>
                  <a:fillRect/>
                </a:stretch>
              </a:blipFill>
            </p:spPr>
            <p:txBody>
              <a:bodyPr/>
              <a:lstStyle/>
              <a:p>
                <a:r>
                  <a:rPr lang="en-US">
                    <a:noFill/>
                  </a:rPr>
                  <a:t> </a:t>
                </a:r>
              </a:p>
            </p:txBody>
          </p:sp>
        </mc:Fallback>
      </mc:AlternateContent>
      <p:pic>
        <p:nvPicPr>
          <p:cNvPr id="18" name="Picture 17"/>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rot="3042374">
            <a:off x="14791640" y="6887560"/>
            <a:ext cx="3700633" cy="3700633"/>
          </a:xfrm>
          <a:prstGeom prst="rect">
            <a:avLst/>
          </a:prstGeom>
        </p:spPr>
      </p:pic>
      <p:sp>
        <p:nvSpPr>
          <p:cNvPr id="2" name="Rectangle 1"/>
          <p:cNvSpPr/>
          <p:nvPr/>
        </p:nvSpPr>
        <p:spPr>
          <a:xfrm>
            <a:off x="5185859" y="795095"/>
            <a:ext cx="3950120" cy="1015663"/>
          </a:xfrm>
          <a:prstGeom prst="rect">
            <a:avLst/>
          </a:prstGeom>
        </p:spPr>
        <p:txBody>
          <a:bodyPr wrap="none">
            <a:spAutoFit/>
          </a:bodyPr>
          <a:lstStyle/>
          <a:p>
            <a:pPr lvl="0">
              <a:lnSpc>
                <a:spcPct val="150000"/>
              </a:lnSpc>
            </a:pPr>
            <a:r>
              <a:rPr lang="en-US" sz="4000" dirty="0">
                <a:solidFill>
                  <a:srgbClr val="333333"/>
                </a:solidFill>
                <a:latin typeface="Arial" panose="020B0604020202020204" pitchFamily="34" charset="0"/>
                <a:ea typeface="Times New Roman" panose="02020603050405020304" pitchFamily="18" charset="0"/>
              </a:rPr>
              <a:t>Thu </a:t>
            </a:r>
            <a:r>
              <a:rPr lang="en-US" sz="4000" dirty="0" err="1">
                <a:solidFill>
                  <a:srgbClr val="333333"/>
                </a:solidFill>
                <a:latin typeface="Arial" panose="020B0604020202020204" pitchFamily="34" charset="0"/>
                <a:ea typeface="Times New Roman" panose="02020603050405020304" pitchFamily="18" charset="0"/>
              </a:rPr>
              <a:t>gọn</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đa</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thức</a:t>
            </a:r>
            <a:endParaRPr lang="en-US" sz="3600" dirty="0">
              <a:solidFill>
                <a:prstClr val="black"/>
              </a:solidFill>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4440358" y="4335934"/>
                <a:ext cx="13075374" cy="1823704"/>
              </a:xfrm>
              <a:prstGeom prst="rect">
                <a:avLst/>
              </a:prstGeom>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𝑃</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 (−2</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𝑦</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3</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effectLst/>
                              <a:latin typeface="Cambria Math" panose="02040503050406030204" pitchFamily="18" charset="0"/>
                              <a:ea typeface="Times New Roman" panose="02020603050405020304" pitchFamily="18" charset="0"/>
                              <a:cs typeface="Arial" panose="020B0604020202020204" pitchFamily="34" charset="0"/>
                            </a:rPr>
                            <m:t>11</m:t>
                          </m:r>
                        </m:num>
                        <m:den>
                          <m:r>
                            <a:rPr lang="en-US" sz="4000" i="1">
                              <a:effectLst/>
                              <a:latin typeface="Cambria Math" panose="02040503050406030204" pitchFamily="18" charset="0"/>
                              <a:ea typeface="Times New Roman" panose="02020603050405020304" pitchFamily="18" charset="0"/>
                              <a:cs typeface="Arial" panose="020B0604020202020204" pitchFamily="34" charset="0"/>
                            </a:rPr>
                            <m:t>7</m:t>
                          </m:r>
                        </m:den>
                      </m:f>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𝑦</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3</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)+(3</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𝑦</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−6</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𝑦</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m:t>
                      </m:r>
                      <m:r>
                        <a:rPr lang="en-US" sz="4000" i="1">
                          <a:effectLst/>
                          <a:latin typeface="Cambria Math" panose="02040503050406030204" pitchFamily="18" charset="0"/>
                          <a:ea typeface="Times New Roman" panose="02020603050405020304" pitchFamily="18" charset="0"/>
                          <a:cs typeface="Arial" panose="020B0604020202020204" pitchFamily="34" charset="0"/>
                        </a:rPr>
                        <m:t>𝑦</m:t>
                      </m:r>
                      <m:r>
                        <a:rPr lang="en-US" sz="4000" i="1">
                          <a:effectLst/>
                          <a:latin typeface="Cambria Math" panose="02040503050406030204" pitchFamily="18" charset="0"/>
                          <a:ea typeface="Times New Roman" panose="02020603050405020304" pitchFamily="18" charset="0"/>
                          <a:cs typeface="Arial" panose="020B0604020202020204" pitchFamily="34" charset="0"/>
                        </a:rPr>
                        <m:t>−5+9</m:t>
                      </m:r>
                    </m:oMath>
                  </m:oMathPara>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440358" y="4335934"/>
                <a:ext cx="13075374" cy="1823704"/>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6248400" y="7810500"/>
                <a:ext cx="5791200" cy="1823704"/>
              </a:xfrm>
              <a:prstGeom prst="rect">
                <a:avLst/>
              </a:prstGeom>
            </p:spPr>
            <p:txBody>
              <a:bodyPr wrap="square">
                <a:spAutoFit/>
              </a:bodyPr>
              <a:lstStyle/>
              <a:p>
                <a:pPr lvl="0">
                  <a:lnSpc>
                    <a:spcPct val="150000"/>
                  </a:lnSpc>
                </a:pPr>
                <a14:m>
                  <m:oMathPara xmlns:m="http://schemas.openxmlformats.org/officeDocument/2006/math">
                    <m:oMathParaPr>
                      <m:jc m:val="centerGroup"/>
                    </m:oMathParaPr>
                    <m:oMath xmlns:m="http://schemas.openxmlformats.org/officeDocument/2006/math">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−3</m:t>
                          </m:r>
                        </m:num>
                        <m:den>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7</m:t>
                          </m:r>
                        </m:den>
                      </m:f>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3</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−3</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+4</m:t>
                      </m:r>
                    </m:oMath>
                  </m:oMathPara>
                </a14:m>
                <a:endPar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6248400" y="7810500"/>
                <a:ext cx="5791200" cy="1823704"/>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6395254" y="6134100"/>
                <a:ext cx="6863546" cy="1823704"/>
              </a:xfrm>
              <a:prstGeom prst="rect">
                <a:avLst/>
              </a:prstGeom>
            </p:spPr>
            <p:txBody>
              <a:bodyPr wrap="none">
                <a:spAutoFit/>
              </a:bodyPr>
              <a:lstStyle/>
              <a:p>
                <a:pPr lvl="0">
                  <a:lnSpc>
                    <a:spcPct val="150000"/>
                  </a:lnSpc>
                </a:pPr>
                <a14:m>
                  <m:oMathPara xmlns:m="http://schemas.openxmlformats.org/officeDocument/2006/math">
                    <m:oMathParaPr>
                      <m:jc m:val="centerGroup"/>
                    </m:oMathParaPr>
                    <m:oMath xmlns:m="http://schemas.openxmlformats.org/officeDocument/2006/math">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−14+11</m:t>
                          </m:r>
                        </m:num>
                        <m:den>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7</m:t>
                          </m:r>
                        </m:den>
                      </m:f>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3</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−3</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+4</m:t>
                      </m:r>
                    </m:oMath>
                  </m:oMathPara>
                </a14:m>
                <a:endPar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6395254" y="6134100"/>
                <a:ext cx="6863546" cy="1823704"/>
              </a:xfrm>
              <a:prstGeom prst="rect">
                <a:avLst/>
              </a:prstGeom>
              <a:blipFill>
                <a:blip r:embed="rId25"/>
                <a:stretch>
                  <a:fillRect/>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752936785"/>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p:bldP spid="2" grpId="0"/>
      <p:bldP spid="3" grpId="0"/>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1476">
            <a:off x="10698579" y="676134"/>
            <a:ext cx="7519974" cy="9070145"/>
          </a:xfrm>
          <a:prstGeom prst="rect">
            <a:avLst/>
          </a:prstGeom>
        </p:spPr>
      </p:pic>
      <p:sp>
        <p:nvSpPr>
          <p:cNvPr id="3" name="AutoShape 3"/>
          <p:cNvSpPr/>
          <p:nvPr/>
        </p:nvSpPr>
        <p:spPr>
          <a:xfrm>
            <a:off x="1600200" y="1208963"/>
            <a:ext cx="14630400" cy="8004490"/>
          </a:xfrm>
          <a:prstGeom prst="rect">
            <a:avLst/>
          </a:prstGeom>
          <a:solidFill>
            <a:srgbClr val="F6F6E9"/>
          </a:solidFill>
        </p:spPr>
      </p:sp>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a:off x="1371600" y="952500"/>
            <a:ext cx="1294758" cy="1372094"/>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161544" y="7986232"/>
            <a:ext cx="1294758" cy="1372094"/>
          </a:xfrm>
          <a:prstGeom prst="rect">
            <a:avLst/>
          </a:prstGeom>
        </p:spPr>
      </p:pic>
      <p:sp>
        <p:nvSpPr>
          <p:cNvPr id="18" name="TextBox 17"/>
          <p:cNvSpPr txBox="1"/>
          <p:nvPr/>
        </p:nvSpPr>
        <p:spPr>
          <a:xfrm>
            <a:off x="1624263" y="2094606"/>
            <a:ext cx="14496667" cy="17081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7000" b="1" i="0" u="none" strike="noStrike" kern="1200" cap="none" spc="0" normalizeH="0" baseline="0" noProof="0" dirty="0">
                <a:ln>
                  <a:noFill/>
                </a:ln>
                <a:solidFill>
                  <a:srgbClr val="C0504D">
                    <a:lumMod val="75000"/>
                  </a:srgbClr>
                </a:solidFill>
                <a:effectLst/>
                <a:uLnTx/>
                <a:uFillTx/>
                <a:latin typeface="Arial" panose="020B0604020202020204" pitchFamily="34" charset="0"/>
                <a:ea typeface="+mn-ea"/>
                <a:cs typeface="Arial" panose="020B0604020202020204" pitchFamily="34" charset="0"/>
              </a:rPr>
              <a:t>CHƯƠNG VI: BIỂU THỨC ĐẠI SỐ</a:t>
            </a:r>
          </a:p>
        </p:txBody>
      </p:sp>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0149" y="7230830"/>
            <a:ext cx="4157054" cy="2908689"/>
          </a:xfrm>
          <a:prstGeom prst="rect">
            <a:avLst/>
          </a:prstGeom>
        </p:spPr>
      </p:pic>
      <p:sp>
        <p:nvSpPr>
          <p:cNvPr id="5" name="Rectangle 4"/>
          <p:cNvSpPr/>
          <p:nvPr/>
        </p:nvSpPr>
        <p:spPr>
          <a:xfrm>
            <a:off x="2018978" y="3967012"/>
            <a:ext cx="13845478" cy="3093154"/>
          </a:xfrm>
          <a:prstGeom prst="rect">
            <a:avLst/>
          </a:prstGeom>
        </p:spPr>
        <p:txBody>
          <a:bodyPr wrap="square">
            <a:spAutoFit/>
          </a:bodyPr>
          <a:lstStyle/>
          <a:p>
            <a:pPr marL="0" marR="0" lvl="0" indent="0" algn="ctr" defTabSz="914400" rtl="0" eaLnBrk="1" fontAlgn="auto" latinLnBrk="0" hangingPunct="1">
              <a:lnSpc>
                <a:spcPct val="150000"/>
              </a:lnSpc>
              <a:spcBef>
                <a:spcPts val="1200"/>
              </a:spcBef>
              <a:spcAft>
                <a:spcPts val="0"/>
              </a:spcAft>
              <a:buClrTx/>
              <a:buSzTx/>
              <a:buFontTx/>
              <a:buNone/>
              <a:tabLst/>
              <a:defRPr/>
            </a:pPr>
            <a:r>
              <a:rPr kumimoji="0" lang="en-US" sz="6500" b="1" i="0" u="none" strike="noStrike" kern="0" cap="none" spc="0" normalizeH="0" baseline="0" noProof="0" dirty="0">
                <a:ln>
                  <a:noFill/>
                </a:ln>
                <a:solidFill>
                  <a:srgbClr val="1F497D">
                    <a:lumMod val="60000"/>
                    <a:lumOff val="40000"/>
                  </a:srgbClr>
                </a:solidFill>
                <a:effectLst/>
                <a:uLnTx/>
                <a:uFillTx/>
                <a:latin typeface="Arial" panose="020B0604020202020204" pitchFamily="34" charset="0"/>
                <a:ea typeface="Times New Roman" panose="02020603050405020304" pitchFamily="18" charset="0"/>
                <a:cs typeface="Times New Roman" panose="02020603050405020304" pitchFamily="18" charset="0"/>
              </a:rPr>
              <a:t>BÀI 2: ĐA THỨC MỘT BIẾN. NGHIỆM CỦA ĐA THỨC MỘT BIẾN</a:t>
            </a:r>
            <a:endParaRPr kumimoji="0" lang="en-US" sz="6500" b="1" i="0" u="none" strike="noStrike" kern="0" cap="none" spc="0" normalizeH="0" baseline="0" noProof="0" dirty="0">
              <a:ln>
                <a:noFill/>
              </a:ln>
              <a:solidFill>
                <a:srgbClr val="1F497D">
                  <a:lumMod val="60000"/>
                  <a:lumOff val="40000"/>
                </a:srgbClr>
              </a:solidFill>
              <a:effectLst/>
              <a:uLnTx/>
              <a:uFillTx/>
              <a:latin typeface="Calibri Light" panose="020F0302020204030204" pitchFamily="34"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860266537"/>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1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72256"/>
          <a:stretch>
            <a:fillRect/>
          </a:stretch>
        </p:blipFill>
        <p:spPr>
          <a:xfrm rot="1081854">
            <a:off x="11815033" y="-1304859"/>
            <a:ext cx="8057164" cy="2781499"/>
          </a:xfrm>
          <a:prstGeom prst="rect">
            <a:avLst/>
          </a:prstGeom>
        </p:spPr>
      </p:pic>
      <p:pic>
        <p:nvPicPr>
          <p:cNvPr id="10"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72256"/>
          <a:stretch>
            <a:fillRect/>
          </a:stretch>
        </p:blipFill>
        <p:spPr>
          <a:xfrm rot="12201997">
            <a:off x="-2522011" y="8325780"/>
            <a:ext cx="8057164" cy="2781499"/>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1587" y="211589"/>
            <a:ext cx="1848437" cy="1878059"/>
          </a:xfrm>
          <a:prstGeom prst="rect">
            <a:avLst/>
          </a:prstGeom>
        </p:spPr>
      </p:pic>
      <p:sp>
        <p:nvSpPr>
          <p:cNvPr id="11" name="Rounded Rectangle 10"/>
          <p:cNvSpPr/>
          <p:nvPr/>
        </p:nvSpPr>
        <p:spPr>
          <a:xfrm>
            <a:off x="4572000" y="1280685"/>
            <a:ext cx="9014324" cy="967215"/>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lvl="0" algn="ctr">
              <a:lnSpc>
                <a:spcPct val="150000"/>
              </a:lnSpc>
              <a:defRPr/>
            </a:pPr>
            <a:r>
              <a:rPr lang="en-US" sz="4000" b="1" dirty="0">
                <a:solidFill>
                  <a:prstClr val="white"/>
                </a:solidFill>
                <a:latin typeface="Arial" panose="020B0604020202020204" pitchFamily="34" charset="0"/>
                <a:ea typeface="Calibri" panose="020F0502020204030204" pitchFamily="34" charset="0"/>
                <a:cs typeface="Arial" panose="020B0604020202020204" pitchFamily="34" charset="0"/>
              </a:rPr>
              <a:t>III. </a:t>
            </a:r>
            <a:r>
              <a:rPr lang="en-US" sz="4000" b="1" dirty="0" err="1">
                <a:solidFill>
                  <a:prstClr val="white"/>
                </a:solidFill>
                <a:latin typeface="Arial" panose="020B0604020202020204" pitchFamily="34" charset="0"/>
                <a:ea typeface="Calibri" panose="020F0502020204030204" pitchFamily="34" charset="0"/>
                <a:cs typeface="Arial" panose="020B0604020202020204" pitchFamily="34" charset="0"/>
              </a:rPr>
              <a:t>Sắp</a:t>
            </a:r>
            <a:r>
              <a:rPr lang="en-US" sz="4000" b="1"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prstClr val="white"/>
                </a:solidFill>
                <a:latin typeface="Arial" panose="020B0604020202020204" pitchFamily="34" charset="0"/>
                <a:ea typeface="Calibri" panose="020F0502020204030204" pitchFamily="34" charset="0"/>
                <a:cs typeface="Arial" panose="020B0604020202020204" pitchFamily="34" charset="0"/>
              </a:rPr>
              <a:t>xếp</a:t>
            </a:r>
            <a:r>
              <a:rPr lang="en-US" sz="4000" b="1"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prstClr val="white"/>
                </a:solidFill>
                <a:latin typeface="Arial" panose="020B0604020202020204" pitchFamily="34" charset="0"/>
                <a:ea typeface="Calibri" panose="020F0502020204030204" pitchFamily="34" charset="0"/>
                <a:cs typeface="Arial" panose="020B0604020202020204" pitchFamily="34" charset="0"/>
              </a:rPr>
              <a:t>đa</a:t>
            </a:r>
            <a:r>
              <a:rPr lang="en-US" sz="4000" b="1"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prstClr val="white"/>
                </a:solidFill>
                <a:latin typeface="Arial" panose="020B0604020202020204" pitchFamily="34" charset="0"/>
                <a:ea typeface="Calibri" panose="020F0502020204030204" pitchFamily="34" charset="0"/>
                <a:cs typeface="Arial" panose="020B0604020202020204" pitchFamily="34" charset="0"/>
              </a:rPr>
              <a:t>thức</a:t>
            </a:r>
            <a:r>
              <a:rPr lang="en-US" sz="4000" b="1"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prstClr val="white"/>
                </a:solidFill>
                <a:latin typeface="Arial" panose="020B0604020202020204" pitchFamily="34" charset="0"/>
                <a:ea typeface="Calibri" panose="020F0502020204030204" pitchFamily="34" charset="0"/>
                <a:cs typeface="Arial" panose="020B0604020202020204" pitchFamily="34" charset="0"/>
              </a:rPr>
              <a:t>một</a:t>
            </a:r>
            <a:r>
              <a:rPr lang="en-US" sz="4000" b="1"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prstClr val="white"/>
                </a:solidFill>
                <a:latin typeface="Arial" panose="020B0604020202020204" pitchFamily="34" charset="0"/>
                <a:ea typeface="Calibri" panose="020F0502020204030204" pitchFamily="34" charset="0"/>
                <a:cs typeface="Arial" panose="020B0604020202020204" pitchFamily="34" charset="0"/>
              </a:rPr>
              <a:t>biến</a:t>
            </a:r>
            <a:endParaRPr lang="en-US" sz="40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p:cNvSpPr txBox="1"/>
          <p:nvPr/>
        </p:nvSpPr>
        <p:spPr>
          <a:xfrm>
            <a:off x="6096000" y="2781300"/>
            <a:ext cx="6221187" cy="707886"/>
          </a:xfrm>
          <a:prstGeom prst="rect">
            <a:avLst/>
          </a:prstGeom>
          <a:noFill/>
        </p:spPr>
        <p:txBody>
          <a:bodyPr wrap="square" rtlCol="0">
            <a:spAutoFit/>
          </a:bodyPr>
          <a:lstStyle/>
          <a:p>
            <a:r>
              <a:rPr lang="en-US" sz="4000" b="1" dirty="0">
                <a:solidFill>
                  <a:srgbClr val="FF0000"/>
                </a:solidFill>
                <a:latin typeface="Arial" panose="020B0604020202020204" pitchFamily="34" charset="0"/>
                <a:cs typeface="Arial" panose="020B0604020202020204" pitchFamily="34" charset="0"/>
              </a:rPr>
              <a:t>2. </a:t>
            </a:r>
            <a:r>
              <a:rPr lang="en-US" sz="4000" b="1" dirty="0" err="1">
                <a:solidFill>
                  <a:srgbClr val="FF0000"/>
                </a:solidFill>
                <a:latin typeface="Arial" panose="020B0604020202020204" pitchFamily="34" charset="0"/>
                <a:cs typeface="Arial" panose="020B0604020202020204" pitchFamily="34" charset="0"/>
              </a:rPr>
              <a:t>Sắp</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xếp</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một</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đa</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thức</a:t>
            </a:r>
            <a:endParaRPr lang="en-US" sz="4000" b="1" dirty="0">
              <a:solidFill>
                <a:srgbClr val="FF0000"/>
              </a:solidFill>
              <a:latin typeface="Arial" panose="020B0604020202020204" pitchFamily="34" charset="0"/>
              <a:cs typeface="Arial" panose="020B0604020202020204" pitchFamily="34" charset="0"/>
            </a:endParaRPr>
          </a:p>
        </p:txBody>
      </p:sp>
      <p:grpSp>
        <p:nvGrpSpPr>
          <p:cNvPr id="15" name="Group 14"/>
          <p:cNvGrpSpPr/>
          <p:nvPr/>
        </p:nvGrpSpPr>
        <p:grpSpPr>
          <a:xfrm>
            <a:off x="1784302" y="3743234"/>
            <a:ext cx="14827298" cy="3686266"/>
            <a:chOff x="1582771" y="2413862"/>
            <a:chExt cx="14293898" cy="3686266"/>
          </a:xfrm>
        </p:grpSpPr>
        <mc:AlternateContent xmlns:mc="http://schemas.openxmlformats.org/markup-compatibility/2006" xmlns:a14="http://schemas.microsoft.com/office/drawing/2010/main">
          <mc:Choice Requires="a14">
            <p:sp>
              <p:nvSpPr>
                <p:cNvPr id="16" name="Rectangle 15"/>
                <p:cNvSpPr/>
                <p:nvPr/>
              </p:nvSpPr>
              <p:spPr>
                <a:xfrm>
                  <a:off x="1582771" y="2413862"/>
                  <a:ext cx="14293898" cy="3686266"/>
                </a:xfrm>
                <a:prstGeom prst="rect">
                  <a:avLst/>
                </a:prstGeom>
              </p:spPr>
              <p:txBody>
                <a:bodyPr wrap="square">
                  <a:spAutoFit/>
                </a:bodyPr>
                <a:lstStyle/>
                <a:p>
                  <a:pPr>
                    <a:lnSpc>
                      <a:spcPct val="150000"/>
                    </a:lnSpc>
                  </a:pP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a:latin typeface="Arial" panose="020B0604020202020204" pitchFamily="34" charset="0"/>
                      <a:ea typeface="Calibri" panose="020F0502020204030204" pitchFamily="34" charset="0"/>
                      <a:cs typeface="Arial" panose="020B0604020202020204" pitchFamily="34" charset="0"/>
                    </a:rPr>
                    <a:t>Cho </a:t>
                  </a:r>
                  <a:r>
                    <a:rPr lang="en-US" sz="4000" dirty="0" err="1">
                      <a:latin typeface="Arial" panose="020B0604020202020204" pitchFamily="34" charset="0"/>
                      <a:ea typeface="Calibri" panose="020F0502020204030204" pitchFamily="34" charset="0"/>
                      <a:cs typeface="Arial" panose="020B0604020202020204" pitchFamily="34" charset="0"/>
                    </a:rPr>
                    <a:t>đa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𝑅</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2</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r>
                        <a:rPr lang="en-US" sz="4000">
                          <a:effectLst/>
                          <a:latin typeface="Cambria Math" panose="02040503050406030204" pitchFamily="18" charset="0"/>
                          <a:ea typeface="Calibri" panose="020F0502020204030204" pitchFamily="34" charset="0"/>
                          <a:cs typeface="Arial" panose="020B0604020202020204" pitchFamily="34" charset="0"/>
                        </a:rPr>
                        <m:t>+3</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r>
                        <a:rPr lang="en-US" sz="4000">
                          <a:effectLst/>
                          <a:latin typeface="Cambria Math" panose="02040503050406030204" pitchFamily="18" charset="0"/>
                          <a:ea typeface="Calibri" panose="020F0502020204030204" pitchFamily="34" charset="0"/>
                          <a:cs typeface="Arial" panose="020B0604020202020204" pitchFamily="34" charset="0"/>
                        </a:rPr>
                        <m:t>+6</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+8</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4</m:t>
                          </m:r>
                        </m:sup>
                      </m:sSup>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a) Thu </a:t>
                  </a:r>
                  <a:r>
                    <a:rPr lang="en-US" sz="4000" dirty="0" err="1">
                      <a:effectLst/>
                      <a:latin typeface="Arial" panose="020B0604020202020204" pitchFamily="34" charset="0"/>
                      <a:ea typeface="Calibri" panose="020F0502020204030204" pitchFamily="34" charset="0"/>
                      <a:cs typeface="Arial" panose="020B0604020202020204" pitchFamily="34" charset="0"/>
                    </a:rPr>
                    <a:t>gọn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𝑅</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b)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dạng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gọn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𝑅</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sắp</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xếp</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các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đơn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theo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mũ</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giảm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dần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biến</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16" name="Rectangle 15"/>
                <p:cNvSpPr>
                  <a:spLocks noRot="1" noChangeAspect="1" noMove="1" noResize="1" noEditPoints="1" noAdjustHandles="1" noChangeArrowheads="1" noChangeShapeType="1" noTextEdit="1"/>
                </p:cNvSpPr>
                <p:nvPr/>
              </p:nvSpPr>
              <p:spPr>
                <a:xfrm>
                  <a:off x="1582771" y="2413862"/>
                  <a:ext cx="14293898" cy="3686266"/>
                </a:xfrm>
                <a:prstGeom prst="rect">
                  <a:avLst/>
                </a:prstGeom>
                <a:blipFill>
                  <a:blip r:embed="rId7"/>
                  <a:stretch>
                    <a:fillRect l="-1480" b="-5785"/>
                  </a:stretch>
                </a:blipFill>
              </p:spPr>
              <p:txBody>
                <a:bodyPr/>
                <a:lstStyle/>
                <a:p>
                  <a:r>
                    <a:rPr lang="en-US">
                      <a:noFill/>
                    </a:rPr>
                    <a:t> </a:t>
                  </a:r>
                </a:p>
              </p:txBody>
            </p:sp>
          </mc:Fallback>
        </mc:AlternateContent>
        <p:sp>
          <p:nvSpPr>
            <p:cNvPr id="17" name="Rectangle 16"/>
            <p:cNvSpPr/>
            <p:nvPr/>
          </p:nvSpPr>
          <p:spPr>
            <a:xfrm>
              <a:off x="1613701" y="2606027"/>
              <a:ext cx="1524776"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HĐ 5:</a:t>
              </a:r>
            </a:p>
          </p:txBody>
        </p:sp>
      </p:grpSp>
      <p:pic>
        <p:nvPicPr>
          <p:cNvPr id="18"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639800" y="7130320"/>
            <a:ext cx="3124200" cy="2737580"/>
          </a:xfrm>
          <a:prstGeom prst="rect">
            <a:avLst/>
          </a:prstGeom>
        </p:spPr>
      </p:pic>
    </p:spTree>
    <p:custDataLst>
      <p:tags r:id="rId1"/>
    </p:custDataLst>
    <p:extLst>
      <p:ext uri="{BB962C8B-B14F-4D97-AF65-F5344CB8AC3E}">
        <p14:creationId xmlns:p14="http://schemas.microsoft.com/office/powerpoint/2010/main" val="3478957280"/>
      </p:ext>
    </p:extLst>
  </p:cSld>
  <p:clrMapOvr>
    <a:masterClrMapping/>
  </p:clrMapOvr>
  <mc:AlternateContent xmlns:mc="http://schemas.openxmlformats.org/markup-compatibility/2006" xmlns:p14="http://schemas.microsoft.com/office/powerpoint/2010/main">
    <mc:Choice Requires="p14">
      <p:transition spd="med" p14:dur="700">
        <p:strips dir="rd"/>
      </p:transition>
    </mc:Choice>
    <mc:Fallback xmlns="">
      <p:transition spd="med">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anim calcmode="lin" valueType="num">
                                      <p:cBhvr>
                                        <p:cTn id="18" dur="500" fill="hold"/>
                                        <p:tgtEl>
                                          <p:spTgt spid="18"/>
                                        </p:tgtEl>
                                        <p:attrNameLst>
                                          <p:attrName>ppt_x</p:attrName>
                                        </p:attrNameLst>
                                      </p:cBhvr>
                                      <p:tavLst>
                                        <p:tav tm="0">
                                          <p:val>
                                            <p:strVal val="#ppt_x"/>
                                          </p:val>
                                        </p:tav>
                                        <p:tav tm="100000">
                                          <p:val>
                                            <p:strVal val="#ppt_x"/>
                                          </p:val>
                                        </p:tav>
                                      </p:tavLst>
                                    </p:anim>
                                    <p:anim calcmode="lin" valueType="num">
                                      <p:cBhvr>
                                        <p:cTn id="19"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1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72256"/>
          <a:stretch>
            <a:fillRect/>
          </a:stretch>
        </p:blipFill>
        <p:spPr>
          <a:xfrm rot="12201997">
            <a:off x="-2826812" y="8295029"/>
            <a:ext cx="8057164" cy="2781499"/>
          </a:xfrm>
          <a:prstGeom prst="rect">
            <a:avLst/>
          </a:prstGeom>
        </p:spPr>
      </p:pic>
      <p:grpSp>
        <p:nvGrpSpPr>
          <p:cNvPr id="11" name="Group 10"/>
          <p:cNvGrpSpPr/>
          <p:nvPr/>
        </p:nvGrpSpPr>
        <p:grpSpPr>
          <a:xfrm>
            <a:off x="7924800" y="1181100"/>
            <a:ext cx="1999951" cy="1607460"/>
            <a:chOff x="1325197" y="904240"/>
            <a:chExt cx="1999951" cy="1607460"/>
          </a:xfrm>
        </p:grpSpPr>
        <p:pic>
          <p:nvPicPr>
            <p:cNvPr id="17" name="Picture 10"/>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flipH="1">
              <a:off x="1325197" y="904240"/>
              <a:ext cx="1999951" cy="1607460"/>
            </a:xfrm>
            <a:prstGeom prst="rect">
              <a:avLst/>
            </a:prstGeom>
          </p:spPr>
        </p:pic>
        <p:sp>
          <p:nvSpPr>
            <p:cNvPr id="18" name="TextBox 17"/>
            <p:cNvSpPr txBox="1"/>
            <p:nvPr/>
          </p:nvSpPr>
          <p:spPr>
            <a:xfrm>
              <a:off x="1552581" y="1296329"/>
              <a:ext cx="1571619" cy="707886"/>
            </a:xfrm>
            <a:prstGeom prst="rect">
              <a:avLst/>
            </a:prstGeom>
            <a:noFill/>
          </p:spPr>
          <p:txBody>
            <a:bodyPr wrap="square" rtlCol="0">
              <a:spAutoFit/>
            </a:bodyPr>
            <a:lstStyle/>
            <a:p>
              <a:pPr algn="ctr"/>
              <a:r>
                <a:rPr lang="en-US" sz="4000" b="1" dirty="0" err="1">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8" name="Rectangle 7"/>
              <p:cNvSpPr/>
              <p:nvPr/>
            </p:nvSpPr>
            <p:spPr>
              <a:xfrm>
                <a:off x="3410849" y="3300272"/>
                <a:ext cx="11466299" cy="1015663"/>
              </a:xfrm>
              <a:prstGeom prst="rect">
                <a:avLst/>
              </a:prstGeom>
            </p:spPr>
            <p:txBody>
              <a:bodyPr wrap="square">
                <a:spAutoFit/>
              </a:bodyPr>
              <a:lstStyle/>
              <a:p>
                <a:pPr>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𝑅</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latin typeface="Cambria Math" panose="02040503050406030204" pitchFamily="18" charset="0"/>
                        <a:ea typeface="Times New Roman" panose="02020603050405020304" pitchFamily="18" charset="0"/>
                        <a:cs typeface="Arial" panose="020B0604020202020204" pitchFamily="34" charset="0"/>
                      </a:rPr>
                      <m:t>−2</m:t>
                    </m:r>
                    <m:sSup>
                      <m:sSupPr>
                        <m:ctrlPr>
                          <a:rPr lang="en-US" sz="4000" i="1">
                            <a:latin typeface="Cambria Math" panose="02040503050406030204" pitchFamily="18" charset="0"/>
                            <a:ea typeface="Times New Roman" panose="02020603050405020304" pitchFamily="18" charset="0"/>
                            <a:cs typeface="Arial" panose="020B0604020202020204" pitchFamily="34" charset="0"/>
                          </a:rPr>
                        </m:ctrlPr>
                      </m:sSupPr>
                      <m:e>
                        <m:r>
                          <a:rPr lang="en-US" sz="4000" i="1">
                            <a:latin typeface="Cambria Math" panose="02040503050406030204" pitchFamily="18" charset="0"/>
                            <a:ea typeface="Times New Roman" panose="02020603050405020304" pitchFamily="18" charset="0"/>
                            <a:cs typeface="Arial" panose="020B0604020202020204" pitchFamily="34" charset="0"/>
                          </a:rPr>
                          <m:t>𝑥</m:t>
                        </m:r>
                      </m:e>
                      <m:sup>
                        <m:r>
                          <a:rPr lang="en-US" sz="4000" i="1">
                            <a:latin typeface="Cambria Math" panose="02040503050406030204" pitchFamily="18" charset="0"/>
                            <a:ea typeface="Times New Roman" panose="02020603050405020304" pitchFamily="18" charset="0"/>
                            <a:cs typeface="Arial" panose="020B0604020202020204" pitchFamily="34" charset="0"/>
                          </a:rPr>
                          <m:t>2</m:t>
                        </m:r>
                      </m:sup>
                    </m:sSup>
                    <m:r>
                      <a:rPr lang="en-US" sz="4000" i="1">
                        <a:latin typeface="Cambria Math" panose="02040503050406030204" pitchFamily="18" charset="0"/>
                        <a:ea typeface="Times New Roman" panose="02020603050405020304" pitchFamily="18" charset="0"/>
                        <a:cs typeface="Arial" panose="020B0604020202020204" pitchFamily="34" charset="0"/>
                      </a:rPr>
                      <m:t>+3</m:t>
                    </m:r>
                    <m:sSup>
                      <m:sSupPr>
                        <m:ctrlPr>
                          <a:rPr lang="en-US" sz="4000" i="1">
                            <a:latin typeface="Cambria Math" panose="02040503050406030204" pitchFamily="18" charset="0"/>
                            <a:ea typeface="Times New Roman" panose="02020603050405020304" pitchFamily="18" charset="0"/>
                            <a:cs typeface="Arial" panose="020B0604020202020204" pitchFamily="34" charset="0"/>
                          </a:rPr>
                        </m:ctrlPr>
                      </m:sSupPr>
                      <m:e>
                        <m:r>
                          <a:rPr lang="en-US" sz="4000" i="1">
                            <a:latin typeface="Cambria Math" panose="02040503050406030204" pitchFamily="18" charset="0"/>
                            <a:ea typeface="Times New Roman" panose="02020603050405020304" pitchFamily="18" charset="0"/>
                            <a:cs typeface="Arial" panose="020B0604020202020204" pitchFamily="34" charset="0"/>
                          </a:rPr>
                          <m:t>𝑥</m:t>
                        </m:r>
                      </m:e>
                      <m:sup>
                        <m:r>
                          <a:rPr lang="en-US" sz="4000" i="1">
                            <a:latin typeface="Cambria Math" panose="02040503050406030204" pitchFamily="18" charset="0"/>
                            <a:ea typeface="Times New Roman" panose="02020603050405020304" pitchFamily="18" charset="0"/>
                            <a:cs typeface="Arial" panose="020B0604020202020204" pitchFamily="34" charset="0"/>
                          </a:rPr>
                          <m:t>2</m:t>
                        </m:r>
                      </m:sup>
                    </m:sSup>
                    <m:r>
                      <a:rPr lang="en-US" sz="4000" i="1">
                        <a:latin typeface="Cambria Math" panose="02040503050406030204" pitchFamily="18" charset="0"/>
                        <a:ea typeface="Times New Roman" panose="02020603050405020304" pitchFamily="18" charset="0"/>
                        <a:cs typeface="Arial" panose="020B0604020202020204" pitchFamily="34" charset="0"/>
                      </a:rPr>
                      <m:t>+6</m:t>
                    </m:r>
                    <m:r>
                      <a:rPr lang="en-US" sz="4000" i="1">
                        <a:latin typeface="Cambria Math" panose="02040503050406030204" pitchFamily="18" charset="0"/>
                        <a:ea typeface="Times New Roman" panose="02020603050405020304" pitchFamily="18" charset="0"/>
                        <a:cs typeface="Arial" panose="020B0604020202020204" pitchFamily="34" charset="0"/>
                      </a:rPr>
                      <m:t>𝑥</m:t>
                    </m:r>
                    <m:r>
                      <a:rPr lang="en-US" sz="4000" i="1">
                        <a:latin typeface="Cambria Math" panose="02040503050406030204" pitchFamily="18" charset="0"/>
                        <a:ea typeface="Times New Roman" panose="02020603050405020304" pitchFamily="18" charset="0"/>
                        <a:cs typeface="Arial" panose="020B0604020202020204" pitchFamily="34" charset="0"/>
                      </a:rPr>
                      <m:t>+8</m:t>
                    </m:r>
                    <m:sSup>
                      <m:sSupPr>
                        <m:ctrlPr>
                          <a:rPr lang="en-US" sz="4000" i="1">
                            <a:latin typeface="Cambria Math" panose="02040503050406030204" pitchFamily="18" charset="0"/>
                            <a:ea typeface="Times New Roman" panose="02020603050405020304" pitchFamily="18" charset="0"/>
                            <a:cs typeface="Arial" panose="020B0604020202020204" pitchFamily="34" charset="0"/>
                          </a:rPr>
                        </m:ctrlPr>
                      </m:sSupPr>
                      <m:e>
                        <m:r>
                          <a:rPr lang="en-US" sz="4000" i="1">
                            <a:latin typeface="Cambria Math" panose="02040503050406030204" pitchFamily="18" charset="0"/>
                            <a:ea typeface="Times New Roman" panose="02020603050405020304" pitchFamily="18" charset="0"/>
                            <a:cs typeface="Arial" panose="020B0604020202020204" pitchFamily="34" charset="0"/>
                          </a:rPr>
                          <m:t>𝑥</m:t>
                        </m:r>
                      </m:e>
                      <m:sup>
                        <m:r>
                          <a:rPr lang="en-US" sz="4000" i="1">
                            <a:latin typeface="Cambria Math" panose="02040503050406030204" pitchFamily="18" charset="0"/>
                            <a:ea typeface="Times New Roman" panose="02020603050405020304" pitchFamily="18" charset="0"/>
                            <a:cs typeface="Arial" panose="020B0604020202020204" pitchFamily="34" charset="0"/>
                          </a:rPr>
                          <m:t>4</m:t>
                        </m:r>
                      </m:sup>
                    </m:sSup>
                    <m:r>
                      <a:rPr lang="en-US" sz="4000" i="1">
                        <a:latin typeface="Cambria Math" panose="02040503050406030204" pitchFamily="18" charset="0"/>
                        <a:ea typeface="Times New Roman" panose="02020603050405020304" pitchFamily="18" charset="0"/>
                        <a:cs typeface="Arial" panose="020B0604020202020204" pitchFamily="34" charset="0"/>
                      </a:rPr>
                      <m:t>−1</m:t>
                    </m:r>
                  </m:oMath>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3410849" y="3300272"/>
                <a:ext cx="11466299" cy="1015663"/>
              </a:xfrm>
              <a:prstGeom prst="rect">
                <a:avLst/>
              </a:prstGeom>
              <a:blipFill>
                <a:blip r:embed="rId20"/>
                <a:stretch>
                  <a:fillRect l="-1915"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581400" y="6689275"/>
                <a:ext cx="6557949" cy="1015663"/>
              </a:xfrm>
              <a:prstGeom prst="rect">
                <a:avLst/>
              </a:prstGeom>
            </p:spPr>
            <p:txBody>
              <a:bodyPr wrap="none">
                <a:spAutoFit/>
              </a:bodyPr>
              <a:lstStyle/>
              <a:p>
                <a:pPr lvl="0">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𝑅</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8</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4</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+6</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oMath>
                </a14:m>
                <a:endPar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3581400" y="6689275"/>
                <a:ext cx="6557949" cy="1015663"/>
              </a:xfrm>
              <a:prstGeom prst="rect">
                <a:avLst/>
              </a:prstGeom>
              <a:blipFill>
                <a:blip r:embed="rId21"/>
                <a:stretch>
                  <a:fillRect l="-3349"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5201189" y="5468618"/>
                <a:ext cx="9144000" cy="1015663"/>
              </a:xfrm>
              <a:prstGeom prst="rect">
                <a:avLst/>
              </a:prstGeom>
            </p:spPr>
            <p:txBody>
              <a:bodyPr>
                <a:spAutoFit/>
              </a:bodyPr>
              <a:lstStyle/>
              <a:p>
                <a:pPr lvl="0">
                  <a:lnSpc>
                    <a:spcPct val="150000"/>
                  </a:lnSpc>
                </a:pPr>
                <a14:m>
                  <m:oMath xmlns:m="http://schemas.openxmlformats.org/officeDocument/2006/math">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+6</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+8</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4</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oMath>
                </a14:m>
                <a:endPar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5201189" y="5468618"/>
                <a:ext cx="9144000" cy="1015663"/>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5189157" y="4399332"/>
                <a:ext cx="6747616" cy="1015663"/>
              </a:xfrm>
              <a:prstGeom prst="rect">
                <a:avLst/>
              </a:prstGeom>
            </p:spPr>
            <p:txBody>
              <a:bodyPr wrap="none">
                <a:spAutoFit/>
              </a:bodyPr>
              <a:lstStyle/>
              <a:p>
                <a:pPr lvl="0">
                  <a:lnSpc>
                    <a:spcPct val="150000"/>
                  </a:lnSpc>
                </a:pPr>
                <a14:m>
                  <m:oMath xmlns:m="http://schemas.openxmlformats.org/officeDocument/2006/math">
                    <m:r>
                      <a:rPr lang="en-US" sz="4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(−2+3)</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+6</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+8</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4</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oMath>
                </a14:m>
                <a:endPar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5189157" y="4399332"/>
                <a:ext cx="6747616" cy="1015663"/>
              </a:xfrm>
              <a:prstGeom prst="rect">
                <a:avLst/>
              </a:prstGeom>
              <a:blipFill>
                <a:blip r:embed="rId23"/>
                <a:stretch>
                  <a:fillRect/>
                </a:stretch>
              </a:blipFill>
            </p:spPr>
            <p:txBody>
              <a:bodyPr/>
              <a:lstStyle/>
              <a:p>
                <a:r>
                  <a:rPr lang="en-US">
                    <a:noFill/>
                  </a:rPr>
                  <a:t> </a:t>
                </a:r>
              </a:p>
            </p:txBody>
          </p:sp>
        </mc:Fallback>
      </mc:AlternateContent>
      <p:pic>
        <p:nvPicPr>
          <p:cNvPr id="19" name="Picture 6"/>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13944600" y="6948200"/>
            <a:ext cx="3124200" cy="2737580"/>
          </a:xfrm>
          <a:prstGeom prst="rect">
            <a:avLst/>
          </a:prstGeom>
        </p:spPr>
      </p:pic>
      <p:pic>
        <p:nvPicPr>
          <p:cNvPr id="20"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72256"/>
          <a:stretch>
            <a:fillRect/>
          </a:stretch>
        </p:blipFill>
        <p:spPr>
          <a:xfrm rot="1081854">
            <a:off x="11738835" y="-1390749"/>
            <a:ext cx="8057164" cy="2781499"/>
          </a:xfrm>
          <a:prstGeom prst="rect">
            <a:avLst/>
          </a:prstGeom>
        </p:spPr>
      </p:pic>
      <p:pic>
        <p:nvPicPr>
          <p:cNvPr id="21" name="Picture 20"/>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351587" y="211589"/>
            <a:ext cx="1848437" cy="1878059"/>
          </a:xfrm>
          <a:prstGeom prst="rect">
            <a:avLst/>
          </a:prstGeom>
        </p:spPr>
      </p:pic>
    </p:spTree>
    <p:custDataLst>
      <p:tags r:id="rId1"/>
    </p:custDataLst>
    <p:extLst>
      <p:ext uri="{BB962C8B-B14F-4D97-AF65-F5344CB8AC3E}">
        <p14:creationId xmlns:p14="http://schemas.microsoft.com/office/powerpoint/2010/main" val="1007996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p:nvPr/>
        </p:nvSpPr>
        <p:spPr>
          <a:xfrm>
            <a:off x="457200" y="266700"/>
            <a:ext cx="17373600" cy="9781158"/>
          </a:xfrm>
          <a:prstGeom prst="rect">
            <a:avLst/>
          </a:prstGeom>
          <a:solidFill>
            <a:srgbClr val="F6F6E9"/>
          </a:solidFill>
        </p:spPr>
      </p:sp>
      <p:pic>
        <p:nvPicPr>
          <p:cNvPr id="1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72256"/>
          <a:stretch>
            <a:fillRect/>
          </a:stretch>
        </p:blipFill>
        <p:spPr>
          <a:xfrm rot="12201997">
            <a:off x="-3165815" y="8303628"/>
            <a:ext cx="8057164" cy="2781499"/>
          </a:xfrm>
          <a:prstGeom prst="rect">
            <a:avLst/>
          </a:prstGeom>
        </p:spPr>
      </p:pic>
      <p:grpSp>
        <p:nvGrpSpPr>
          <p:cNvPr id="17" name="Group 16"/>
          <p:cNvGrpSpPr/>
          <p:nvPr/>
        </p:nvGrpSpPr>
        <p:grpSpPr>
          <a:xfrm>
            <a:off x="685800" y="599058"/>
            <a:ext cx="2974411" cy="2535684"/>
            <a:chOff x="1066800" y="4908542"/>
            <a:chExt cx="2974411" cy="2535684"/>
          </a:xfrm>
        </p:grpSpPr>
        <p:pic>
          <p:nvPicPr>
            <p:cNvPr id="15" name="Picture 13"/>
            <p:cNvPicPr>
              <a:picLocks noChangeAspect="1"/>
            </p:cNvPicPr>
            <p:nvPr/>
          </p:nvPicPr>
          <p:blipFill>
            <a:blip r:embed="rId6"/>
            <a:srcRect/>
            <a:stretch>
              <a:fillRect/>
            </a:stretch>
          </p:blipFill>
          <p:spPr>
            <a:xfrm>
              <a:off x="1066800" y="4908542"/>
              <a:ext cx="2974411" cy="2535684"/>
            </a:xfrm>
            <a:prstGeom prst="rect">
              <a:avLst/>
            </a:prstGeom>
          </p:spPr>
        </p:pic>
        <p:sp>
          <p:nvSpPr>
            <p:cNvPr id="16" name="TextBox 15"/>
            <p:cNvSpPr txBox="1"/>
            <p:nvPr/>
          </p:nvSpPr>
          <p:spPr>
            <a:xfrm rot="20909937">
              <a:off x="1424941" y="5498336"/>
              <a:ext cx="2303429" cy="1323439"/>
            </a:xfrm>
            <a:prstGeom prst="rect">
              <a:avLst/>
            </a:prstGeom>
            <a:noFill/>
          </p:spPr>
          <p:txBody>
            <a:bodyPr wrap="square" rtlCol="0">
              <a:spAutoFit/>
            </a:bodyPr>
            <a:lstStyle/>
            <a:p>
              <a:pPr algn="ctr"/>
              <a:r>
                <a:rPr lang="en-US" sz="4000" b="1" dirty="0">
                  <a:solidFill>
                    <a:srgbClr val="C00000"/>
                  </a:solidFill>
                  <a:latin typeface="Arial" panose="020B0604020202020204" pitchFamily="34" charset="0"/>
                  <a:cs typeface="Arial" panose="020B0604020202020204" pitchFamily="34" charset="0"/>
                </a:rPr>
                <a:t>KẾT LUẬN</a:t>
              </a:r>
            </a:p>
          </p:txBody>
        </p:sp>
      </p:grpSp>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6306800" y="132861"/>
            <a:ext cx="1524000" cy="1734039"/>
          </a:xfrm>
          <a:prstGeom prst="rect">
            <a:avLst/>
          </a:prstGeom>
        </p:spPr>
      </p:pic>
      <p:sp>
        <p:nvSpPr>
          <p:cNvPr id="3" name="Rectangle 2"/>
          <p:cNvSpPr/>
          <p:nvPr/>
        </p:nvSpPr>
        <p:spPr>
          <a:xfrm>
            <a:off x="3856617" y="1147369"/>
            <a:ext cx="12518328" cy="3785652"/>
          </a:xfrm>
          <a:prstGeom prst="rect">
            <a:avLst/>
          </a:prstGeom>
        </p:spPr>
        <p:txBody>
          <a:bodyPr wrap="square">
            <a:spAutoFit/>
          </a:bodyPr>
          <a:lstStyle/>
          <a:p>
            <a:pPr algn="just">
              <a:lnSpc>
                <a:spcPct val="150000"/>
              </a:lnSpc>
              <a:spcAft>
                <a:spcPts val="1200"/>
              </a:spcAft>
            </a:pPr>
            <a:r>
              <a:rPr lang="en-US" sz="4000">
                <a:latin typeface="Arial" panose="020B0604020202020204" pitchFamily="34" charset="0"/>
                <a:ea typeface="Calibri" panose="020F0502020204030204" pitchFamily="34" charset="0"/>
                <a:cs typeface="Times New Roman" panose="02020603050405020304" pitchFamily="18" charset="0"/>
              </a:rPr>
              <a:t>Sắp xếp đa thức (một biến) theo số mũ giảm dần (hoặc tăng dần) của biến là sắp xếp các đơn thức trong dạng thu gọn của đa thức đó theo số mũ giảm dần (hoặc tăng dần) của biến.</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p:cNvSpPr txBox="1"/>
          <p:nvPr/>
        </p:nvSpPr>
        <p:spPr>
          <a:xfrm>
            <a:off x="908956" y="4935402"/>
            <a:ext cx="2819400" cy="769441"/>
          </a:xfrm>
          <a:prstGeom prst="rect">
            <a:avLst/>
          </a:prstGeom>
          <a:noFill/>
        </p:spPr>
        <p:txBody>
          <a:bodyPr wrap="square" rtlCol="0">
            <a:spAutoFit/>
          </a:bodyPr>
          <a:lstStyle/>
          <a:p>
            <a:r>
              <a:rPr lang="en-US" sz="4400" b="1" u="sng" dirty="0" err="1">
                <a:solidFill>
                  <a:srgbClr val="C00000"/>
                </a:solidFill>
                <a:latin typeface="Arial" panose="020B0604020202020204" pitchFamily="34" charset="0"/>
                <a:cs typeface="Arial" panose="020B0604020202020204" pitchFamily="34" charset="0"/>
              </a:rPr>
              <a:t>Nhận</a:t>
            </a:r>
            <a:r>
              <a:rPr lang="en-US" sz="4400" b="1" u="sng" dirty="0">
                <a:solidFill>
                  <a:srgbClr val="C00000"/>
                </a:solidFill>
                <a:latin typeface="Arial" panose="020B0604020202020204" pitchFamily="34" charset="0"/>
                <a:cs typeface="Arial" panose="020B0604020202020204" pitchFamily="34" charset="0"/>
              </a:rPr>
              <a:t> </a:t>
            </a:r>
            <a:r>
              <a:rPr lang="en-US" sz="4400" b="1" u="sng" dirty="0" err="1">
                <a:solidFill>
                  <a:srgbClr val="C00000"/>
                </a:solidFill>
                <a:latin typeface="Arial" panose="020B0604020202020204" pitchFamily="34" charset="0"/>
                <a:cs typeface="Arial" panose="020B0604020202020204" pitchFamily="34" charset="0"/>
              </a:rPr>
              <a:t>xét</a:t>
            </a:r>
            <a:r>
              <a:rPr lang="en-US" sz="4400" b="1" u="sng" dirty="0">
                <a:solidFill>
                  <a:srgbClr val="C00000"/>
                </a:solidFill>
                <a:latin typeface="Arial" panose="020B0604020202020204" pitchFamily="34" charset="0"/>
                <a:cs typeface="Arial" panose="020B0604020202020204" pitchFamily="34" charset="0"/>
              </a:rPr>
              <a:t>:</a:t>
            </a:r>
          </a:p>
        </p:txBody>
      </p:sp>
      <p:pic>
        <p:nvPicPr>
          <p:cNvPr id="22"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8481870">
            <a:off x="16304126" y="4631510"/>
            <a:ext cx="1420840" cy="1325256"/>
          </a:xfrm>
          <a:prstGeom prst="rect">
            <a:avLst/>
          </a:prstGeom>
        </p:spPr>
      </p:pic>
      <p:sp>
        <p:nvSpPr>
          <p:cNvPr id="5" name="Rectangle 4"/>
          <p:cNvSpPr/>
          <p:nvPr/>
        </p:nvSpPr>
        <p:spPr>
          <a:xfrm>
            <a:off x="935128" y="5795308"/>
            <a:ext cx="14982549" cy="1938992"/>
          </a:xfrm>
          <a:prstGeom prst="rect">
            <a:avLst/>
          </a:prstGeom>
        </p:spPr>
        <p:txBody>
          <a:bodyPr wrap="square">
            <a:spAutoFit/>
          </a:bodyPr>
          <a:lstStyle/>
          <a:p>
            <a:pPr lvl="0" algn="just">
              <a:lnSpc>
                <a:spcPct val="150000"/>
              </a:lnSpc>
              <a:spcAft>
                <a:spcPts val="1200"/>
              </a:spcAft>
            </a:pP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Trong</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dạng</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thu</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gọn</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đa</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thức</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hệ</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số</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mỗi</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đơn</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thức</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được</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gọi</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là</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hệ</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số</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đa</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thức</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đó</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2003D35-1EC8-25F4-0CF8-31613E1B485A}"/>
                  </a:ext>
                </a:extLst>
              </p:cNvPr>
              <p:cNvSpPr txBox="1"/>
              <p:nvPr/>
            </p:nvSpPr>
            <p:spPr>
              <a:xfrm>
                <a:off x="13009370" y="8117639"/>
                <a:ext cx="3015121"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0" i="1" smtClean="0">
                          <a:solidFill>
                            <a:schemeClr val="tx1"/>
                          </a:solidFill>
                          <a:latin typeface="Cambria Math" panose="02040503050406030204" pitchFamily="18" charset="0"/>
                        </a:rPr>
                        <m:t>4</m:t>
                      </m:r>
                      <m:sSup>
                        <m:sSupPr>
                          <m:ctrlPr>
                            <a:rPr lang="en-US" sz="4000" b="0" i="1" smtClean="0">
                              <a:latin typeface="Cambria Math" panose="02040503050406030204" pitchFamily="18" charset="0"/>
                            </a:rPr>
                          </m:ctrlPr>
                        </m:sSupPr>
                        <m:e>
                          <m:r>
                            <a:rPr lang="en-US" sz="4000" b="0" i="1" smtClean="0">
                              <a:latin typeface="Cambria Math" panose="02040503050406030204" pitchFamily="18" charset="0"/>
                            </a:rPr>
                            <m:t>𝑥</m:t>
                          </m:r>
                        </m:e>
                        <m:sup>
                          <m:r>
                            <a:rPr lang="en-US" sz="4000" b="0" i="1" smtClean="0">
                              <a:latin typeface="Cambria Math" panose="02040503050406030204" pitchFamily="18" charset="0"/>
                            </a:rPr>
                            <m:t>2</m:t>
                          </m:r>
                        </m:sup>
                      </m:sSup>
                      <m:r>
                        <a:rPr lang="en-US" sz="4000" b="0" i="1" smtClean="0">
                          <a:latin typeface="Cambria Math" panose="02040503050406030204" pitchFamily="18" charset="0"/>
                        </a:rPr>
                        <m:t>+</m:t>
                      </m:r>
                      <m:r>
                        <a:rPr lang="en-US" sz="4000" b="0" i="1" smtClean="0">
                          <a:solidFill>
                            <a:schemeClr val="tx1"/>
                          </a:solidFill>
                          <a:latin typeface="Cambria Math" panose="02040503050406030204" pitchFamily="18" charset="0"/>
                        </a:rPr>
                        <m:t>3</m:t>
                      </m:r>
                      <m:r>
                        <a:rPr lang="en-US" sz="4000" b="0" i="1" smtClean="0">
                          <a:latin typeface="Cambria Math" panose="02040503050406030204" pitchFamily="18" charset="0"/>
                        </a:rPr>
                        <m:t>𝑥</m:t>
                      </m:r>
                      <m:r>
                        <a:rPr lang="en-US" sz="4000" b="0" i="1" smtClean="0">
                          <a:latin typeface="Cambria Math" panose="02040503050406030204" pitchFamily="18" charset="0"/>
                        </a:rPr>
                        <m:t>+8</m:t>
                      </m:r>
                    </m:oMath>
                  </m:oMathPara>
                </a14:m>
                <a:endParaRPr lang="en-US" sz="4000" dirty="0">
                  <a:latin typeface="Arial" panose="020B0604020202020204" pitchFamily="34" charset="0"/>
                  <a:cs typeface="Arial" panose="020B0604020202020204" pitchFamily="34" charset="0"/>
                </a:endParaRPr>
              </a:p>
            </p:txBody>
          </p:sp>
        </mc:Choice>
        <mc:Fallback xmlns="">
          <p:sp>
            <p:nvSpPr>
              <p:cNvPr id="18" name="TextBox 17">
                <a:extLst>
                  <a:ext uri="{FF2B5EF4-FFF2-40B4-BE49-F238E27FC236}">
                    <a16:creationId xmlns:a16="http://schemas.microsoft.com/office/drawing/2014/main" id="{F2003D35-1EC8-25F4-0CF8-31613E1B485A}"/>
                  </a:ext>
                </a:extLst>
              </p:cNvPr>
              <p:cNvSpPr txBox="1">
                <a:spLocks noRot="1" noChangeAspect="1" noMove="1" noResize="1" noEditPoints="1" noAdjustHandles="1" noChangeArrowheads="1" noChangeShapeType="1" noTextEdit="1"/>
              </p:cNvSpPr>
              <p:nvPr/>
            </p:nvSpPr>
            <p:spPr>
              <a:xfrm>
                <a:off x="13009370" y="8117639"/>
                <a:ext cx="3015121" cy="615553"/>
              </a:xfrm>
              <a:prstGeom prst="rect">
                <a:avLst/>
              </a:prstGeom>
              <a:blipFill>
                <a:blip r:embed="rId12"/>
                <a:stretch>
                  <a:fillRect/>
                </a:stretch>
              </a:blipFill>
            </p:spPr>
            <p:txBody>
              <a:bodyPr/>
              <a:lstStyle/>
              <a:p>
                <a:r>
                  <a:rPr lang="en-US">
                    <a:noFill/>
                  </a:rPr>
                  <a:t> </a:t>
                </a:r>
              </a:p>
            </p:txBody>
          </p:sp>
        </mc:Fallback>
      </mc:AlternateContent>
      <p:cxnSp>
        <p:nvCxnSpPr>
          <p:cNvPr id="21" name="Straight Arrow Connector 20">
            <a:extLst>
              <a:ext uri="{FF2B5EF4-FFF2-40B4-BE49-F238E27FC236}">
                <a16:creationId xmlns:a16="http://schemas.microsoft.com/office/drawing/2014/main" id="{7E435746-AA11-491A-E64F-9998CE58C033}"/>
              </a:ext>
            </a:extLst>
          </p:cNvPr>
          <p:cNvCxnSpPr/>
          <p:nvPr/>
        </p:nvCxnSpPr>
        <p:spPr>
          <a:xfrm>
            <a:off x="13441742" y="7710773"/>
            <a:ext cx="0" cy="40686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D30591D1-82B0-85D3-1F41-8D4158FF8357}"/>
              </a:ext>
            </a:extLst>
          </p:cNvPr>
          <p:cNvCxnSpPr/>
          <p:nvPr/>
        </p:nvCxnSpPr>
        <p:spPr>
          <a:xfrm>
            <a:off x="14859000" y="7710773"/>
            <a:ext cx="0" cy="40686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72871EE2-C02A-DD33-7EA6-F50D4930EA42}"/>
              </a:ext>
            </a:extLst>
          </p:cNvPr>
          <p:cNvCxnSpPr/>
          <p:nvPr/>
        </p:nvCxnSpPr>
        <p:spPr>
          <a:xfrm>
            <a:off x="13441742" y="7710773"/>
            <a:ext cx="1410748"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6C12260C-2A57-FCE6-D787-54AACCB502D7}"/>
              </a:ext>
            </a:extLst>
          </p:cNvPr>
          <p:cNvCxnSpPr/>
          <p:nvPr/>
        </p:nvCxnSpPr>
        <p:spPr>
          <a:xfrm flipV="1">
            <a:off x="13261596" y="8733192"/>
            <a:ext cx="0" cy="47082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9F3E551C-8D3A-7E8D-E22C-7EB359C0133E}"/>
              </a:ext>
            </a:extLst>
          </p:cNvPr>
          <p:cNvCxnSpPr/>
          <p:nvPr/>
        </p:nvCxnSpPr>
        <p:spPr>
          <a:xfrm flipV="1">
            <a:off x="14630400" y="8733189"/>
            <a:ext cx="0" cy="47082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1B197CBE-8AE2-BC67-A64B-FA76197056EC}"/>
              </a:ext>
            </a:extLst>
          </p:cNvPr>
          <p:cNvCxnSpPr/>
          <p:nvPr/>
        </p:nvCxnSpPr>
        <p:spPr>
          <a:xfrm flipV="1">
            <a:off x="15852396" y="8733190"/>
            <a:ext cx="0" cy="47082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0A742DFD-F73A-6F49-CFCF-35E7FD081FC1}"/>
              </a:ext>
            </a:extLst>
          </p:cNvPr>
          <p:cNvCxnSpPr/>
          <p:nvPr/>
        </p:nvCxnSpPr>
        <p:spPr>
          <a:xfrm>
            <a:off x="13258800" y="9204011"/>
            <a:ext cx="2593596" cy="0"/>
          </a:xfrm>
          <a:prstGeom prst="line">
            <a:avLst/>
          </a:prstGeom>
          <a:ln w="28575"/>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E698B263-E57D-D774-DB06-7F2CD9F05CE8}"/>
              </a:ext>
            </a:extLst>
          </p:cNvPr>
          <p:cNvSpPr txBox="1"/>
          <p:nvPr/>
        </p:nvSpPr>
        <p:spPr>
          <a:xfrm>
            <a:off x="13882009" y="9312414"/>
            <a:ext cx="2019691" cy="707886"/>
          </a:xfrm>
          <a:prstGeom prst="rect">
            <a:avLst/>
          </a:prstGeom>
          <a:noFill/>
        </p:spPr>
        <p:txBody>
          <a:bodyPr wrap="square" rtlCol="0">
            <a:spAutoFit/>
          </a:bodyPr>
          <a:lstStyle/>
          <a:p>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endParaRPr lang="en-US" sz="4000"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82A1EE22-4F0E-AD40-9345-0C3B493F3136}"/>
              </a:ext>
            </a:extLst>
          </p:cNvPr>
          <p:cNvSpPr txBox="1"/>
          <p:nvPr/>
        </p:nvSpPr>
        <p:spPr>
          <a:xfrm>
            <a:off x="13595766" y="6947527"/>
            <a:ext cx="2145957" cy="707886"/>
          </a:xfrm>
          <a:prstGeom prst="rect">
            <a:avLst/>
          </a:prstGeom>
          <a:noFill/>
        </p:spPr>
        <p:txBody>
          <a:bodyPr wrap="square" rtlCol="0">
            <a:spAutoFit/>
          </a:bodyPr>
          <a:lstStyle/>
          <a:p>
            <a:r>
              <a:rPr lang="en-US" sz="4000" dirty="0" err="1">
                <a:latin typeface="Arial" panose="020B0604020202020204" pitchFamily="34" charset="0"/>
                <a:cs typeface="Arial" panose="020B0604020202020204" pitchFamily="34" charset="0"/>
              </a:rPr>
              <a:t>Biến</a:t>
            </a:r>
            <a:endParaRPr lang="en-US" sz="40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28000777"/>
      </p:ext>
    </p:extLst>
  </p:cSld>
  <p:clrMapOvr>
    <a:masterClrMapping/>
  </p:clrMapOvr>
  <mc:AlternateContent xmlns:mc="http://schemas.openxmlformats.org/markup-compatibility/2006" xmlns:p14="http://schemas.microsoft.com/office/powerpoint/2010/main">
    <mc:Choice Requires="p14">
      <p:transition spd="med" p14:dur="700">
        <p:diamond/>
      </p:transition>
    </mc:Choice>
    <mc:Fallback xmlns="">
      <p:transition spd="med">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anim calcmode="lin" valueType="num">
                                      <p:cBhvr>
                                        <p:cTn id="20" dur="500" fill="hold"/>
                                        <p:tgtEl>
                                          <p:spTgt spid="13"/>
                                        </p:tgtEl>
                                        <p:attrNameLst>
                                          <p:attrName>ppt_x</p:attrName>
                                        </p:attrNameLst>
                                      </p:cBhvr>
                                      <p:tavLst>
                                        <p:tav tm="0">
                                          <p:val>
                                            <p:strVal val="#ppt_x"/>
                                          </p:val>
                                        </p:tav>
                                        <p:tav tm="100000">
                                          <p:val>
                                            <p:strVal val="#ppt_x"/>
                                          </p:val>
                                        </p:tav>
                                      </p:tavLst>
                                    </p:anim>
                                    <p:anim calcmode="lin" valueType="num">
                                      <p:cBhvr>
                                        <p:cTn id="21"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up)">
                                      <p:cBhvr>
                                        <p:cTn id="36" dur="500"/>
                                        <p:tgtEl>
                                          <p:spTgt spid="21"/>
                                        </p:tgtEl>
                                      </p:cBhvr>
                                    </p:animEffect>
                                  </p:childTnLst>
                                </p:cTn>
                              </p:par>
                              <p:par>
                                <p:cTn id="37" presetID="22" presetClass="entr" presetSubtype="1"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up)">
                                      <p:cBhvr>
                                        <p:cTn id="42" dur="500"/>
                                        <p:tgtEl>
                                          <p:spTgt spid="30"/>
                                        </p:tgtEl>
                                      </p:cBhvr>
                                    </p:animEffect>
                                  </p:childTnLst>
                                </p:cTn>
                              </p:par>
                              <p:par>
                                <p:cTn id="43" presetID="10"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down)">
                                      <p:cBhvr>
                                        <p:cTn id="50" dur="500"/>
                                        <p:tgtEl>
                                          <p:spTgt spid="28"/>
                                        </p:tgtEl>
                                      </p:cBhvr>
                                    </p:animEffect>
                                  </p:childTnLst>
                                </p:cTn>
                              </p:par>
                              <p:par>
                                <p:cTn id="51" presetID="22" presetClass="entr" presetSubtype="4" fill="hold"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down)">
                                      <p:cBhvr>
                                        <p:cTn id="53" dur="500"/>
                                        <p:tgtEl>
                                          <p:spTgt spid="25"/>
                                        </p:tgtEl>
                                      </p:cBhvr>
                                    </p:animEffect>
                                  </p:childTnLst>
                                </p:cTn>
                              </p:par>
                              <p:par>
                                <p:cTn id="54" presetID="22" presetClass="entr" presetSubtype="4" fill="hold"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down)">
                                      <p:cBhvr>
                                        <p:cTn id="56" dur="500"/>
                                        <p:tgtEl>
                                          <p:spTgt spid="26"/>
                                        </p:tgtEl>
                                      </p:cBhvr>
                                    </p:animEffect>
                                  </p:childTnLst>
                                </p:cTn>
                              </p:par>
                              <p:par>
                                <p:cTn id="57" presetID="22" presetClass="entr" presetSubtype="4" fill="hold"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down)">
                                      <p:cBhvr>
                                        <p:cTn id="59" dur="500"/>
                                        <p:tgtEl>
                                          <p:spTgt spid="27"/>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down)">
                                      <p:cBhvr>
                                        <p:cTn id="6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5" grpId="0"/>
      <p:bldP spid="18" grpId="0"/>
      <p:bldP spid="29" grpId="0"/>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p:nvPr/>
        </p:nvSpPr>
        <p:spPr>
          <a:xfrm>
            <a:off x="723578" y="759829"/>
            <a:ext cx="16802422" cy="8839200"/>
          </a:xfrm>
          <a:prstGeom prst="rect">
            <a:avLst/>
          </a:prstGeom>
          <a:solidFill>
            <a:srgbClr val="F6F6E9"/>
          </a:solidFill>
        </p:spPr>
      </p:sp>
      <p:pic>
        <p:nvPicPr>
          <p:cNvPr id="4"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6415063" y="466498"/>
            <a:ext cx="1294758" cy="1372094"/>
          </a:xfrm>
          <a:prstGeom prst="rect">
            <a:avLst/>
          </a:prstGeom>
        </p:spPr>
      </p:pic>
      <p:pic>
        <p:nvPicPr>
          <p:cNvPr id="5"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566635" y="8482166"/>
            <a:ext cx="1294758" cy="1372094"/>
          </a:xfrm>
          <a:prstGeom prst="rect">
            <a:avLst/>
          </a:prstGeom>
        </p:spPr>
      </p:pic>
      <p:sp>
        <p:nvSpPr>
          <p:cNvPr id="2" name="Rounded Rectangle 1"/>
          <p:cNvSpPr/>
          <p:nvPr/>
        </p:nvSpPr>
        <p:spPr>
          <a:xfrm>
            <a:off x="1965431" y="1714500"/>
            <a:ext cx="2004483" cy="1108165"/>
          </a:xfrm>
          <a:prstGeom prst="roundRect">
            <a:avLst/>
          </a:prstGeom>
          <a:solidFill>
            <a:schemeClr val="accent3">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Ví</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dụ</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4</a:t>
            </a:r>
          </a:p>
        </p:txBody>
      </p:sp>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2031" y="8152387"/>
            <a:ext cx="1436060" cy="1588561"/>
          </a:xfrm>
          <a:prstGeom prst="rect">
            <a:avLst/>
          </a:prstGeom>
        </p:spPr>
      </p:pic>
      <p:grpSp>
        <p:nvGrpSpPr>
          <p:cNvPr id="21" name="Group 20"/>
          <p:cNvGrpSpPr/>
          <p:nvPr/>
        </p:nvGrpSpPr>
        <p:grpSpPr>
          <a:xfrm>
            <a:off x="1965431" y="4902442"/>
            <a:ext cx="1999951" cy="1215371"/>
            <a:chOff x="1325196" y="1072682"/>
            <a:chExt cx="1999951" cy="1215371"/>
          </a:xfrm>
        </p:grpSpPr>
        <p:pic>
          <p:nvPicPr>
            <p:cNvPr id="24" name="Picture 10"/>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flipH="1">
              <a:off x="1325196" y="1072682"/>
              <a:ext cx="1999951" cy="1215371"/>
            </a:xfrm>
            <a:prstGeom prst="rect">
              <a:avLst/>
            </a:prstGeom>
          </p:spPr>
        </p:pic>
        <p:sp>
          <p:nvSpPr>
            <p:cNvPr id="25" name="TextBox 24"/>
            <p:cNvSpPr txBox="1"/>
            <p:nvPr/>
          </p:nvSpPr>
          <p:spPr>
            <a:xfrm>
              <a:off x="1552581" y="1296329"/>
              <a:ext cx="157161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10" name="Rectangle 9"/>
              <p:cNvSpPr/>
              <p:nvPr/>
            </p:nvSpPr>
            <p:spPr>
              <a:xfrm>
                <a:off x="4192403" y="1746584"/>
                <a:ext cx="11809597" cy="2862322"/>
              </a:xfrm>
              <a:prstGeom prst="rect">
                <a:avLst/>
              </a:prstGeom>
            </p:spPr>
            <p:txBody>
              <a:bodyPr wrap="square">
                <a:spAutoFit/>
              </a:bodyPr>
              <a:lstStyle/>
              <a:p>
                <a:pPr>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Sắp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xếp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6</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7</m:t>
                        </m:r>
                      </m:sup>
                    </m:sSup>
                    <m:r>
                      <a:rPr lang="en-US" sz="4000">
                        <a:effectLst/>
                        <a:latin typeface="Cambria Math" panose="02040503050406030204" pitchFamily="18" charset="0"/>
                        <a:ea typeface="Calibri" panose="020F0502020204030204" pitchFamily="34" charset="0"/>
                        <a:cs typeface="Arial" panose="020B0604020202020204" pitchFamily="34" charset="0"/>
                      </a:rPr>
                      <m:t>+4</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+8</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9</m:t>
                        </m:r>
                      </m:sup>
                    </m:sSup>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theo</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a)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mũ</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giảm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dần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biến</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b)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mũ</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tăng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dần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biến</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10" name="Rectangle 9"/>
              <p:cNvSpPr>
                <a:spLocks noRot="1" noChangeAspect="1" noMove="1" noResize="1" noEditPoints="1" noAdjustHandles="1" noChangeArrowheads="1" noChangeShapeType="1" noTextEdit="1"/>
              </p:cNvSpPr>
              <p:nvPr/>
            </p:nvSpPr>
            <p:spPr>
              <a:xfrm>
                <a:off x="4192403" y="1746584"/>
                <a:ext cx="11809597" cy="2862322"/>
              </a:xfrm>
              <a:prstGeom prst="rect">
                <a:avLst/>
              </a:prstGeom>
              <a:blipFill>
                <a:blip r:embed="rId20"/>
                <a:stretch>
                  <a:fillRect l="-1859" r="-774" b="-44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4192403" y="5827959"/>
                <a:ext cx="9144000" cy="717569"/>
              </a:xfrm>
              <a:prstGeom prst="rect">
                <a:avLst/>
              </a:prstGeom>
            </p:spPr>
            <p:txBody>
              <a:bodyPr>
                <a:spAutoFit/>
              </a:bodyPr>
              <a:lstStyle/>
              <a:p>
                <a:pPr>
                  <a:lnSpc>
                    <a:spcPct val="107000"/>
                  </a:lnSpc>
                  <a:spcAft>
                    <a:spcPts val="1200"/>
                  </a:spcAft>
                </a:pPr>
                <a:r>
                  <a:rPr lang="en-US" sz="4000" dirty="0">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)=8</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9</m:t>
                        </m:r>
                      </m:sup>
                    </m:sSup>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6</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7</m:t>
                        </m:r>
                      </m:sup>
                    </m:sSup>
                    <m:r>
                      <a:rPr lang="en-US" sz="4000">
                        <a:effectLst/>
                        <a:latin typeface="Cambria Math" panose="02040503050406030204" pitchFamily="18" charset="0"/>
                        <a:ea typeface="Calibri" panose="020F0502020204030204" pitchFamily="34" charset="0"/>
                        <a:cs typeface="Arial" panose="020B0604020202020204" pitchFamily="34" charset="0"/>
                      </a:rPr>
                      <m:t>+4</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192403" y="5827959"/>
                <a:ext cx="9144000" cy="717569"/>
              </a:xfrm>
              <a:prstGeom prst="rect">
                <a:avLst/>
              </a:prstGeom>
              <a:blipFill>
                <a:blip r:embed="rId21"/>
                <a:stretch>
                  <a:fillRect l="-2400" t="-16102" b="-330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192403" y="6951061"/>
                <a:ext cx="7362015" cy="750975"/>
              </a:xfrm>
              <a:prstGeom prst="rect">
                <a:avLst/>
              </a:prstGeom>
            </p:spPr>
            <p:txBody>
              <a:bodyPr wrap="none">
                <a:spAutoFit/>
              </a:bodyPr>
              <a:lstStyle/>
              <a:p>
                <a:pPr lvl="0">
                  <a:lnSpc>
                    <a:spcPct val="107000"/>
                  </a:lnSpc>
                  <a:spcAft>
                    <a:spcPts val="1200"/>
                  </a:spcAft>
                </a:pP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b)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1+4</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6</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7</m:t>
                        </m:r>
                      </m:sup>
                    </m:s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+8</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9</m:t>
                        </m:r>
                      </m:sup>
                    </m:sSup>
                  </m:oMath>
                </a14:m>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4192403" y="6951061"/>
                <a:ext cx="7362015" cy="750975"/>
              </a:xfrm>
              <a:prstGeom prst="rect">
                <a:avLst/>
              </a:prstGeom>
              <a:blipFill>
                <a:blip r:embed="rId22"/>
                <a:stretch>
                  <a:fillRect l="-2983" t="-15447" r="-1906" b="-27642"/>
                </a:stretch>
              </a:blipFill>
            </p:spPr>
            <p:txBody>
              <a:bodyPr/>
              <a:lstStyle/>
              <a:p>
                <a:r>
                  <a:rPr lang="en-US">
                    <a:noFill/>
                  </a:rPr>
                  <a:t> </a:t>
                </a:r>
              </a:p>
            </p:txBody>
          </p:sp>
        </mc:Fallback>
      </mc:AlternateContent>
      <p:pic>
        <p:nvPicPr>
          <p:cNvPr id="14" name="Picture 22"/>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p:blipFill>
        <p:spPr>
          <a:xfrm>
            <a:off x="13335000" y="7152137"/>
            <a:ext cx="3484914" cy="2517851"/>
          </a:xfrm>
          <a:prstGeom prst="rect">
            <a:avLst/>
          </a:prstGeom>
        </p:spPr>
      </p:pic>
    </p:spTree>
    <p:custDataLst>
      <p:tags r:id="rId1"/>
    </p:custDataLst>
    <p:extLst>
      <p:ext uri="{BB962C8B-B14F-4D97-AF65-F5344CB8AC3E}">
        <p14:creationId xmlns:p14="http://schemas.microsoft.com/office/powerpoint/2010/main" val="5954209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p:tgtEl>
                                          <p:spTgt spid="21"/>
                                        </p:tgtEl>
                                        <p:attrNameLst>
                                          <p:attrName>ppt_y</p:attrName>
                                        </p:attrNameLst>
                                      </p:cBhvr>
                                      <p:tavLst>
                                        <p:tav tm="0">
                                          <p:val>
                                            <p:strVal val="#ppt_y+#ppt_h*1.125000"/>
                                          </p:val>
                                        </p:tav>
                                        <p:tav tm="100000">
                                          <p:val>
                                            <p:strVal val="#ppt_y"/>
                                          </p:val>
                                        </p:tav>
                                      </p:tavLst>
                                    </p:anim>
                                    <p:animEffect transition="in" filter="wipe(up)">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3"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1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72256"/>
          <a:stretch>
            <a:fillRect/>
          </a:stretch>
        </p:blipFill>
        <p:spPr>
          <a:xfrm rot="12201997">
            <a:off x="-2445811" y="8477151"/>
            <a:ext cx="8057164" cy="2781499"/>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7600" y="423508"/>
            <a:ext cx="1749704" cy="1249788"/>
          </a:xfrm>
          <a:prstGeom prst="rect">
            <a:avLst/>
          </a:prstGeom>
        </p:spPr>
      </p:pic>
      <p:sp>
        <p:nvSpPr>
          <p:cNvPr id="5" name="Rounded Rectangle 4"/>
          <p:cNvSpPr/>
          <p:nvPr/>
        </p:nvSpPr>
        <p:spPr>
          <a:xfrm>
            <a:off x="7417739" y="826630"/>
            <a:ext cx="3936059" cy="1219200"/>
          </a:xfrm>
          <a:prstGeom prst="roundRect">
            <a:avLst/>
          </a:prstGeom>
          <a:solidFill>
            <a:schemeClr val="accent3">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b="1" dirty="0">
                <a:latin typeface="Arial" panose="020B0604020202020204" pitchFamily="34" charset="0"/>
                <a:cs typeface="Arial" panose="020B0604020202020204" pitchFamily="34" charset="0"/>
              </a:rPr>
              <a:t>LUYỆN TẬP 4</a:t>
            </a:r>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015915">
            <a:off x="16175569" y="116181"/>
            <a:ext cx="1634060" cy="3051416"/>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1811745" y="2293758"/>
                <a:ext cx="15148045" cy="2748253"/>
              </a:xfrm>
              <a:prstGeom prst="rect">
                <a:avLst/>
              </a:prstGeom>
            </p:spPr>
            <p:txBody>
              <a:bodyPr wrap="square">
                <a:spAutoFit/>
              </a:bodyPr>
              <a:lstStyle/>
              <a:p>
                <a:pPr>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Sắp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xếp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𝐻</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0,5</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8</m:t>
                        </m:r>
                      </m:sup>
                    </m:sSup>
                    <m:r>
                      <a:rPr lang="en-US" sz="4000">
                        <a:effectLst/>
                        <a:latin typeface="Cambria Math" panose="02040503050406030204" pitchFamily="18" charset="0"/>
                        <a:ea typeface="Calibri" panose="020F0502020204030204" pitchFamily="34" charset="0"/>
                        <a:cs typeface="Arial" panose="020B0604020202020204" pitchFamily="34" charset="0"/>
                      </a:rPr>
                      <m:t>+4</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r>
                      <a:rPr lang="en-US" sz="4000">
                        <a:effectLst/>
                        <a:latin typeface="Cambria Math" panose="02040503050406030204" pitchFamily="18" charset="0"/>
                        <a:ea typeface="Calibri" panose="020F0502020204030204" pitchFamily="34" charset="0"/>
                        <a:cs typeface="Arial" panose="020B0604020202020204" pitchFamily="34" charset="0"/>
                      </a:rPr>
                      <m:t>+5</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10</m:t>
                        </m:r>
                      </m:sup>
                    </m:sSup>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theo</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a)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mũ</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giảm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dần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biến</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b)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mũ</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tăng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dần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biến</a:t>
                </a:r>
                <a:r>
                  <a:rPr lang="en-US" sz="4000" dirty="0">
                    <a:effectLst/>
                    <a:latin typeface="Arial" panose="020B0604020202020204" pitchFamily="34" charset="0"/>
                    <a:ea typeface="Calibri" panose="020F0502020204030204" pitchFamily="34" charset="0"/>
                    <a:cs typeface="Arial" panose="020B0604020202020204" pitchFamily="34" charset="0"/>
                  </a:rPr>
                  <a:t>. </a:t>
                </a:r>
              </a:p>
            </p:txBody>
          </p:sp>
        </mc:Choice>
        <mc:Fallback xmlns="">
          <p:sp>
            <p:nvSpPr>
              <p:cNvPr id="9" name="Rectangle 8"/>
              <p:cNvSpPr>
                <a:spLocks noRot="1" noChangeAspect="1" noMove="1" noResize="1" noEditPoints="1" noAdjustHandles="1" noChangeArrowheads="1" noChangeShapeType="1" noTextEdit="1"/>
              </p:cNvSpPr>
              <p:nvPr/>
            </p:nvSpPr>
            <p:spPr>
              <a:xfrm>
                <a:off x="1811745" y="2293758"/>
                <a:ext cx="15148045" cy="2748253"/>
              </a:xfrm>
              <a:prstGeom prst="rect">
                <a:avLst/>
              </a:prstGeom>
              <a:blipFill>
                <a:blip r:embed="rId8"/>
                <a:stretch>
                  <a:fillRect l="-1408" b="-8647"/>
                </a:stretch>
              </a:blipFill>
            </p:spPr>
            <p:txBody>
              <a:bodyPr/>
              <a:lstStyle/>
              <a:p>
                <a:r>
                  <a:rPr lang="en-US">
                    <a:noFill/>
                  </a:rPr>
                  <a:t> </a:t>
                </a:r>
              </a:p>
            </p:txBody>
          </p:sp>
        </mc:Fallback>
      </mc:AlternateContent>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314453">
            <a:off x="15436467" y="7165583"/>
            <a:ext cx="1804157" cy="2427817"/>
          </a:xfrm>
          <a:prstGeom prst="rect">
            <a:avLst/>
          </a:prstGeom>
        </p:spPr>
      </p:pic>
      <p:grpSp>
        <p:nvGrpSpPr>
          <p:cNvPr id="10" name="Group 9"/>
          <p:cNvGrpSpPr/>
          <p:nvPr/>
        </p:nvGrpSpPr>
        <p:grpSpPr>
          <a:xfrm>
            <a:off x="1987304" y="5524500"/>
            <a:ext cx="1999951" cy="1215371"/>
            <a:chOff x="1325196" y="1072682"/>
            <a:chExt cx="1999951" cy="1215371"/>
          </a:xfrm>
        </p:grpSpPr>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a:xfrm flipH="1">
              <a:off x="1325196" y="1072682"/>
              <a:ext cx="1999951" cy="1215371"/>
            </a:xfrm>
            <a:prstGeom prst="rect">
              <a:avLst/>
            </a:prstGeom>
          </p:spPr>
        </p:pic>
        <p:sp>
          <p:nvSpPr>
            <p:cNvPr id="13" name="TextBox 12"/>
            <p:cNvSpPr txBox="1"/>
            <p:nvPr/>
          </p:nvSpPr>
          <p:spPr>
            <a:xfrm>
              <a:off x="1552581" y="1296329"/>
              <a:ext cx="157161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2" name="Rectangle 1"/>
              <p:cNvSpPr/>
              <p:nvPr/>
            </p:nvSpPr>
            <p:spPr>
              <a:xfrm>
                <a:off x="4572000" y="6286500"/>
                <a:ext cx="9144000" cy="1015663"/>
              </a:xfrm>
              <a:prstGeom prst="rect">
                <a:avLst/>
              </a:prstGeom>
            </p:spPr>
            <p:txBody>
              <a:bodyPr>
                <a:spAutoFit/>
              </a:bodyPr>
              <a:lstStyle/>
              <a:p>
                <a:pPr>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 H(x) = </a:t>
                </a:r>
                <a14:m>
                  <m:oMath xmlns:m="http://schemas.openxmlformats.org/officeDocument/2006/math">
                    <m:r>
                      <a:rPr lang="en-US" sz="4000" i="1">
                        <a:effectLst/>
                        <a:latin typeface="Cambria Math" panose="02040503050406030204" pitchFamily="18" charset="0"/>
                        <a:ea typeface="Times New Roman" panose="02020603050405020304" pitchFamily="18" charset="0"/>
                        <a:cs typeface="Arial" panose="020B0604020202020204" pitchFamily="34" charset="0"/>
                      </a:rPr>
                      <m:t>5</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10</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−0,5</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8</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+4</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3</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−1</m:t>
                    </m:r>
                  </m:oMath>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572000" y="6286500"/>
                <a:ext cx="9144000" cy="1015663"/>
              </a:xfrm>
              <a:prstGeom prst="rect">
                <a:avLst/>
              </a:prstGeom>
              <a:blipFill>
                <a:blip r:embed="rId20"/>
                <a:stretch>
                  <a:fillRect l="-2333"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4592310" y="7546915"/>
                <a:ext cx="8042843" cy="1015663"/>
              </a:xfrm>
              <a:prstGeom prst="rect">
                <a:avLst/>
              </a:prstGeom>
            </p:spPr>
            <p:txBody>
              <a:bodyPr wrap="none">
                <a:spAutoFit/>
              </a:bodyPr>
              <a:lstStyle/>
              <a:p>
                <a:pPr lvl="0">
                  <a:lnSpc>
                    <a:spcPct val="150000"/>
                  </a:lnSpc>
                  <a:spcAft>
                    <a:spcPts val="800"/>
                  </a:spcAft>
                </a:pP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b) H(x) =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−1+4</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sup>
                    </m:sSup>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−0,5</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8</m:t>
                        </m:r>
                      </m:sup>
                    </m:sSup>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+5</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10</m:t>
                        </m:r>
                      </m:sup>
                    </m:sSup>
                  </m:oMath>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592310" y="7546915"/>
                <a:ext cx="8042843" cy="1015663"/>
              </a:xfrm>
              <a:prstGeom prst="rect">
                <a:avLst/>
              </a:prstGeom>
              <a:blipFill>
                <a:blip r:embed="rId21"/>
                <a:stretch>
                  <a:fillRect l="-2652" b="-13772"/>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62393098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p:tgtEl>
                                          <p:spTgt spid="10"/>
                                        </p:tgtEl>
                                        <p:attrNameLst>
                                          <p:attrName>ppt_y</p:attrName>
                                        </p:attrNameLst>
                                      </p:cBhvr>
                                      <p:tavLst>
                                        <p:tav tm="0">
                                          <p:val>
                                            <p:strVal val="#ppt_y+#ppt_h*1.125000"/>
                                          </p:val>
                                        </p:tav>
                                        <p:tav tm="100000">
                                          <p:val>
                                            <p:strVal val="#ppt_y"/>
                                          </p:val>
                                        </p:tav>
                                      </p:tavLst>
                                    </p:anim>
                                    <p:animEffect transition="in" filter="wipe(up)">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1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72256"/>
          <a:stretch>
            <a:fillRect/>
          </a:stretch>
        </p:blipFill>
        <p:spPr>
          <a:xfrm rot="1081854">
            <a:off x="11756725" y="-1125339"/>
            <a:ext cx="8057164" cy="2781499"/>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571" y="117612"/>
            <a:ext cx="1755904" cy="1608836"/>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4914170" y="6619797"/>
            <a:ext cx="3202248" cy="3476124"/>
          </a:xfrm>
          <a:prstGeom prst="rect">
            <a:avLst/>
          </a:prstGeom>
        </p:spPr>
      </p:pic>
      <p:sp>
        <p:nvSpPr>
          <p:cNvPr id="11" name="Rounded Rectangle 10"/>
          <p:cNvSpPr/>
          <p:nvPr/>
        </p:nvSpPr>
        <p:spPr>
          <a:xfrm>
            <a:off x="5113570" y="1333500"/>
            <a:ext cx="8060859" cy="967215"/>
          </a:xfrm>
          <a:prstGeom prst="roundRect">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lnSpc>
                <a:spcPct val="107000"/>
              </a:lnSpc>
              <a:spcBef>
                <a:spcPts val="600"/>
              </a:spcBef>
              <a:spcAft>
                <a:spcPts val="800"/>
              </a:spcAft>
            </a:pPr>
            <a:r>
              <a:rPr lang="nl-NL" sz="4000" b="1" dirty="0">
                <a:latin typeface="Arial" panose="020B0604020202020204" pitchFamily="34" charset="0"/>
                <a:ea typeface="Calibri" panose="020F0502020204030204" pitchFamily="34" charset="0"/>
                <a:cs typeface="Times New Roman" panose="02020603050405020304" pitchFamily="18" charset="0"/>
              </a:rPr>
              <a:t>IV. Bậc của đa thức một biến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0" name="Group 9"/>
          <p:cNvGrpSpPr/>
          <p:nvPr/>
        </p:nvGrpSpPr>
        <p:grpSpPr>
          <a:xfrm>
            <a:off x="1695533" y="2883380"/>
            <a:ext cx="14827298" cy="2359202"/>
            <a:chOff x="1582771" y="2606027"/>
            <a:chExt cx="14293898" cy="2359202"/>
          </a:xfrm>
        </p:grpSpPr>
        <mc:AlternateContent xmlns:mc="http://schemas.openxmlformats.org/markup-compatibility/2006" xmlns:a14="http://schemas.microsoft.com/office/drawing/2010/main">
          <mc:Choice Requires="a14">
            <p:sp>
              <p:nvSpPr>
                <p:cNvPr id="13" name="Rectangle 12"/>
                <p:cNvSpPr/>
                <p:nvPr/>
              </p:nvSpPr>
              <p:spPr>
                <a:xfrm>
                  <a:off x="1582771" y="2622408"/>
                  <a:ext cx="14293898" cy="2342821"/>
                </a:xfrm>
                <a:prstGeom prst="rect">
                  <a:avLst/>
                </a:prstGeom>
              </p:spPr>
              <p:txBody>
                <a:bodyPr wrap="square">
                  <a:spAutoFit/>
                </a:bodyPr>
                <a:lstStyle/>
                <a:p>
                  <a:pPr>
                    <a:lnSpc>
                      <a:spcPct val="107000"/>
                    </a:lnSpc>
                    <a:spcAft>
                      <a:spcPts val="1200"/>
                    </a:spcAft>
                  </a:pPr>
                  <a:r>
                    <a:rPr lang="en-US" sz="4000" dirty="0">
                      <a:latin typeface="Arial" panose="020B0604020202020204" pitchFamily="34" charset="0"/>
                      <a:ea typeface="Calibri" panose="020F0502020204030204" pitchFamily="34" charset="0"/>
                      <a:cs typeface="Times New Roman" panose="02020603050405020304" pitchFamily="18" charset="0"/>
                    </a:rPr>
                    <a:t>           Cho </a:t>
                  </a:r>
                  <a:r>
                    <a:rPr lang="en-US" sz="4000" dirty="0" err="1">
                      <a:latin typeface="Arial" panose="020B0604020202020204" pitchFamily="34" charset="0"/>
                      <a:ea typeface="Calibri" panose="020F0502020204030204" pitchFamily="34" charset="0"/>
                      <a:cs typeface="Times New Roman" panose="02020603050405020304" pitchFamily="18" charset="0"/>
                    </a:rPr>
                    <a:t>đa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thức</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)=9</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4</m:t>
                          </m:r>
                        </m:sup>
                      </m:sSup>
                      <m:r>
                        <a:rPr lang="en-US" sz="4000">
                          <a:effectLst/>
                          <a:latin typeface="Cambria Math" panose="02040503050406030204" pitchFamily="18" charset="0"/>
                          <a:ea typeface="Calibri" panose="020F0502020204030204" pitchFamily="34" charset="0"/>
                          <a:cs typeface="Arial" panose="020B0604020202020204" pitchFamily="34" charset="0"/>
                        </a:rPr>
                        <m:t>+8</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6</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9</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4</m:t>
                          </m:r>
                        </m:sup>
                      </m:sSup>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US" sz="4000" dirty="0">
                      <a:effectLst/>
                      <a:latin typeface="Arial" panose="020B0604020202020204" pitchFamily="34" charset="0"/>
                      <a:ea typeface="Calibri" panose="020F0502020204030204" pitchFamily="34" charset="0"/>
                      <a:cs typeface="Times New Roman" panose="02020603050405020304" pitchFamily="18" charset="0"/>
                    </a:rPr>
                    <a:t>a) Thu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gọn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thức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US" sz="4000" dirty="0">
                      <a:effectLst/>
                      <a:latin typeface="Arial" panose="020B0604020202020204" pitchFamily="34" charset="0"/>
                      <a:ea typeface="Calibri" panose="020F0502020204030204" pitchFamily="34" charset="0"/>
                      <a:cs typeface="Times New Roman" panose="02020603050405020304" pitchFamily="18" charset="0"/>
                    </a:rPr>
                    <a:t>b)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Tìm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mũ</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cao</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nhất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trong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dạng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thu</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gọn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1582771" y="2622408"/>
                  <a:ext cx="14293898" cy="2342821"/>
                </a:xfrm>
                <a:prstGeom prst="rect">
                  <a:avLst/>
                </a:prstGeom>
                <a:blipFill>
                  <a:blip r:embed="rId8"/>
                  <a:stretch>
                    <a:fillRect l="-1439" t="-4948" b="-9635"/>
                  </a:stretch>
                </a:blipFill>
              </p:spPr>
              <p:txBody>
                <a:bodyPr/>
                <a:lstStyle/>
                <a:p>
                  <a:r>
                    <a:rPr lang="en-US">
                      <a:noFill/>
                    </a:rPr>
                    <a:t> </a:t>
                  </a:r>
                </a:p>
              </p:txBody>
            </p:sp>
          </mc:Fallback>
        </mc:AlternateContent>
        <p:sp>
          <p:nvSpPr>
            <p:cNvPr id="14" name="Rectangle 13"/>
            <p:cNvSpPr/>
            <p:nvPr/>
          </p:nvSpPr>
          <p:spPr>
            <a:xfrm>
              <a:off x="1641126" y="2606027"/>
              <a:ext cx="1469924"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HĐ </a:t>
              </a:r>
              <a:r>
                <a:rPr lang="en-US" sz="4000" b="1" dirty="0">
                  <a:solidFill>
                    <a:prstClr val="black"/>
                  </a:solidFill>
                  <a:latin typeface="Arial" panose="020B0604020202020204" pitchFamily="34" charset="0"/>
                  <a:cs typeface="Arial" panose="020B0604020202020204" pitchFamily="34" charset="0"/>
                </a:rPr>
                <a:t>6</a:t>
              </a: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grpSp>
      <p:grpSp>
        <p:nvGrpSpPr>
          <p:cNvPr id="15" name="Group 14"/>
          <p:cNvGrpSpPr/>
          <p:nvPr/>
        </p:nvGrpSpPr>
        <p:grpSpPr>
          <a:xfrm>
            <a:off x="1324088" y="5735237"/>
            <a:ext cx="1999951" cy="1215371"/>
            <a:chOff x="1361292" y="1108453"/>
            <a:chExt cx="1999951" cy="1215371"/>
          </a:xfrm>
        </p:grpSpPr>
        <p:pic>
          <p:nvPicPr>
            <p:cNvPr id="16" name="Picture 10"/>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a:xfrm flipH="1">
              <a:off x="1361292" y="1108453"/>
              <a:ext cx="1999951" cy="1215371"/>
            </a:xfrm>
            <a:prstGeom prst="rect">
              <a:avLst/>
            </a:prstGeom>
          </p:spPr>
        </p:pic>
        <p:sp>
          <p:nvSpPr>
            <p:cNvPr id="17" name="TextBox 16"/>
            <p:cNvSpPr txBox="1"/>
            <p:nvPr/>
          </p:nvSpPr>
          <p:spPr>
            <a:xfrm>
              <a:off x="1552581" y="1296329"/>
              <a:ext cx="1571619" cy="707886"/>
            </a:xfrm>
            <a:prstGeom prst="rect">
              <a:avLst/>
            </a:prstGeom>
            <a:noFill/>
          </p:spPr>
          <p:txBody>
            <a:bodyPr wrap="square" rtlCol="0">
              <a:spAutoFit/>
            </a:bodyPr>
            <a:lstStyle/>
            <a:p>
              <a:pPr algn="ctr"/>
              <a:r>
                <a:rPr lang="en-US" sz="4000" b="1" dirty="0" err="1">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 name="Rectangle 1"/>
              <p:cNvSpPr/>
              <p:nvPr/>
            </p:nvSpPr>
            <p:spPr>
              <a:xfrm>
                <a:off x="4038600" y="6503809"/>
                <a:ext cx="10742898" cy="2862322"/>
              </a:xfrm>
              <a:prstGeom prst="rect">
                <a:avLst/>
              </a:prstGeom>
            </p:spPr>
            <p:txBody>
              <a:bodyPr wrap="square">
                <a:spAutoFit/>
              </a:bodyPr>
              <a:lstStyle/>
              <a:p>
                <a:pPr>
                  <a:lnSpc>
                    <a:spcPct val="150000"/>
                  </a:lnSpc>
                </a:pPr>
                <a:r>
                  <a:rPr lang="en-US" sz="4000" dirty="0">
                    <a:solidFill>
                      <a:srgbClr val="333333"/>
                    </a:solidFill>
                    <a:latin typeface="Arial" panose="020B0604020202020204" pitchFamily="34" charset="0"/>
                    <a:ea typeface="Times New Roman" panose="02020603050405020304" pitchFamily="18" charset="0"/>
                  </a:rPr>
                  <a:t>a) </a:t>
                </a:r>
                <a14:m>
                  <m:oMath xmlns:m="http://schemas.openxmlformats.org/officeDocument/2006/math">
                    <m:r>
                      <a:rPr lang="en-US" sz="4000" i="1" dirty="0" smtClean="0">
                        <a:solidFill>
                          <a:srgbClr val="333333"/>
                        </a:solidFill>
                        <a:latin typeface="Cambria Math" panose="02040503050406030204" pitchFamily="18" charset="0"/>
                        <a:ea typeface="Times New Roman" panose="02020603050405020304" pitchFamily="18" charset="0"/>
                      </a:rPr>
                      <m:t>𝑃</m:t>
                    </m:r>
                    <m:r>
                      <a:rPr lang="en-US" sz="4000" i="1" dirty="0" smtClean="0">
                        <a:solidFill>
                          <a:srgbClr val="333333"/>
                        </a:solidFill>
                        <a:latin typeface="Cambria Math" panose="02040503050406030204" pitchFamily="18" charset="0"/>
                        <a:ea typeface="Times New Roman" panose="02020603050405020304" pitchFamily="18" charset="0"/>
                      </a:rPr>
                      <m:t>(</m:t>
                    </m:r>
                    <m:r>
                      <a:rPr lang="en-US" sz="4000" i="1" dirty="0" smtClean="0">
                        <a:solidFill>
                          <a:srgbClr val="333333"/>
                        </a:solidFill>
                        <a:latin typeface="Cambria Math" panose="02040503050406030204" pitchFamily="18" charset="0"/>
                        <a:ea typeface="Times New Roman" panose="02020603050405020304" pitchFamily="18" charset="0"/>
                      </a:rPr>
                      <m:t>𝑥</m:t>
                    </m:r>
                    <m:r>
                      <a:rPr lang="en-US" sz="4000" i="1" dirty="0" smtClean="0">
                        <a:solidFill>
                          <a:srgbClr val="333333"/>
                        </a:solidFill>
                        <a:latin typeface="Cambria Math" panose="02040503050406030204" pitchFamily="18" charset="0"/>
                        <a:ea typeface="Times New Roman" panose="02020603050405020304" pitchFamily="18" charset="0"/>
                      </a:rPr>
                      <m:t>) = 9</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4</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+8</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3</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−6</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m:t>
                    </m:r>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a:effectLst/>
                        <a:latin typeface="Cambria Math" panose="02040503050406030204" pitchFamily="18" charset="0"/>
                        <a:ea typeface="Times New Roman" panose="02020603050405020304" pitchFamily="18" charset="0"/>
                        <a:cs typeface="Arial" panose="020B0604020202020204" pitchFamily="34" charset="0"/>
                      </a:rPr>
                      <m:t>−1−9</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4</m:t>
                        </m:r>
                      </m:sup>
                    </m:sSup>
                  </m:oMath>
                </a14:m>
                <a:endParaRPr lang="en-US" sz="4000" dirty="0">
                  <a:effectLst/>
                  <a:latin typeface="Times New Roman" panose="02020603050405020304" pitchFamily="18" charset="0"/>
                  <a:ea typeface="Times New Roman" panose="02020603050405020304" pitchFamily="18" charset="0"/>
                </a:endParaRPr>
              </a:p>
              <a:p>
                <a:pPr>
                  <a:lnSpc>
                    <a:spcPct val="150000"/>
                  </a:lnSpc>
                </a:pPr>
                <a:r>
                  <a:rPr lang="en-US" sz="4000" dirty="0">
                    <a:solidFill>
                      <a:srgbClr val="333333"/>
                    </a:solidFill>
                    <a:effectLst/>
                    <a:ea typeface="Times New Roman" panose="02020603050405020304" pitchFamily="18" charset="0"/>
                  </a:rPr>
                  <a:t>                 </a:t>
                </a:r>
                <a14:m>
                  <m:oMath xmlns:m="http://schemas.openxmlformats.org/officeDocument/2006/math">
                    <m:r>
                      <a:rPr lang="en-US" sz="4000" i="1" dirty="0" smtClean="0">
                        <a:solidFill>
                          <a:srgbClr val="333333"/>
                        </a:solidFill>
                        <a:effectLst/>
                        <a:latin typeface="Cambria Math" panose="02040503050406030204" pitchFamily="18" charset="0"/>
                        <a:ea typeface="Times New Roman" panose="02020603050405020304" pitchFamily="18" charset="0"/>
                      </a:rPr>
                      <m:t>=</m:t>
                    </m:r>
                  </m:oMath>
                </a14:m>
                <a:r>
                  <a:rPr lang="en-US" sz="4000" dirty="0">
                    <a:solidFill>
                      <a:srgbClr val="333333"/>
                    </a:solidFill>
                    <a:effectLst/>
                    <a:latin typeface="Arial" panose="020B0604020202020204" pitchFamily="34" charset="0"/>
                    <a:ea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Times New Roman" panose="02020603050405020304" pitchFamily="18" charset="0"/>
                        <a:cs typeface="Arial" panose="020B0604020202020204" pitchFamily="34" charset="0"/>
                      </a:rPr>
                      <m:t>8</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3</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−6</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m:t>
                    </m:r>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a:effectLst/>
                        <a:latin typeface="Cambria Math" panose="02040503050406030204" pitchFamily="18" charset="0"/>
                        <a:ea typeface="Times New Roman" panose="02020603050405020304" pitchFamily="18" charset="0"/>
                        <a:cs typeface="Arial" panose="020B0604020202020204" pitchFamily="34" charset="0"/>
                      </a:rPr>
                      <m:t>−1</m:t>
                    </m:r>
                  </m:oMath>
                </a14:m>
                <a:endParaRPr lang="en-US" sz="4000" dirty="0">
                  <a:effectLst/>
                  <a:latin typeface="Times New Roman" panose="02020603050405020304" pitchFamily="18" charset="0"/>
                  <a:ea typeface="Times New Roman" panose="02020603050405020304" pitchFamily="18" charset="0"/>
                </a:endParaRPr>
              </a:p>
              <a:p>
                <a:pPr>
                  <a:lnSpc>
                    <a:spcPct val="150000"/>
                  </a:lnSpc>
                </a:pPr>
                <a:r>
                  <a:rPr lang="en-US" sz="4000" dirty="0">
                    <a:solidFill>
                      <a:srgbClr val="333333"/>
                    </a:solidFill>
                    <a:effectLst/>
                    <a:latin typeface="Arial" panose="020B0604020202020204" pitchFamily="34" charset="0"/>
                    <a:ea typeface="Times New Roman" panose="02020603050405020304" pitchFamily="18" charset="0"/>
                  </a:rPr>
                  <a:t>b) </a:t>
                </a:r>
                <a:r>
                  <a:rPr lang="en-US" sz="4000" dirty="0" err="1">
                    <a:solidFill>
                      <a:srgbClr val="333333"/>
                    </a:solidFill>
                    <a:effectLst/>
                    <a:latin typeface="Arial" panose="020B0604020202020204" pitchFamily="34" charset="0"/>
                    <a:ea typeface="Times New Roman" panose="02020603050405020304" pitchFamily="18" charset="0"/>
                  </a:rPr>
                  <a:t>Số</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mũ</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cao</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nhất</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của</a:t>
                </a:r>
                <a:r>
                  <a:rPr lang="en-US" sz="4000" dirty="0">
                    <a:solidFill>
                      <a:srgbClr val="333333"/>
                    </a:solidFill>
                    <a:effectLst/>
                    <a:latin typeface="Arial" panose="020B0604020202020204" pitchFamily="34" charset="0"/>
                    <a:ea typeface="Times New Roman" panose="02020603050405020304" pitchFamily="18" charset="0"/>
                  </a:rPr>
                  <a:t> x </a:t>
                </a:r>
                <a:r>
                  <a:rPr lang="en-US" sz="4000" dirty="0" err="1">
                    <a:solidFill>
                      <a:srgbClr val="333333"/>
                    </a:solidFill>
                    <a:effectLst/>
                    <a:latin typeface="Arial" panose="020B0604020202020204" pitchFamily="34" charset="0"/>
                    <a:ea typeface="Times New Roman" panose="02020603050405020304" pitchFamily="18" charset="0"/>
                  </a:rPr>
                  <a:t>là</a:t>
                </a:r>
                <a:r>
                  <a:rPr lang="en-US" sz="4000" dirty="0">
                    <a:solidFill>
                      <a:srgbClr val="333333"/>
                    </a:solidFill>
                    <a:effectLst/>
                    <a:latin typeface="Arial" panose="020B0604020202020204" pitchFamily="34" charset="0"/>
                    <a:ea typeface="Times New Roman" panose="02020603050405020304" pitchFamily="18" charset="0"/>
                  </a:rPr>
                  <a:t> 3.</a:t>
                </a:r>
                <a:endParaRPr lang="en-US" sz="4000" dirty="0">
                  <a:effectLst/>
                  <a:latin typeface="Times New Roman" panose="02020603050405020304" pitchFamily="18" charset="0"/>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038600" y="6503809"/>
                <a:ext cx="10742898" cy="2862322"/>
              </a:xfrm>
              <a:prstGeom prst="rect">
                <a:avLst/>
              </a:prstGeom>
              <a:blipFill>
                <a:blip r:embed="rId20"/>
                <a:stretch>
                  <a:fillRect l="-2043" b="-4478"/>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801367524"/>
      </p:ext>
    </p:extLst>
  </p:cSld>
  <p:clrMapOvr>
    <a:masterClrMapping/>
  </p:clrMapOvr>
  <mc:AlternateContent xmlns:mc="http://schemas.openxmlformats.org/markup-compatibility/2006" xmlns:p14="http://schemas.microsoft.com/office/powerpoint/2010/main">
    <mc:Choice Requires="p14">
      <p:transition spd="med" p14:dur="700">
        <p:strips dir="rd"/>
      </p:transition>
    </mc:Choice>
    <mc:Fallback xmlns="">
      <p:transition spd="med">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p:tgtEl>
                                          <p:spTgt spid="15"/>
                                        </p:tgtEl>
                                        <p:attrNameLst>
                                          <p:attrName>ppt_y</p:attrName>
                                        </p:attrNameLst>
                                      </p:cBhvr>
                                      <p:tavLst>
                                        <p:tav tm="0">
                                          <p:val>
                                            <p:strVal val="#ppt_y+#ppt_h*1.125000"/>
                                          </p:val>
                                        </p:tav>
                                        <p:tav tm="100000">
                                          <p:val>
                                            <p:strVal val="#ppt_y"/>
                                          </p:val>
                                        </p:tav>
                                      </p:tavLst>
                                    </p:anim>
                                    <p:animEffect transition="in" filter="wipe(up)">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500"/>
                                        <p:tgtEl>
                                          <p:spTgt spid="2">
                                            <p:txEl>
                                              <p:pRg st="0" end="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fade">
                                      <p:cBhvr>
                                        <p:cTn id="28" dur="500"/>
                                        <p:tgtEl>
                                          <p:spTgt spid="2">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Effect transition="in" filter="barn(inVertical)">
                                      <p:cBhvr>
                                        <p:cTn id="3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1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72256"/>
          <a:stretch>
            <a:fillRect/>
          </a:stretch>
        </p:blipFill>
        <p:spPr>
          <a:xfrm rot="1081854">
            <a:off x="11756725" y="-1125339"/>
            <a:ext cx="8057164" cy="2781499"/>
          </a:xfrm>
          <a:prstGeom prst="rect">
            <a:avLst/>
          </a:prstGeom>
        </p:spPr>
      </p:pic>
      <p:sp>
        <p:nvSpPr>
          <p:cNvPr id="9" name="TextBox 8"/>
          <p:cNvSpPr txBox="1"/>
          <p:nvPr/>
        </p:nvSpPr>
        <p:spPr>
          <a:xfrm>
            <a:off x="8022409" y="5364659"/>
            <a:ext cx="2166982" cy="769441"/>
          </a:xfrm>
          <a:prstGeom prst="rect">
            <a:avLst/>
          </a:prstGeom>
          <a:noFill/>
        </p:spPr>
        <p:txBody>
          <a:bodyPr wrap="square" rtlCol="0">
            <a:spAutoFit/>
          </a:bodyPr>
          <a:lstStyle/>
          <a:p>
            <a:pPr algn="ctr"/>
            <a:r>
              <a:rPr lang="en-US" sz="4400" b="1" u="sng" dirty="0" err="1">
                <a:solidFill>
                  <a:srgbClr val="C00000"/>
                </a:solidFill>
                <a:latin typeface="Arial" panose="020B0604020202020204" pitchFamily="34" charset="0"/>
                <a:cs typeface="Arial" panose="020B0604020202020204" pitchFamily="34" charset="0"/>
              </a:rPr>
              <a:t>Chú</a:t>
            </a:r>
            <a:r>
              <a:rPr lang="en-US" sz="4400" b="1" u="sng" dirty="0">
                <a:solidFill>
                  <a:srgbClr val="C00000"/>
                </a:solidFill>
                <a:latin typeface="Arial" panose="020B0604020202020204" pitchFamily="34" charset="0"/>
                <a:cs typeface="Arial" panose="020B0604020202020204" pitchFamily="34" charset="0"/>
              </a:rPr>
              <a:t> ý:</a:t>
            </a: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815892" flipH="1">
            <a:off x="8341632" y="8230502"/>
            <a:ext cx="1604734" cy="2996654"/>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12509" y="1366199"/>
            <a:ext cx="1234382" cy="881701"/>
          </a:xfrm>
          <a:prstGeom prst="rect">
            <a:avLst/>
          </a:prstGeom>
        </p:spPr>
      </p:pic>
      <p:sp>
        <p:nvSpPr>
          <p:cNvPr id="8" name="Pentagon 7"/>
          <p:cNvSpPr/>
          <p:nvPr/>
        </p:nvSpPr>
        <p:spPr>
          <a:xfrm>
            <a:off x="457200" y="952500"/>
            <a:ext cx="3852818" cy="1219200"/>
          </a:xfrm>
          <a:prstGeom prst="homePlat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Arial" panose="020B0604020202020204" pitchFamily="34" charset="0"/>
                <a:cs typeface="Arial" panose="020B0604020202020204" pitchFamily="34" charset="0"/>
              </a:rPr>
              <a:t>KẾT LUẬN</a:t>
            </a:r>
          </a:p>
        </p:txBody>
      </p:sp>
      <p:sp>
        <p:nvSpPr>
          <p:cNvPr id="3" name="Rectangle 2"/>
          <p:cNvSpPr/>
          <p:nvPr/>
        </p:nvSpPr>
        <p:spPr>
          <a:xfrm>
            <a:off x="1219200" y="2781300"/>
            <a:ext cx="15773400" cy="1839606"/>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nSpc>
                <a:spcPct val="150000"/>
              </a:lnSpc>
              <a:spcAft>
                <a:spcPts val="1200"/>
              </a:spcAft>
            </a:pPr>
            <a:r>
              <a:rPr lang="en-US" sz="4000" dirty="0" err="1">
                <a:latin typeface="Arial" panose="020B0604020202020204" pitchFamily="34" charset="0"/>
                <a:ea typeface="Calibri" panose="020F0502020204030204" pitchFamily="34" charset="0"/>
                <a:cs typeface="Times New Roman" panose="02020603050405020304" pitchFamily="18" charset="0"/>
              </a:rPr>
              <a:t>Bậc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thức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biến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khác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thức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không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đã</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gọn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là</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số</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mũ</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cao</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nhất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biến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trong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thức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đó</a:t>
            </a:r>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219200" y="6297306"/>
            <a:ext cx="15773400" cy="2862322"/>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Times New Roman" panose="02020603050405020304" pitchFamily="18" charset="0"/>
              </a:rPr>
              <a:t>Trong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dạng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gọn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thức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hệ</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số</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luỹ</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thừa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với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số</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mũ</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cao</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nhất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biến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còn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gọi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là</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hệ</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số</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cao</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nhất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thức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số</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hạng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không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chưa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biến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còn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gọi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là</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hệ</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số</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tự</a:t>
            </a:r>
            <a:r>
              <a:rPr lang="en-US" sz="4000" dirty="0">
                <a:latin typeface="Arial" panose="020B0604020202020204" pitchFamily="34" charset="0"/>
                <a:ea typeface="Calibri" panose="020F0502020204030204" pitchFamily="34" charset="0"/>
                <a:cs typeface="Times New Roman" panose="02020603050405020304" pitchFamily="18" charset="0"/>
              </a:rPr>
              <a:t> do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thức</a:t>
            </a:r>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4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240000" y="8553672"/>
            <a:ext cx="990599" cy="1314228"/>
          </a:xfrm>
          <a:prstGeom prst="rect">
            <a:avLst/>
          </a:prstGeom>
        </p:spPr>
      </p:pic>
    </p:spTree>
    <p:custDataLst>
      <p:tags r:id="rId1"/>
    </p:custDataLst>
    <p:extLst>
      <p:ext uri="{BB962C8B-B14F-4D97-AF65-F5344CB8AC3E}">
        <p14:creationId xmlns:p14="http://schemas.microsoft.com/office/powerpoint/2010/main" val="3528312478"/>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par>
                                <p:cTn id="25" presetID="16" presetClass="entr" presetSubtype="21"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animBg="1"/>
      <p:bldP spid="3" grpId="0" animBg="1"/>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72256"/>
          <a:stretch>
            <a:fillRect/>
          </a:stretch>
        </p:blipFill>
        <p:spPr>
          <a:xfrm rot="15755800">
            <a:off x="-4285939" y="6110454"/>
            <a:ext cx="8057164" cy="2781499"/>
          </a:xfrm>
          <a:prstGeom prst="rect">
            <a:avLst/>
          </a:prstGeom>
        </p:spPr>
      </p:pic>
      <p:sp>
        <p:nvSpPr>
          <p:cNvPr id="3" name="Rectangle 2"/>
          <p:cNvSpPr/>
          <p:nvPr/>
        </p:nvSpPr>
        <p:spPr>
          <a:xfrm>
            <a:off x="3264177" y="1777340"/>
            <a:ext cx="6574236" cy="707886"/>
          </a:xfrm>
          <a:prstGeom prst="rect">
            <a:avLst/>
          </a:prstGeom>
        </p:spPr>
        <p:txBody>
          <a:bodyPr wrap="none">
            <a:spAutoFit/>
          </a:bodyPr>
          <a:lstStyle/>
          <a:p>
            <a:r>
              <a:rPr lang="en-US" sz="4000" i="1" dirty="0" err="1">
                <a:latin typeface="Arial" panose="020B0604020202020204" pitchFamily="34" charset="0"/>
                <a:cs typeface="Arial" panose="020B0604020202020204" pitchFamily="34" charset="0"/>
              </a:rPr>
              <a:t>Hoàn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thành</a:t>
            </a:r>
            <a:r>
              <a:rPr lang="en-US" sz="4000" i="1" dirty="0">
                <a:latin typeface="Arial" panose="020B0604020202020204" pitchFamily="34" charset="0"/>
                <a:cs typeface="Arial" panose="020B0604020202020204" pitchFamily="34" charset="0"/>
              </a:rPr>
              <a:t> </a:t>
            </a:r>
            <a:r>
              <a:rPr lang="en-US" sz="4000" b="1" i="1" dirty="0">
                <a:latin typeface="Arial" panose="020B0604020202020204" pitchFamily="34" charset="0"/>
                <a:cs typeface="Arial" panose="020B0604020202020204" pitchFamily="34" charset="0"/>
              </a:rPr>
              <a:t>HĐ7</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theo</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nhóm</a:t>
            </a:r>
            <a:endParaRPr lang="en-US" sz="4000" i="1" dirty="0">
              <a:latin typeface="Arial" panose="020B0604020202020204" pitchFamily="34" charset="0"/>
              <a:cs typeface="Arial" panose="020B0604020202020204" pitchFamily="34" charset="0"/>
            </a:endParaRPr>
          </a:p>
        </p:txBody>
      </p:sp>
      <p:sp>
        <p:nvSpPr>
          <p:cNvPr id="8" name="Rounded Rectangle 7"/>
          <p:cNvSpPr/>
          <p:nvPr/>
        </p:nvSpPr>
        <p:spPr>
          <a:xfrm>
            <a:off x="5029200" y="485810"/>
            <a:ext cx="8686800" cy="967215"/>
          </a:xfrm>
          <a:prstGeom prst="roundRect">
            <a:avLst/>
          </a:prstGeom>
          <a:solidFill>
            <a:schemeClr val="accent1">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lnSpc>
                <a:spcPct val="107000"/>
              </a:lnSpc>
              <a:spcBef>
                <a:spcPts val="600"/>
              </a:spcBef>
              <a:spcAft>
                <a:spcPts val="800"/>
              </a:spcAft>
            </a:pPr>
            <a:r>
              <a:rPr lang="nl-NL" sz="4000" b="1" dirty="0">
                <a:latin typeface="Arial" panose="020B0604020202020204" pitchFamily="34" charset="0"/>
                <a:ea typeface="Calibri" panose="020F0502020204030204" pitchFamily="34" charset="0"/>
                <a:cs typeface="Times New Roman" panose="02020603050405020304" pitchFamily="18" charset="0"/>
              </a:rPr>
              <a:t>V. Nghiệm của đa thức một biến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64000" y="463624"/>
            <a:ext cx="1969230" cy="20007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54735" y="1638300"/>
            <a:ext cx="1402511" cy="1001793"/>
          </a:xfrm>
          <a:prstGeom prst="rect">
            <a:avLst/>
          </a:prstGeom>
        </p:spPr>
      </p:pic>
      <p:pic>
        <p:nvPicPr>
          <p:cNvPr id="11" name="Picture 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935200" y="6107446"/>
            <a:ext cx="1304162" cy="2009113"/>
          </a:xfrm>
          <a:prstGeom prst="rect">
            <a:avLst/>
          </a:prstGeom>
        </p:spPr>
      </p:pic>
      <p:grpSp>
        <p:nvGrpSpPr>
          <p:cNvPr id="13" name="Group 12"/>
          <p:cNvGrpSpPr/>
          <p:nvPr/>
        </p:nvGrpSpPr>
        <p:grpSpPr>
          <a:xfrm>
            <a:off x="2319895" y="2970408"/>
            <a:ext cx="14827298" cy="1563505"/>
            <a:chOff x="1582771" y="2622408"/>
            <a:chExt cx="14293898" cy="1563505"/>
          </a:xfrm>
        </p:grpSpPr>
        <mc:AlternateContent xmlns:mc="http://schemas.openxmlformats.org/markup-compatibility/2006" xmlns:a14="http://schemas.microsoft.com/office/drawing/2010/main">
          <mc:Choice Requires="a14">
            <p:sp>
              <p:nvSpPr>
                <p:cNvPr id="14" name="Rectangle 13"/>
                <p:cNvSpPr/>
                <p:nvPr/>
              </p:nvSpPr>
              <p:spPr>
                <a:xfrm>
                  <a:off x="1582771" y="2622408"/>
                  <a:ext cx="14293898" cy="1563505"/>
                </a:xfrm>
                <a:prstGeom prst="rect">
                  <a:avLst/>
                </a:prstGeom>
              </p:spPr>
              <p:txBody>
                <a:bodyPr wrap="square">
                  <a:spAutoFit/>
                </a:bodyPr>
                <a:lstStyle/>
                <a:p>
                  <a:pPr>
                    <a:lnSpc>
                      <a:spcPct val="107000"/>
                    </a:lnSpc>
                    <a:spcAft>
                      <a:spcPts val="1200"/>
                    </a:spcAft>
                  </a:pPr>
                  <a:r>
                    <a:rPr lang="en-US" sz="4000" dirty="0">
                      <a:latin typeface="Arial" panose="020B0604020202020204" pitchFamily="34" charset="0"/>
                      <a:ea typeface="Calibri" panose="020F0502020204030204" pitchFamily="34" charset="0"/>
                      <a:cs typeface="Times New Roman" panose="02020603050405020304" pitchFamily="18" charset="0"/>
                    </a:rPr>
                    <a:t>           a) </a:t>
                  </a:r>
                  <a:r>
                    <a:rPr lang="en-US" sz="4000" dirty="0" err="1">
                      <a:latin typeface="Arial" panose="020B0604020202020204" pitchFamily="34" charset="0"/>
                      <a:ea typeface="Calibri" panose="020F0502020204030204" pitchFamily="34" charset="0"/>
                      <a:cs typeface="Times New Roman" panose="02020603050405020304" pitchFamily="18" charset="0"/>
                    </a:rPr>
                    <a:t>Tính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giá</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trị</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biểu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thức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đại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số</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dirty="0" smtClean="0">
                          <a:latin typeface="Cambria Math" panose="02040503050406030204" pitchFamily="18" charset="0"/>
                          <a:ea typeface="Calibri" panose="020F0502020204030204" pitchFamily="34" charset="0"/>
                          <a:cs typeface="Times New Roman" panose="02020603050405020304" pitchFamily="18" charset="0"/>
                        </a:rPr>
                        <m:t>3</m:t>
                      </m:r>
                      <m:r>
                        <a:rPr lang="en-US" sz="4000" i="1" dirty="0" smtClean="0">
                          <a:latin typeface="Cambria Math" panose="02040503050406030204" pitchFamily="18" charset="0"/>
                          <a:ea typeface="Calibri" panose="020F0502020204030204" pitchFamily="34" charset="0"/>
                          <a:cs typeface="Times New Roman" panose="02020603050405020304" pitchFamily="18" charset="0"/>
                        </a:rPr>
                        <m:t>𝑥</m:t>
                      </m:r>
                      <m:r>
                        <a:rPr lang="en-US" sz="4000" i="1" dirty="0">
                          <a:latin typeface="Cambria Math" panose="02040503050406030204" pitchFamily="18" charset="0"/>
                          <a:ea typeface="Calibri" panose="020F0502020204030204" pitchFamily="34" charset="0"/>
                          <a:cs typeface="Times New Roman" panose="02020603050405020304" pitchFamily="18" charset="0"/>
                        </a:rPr>
                        <m:t>−2 </m:t>
                      </m:r>
                    </m:oMath>
                  </a14:m>
                  <a:r>
                    <a:rPr lang="en-US" sz="4000" dirty="0" err="1">
                      <a:latin typeface="Arial" panose="020B0604020202020204" pitchFamily="34" charset="0"/>
                      <a:ea typeface="Calibri" panose="020F0502020204030204" pitchFamily="34" charset="0"/>
                      <a:cs typeface="Times New Roman" panose="02020603050405020304" pitchFamily="18" charset="0"/>
                    </a:rPr>
                    <a:t>tại</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dirty="0" smtClean="0">
                          <a:latin typeface="Cambria Math" panose="02040503050406030204" pitchFamily="18" charset="0"/>
                          <a:ea typeface="Calibri" panose="020F0502020204030204" pitchFamily="34" charset="0"/>
                          <a:cs typeface="Times New Roman" panose="02020603050405020304" pitchFamily="18" charset="0"/>
                        </a:rPr>
                        <m:t>𝑥</m:t>
                      </m:r>
                      <m:r>
                        <a:rPr lang="en-US" sz="4000" i="1" dirty="0" smtClean="0">
                          <a:latin typeface="Cambria Math" panose="02040503050406030204" pitchFamily="18" charset="0"/>
                          <a:ea typeface="Calibri" panose="020F0502020204030204" pitchFamily="34" charset="0"/>
                          <a:cs typeface="Times New Roman" panose="02020603050405020304" pitchFamily="18" charset="0"/>
                        </a:rPr>
                        <m:t>=2</m:t>
                      </m:r>
                    </m:oMath>
                  </a14:m>
                  <a:r>
                    <a:rPr lang="en-US" sz="4000" dirty="0">
                      <a:latin typeface="Arial" panose="020B0604020202020204" pitchFamily="34" charset="0"/>
                      <a:ea typeface="Calibri" panose="020F0502020204030204" pitchFamily="34" charset="0"/>
                      <a:cs typeface="Times New Roman" panose="02020603050405020304" pitchFamily="18" charset="0"/>
                    </a:rPr>
                    <a:t>.</a:t>
                  </a:r>
                </a:p>
                <a:p>
                  <a:pPr>
                    <a:lnSpc>
                      <a:spcPct val="107000"/>
                    </a:lnSpc>
                    <a:spcAft>
                      <a:spcPts val="1200"/>
                    </a:spcAft>
                  </a:pPr>
                  <a:r>
                    <a:rPr lang="en-US" sz="4000" dirty="0">
                      <a:latin typeface="Arial" panose="020B0604020202020204" pitchFamily="34" charset="0"/>
                      <a:ea typeface="Calibri" panose="020F0502020204030204" pitchFamily="34" charset="0"/>
                      <a:cs typeface="Times New Roman" panose="02020603050405020304" pitchFamily="18" charset="0"/>
                    </a:rPr>
                    <a:t>           b) </a:t>
                  </a:r>
                  <a:r>
                    <a:rPr lang="en-US" sz="4000" dirty="0" err="1">
                      <a:latin typeface="Arial" panose="020B0604020202020204" pitchFamily="34" charset="0"/>
                      <a:ea typeface="Calibri" panose="020F0502020204030204" pitchFamily="34" charset="0"/>
                      <a:cs typeface="Times New Roman" panose="02020603050405020304" pitchFamily="18" charset="0"/>
                    </a:rPr>
                    <a:t>Tính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giá</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trị</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thức</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dirty="0" smtClean="0">
                          <a:latin typeface="Cambria Math" panose="02040503050406030204" pitchFamily="18" charset="0"/>
                          <a:ea typeface="Calibri" panose="020F0502020204030204" pitchFamily="34" charset="0"/>
                          <a:cs typeface="Times New Roman" panose="02020603050405020304" pitchFamily="18" charset="0"/>
                        </a:rPr>
                        <m:t>𝑃</m:t>
                      </m:r>
                      <m:r>
                        <a:rPr lang="en-US" sz="4000" i="1" dirty="0" smtClean="0">
                          <a:latin typeface="Cambria Math" panose="02040503050406030204" pitchFamily="18" charset="0"/>
                          <a:ea typeface="Calibri" panose="020F0502020204030204" pitchFamily="34" charset="0"/>
                          <a:cs typeface="Times New Roman" panose="02020603050405020304" pitchFamily="18" charset="0"/>
                        </a:rPr>
                        <m:t>(</m:t>
                      </m:r>
                      <m:r>
                        <a:rPr lang="en-US" sz="4000" i="1" dirty="0" smtClean="0">
                          <a:latin typeface="Cambria Math" panose="02040503050406030204" pitchFamily="18" charset="0"/>
                          <a:ea typeface="Calibri" panose="020F0502020204030204" pitchFamily="34" charset="0"/>
                          <a:cs typeface="Times New Roman" panose="02020603050405020304" pitchFamily="18" charset="0"/>
                        </a:rPr>
                        <m:t>𝑥</m:t>
                      </m:r>
                      <m:r>
                        <a:rPr lang="en-US" sz="4000" i="1" dirty="0" smtClean="0">
                          <a:latin typeface="Cambria Math" panose="02040503050406030204" pitchFamily="18" charset="0"/>
                          <a:ea typeface="Calibri" panose="020F0502020204030204" pitchFamily="34" charset="0"/>
                          <a:cs typeface="Times New Roman" panose="02020603050405020304" pitchFamily="18" charset="0"/>
                        </a:rPr>
                        <m:t>)=−4</m:t>
                      </m:r>
                      <m:r>
                        <a:rPr lang="en-US" sz="4000" i="1" dirty="0" smtClean="0">
                          <a:latin typeface="Cambria Math" panose="02040503050406030204" pitchFamily="18" charset="0"/>
                          <a:ea typeface="Calibri" panose="020F0502020204030204" pitchFamily="34" charset="0"/>
                          <a:cs typeface="Times New Roman" panose="02020603050405020304" pitchFamily="18" charset="0"/>
                        </a:rPr>
                        <m:t>𝑥</m:t>
                      </m:r>
                      <m:r>
                        <a:rPr lang="en-US" sz="4000" i="1" dirty="0" smtClean="0">
                          <a:latin typeface="Cambria Math" panose="02040503050406030204" pitchFamily="18" charset="0"/>
                          <a:ea typeface="Calibri" panose="020F0502020204030204" pitchFamily="34" charset="0"/>
                          <a:cs typeface="Times New Roman" panose="02020603050405020304" pitchFamily="18" charset="0"/>
                        </a:rPr>
                        <m:t>+6 </m:t>
                      </m:r>
                    </m:oMath>
                  </a14:m>
                  <a:r>
                    <a:rPr lang="en-US" sz="4000" dirty="0" err="1">
                      <a:latin typeface="Arial" panose="020B0604020202020204" pitchFamily="34" charset="0"/>
                      <a:ea typeface="Calibri" panose="020F0502020204030204" pitchFamily="34" charset="0"/>
                      <a:cs typeface="Times New Roman" panose="02020603050405020304" pitchFamily="18" charset="0"/>
                    </a:rPr>
                    <a:t>tại</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dirty="0" smtClean="0">
                          <a:latin typeface="Cambria Math" panose="02040503050406030204" pitchFamily="18" charset="0"/>
                          <a:ea typeface="Calibri" panose="020F0502020204030204" pitchFamily="34" charset="0"/>
                          <a:cs typeface="Times New Roman" panose="02020603050405020304" pitchFamily="18" charset="0"/>
                        </a:rPr>
                        <m:t>𝑥</m:t>
                      </m:r>
                      <m:r>
                        <a:rPr lang="en-US" sz="4000" i="1" dirty="0" smtClean="0">
                          <a:latin typeface="Cambria Math" panose="02040503050406030204" pitchFamily="18" charset="0"/>
                          <a:ea typeface="Calibri" panose="020F0502020204030204" pitchFamily="34" charset="0"/>
                          <a:cs typeface="Times New Roman" panose="02020603050405020304" pitchFamily="18" charset="0"/>
                        </a:rPr>
                        <m:t>=−3.</m:t>
                      </m:r>
                    </m:oMath>
                  </a14:m>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582771" y="2622408"/>
                  <a:ext cx="14293898" cy="1563505"/>
                </a:xfrm>
                <a:prstGeom prst="rect">
                  <a:avLst/>
                </a:prstGeom>
                <a:blipFill>
                  <a:blip r:embed="rId10"/>
                  <a:stretch>
                    <a:fillRect t="-7393" b="-12451"/>
                  </a:stretch>
                </a:blipFill>
              </p:spPr>
              <p:txBody>
                <a:bodyPr/>
                <a:lstStyle/>
                <a:p>
                  <a:r>
                    <a:rPr lang="en-US">
                      <a:noFill/>
                    </a:rPr>
                    <a:t> </a:t>
                  </a:r>
                </a:p>
              </p:txBody>
            </p:sp>
          </mc:Fallback>
        </mc:AlternateContent>
        <p:sp>
          <p:nvSpPr>
            <p:cNvPr id="15" name="Rectangle 14"/>
            <p:cNvSpPr/>
            <p:nvPr/>
          </p:nvSpPr>
          <p:spPr>
            <a:xfrm>
              <a:off x="1609455" y="2625059"/>
              <a:ext cx="1469924"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HĐ </a:t>
              </a:r>
              <a:r>
                <a:rPr lang="en-US" sz="4000" b="1" dirty="0">
                  <a:solidFill>
                    <a:prstClr val="black"/>
                  </a:solidFill>
                  <a:latin typeface="Arial" panose="020B0604020202020204" pitchFamily="34" charset="0"/>
                  <a:cs typeface="Arial" panose="020B0604020202020204" pitchFamily="34" charset="0"/>
                </a:rPr>
                <a:t>7</a:t>
              </a: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grpSp>
      <mc:AlternateContent xmlns:mc="http://schemas.openxmlformats.org/markup-compatibility/2006" xmlns:a14="http://schemas.microsoft.com/office/drawing/2010/main">
        <mc:Choice Requires="a14">
          <p:sp>
            <p:nvSpPr>
              <p:cNvPr id="16" name="Rectangle 15"/>
              <p:cNvSpPr/>
              <p:nvPr/>
            </p:nvSpPr>
            <p:spPr>
              <a:xfrm>
                <a:off x="3872352" y="5557778"/>
                <a:ext cx="9144000" cy="2862322"/>
              </a:xfrm>
              <a:prstGeom prst="rect">
                <a:avLst/>
              </a:prstGeom>
            </p:spPr>
            <p:txBody>
              <a:bodyPr>
                <a:spAutoFit/>
              </a:bodyPr>
              <a:lstStyle/>
              <a:p>
                <a:pPr>
                  <a:lnSpc>
                    <a:spcPct val="150000"/>
                  </a:lnSpc>
                </a:pPr>
                <a:r>
                  <a:rPr lang="en-US" sz="4000" dirty="0">
                    <a:solidFill>
                      <a:srgbClr val="333333"/>
                    </a:solidFill>
                    <a:latin typeface="Arial" panose="020B0604020202020204" pitchFamily="34" charset="0"/>
                    <a:ea typeface="Times New Roman" panose="02020603050405020304" pitchFamily="18" charset="0"/>
                  </a:rPr>
                  <a:t>a) </a:t>
                </a:r>
                <a:r>
                  <a:rPr lang="en-US" sz="4000" dirty="0" err="1">
                    <a:solidFill>
                      <a:srgbClr val="333333"/>
                    </a:solidFill>
                    <a:latin typeface="Arial" panose="020B0604020202020204" pitchFamily="34" charset="0"/>
                    <a:ea typeface="Times New Roman" panose="02020603050405020304" pitchFamily="18" charset="0"/>
                  </a:rPr>
                  <a:t>Tại</a:t>
                </a:r>
                <a:r>
                  <a:rPr lang="en-US" sz="4000" dirty="0">
                    <a:solidFill>
                      <a:srgbClr val="333333"/>
                    </a:solidFill>
                    <a:latin typeface="Arial" panose="020B0604020202020204" pitchFamily="34" charset="0"/>
                    <a:ea typeface="Times New Roman" panose="02020603050405020304" pitchFamily="18" charset="0"/>
                  </a:rPr>
                  <a:t> </a:t>
                </a:r>
                <a14:m>
                  <m:oMath xmlns:m="http://schemas.openxmlformats.org/officeDocument/2006/math">
                    <m:r>
                      <a:rPr lang="en-US" sz="4000" i="1" dirty="0" smtClean="0">
                        <a:solidFill>
                          <a:srgbClr val="333333"/>
                        </a:solidFill>
                        <a:latin typeface="Cambria Math" panose="02040503050406030204" pitchFamily="18" charset="0"/>
                        <a:ea typeface="Times New Roman" panose="02020603050405020304" pitchFamily="18" charset="0"/>
                      </a:rPr>
                      <m:t>𝑥</m:t>
                    </m:r>
                    <m:r>
                      <a:rPr lang="en-US" sz="4000" i="1" dirty="0" smtClean="0">
                        <a:solidFill>
                          <a:srgbClr val="333333"/>
                        </a:solidFill>
                        <a:latin typeface="Cambria Math" panose="02040503050406030204" pitchFamily="18" charset="0"/>
                        <a:ea typeface="Times New Roman" panose="02020603050405020304" pitchFamily="18" charset="0"/>
                      </a:rPr>
                      <m:t>=2</m:t>
                    </m:r>
                  </m:oMath>
                </a14:m>
                <a:r>
                  <a:rPr lang="en-US" sz="4000" dirty="0">
                    <a:solidFill>
                      <a:srgbClr val="333333"/>
                    </a:solidFill>
                    <a:latin typeface="Arial" panose="020B0604020202020204" pitchFamily="34" charset="0"/>
                    <a:ea typeface="Times New Roman" panose="02020603050405020304" pitchFamily="18" charset="0"/>
                  </a:rPr>
                  <a:t>, ta </a:t>
                </a:r>
                <a:r>
                  <a:rPr lang="en-US" sz="4000" dirty="0" err="1">
                    <a:solidFill>
                      <a:srgbClr val="333333"/>
                    </a:solidFill>
                    <a:latin typeface="Arial" panose="020B0604020202020204" pitchFamily="34" charset="0"/>
                    <a:ea typeface="Times New Roman" panose="02020603050405020304" pitchFamily="18" charset="0"/>
                  </a:rPr>
                  <a:t>có</a:t>
                </a:r>
                <a:r>
                  <a:rPr lang="en-US" sz="4000" dirty="0">
                    <a:solidFill>
                      <a:srgbClr val="333333"/>
                    </a:solidFill>
                    <a:latin typeface="Arial" panose="020B0604020202020204" pitchFamily="34" charset="0"/>
                    <a:ea typeface="Times New Roman" panose="02020603050405020304" pitchFamily="18" charset="0"/>
                  </a:rPr>
                  <a:t>: </a:t>
                </a:r>
                <a14:m>
                  <m:oMath xmlns:m="http://schemas.openxmlformats.org/officeDocument/2006/math">
                    <m:r>
                      <a:rPr lang="en-US" sz="4000" i="1" dirty="0" smtClean="0">
                        <a:solidFill>
                          <a:srgbClr val="333333"/>
                        </a:solidFill>
                        <a:latin typeface="Cambria Math" panose="02040503050406030204" pitchFamily="18" charset="0"/>
                        <a:ea typeface="Times New Roman" panose="02020603050405020304" pitchFamily="18" charset="0"/>
                      </a:rPr>
                      <m:t>3.2 − 2 = 4</m:t>
                    </m:r>
                  </m:oMath>
                </a14:m>
                <a:endParaRPr lang="en-US" sz="4000" dirty="0">
                  <a:latin typeface="Times New Roman" panose="02020603050405020304" pitchFamily="18" charset="0"/>
                  <a:ea typeface="Times New Roman" panose="02020603050405020304" pitchFamily="18" charset="0"/>
                </a:endParaRPr>
              </a:p>
              <a:p>
                <a:pPr>
                  <a:lnSpc>
                    <a:spcPct val="150000"/>
                  </a:lnSpc>
                </a:pPr>
                <a:r>
                  <a:rPr lang="en-US" sz="4000" dirty="0">
                    <a:solidFill>
                      <a:srgbClr val="333333"/>
                    </a:solidFill>
                    <a:latin typeface="Arial" panose="020B0604020202020204" pitchFamily="34" charset="0"/>
                    <a:ea typeface="Times New Roman" panose="02020603050405020304" pitchFamily="18" charset="0"/>
                  </a:rPr>
                  <a:t>b) </a:t>
                </a:r>
                <a:r>
                  <a:rPr lang="en-US" sz="4000" dirty="0" err="1">
                    <a:solidFill>
                      <a:srgbClr val="333333"/>
                    </a:solidFill>
                    <a:latin typeface="Arial" panose="020B0604020202020204" pitchFamily="34" charset="0"/>
                    <a:ea typeface="Times New Roman" panose="02020603050405020304" pitchFamily="18" charset="0"/>
                  </a:rPr>
                  <a:t>Tại</a:t>
                </a:r>
                <a:r>
                  <a:rPr lang="en-US" sz="4000" dirty="0">
                    <a:solidFill>
                      <a:srgbClr val="333333"/>
                    </a:solidFill>
                    <a:latin typeface="Arial" panose="020B0604020202020204" pitchFamily="34" charset="0"/>
                    <a:ea typeface="Times New Roman" panose="02020603050405020304" pitchFamily="18" charset="0"/>
                  </a:rPr>
                  <a:t> </a:t>
                </a:r>
                <a14:m>
                  <m:oMath xmlns:m="http://schemas.openxmlformats.org/officeDocument/2006/math">
                    <m:r>
                      <a:rPr lang="en-US" sz="4000" i="1" dirty="0" smtClean="0">
                        <a:solidFill>
                          <a:srgbClr val="333333"/>
                        </a:solidFill>
                        <a:latin typeface="Cambria Math" panose="02040503050406030204" pitchFamily="18" charset="0"/>
                        <a:ea typeface="Times New Roman" panose="02020603050405020304" pitchFamily="18" charset="0"/>
                      </a:rPr>
                      <m:t>𝑥</m:t>
                    </m:r>
                    <m:r>
                      <a:rPr lang="en-US" sz="4000" i="1" dirty="0" smtClean="0">
                        <a:solidFill>
                          <a:srgbClr val="333333"/>
                        </a:solidFill>
                        <a:latin typeface="Cambria Math" panose="02040503050406030204" pitchFamily="18" charset="0"/>
                        <a:ea typeface="Times New Roman" panose="02020603050405020304" pitchFamily="18" charset="0"/>
                      </a:rPr>
                      <m:t>=−3</m:t>
                    </m:r>
                  </m:oMath>
                </a14:m>
                <a:r>
                  <a:rPr lang="en-US" sz="4000" dirty="0">
                    <a:solidFill>
                      <a:srgbClr val="333333"/>
                    </a:solidFill>
                    <a:latin typeface="Arial" panose="020B0604020202020204" pitchFamily="34" charset="0"/>
                    <a:ea typeface="Times New Roman" panose="02020603050405020304" pitchFamily="18" charset="0"/>
                  </a:rPr>
                  <a:t>, ta </a:t>
                </a:r>
                <a:r>
                  <a:rPr lang="en-US" sz="4000" dirty="0" err="1">
                    <a:solidFill>
                      <a:srgbClr val="333333"/>
                    </a:solidFill>
                    <a:latin typeface="Arial" panose="020B0604020202020204" pitchFamily="34" charset="0"/>
                    <a:ea typeface="Times New Roman" panose="02020603050405020304" pitchFamily="18" charset="0"/>
                  </a:rPr>
                  <a:t>có</a:t>
                </a:r>
                <a:r>
                  <a:rPr lang="en-US" sz="4000" dirty="0">
                    <a:solidFill>
                      <a:srgbClr val="333333"/>
                    </a:solidFill>
                    <a:latin typeface="Arial" panose="020B0604020202020204" pitchFamily="34" charset="0"/>
                    <a:ea typeface="Times New Roman" panose="02020603050405020304" pitchFamily="18" charset="0"/>
                  </a:rPr>
                  <a:t> </a:t>
                </a:r>
                <a:endParaRPr lang="en-US" sz="4000" dirty="0">
                  <a:latin typeface="Times New Roman" panose="02020603050405020304" pitchFamily="18" charset="0"/>
                  <a:ea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sz="4000" i="1" dirty="0" smtClean="0">
                          <a:solidFill>
                            <a:srgbClr val="333333"/>
                          </a:solidFill>
                          <a:latin typeface="Cambria Math" panose="02040503050406030204" pitchFamily="18" charset="0"/>
                          <a:ea typeface="Times New Roman" panose="02020603050405020304" pitchFamily="18" charset="0"/>
                        </a:rPr>
                        <m:t>𝑃</m:t>
                      </m:r>
                      <m:r>
                        <a:rPr lang="en-US" sz="4000" i="1" dirty="0" smtClean="0">
                          <a:solidFill>
                            <a:srgbClr val="333333"/>
                          </a:solidFill>
                          <a:latin typeface="Cambria Math" panose="02040503050406030204" pitchFamily="18" charset="0"/>
                          <a:ea typeface="Times New Roman" panose="02020603050405020304" pitchFamily="18" charset="0"/>
                        </a:rPr>
                        <m:t>(</m:t>
                      </m:r>
                      <m:r>
                        <a:rPr lang="en-US" sz="4000" i="1" dirty="0" smtClean="0">
                          <a:solidFill>
                            <a:srgbClr val="333333"/>
                          </a:solidFill>
                          <a:latin typeface="Cambria Math" panose="02040503050406030204" pitchFamily="18" charset="0"/>
                          <a:ea typeface="Times New Roman" panose="02020603050405020304" pitchFamily="18" charset="0"/>
                        </a:rPr>
                        <m:t>𝑥</m:t>
                      </m:r>
                      <m:r>
                        <a:rPr lang="en-US" sz="4000" i="1" dirty="0" smtClean="0">
                          <a:solidFill>
                            <a:srgbClr val="333333"/>
                          </a:solidFill>
                          <a:latin typeface="Cambria Math" panose="02040503050406030204" pitchFamily="18" charset="0"/>
                          <a:ea typeface="Times New Roman" panose="02020603050405020304" pitchFamily="18" charset="0"/>
                        </a:rPr>
                        <m:t>) = (−4). (−3) + 6 = 18</m:t>
                      </m:r>
                    </m:oMath>
                  </m:oMathPara>
                </a14:m>
                <a:endParaRPr lang="en-US" sz="4000" dirty="0">
                  <a:effectLst/>
                  <a:latin typeface="Times New Roman" panose="02020603050405020304" pitchFamily="18" charset="0"/>
                  <a:ea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3872352" y="5557778"/>
                <a:ext cx="9144000" cy="2862322"/>
              </a:xfrm>
              <a:prstGeom prst="rect">
                <a:avLst/>
              </a:prstGeom>
              <a:blipFill>
                <a:blip r:embed="rId11"/>
                <a:stretch>
                  <a:fillRect l="-2333"/>
                </a:stretch>
              </a:blipFill>
            </p:spPr>
            <p:txBody>
              <a:bodyPr/>
              <a:lstStyle/>
              <a:p>
                <a:r>
                  <a:rPr lang="en-US">
                    <a:noFill/>
                  </a:rPr>
                  <a:t> </a:t>
                </a:r>
              </a:p>
            </p:txBody>
          </p:sp>
        </mc:Fallback>
      </mc:AlternateContent>
      <p:grpSp>
        <p:nvGrpSpPr>
          <p:cNvPr id="17" name="Group 16"/>
          <p:cNvGrpSpPr/>
          <p:nvPr/>
        </p:nvGrpSpPr>
        <p:grpSpPr>
          <a:xfrm>
            <a:off x="1785984" y="4864228"/>
            <a:ext cx="1772266" cy="971649"/>
            <a:chOff x="1325194" y="1094582"/>
            <a:chExt cx="1772266" cy="971649"/>
          </a:xfrm>
        </p:grpSpPr>
        <p:pic>
          <p:nvPicPr>
            <p:cNvPr id="18" name="Picture 10"/>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a:xfrm flipH="1">
              <a:off x="1325194" y="1094582"/>
              <a:ext cx="1772266" cy="971649"/>
            </a:xfrm>
            <a:prstGeom prst="rect">
              <a:avLst/>
            </a:prstGeom>
          </p:spPr>
        </p:pic>
        <p:sp>
          <p:nvSpPr>
            <p:cNvPr id="19" name="TextBox 18"/>
            <p:cNvSpPr txBox="1"/>
            <p:nvPr/>
          </p:nvSpPr>
          <p:spPr>
            <a:xfrm>
              <a:off x="1455869" y="1170782"/>
              <a:ext cx="1510915" cy="707886"/>
            </a:xfrm>
            <a:prstGeom prst="rect">
              <a:avLst/>
            </a:prstGeom>
            <a:noFill/>
          </p:spPr>
          <p:txBody>
            <a:bodyPr wrap="square" rtlCol="0">
              <a:spAutoFit/>
            </a:bodyPr>
            <a:lstStyle/>
            <a:p>
              <a:pPr algn="ctr"/>
              <a:r>
                <a:rPr lang="en-US" sz="4000" b="1" dirty="0" err="1">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0" name="Rectangle 19"/>
              <p:cNvSpPr/>
              <p:nvPr/>
            </p:nvSpPr>
            <p:spPr>
              <a:xfrm>
                <a:off x="2057400" y="8928437"/>
                <a:ext cx="15089793" cy="101566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lang="nl-NL" sz="4000" b="1" dirty="0">
                    <a:latin typeface="Arial" panose="020B0604020202020204" pitchFamily="34" charset="0"/>
                    <a:ea typeface="Times New Roman" panose="02020603050405020304" pitchFamily="18" charset="0"/>
                  </a:rPr>
                  <a:t>Nhận xét: </a:t>
                </a:r>
                <a:r>
                  <a:rPr lang="en-US" sz="4000" dirty="0">
                    <a:latin typeface="Times New Roman" panose="02020603050405020304" pitchFamily="18" charset="0"/>
                    <a:ea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Giá</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trị</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thức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tại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𝑎</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được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kí</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hiệu</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𝑎</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2057400" y="8928437"/>
                <a:ext cx="15089793" cy="1015663"/>
              </a:xfrm>
              <a:prstGeom prst="rect">
                <a:avLst/>
              </a:prstGeom>
              <a:blipFill>
                <a:blip r:embed="rId20"/>
                <a:stretch>
                  <a:fillRect l="-1372" r="-1008" b="-12941"/>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2463862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p:tgtEl>
                                          <p:spTgt spid="17"/>
                                        </p:tgtEl>
                                        <p:attrNameLst>
                                          <p:attrName>ppt_y</p:attrName>
                                        </p:attrNameLst>
                                      </p:cBhvr>
                                      <p:tavLst>
                                        <p:tav tm="0">
                                          <p:val>
                                            <p:strVal val="#ppt_y+#ppt_h*1.125000"/>
                                          </p:val>
                                        </p:tav>
                                        <p:tav tm="100000">
                                          <p:val>
                                            <p:strVal val="#ppt_y"/>
                                          </p:val>
                                        </p:tav>
                                      </p:tavLst>
                                    </p:anim>
                                    <p:animEffect transition="in" filter="wipe(up)">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6">
                                            <p:txEl>
                                              <p:pRg st="0" end="0"/>
                                            </p:txEl>
                                          </p:spTgt>
                                        </p:tgtEl>
                                        <p:attrNameLst>
                                          <p:attrName>style.visibility</p:attrName>
                                        </p:attrNameLst>
                                      </p:cBhvr>
                                      <p:to>
                                        <p:strVal val="visible"/>
                                      </p:to>
                                    </p:set>
                                    <p:animEffect transition="in" filter="barn(inVertical)">
                                      <p:cBhvr>
                                        <p:cTn id="34" dur="500"/>
                                        <p:tgtEl>
                                          <p:spTgt spid="16">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6">
                                            <p:txEl>
                                              <p:pRg st="1" end="1"/>
                                            </p:txEl>
                                          </p:spTgt>
                                        </p:tgtEl>
                                        <p:attrNameLst>
                                          <p:attrName>style.visibility</p:attrName>
                                        </p:attrNameLst>
                                      </p:cBhvr>
                                      <p:to>
                                        <p:strVal val="visible"/>
                                      </p:to>
                                    </p:set>
                                    <p:animEffect transition="in" filter="wipe(down)">
                                      <p:cBhvr>
                                        <p:cTn id="39" dur="500"/>
                                        <p:tgtEl>
                                          <p:spTgt spid="16">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6">
                                            <p:txEl>
                                              <p:pRg st="2" end="2"/>
                                            </p:txEl>
                                          </p:spTgt>
                                        </p:tgtEl>
                                        <p:attrNameLst>
                                          <p:attrName>style.visibility</p:attrName>
                                        </p:attrNameLst>
                                      </p:cBhvr>
                                      <p:to>
                                        <p:strVal val="visible"/>
                                      </p:to>
                                    </p:set>
                                    <p:animEffect transition="in" filter="wipe(down)">
                                      <p:cBhvr>
                                        <p:cTn id="44" dur="500"/>
                                        <p:tgtEl>
                                          <p:spTgt spid="16">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randombar(horizontal)">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p:nvPr/>
        </p:nvSpPr>
        <p:spPr>
          <a:xfrm>
            <a:off x="457200" y="385011"/>
            <a:ext cx="17373600" cy="9559089"/>
          </a:xfrm>
          <a:prstGeom prst="rect">
            <a:avLst/>
          </a:prstGeom>
          <a:solidFill>
            <a:srgbClr val="F6F6E9"/>
          </a:solidFill>
        </p:spPr>
      </p:sp>
      <p:pic>
        <p:nvPicPr>
          <p:cNvPr id="4"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6726468" y="151832"/>
            <a:ext cx="1294758" cy="1372094"/>
          </a:xfrm>
          <a:prstGeom prst="rect">
            <a:avLst/>
          </a:prstGeom>
        </p:spPr>
      </p:pic>
      <p:pic>
        <p:nvPicPr>
          <p:cNvPr id="5"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219155" y="8785934"/>
            <a:ext cx="1294758" cy="1372094"/>
          </a:xfrm>
          <a:prstGeom prst="rect">
            <a:avLst/>
          </a:prstGeom>
        </p:spPr>
      </p:pic>
      <p:sp>
        <p:nvSpPr>
          <p:cNvPr id="2" name="Rounded Rectangle 1"/>
          <p:cNvSpPr/>
          <p:nvPr/>
        </p:nvSpPr>
        <p:spPr>
          <a:xfrm>
            <a:off x="1552581" y="1485258"/>
            <a:ext cx="2364130" cy="1108165"/>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Ví</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dụ</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7</a:t>
            </a:r>
          </a:p>
        </p:txBody>
      </p:sp>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160330" y="1202162"/>
            <a:ext cx="863514" cy="955214"/>
          </a:xfrm>
          <a:prstGeom prst="rect">
            <a:avLst/>
          </a:prstGeom>
        </p:spPr>
      </p:pic>
      <p:sp>
        <p:nvSpPr>
          <p:cNvPr id="3" name="Rectangle 2"/>
          <p:cNvSpPr/>
          <p:nvPr/>
        </p:nvSpPr>
        <p:spPr>
          <a:xfrm>
            <a:off x="4498224" y="999114"/>
            <a:ext cx="11011164" cy="1839606"/>
          </a:xfrm>
          <a:prstGeom prst="rect">
            <a:avLst/>
          </a:prstGeom>
        </p:spPr>
        <p:txBody>
          <a:bodyPr wrap="square">
            <a:spAutoFit/>
          </a:bodyPr>
          <a:lstStyle/>
          <a:p>
            <a:pPr>
              <a:lnSpc>
                <a:spcPct val="150000"/>
              </a:lnSpc>
            </a:pPr>
            <a:r>
              <a:rPr lang="en-US" sz="4000" dirty="0" err="1">
                <a:latin typeface="Arial" panose="020B0604020202020204" pitchFamily="34" charset="0"/>
                <a:ea typeface="Calibri" panose="020F0502020204030204" pitchFamily="34" charset="0"/>
                <a:cs typeface="Times New Roman" panose="02020603050405020304" pitchFamily="18" charset="0"/>
              </a:rPr>
              <a:t>Trong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các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phát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biểu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sau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phát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biểu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nào</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đúng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phát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biểu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nào</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sai</a:t>
            </a:r>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104576" y="7425044"/>
            <a:ext cx="4078847" cy="2565966"/>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4486192" y="2838720"/>
                <a:ext cx="13188594" cy="3904980"/>
              </a:xfrm>
              <a:prstGeom prst="rect">
                <a:avLst/>
              </a:prstGeom>
            </p:spPr>
            <p:txBody>
              <a:bodyPr wrap="square">
                <a:spAutoFit/>
              </a:bodyPr>
              <a:lstStyle/>
              <a:p>
                <a:pPr lvl="0">
                  <a:lnSpc>
                    <a:spcPct val="200000"/>
                  </a:lnSpc>
                  <a:spcAft>
                    <a:spcPts val="1200"/>
                  </a:spcAft>
                </a:pP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oMath>
                </a14:m>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là</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nghiệm</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đa</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thức</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𝑃</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4</m:t>
                    </m:r>
                  </m:oMath>
                </a14:m>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200000"/>
                  </a:lnSpc>
                  <a:spcAft>
                    <a:spcPts val="1200"/>
                  </a:spcAft>
                </a:pP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b)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oMath>
                </a14:m>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là</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nghiệm</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đa</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thức</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𝑄</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+6</m:t>
                    </m:r>
                  </m:oMath>
                </a14:m>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200000"/>
                  </a:lnSpc>
                </a:pPr>
                <a:r>
                  <a:rPr lang="en-US" sz="4000" dirty="0">
                    <a:solidFill>
                      <a:prstClr val="black"/>
                    </a:solidFill>
                    <a:latin typeface="Arial" panose="020B0604020202020204" pitchFamily="34" charset="0"/>
                    <a:ea typeface="Times New Roman" panose="02020603050405020304" pitchFamily="18" charset="0"/>
                  </a:rPr>
                  <a:t>c) </a:t>
                </a:r>
                <a14:m>
                  <m:oMath xmlns:m="http://schemas.openxmlformats.org/officeDocument/2006/math">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𝑡</m:t>
                    </m:r>
                    <m:r>
                      <a:rPr lang="en-US" sz="4000">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oMath>
                </a14:m>
                <a:r>
                  <a:rPr lang="en-US" sz="4000" dirty="0">
                    <a:solidFill>
                      <a:prstClr val="black"/>
                    </a:solidFill>
                    <a:latin typeface="Arial" panose="020B0604020202020204" pitchFamily="34" charset="0"/>
                    <a:ea typeface="Times New Roman" panose="02020603050405020304" pitchFamily="18" charset="0"/>
                  </a:rPr>
                  <a:t> </a:t>
                </a:r>
                <a:r>
                  <a:rPr lang="en-US" sz="4000" dirty="0" err="1">
                    <a:solidFill>
                      <a:prstClr val="black"/>
                    </a:solidFill>
                    <a:latin typeface="Arial" panose="020B0604020202020204" pitchFamily="34" charset="0"/>
                    <a:ea typeface="Times New Roman" panose="02020603050405020304" pitchFamily="18" charset="0"/>
                  </a:rPr>
                  <a:t>là</a:t>
                </a:r>
                <a:r>
                  <a:rPr lang="en-US" sz="4000" dirty="0">
                    <a:solidFill>
                      <a:prstClr val="black"/>
                    </a:solidFill>
                    <a:latin typeface="Arial" panose="020B0604020202020204" pitchFamily="34" charset="0"/>
                    <a:ea typeface="Times New Roman" panose="02020603050405020304" pitchFamily="18" charset="0"/>
                  </a:rPr>
                  <a:t> </a:t>
                </a:r>
                <a:r>
                  <a:rPr lang="en-US" sz="4000" dirty="0" err="1">
                    <a:solidFill>
                      <a:prstClr val="black"/>
                    </a:solidFill>
                    <a:latin typeface="Arial" panose="020B0604020202020204" pitchFamily="34" charset="0"/>
                    <a:ea typeface="Times New Roman" panose="02020603050405020304" pitchFamily="18" charset="0"/>
                  </a:rPr>
                  <a:t>nghiệm</a:t>
                </a:r>
                <a:r>
                  <a:rPr lang="en-US" sz="4000" dirty="0">
                    <a:solidFill>
                      <a:prstClr val="black"/>
                    </a:solidFill>
                    <a:latin typeface="Arial" panose="020B0604020202020204" pitchFamily="34" charset="0"/>
                    <a:ea typeface="Times New Roman" panose="02020603050405020304" pitchFamily="18" charset="0"/>
                  </a:rPr>
                  <a:t> </a:t>
                </a:r>
                <a:r>
                  <a:rPr lang="en-US" sz="4000" dirty="0" err="1">
                    <a:solidFill>
                      <a:prstClr val="black"/>
                    </a:solidFill>
                    <a:latin typeface="Arial" panose="020B0604020202020204" pitchFamily="34" charset="0"/>
                    <a:ea typeface="Times New Roman" panose="02020603050405020304" pitchFamily="18" charset="0"/>
                  </a:rPr>
                  <a:t>của</a:t>
                </a:r>
                <a:r>
                  <a:rPr lang="en-US" sz="4000" dirty="0">
                    <a:solidFill>
                      <a:prstClr val="black"/>
                    </a:solidFill>
                    <a:latin typeface="Arial" panose="020B0604020202020204" pitchFamily="34" charset="0"/>
                    <a:ea typeface="Times New Roman" panose="02020603050405020304" pitchFamily="18" charset="0"/>
                  </a:rPr>
                  <a:t> </a:t>
                </a:r>
                <a:r>
                  <a:rPr lang="en-US" sz="4000" dirty="0" err="1">
                    <a:solidFill>
                      <a:prstClr val="black"/>
                    </a:solidFill>
                    <a:latin typeface="Arial" panose="020B0604020202020204" pitchFamily="34" charset="0"/>
                    <a:ea typeface="Times New Roman" panose="02020603050405020304" pitchFamily="18" charset="0"/>
                  </a:rPr>
                  <a:t>đa</a:t>
                </a:r>
                <a:r>
                  <a:rPr lang="en-US" sz="4000" dirty="0">
                    <a:solidFill>
                      <a:prstClr val="black"/>
                    </a:solidFill>
                    <a:latin typeface="Arial" panose="020B0604020202020204" pitchFamily="34" charset="0"/>
                    <a:ea typeface="Times New Roman" panose="02020603050405020304" pitchFamily="18" charset="0"/>
                  </a:rPr>
                  <a:t> </a:t>
                </a:r>
                <a:r>
                  <a:rPr lang="en-US" sz="4000" dirty="0" err="1">
                    <a:solidFill>
                      <a:prstClr val="black"/>
                    </a:solidFill>
                    <a:latin typeface="Arial" panose="020B0604020202020204" pitchFamily="34" charset="0"/>
                    <a:ea typeface="Times New Roman" panose="02020603050405020304" pitchFamily="18" charset="0"/>
                  </a:rPr>
                  <a:t>thức</a:t>
                </a:r>
                <a:r>
                  <a:rPr lang="en-US" sz="4000" dirty="0">
                    <a:solidFill>
                      <a:prstClr val="black"/>
                    </a:solidFill>
                    <a:latin typeface="Arial" panose="020B0604020202020204" pitchFamily="34" charset="0"/>
                    <a:ea typeface="Times New Roman" panose="02020603050405020304" pitchFamily="18" charset="0"/>
                  </a:rPr>
                  <a:t> </a:t>
                </a:r>
                <a14:m>
                  <m:oMath xmlns:m="http://schemas.openxmlformats.org/officeDocument/2006/math">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𝑅</m:t>
                    </m:r>
                    <m:r>
                      <a:rPr lang="en-US" sz="400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𝑡</m:t>
                    </m:r>
                    <m:r>
                      <a:rPr lang="en-US" sz="400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𝑡</m:t>
                        </m:r>
                      </m:e>
                      <m:sup>
                        <m:r>
                          <a:rPr lang="en-US" sz="400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oMath>
                </a14:m>
                <a:r>
                  <a:rPr lang="en-US" sz="4000" dirty="0">
                    <a:solidFill>
                      <a:prstClr val="black"/>
                    </a:solidFill>
                    <a:latin typeface="Arial" panose="020B0604020202020204" pitchFamily="34" charset="0"/>
                    <a:ea typeface="Times New Roman" panose="02020603050405020304" pitchFamily="18" charset="0"/>
                  </a:rPr>
                  <a:t>.</a:t>
                </a:r>
                <a:endParaRPr lang="en-US" sz="36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4486192" y="2838720"/>
                <a:ext cx="13188594" cy="3904980"/>
              </a:xfrm>
              <a:prstGeom prst="rect">
                <a:avLst/>
              </a:prstGeom>
              <a:blipFill>
                <a:blip r:embed="rId11"/>
                <a:stretch>
                  <a:fillRect l="-1664" b="-5781"/>
                </a:stretch>
              </a:blipFill>
            </p:spPr>
            <p:txBody>
              <a:bodyPr/>
              <a:lstStyle/>
              <a:p>
                <a:r>
                  <a:rPr lang="en-US">
                    <a:noFill/>
                  </a:rPr>
                  <a:t> </a:t>
                </a:r>
              </a:p>
            </p:txBody>
          </p:sp>
        </mc:Fallback>
      </mc:AlternateContent>
      <p:pic>
        <p:nvPicPr>
          <p:cNvPr id="13"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2634487" y="3086100"/>
            <a:ext cx="1264801" cy="1073500"/>
          </a:xfrm>
          <a:prstGeom prst="rect">
            <a:avLst/>
          </a:prstGeom>
        </p:spPr>
      </p:pic>
      <p:pic>
        <p:nvPicPr>
          <p:cNvPr id="14" name="Picture 2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2813379" y="4533900"/>
            <a:ext cx="946913" cy="926791"/>
          </a:xfrm>
          <a:prstGeom prst="rect">
            <a:avLst/>
          </a:prstGeom>
        </p:spPr>
      </p:pic>
      <p:pic>
        <p:nvPicPr>
          <p:cNvPr id="15" name="Picture 2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2813379" y="5865070"/>
            <a:ext cx="937674" cy="917749"/>
          </a:xfrm>
          <a:prstGeom prst="rect">
            <a:avLst/>
          </a:prstGeom>
        </p:spPr>
      </p:pic>
    </p:spTree>
    <p:custDataLst>
      <p:tags r:id="rId1"/>
    </p:custDataLst>
    <p:extLst>
      <p:ext uri="{BB962C8B-B14F-4D97-AF65-F5344CB8AC3E}">
        <p14:creationId xmlns:p14="http://schemas.microsoft.com/office/powerpoint/2010/main" val="2283198441"/>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sp>
        <p:nvSpPr>
          <p:cNvPr id="18" name="TextBox 2"/>
          <p:cNvSpPr txBox="1"/>
          <p:nvPr/>
        </p:nvSpPr>
        <p:spPr>
          <a:xfrm>
            <a:off x="2852016" y="1110780"/>
            <a:ext cx="13106882" cy="1133515"/>
          </a:xfrm>
          <a:prstGeom prst="rect">
            <a:avLst/>
          </a:prstGeom>
        </p:spPr>
        <p:txBody>
          <a:bodyPr lIns="0" tIns="0" rIns="0" bIns="0" rtlCol="0" anchor="t">
            <a:spAutoFit/>
          </a:bodyPr>
          <a:lstStyle/>
          <a:p>
            <a:pPr marL="0" lvl="0" indent="0" algn="ctr">
              <a:lnSpc>
                <a:spcPts val="9600"/>
              </a:lnSpc>
            </a:pPr>
            <a:r>
              <a:rPr lang="en-US" sz="7200" b="1" u="none" dirty="0">
                <a:solidFill>
                  <a:srgbClr val="291B25"/>
                </a:solidFill>
                <a:latin typeface="Arial" panose="020B0604020202020204" pitchFamily="34" charset="0"/>
                <a:cs typeface="Arial" panose="020B0604020202020204" pitchFamily="34" charset="0"/>
              </a:rPr>
              <a:t>HƯỚNG DẪN VỀ NHÀ</a:t>
            </a:r>
          </a:p>
        </p:txBody>
      </p:sp>
      <p:pic>
        <p:nvPicPr>
          <p:cNvPr id="21"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36" r="60999"/>
          <a:stretch>
            <a:fillRect/>
          </a:stretch>
        </p:blipFill>
        <p:spPr>
          <a:xfrm rot="143919">
            <a:off x="16753729" y="185041"/>
            <a:ext cx="3600506" cy="10508716"/>
          </a:xfrm>
          <a:prstGeom prst="rect">
            <a:avLst/>
          </a:prstGeom>
        </p:spPr>
      </p:pic>
      <p:grpSp>
        <p:nvGrpSpPr>
          <p:cNvPr id="22" name="Group 21"/>
          <p:cNvGrpSpPr/>
          <p:nvPr/>
        </p:nvGrpSpPr>
        <p:grpSpPr>
          <a:xfrm>
            <a:off x="381000" y="3483562"/>
            <a:ext cx="4942032" cy="4936538"/>
            <a:chOff x="1028700" y="3864562"/>
            <a:chExt cx="4470386" cy="4936538"/>
          </a:xfrm>
        </p:grpSpPr>
        <p:sp>
          <p:nvSpPr>
            <p:cNvPr id="23" name="AutoShape 4"/>
            <p:cNvSpPr/>
            <p:nvPr/>
          </p:nvSpPr>
          <p:spPr>
            <a:xfrm rot="101125">
              <a:off x="1028700" y="4119958"/>
              <a:ext cx="4470386" cy="4681142"/>
            </a:xfrm>
            <a:prstGeom prst="rect">
              <a:avLst/>
            </a:prstGeom>
            <a:solidFill>
              <a:srgbClr val="FFCE6D"/>
            </a:solidFill>
          </p:spPr>
        </p:sp>
        <p:pic>
          <p:nvPicPr>
            <p:cNvPr id="24"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93524">
              <a:off x="2191181" y="3864562"/>
              <a:ext cx="2145424" cy="512034"/>
            </a:xfrm>
            <a:prstGeom prst="rect">
              <a:avLst/>
            </a:prstGeom>
          </p:spPr>
        </p:pic>
        <p:sp>
          <p:nvSpPr>
            <p:cNvPr id="25" name="TextBox 24"/>
            <p:cNvSpPr txBox="1"/>
            <p:nvPr/>
          </p:nvSpPr>
          <p:spPr>
            <a:xfrm>
              <a:off x="1204313" y="5014140"/>
              <a:ext cx="4119160" cy="1938992"/>
            </a:xfrm>
            <a:prstGeom prst="rect">
              <a:avLst/>
            </a:prstGeom>
            <a:noFill/>
          </p:spPr>
          <p:txBody>
            <a:bodyPr wrap="square" rtlCol="0">
              <a:spAutoFit/>
            </a:bodyPr>
            <a:lstStyle/>
            <a:p>
              <a:pPr algn="ctr">
                <a:lnSpc>
                  <a:spcPct val="150000"/>
                </a:lnSpc>
              </a:pPr>
              <a:r>
                <a:rPr lang="en-US" sz="4000" dirty="0" err="1">
                  <a:latin typeface="Arial" panose="020B0604020202020204" pitchFamily="34" charset="0"/>
                  <a:cs typeface="Arial" panose="020B0604020202020204" pitchFamily="34" charset="0"/>
                </a:rPr>
                <a:t>Ôn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endParaRPr lang="en-US" sz="4000" dirty="0">
                <a:latin typeface="Arial" panose="020B0604020202020204" pitchFamily="34" charset="0"/>
                <a:cs typeface="Arial" panose="020B0604020202020204" pitchFamily="34" charset="0"/>
              </a:endParaRPr>
            </a:p>
          </p:txBody>
        </p:sp>
      </p:grpSp>
      <p:grpSp>
        <p:nvGrpSpPr>
          <p:cNvPr id="26" name="Group 25"/>
          <p:cNvGrpSpPr/>
          <p:nvPr/>
        </p:nvGrpSpPr>
        <p:grpSpPr>
          <a:xfrm>
            <a:off x="6019800" y="3466779"/>
            <a:ext cx="5023729" cy="4953321"/>
            <a:chOff x="6362700" y="3847779"/>
            <a:chExt cx="4470386" cy="4953321"/>
          </a:xfrm>
        </p:grpSpPr>
        <p:sp>
          <p:nvSpPr>
            <p:cNvPr id="27" name="AutoShape 6"/>
            <p:cNvSpPr/>
            <p:nvPr/>
          </p:nvSpPr>
          <p:spPr>
            <a:xfrm rot="-98493">
              <a:off x="6362700" y="4119958"/>
              <a:ext cx="4470386" cy="4681142"/>
            </a:xfrm>
            <a:prstGeom prst="rect">
              <a:avLst/>
            </a:prstGeom>
            <a:solidFill>
              <a:srgbClr val="FFCE6D"/>
            </a:solidFill>
          </p:spPr>
        </p:sp>
        <p:pic>
          <p:nvPicPr>
            <p:cNvPr id="28"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91288">
              <a:off x="7618911" y="3847779"/>
              <a:ext cx="1875504" cy="545601"/>
            </a:xfrm>
            <a:prstGeom prst="rect">
              <a:avLst/>
            </a:prstGeom>
          </p:spPr>
        </p:pic>
        <p:sp>
          <p:nvSpPr>
            <p:cNvPr id="29" name="TextBox 28"/>
            <p:cNvSpPr txBox="1"/>
            <p:nvPr/>
          </p:nvSpPr>
          <p:spPr>
            <a:xfrm>
              <a:off x="6433603" y="5014140"/>
              <a:ext cx="4119160" cy="1938992"/>
            </a:xfrm>
            <a:prstGeom prst="rect">
              <a:avLst/>
            </a:prstGeom>
            <a:noFill/>
          </p:spPr>
          <p:txBody>
            <a:bodyPr wrap="square" rtlCol="0">
              <a:spAutoFit/>
            </a:bodyPr>
            <a:lstStyle/>
            <a:p>
              <a:pPr algn="ctr">
                <a:lnSpc>
                  <a:spcPct val="150000"/>
                </a:lnSpc>
              </a:pP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SBT</a:t>
              </a:r>
            </a:p>
          </p:txBody>
        </p:sp>
      </p:grpSp>
      <p:grpSp>
        <p:nvGrpSpPr>
          <p:cNvPr id="30" name="Group 29"/>
          <p:cNvGrpSpPr/>
          <p:nvPr/>
        </p:nvGrpSpPr>
        <p:grpSpPr>
          <a:xfrm>
            <a:off x="11620499" y="3390900"/>
            <a:ext cx="5295901" cy="4944316"/>
            <a:chOff x="11696699" y="3856784"/>
            <a:chExt cx="4470386" cy="4944316"/>
          </a:xfrm>
        </p:grpSpPr>
        <p:sp>
          <p:nvSpPr>
            <p:cNvPr id="31" name="AutoShape 8"/>
            <p:cNvSpPr/>
            <p:nvPr/>
          </p:nvSpPr>
          <p:spPr>
            <a:xfrm rot="148990">
              <a:off x="11696699" y="4119958"/>
              <a:ext cx="4470386" cy="4681142"/>
            </a:xfrm>
            <a:prstGeom prst="rect">
              <a:avLst/>
            </a:prstGeom>
            <a:solidFill>
              <a:srgbClr val="FFCE6D"/>
            </a:solidFill>
          </p:spPr>
        </p:sp>
        <p:pic>
          <p:nvPicPr>
            <p:cNvPr id="32"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66755">
              <a:off x="12859180" y="3856784"/>
              <a:ext cx="2145424" cy="512034"/>
            </a:xfrm>
            <a:prstGeom prst="rect">
              <a:avLst/>
            </a:prstGeom>
          </p:spPr>
        </p:pic>
      </p:grpSp>
      <p:sp>
        <p:nvSpPr>
          <p:cNvPr id="33" name="Rectangle 32"/>
          <p:cNvSpPr/>
          <p:nvPr/>
        </p:nvSpPr>
        <p:spPr>
          <a:xfrm>
            <a:off x="11941354" y="4220416"/>
            <a:ext cx="4746446" cy="3785652"/>
          </a:xfrm>
          <a:prstGeom prst="rect">
            <a:avLst/>
          </a:prstGeom>
        </p:spPr>
        <p:txBody>
          <a:bodyPr wrap="square">
            <a:spAutoFit/>
          </a:bodyPr>
          <a:lstStyle/>
          <a:p>
            <a:pPr algn="just">
              <a:lnSpc>
                <a:spcPct val="150000"/>
              </a:lnSpc>
            </a:pPr>
            <a:r>
              <a:rPr lang="vi-VN" sz="4000" dirty="0"/>
              <a:t>Chuẩn bị trước </a:t>
            </a:r>
            <a:r>
              <a:rPr lang="vi-VN" sz="4000" b="1" dirty="0"/>
              <a:t>"Bài 3: Phép cộng, phép trừ đa thức một biến"</a:t>
            </a:r>
          </a:p>
        </p:txBody>
      </p:sp>
      <p:pic>
        <p:nvPicPr>
          <p:cNvPr id="34"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9595840">
            <a:off x="818535" y="7663985"/>
            <a:ext cx="2016426" cy="1880776"/>
          </a:xfrm>
          <a:prstGeom prst="rect">
            <a:avLst/>
          </a:prstGeom>
        </p:spPr>
      </p:pic>
    </p:spTree>
    <p:custDataLst>
      <p:tags r:id="rId1"/>
    </p:custDataLst>
    <p:extLst>
      <p:ext uri="{BB962C8B-B14F-4D97-AF65-F5344CB8AC3E}">
        <p14:creationId xmlns:p14="http://schemas.microsoft.com/office/powerpoint/2010/main" val="1625825218"/>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36" r="60999"/>
          <a:stretch>
            <a:fillRect/>
          </a:stretch>
        </p:blipFill>
        <p:spPr>
          <a:xfrm rot="143919" flipH="1">
            <a:off x="-1720640" y="-314570"/>
            <a:ext cx="3733533" cy="10896980"/>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16646735" y="8610753"/>
            <a:ext cx="1732518" cy="1615966"/>
          </a:xfrm>
          <a:prstGeom prst="rect">
            <a:avLst/>
          </a:prstGeom>
        </p:spPr>
      </p:pic>
      <p:sp>
        <p:nvSpPr>
          <p:cNvPr id="17" name="Rounded Rectangle 16"/>
          <p:cNvSpPr/>
          <p:nvPr/>
        </p:nvSpPr>
        <p:spPr>
          <a:xfrm>
            <a:off x="4141290" y="594885"/>
            <a:ext cx="11491319" cy="967215"/>
          </a:xfrm>
          <a:prstGeom prst="roundRect">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 </a:t>
            </a:r>
            <a:r>
              <a:rPr kumimoji="0" lang="vi-VN"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Đơn thức một biến. Đa thức một biến</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2" name="Group 11"/>
          <p:cNvGrpSpPr/>
          <p:nvPr/>
        </p:nvGrpSpPr>
        <p:grpSpPr>
          <a:xfrm>
            <a:off x="1963225" y="6057900"/>
            <a:ext cx="1999951" cy="1322990"/>
            <a:chOff x="1338414" y="1036794"/>
            <a:chExt cx="1999951" cy="1322990"/>
          </a:xfrm>
        </p:grpSpPr>
        <p:pic>
          <p:nvPicPr>
            <p:cNvPr id="13" name="Picture 10"/>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flipH="1">
              <a:off x="1338414" y="1036794"/>
              <a:ext cx="1999951" cy="1322990"/>
            </a:xfrm>
            <a:prstGeom prst="rect">
              <a:avLst/>
            </a:prstGeom>
          </p:spPr>
        </p:pic>
        <p:sp>
          <p:nvSpPr>
            <p:cNvPr id="15" name="TextBox 14"/>
            <p:cNvSpPr txBox="1"/>
            <p:nvPr/>
          </p:nvSpPr>
          <p:spPr>
            <a:xfrm>
              <a:off x="1552581" y="1296329"/>
              <a:ext cx="157161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 name="Rectangle 1"/>
          <p:cNvSpPr/>
          <p:nvPr/>
        </p:nvSpPr>
        <p:spPr>
          <a:xfrm>
            <a:off x="2438400" y="2296168"/>
            <a:ext cx="1524776"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HĐ 1:</a:t>
            </a:r>
          </a:p>
        </p:txBody>
      </p:sp>
      <p:sp>
        <p:nvSpPr>
          <p:cNvPr id="3" name="Rectangle 2"/>
          <p:cNvSpPr/>
          <p:nvPr/>
        </p:nvSpPr>
        <p:spPr>
          <a:xfrm>
            <a:off x="4131735" y="2060888"/>
            <a:ext cx="13268523" cy="3785652"/>
          </a:xfrm>
          <a:prstGeom prst="rect">
            <a:avLst/>
          </a:prstGeom>
        </p:spPr>
        <p:txBody>
          <a:bodyPr wrap="square">
            <a:spAutoFit/>
          </a:bodyPr>
          <a:lstStyle/>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Viết</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biểu</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thức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biểu</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thị</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Diện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tích</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hình</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vuông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có</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độ</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dài</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cạnh</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là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x cm;</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Thể</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tích</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hình</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lập</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phương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có</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độ</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dài</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cạnh</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là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2x cm.</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b)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Các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biểu</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thức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trên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có</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dạng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như</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thế</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nào</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mc:AlternateContent xmlns:mc="http://schemas.openxmlformats.org/markup-compatibility/2006" xmlns:a14="http://schemas.microsoft.com/office/drawing/2010/main">
        <mc:Choice Requires="a14">
          <p:sp>
            <p:nvSpPr>
              <p:cNvPr id="4" name="Rectangle 3"/>
              <p:cNvSpPr/>
              <p:nvPr/>
            </p:nvSpPr>
            <p:spPr>
              <a:xfrm>
                <a:off x="4131735" y="6286500"/>
                <a:ext cx="12327465" cy="378565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Biểu</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thức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biểu</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thị</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Diện</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tích</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hình</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vuông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độ</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dài</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cạnh</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m:t>
                        </m:r>
                      </m:e>
                      <m:sup>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m:t>
                        </m:r>
                      </m:sup>
                    </m:sSup>
                  </m:oMath>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Thể</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tích</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hình</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lập</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phương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độ</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dài</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cạnh</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2x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e>
                        <m:sup>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m:t>
                          </m:r>
                        </m:sup>
                      </m:sSup>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=8</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m:t>
                          </m:r>
                        </m:e>
                        <m:sup>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m:t>
                          </m:r>
                        </m:sup>
                      </m:sSup>
                    </m:oMath>
                  </m:oMathPara>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131735" y="6286500"/>
                <a:ext cx="12327465" cy="3785652"/>
              </a:xfrm>
              <a:prstGeom prst="rect">
                <a:avLst/>
              </a:prstGeom>
              <a:blipFill>
                <a:blip r:embed="rId20"/>
                <a:stretch>
                  <a:fillRect l="-1780"/>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839368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invX="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p:tgtEl>
                                          <p:spTgt spid="12"/>
                                        </p:tgtEl>
                                        <p:attrNameLst>
                                          <p:attrName>ppt_y</p:attrName>
                                        </p:attrNameLst>
                                      </p:cBhvr>
                                      <p:tavLst>
                                        <p:tav tm="0">
                                          <p:val>
                                            <p:strVal val="#ppt_y+#ppt_h*1.125000"/>
                                          </p:val>
                                        </p:tav>
                                        <p:tav tm="100000">
                                          <p:val>
                                            <p:strVal val="#ppt_y"/>
                                          </p:val>
                                        </p:tav>
                                      </p:tavLst>
                                    </p:anim>
                                    <p:animEffect transition="in" filter="wipe(up)">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36" r="60999"/>
          <a:stretch>
            <a:fillRect/>
          </a:stretch>
        </p:blipFill>
        <p:spPr>
          <a:xfrm rot="143919" flipH="1">
            <a:off x="-1720640" y="-314570"/>
            <a:ext cx="3733533" cy="10896980"/>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16781924" y="8694049"/>
            <a:ext cx="1732518" cy="1615966"/>
          </a:xfrm>
          <a:prstGeom prst="rect">
            <a:avLst/>
          </a:prstGeom>
        </p:spPr>
      </p:pic>
      <p:sp>
        <p:nvSpPr>
          <p:cNvPr id="17" name="Rounded Rectangle 16"/>
          <p:cNvSpPr/>
          <p:nvPr/>
        </p:nvSpPr>
        <p:spPr>
          <a:xfrm>
            <a:off x="4141290" y="767367"/>
            <a:ext cx="11491319" cy="967215"/>
          </a:xfrm>
          <a:prstGeom prst="roundRect">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 </a:t>
            </a:r>
            <a:r>
              <a:rPr kumimoji="0" lang="vi-VN"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Đơn thức một biến. Đa thức một biến</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2" name="Group 11"/>
          <p:cNvGrpSpPr/>
          <p:nvPr/>
        </p:nvGrpSpPr>
        <p:grpSpPr>
          <a:xfrm>
            <a:off x="2100476" y="6230382"/>
            <a:ext cx="1999951" cy="1322990"/>
            <a:chOff x="1338414" y="1036794"/>
            <a:chExt cx="1999951" cy="1322990"/>
          </a:xfrm>
        </p:grpSpPr>
        <p:pic>
          <p:nvPicPr>
            <p:cNvPr id="13" name="Picture 10"/>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flipH="1">
              <a:off x="1338414" y="1036794"/>
              <a:ext cx="1999951" cy="1322990"/>
            </a:xfrm>
            <a:prstGeom prst="rect">
              <a:avLst/>
            </a:prstGeom>
          </p:spPr>
        </p:pic>
        <p:sp>
          <p:nvSpPr>
            <p:cNvPr id="15" name="TextBox 14"/>
            <p:cNvSpPr txBox="1"/>
            <p:nvPr/>
          </p:nvSpPr>
          <p:spPr>
            <a:xfrm>
              <a:off x="1552581" y="1296329"/>
              <a:ext cx="157161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 name="Rectangle 1"/>
          <p:cNvSpPr/>
          <p:nvPr/>
        </p:nvSpPr>
        <p:spPr>
          <a:xfrm>
            <a:off x="2438400" y="2468650"/>
            <a:ext cx="1524776"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HĐ 1:</a:t>
            </a:r>
          </a:p>
        </p:txBody>
      </p:sp>
      <p:sp>
        <p:nvSpPr>
          <p:cNvPr id="3" name="Rectangle 2"/>
          <p:cNvSpPr/>
          <p:nvPr/>
        </p:nvSpPr>
        <p:spPr>
          <a:xfrm>
            <a:off x="4131735" y="2233370"/>
            <a:ext cx="13268523" cy="3785652"/>
          </a:xfrm>
          <a:prstGeom prst="rect">
            <a:avLst/>
          </a:prstGeom>
        </p:spPr>
        <p:txBody>
          <a:bodyPr wrap="square">
            <a:spAutoFit/>
          </a:bodyPr>
          <a:lstStyle/>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Viết</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biểu</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thức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biểu</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thị</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Diện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tích</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hình</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vuông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có</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độ</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dài</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cạnh</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là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x cm;</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Thể</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tích</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hình</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lập</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phương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có</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độ</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dài</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cạnh</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là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2x cm.</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b)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Các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biểu</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thức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trên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có</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dạng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như</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thế</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nào</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4" name="Rectangle 3"/>
          <p:cNvSpPr/>
          <p:nvPr/>
        </p:nvSpPr>
        <p:spPr>
          <a:xfrm>
            <a:off x="4161343" y="7644190"/>
            <a:ext cx="12983657" cy="193899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b)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Các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biểu</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thức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trên</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dạng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tích</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số</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với</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lũy</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thừa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số</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mũ</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nguyên</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dương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biến</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502831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4"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6726468" y="151832"/>
            <a:ext cx="1294758" cy="1372094"/>
          </a:xfrm>
          <a:prstGeom prst="rect">
            <a:avLst/>
          </a:prstGeom>
        </p:spPr>
      </p:pic>
      <p:pic>
        <p:nvPicPr>
          <p:cNvPr id="5"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219155" y="8785934"/>
            <a:ext cx="1294758" cy="1372094"/>
          </a:xfrm>
          <a:prstGeom prst="rect">
            <a:avLst/>
          </a:prstGeom>
        </p:spPr>
      </p:pic>
      <p:grpSp>
        <p:nvGrpSpPr>
          <p:cNvPr id="2" name="Group 1"/>
          <p:cNvGrpSpPr/>
          <p:nvPr/>
        </p:nvGrpSpPr>
        <p:grpSpPr>
          <a:xfrm>
            <a:off x="6515100" y="419100"/>
            <a:ext cx="5257800" cy="1066158"/>
            <a:chOff x="6515100" y="419100"/>
            <a:chExt cx="5257800" cy="1066158"/>
          </a:xfrm>
        </p:grpSpPr>
        <p:sp>
          <p:nvSpPr>
            <p:cNvPr id="15" name="Round Same Side Corner Rectangle 14"/>
            <p:cNvSpPr/>
            <p:nvPr/>
          </p:nvSpPr>
          <p:spPr>
            <a:xfrm flipV="1">
              <a:off x="6515100" y="419100"/>
              <a:ext cx="5257800" cy="1066158"/>
            </a:xfrm>
            <a:prstGeom prst="round2SameRect">
              <a:avLst>
                <a:gd name="adj1" fmla="val 50000"/>
                <a:gd name="adj2" fmla="val 0"/>
              </a:avLst>
            </a:prstGeom>
            <a:solidFill>
              <a:srgbClr val="61A6AB"/>
            </a:solidFill>
            <a:ln>
              <a:solidFill>
                <a:srgbClr val="61A6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048500" y="490514"/>
              <a:ext cx="4191000" cy="923330"/>
            </a:xfrm>
            <a:prstGeom prst="rect">
              <a:avLst/>
            </a:prstGeom>
            <a:noFill/>
          </p:spPr>
          <p:txBody>
            <a:bodyPr wrap="square" rtlCol="0">
              <a:spAutoFit/>
            </a:bodyPr>
            <a:lstStyle/>
            <a:p>
              <a:pPr algn="ctr"/>
              <a:r>
                <a:rPr lang="en-US" sz="5400" b="1" dirty="0">
                  <a:solidFill>
                    <a:schemeClr val="bg1"/>
                  </a:solidFill>
                  <a:latin typeface="Arial" panose="020B0604020202020204" pitchFamily="34" charset="0"/>
                  <a:cs typeface="Arial" panose="020B0604020202020204" pitchFamily="34" charset="0"/>
                </a:rPr>
                <a:t>KẾT LUẬN</a:t>
              </a:r>
            </a:p>
          </p:txBody>
        </p:sp>
      </p:grpSp>
      <p:pic>
        <p:nvPicPr>
          <p:cNvPr id="20" name="Picture 5"/>
          <p:cNvPicPr>
            <a:picLocks noChangeAspect="1"/>
          </p:cNvPicPr>
          <p:nvPr/>
        </p:nvPicPr>
        <p:blipFill>
          <a:blip r:embed="rId6"/>
          <a:srcRect/>
          <a:stretch>
            <a:fillRect/>
          </a:stretch>
        </p:blipFill>
        <p:spPr>
          <a:xfrm>
            <a:off x="5372100" y="6484690"/>
            <a:ext cx="7543800" cy="3988785"/>
          </a:xfrm>
          <a:prstGeom prst="rect">
            <a:avLst/>
          </a:prstGeom>
        </p:spPr>
      </p:pic>
      <p:sp>
        <p:nvSpPr>
          <p:cNvPr id="11" name="Rectangle 10"/>
          <p:cNvSpPr/>
          <p:nvPr/>
        </p:nvSpPr>
        <p:spPr>
          <a:xfrm>
            <a:off x="1576390" y="2468007"/>
            <a:ext cx="15135219" cy="320857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200"/>
              </a:spcAft>
              <a:buClrTx/>
              <a:buSzTx/>
              <a:buFontTx/>
              <a:buNone/>
              <a:tabLst/>
              <a:defRPr/>
            </a:pPr>
            <a:r>
              <a:rPr kumimoji="0" lang="en-US" sz="45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Đơn</a:t>
            </a:r>
            <a:r>
              <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5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thức</a:t>
            </a:r>
            <a:r>
              <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5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một</a:t>
            </a:r>
            <a:r>
              <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5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biến</a:t>
            </a:r>
            <a:r>
              <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5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là</a:t>
            </a:r>
            <a:r>
              <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5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biểu</a:t>
            </a:r>
            <a:r>
              <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5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thức</a:t>
            </a:r>
            <a:r>
              <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5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đại</a:t>
            </a:r>
            <a:r>
              <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5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số</a:t>
            </a:r>
            <a:r>
              <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5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chỉ</a:t>
            </a:r>
            <a:r>
              <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5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gồm</a:t>
            </a:r>
            <a:r>
              <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5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một</a:t>
            </a:r>
            <a:r>
              <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5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số</a:t>
            </a:r>
            <a:r>
              <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5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hoặc</a:t>
            </a:r>
            <a:r>
              <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5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tích</a:t>
            </a:r>
            <a:r>
              <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5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5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một</a:t>
            </a:r>
            <a:r>
              <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5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số</a:t>
            </a:r>
            <a:r>
              <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5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với</a:t>
            </a:r>
            <a:r>
              <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5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luỹ</a:t>
            </a:r>
            <a:r>
              <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5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thừa</a:t>
            </a:r>
            <a:r>
              <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5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có</a:t>
            </a:r>
            <a:r>
              <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5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số</a:t>
            </a:r>
            <a:r>
              <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5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mũ</a:t>
            </a:r>
            <a:r>
              <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5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nguyên</a:t>
            </a:r>
            <a:r>
              <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5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dương</a:t>
            </a:r>
            <a:r>
              <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5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5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biến</a:t>
            </a:r>
            <a:r>
              <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5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đó</a:t>
            </a:r>
            <a:r>
              <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45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19155419"/>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anim calcmode="lin" valueType="num">
                                      <p:cBhvr>
                                        <p:cTn id="16" dur="500" fill="hold"/>
                                        <p:tgtEl>
                                          <p:spTgt spid="11"/>
                                        </p:tgtEl>
                                        <p:attrNameLst>
                                          <p:attrName>ppt_x</p:attrName>
                                        </p:attrNameLst>
                                      </p:cBhvr>
                                      <p:tavLst>
                                        <p:tav tm="0">
                                          <p:val>
                                            <p:strVal val="#ppt_x"/>
                                          </p:val>
                                        </p:tav>
                                        <p:tav tm="100000">
                                          <p:val>
                                            <p:strVal val="#ppt_x"/>
                                          </p:val>
                                        </p:tav>
                                      </p:tavLst>
                                    </p:anim>
                                    <p:anim calcmode="lin" valueType="num">
                                      <p:cBhvr>
                                        <p:cTn id="17"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1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72256"/>
          <a:stretch>
            <a:fillRect/>
          </a:stretch>
        </p:blipFill>
        <p:spPr>
          <a:xfrm rot="1081854">
            <a:off x="11756725" y="-1125339"/>
            <a:ext cx="8057164" cy="2781499"/>
          </a:xfrm>
          <a:prstGeom prst="rect">
            <a:avLst/>
          </a:prstGeom>
        </p:spPr>
      </p:pic>
      <p:sp>
        <p:nvSpPr>
          <p:cNvPr id="22" name="TextBox 21"/>
          <p:cNvSpPr txBox="1"/>
          <p:nvPr/>
        </p:nvSpPr>
        <p:spPr>
          <a:xfrm>
            <a:off x="1143000" y="1028700"/>
            <a:ext cx="2286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sng"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Chú</a:t>
            </a:r>
            <a:r>
              <a:rPr kumimoji="0" lang="en-US" sz="4400" b="1" i="0" u="sng"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ý:</a:t>
            </a:r>
          </a:p>
        </p:txBody>
      </p:sp>
      <mc:AlternateContent xmlns:mc="http://schemas.openxmlformats.org/markup-compatibility/2006" xmlns:a14="http://schemas.microsoft.com/office/drawing/2010/main">
        <mc:Choice Requires="a14">
          <p:sp>
            <p:nvSpPr>
              <p:cNvPr id="24" name="Rectangle 23"/>
              <p:cNvSpPr/>
              <p:nvPr/>
            </p:nvSpPr>
            <p:spPr>
              <a:xfrm>
                <a:off x="1295400" y="2400300"/>
                <a:ext cx="15763315" cy="5638800"/>
              </a:xfrm>
              <a:prstGeom prst="rect">
                <a:avLst/>
              </a:prstGeom>
              <a:solidFill>
                <a:schemeClr val="accent3">
                  <a:lumMod val="60000"/>
                  <a:lumOff val="40000"/>
                </a:schemeClr>
              </a:solidFill>
            </p:spPr>
            <p:txBody>
              <a:bodyPr wrap="square" anchor="ctr">
                <a:spAutoFit/>
              </a:bodyPr>
              <a:lstStyle/>
              <a:p>
                <a:pPr marL="571500" lvl="0" indent="-571500" algn="just">
                  <a:lnSpc>
                    <a:spcPct val="150000"/>
                  </a:lnSpc>
                  <a:buFontTx/>
                  <a:buChar char="-"/>
                  <a:tabLst>
                    <a:tab pos="457200" algn="l"/>
                  </a:tabLst>
                  <a:defRPr/>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Mỗi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đơn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một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biến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nếu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phải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một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thì</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dạng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𝑎</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𝑘</m:t>
                        </m:r>
                      </m:sup>
                    </m:sSup>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𝑎</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thực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0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𝑘</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nguyên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dương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Lúc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𝑎</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gọi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đơn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𝑎</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𝑘</m:t>
                        </m:r>
                      </m:sup>
                    </m:sSup>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a:p>
                <a:pPr marL="571500" lvl="0" indent="-571500" algn="just">
                  <a:lnSpc>
                    <a:spcPct val="150000"/>
                  </a:lnSpc>
                  <a:buFontTx/>
                  <a:buChar char="-"/>
                  <a:tabLst>
                    <a:tab pos="457200" algn="l"/>
                  </a:tabLst>
                  <a:defRPr/>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Để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thuận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tiện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việc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thực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hiện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phép</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tính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trên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đơn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một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thực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0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coi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đơn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mũ</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biến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0 .</a:t>
                </a:r>
              </a:p>
            </p:txBody>
          </p:sp>
        </mc:Choice>
        <mc:Fallback xmlns="">
          <p:sp>
            <p:nvSpPr>
              <p:cNvPr id="24" name="Rectangle 23"/>
              <p:cNvSpPr>
                <a:spLocks noRot="1" noChangeAspect="1" noMove="1" noResize="1" noEditPoints="1" noAdjustHandles="1" noChangeArrowheads="1" noChangeShapeType="1" noTextEdit="1"/>
              </p:cNvSpPr>
              <p:nvPr/>
            </p:nvSpPr>
            <p:spPr>
              <a:xfrm>
                <a:off x="1295400" y="2400300"/>
                <a:ext cx="15763315" cy="5638800"/>
              </a:xfrm>
              <a:prstGeom prst="rect">
                <a:avLst/>
              </a:prstGeom>
              <a:blipFill>
                <a:blip r:embed="rId6"/>
                <a:stretch>
                  <a:fillRect l="-1238" r="-1393" b="-2378"/>
                </a:stretch>
              </a:blipFill>
            </p:spPr>
            <p:txBody>
              <a:bodyPr/>
              <a:lstStyle/>
              <a:p>
                <a:r>
                  <a:rPr lang="en-US">
                    <a:noFill/>
                  </a:rPr>
                  <a:t> </a:t>
                </a:r>
              </a:p>
            </p:txBody>
          </p:sp>
        </mc:Fallback>
      </mc:AlternateContent>
      <p:pic>
        <p:nvPicPr>
          <p:cNvPr id="26" name="Picture 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087601" y="7277100"/>
            <a:ext cx="2508888" cy="2791530"/>
          </a:xfrm>
          <a:prstGeom prst="rect">
            <a:avLst/>
          </a:prstGeom>
        </p:spPr>
      </p:pic>
      <p:pic>
        <p:nvPicPr>
          <p:cNvPr id="7" name="Picture 20"/>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657600" y="935105"/>
            <a:ext cx="1201244" cy="1164115"/>
          </a:xfrm>
          <a:prstGeom prst="rect">
            <a:avLst/>
          </a:prstGeom>
        </p:spPr>
      </p:pic>
    </p:spTree>
    <p:custDataLst>
      <p:tags r:id="rId1"/>
    </p:custDataLst>
    <p:extLst>
      <p:ext uri="{BB962C8B-B14F-4D97-AF65-F5344CB8AC3E}">
        <p14:creationId xmlns:p14="http://schemas.microsoft.com/office/powerpoint/2010/main" val="408118884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fade">
                                      <p:cBhvr>
                                        <p:cTn id="15" dur="500"/>
                                        <p:tgtEl>
                                          <p:spTgt spid="2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4">
                                            <p:txEl>
                                              <p:pRg st="1" end="1"/>
                                            </p:txEl>
                                          </p:spTgt>
                                        </p:tgtEl>
                                        <p:attrNameLst>
                                          <p:attrName>style.visibility</p:attrName>
                                        </p:attrNameLst>
                                      </p:cBhvr>
                                      <p:to>
                                        <p:strVal val="visible"/>
                                      </p:to>
                                    </p:set>
                                    <p:animEffect transition="in" filter="fade">
                                      <p:cBhvr>
                                        <p:cTn id="20" dur="5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1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72256"/>
          <a:stretch>
            <a:fillRect/>
          </a:stretch>
        </p:blipFill>
        <p:spPr>
          <a:xfrm rot="1081854">
            <a:off x="11756725" y="-1125339"/>
            <a:ext cx="8057164" cy="2781499"/>
          </a:xfrm>
          <a:prstGeom prst="rect">
            <a:avLst/>
          </a:prstGeom>
        </p:spPr>
      </p:pic>
      <p:grpSp>
        <p:nvGrpSpPr>
          <p:cNvPr id="5" name="Group 4"/>
          <p:cNvGrpSpPr/>
          <p:nvPr/>
        </p:nvGrpSpPr>
        <p:grpSpPr>
          <a:xfrm>
            <a:off x="1143000" y="723900"/>
            <a:ext cx="1999951" cy="1295400"/>
            <a:chOff x="1338414" y="1018614"/>
            <a:chExt cx="1999951" cy="1295400"/>
          </a:xfrm>
        </p:grpSpPr>
        <p:pic>
          <p:nvPicPr>
            <p:cNvPr id="7" name="Picture 10"/>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flipH="1">
              <a:off x="1338414" y="1018614"/>
              <a:ext cx="1999951" cy="1295400"/>
            </a:xfrm>
            <a:prstGeom prst="rect">
              <a:avLst/>
            </a:prstGeom>
          </p:spPr>
        </p:pic>
        <p:sp>
          <p:nvSpPr>
            <p:cNvPr id="8" name="TextBox 7"/>
            <p:cNvSpPr txBox="1"/>
            <p:nvPr/>
          </p:nvSpPr>
          <p:spPr>
            <a:xfrm>
              <a:off x="1552581" y="1296329"/>
              <a:ext cx="1571619" cy="707886"/>
            </a:xfrm>
            <a:prstGeom prst="rect">
              <a:avLst/>
            </a:prstGeom>
            <a:noFill/>
          </p:spPr>
          <p:txBody>
            <a:bodyPr wrap="square" rtlCol="0">
              <a:spAutoFit/>
            </a:bodyPr>
            <a:lstStyle/>
            <a:p>
              <a:pPr algn="ctr"/>
              <a:r>
                <a:rPr lang="en-US" sz="4000" b="1" dirty="0" err="1">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gr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992600" y="8367132"/>
            <a:ext cx="597326" cy="1348368"/>
          </a:xfrm>
          <a:prstGeom prst="rect">
            <a:avLst/>
          </a:prstGeom>
        </p:spPr>
      </p:pic>
      <p:pic>
        <p:nvPicPr>
          <p:cNvPr id="13"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8231" y="8039100"/>
            <a:ext cx="2818629" cy="1884271"/>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3450654" y="930787"/>
                <a:ext cx="13084746" cy="8784713"/>
              </a:xfrm>
              <a:prstGeom prst="rect">
                <a:avLst/>
              </a:prstGeom>
            </p:spPr>
            <p:txBody>
              <a:bodyPr wrap="square">
                <a:spAutoFit/>
              </a:bodyPr>
              <a:lstStyle/>
              <a:p>
                <a:pPr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Biểu</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biểu</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thị</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150000"/>
                  </a:lnSpc>
                  <a:buFontTx/>
                  <a:buChar char="-"/>
                </a:pP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Quãng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ô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tô</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đi</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𝑆</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=60 . </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𝑘𝑚</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endPar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150000"/>
                  </a:lnSpc>
                  <a:buFontTx/>
                  <a:buChar char="-"/>
                </a:pP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Tổng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diện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tích</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các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hình</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ình</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vuông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độ</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dài</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cạnh</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2x cm; </a:t>
                </a:r>
              </a:p>
              <a:p>
                <a:pPr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ình</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chữ</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nhật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các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kích</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thước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3 cm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x cm; </a:t>
                </a:r>
              </a:p>
              <a:p>
                <a:pPr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ình</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thoi</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độ</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dài</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chéo</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4 cm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8 cm: </a:t>
                </a:r>
              </a:p>
              <a:p>
                <a:pPr algn="ctr">
                  <a:lnSpc>
                    <a:spcPct val="150000"/>
                  </a:lnSpc>
                </a:pP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i="1">
                        <a:effectLst/>
                        <a:latin typeface="Cambria Math" panose="02040503050406030204" pitchFamily="18" charset="0"/>
                        <a:ea typeface="Times New Roman" panose="02020603050405020304" pitchFamily="18" charset="0"/>
                        <a:cs typeface="Arial" panose="020B0604020202020204" pitchFamily="34" charset="0"/>
                      </a:rPr>
                      <m:t>2</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a:effectLst/>
                            <a:latin typeface="Cambria Math" panose="02040503050406030204" pitchFamily="18" charset="0"/>
                            <a:ea typeface="Times New Roman" panose="02020603050405020304" pitchFamily="18" charset="0"/>
                            <a:cs typeface="Arial" panose="020B0604020202020204" pitchFamily="34" charset="0"/>
                          </a:rPr>
                          <m:t>)</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+3</m:t>
                    </m:r>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effectLst/>
                            <a:latin typeface="Cambria Math" panose="02040503050406030204" pitchFamily="18" charset="0"/>
                            <a:ea typeface="Times New Roman" panose="02020603050405020304" pitchFamily="18" charset="0"/>
                            <a:cs typeface="Arial" panose="020B0604020202020204" pitchFamily="34" charset="0"/>
                          </a:rPr>
                          <m:t>4.8 </m:t>
                        </m:r>
                      </m:num>
                      <m:den>
                        <m:r>
                          <a:rPr lang="en-US" sz="4000" i="1">
                            <a:effectLst/>
                            <a:latin typeface="Cambria Math" panose="02040503050406030204" pitchFamily="18" charset="0"/>
                            <a:ea typeface="Times New Roman" panose="02020603050405020304" pitchFamily="18" charset="0"/>
                            <a:cs typeface="Arial" panose="020B0604020202020204" pitchFamily="34" charset="0"/>
                          </a:rPr>
                          <m:t>2</m:t>
                        </m:r>
                      </m:den>
                    </m:f>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4</m:t>
                    </m:r>
                    <m:sSup>
                      <m:sSupPr>
                        <m:ctrlP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+3</m:t>
                    </m:r>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+16</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(cm</a:t>
                </a:r>
                <a:r>
                  <a:rPr lang="en-US" sz="4000" baseline="30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2</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b)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biến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mỗi</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hạng</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xuất</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hiện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dạng</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đơn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450654" y="930787"/>
                <a:ext cx="13084746" cy="8784713"/>
              </a:xfrm>
              <a:prstGeom prst="rect">
                <a:avLst/>
              </a:prstGeom>
              <a:blipFill>
                <a:blip r:embed="rId27"/>
                <a:stretch>
                  <a:fillRect l="-1630" r="-1630" b="-763"/>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000157710"/>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wipe(down)">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500"/>
                                        <p:tgtEl>
                                          <p:spTgt spid="2">
                                            <p:txEl>
                                              <p:pRg st="3" end="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fade">
                                      <p:cBhvr>
                                        <p:cTn id="29" dur="500"/>
                                        <p:tgtEl>
                                          <p:spTgt spid="2">
                                            <p:txEl>
                                              <p:pRg st="4" end="4"/>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500"/>
                                        <p:tgtEl>
                                          <p:spTgt spid="2">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
                                            <p:txEl>
                                              <p:pRg st="7" end="7"/>
                                            </p:txEl>
                                          </p:spTgt>
                                        </p:tgtEl>
                                        <p:attrNameLst>
                                          <p:attrName>style.visibility</p:attrName>
                                        </p:attrNameLst>
                                      </p:cBhvr>
                                      <p:to>
                                        <p:strVal val="visible"/>
                                      </p:to>
                                    </p:set>
                                    <p:animEffect transition="in" filter="barn(inVertical)">
                                      <p:cBhvr>
                                        <p:cTn id="40"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9303307" y="-4783333"/>
            <a:ext cx="10833473" cy="19829952"/>
          </a:xfrm>
          <a:prstGeom prst="rect">
            <a:avLst/>
          </a:prstGeom>
          <a:solidFill>
            <a:srgbClr val="FFFFFF"/>
          </a:solidFill>
        </p:spPr>
      </p:sp>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424136" y="-285093"/>
            <a:ext cx="19705933" cy="11084587"/>
          </a:xfrm>
          <a:prstGeom prst="rect">
            <a:avLst/>
          </a:prstGeom>
        </p:spPr>
      </p:pic>
      <p:sp>
        <p:nvSpPr>
          <p:cNvPr id="15" name="AutoShape 6"/>
          <p:cNvSpPr/>
          <p:nvPr/>
        </p:nvSpPr>
        <p:spPr>
          <a:xfrm>
            <a:off x="457200" y="532800"/>
            <a:ext cx="17373600" cy="9448800"/>
          </a:xfrm>
          <a:prstGeom prst="rect">
            <a:avLst/>
          </a:prstGeom>
          <a:solidFill>
            <a:srgbClr val="F6F6E9"/>
          </a:solidFill>
        </p:spPr>
      </p:sp>
      <p:pic>
        <p:nvPicPr>
          <p:cNvPr id="1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167465" y="281686"/>
            <a:ext cx="4287847" cy="1023353"/>
          </a:xfrm>
          <a:prstGeom prst="rect">
            <a:avLst/>
          </a:prstGeom>
        </p:spPr>
      </p:pic>
      <p:sp>
        <p:nvSpPr>
          <p:cNvPr id="7" name="Pentagon 6"/>
          <p:cNvSpPr/>
          <p:nvPr/>
        </p:nvSpPr>
        <p:spPr>
          <a:xfrm>
            <a:off x="457200" y="793362"/>
            <a:ext cx="3852818" cy="1219200"/>
          </a:xfrm>
          <a:prstGeom prst="homePlat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KẾT LUẬN</a:t>
            </a:r>
          </a:p>
        </p:txBody>
      </p:sp>
      <mc:AlternateContent xmlns:mc="http://schemas.openxmlformats.org/markup-compatibility/2006" xmlns:a14="http://schemas.microsoft.com/office/drawing/2010/main">
        <mc:Choice Requires="a14">
          <p:sp>
            <p:nvSpPr>
              <p:cNvPr id="8" name="Rectangle 7"/>
              <p:cNvSpPr/>
              <p:nvPr/>
            </p:nvSpPr>
            <p:spPr>
              <a:xfrm>
                <a:off x="1202086" y="2273124"/>
                <a:ext cx="16275723" cy="3244734"/>
              </a:xfrm>
              <a:prstGeom prst="rect">
                <a:avLst/>
              </a:prstGeom>
            </p:spPr>
            <p:txBody>
              <a:bodyPr wrap="square">
                <a:spAutoFit/>
              </a:bodyPr>
              <a:lstStyle/>
              <a:p>
                <a:pPr>
                  <a:lnSpc>
                    <a:spcPct val="150000"/>
                  </a:lnSpc>
                </a:pPr>
                <a:r>
                  <a:rPr lang="en-US" sz="4000" dirty="0" err="1">
                    <a:latin typeface="Arial" panose="020B0604020202020204" pitchFamily="34" charset="0"/>
                    <a:ea typeface="Calibri" panose="020F0502020204030204" pitchFamily="34" charset="0"/>
                    <a:cs typeface="Times New Roman" panose="02020603050405020304" pitchFamily="18" charset="0"/>
                  </a:rPr>
                  <a:t>Đa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thức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biến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là</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tổng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những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đơn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thức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cùng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biến</a:t>
                </a:r>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pP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Ví</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dụ</a:t>
                </a:r>
                <a:r>
                  <a:rPr lang="en-US" sz="4000" dirty="0">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3</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+1</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thức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biến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r>
                  <a:rPr lang="en-US" sz="4000" dirty="0">
                    <a:solidFill>
                      <a:prstClr val="black"/>
                    </a:solidFill>
                    <a:ea typeface="Calibri" panose="020F0502020204030204" pitchFamily="34" charset="0"/>
                    <a:cs typeface="Arial" panose="020B0604020202020204" pitchFamily="34" charset="0"/>
                  </a:rPr>
                  <a:t>   </a:t>
                </a:r>
                <a14:m>
                  <m:oMath xmlns:m="http://schemas.openxmlformats.org/officeDocument/2006/math">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4</m:t>
                        </m:r>
                      </m:den>
                    </m:f>
                    <m:r>
                      <m:rPr>
                        <m:nor/>
                      </m:rPr>
                      <a:rPr lang="en-US" sz="4000" i="1">
                        <a:solidFill>
                          <a:prstClr val="black"/>
                        </a:solidFill>
                        <a:latin typeface="Arial" panose="020B0604020202020204" pitchFamily="34" charset="0"/>
                        <a:ea typeface="Calibri" panose="020F0502020204030204" pitchFamily="34" charset="0"/>
                        <a:cs typeface="Times New Roman" panose="02020603050405020304" pitchFamily="18" charset="0"/>
                      </a:rPr>
                      <m:t> </m:t>
                    </m:r>
                    <m:r>
                      <m:rPr>
                        <m:sty m:val="p"/>
                      </m:rP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l</m:t>
                    </m:r>
                    <m:r>
                      <m:rPr>
                        <m:nor/>
                      </m:rPr>
                      <a:rPr lang="en-US" sz="4000">
                        <a:solidFill>
                          <a:prstClr val="black"/>
                        </a:solidFill>
                        <a:latin typeface="Arial" panose="020B0604020202020204" pitchFamily="34" charset="0"/>
                        <a:ea typeface="Calibri" panose="020F0502020204030204" pitchFamily="34" charset="0"/>
                        <a:cs typeface="Times New Roman" panose="02020603050405020304" pitchFamily="18" charset="0"/>
                      </a:rPr>
                      <m:t>à</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 </m:t>
                    </m:r>
                    <m:r>
                      <m:rPr>
                        <m:nor/>
                      </m:rPr>
                      <a:rPr lang="en-US" sz="4000">
                        <a:solidFill>
                          <a:prstClr val="black"/>
                        </a:solidFill>
                        <a:latin typeface="Arial" panose="020B0604020202020204" pitchFamily="34" charset="0"/>
                        <a:ea typeface="Calibri" panose="020F0502020204030204" pitchFamily="34" charset="0"/>
                        <a:cs typeface="Times New Roman" panose="02020603050405020304" pitchFamily="18" charset="0"/>
                      </a:rPr>
                      <m:t>đ</m:t>
                    </m:r>
                    <m:r>
                      <m:rPr>
                        <m:sty m:val="p"/>
                      </m:rP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a</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 </m:t>
                    </m:r>
                    <m:r>
                      <m:rPr>
                        <m:sty m:val="p"/>
                      </m:rP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th</m:t>
                    </m:r>
                    <m:r>
                      <m:rPr>
                        <m:nor/>
                      </m:rPr>
                      <a:rPr lang="en-US" sz="4000">
                        <a:solidFill>
                          <a:prstClr val="black"/>
                        </a:solidFill>
                        <a:latin typeface="Arial" panose="020B0604020202020204" pitchFamily="34" charset="0"/>
                        <a:ea typeface="Calibri" panose="020F0502020204030204" pitchFamily="34" charset="0"/>
                        <a:cs typeface="Times New Roman" panose="02020603050405020304" pitchFamily="18" charset="0"/>
                      </a:rPr>
                      <m:t>ứ</m:t>
                    </m:r>
                    <m:r>
                      <m:rPr>
                        <m:sty m:val="p"/>
                      </m:rP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c</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 </m:t>
                    </m:r>
                    <m:r>
                      <m:rPr>
                        <m:sty m:val="p"/>
                      </m:rP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c</m:t>
                    </m:r>
                    <m:r>
                      <m:rPr>
                        <m:nor/>
                      </m:rPr>
                      <a:rPr lang="en-US" sz="4000">
                        <a:solidFill>
                          <a:prstClr val="black"/>
                        </a:solidFill>
                        <a:latin typeface="Arial" panose="020B0604020202020204" pitchFamily="34" charset="0"/>
                        <a:ea typeface="Calibri" panose="020F0502020204030204" pitchFamily="34" charset="0"/>
                        <a:cs typeface="Times New Roman" panose="02020603050405020304" pitchFamily="18" charset="0"/>
                      </a:rPr>
                      <m:t>ủ</m:t>
                    </m:r>
                    <m:r>
                      <m:rPr>
                        <m:sty m:val="p"/>
                      </m:rP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a</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 </m:t>
                    </m:r>
                    <m:r>
                      <m:rPr>
                        <m:sty m:val="p"/>
                      </m:rP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bi</m:t>
                    </m:r>
                    <m:r>
                      <m:rPr>
                        <m:nor/>
                      </m:rPr>
                      <a:rPr lang="en-US" sz="4000">
                        <a:solidFill>
                          <a:prstClr val="black"/>
                        </a:solidFill>
                        <a:latin typeface="Arial" panose="020B0604020202020204" pitchFamily="34" charset="0"/>
                        <a:ea typeface="Calibri" panose="020F0502020204030204" pitchFamily="34" charset="0"/>
                        <a:cs typeface="Times New Roman" panose="02020603050405020304" pitchFamily="18" charset="0"/>
                      </a:rPr>
                      <m:t>ế</m:t>
                    </m:r>
                    <m:r>
                      <m:rPr>
                        <m:sty m:val="p"/>
                      </m:rP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n</m:t>
                    </m:r>
                    <m:r>
                      <m:rPr>
                        <m:nor/>
                      </m:rPr>
                      <a:rPr lang="en-US" sz="4000" i="1">
                        <a:solidFill>
                          <a:prstClr val="black"/>
                        </a:solidFill>
                        <a:latin typeface="Arial" panose="020B0604020202020204" pitchFamily="34" charset="0"/>
                        <a:ea typeface="Calibri" panose="020F0502020204030204" pitchFamily="34" charset="0"/>
                        <a:cs typeface="Times New Roman" panose="02020603050405020304" pitchFamily="18" charset="0"/>
                      </a:rPr>
                      <m:t> </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m:rPr>
                        <m:nor/>
                      </m:rPr>
                      <a:rPr lang="en-US" sz="4000" i="1">
                        <a:solidFill>
                          <a:prstClr val="black"/>
                        </a:solidFill>
                        <a:latin typeface="Arial" panose="020B0604020202020204" pitchFamily="34" charset="0"/>
                        <a:ea typeface="Calibri" panose="020F0502020204030204" pitchFamily="34" charset="0"/>
                        <a:cs typeface="Times New Roman" panose="02020603050405020304" pitchFamily="18" charset="0"/>
                      </a:rPr>
                      <m:t> </m:t>
                    </m:r>
                  </m:oMath>
                </a14:m>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202086" y="2273124"/>
                <a:ext cx="16275723" cy="3244734"/>
              </a:xfrm>
              <a:prstGeom prst="rect">
                <a:avLst/>
              </a:prstGeom>
              <a:blipFill>
                <a:blip r:embed="rId8"/>
                <a:stretch>
                  <a:fillRect l="-1311"/>
                </a:stretch>
              </a:blipFill>
            </p:spPr>
            <p:txBody>
              <a:bodyPr/>
              <a:lstStyle/>
              <a:p>
                <a:r>
                  <a:rPr lang="en-US">
                    <a:noFill/>
                  </a:rPr>
                  <a:t> </a:t>
                </a:r>
              </a:p>
            </p:txBody>
          </p:sp>
        </mc:Fallback>
      </mc:AlternateContent>
      <p:sp>
        <p:nvSpPr>
          <p:cNvPr id="13" name="TextBox 12"/>
          <p:cNvSpPr txBox="1"/>
          <p:nvPr/>
        </p:nvSpPr>
        <p:spPr>
          <a:xfrm>
            <a:off x="762000" y="4988790"/>
            <a:ext cx="2286000" cy="769441"/>
          </a:xfrm>
          <a:prstGeom prst="rect">
            <a:avLst/>
          </a:prstGeom>
          <a:noFill/>
        </p:spPr>
        <p:txBody>
          <a:bodyPr wrap="square" rtlCol="0">
            <a:spAutoFit/>
          </a:bodyPr>
          <a:lstStyle/>
          <a:p>
            <a:r>
              <a:rPr lang="en-US" sz="4400" b="1" u="sng" dirty="0" err="1">
                <a:solidFill>
                  <a:srgbClr val="C00000"/>
                </a:solidFill>
                <a:latin typeface="Arial" panose="020B0604020202020204" pitchFamily="34" charset="0"/>
                <a:cs typeface="Arial" panose="020B0604020202020204" pitchFamily="34" charset="0"/>
              </a:rPr>
              <a:t>Chú</a:t>
            </a:r>
            <a:r>
              <a:rPr lang="en-US" sz="4400" b="1" u="sng" dirty="0">
                <a:solidFill>
                  <a:srgbClr val="C00000"/>
                </a:solidFill>
                <a:latin typeface="Arial" panose="020B0604020202020204" pitchFamily="34" charset="0"/>
                <a:cs typeface="Arial" panose="020B0604020202020204" pitchFamily="34" charset="0"/>
              </a:rPr>
              <a:t> ý:</a:t>
            </a:r>
          </a:p>
        </p:txBody>
      </p:sp>
      <mc:AlternateContent xmlns:mc="http://schemas.openxmlformats.org/markup-compatibility/2006" xmlns:a14="http://schemas.microsoft.com/office/drawing/2010/main">
        <mc:Choice Requires="a14">
          <p:sp>
            <p:nvSpPr>
              <p:cNvPr id="4" name="Rectangle 3"/>
              <p:cNvSpPr/>
              <p:nvPr/>
            </p:nvSpPr>
            <p:spPr>
              <a:xfrm>
                <a:off x="1202086" y="5929848"/>
                <a:ext cx="15229905" cy="3785652"/>
              </a:xfrm>
              <a:prstGeom prst="rect">
                <a:avLst/>
              </a:prstGeom>
            </p:spPr>
            <p:txBody>
              <a:bodyPr wrap="square">
                <a:spAutoFit/>
              </a:bodyPr>
              <a:lstStyle/>
              <a:p>
                <a:pPr marL="571500" lvl="0" indent="-571500" algn="just">
                  <a:lnSpc>
                    <a:spcPct val="150000"/>
                  </a:lnSpc>
                  <a:buFontTx/>
                  <a:buChar char="-"/>
                  <a:tabLst>
                    <a:tab pos="457200" algn="l"/>
                  </a:tabLst>
                </a:pP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xem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biến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0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đơn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cūng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a:t>
                </a:r>
              </a:p>
              <a:p>
                <a:pPr marL="571500" lvl="0" indent="-571500" algn="just">
                  <a:lnSpc>
                    <a:spcPct val="150000"/>
                  </a:lnSpc>
                  <a:buFontTx/>
                  <a:buChar char="-"/>
                  <a:tabLst>
                    <a:tab pos="457200" algn="l"/>
                  </a:tabLst>
                </a:pPr>
                <a:r>
                  <a:rPr lang="en-US" sz="4000" dirty="0" err="1">
                    <a:effectLst/>
                    <a:latin typeface="Arial" panose="020B0604020202020204" pitchFamily="34" charset="0"/>
                    <a:ea typeface="Calibri" panose="020F0502020204030204" pitchFamily="34" charset="0"/>
                    <a:cs typeface="Arial" panose="020B0604020202020204" pitchFamily="34" charset="0"/>
                  </a:rPr>
                  <a:t>Thông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thường</a:t>
                </a:r>
                <a:r>
                  <a:rPr lang="en-US" sz="4000" dirty="0">
                    <a:effectLst/>
                    <a:latin typeface="Arial" panose="020B0604020202020204" pitchFamily="34" charset="0"/>
                    <a:ea typeface="Calibri" panose="020F0502020204030204" pitchFamily="34" charset="0"/>
                    <a:cs typeface="Arial" panose="020B0604020202020204" pitchFamily="34" charset="0"/>
                  </a:rPr>
                  <a:t> ta </a:t>
                </a:r>
                <a:r>
                  <a:rPr lang="en-US" sz="4000" dirty="0" err="1">
                    <a:effectLst/>
                    <a:latin typeface="Arial" panose="020B0604020202020204" pitchFamily="34" charset="0"/>
                    <a:ea typeface="Calibri" panose="020F0502020204030204" pitchFamily="34" charset="0"/>
                    <a:cs typeface="Arial" panose="020B0604020202020204" pitchFamily="34" charset="0"/>
                  </a:rPr>
                  <a:t>kí</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hiệu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một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biến</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𝑄</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𝑅</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hoặc</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𝐵</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202086" y="5929848"/>
                <a:ext cx="15229905" cy="3785652"/>
              </a:xfrm>
              <a:prstGeom prst="rect">
                <a:avLst/>
              </a:prstGeom>
              <a:blipFill>
                <a:blip r:embed="rId9"/>
                <a:stretch>
                  <a:fillRect l="-1281" r="-1401" b="-3060"/>
                </a:stretch>
              </a:blipFill>
            </p:spPr>
            <p:txBody>
              <a:bodyPr/>
              <a:lstStyle/>
              <a:p>
                <a:r>
                  <a:rPr lang="en-US">
                    <a:noFill/>
                  </a:rPr>
                  <a:t> </a:t>
                </a:r>
              </a:p>
            </p:txBody>
          </p:sp>
        </mc:Fallback>
      </mc:AlternateContent>
      <p:pic>
        <p:nvPicPr>
          <p:cNvPr id="17" name="Picture 3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949622" y="4992874"/>
            <a:ext cx="1226962" cy="828636"/>
          </a:xfrm>
          <a:prstGeom prst="rect">
            <a:avLst/>
          </a:prstGeom>
        </p:spPr>
      </p:pic>
      <p:pic>
        <p:nvPicPr>
          <p:cNvPr id="18" name="Picture 2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890927" y="9228412"/>
            <a:ext cx="1344352" cy="463801"/>
          </a:xfrm>
          <a:prstGeom prst="rect">
            <a:avLst/>
          </a:prstGeom>
        </p:spPr>
      </p:pic>
    </p:spTree>
    <p:custDataLst>
      <p:tags r:id="rId1"/>
    </p:custDataLst>
    <p:extLst>
      <p:ext uri="{BB962C8B-B14F-4D97-AF65-F5344CB8AC3E}">
        <p14:creationId xmlns:p14="http://schemas.microsoft.com/office/powerpoint/2010/main" val="2380797907"/>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par>
                                <p:cTn id="18" presetID="16" presetClass="entr" presetSubtype="21"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anim calcmode="lin" valueType="num">
                                      <p:cBhvr>
                                        <p:cTn id="26" dur="500" fill="hold"/>
                                        <p:tgtEl>
                                          <p:spTgt spid="4"/>
                                        </p:tgtEl>
                                        <p:attrNameLst>
                                          <p:attrName>ppt_x</p:attrName>
                                        </p:attrNameLst>
                                      </p:cBhvr>
                                      <p:tavLst>
                                        <p:tav tm="0">
                                          <p:val>
                                            <p:strVal val="#ppt_x"/>
                                          </p:val>
                                        </p:tav>
                                        <p:tav tm="100000">
                                          <p:val>
                                            <p:strVal val="#ppt_x"/>
                                          </p:val>
                                        </p:tav>
                                      </p:tavLst>
                                    </p:anim>
                                    <p:anim calcmode="lin" valueType="num">
                                      <p:cBhvr>
                                        <p:cTn id="27"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4"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6726468" y="151832"/>
            <a:ext cx="1294758" cy="1372094"/>
          </a:xfrm>
          <a:prstGeom prst="rect">
            <a:avLst/>
          </a:prstGeom>
        </p:spPr>
      </p:pic>
      <p:pic>
        <p:nvPicPr>
          <p:cNvPr id="5"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219155" y="8785934"/>
            <a:ext cx="1294758" cy="1372094"/>
          </a:xfrm>
          <a:prstGeom prst="rect">
            <a:avLst/>
          </a:prstGeom>
        </p:spPr>
      </p:pic>
      <p:sp>
        <p:nvSpPr>
          <p:cNvPr id="2" name="Rounded Rectangle 1"/>
          <p:cNvSpPr/>
          <p:nvPr/>
        </p:nvSpPr>
        <p:spPr>
          <a:xfrm>
            <a:off x="1817519" y="1617038"/>
            <a:ext cx="2340664" cy="1100249"/>
          </a:xfrm>
          <a:prstGeom prst="roundRec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Ví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dụ</a:t>
            </a:r>
            <a:r>
              <a:rPr lang="en-US" sz="4000" b="1" dirty="0">
                <a:latin typeface="Arial" panose="020B0604020202020204" pitchFamily="34" charset="0"/>
                <a:cs typeface="Arial" panose="020B0604020202020204" pitchFamily="34" charset="0"/>
              </a:rPr>
              <a:t> 1</a:t>
            </a:r>
          </a:p>
        </p:txBody>
      </p:sp>
      <p:pic>
        <p:nvPicPr>
          <p:cNvPr id="12" name="Picture 6"/>
          <p:cNvPicPr>
            <a:picLocks noChangeAspect="1"/>
          </p:cNvPicPr>
          <p:nvPr/>
        </p:nvPicPr>
        <p:blipFill>
          <a:blip r:embed="rId6"/>
          <a:srcRect/>
          <a:stretch>
            <a:fillRect/>
          </a:stretch>
        </p:blipFill>
        <p:spPr>
          <a:xfrm>
            <a:off x="13563600" y="5753100"/>
            <a:ext cx="4343400" cy="4320539"/>
          </a:xfrm>
          <a:prstGeom prst="rect">
            <a:avLst/>
          </a:prstGeom>
        </p:spPr>
      </p:pic>
      <mc:AlternateContent xmlns:mc="http://schemas.openxmlformats.org/markup-compatibility/2006" xmlns:a14="http://schemas.microsoft.com/office/drawing/2010/main">
        <mc:Choice Requires="a14">
          <p:sp>
            <p:nvSpPr>
              <p:cNvPr id="14" name="Rectangle 13"/>
              <p:cNvSpPr/>
              <p:nvPr/>
            </p:nvSpPr>
            <p:spPr>
              <a:xfrm>
                <a:off x="5446295" y="2871461"/>
                <a:ext cx="5104906" cy="1323504"/>
              </a:xfrm>
              <a:prstGeom prst="rect">
                <a:avLst/>
              </a:prstGeom>
            </p:spPr>
            <p:txBody>
              <a:bodyPr wrap="square">
                <a:spAutoFit/>
              </a:bodyPr>
              <a:lstStyle/>
              <a:p>
                <a:pPr>
                  <a:lnSpc>
                    <a:spcPct val="200000"/>
                  </a:lnSpc>
                  <a:spcAft>
                    <a:spcPts val="1200"/>
                  </a:spcAft>
                </a:pPr>
                <a14:m>
                  <m:oMathPara xmlns:m="http://schemas.openxmlformats.org/officeDocument/2006/math">
                    <m:oMathParaPr>
                      <m:jc m:val="centerGroup"/>
                    </m:oMathParaPr>
                    <m:oMath xmlns:m="http://schemas.openxmlformats.org/officeDocument/2006/math">
                      <m:r>
                        <m:rPr>
                          <m:sty m:val="p"/>
                        </m:rPr>
                        <a:rPr lang="en-US" sz="4000" b="0" i="0" dirty="0" smtClean="0">
                          <a:effectLst/>
                          <a:latin typeface="Cambria Math" panose="02040503050406030204" pitchFamily="18" charset="0"/>
                          <a:ea typeface="Calibri" panose="020F0502020204030204" pitchFamily="34" charset="0"/>
                          <a:cs typeface="Times New Roman" panose="02020603050405020304" pitchFamily="18" charset="0"/>
                        </a:rPr>
                        <m:t>a</m:t>
                      </m:r>
                      <m:r>
                        <a:rPr lang="en-US" sz="4000" b="0" i="0" dirty="0"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4000" i="1" dirty="0" smtClean="0">
                          <a:effectLst/>
                          <a:latin typeface="Cambria Math" panose="02040503050406030204" pitchFamily="18" charset="0"/>
                          <a:ea typeface="Calibri" panose="020F0502020204030204" pitchFamily="34" charset="0"/>
                          <a:cs typeface="Times New Roman" panose="02020603050405020304" pitchFamily="18" charset="0"/>
                        </a:rPr>
                        <m:t>0</m:t>
                      </m:r>
                    </m:oMath>
                  </m:oMathPara>
                </a14:m>
                <a:br>
                  <a:rPr lang="en-US" sz="4000" dirty="0">
                    <a:effectLst/>
                    <a:latin typeface="Arial" panose="020B0604020202020204" pitchFamily="34" charset="0"/>
                    <a:ea typeface="Calibri" panose="020F0502020204030204" pitchFamily="34" charset="0"/>
                    <a:cs typeface="Times New Roman" panose="02020603050405020304" pitchFamily="18" charset="0"/>
                  </a:rPr>
                </a:b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5446295" y="2871461"/>
                <a:ext cx="5104906" cy="1323504"/>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4423122" y="1766556"/>
                <a:ext cx="11734800" cy="984885"/>
              </a:xfrm>
              <a:prstGeom prst="rect">
                <a:avLst/>
              </a:prstGeom>
            </p:spPr>
            <p:txBody>
              <a:bodyPr wrap="square">
                <a:spAutoFit/>
              </a:bodyPr>
              <a:lstStyle/>
              <a:p>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Biểu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thức</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nào</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sau</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đây</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là</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đa</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thức</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một</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biến</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oMath>
                </a14:m>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b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br>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4423122" y="1766556"/>
                <a:ext cx="11734800" cy="984885"/>
              </a:xfrm>
              <a:prstGeom prst="rect">
                <a:avLst/>
              </a:prstGeom>
              <a:blipFill>
                <a:blip r:embed="rId11"/>
                <a:stretch>
                  <a:fillRect l="-1870" t="-111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7391400" y="4614505"/>
                <a:ext cx="4003404"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4000" b="0" i="0" smtClean="0">
                          <a:latin typeface="Cambria Math" panose="02040503050406030204" pitchFamily="18" charset="0"/>
                        </a:rPr>
                        <m:t>b</m:t>
                      </m:r>
                      <m:r>
                        <a:rPr lang="en-US" sz="4000" b="0" i="0" smtClean="0">
                          <a:latin typeface="Cambria Math" panose="02040503050406030204" pitchFamily="18" charset="0"/>
                        </a:rPr>
                        <m:t>)  5</m:t>
                      </m:r>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0">
                              <a:latin typeface="Cambria Math" panose="02040503050406030204" pitchFamily="18" charset="0"/>
                            </a:rPr>
                            <m:t>2</m:t>
                          </m:r>
                        </m:sup>
                      </m:sSup>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3</m:t>
                          </m:r>
                        </m:num>
                        <m:den>
                          <m:r>
                            <a:rPr lang="en-US" sz="4000" i="0">
                              <a:latin typeface="Cambria Math" panose="02040503050406030204" pitchFamily="18" charset="0"/>
                            </a:rPr>
                            <m:t>2</m:t>
                          </m:r>
                        </m:den>
                      </m:f>
                      <m:r>
                        <a:rPr lang="en-US" sz="4000" i="1">
                          <a:latin typeface="Cambria Math" panose="02040503050406030204" pitchFamily="18" charset="0"/>
                        </a:rPr>
                        <m:t>𝑥</m:t>
                      </m:r>
                      <m:r>
                        <a:rPr lang="en-US" sz="4000" i="0">
                          <a:latin typeface="Cambria Math" panose="02040503050406030204" pitchFamily="18" charset="0"/>
                        </a:rPr>
                        <m:t>−2</m:t>
                      </m:r>
                    </m:oMath>
                  </m:oMathPara>
                </a14:m>
                <a:endParaRPr lang="en-US" sz="4000" dirty="0"/>
              </a:p>
            </p:txBody>
          </p:sp>
        </mc:Choice>
        <mc:Fallback xmlns="">
          <p:sp>
            <p:nvSpPr>
              <p:cNvPr id="7" name="Rectangle 6"/>
              <p:cNvSpPr>
                <a:spLocks noRot="1" noChangeAspect="1" noMove="1" noResize="1" noEditPoints="1" noAdjustHandles="1" noChangeArrowheads="1" noChangeShapeType="1" noTextEdit="1"/>
              </p:cNvSpPr>
              <p:nvPr/>
            </p:nvSpPr>
            <p:spPr>
              <a:xfrm>
                <a:off x="7391400" y="4614505"/>
                <a:ext cx="4003404" cy="1244828"/>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7407442" y="6210124"/>
                <a:ext cx="2344296"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4000" b="0" i="0" smtClean="0">
                          <a:latin typeface="Cambria Math" panose="02040503050406030204" pitchFamily="18" charset="0"/>
                        </a:rPr>
                        <m:t>c</m:t>
                      </m:r>
                      <m:r>
                        <a:rPr lang="en-US" sz="4000" b="0" i="0" smtClean="0">
                          <a:latin typeface="Cambria Math" panose="02040503050406030204" pitchFamily="18" charset="0"/>
                        </a:rPr>
                        <m:t>)   </m:t>
                      </m:r>
                      <m:f>
                        <m:fPr>
                          <m:ctrlPr>
                            <a:rPr lang="en-US" sz="4000" i="1">
                              <a:latin typeface="Cambria Math" panose="02040503050406030204" pitchFamily="18" charset="0"/>
                            </a:rPr>
                          </m:ctrlPr>
                        </m:fPr>
                        <m:num>
                          <m:r>
                            <a:rPr lang="en-US" sz="4000">
                              <a:latin typeface="Cambria Math" panose="02040503050406030204" pitchFamily="18" charset="0"/>
                            </a:rPr>
                            <m:t>3</m:t>
                          </m:r>
                        </m:num>
                        <m:den>
                          <m:r>
                            <a:rPr lang="en-US" sz="4000" i="1">
                              <a:latin typeface="Cambria Math" panose="02040503050406030204" pitchFamily="18" charset="0"/>
                            </a:rPr>
                            <m:t>𝑥</m:t>
                          </m:r>
                        </m:den>
                      </m:f>
                      <m:r>
                        <a:rPr lang="en-US" sz="4000" i="0">
                          <a:latin typeface="Cambria Math" panose="02040503050406030204" pitchFamily="18" charset="0"/>
                        </a:rPr>
                        <m:t>+1</m:t>
                      </m:r>
                    </m:oMath>
                  </m:oMathPara>
                </a14:m>
                <a:endParaRPr lang="en-US" sz="4000" dirty="0"/>
              </a:p>
            </p:txBody>
          </p:sp>
        </mc:Choice>
        <mc:Fallback xmlns="">
          <p:sp>
            <p:nvSpPr>
              <p:cNvPr id="8" name="Rectangle 7"/>
              <p:cNvSpPr>
                <a:spLocks noRot="1" noChangeAspect="1" noMove="1" noResize="1" noEditPoints="1" noAdjustHandles="1" noChangeArrowheads="1" noChangeShapeType="1" noTextEdit="1"/>
              </p:cNvSpPr>
              <p:nvPr/>
            </p:nvSpPr>
            <p:spPr>
              <a:xfrm>
                <a:off x="7407442" y="6210124"/>
                <a:ext cx="2344296" cy="1248803"/>
              </a:xfrm>
              <a:prstGeom prst="rect">
                <a:avLst/>
              </a:prstGeom>
              <a:blipFill>
                <a:blip r:embed="rId13"/>
                <a:stretch>
                  <a:fillRect/>
                </a:stretch>
              </a:blipFill>
            </p:spPr>
            <p:txBody>
              <a:bodyPr/>
              <a:lstStyle/>
              <a:p>
                <a:r>
                  <a:rPr lang="en-US">
                    <a:noFill/>
                  </a:rPr>
                  <a:t> </a:t>
                </a:r>
              </a:p>
            </p:txBody>
          </p:sp>
        </mc:Fallback>
      </mc:AlternateContent>
      <p:pic>
        <p:nvPicPr>
          <p:cNvPr id="15" name="Picture 18"/>
          <p:cNvPicPr>
            <a:picLocks noChangeAspect="1"/>
          </p:cNvPicPr>
          <p:nvPr/>
        </p:nvPicPr>
        <p:blipFill>
          <a:blip r:embed="rId14"/>
          <a:srcRect/>
          <a:stretch>
            <a:fillRect/>
          </a:stretch>
        </p:blipFill>
        <p:spPr>
          <a:xfrm>
            <a:off x="1352257" y="7022548"/>
            <a:ext cx="1363820" cy="2062487"/>
          </a:xfrm>
          <a:prstGeom prst="rect">
            <a:avLst/>
          </a:prstGeom>
        </p:spPr>
      </p:pic>
      <p:pic>
        <p:nvPicPr>
          <p:cNvPr id="19"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6019800" y="3256904"/>
            <a:ext cx="876234" cy="852138"/>
          </a:xfrm>
          <a:prstGeom prst="rect">
            <a:avLst/>
          </a:prstGeom>
        </p:spPr>
      </p:pic>
      <p:pic>
        <p:nvPicPr>
          <p:cNvPr id="20"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6019800" y="4846962"/>
            <a:ext cx="876234" cy="852138"/>
          </a:xfrm>
          <a:prstGeom prst="rect">
            <a:avLst/>
          </a:prstGeom>
        </p:spPr>
      </p:pic>
      <p:pic>
        <p:nvPicPr>
          <p:cNvPr id="22" name="Picture 21"/>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6047874" y="6593583"/>
            <a:ext cx="877982" cy="877982"/>
          </a:xfrm>
          <a:prstGeom prst="rect">
            <a:avLst/>
          </a:prstGeom>
        </p:spPr>
      </p:pic>
    </p:spTree>
    <p:custDataLst>
      <p:tags r:id="rId1"/>
    </p:custDataLst>
    <p:extLst>
      <p:ext uri="{BB962C8B-B14F-4D97-AF65-F5344CB8AC3E}">
        <p14:creationId xmlns:p14="http://schemas.microsoft.com/office/powerpoint/2010/main" val="215260212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22" presetClass="entr" presetSubtype="4"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p:bldP spid="3" grpId="0"/>
      <p:bldP spid="7"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C1168CC5-EBD7-4E61-A672-EB74B5DAD8E7"/>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quot;\uFFFD,{EDFA8867-1FD3-41C9-841C-F9B99C74A1B9}&quot;,&quot;C:\\Users\\GIGABYTE\\Desktop\\CDS\\T7&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PASSING_SCORE" val="100.000000"/>
  <p:tag name="ISPRING_PRESENTATION_TITLE" val="2. C6 BÀI 2 ĐA THỨC MỘT BIẾN. NGHIỆM CỦA ĐA THỨC MỘT BIẾN"/>
  <p:tag name="ISPRING_FIRST_PUBLISH" val="1"/>
  <p:tag name="ISPRING_SCORM_RATE_QUIZZES" val="0"/>
</p:tagLst>
</file>

<file path=ppt/tags/tag10.xml><?xml version="1.0" encoding="utf-8"?>
<p:tagLst xmlns:a="http://schemas.openxmlformats.org/drawingml/2006/main" xmlns:r="http://schemas.openxmlformats.org/officeDocument/2006/relationships" xmlns:p="http://schemas.openxmlformats.org/presentationml/2006/main">
  <p:tag name="GENSWF_SLIDE_UID" val="{DFA13046-6F47-4085-889F-1E713DCD6AF4}:284"/>
</p:tagLst>
</file>

<file path=ppt/tags/tag11.xml><?xml version="1.0" encoding="utf-8"?>
<p:tagLst xmlns:a="http://schemas.openxmlformats.org/drawingml/2006/main" xmlns:r="http://schemas.openxmlformats.org/officeDocument/2006/relationships" xmlns:p="http://schemas.openxmlformats.org/presentationml/2006/main">
  <p:tag name="GENSWF_SLIDE_UID" val="{ABF77F7B-B4F4-4E9F-90F4-99DE4B56ABE0}:297"/>
</p:tagLst>
</file>

<file path=ppt/tags/tag12.xml><?xml version="1.0" encoding="utf-8"?>
<p:tagLst xmlns:a="http://schemas.openxmlformats.org/drawingml/2006/main" xmlns:r="http://schemas.openxmlformats.org/officeDocument/2006/relationships" xmlns:p="http://schemas.openxmlformats.org/presentationml/2006/main">
  <p:tag name="GENSWF_SLIDE_UID" val="{65F11CD0-740A-4537-8242-D039B46C4745}:316"/>
</p:tagLst>
</file>

<file path=ppt/tags/tag13.xml><?xml version="1.0" encoding="utf-8"?>
<p:tagLst xmlns:a="http://schemas.openxmlformats.org/drawingml/2006/main" xmlns:r="http://schemas.openxmlformats.org/officeDocument/2006/relationships" xmlns:p="http://schemas.openxmlformats.org/presentationml/2006/main">
  <p:tag name="GENSWF_SLIDE_UID" val="{3442033B-79C5-4C1D-A0E9-EE980F392F65}:271"/>
</p:tagLst>
</file>

<file path=ppt/tags/tag14.xml><?xml version="1.0" encoding="utf-8"?>
<p:tagLst xmlns:a="http://schemas.openxmlformats.org/drawingml/2006/main" xmlns:r="http://schemas.openxmlformats.org/officeDocument/2006/relationships" xmlns:p="http://schemas.openxmlformats.org/presentationml/2006/main">
  <p:tag name="GENSWF_SLIDE_UID" val="{09121C64-0AD1-483D-92D5-1A573DD1859B}:287"/>
</p:tagLst>
</file>

<file path=ppt/tags/tag15.xml><?xml version="1.0" encoding="utf-8"?>
<p:tagLst xmlns:a="http://schemas.openxmlformats.org/drawingml/2006/main" xmlns:r="http://schemas.openxmlformats.org/officeDocument/2006/relationships" xmlns:p="http://schemas.openxmlformats.org/presentationml/2006/main">
  <p:tag name="GENSWF_SLIDE_UID" val="{33FEDAD8-4B81-40C1-9986-6897A48816C4}:289"/>
</p:tagLst>
</file>

<file path=ppt/tags/tag16.xml><?xml version="1.0" encoding="utf-8"?>
<p:tagLst xmlns:a="http://schemas.openxmlformats.org/drawingml/2006/main" xmlns:r="http://schemas.openxmlformats.org/officeDocument/2006/relationships" xmlns:p="http://schemas.openxmlformats.org/presentationml/2006/main">
  <p:tag name="GENSWF_SLIDE_UID" val="{6F2A8392-E916-4304-AAC2-F46A2EF1CA1D}:292"/>
</p:tagLst>
</file>

<file path=ppt/tags/tag17.xml><?xml version="1.0" encoding="utf-8"?>
<p:tagLst xmlns:a="http://schemas.openxmlformats.org/drawingml/2006/main" xmlns:r="http://schemas.openxmlformats.org/officeDocument/2006/relationships" xmlns:p="http://schemas.openxmlformats.org/presentationml/2006/main">
  <p:tag name="GENSWF_SLIDE_UID" val="{FAB414D3-D781-48AF-8AAE-534A22A1F02B}:290"/>
</p:tagLst>
</file>

<file path=ppt/tags/tag18.xml><?xml version="1.0" encoding="utf-8"?>
<p:tagLst xmlns:a="http://schemas.openxmlformats.org/drawingml/2006/main" xmlns:r="http://schemas.openxmlformats.org/officeDocument/2006/relationships" xmlns:p="http://schemas.openxmlformats.org/presentationml/2006/main">
  <p:tag name="GENSWF_SLIDE_UID" val="{E1B08F48-3AC0-4BF2-9704-3301E1D632C4}:279"/>
</p:tagLst>
</file>

<file path=ppt/tags/tag19.xml><?xml version="1.0" encoding="utf-8"?>
<p:tagLst xmlns:a="http://schemas.openxmlformats.org/drawingml/2006/main" xmlns:r="http://schemas.openxmlformats.org/officeDocument/2006/relationships" xmlns:p="http://schemas.openxmlformats.org/presentationml/2006/main">
  <p:tag name="GENSWF_SLIDE_UID" val="{E81E34D3-E515-419F-9FE4-9164E618960C}:276"/>
</p:tagLst>
</file>

<file path=ppt/tags/tag2.xml><?xml version="1.0" encoding="utf-8"?>
<p:tagLst xmlns:a="http://schemas.openxmlformats.org/drawingml/2006/main" xmlns:r="http://schemas.openxmlformats.org/officeDocument/2006/relationships" xmlns:p="http://schemas.openxmlformats.org/presentationml/2006/main">
  <p:tag name="GENSWF_SLIDE_UID" val="{7F46C911-5139-4354-8B1B-DD617C1D387F}:400"/>
</p:tagLst>
</file>

<file path=ppt/tags/tag20.xml><?xml version="1.0" encoding="utf-8"?>
<p:tagLst xmlns:a="http://schemas.openxmlformats.org/drawingml/2006/main" xmlns:r="http://schemas.openxmlformats.org/officeDocument/2006/relationships" xmlns:p="http://schemas.openxmlformats.org/presentationml/2006/main">
  <p:tag name="GENSWF_SLIDE_UID" val="{39B3E41C-4D6F-4796-A3AF-2DBE624442E6}:303"/>
</p:tagLst>
</file>

<file path=ppt/tags/tag21.xml><?xml version="1.0" encoding="utf-8"?>
<p:tagLst xmlns:a="http://schemas.openxmlformats.org/drawingml/2006/main" xmlns:r="http://schemas.openxmlformats.org/officeDocument/2006/relationships" xmlns:p="http://schemas.openxmlformats.org/presentationml/2006/main">
  <p:tag name="GENSWF_SLIDE_UID" val="{5714A72B-4A4F-413E-BC94-B6C07C1B7B39}:321"/>
</p:tagLst>
</file>

<file path=ppt/tags/tag22.xml><?xml version="1.0" encoding="utf-8"?>
<p:tagLst xmlns:a="http://schemas.openxmlformats.org/drawingml/2006/main" xmlns:r="http://schemas.openxmlformats.org/officeDocument/2006/relationships" xmlns:p="http://schemas.openxmlformats.org/presentationml/2006/main">
  <p:tag name="GENSWF_SLIDE_UID" val="{79821CBA-9241-4162-BFFB-C235BF0BF6AC}:286"/>
</p:tagLst>
</file>

<file path=ppt/tags/tag23.xml><?xml version="1.0" encoding="utf-8"?>
<p:tagLst xmlns:a="http://schemas.openxmlformats.org/drawingml/2006/main" xmlns:r="http://schemas.openxmlformats.org/officeDocument/2006/relationships" xmlns:p="http://schemas.openxmlformats.org/presentationml/2006/main">
  <p:tag name="GENSWF_SLIDE_UID" val="{514596B1-90B8-4F67-B284-3F97790F917F}:300"/>
</p:tagLst>
</file>

<file path=ppt/tags/tag24.xml><?xml version="1.0" encoding="utf-8"?>
<p:tagLst xmlns:a="http://schemas.openxmlformats.org/drawingml/2006/main" xmlns:r="http://schemas.openxmlformats.org/officeDocument/2006/relationships" xmlns:p="http://schemas.openxmlformats.org/presentationml/2006/main">
  <p:tag name="GENSWF_SLIDE_UID" val="{23C98155-390F-48E5-9B00-25A5B8F6CBEF}:324"/>
</p:tagLst>
</file>

<file path=ppt/tags/tag25.xml><?xml version="1.0" encoding="utf-8"?>
<p:tagLst xmlns:a="http://schemas.openxmlformats.org/drawingml/2006/main" xmlns:r="http://schemas.openxmlformats.org/officeDocument/2006/relationships" xmlns:p="http://schemas.openxmlformats.org/presentationml/2006/main">
  <p:tag name="GENSWF_SLIDE_UID" val="{01839EB2-B747-48CA-A395-9CBEBEC35BA3}:301"/>
</p:tagLst>
</file>

<file path=ppt/tags/tag26.xml><?xml version="1.0" encoding="utf-8"?>
<p:tagLst xmlns:a="http://schemas.openxmlformats.org/drawingml/2006/main" xmlns:r="http://schemas.openxmlformats.org/officeDocument/2006/relationships" xmlns:p="http://schemas.openxmlformats.org/presentationml/2006/main">
  <p:tag name="GENSWF_SLIDE_UID" val="{1D0E40BC-B9B5-43CA-A015-F25612742A9A}:273"/>
</p:tagLst>
</file>

<file path=ppt/tags/tag27.xml><?xml version="1.0" encoding="utf-8"?>
<p:tagLst xmlns:a="http://schemas.openxmlformats.org/drawingml/2006/main" xmlns:r="http://schemas.openxmlformats.org/officeDocument/2006/relationships" xmlns:p="http://schemas.openxmlformats.org/presentationml/2006/main">
  <p:tag name="GENSWF_SLIDE_UID" val="{543625C5-4AC6-4747-928C-EFA1C1C82D9E}:288"/>
</p:tagLst>
</file>

<file path=ppt/tags/tag28.xml><?xml version="1.0" encoding="utf-8"?>
<p:tagLst xmlns:a="http://schemas.openxmlformats.org/drawingml/2006/main" xmlns:r="http://schemas.openxmlformats.org/officeDocument/2006/relationships" xmlns:p="http://schemas.openxmlformats.org/presentationml/2006/main">
  <p:tag name="GENSWF_SLIDE_UID" val="{BF1C4676-42AD-447C-BAD7-1FBE097CE08F}:275"/>
</p:tagLst>
</file>

<file path=ppt/tags/tag29.xml><?xml version="1.0" encoding="utf-8"?>
<p:tagLst xmlns:a="http://schemas.openxmlformats.org/drawingml/2006/main" xmlns:r="http://schemas.openxmlformats.org/officeDocument/2006/relationships" xmlns:p="http://schemas.openxmlformats.org/presentationml/2006/main">
  <p:tag name="GENSWF_SLIDE_UID" val="{B96BAB88-4F01-447C-9167-CDA4CA4CDB56}:341"/>
</p:tagLst>
</file>

<file path=ppt/tags/tag3.xml><?xml version="1.0" encoding="utf-8"?>
<p:tagLst xmlns:a="http://schemas.openxmlformats.org/drawingml/2006/main" xmlns:r="http://schemas.openxmlformats.org/officeDocument/2006/relationships" xmlns:p="http://schemas.openxmlformats.org/presentationml/2006/main">
  <p:tag name="GENSWF_SLIDE_UID" val="{CBAEEA94-7CAB-4592-AA82-5A8A9E604B65}:397"/>
</p:tagLst>
</file>

<file path=ppt/tags/tag30.xml><?xml version="1.0" encoding="utf-8"?>
<p:tagLst xmlns:a="http://schemas.openxmlformats.org/drawingml/2006/main" xmlns:r="http://schemas.openxmlformats.org/officeDocument/2006/relationships" xmlns:p="http://schemas.openxmlformats.org/presentationml/2006/main">
  <p:tag name="GENSWF_SLIDE_UID" val="{542C012D-B862-445B-BDE0-8FA10BBBCC38}:401"/>
</p:tagLst>
</file>

<file path=ppt/tags/tag4.xml><?xml version="1.0" encoding="utf-8"?>
<p:tagLst xmlns:a="http://schemas.openxmlformats.org/drawingml/2006/main" xmlns:r="http://schemas.openxmlformats.org/officeDocument/2006/relationships" xmlns:p="http://schemas.openxmlformats.org/presentationml/2006/main">
  <p:tag name="GENSWF_SLIDE_UID" val="{C32FDB58-28B3-4040-830C-E114F4B53CEF}:376"/>
</p:tagLst>
</file>

<file path=ppt/tags/tag5.xml><?xml version="1.0" encoding="utf-8"?>
<p:tagLst xmlns:a="http://schemas.openxmlformats.org/drawingml/2006/main" xmlns:r="http://schemas.openxmlformats.org/officeDocument/2006/relationships" xmlns:p="http://schemas.openxmlformats.org/presentationml/2006/main">
  <p:tag name="GENSWF_SLIDE_UID" val="{4DB25EED-B9F1-4717-85BF-04FE9ED10762}:377"/>
</p:tagLst>
</file>

<file path=ppt/tags/tag6.xml><?xml version="1.0" encoding="utf-8"?>
<p:tagLst xmlns:a="http://schemas.openxmlformats.org/drawingml/2006/main" xmlns:r="http://schemas.openxmlformats.org/officeDocument/2006/relationships" xmlns:p="http://schemas.openxmlformats.org/presentationml/2006/main">
  <p:tag name="GENSWF_SLIDE_UID" val="{02305A72-BF00-4230-9436-F19BA90F6A2C}:293"/>
</p:tagLst>
</file>

<file path=ppt/tags/tag7.xml><?xml version="1.0" encoding="utf-8"?>
<p:tagLst xmlns:a="http://schemas.openxmlformats.org/drawingml/2006/main" xmlns:r="http://schemas.openxmlformats.org/officeDocument/2006/relationships" xmlns:p="http://schemas.openxmlformats.org/presentationml/2006/main">
  <p:tag name="GENSWF_SLIDE_UID" val="{2ABAE60C-0450-4FFD-91A0-6A1C0F7EAB9B}:378"/>
</p:tagLst>
</file>

<file path=ppt/tags/tag8.xml><?xml version="1.0" encoding="utf-8"?>
<p:tagLst xmlns:a="http://schemas.openxmlformats.org/drawingml/2006/main" xmlns:r="http://schemas.openxmlformats.org/officeDocument/2006/relationships" xmlns:p="http://schemas.openxmlformats.org/presentationml/2006/main">
  <p:tag name="GENSWF_SLIDE_UID" val="{54FC0016-090A-4307-B6E6-342E252B7286}:272"/>
</p:tagLst>
</file>

<file path=ppt/tags/tag9.xml><?xml version="1.0" encoding="utf-8"?>
<p:tagLst xmlns:a="http://schemas.openxmlformats.org/drawingml/2006/main" xmlns:r="http://schemas.openxmlformats.org/officeDocument/2006/relationships" xmlns:p="http://schemas.openxmlformats.org/presentationml/2006/main">
  <p:tag name="GENSWF_SLIDE_UID" val="{463B7E17-746A-4613-B46A-547B1B45009C}:37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2933</TotalTime>
  <Words>2246</Words>
  <Application>Microsoft Office PowerPoint</Application>
  <PresentationFormat>Custom</PresentationFormat>
  <Paragraphs>215</Paragraphs>
  <Slides>29</Slides>
  <Notes>29</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29</vt:i4>
      </vt:variant>
    </vt:vector>
  </HeadingPairs>
  <TitlesOfParts>
    <vt:vector size="38" baseType="lpstr">
      <vt:lpstr>Calibri</vt:lpstr>
      <vt:lpstr>Arial</vt:lpstr>
      <vt:lpstr>Times New Roman</vt:lpstr>
      <vt:lpstr>Calibri Light</vt:lpstr>
      <vt:lpstr>Cambria Math</vt:lpstr>
      <vt:lpstr>Office Theme</vt:lpstr>
      <vt:lpstr>4_Office Theme</vt:lpstr>
      <vt:lpstr>6_Office Theme</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C6 BÀI 2 ĐA THỨC MỘT BIẾN. NGHIỆM CỦA ĐA THỨC MỘT BIẾN</dc:title>
  <dc:creator>User</dc:creator>
  <cp:lastModifiedBy>Phạm Thu Hà</cp:lastModifiedBy>
  <cp:revision>183</cp:revision>
  <dcterms:created xsi:type="dcterms:W3CDTF">2006-08-16T00:00:00Z</dcterms:created>
  <dcterms:modified xsi:type="dcterms:W3CDTF">2025-05-14T06:20:13Z</dcterms:modified>
  <dc:identifier>DAFARKD_w7U</dc:identifier>
</cp:coreProperties>
</file>