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83" r:id="rId5"/>
    <p:sldId id="263" r:id="rId6"/>
    <p:sldId id="264" r:id="rId7"/>
    <p:sldId id="369" r:id="rId8"/>
    <p:sldId id="385" r:id="rId9"/>
    <p:sldId id="386" r:id="rId10"/>
    <p:sldId id="384" r:id="rId11"/>
    <p:sldId id="387" r:id="rId12"/>
    <p:sldId id="390" r:id="rId13"/>
    <p:sldId id="391" r:id="rId14"/>
    <p:sldId id="392" r:id="rId15"/>
    <p:sldId id="393" r:id="rId16"/>
    <p:sldId id="394" r:id="rId17"/>
    <p:sldId id="395" r:id="rId18"/>
    <p:sldId id="388" r:id="rId19"/>
    <p:sldId id="396" r:id="rId20"/>
    <p:sldId id="397" r:id="rId21"/>
    <p:sldId id="291" r:id="rId22"/>
    <p:sldId id="324" r:id="rId23"/>
    <p:sldId id="399" r:id="rId24"/>
    <p:sldId id="400" r:id="rId25"/>
    <p:sldId id="401" r:id="rId26"/>
    <p:sldId id="402" r:id="rId27"/>
    <p:sldId id="403" r:id="rId28"/>
    <p:sldId id="404" r:id="rId29"/>
    <p:sldId id="405" r:id="rId30"/>
    <p:sldId id="406" r:id="rId31"/>
    <p:sldId id="407" r:id="rId32"/>
    <p:sldId id="408" r:id="rId33"/>
    <p:sldId id="308"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4" d="100"/>
          <a:sy n="64" d="100"/>
        </p:scale>
        <p:origin x="6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CFD8D7A1-D552-44A8-B7F6-309AE1471962}"/>
    <pc:docChg chg="modSld">
      <pc:chgData name="Thúy Mai" userId="222f1c7e07c9bd7a" providerId="LiveId" clId="{CFD8D7A1-D552-44A8-B7F6-309AE1471962}" dt="2023-01-06T14:50:07.903" v="23"/>
      <pc:docMkLst>
        <pc:docMk/>
      </pc:docMkLst>
      <pc:sldChg chg="setBg">
        <pc:chgData name="Thúy Mai" userId="222f1c7e07c9bd7a" providerId="LiveId" clId="{CFD8D7A1-D552-44A8-B7F6-309AE1471962}" dt="2023-01-06T14:50:07.903" v="23"/>
        <pc:sldMkLst>
          <pc:docMk/>
          <pc:sldMk cId="78704060"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860F06-00C2-0AE9-A4E0-8F532E1C578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5D7E29A-EA9B-8479-47BB-8A0B1AFD3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A9BB2FB-121D-99F9-12AA-293C2DE1F03F}"/>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C38EC2D8-6AD0-7D27-4BD9-5212C227C50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E91AE36-9F6E-5E25-2A0F-7017AFC3E255}"/>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1221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13C607-ECE6-D8C8-A72F-6A61DF659F0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BDBD45-30B4-2CF4-9303-765EC4FE325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775CEEC-1E03-874D-470C-CA1C044552A8}"/>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B4F84F36-41D8-A378-64C8-88057226A30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3E5F2C4-2C45-233A-9E9B-FCDBB22F9310}"/>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97151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37487A0-C67A-E7BD-B058-73F7E8D9891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02ED956-246D-CD00-FEC5-ED33BA320E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0B39ACA-95DE-5AB8-2660-89A2CE15A9CE}"/>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A8186650-3155-E9C0-FFDE-B0C4BEAEA70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9C39DA7-35E4-D3A9-1505-F2621ACC07BD}"/>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46398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F5EDBE-09E2-C686-3D99-81607CBFF6F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A203C13-6C86-FCD1-A5DF-D27940C7EF38}"/>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3F16A41-FC5F-91BB-35E9-C60D64244D12}"/>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109C93EC-AA7F-A323-3B24-76D15E09CBE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2C2BDAC-2E50-A5F5-4274-D9B1D4C8C3C4}"/>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13241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71F895-8257-4BC8-74C3-8EFE5B3B0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5173F46-148C-22D0-AC28-BAAD94158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6AE0673-7AA2-8491-B1CD-86AE349F55E2}"/>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1C03B22D-2F64-110A-57B5-DEAAAD74A68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554EAF-5CF9-E1AB-7C3B-6687090329F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82570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0067FA-4BB2-0731-53E7-DA68D90F524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58462-7FCC-03B3-CB21-CA65CDBC710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01C1F72-D91E-5996-968D-92CE44C348D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0053E87-7AA8-C419-90B2-D76B53D9351E}"/>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6" name="Chỗ dành sẵn cho Chân trang 5">
            <a:extLst>
              <a:ext uri="{FF2B5EF4-FFF2-40B4-BE49-F238E27FC236}">
                <a16:creationId xmlns:a16="http://schemas.microsoft.com/office/drawing/2014/main" id="{7F604BCF-F37E-3838-6B3A-A500EB14B6E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A279B4F-9DEC-8663-56AD-F18C3459AAD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634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C53008-2217-0E43-3FCB-6213368F9729}"/>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FDE48DA-F2C1-00A6-4459-01682B560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DF90844-550F-39A5-C122-1DE0C48FCE3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12E4AF0-076A-FF26-E7E2-13A1D4ECF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6B2DC39-7399-4BFB-8FB4-E011796B558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A1BCD33-2A47-7F81-9952-30EC6AD97934}"/>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8" name="Chỗ dành sẵn cho Chân trang 7">
            <a:extLst>
              <a:ext uri="{FF2B5EF4-FFF2-40B4-BE49-F238E27FC236}">
                <a16:creationId xmlns:a16="http://schemas.microsoft.com/office/drawing/2014/main" id="{73DE9BDF-4C41-B8D9-4348-18273DD60C6B}"/>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45057D2-A748-6BE4-C9D4-DC7DC3D70BA8}"/>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27196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761533-7A84-A61F-93BF-93D5D0BFF71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34B1BC7-686C-E289-8480-56D4345170EE}"/>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4" name="Chỗ dành sẵn cho Chân trang 3">
            <a:extLst>
              <a:ext uri="{FF2B5EF4-FFF2-40B4-BE49-F238E27FC236}">
                <a16:creationId xmlns:a16="http://schemas.microsoft.com/office/drawing/2014/main" id="{FACFF497-9176-98D3-5AEB-DDE55CC986B9}"/>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F6AFB94-FDD8-2371-BE08-0964A6A1DFA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248661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4617185-BBEB-2107-0EB5-9807883A09F1}"/>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3" name="Chỗ dành sẵn cho Chân trang 2">
            <a:extLst>
              <a:ext uri="{FF2B5EF4-FFF2-40B4-BE49-F238E27FC236}">
                <a16:creationId xmlns:a16="http://schemas.microsoft.com/office/drawing/2014/main" id="{F70635BA-C670-32F5-2171-8C26A3BD1A9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3BA8333-AE13-A92E-8687-2C2AF83BA52F}"/>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75458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993851-3E69-AC9A-34D1-44602FA7EFD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4E27D6-F7AE-EF2C-040A-06DC7FEDE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CA4A74-90A4-FD04-AB6B-7597B1AEB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B8BFA08-7493-4507-365B-8CC52705DCC6}"/>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6" name="Chỗ dành sẵn cho Chân trang 5">
            <a:extLst>
              <a:ext uri="{FF2B5EF4-FFF2-40B4-BE49-F238E27FC236}">
                <a16:creationId xmlns:a16="http://schemas.microsoft.com/office/drawing/2014/main" id="{6FE4B86A-3682-1F60-0D4B-9770C93E83F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733B033-A876-0929-B59B-7AD5B4DDA41A}"/>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55484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FB3C12-7972-3A56-0FEC-8AF19A9C8B4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DB0F109-D5DB-9D79-7A7E-C2DEBBA1A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C23697E-3462-EBE4-FBD9-5486C2D62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6E4FE9C-565F-1C83-EC67-A5A081F74ADF}"/>
              </a:ext>
            </a:extLst>
          </p:cNvPr>
          <p:cNvSpPr>
            <a:spLocks noGrp="1"/>
          </p:cNvSpPr>
          <p:nvPr>
            <p:ph type="dt" sz="half" idx="10"/>
          </p:nvPr>
        </p:nvSpPr>
        <p:spPr/>
        <p:txBody>
          <a:bodyPr/>
          <a:lstStyle/>
          <a:p>
            <a:fld id="{8CBD858E-375D-4265-8805-558FBA04C361}" type="datetimeFigureOut">
              <a:rPr lang="en-US" smtClean="0"/>
              <a:t>4/15/2025</a:t>
            </a:fld>
            <a:endParaRPr lang="en-US"/>
          </a:p>
        </p:txBody>
      </p:sp>
      <p:sp>
        <p:nvSpPr>
          <p:cNvPr id="6" name="Chỗ dành sẵn cho Chân trang 5">
            <a:extLst>
              <a:ext uri="{FF2B5EF4-FFF2-40B4-BE49-F238E27FC236}">
                <a16:creationId xmlns:a16="http://schemas.microsoft.com/office/drawing/2014/main" id="{F4C12D46-A245-B02A-2448-F17D02E2793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EE1276F-EE43-B70B-F63D-5215273F2FB0}"/>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221598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B16A980-A1D5-6F19-CE0D-EB512FA2D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D6BA6E-D045-4B71-9DAE-C7E4E1CD2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E4770B-3982-AC56-BF30-B432F188E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D858E-375D-4265-8805-558FBA04C361}" type="datetimeFigureOut">
              <a:rPr lang="en-US" smtClean="0"/>
              <a:t>4/15/2025</a:t>
            </a:fld>
            <a:endParaRPr lang="en-US"/>
          </a:p>
        </p:txBody>
      </p:sp>
      <p:sp>
        <p:nvSpPr>
          <p:cNvPr id="5" name="Chỗ dành sẵn cho Chân trang 4">
            <a:extLst>
              <a:ext uri="{FF2B5EF4-FFF2-40B4-BE49-F238E27FC236}">
                <a16:creationId xmlns:a16="http://schemas.microsoft.com/office/drawing/2014/main" id="{8381835B-7571-635B-09FC-905720ED7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BBA3E503-3D41-9DA9-35CD-1009397C7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CD8B7-1392-49A8-A3ED-4A2B24439265}" type="slidenum">
              <a:rPr lang="en-US" smtClean="0"/>
              <a:t>‹#›</a:t>
            </a:fld>
            <a:endParaRPr lang="en-US"/>
          </a:p>
        </p:txBody>
      </p:sp>
    </p:spTree>
    <p:extLst>
      <p:ext uri="{BB962C8B-B14F-4D97-AF65-F5344CB8AC3E}">
        <p14:creationId xmlns:p14="http://schemas.microsoft.com/office/powerpoint/2010/main" val="209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oitruong.com.vn/Home/Default.aspx?portalid=33&amp;tabid=27&amp;key=qu%e1%bb%91c%20gi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Hình ảnh 19">
            <a:extLst>
              <a:ext uri="{FF2B5EF4-FFF2-40B4-BE49-F238E27FC236}">
                <a16:creationId xmlns:a16="http://schemas.microsoft.com/office/drawing/2014/main" id="{7711AA35-4831-FA51-B3DF-DD3B65722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14" y="268208"/>
            <a:ext cx="9761473" cy="6184008"/>
          </a:xfrm>
          <a:prstGeom prst="rect">
            <a:avLst/>
          </a:prstGeom>
        </p:spPr>
      </p:pic>
      <p:sp>
        <p:nvSpPr>
          <p:cNvPr id="5" name="Hộp Văn bản 4">
            <a:extLst>
              <a:ext uri="{FF2B5EF4-FFF2-40B4-BE49-F238E27FC236}">
                <a16:creationId xmlns:a16="http://schemas.microsoft.com/office/drawing/2014/main" id="{A4AA1C0B-7F18-1A8F-349C-8E8B0EE092C1}"/>
              </a:ext>
            </a:extLst>
          </p:cNvPr>
          <p:cNvSpPr txBox="1"/>
          <p:nvPr/>
        </p:nvSpPr>
        <p:spPr>
          <a:xfrm>
            <a:off x="4499688" y="3360212"/>
            <a:ext cx="7199395" cy="830997"/>
          </a:xfrm>
          <a:prstGeom prst="rect">
            <a:avLst/>
          </a:prstGeom>
          <a:noFill/>
        </p:spPr>
        <p:txBody>
          <a:bodyPr wrap="square">
            <a:spAutoFit/>
          </a:bodyPr>
          <a:lstStyle/>
          <a:p>
            <a:pPr algn="ctr">
              <a:spcBef>
                <a:spcPts val="600"/>
              </a:spcBef>
              <a:spcAft>
                <a:spcPts val="600"/>
              </a:spcAft>
            </a:pPr>
            <a:r>
              <a:rPr lang="vi-VN" sz="4800" b="1" dirty="0">
                <a:solidFill>
                  <a:srgbClr val="FF0000"/>
                </a:solidFill>
              </a:rPr>
              <a:t>Trao đổi về một vấn đề</a:t>
            </a:r>
            <a:endPar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5476E84-0200-51DB-0BCF-E908E1880154}"/>
              </a:ext>
            </a:extLst>
          </p:cNvPr>
          <p:cNvSpPr txBox="1"/>
          <p:nvPr/>
        </p:nvSpPr>
        <p:spPr>
          <a:xfrm>
            <a:off x="1060580" y="855449"/>
            <a:ext cx="3156080" cy="584775"/>
          </a:xfrm>
          <a:prstGeom prst="rect">
            <a:avLst/>
          </a:prstGeom>
          <a:noFill/>
        </p:spPr>
        <p:txBody>
          <a:bodyPr wrap="square">
            <a:spAutoFit/>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05AF60A7-3808-42A7-9CA5-8399A1EE2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12" y="2027464"/>
            <a:ext cx="4762500" cy="4762500"/>
          </a:xfrm>
          <a:prstGeom prst="rect">
            <a:avLst/>
          </a:prstGeom>
        </p:spPr>
      </p:pic>
    </p:spTree>
    <p:extLst>
      <p:ext uri="{BB962C8B-B14F-4D97-AF65-F5344CB8AC3E}">
        <p14:creationId xmlns:p14="http://schemas.microsoft.com/office/powerpoint/2010/main" val="1503946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29DFA19-BD18-CF14-6F20-E933D973F454}"/>
              </a:ext>
            </a:extLst>
          </p:cNvPr>
          <p:cNvSpPr txBox="1"/>
          <p:nvPr/>
        </p:nvSpPr>
        <p:spPr>
          <a:xfrm>
            <a:off x="2933700" y="272823"/>
            <a:ext cx="6096000" cy="522259"/>
          </a:xfrm>
          <a:prstGeom prst="rect">
            <a:avLst/>
          </a:prstGeom>
          <a:noFill/>
        </p:spPr>
        <p:txBody>
          <a:bodyPr wrap="square">
            <a:spAutoFit/>
          </a:bodyPr>
          <a:lstStyle/>
          <a:p>
            <a:pPr marL="0" marR="0" algn="ctr">
              <a:lnSpc>
                <a:spcPct val="107000"/>
              </a:lnSpc>
              <a:spcBef>
                <a:spcPts val="0"/>
              </a:spcBef>
              <a:spcAft>
                <a:spcPts val="800"/>
              </a:spcAft>
            </a:pP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02</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39FBC005-558C-76C1-C9A6-3F10759B756D}"/>
              </a:ext>
            </a:extLst>
          </p:cNvPr>
          <p:cNvGraphicFramePr>
            <a:graphicFrameLocks noGrp="1"/>
          </p:cNvGraphicFramePr>
          <p:nvPr/>
        </p:nvGraphicFramePr>
        <p:xfrm>
          <a:off x="767513" y="941460"/>
          <a:ext cx="10656974" cy="5643717"/>
        </p:xfrm>
        <a:graphic>
          <a:graphicData uri="http://schemas.openxmlformats.org/drawingml/2006/table">
            <a:tbl>
              <a:tblPr firstRow="1" firstCol="1" bandRow="1">
                <a:tableStyleId>{5C22544A-7EE6-4342-B048-85BDC9FD1C3A}</a:tableStyleId>
              </a:tblPr>
              <a:tblGrid>
                <a:gridCol w="4923332">
                  <a:extLst>
                    <a:ext uri="{9D8B030D-6E8A-4147-A177-3AD203B41FA5}">
                      <a16:colId xmlns:a16="http://schemas.microsoft.com/office/drawing/2014/main" val="279440022"/>
                    </a:ext>
                  </a:extLst>
                </a:gridCol>
                <a:gridCol w="5733642">
                  <a:extLst>
                    <a:ext uri="{9D8B030D-6E8A-4147-A177-3AD203B41FA5}">
                      <a16:colId xmlns:a16="http://schemas.microsoft.com/office/drawing/2014/main" val="2776265086"/>
                    </a:ext>
                  </a:extLst>
                </a:gridCol>
              </a:tblGrid>
              <a:tr h="135733">
                <a:tc>
                  <a:txBody>
                    <a:bodyPr/>
                    <a:lstStyle/>
                    <a:p>
                      <a:pPr marL="91440" marR="182880" algn="ctr">
                        <a:lnSpc>
                          <a:spcPct val="100000"/>
                        </a:lnSpc>
                        <a:spcBef>
                          <a:spcPts val="0"/>
                        </a:spcBef>
                        <a:spcAft>
                          <a:spcPts val="0"/>
                        </a:spcAft>
                      </a:pPr>
                      <a:r>
                        <a:rPr lang="en-US" sz="2800">
                          <a:effectLst/>
                          <a:latin typeface="Times New Roman" panose="02020603050405020304" pitchFamily="18" charset="0"/>
                          <a:cs typeface="Times New Roman" panose="02020603050405020304" pitchFamily="18" charset="0"/>
                        </a:rPr>
                        <a:t>Định hướng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84655678"/>
                  </a:ext>
                </a:extLst>
              </a:tr>
              <a:tr h="618401">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Người phụ nữ được nói đến trong văn bản là ai? Người phụ nữ ấy phải chịu những hi sinh mất mát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295475"/>
                  </a:ext>
                </a:extLst>
              </a:tr>
              <a:tr h="873597">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Vì sao người phụ nữ ấy phải chịu những hi sinh, mất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143941"/>
                  </a:ext>
                </a:extLst>
              </a:tr>
              <a:tr h="578452">
                <a:tc>
                  <a:txBody>
                    <a:bodyPr/>
                    <a:lstStyle/>
                    <a:p>
                      <a:pPr marL="0" marR="0" algn="just">
                        <a:lnSpc>
                          <a:spcPct val="100000"/>
                        </a:lnSpc>
                        <a:spcBef>
                          <a:spcPts val="0"/>
                        </a:spcBef>
                        <a:spcAft>
                          <a:spcPts val="0"/>
                        </a:spcAft>
                      </a:pPr>
                      <a:r>
                        <a:rPr lang="vi-VN" sz="2800">
                          <a:effectLst/>
                          <a:latin typeface="Times New Roman" panose="02020603050405020304" pitchFamily="18" charset="0"/>
                          <a:cs typeface="Times New Roman" panose="02020603050405020304" pitchFamily="18" charset="0"/>
                        </a:rPr>
                        <a:t>Qua nhân vật này có thể thấy những phẩm chất gì của người phụ nữ Việt Nam?</a:t>
                      </a:r>
                      <a:endParaRPr lang="en-US" sz="2800">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72032"/>
                  </a:ext>
                </a:extLst>
              </a:tr>
              <a:tr h="578452">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Ý nghĩa hình ảnh rút ra từ hình ảnh người phụ nữ ấy?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5799018"/>
                  </a:ext>
                </a:extLst>
              </a:tr>
            </a:tbl>
          </a:graphicData>
        </a:graphic>
      </p:graphicFrame>
    </p:spTree>
    <p:extLst>
      <p:ext uri="{BB962C8B-B14F-4D97-AF65-F5344CB8AC3E}">
        <p14:creationId xmlns:p14="http://schemas.microsoft.com/office/powerpoint/2010/main" val="87750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236281"/>
            <a:ext cx="9353580" cy="2009061"/>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695420" y="4413827"/>
            <a:ext cx="935358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phụ nữ ấy phải chịu những hi sinh, mất mát (dựa vào VB và hiểu biết thực tế)</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9747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236281"/>
            <a:ext cx="935358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dì Bảy có những phẩm chất cao đẹp của người phụ nữ Việt Nam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708120" y="3627666"/>
            <a:ext cx="9353580" cy="1532334"/>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566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9458217-259C-0434-0BE8-A419F33C77BA}"/>
              </a:ext>
            </a:extLst>
          </p:cNvPr>
          <p:cNvSpPr txBox="1"/>
          <p:nvPr/>
        </p:nvSpPr>
        <p:spPr>
          <a:xfrm>
            <a:off x="1454530" y="6903159"/>
            <a:ext cx="6096000" cy="3293209"/>
          </a:xfrm>
          <a:prstGeom prst="rect">
            <a:avLst/>
          </a:prstGeom>
          <a:noFill/>
        </p:spPr>
        <p:txBody>
          <a:bodyPr wrap="square">
            <a:spAutoFit/>
          </a:bodyPr>
          <a:lstStyle/>
          <a:p>
            <a:pPr marL="30480" marR="30480" algn="just">
              <a:spcBef>
                <a:spcPts val="0"/>
              </a:spcBef>
              <a:spcAft>
                <a:spcPts val="120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Tìm ý và lập dàn ý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16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389136"/>
            <a:ext cx="9353580" cy="1055608"/>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Mở đầu: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vấn đề đặt ra trong văn bản Người ngồi đợi trước hiên nhà: dì Bảy, hình ảnh người phụ nữ Việt Nam.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603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52795" y="2324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80" y="360734"/>
            <a:ext cx="1111869"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8858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9458217-259C-0434-0BE8-A419F33C77BA}"/>
              </a:ext>
            </a:extLst>
          </p:cNvPr>
          <p:cNvSpPr txBox="1"/>
          <p:nvPr/>
        </p:nvSpPr>
        <p:spPr>
          <a:xfrm>
            <a:off x="1454530" y="6903159"/>
            <a:ext cx="6096000" cy="1354217"/>
          </a:xfrm>
          <a:prstGeom prst="rect">
            <a:avLst/>
          </a:prstGeom>
          <a:noFill/>
        </p:spPr>
        <p:txBody>
          <a:bodyPr wrap="square">
            <a:spAutoFit/>
          </a:bodyPr>
          <a:lstStyle/>
          <a:p>
            <a:pPr marL="30480" marR="30480" algn="just">
              <a:spcBef>
                <a:spcPts val="0"/>
              </a:spcBef>
              <a:spcAft>
                <a:spcPts val="120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Tìm ý và lập dàn ý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16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06520" y="14960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517620" y="1991892"/>
            <a:ext cx="10191780" cy="1055608"/>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chính: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Lần lượt trình bày nội dung bài nói theo một trình tự nhất định.</a:t>
            </a:r>
            <a:endParaRPr lang="en-US" sz="24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D86041D-CD11-227D-5C2D-49AD6DBAA9EA}"/>
              </a:ext>
            </a:extLst>
          </p:cNvPr>
          <p:cNvSpPr txBox="1"/>
          <p:nvPr/>
        </p:nvSpPr>
        <p:spPr>
          <a:xfrm>
            <a:off x="1454530" y="3047500"/>
            <a:ext cx="9925080" cy="523220"/>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16F8106-3781-1FC9-A169-930139D406BF}"/>
              </a:ext>
            </a:extLst>
          </p:cNvPr>
          <p:cNvSpPr txBox="1"/>
          <p:nvPr/>
        </p:nvSpPr>
        <p:spPr>
          <a:xfrm>
            <a:off x="1454530" y="3603026"/>
            <a:ext cx="9925080" cy="954107"/>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212795BF-243F-564A-F818-CF5CB3D5153B}"/>
              </a:ext>
            </a:extLst>
          </p:cNvPr>
          <p:cNvSpPr txBox="1"/>
          <p:nvPr/>
        </p:nvSpPr>
        <p:spPr>
          <a:xfrm>
            <a:off x="1454530" y="4557133"/>
            <a:ext cx="9925080" cy="1815882"/>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335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52795" y="2324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80" y="360734"/>
            <a:ext cx="1111869"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8858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06520" y="14960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454530" y="2631974"/>
            <a:ext cx="10191780" cy="1532334"/>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71157" y="334052"/>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E3DE7893-9140-1BDB-4F30-7DC38B8EAFBC}"/>
              </a:ext>
            </a:extLst>
          </p:cNvPr>
          <p:cNvGraphicFramePr>
            <a:graphicFrameLocks noGrp="1"/>
          </p:cNvGraphicFramePr>
          <p:nvPr/>
        </p:nvGraphicFramePr>
        <p:xfrm>
          <a:off x="1733709" y="1872840"/>
          <a:ext cx="9511983" cy="4219702"/>
        </p:xfrm>
        <a:graphic>
          <a:graphicData uri="http://schemas.openxmlformats.org/drawingml/2006/table">
            <a:tbl>
              <a:tblPr firstRow="1" firstCol="1" bandRow="1" bandCol="1">
                <a:tableStyleId>{5C22544A-7EE6-4342-B048-85BDC9FD1C3A}</a:tableStyleId>
              </a:tblPr>
              <a:tblGrid>
                <a:gridCol w="7092570">
                  <a:extLst>
                    <a:ext uri="{9D8B030D-6E8A-4147-A177-3AD203B41FA5}">
                      <a16:colId xmlns:a16="http://schemas.microsoft.com/office/drawing/2014/main" val="2258243901"/>
                    </a:ext>
                  </a:extLst>
                </a:gridCol>
                <a:gridCol w="2419413">
                  <a:extLst>
                    <a:ext uri="{9D8B030D-6E8A-4147-A177-3AD203B41FA5}">
                      <a16:colId xmlns:a16="http://schemas.microsoft.com/office/drawing/2014/main" val="2406983237"/>
                    </a:ext>
                  </a:extLst>
                </a:gridCol>
              </a:tblGrid>
              <a:tr h="62720">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557563828"/>
                  </a:ext>
                </a:extLst>
              </a:tr>
              <a:tr h="188354">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lớp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175179"/>
                  </a:ext>
                </a:extLst>
              </a:tr>
              <a:tr h="476667">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076765"/>
                  </a:ext>
                </a:extLst>
              </a:tr>
              <a:tr h="428615">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Chú ý điều chỉnh giọng điệu, cách trình bày; quan sát thái độ, lắng nghe ý kiến phản hồi của người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359854"/>
                  </a:ext>
                </a:extLst>
              </a:tr>
              <a:tr h="140302">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256594"/>
                  </a:ext>
                </a:extLst>
              </a:tr>
            </a:tbl>
          </a:graphicData>
        </a:graphic>
      </p:graphicFrame>
    </p:spTree>
    <p:extLst>
      <p:ext uri="{BB962C8B-B14F-4D97-AF65-F5344CB8AC3E}">
        <p14:creationId xmlns:p14="http://schemas.microsoft.com/office/powerpoint/2010/main" val="142368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71157" y="334052"/>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003CBDE-22ED-A4CA-3C10-AF361EF57FB2}"/>
              </a:ext>
            </a:extLst>
          </p:cNvPr>
          <p:cNvSpPr txBox="1"/>
          <p:nvPr/>
        </p:nvSpPr>
        <p:spPr>
          <a:xfrm>
            <a:off x="4013200" y="3056125"/>
            <a:ext cx="6096000" cy="548099"/>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693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1F85BE76-1743-39CB-092B-B86CA1B5E49C}"/>
              </a:ext>
            </a:extLst>
          </p:cNvPr>
          <p:cNvGraphicFramePr>
            <a:graphicFrameLocks noGrp="1"/>
          </p:cNvGraphicFramePr>
          <p:nvPr/>
        </p:nvGraphicFramePr>
        <p:xfrm>
          <a:off x="215900" y="1326255"/>
          <a:ext cx="11760199" cy="4205490"/>
        </p:xfrm>
        <a:graphic>
          <a:graphicData uri="http://schemas.openxmlformats.org/drawingml/2006/table">
            <a:tbl>
              <a:tblPr firstRow="1" firstCol="1" bandRow="1">
                <a:tableStyleId>{5C22544A-7EE6-4342-B048-85BDC9FD1C3A}</a:tableStyleId>
              </a:tblPr>
              <a:tblGrid>
                <a:gridCol w="6489700">
                  <a:extLst>
                    <a:ext uri="{9D8B030D-6E8A-4147-A177-3AD203B41FA5}">
                      <a16:colId xmlns:a16="http://schemas.microsoft.com/office/drawing/2014/main" val="1435485760"/>
                    </a:ext>
                  </a:extLst>
                </a:gridCol>
                <a:gridCol w="5270499">
                  <a:extLst>
                    <a:ext uri="{9D8B030D-6E8A-4147-A177-3AD203B41FA5}">
                      <a16:colId xmlns:a16="http://schemas.microsoft.com/office/drawing/2014/main" val="4484974"/>
                    </a:ext>
                  </a:extLst>
                </a:gridCol>
              </a:tblGrid>
              <a:tr h="448647">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77431"/>
                  </a:ext>
                </a:extLst>
              </a:tr>
              <a:tr h="3754132">
                <a:tc>
                  <a:txBody>
                    <a:bodyPr/>
                    <a:lstStyle/>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chiếu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Rút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hỗ</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trợ</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bạn</a:t>
                      </a:r>
                      <a:r>
                        <a:rPr lang="en-US" sz="2800" b="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đúng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tóm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thông</a:t>
                      </a:r>
                      <a:r>
                        <a:rPr lang="en-US" sz="2800" b="0" dirty="0">
                          <a:solidFill>
                            <a:schemeClr val="tx1"/>
                          </a:solidFill>
                          <a:effectLst/>
                          <a:latin typeface="Times New Roman" panose="02020603050405020304" pitchFamily="18" charset="0"/>
                          <a:cs typeface="Times New Roman" panose="02020603050405020304" pitchFamily="18" charset="0"/>
                        </a:rPr>
                        <a:t> tin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trung</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theo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dõi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hòa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lịch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236454"/>
                  </a:ext>
                </a:extLst>
              </a:tr>
            </a:tbl>
          </a:graphicData>
        </a:graphic>
      </p:graphicFrame>
      <p:sp>
        <p:nvSpPr>
          <p:cNvPr id="6" name="Hộp Văn bản 5">
            <a:extLst>
              <a:ext uri="{FF2B5EF4-FFF2-40B4-BE49-F238E27FC236}">
                <a16:creationId xmlns:a16="http://schemas.microsoft.com/office/drawing/2014/main" id="{723D4916-3E84-2624-B36D-EB6B9B5B896B}"/>
              </a:ext>
            </a:extLst>
          </p:cNvPr>
          <p:cNvSpPr txBox="1"/>
          <p:nvPr/>
        </p:nvSpPr>
        <p:spPr>
          <a:xfrm>
            <a:off x="3975100" y="414525"/>
            <a:ext cx="6096000" cy="548099"/>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301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90D451C3-8951-BD30-21CD-8165408C7CFC}"/>
              </a:ext>
            </a:extLst>
          </p:cNvPr>
          <p:cNvGraphicFramePr>
            <a:graphicFrameLocks noGrp="1"/>
          </p:cNvGraphicFramePr>
          <p:nvPr/>
        </p:nvGraphicFramePr>
        <p:xfrm>
          <a:off x="431347" y="1050719"/>
          <a:ext cx="11429056" cy="5760720"/>
        </p:xfrm>
        <a:graphic>
          <a:graphicData uri="http://schemas.openxmlformats.org/drawingml/2006/table">
            <a:tbl>
              <a:tblPr firstRow="1" firstCol="1" lastRow="1" lastCol="1" bandRow="1" bandCol="1">
                <a:tableStyleId>{5C22544A-7EE6-4342-B048-85BDC9FD1C3A}</a:tableStyleId>
              </a:tblPr>
              <a:tblGrid>
                <a:gridCol w="2512522">
                  <a:extLst>
                    <a:ext uri="{9D8B030D-6E8A-4147-A177-3AD203B41FA5}">
                      <a16:colId xmlns:a16="http://schemas.microsoft.com/office/drawing/2014/main" val="3199404310"/>
                    </a:ext>
                  </a:extLst>
                </a:gridCol>
                <a:gridCol w="2825162">
                  <a:extLst>
                    <a:ext uri="{9D8B030D-6E8A-4147-A177-3AD203B41FA5}">
                      <a16:colId xmlns:a16="http://schemas.microsoft.com/office/drawing/2014/main" val="2543419136"/>
                    </a:ext>
                  </a:extLst>
                </a:gridCol>
                <a:gridCol w="3308466">
                  <a:extLst>
                    <a:ext uri="{9D8B030D-6E8A-4147-A177-3AD203B41FA5}">
                      <a16:colId xmlns:a16="http://schemas.microsoft.com/office/drawing/2014/main" val="1627311310"/>
                    </a:ext>
                  </a:extLst>
                </a:gridCol>
                <a:gridCol w="2782906">
                  <a:extLst>
                    <a:ext uri="{9D8B030D-6E8A-4147-A177-3AD203B41FA5}">
                      <a16:colId xmlns:a16="http://schemas.microsoft.com/office/drawing/2014/main" val="3882751455"/>
                    </a:ext>
                  </a:extLst>
                </a:gridCol>
              </a:tblGrid>
              <a:tr h="482554">
                <a:tc>
                  <a:txBody>
                    <a:bodyPr/>
                    <a:lstStyle/>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TIÊU CHÍ</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Chưa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(0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(1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Tốt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(2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128461596"/>
                  </a:ext>
                </a:extLst>
              </a:tr>
              <a:tr h="682357">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1. Giới thiệu được vấn đề</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nói</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giới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thiệu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rõ</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ràng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quan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điểm</a:t>
                      </a:r>
                      <a:r>
                        <a:rPr lang="en-US" sz="2700" b="0" dirty="0">
                          <a:solidFill>
                            <a:schemeClr val="tx1"/>
                          </a:solidFill>
                          <a:effectLst/>
                          <a:latin typeface="Times New Roman" panose="02020603050405020304" pitchFamily="18" charset="0"/>
                          <a:cs typeface="Times New Roman" panose="02020603050405020304" pitchFamily="18" charset="0"/>
                        </a:rPr>
                        <a:t> </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dắt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và</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giới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thiệu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636619"/>
                  </a:ext>
                </a:extLst>
              </a:tr>
              <a:tr h="1137261">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2. Làm sáng tỏ vấn đề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a:solidFill>
                            <a:schemeClr val="tx1"/>
                          </a:solidFill>
                          <a:effectLst/>
                          <a:latin typeface="Times New Roman" panose="02020603050405020304" pitchFamily="18" charset="0"/>
                          <a:cs typeface="Times New Roman" panose="02020603050405020304" pitchFamily="18" charset="0"/>
                        </a:rPr>
                        <a:t>Có ít lí lẽ, không có bằng chứng để thuyết phục người nghe</a:t>
                      </a:r>
                      <a:endParaRPr lang="en-US" sz="27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lí</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lẽ</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bằng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chứng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người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nghe</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hiểu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được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nội</a:t>
                      </a:r>
                      <a:r>
                        <a:rPr lang="en-US" sz="2700" b="0" dirty="0">
                          <a:solidFill>
                            <a:schemeClr val="tx1"/>
                          </a:solidFill>
                          <a:effectLst/>
                          <a:latin typeface="Times New Roman" panose="02020603050405020304" pitchFamily="18" charset="0"/>
                          <a:cs typeface="Times New Roman" panose="02020603050405020304" pitchFamily="18" charset="0"/>
                        </a:rPr>
                        <a:t> dung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hấp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Lí</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lẽ</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sâu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sắc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bằng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chứng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cụ</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phong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phú</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hấp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phục</a:t>
                      </a:r>
                      <a:r>
                        <a:rPr lang="en-US" sz="2700" b="0" dirty="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875621"/>
                  </a:ext>
                </a:extLst>
              </a:tr>
              <a:tr h="1348823">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3. Nói to, rõ ràng, truyền cảm, chủ động thuyết trình</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a:solidFill>
                            <a:schemeClr val="tx1"/>
                          </a:solidFill>
                          <a:effectLst/>
                          <a:latin typeface="Times New Roman" panose="02020603050405020304" pitchFamily="18" charset="0"/>
                          <a:cs typeface="Times New Roman" panose="02020603050405020304" pitchFamily="18" charset="0"/>
                        </a:rPr>
                        <a:t>Nói nhỏ, khó nghe, nói lặp lại ngập ngừng nhiều lần, phụ thuộc văn bản chuẩn bị sẵn</a:t>
                      </a:r>
                      <a:endParaRPr lang="en-US" sz="27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Nói</a:t>
                      </a:r>
                      <a:r>
                        <a:rPr lang="en-US" sz="2700" b="0" dirty="0">
                          <a:solidFill>
                            <a:schemeClr val="tx1"/>
                          </a:solidFill>
                          <a:effectLst/>
                          <a:latin typeface="Times New Roman" panose="02020603050405020304" pitchFamily="18" charset="0"/>
                          <a:cs typeface="Times New Roman" panose="02020603050405020304" pitchFamily="18" charset="0"/>
                        </a:rPr>
                        <a:t> to,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đôi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chỗ</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lặp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lại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hoặc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ngập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ngừng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một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vài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câu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chủ</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động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trình</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Nói</a:t>
                      </a:r>
                      <a:r>
                        <a:rPr lang="en-US" sz="2700" b="0" dirty="0">
                          <a:solidFill>
                            <a:schemeClr val="tx1"/>
                          </a:solidFill>
                          <a:effectLst/>
                          <a:latin typeface="Times New Roman" panose="02020603050405020304" pitchFamily="18" charset="0"/>
                          <a:cs typeface="Times New Roman" panose="02020603050405020304" pitchFamily="18" charset="0"/>
                        </a:rPr>
                        <a:t> to, </a:t>
                      </a:r>
                      <a:r>
                        <a:rPr lang="en-US" sz="2700" b="0" dirty="0" err="1">
                          <a:solidFill>
                            <a:schemeClr val="tx1"/>
                          </a:solidFill>
                          <a:effectLst/>
                          <a:latin typeface="Times New Roman" panose="02020603050405020304" pitchFamily="18" charset="0"/>
                          <a:cs typeface="Times New Roman" panose="02020603050405020304" pitchFamily="18" charset="0"/>
                        </a:rPr>
                        <a:t>truyền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cảm</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hầu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không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lặp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lại</a:t>
                      </a:r>
                      <a:r>
                        <a:rPr lang="en-US" sz="2700" b="0" dirty="0">
                          <a:solidFill>
                            <a:schemeClr val="tx1"/>
                          </a:solidFill>
                          <a:effectLst/>
                          <a:latin typeface="Times New Roman" panose="02020603050405020304" pitchFamily="18" charset="0"/>
                          <a:cs typeface="Times New Roman" panose="02020603050405020304" pitchFamily="18" charset="0"/>
                        </a:rPr>
                        <a:t> hay </a:t>
                      </a:r>
                      <a:r>
                        <a:rPr lang="en-US" sz="2700" b="0" dirty="0" err="1">
                          <a:solidFill>
                            <a:schemeClr val="tx1"/>
                          </a:solidFill>
                          <a:effectLst/>
                          <a:latin typeface="Times New Roman" panose="02020603050405020304" pitchFamily="18" charset="0"/>
                          <a:cs typeface="Times New Roman" panose="02020603050405020304" pitchFamily="18" charset="0"/>
                        </a:rPr>
                        <a:t>ngập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ngừng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chủ</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động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trình</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85713"/>
                  </a:ext>
                </a:extLst>
              </a:tr>
            </a:tbl>
          </a:graphicData>
        </a:graphic>
      </p:graphicFrame>
      <p:sp>
        <p:nvSpPr>
          <p:cNvPr id="6" name="Hộp Văn bản 5">
            <a:extLst>
              <a:ext uri="{FF2B5EF4-FFF2-40B4-BE49-F238E27FC236}">
                <a16:creationId xmlns:a16="http://schemas.microsoft.com/office/drawing/2014/main" id="{8B3AE569-0C35-8F51-0E9A-B8BA95AD9F9F}"/>
              </a:ext>
            </a:extLst>
          </p:cNvPr>
          <p:cNvSpPr txBox="1"/>
          <p:nvPr/>
        </p:nvSpPr>
        <p:spPr>
          <a:xfrm>
            <a:off x="1643987" y="88569"/>
            <a:ext cx="8804275" cy="954107"/>
          </a:xfrm>
          <a:prstGeom prst="rect">
            <a:avLst/>
          </a:prstGeom>
          <a:noFill/>
        </p:spPr>
        <p:txBody>
          <a:bodyPr wrap="square">
            <a:spAutoFit/>
          </a:bodyPr>
          <a:lstStyle/>
          <a:p>
            <a:pPr marL="0" marR="0" algn="ctr">
              <a:spcBef>
                <a:spcPts val="0"/>
              </a:spcBef>
              <a:spcAft>
                <a:spcPts val="0"/>
              </a:spcAft>
              <a:tabLst>
                <a:tab pos="1386840" algn="l"/>
              </a:tabLst>
            </a:pPr>
            <a:r>
              <a:rPr lang="en-US" sz="2800" b="1" dirty="0">
                <a:effectLst/>
                <a:latin typeface="Times New Roman" panose="02020603050405020304" pitchFamily="18" charset="0"/>
                <a:cs typeface="Times New Roman" panose="02020603050405020304" pitchFamily="18" charset="0"/>
              </a:rPr>
              <a:t>PHIẾU ĐÁNH GIÁ  BÀI NÓI THEO TIÊU CHÍ</a:t>
            </a:r>
          </a:p>
          <a:p>
            <a:pPr marL="0" marR="0">
              <a:spcBef>
                <a:spcPts val="0"/>
              </a:spcBef>
              <a:spcAft>
                <a:spcPts val="0"/>
              </a:spcAft>
              <a:tabLst>
                <a:tab pos="1386840" algn="l"/>
              </a:tabLst>
            </a:pP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0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rgbClr val="92D050">
                <a:alpha val="70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F33BEF-A3F3-BD8D-0C43-81E0F018F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90" y="3429000"/>
            <a:ext cx="4991610" cy="263431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extLst>
              <a:ext uri="{FF2B5EF4-FFF2-40B4-BE49-F238E27FC236}">
                <a16:creationId xmlns:a16="http://schemas.microsoft.com/office/drawing/2014/main" id="{624AC408-F172-560D-DAA6-1E4438A0A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466" y="478518"/>
            <a:ext cx="5655596" cy="295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circle(in)">
                                      <p:cBhvr>
                                        <p:cTn id="10"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90D451C3-8951-BD30-21CD-8165408C7CFC}"/>
              </a:ext>
            </a:extLst>
          </p:cNvPr>
          <p:cNvGraphicFramePr>
            <a:graphicFrameLocks noGrp="1"/>
          </p:cNvGraphicFramePr>
          <p:nvPr/>
        </p:nvGraphicFramePr>
        <p:xfrm>
          <a:off x="381471" y="1353267"/>
          <a:ext cx="11429056" cy="5183178"/>
        </p:xfrm>
        <a:graphic>
          <a:graphicData uri="http://schemas.openxmlformats.org/drawingml/2006/table">
            <a:tbl>
              <a:tblPr firstRow="1" firstCol="1" lastRow="1" lastCol="1" bandRow="1" bandCol="1">
                <a:tableStyleId>{5C22544A-7EE6-4342-B048-85BDC9FD1C3A}</a:tableStyleId>
              </a:tblPr>
              <a:tblGrid>
                <a:gridCol w="2512522">
                  <a:extLst>
                    <a:ext uri="{9D8B030D-6E8A-4147-A177-3AD203B41FA5}">
                      <a16:colId xmlns:a16="http://schemas.microsoft.com/office/drawing/2014/main" val="3199404310"/>
                    </a:ext>
                  </a:extLst>
                </a:gridCol>
                <a:gridCol w="2991418">
                  <a:extLst>
                    <a:ext uri="{9D8B030D-6E8A-4147-A177-3AD203B41FA5}">
                      <a16:colId xmlns:a16="http://schemas.microsoft.com/office/drawing/2014/main" val="2543419136"/>
                    </a:ext>
                  </a:extLst>
                </a:gridCol>
                <a:gridCol w="3060247">
                  <a:extLst>
                    <a:ext uri="{9D8B030D-6E8A-4147-A177-3AD203B41FA5}">
                      <a16:colId xmlns:a16="http://schemas.microsoft.com/office/drawing/2014/main" val="1627311310"/>
                    </a:ext>
                  </a:extLst>
                </a:gridCol>
                <a:gridCol w="2864869">
                  <a:extLst>
                    <a:ext uri="{9D8B030D-6E8A-4147-A177-3AD203B41FA5}">
                      <a16:colId xmlns:a16="http://schemas.microsoft.com/office/drawing/2014/main" val="3882751455"/>
                    </a:ext>
                  </a:extLst>
                </a:gridCol>
              </a:tblGrid>
              <a:tr h="915978">
                <a:tc>
                  <a:txBody>
                    <a:bodyPr/>
                    <a:lstStyle/>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TIÊU 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(0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Tốt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128461596"/>
                  </a:ext>
                </a:extLst>
              </a:tr>
              <a:tr h="802870">
                <a:tc>
                  <a:txBody>
                    <a:bodyPr/>
                    <a:lstStyle/>
                    <a:p>
                      <a:pPr marL="0" marR="0" algn="l">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4.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phi </a:t>
                      </a:r>
                      <a:r>
                        <a:rPr lang="en-US" sz="2800" dirty="0" err="1">
                          <a:effectLst/>
                          <a:latin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Điệu bộ  tự tin, mắt chưa nhìn vào người nghe, biểu cảm phù hợp với nội dung vấn đề</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Điệu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tin, </a:t>
                      </a:r>
                      <a:r>
                        <a:rPr lang="en-US" sz="2800" b="0" dirty="0" err="1">
                          <a:solidFill>
                            <a:schemeClr val="tx1"/>
                          </a:solidFill>
                          <a:effectLst/>
                          <a:latin typeface="Times New Roman" panose="02020603050405020304" pitchFamily="18" charset="0"/>
                          <a:cs typeface="Times New Roman" panose="02020603050405020304" pitchFamily="18" charset="0"/>
                        </a:rPr>
                        <a:t>mắt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nhìn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935916"/>
                  </a:ext>
                </a:extLst>
              </a:tr>
              <a:tr h="0">
                <a:tc>
                  <a:txBody>
                    <a:bodyPr/>
                    <a:lstStyle/>
                    <a:p>
                      <a:pPr marL="0" marR="0" algn="l">
                        <a:lnSpc>
                          <a:spcPct val="100000"/>
                        </a:lnSpc>
                        <a:spcBef>
                          <a:spcPts val="0"/>
                        </a:spcBef>
                        <a:spcAft>
                          <a:spcPts val="0"/>
                        </a:spcAft>
                        <a:tabLst>
                          <a:tab pos="1386840" algn="l"/>
                        </a:tabLst>
                      </a:pPr>
                      <a:r>
                        <a:rPr lang="en-US" sz="2800">
                          <a:effectLst/>
                          <a:latin typeface="Times New Roman" panose="02020603050405020304" pitchFamily="18" charset="0"/>
                          <a:cs typeface="Times New Roman" panose="02020603050405020304" pitchFamily="18" charset="0"/>
                        </a:rPr>
                        <a:t>5. Mở đầu và kết thúc hợp lí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Không chào hỏi và/ hoặc không có lời kết thúc bài nói.</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Chào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Chào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tượng</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489682"/>
                  </a:ext>
                </a:extLst>
              </a:tr>
              <a:tr h="363147">
                <a:tc gridSpan="4">
                  <a:txBody>
                    <a:bodyPr/>
                    <a:lstStyle/>
                    <a:p>
                      <a:pPr marL="0" marR="0" algn="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................/10 </a:t>
                      </a: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3772743"/>
                  </a:ext>
                </a:extLst>
              </a:tr>
            </a:tbl>
          </a:graphicData>
        </a:graphic>
      </p:graphicFrame>
      <p:sp>
        <p:nvSpPr>
          <p:cNvPr id="6" name="Hộp Văn bản 5">
            <a:extLst>
              <a:ext uri="{FF2B5EF4-FFF2-40B4-BE49-F238E27FC236}">
                <a16:creationId xmlns:a16="http://schemas.microsoft.com/office/drawing/2014/main" id="{8B3AE569-0C35-8F51-0E9A-B8BA95AD9F9F}"/>
              </a:ext>
            </a:extLst>
          </p:cNvPr>
          <p:cNvSpPr txBox="1"/>
          <p:nvPr/>
        </p:nvSpPr>
        <p:spPr>
          <a:xfrm>
            <a:off x="1693862" y="188319"/>
            <a:ext cx="8804275" cy="1043619"/>
          </a:xfrm>
          <a:prstGeom prst="rect">
            <a:avLst/>
          </a:prstGeom>
          <a:noFill/>
        </p:spPr>
        <p:txBody>
          <a:bodyPr wrap="square">
            <a:spAutoFit/>
          </a:bodyPr>
          <a:lstStyle/>
          <a:p>
            <a:pPr marL="0" marR="0" algn="ctr">
              <a:lnSpc>
                <a:spcPct val="115000"/>
              </a:lnSpc>
              <a:spcBef>
                <a:spcPts val="0"/>
              </a:spcBef>
              <a:spcAft>
                <a:spcPts val="0"/>
              </a:spcAft>
              <a:tabLst>
                <a:tab pos="1386840" algn="l"/>
              </a:tabLst>
            </a:pPr>
            <a:r>
              <a:rPr lang="en-US" sz="2800" b="1" dirty="0">
                <a:effectLst/>
                <a:latin typeface="Times New Roman" panose="02020603050405020304" pitchFamily="18" charset="0"/>
                <a:cs typeface="Times New Roman" panose="02020603050405020304" pitchFamily="18" charset="0"/>
              </a:rPr>
              <a:t>PHIẾU ĐÁNH GIÁ  BÀI NÓI THEO TIÊU CHÍ</a:t>
            </a:r>
          </a:p>
          <a:p>
            <a:pPr marL="0" marR="0" algn="ctr">
              <a:lnSpc>
                <a:spcPct val="115000"/>
              </a:lnSpc>
              <a:spcBef>
                <a:spcPts val="0"/>
              </a:spcBef>
              <a:spcAft>
                <a:spcPts val="0"/>
              </a:spcAft>
              <a:tabLst>
                <a:tab pos="1386840" algn="l"/>
              </a:tabLst>
            </a:pPr>
            <a:r>
              <a:rPr lang="en-US" sz="2800" b="1" dirty="0" err="1">
                <a:effectLst/>
                <a:latin typeface="Times New Roman" panose="02020603050405020304" pitchFamily="18" charset="0"/>
                <a:cs typeface="Times New Roman" panose="02020603050405020304" pitchFamily="18" charset="0"/>
              </a:rPr>
              <a:t>Nhóm</a:t>
            </a:r>
            <a:r>
              <a:rPr lang="en-US" sz="2800" b="1">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2550621" y="581990"/>
            <a:ext cx="7830509" cy="12378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lgerian" panose="04020705040A02060702" pitchFamily="82" charset="0"/>
                <a:cs typeface="Times New Roman" panose="02020603050405020304" pitchFamily="18" charset="0"/>
              </a:rPr>
              <a:t>HOẠT ĐỘNG TỰ ĐÁNH GIÁ BÀI 9</a:t>
            </a:r>
          </a:p>
        </p:txBody>
      </p:sp>
      <p:pic>
        <p:nvPicPr>
          <p:cNvPr id="4" name="Hình ảnh 3">
            <a:extLst>
              <a:ext uri="{FF2B5EF4-FFF2-40B4-BE49-F238E27FC236}">
                <a16:creationId xmlns:a16="http://schemas.microsoft.com/office/drawing/2014/main" id="{F5BA403B-7059-3956-CF2A-1F748B855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859" y="1432827"/>
            <a:ext cx="4762500" cy="4762500"/>
          </a:xfrm>
          <a:prstGeom prst="rect">
            <a:avLst/>
          </a:prstGeom>
        </p:spPr>
      </p:pic>
    </p:spTree>
    <p:extLst>
      <p:ext uri="{BB962C8B-B14F-4D97-AF65-F5344CB8AC3E}">
        <p14:creationId xmlns:p14="http://schemas.microsoft.com/office/powerpoint/2010/main" val="147464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7" name="Hộp Văn bản 6">
            <a:extLst>
              <a:ext uri="{FF2B5EF4-FFF2-40B4-BE49-F238E27FC236}">
                <a16:creationId xmlns:a16="http://schemas.microsoft.com/office/drawing/2014/main" id="{39B1CA23-7AAD-9868-4FD2-BE9351F0CA58}"/>
              </a:ext>
            </a:extLst>
          </p:cNvPr>
          <p:cNvSpPr txBox="1"/>
          <p:nvPr/>
        </p:nvSpPr>
        <p:spPr>
          <a:xfrm>
            <a:off x="1363592" y="221651"/>
            <a:ext cx="6126480" cy="583750"/>
          </a:xfrm>
          <a:prstGeom prst="rect">
            <a:avLst/>
          </a:prstGeom>
          <a:noFill/>
        </p:spPr>
        <p:txBody>
          <a:bodyPr wrap="square">
            <a:spAutoFit/>
          </a:bodyPr>
          <a:lstStyle/>
          <a:p>
            <a:pPr marL="0" marR="0">
              <a:lnSpc>
                <a:spcPct val="107000"/>
              </a:lnSpc>
              <a:spcBef>
                <a:spcPts val="0"/>
              </a:spcBef>
              <a:spcAft>
                <a:spcPts val="0"/>
              </a:spcAft>
              <a:tabLst>
                <a:tab pos="1386840" algn="l"/>
              </a:tabLst>
            </a:pP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nghiệm</a:t>
            </a:r>
            <a:endParaRPr lang="en-US"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26D2437-2A05-5151-67D7-092726FDDBA5}"/>
              </a:ext>
            </a:extLst>
          </p:cNvPr>
          <p:cNvSpPr txBox="1"/>
          <p:nvPr/>
        </p:nvSpPr>
        <p:spPr>
          <a:xfrm>
            <a:off x="1479175" y="743747"/>
            <a:ext cx="9950824" cy="954107"/>
          </a:xfrm>
          <a:prstGeom prst="rect">
            <a:avLst/>
          </a:prstGeom>
          <a:noFill/>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ọc văn bản “Tiếng chim trong thành phố” (trang 71-72-73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Ngữ văn lớp 7 Tập 2) và thực hiện các yêu cầu bên dưới: </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F39B3C1-12CD-72A7-09AF-AD04F62D605F}"/>
              </a:ext>
            </a:extLst>
          </p:cNvPr>
          <p:cNvSpPr txBox="1"/>
          <p:nvPr/>
        </p:nvSpPr>
        <p:spPr>
          <a:xfrm>
            <a:off x="2206265" y="2901196"/>
            <a:ext cx="7779470"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vào vở chữ cái đứng trước phương án trả lời đúng cho mỗi câu hỏi (từ câu 1 đến câu 9) </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3383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8147416"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846500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8" y="4769934"/>
            <a:ext cx="9673913"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7900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2.29167E-6 4.44444E-6 L 0.03959 -0.13079 " pathEditMode="relative" rAng="0" ptsTypes="AA">
                                      <p:cBhvr>
                                        <p:cTn id="49" dur="2000" fill="hold"/>
                                        <p:tgtEl>
                                          <p:spTgt spid="15"/>
                                        </p:tgtEl>
                                        <p:attrNameLst>
                                          <p:attrName>ppt_x</p:attrName>
                                          <p:attrName>ppt_y</p:attrName>
                                        </p:attrNameLst>
                                      </p:cBhvr>
                                      <p:rCtr x="1979" y="-6551"/>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1959142"/>
            <a:ext cx="9819214" cy="544830"/>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09326" y="5277634"/>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8E3880E-A221-8D2E-4C86-D34F6B9180F0}"/>
              </a:ext>
            </a:extLst>
          </p:cNvPr>
          <p:cNvSpPr txBox="1"/>
          <p:nvPr/>
        </p:nvSpPr>
        <p:spPr>
          <a:xfrm>
            <a:off x="1609326" y="2779029"/>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1"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EB35F35C-8FA4-602C-4866-4BBB01ED09A9}"/>
              </a:ext>
            </a:extLst>
          </p:cNvPr>
          <p:cNvSpPr txBox="1"/>
          <p:nvPr/>
        </p:nvSpPr>
        <p:spPr>
          <a:xfrm>
            <a:off x="1609326" y="4032438"/>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4760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suction.wav"/>
                                        </p:tgtEl>
                                      </p:cMediaNode>
                                    </p:audio>
                                  </p:subTnLst>
                                </p:cTn>
                              </p:par>
                              <p:par>
                                <p:cTn id="42" presetID="6" presetClass="exit" presetSubtype="32" fill="hold" grpId="1" nodeType="withEffect">
                                  <p:stCondLst>
                                    <p:cond delay="0"/>
                                  </p:stCondLst>
                                  <p:childTnLst>
                                    <p:animEffect transition="out" filter="circle(out)">
                                      <p:cBhvr>
                                        <p:cTn id="43" dur="2000"/>
                                        <p:tgtEl>
                                          <p:spTgt spid="16"/>
                                        </p:tgtEl>
                                      </p:cBhvr>
                                    </p:animEffect>
                                    <p:set>
                                      <p:cBhvr>
                                        <p:cTn id="44" dur="1" fill="hold">
                                          <p:stCondLst>
                                            <p:cond delay="1999"/>
                                          </p:stCondLst>
                                        </p:cTn>
                                        <p:tgtEl>
                                          <p:spTgt spid="16"/>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7"/>
                                        </p:tgtEl>
                                      </p:cBhvr>
                                    </p:animEffect>
                                    <p:set>
                                      <p:cBhvr>
                                        <p:cTn id="47" dur="1" fill="hold">
                                          <p:stCondLst>
                                            <p:cond delay="1999"/>
                                          </p:stCondLst>
                                        </p:cTn>
                                        <p:tgtEl>
                                          <p:spTgt spid="7"/>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58333E-6 -4.81481E-6 L -4.375E-6 2.59259E-6 " pathEditMode="relative" rAng="0" ptsTypes="AA">
                                      <p:cBhvr>
                                        <p:cTn id="49" dur="2000" fill="hold"/>
                                        <p:tgtEl>
                                          <p:spTgt spid="6"/>
                                        </p:tgtEl>
                                        <p:attrNameLst>
                                          <p:attrName>ppt_x</p:attrName>
                                          <p:attrName>ppt_y</p:attrName>
                                        </p:attrNameLst>
                                      </p:cBhvr>
                                      <p:rCtr x="-3900" y="-6900"/>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6" grpId="0" animBg="1"/>
      <p:bldP spid="16"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5183361"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5139480"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8" y="3949729"/>
            <a:ext cx="5139480"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9" y="4769934"/>
            <a:ext cx="5095598"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6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16667E-6 4.44444E-6 L 0.18672 -0.11806 " pathEditMode="relative" rAng="0" ptsTypes="AA">
                                      <p:cBhvr>
                                        <p:cTn id="49" dur="2000" fill="hold"/>
                                        <p:tgtEl>
                                          <p:spTgt spid="15"/>
                                        </p:tgtEl>
                                        <p:attrNameLst>
                                          <p:attrName>ppt_x</p:attrName>
                                          <p:attrName>ppt_y</p:attrName>
                                        </p:attrNameLst>
                                      </p:cBhvr>
                                      <p:rCtr x="9336" y="-5903"/>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1384995"/>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7306075"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726219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726219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9" y="4769934"/>
            <a:ext cx="7218312"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35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3.33333E-6 4.44444E-6 L 0.11315 -0.11806 " pathEditMode="relative" rAng="0" ptsTypes="AA">
                                      <p:cBhvr>
                                        <p:cTn id="49" dur="2000" fill="hold"/>
                                        <p:tgtEl>
                                          <p:spTgt spid="15"/>
                                        </p:tgtEl>
                                        <p:attrNameLst>
                                          <p:attrName>ppt_x</p:attrName>
                                          <p:attrName>ppt_y</p:attrName>
                                        </p:attrNameLst>
                                      </p:cBhvr>
                                      <p:rCtr x="5651" y="-5903"/>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39" y="601602"/>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468150" y="1813979"/>
            <a:ext cx="10004271"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50, 60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468148" y="3059753"/>
            <a:ext cx="10004272"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468150" y="4252812"/>
            <a:ext cx="10004270"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468150" y="5466584"/>
            <a:ext cx="10004270"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0447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8.33333E-7 -4.07407E-6 L 0.00325 0.18079 " pathEditMode="relative" rAng="0" ptsTypes="AA">
                                      <p:cBhvr>
                                        <p:cTn id="49" dur="2000" fill="hold"/>
                                        <p:tgtEl>
                                          <p:spTgt spid="13"/>
                                        </p:tgtEl>
                                        <p:attrNameLst>
                                          <p:attrName>ppt_x</p:attrName>
                                          <p:attrName>ppt_y</p:attrName>
                                        </p:attrNameLst>
                                      </p:cBhvr>
                                      <p:rCtr x="156" y="9028"/>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9925"/>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53206" y="2088736"/>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6" y="2891271"/>
            <a:ext cx="9819214"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6" y="4242671"/>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78723" y="5117345"/>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nhốt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13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58333E-6 4.07407E-6 L -0.00104 -0.28843 " pathEditMode="relative" rAng="0" ptsTypes="AA">
                                      <p:cBhvr>
                                        <p:cTn id="49" dur="2000" fill="hold"/>
                                        <p:tgtEl>
                                          <p:spTgt spid="16"/>
                                        </p:tgtEl>
                                        <p:attrNameLst>
                                          <p:attrName>ppt_x</p:attrName>
                                          <p:attrName>ppt_y</p:attrName>
                                        </p:attrNameLst>
                                      </p:cBhvr>
                                      <p:rCtr x="-52" y="-14421"/>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290164" y="1004843"/>
            <a:ext cx="10487760" cy="523220"/>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6337245"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846500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940687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8" y="4769934"/>
            <a:ext cx="9673913"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833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2.29167E-6 -1.48148E-6 L 0.04323 0.01227 " pathEditMode="relative" rAng="0" ptsTypes="AA">
                                      <p:cBhvr>
                                        <p:cTn id="49" dur="2000" fill="hold"/>
                                        <p:tgtEl>
                                          <p:spTgt spid="14"/>
                                        </p:tgtEl>
                                        <p:attrNameLst>
                                          <p:attrName>ppt_x</p:attrName>
                                          <p:attrName>ppt_y</p:attrName>
                                        </p:attrNameLst>
                                      </p:cBhvr>
                                      <p:rCtr x="2161" y="602"/>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B1B3C056-26B4-6C4A-53C9-344022310275}"/>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4432041" y="569166"/>
            <a:ext cx="3508310" cy="83975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lgerian" panose="04020705040A02060702" pitchFamily="82" charset="0"/>
                <a:cs typeface="Times New Roman" panose="02020603050405020304" pitchFamily="18" charset="0"/>
              </a:rPr>
              <a:t>KHỞI ĐỘNG</a:t>
            </a:r>
          </a:p>
        </p:txBody>
      </p:sp>
      <p:sp>
        <p:nvSpPr>
          <p:cNvPr id="7" name="Hộp Văn bản 6">
            <a:extLst>
              <a:ext uri="{FF2B5EF4-FFF2-40B4-BE49-F238E27FC236}">
                <a16:creationId xmlns:a16="http://schemas.microsoft.com/office/drawing/2014/main" id="{47B6D547-1AE4-B3DA-E77A-A6526A6C6F66}"/>
              </a:ext>
            </a:extLst>
          </p:cNvPr>
          <p:cNvSpPr txBox="1"/>
          <p:nvPr/>
        </p:nvSpPr>
        <p:spPr>
          <a:xfrm>
            <a:off x="1793449" y="1583247"/>
            <a:ext cx="9499861" cy="983283"/>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 HS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4681F96-7558-D2BC-57E8-CE05562A5725}"/>
              </a:ext>
            </a:extLst>
          </p:cNvPr>
          <p:cNvSpPr txBox="1"/>
          <p:nvPr/>
        </p:nvSpPr>
        <p:spPr>
          <a:xfrm>
            <a:off x="3404461" y="2740857"/>
            <a:ext cx="6096000" cy="522259"/>
          </a:xfrm>
          <a:prstGeom prst="rect">
            <a:avLst/>
          </a:prstGeom>
          <a:noFill/>
        </p:spPr>
        <p:txBody>
          <a:bodyPr wrap="square">
            <a:spAutoFit/>
          </a:bodyPr>
          <a:lstStyle/>
          <a:p>
            <a:pPr marL="0" marR="0" algn="ctr">
              <a:lnSpc>
                <a:spcPct val="107000"/>
              </a:lnSpc>
              <a:spcBef>
                <a:spcPts val="0"/>
              </a:spcBef>
              <a:spcAft>
                <a:spcPts val="800"/>
              </a:spcAft>
            </a:pP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01</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3008B3B3-4540-A725-4DAA-BAD6C75B189B}"/>
              </a:ext>
            </a:extLst>
          </p:cNvPr>
          <p:cNvGraphicFramePr>
            <a:graphicFrameLocks noGrp="1"/>
          </p:cNvGraphicFramePr>
          <p:nvPr/>
        </p:nvGraphicFramePr>
        <p:xfrm>
          <a:off x="2517351" y="3405237"/>
          <a:ext cx="7337689" cy="2560320"/>
        </p:xfrm>
        <a:graphic>
          <a:graphicData uri="http://schemas.openxmlformats.org/drawingml/2006/table">
            <a:tbl>
              <a:tblPr firstRow="1" firstCol="1" bandRow="1">
                <a:tableStyleId>{5C22544A-7EE6-4342-B048-85BDC9FD1C3A}</a:tableStyleId>
              </a:tblPr>
              <a:tblGrid>
                <a:gridCol w="3434993">
                  <a:extLst>
                    <a:ext uri="{9D8B030D-6E8A-4147-A177-3AD203B41FA5}">
                      <a16:colId xmlns:a16="http://schemas.microsoft.com/office/drawing/2014/main" val="3809233590"/>
                    </a:ext>
                  </a:extLst>
                </a:gridCol>
                <a:gridCol w="3902696">
                  <a:extLst>
                    <a:ext uri="{9D8B030D-6E8A-4147-A177-3AD203B41FA5}">
                      <a16:colId xmlns:a16="http://schemas.microsoft.com/office/drawing/2014/main" val="430537109"/>
                    </a:ext>
                  </a:extLst>
                </a:gridCol>
              </a:tblGrid>
              <a:tr h="253512">
                <a:tc gridSpan="2">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3421550112"/>
                  </a:ext>
                </a:extLst>
              </a:tr>
              <a:tr h="190627">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Lựa chọn vấn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719597"/>
                  </a:ext>
                </a:extLst>
              </a:tr>
              <a:tr h="95314">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256793"/>
                  </a:ext>
                </a:extLst>
              </a:tr>
              <a:tr h="95314">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Chuẩn bị</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932231"/>
                  </a:ext>
                </a:extLst>
              </a:tr>
              <a:tr h="95314">
                <a:tc>
                  <a:txBody>
                    <a:bodyPr/>
                    <a:lstStyle/>
                    <a:p>
                      <a:pPr marL="0" marR="0">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583643"/>
                  </a:ext>
                </a:extLst>
              </a:tr>
            </a:tbl>
          </a:graphicData>
        </a:graphic>
      </p:graphicFrame>
    </p:spTree>
    <p:extLst>
      <p:ext uri="{BB962C8B-B14F-4D97-AF65-F5344CB8AC3E}">
        <p14:creationId xmlns:p14="http://schemas.microsoft.com/office/powerpoint/2010/main" val="124280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12678" y="1823539"/>
            <a:ext cx="9951303"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khề</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khà</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12678" y="2952273"/>
            <a:ext cx="9951302"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mỏ</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704240" y="4181453"/>
            <a:ext cx="9859741"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vịt</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chập</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chờn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85328" y="5310187"/>
            <a:ext cx="9859741"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vút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442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1.875E-6 1.11022E-16 L -0.00781 -0.35648 " pathEditMode="relative" rAng="0" ptsTypes="AA">
                                      <p:cBhvr>
                                        <p:cTn id="49" dur="2000" fill="hold"/>
                                        <p:tgtEl>
                                          <p:spTgt spid="16"/>
                                        </p:tgtEl>
                                        <p:attrNameLst>
                                          <p:attrName>ppt_x</p:attrName>
                                          <p:attrName>ppt_y</p:attrName>
                                        </p:attrNameLst>
                                      </p:cBhvr>
                                      <p:rCtr x="-391" y="-17824"/>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89993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53207" y="1809410"/>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4243509"/>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53207" y="5476042"/>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2825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1.25E-6 -7.40741E-7 L -0.00794 -0.17593 " pathEditMode="relative" rAng="0" ptsTypes="AA">
                                      <p:cBhvr>
                                        <p:cTn id="49" dur="2000" fill="hold"/>
                                        <p:tgtEl>
                                          <p:spTgt spid="15"/>
                                        </p:tgtEl>
                                        <p:attrNameLst>
                                          <p:attrName>ppt_x</p:attrName>
                                          <p:attrName>ppt_y</p:attrName>
                                        </p:attrNameLst>
                                      </p:cBhvr>
                                      <p:rCtr x="-404" y="-8796"/>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39B1CA23-7AAD-9868-4FD2-BE9351F0CA58}"/>
              </a:ext>
            </a:extLst>
          </p:cNvPr>
          <p:cNvSpPr txBox="1"/>
          <p:nvPr/>
        </p:nvSpPr>
        <p:spPr>
          <a:xfrm>
            <a:off x="1222078" y="80325"/>
            <a:ext cx="6126480" cy="583750"/>
          </a:xfrm>
          <a:prstGeom prst="rect">
            <a:avLst/>
          </a:prstGeom>
          <a:noFill/>
        </p:spPr>
        <p:txBody>
          <a:bodyPr wrap="square">
            <a:spAutoFit/>
          </a:bodyPr>
          <a:lstStyle/>
          <a:p>
            <a:pPr marL="0" marR="0">
              <a:lnSpc>
                <a:spcPct val="107000"/>
              </a:lnSpc>
              <a:spcBef>
                <a:spcPts val="0"/>
              </a:spcBef>
              <a:spcAft>
                <a:spcPts val="0"/>
              </a:spcAft>
              <a:tabLst>
                <a:tab pos="1386840" algn="l"/>
              </a:tabLst>
            </a:pP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8F39B3C1-12CD-72A7-09AF-AD04F62D605F}"/>
              </a:ext>
            </a:extLst>
          </p:cNvPr>
          <p:cNvSpPr txBox="1"/>
          <p:nvPr/>
        </p:nvSpPr>
        <p:spPr>
          <a:xfrm>
            <a:off x="2053865" y="620202"/>
            <a:ext cx="9419677"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6-8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endParaRPr lang="en-US" sz="2800" b="1"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B4738AC-F06C-60CB-D8C2-F5722DE098A0}"/>
              </a:ext>
            </a:extLst>
          </p:cNvPr>
          <p:cNvSpPr txBox="1"/>
          <p:nvPr/>
        </p:nvSpPr>
        <p:spPr>
          <a:xfrm>
            <a:off x="1466036" y="1762565"/>
            <a:ext cx="10159907" cy="4832092"/>
          </a:xfrm>
          <a:prstGeom prst="rect">
            <a:avLst/>
          </a:prstGeom>
          <a:noFill/>
          <a:ln w="38100">
            <a:solidFill>
              <a:srgbClr val="00B050"/>
            </a:solidFill>
          </a:ln>
        </p:spPr>
        <p:txBody>
          <a:bodyPr wrap="square">
            <a:spAutoFit/>
          </a:bodyPr>
          <a:lstStyle/>
          <a:p>
            <a:r>
              <a:rPr lang="en-US" sz="2800" b="1" i="1" dirty="0" err="1">
                <a:latin typeface="Times New Roman" panose="02020603050405020304" pitchFamily="18" charset="0"/>
                <a:cs typeface="Times New Roman" panose="02020603050405020304" pitchFamily="18" charset="0"/>
              </a:rPr>
              <a:t>Gợi</a:t>
            </a:r>
            <a:r>
              <a:rPr lang="en-US" sz="2800" b="1" i="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đoạn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a:t>
            </a:r>
          </a:p>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Thân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đoạn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phép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hlinkClick r:id="rId4"/>
              </a:rPr>
              <a:t>quốc</a:t>
            </a:r>
            <a:r>
              <a:rPr lang="en-US" sz="2800" i="1" dirty="0">
                <a:latin typeface="Times New Roman" panose="02020603050405020304" pitchFamily="18" charset="0"/>
                <a:cs typeface="Times New Roman" panose="02020603050405020304" pitchFamily="18" charset="0"/>
                <a:hlinkClick r:id="rId4"/>
              </a:rPr>
              <a:t> </a:t>
            </a:r>
            <a:r>
              <a:rPr lang="en-US" sz="2800" i="1" dirty="0" err="1">
                <a:latin typeface="Times New Roman" panose="02020603050405020304" pitchFamily="18" charset="0"/>
                <a:cs typeface="Times New Roman" panose="02020603050405020304" pitchFamily="18" charset="0"/>
                <a:hlinkClick r:id="rId4"/>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cư</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bẫy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p>
            <a:r>
              <a:rPr lang="vi-VN" sz="2800" b="1" dirty="0">
                <a:solidFill>
                  <a:srgbClr val="00B050"/>
                </a:solidFill>
                <a:latin typeface="Times New Roman" panose="02020603050405020304" pitchFamily="18" charset="0"/>
                <a:cs typeface="Times New Roman" panose="02020603050405020304" pitchFamily="18" charset="0"/>
              </a:rPr>
              <a:t>- Kết đoạn: </a:t>
            </a:r>
            <a:r>
              <a:rPr lang="vi-VN" sz="2800" dirty="0">
                <a:latin typeface="Times New Roman" panose="02020603050405020304" pitchFamily="18" charset="0"/>
                <a:cs typeface="Times New Roman" panose="02020603050405020304" pitchFamily="18" charset="0"/>
              </a:rPr>
              <a:t>Cảm nhận về </a:t>
            </a: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việc bảo vệ các loài chim.</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Tree>
    <p:extLst>
      <p:ext uri="{BB962C8B-B14F-4D97-AF65-F5344CB8AC3E}">
        <p14:creationId xmlns:p14="http://schemas.microsoft.com/office/powerpoint/2010/main" val="173362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218923F-6F13-D75B-0F4F-11BC0540726B}"/>
              </a:ext>
            </a:extLst>
          </p:cNvPr>
          <p:cNvSpPr txBox="1"/>
          <p:nvPr/>
        </p:nvSpPr>
        <p:spPr>
          <a:xfrm>
            <a:off x="537780" y="125367"/>
            <a:ext cx="11116440" cy="5693866"/>
          </a:xfrm>
          <a:prstGeom prst="rect">
            <a:avLst/>
          </a:prstGeom>
          <a:noFill/>
          <a:ln w="57150">
            <a:solidFill>
              <a:srgbClr val="00B050"/>
            </a:solidFill>
          </a:ln>
        </p:spPr>
        <p:txBody>
          <a:bodyPr wrap="square">
            <a:spAutoFit/>
          </a:bodyPr>
          <a:lstStyle/>
          <a:p>
            <a:pPr marL="0" marR="0" algn="ctr">
              <a:spcBef>
                <a:spcPts val="0"/>
              </a:spcBef>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B05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45832C16-E597-BFBB-83AF-C03D7B067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68000" y="5345804"/>
            <a:ext cx="1304198" cy="1512196"/>
          </a:xfrm>
          <a:prstGeom prst="rect">
            <a:avLst/>
          </a:prstGeom>
        </p:spPr>
      </p:pic>
    </p:spTree>
    <p:extLst>
      <p:ext uri="{BB962C8B-B14F-4D97-AF65-F5344CB8AC3E}">
        <p14:creationId xmlns:p14="http://schemas.microsoft.com/office/powerpoint/2010/main" val="2601275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3173668" y="786496"/>
            <a:ext cx="6768354" cy="6463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lgerian" panose="04020705040A02060702" pitchFamily="82" charset="0"/>
                <a:cs typeface="Times New Roman" panose="02020603050405020304" pitchFamily="18" charset="0"/>
              </a:rPr>
              <a:t>Hướng</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dẫn</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tự</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học</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bài</a:t>
            </a:r>
            <a:r>
              <a:rPr lang="en-US" sz="4400" b="1" dirty="0">
                <a:latin typeface="Algerian" panose="04020705040A02060702" pitchFamily="82" charset="0"/>
                <a:cs typeface="Times New Roman" panose="02020603050405020304" pitchFamily="18" charset="0"/>
              </a:rPr>
              <a:t> 9</a:t>
            </a:r>
          </a:p>
        </p:txBody>
      </p:sp>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64" y="4180115"/>
            <a:ext cx="2572540" cy="2572540"/>
          </a:xfrm>
          <a:prstGeom prst="rect">
            <a:avLst/>
          </a:prstGeom>
        </p:spPr>
      </p:pic>
      <p:sp>
        <p:nvSpPr>
          <p:cNvPr id="6" name="Hộp Văn bản 5">
            <a:extLst>
              <a:ext uri="{FF2B5EF4-FFF2-40B4-BE49-F238E27FC236}">
                <a16:creationId xmlns:a16="http://schemas.microsoft.com/office/drawing/2014/main" id="{EAD7F132-BBEE-99FD-B033-86B2D87C430A}"/>
              </a:ext>
            </a:extLst>
          </p:cNvPr>
          <p:cNvSpPr txBox="1"/>
          <p:nvPr/>
        </p:nvSpPr>
        <p:spPr>
          <a:xfrm>
            <a:off x="2601687" y="1938024"/>
            <a:ext cx="8997525" cy="3539430"/>
          </a:xfrm>
          <a:prstGeom prst="rect">
            <a:avLst/>
          </a:prstGeom>
          <a:noFill/>
          <a:ln w="57150">
            <a:solidFill>
              <a:srgbClr val="00B050"/>
            </a:solidFill>
          </a:ln>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(Internet,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tùy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bút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Chuẩn bị bài học mới: Tìm hiểu tri thức ngữ văn cho </a:t>
            </a:r>
            <a:r>
              <a:rPr lang="en-US" sz="2800" dirty="0">
                <a:solidFill>
                  <a:srgbClr val="000000"/>
                </a:solidFill>
                <a:effectLst/>
                <a:latin typeface="Times New Roman" panose="02020603050405020304" pitchFamily="18" charset="0"/>
                <a:ea typeface="Times New Roman" panose="02020603050405020304" pitchFamily="18" charset="0"/>
              </a:rPr>
              <a:t>B</a:t>
            </a:r>
            <a:r>
              <a:rPr lang="vi-VN" sz="2800" dirty="0" err="1">
                <a:solidFill>
                  <a:srgbClr val="000000"/>
                </a:solidFill>
                <a:effectLst/>
                <a:latin typeface="Times New Roman" panose="02020603050405020304" pitchFamily="18" charset="0"/>
                <a:ea typeface="Times New Roman" panose="02020603050405020304" pitchFamily="18" charset="0"/>
              </a:rPr>
              <a:t>ài</a:t>
            </a:r>
            <a:r>
              <a:rPr lang="vi-VN" sz="2800" dirty="0">
                <a:solidFill>
                  <a:srgbClr val="000000"/>
                </a:solidFill>
                <a:effectLst/>
                <a:latin typeface="Times New Roman" panose="02020603050405020304" pitchFamily="18" charset="0"/>
                <a:ea typeface="Times New Roman" panose="02020603050405020304" pitchFamily="18" charset="0"/>
              </a:rPr>
              <a:t> 10, chuẩn bị câu hỏi đọc hiểu văn bản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562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6C758D5-F75B-6AE9-1E69-D4AC1C1727A6}"/>
              </a:ext>
            </a:extLst>
          </p:cNvPr>
          <p:cNvGraphicFramePr>
            <a:graphicFrameLocks noGrp="1"/>
          </p:cNvGraphicFramePr>
          <p:nvPr/>
        </p:nvGraphicFramePr>
        <p:xfrm>
          <a:off x="191508" y="130537"/>
          <a:ext cx="11775205" cy="6565265"/>
        </p:xfrm>
        <a:graphic>
          <a:graphicData uri="http://schemas.openxmlformats.org/drawingml/2006/table">
            <a:tbl>
              <a:tblPr firstRow="1" firstCol="1" bandRow="1">
                <a:tableStyleId>{5C22544A-7EE6-4342-B048-85BDC9FD1C3A}</a:tableStyleId>
              </a:tblPr>
              <a:tblGrid>
                <a:gridCol w="2042732">
                  <a:extLst>
                    <a:ext uri="{9D8B030D-6E8A-4147-A177-3AD203B41FA5}">
                      <a16:colId xmlns:a16="http://schemas.microsoft.com/office/drawing/2014/main" val="3371515352"/>
                    </a:ext>
                  </a:extLst>
                </a:gridCol>
                <a:gridCol w="9732473">
                  <a:extLst>
                    <a:ext uri="{9D8B030D-6E8A-4147-A177-3AD203B41FA5}">
                      <a16:colId xmlns:a16="http://schemas.microsoft.com/office/drawing/2014/main" val="1912058582"/>
                    </a:ext>
                  </a:extLst>
                </a:gridCol>
              </a:tblGrid>
              <a:tr h="919591">
                <a:tc gridSpan="2">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3335780298"/>
                  </a:ext>
                </a:extLst>
              </a:tr>
              <a:tr h="821762">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017841"/>
                  </a:ext>
                </a:extLst>
              </a:tr>
              <a:tr h="1518757">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707317"/>
                  </a:ext>
                </a:extLst>
              </a:tr>
              <a:tr h="410881">
                <a:tc>
                  <a:txBody>
                    <a:bodyPr/>
                    <a:lstStyle/>
                    <a:p>
                      <a:pPr marL="0" marR="0" algn="ctr">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Chuẩn bị</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418909"/>
                  </a:ext>
                </a:extLst>
              </a:tr>
              <a:tr h="2811308">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532965"/>
                  </a:ext>
                </a:extLst>
              </a:tr>
            </a:tbl>
          </a:graphicData>
        </a:graphic>
      </p:graphicFrame>
      <p:sp>
        <p:nvSpPr>
          <p:cNvPr id="7" name="Hộp Văn bản 6">
            <a:extLst>
              <a:ext uri="{FF2B5EF4-FFF2-40B4-BE49-F238E27FC236}">
                <a16:creationId xmlns:a16="http://schemas.microsoft.com/office/drawing/2014/main" id="{0A504E2C-C2D6-A1C9-385A-18F31E6255A6}"/>
              </a:ext>
            </a:extLst>
          </p:cNvPr>
          <p:cNvSpPr txBox="1"/>
          <p:nvPr/>
        </p:nvSpPr>
        <p:spPr>
          <a:xfrm>
            <a:off x="2256379" y="1054088"/>
            <a:ext cx="9143999" cy="954107"/>
          </a:xfrm>
          <a:prstGeom prst="rect">
            <a:avLst/>
          </a:prstGeom>
          <a:noFill/>
        </p:spPr>
        <p:txBody>
          <a:bodyPr wrap="square">
            <a:spAutoFit/>
          </a:bodyPr>
          <a:lstStyle/>
          <a:p>
            <a:pPr marL="0" marR="0" algn="just">
              <a:lnSpc>
                <a:spcPct val="1000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97EE4F99-2688-4E94-AE32-377446FE55E1}"/>
              </a:ext>
            </a:extLst>
          </p:cNvPr>
          <p:cNvSpPr txBox="1"/>
          <p:nvPr/>
        </p:nvSpPr>
        <p:spPr>
          <a:xfrm>
            <a:off x="2256379" y="1956613"/>
            <a:ext cx="9269505" cy="1538883"/>
          </a:xfrm>
          <a:prstGeom prst="rect">
            <a:avLst/>
          </a:prstGeom>
          <a:noFill/>
        </p:spPr>
        <p:txBody>
          <a:bodyPr wrap="square">
            <a:spAutoFit/>
          </a:bodyPr>
          <a:lstStyle/>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Xác định ý kiến </a:t>
            </a:r>
            <a:r>
              <a:rPr lang="en-US" sz="2800" dirty="0" err="1">
                <a:effectLst/>
                <a:latin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về một vấn 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a:t>
            </a:r>
          </a:p>
        </p:txBody>
      </p:sp>
      <p:sp>
        <p:nvSpPr>
          <p:cNvPr id="11" name="Hộp Văn bản 10">
            <a:extLst>
              <a:ext uri="{FF2B5EF4-FFF2-40B4-BE49-F238E27FC236}">
                <a16:creationId xmlns:a16="http://schemas.microsoft.com/office/drawing/2014/main" id="{2F70F4F6-A677-AE61-29AA-510B21400C85}"/>
              </a:ext>
            </a:extLst>
          </p:cNvPr>
          <p:cNvSpPr txBox="1"/>
          <p:nvPr/>
        </p:nvSpPr>
        <p:spPr>
          <a:xfrm>
            <a:off x="2328096" y="3424742"/>
            <a:ext cx="8597152" cy="523220"/>
          </a:xfrm>
          <a:prstGeom prst="rect">
            <a:avLst/>
          </a:prstGeom>
          <a:noFill/>
        </p:spPr>
        <p:txBody>
          <a:bodyPr wrap="square">
            <a:spAutoFit/>
          </a:bodyPr>
          <a:lstStyle/>
          <a:p>
            <a:pPr marL="0" marR="0">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0A96BD5F-E466-7180-141E-867597D16388}"/>
              </a:ext>
            </a:extLst>
          </p:cNvPr>
          <p:cNvSpPr txBox="1"/>
          <p:nvPr/>
        </p:nvSpPr>
        <p:spPr>
          <a:xfrm>
            <a:off x="2247413" y="3900413"/>
            <a:ext cx="9269505" cy="2831544"/>
          </a:xfrm>
          <a:prstGeom prst="rect">
            <a:avLst/>
          </a:prstGeom>
          <a:noFill/>
        </p:spPr>
        <p:txBody>
          <a:bodyPr wrap="square">
            <a:spAutoFit/>
          </a:bodyPr>
          <a:lstStyle/>
          <a:p>
            <a:pPr marL="0" marR="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a:t>
            </a:r>
          </a:p>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Bổ sung các từ, câu dẫn dắt, chào hỏi, kết nối các phần.</a:t>
            </a:r>
            <a:endParaRPr lang="en-US" sz="28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video,..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90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3173668" y="786496"/>
            <a:ext cx="6343958" cy="6463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lgerian" panose="04020705040A02060702" pitchFamily="82" charset="0"/>
                <a:cs typeface="Times New Roman" panose="02020603050405020304" pitchFamily="18" charset="0"/>
              </a:rPr>
              <a:t>Thực</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hành</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Roman" panose="02020603050405020304" pitchFamily="18" charset="0"/>
              </a:rPr>
              <a:t> - </a:t>
            </a:r>
            <a:r>
              <a:rPr lang="en-US" sz="4400" b="1" dirty="0" err="1">
                <a:latin typeface="Algerian" panose="04020705040A02060702" pitchFamily="82" charset="0"/>
                <a:cs typeface="Times New Roman" panose="02020603050405020304" pitchFamily="18" charset="0"/>
              </a:rPr>
              <a:t>nghe</a:t>
            </a:r>
            <a:endParaRPr lang="en-US" sz="4400" b="1" dirty="0">
              <a:latin typeface="Algerian" panose="04020705040A02060702" pitchFamily="82" charset="0"/>
              <a:cs typeface="Times New Roman" panose="02020603050405020304" pitchFamily="18" charset="0"/>
            </a:endParaRPr>
          </a:p>
        </p:txBody>
      </p:sp>
      <p:pic>
        <p:nvPicPr>
          <p:cNvPr id="6" name="Hình ảnh 5">
            <a:extLst>
              <a:ext uri="{FF2B5EF4-FFF2-40B4-BE49-F238E27FC236}">
                <a16:creationId xmlns:a16="http://schemas.microsoft.com/office/drawing/2014/main" id="{61B78329-331D-98DE-6F11-661B4D627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193" y="2487559"/>
            <a:ext cx="3302908" cy="3829665"/>
          </a:xfrm>
          <a:prstGeom prst="rect">
            <a:avLst/>
          </a:prstGeom>
        </p:spPr>
      </p:pic>
    </p:spTree>
    <p:extLst>
      <p:ext uri="{BB962C8B-B14F-4D97-AF65-F5344CB8AC3E}">
        <p14:creationId xmlns:p14="http://schemas.microsoft.com/office/powerpoint/2010/main" val="1047822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2526890" cy="522259"/>
          </a:xfrm>
          <a:prstGeom prst="rect">
            <a:avLst/>
          </a:prstGeom>
          <a:solidFill>
            <a:srgbClr val="0000FF"/>
          </a:solidFill>
        </p:spPr>
        <p:txBody>
          <a:bodyPr wrap="square">
            <a:spAutoFit/>
          </a:bodyPr>
          <a:lstStyle/>
          <a:p>
            <a:pPr marL="0" marR="0">
              <a:lnSpc>
                <a:spcPct val="107000"/>
              </a:lnSpc>
              <a:spcBef>
                <a:spcPts val="0"/>
              </a:spcBef>
              <a:spcAft>
                <a:spcPts val="800"/>
              </a:spcAft>
            </a:pP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Định</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hướng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15B63924-F11B-A669-17BE-07C0490F2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30983" y="2050160"/>
            <a:ext cx="5069954" cy="5069954"/>
          </a:xfrm>
          <a:prstGeom prst="rect">
            <a:avLst/>
          </a:prstGeom>
        </p:spPr>
      </p:pic>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Tree>
    <p:extLst>
      <p:ext uri="{BB962C8B-B14F-4D97-AF65-F5344CB8AC3E}">
        <p14:creationId xmlns:p14="http://schemas.microsoft.com/office/powerpoint/2010/main" val="244602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2" name="Hộp Văn bản 1">
            <a:extLst>
              <a:ext uri="{FF2B5EF4-FFF2-40B4-BE49-F238E27FC236}">
                <a16:creationId xmlns:a16="http://schemas.microsoft.com/office/drawing/2014/main" id="{F03DE1FF-13C1-4FBF-AE54-DFB460626634}"/>
              </a:ext>
            </a:extLst>
          </p:cNvPr>
          <p:cNvSpPr txBox="1"/>
          <p:nvPr/>
        </p:nvSpPr>
        <p:spPr>
          <a:xfrm>
            <a:off x="1302130" y="1077959"/>
            <a:ext cx="10496580" cy="1597956"/>
          </a:xfrm>
          <a:prstGeom prst="roundRect">
            <a:avLst/>
          </a:prstGeom>
          <a:noFill/>
          <a:ln w="38100">
            <a:solidFill>
              <a:srgbClr val="00CCFF"/>
            </a:solidFill>
          </a:ln>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166B8A6-935D-0721-D28A-BD55FA193000}"/>
              </a:ext>
            </a:extLst>
          </p:cNvPr>
          <p:cNvSpPr txBox="1"/>
          <p:nvPr/>
        </p:nvSpPr>
        <p:spPr>
          <a:xfrm>
            <a:off x="1302130" y="2773491"/>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CB3D2105-A456-CA17-0660-80F35497BD8C}"/>
              </a:ext>
            </a:extLst>
          </p:cNvPr>
          <p:cNvSpPr txBox="1"/>
          <p:nvPr/>
        </p:nvSpPr>
        <p:spPr>
          <a:xfrm>
            <a:off x="3606800" y="3544805"/>
            <a:ext cx="6908800" cy="1702878"/>
          </a:xfrm>
          <a:prstGeom prst="wedgeRoundRectCallout">
            <a:avLst>
              <a:gd name="adj1" fmla="val -55624"/>
              <a:gd name="adj2" fmla="val 28086"/>
              <a:gd name="adj3" fmla="val 16667"/>
            </a:avLst>
          </a:prstGeom>
          <a:noFill/>
          <a:ln w="38100">
            <a:solidFill>
              <a:srgbClr val="00B0F0"/>
            </a:solidFill>
          </a:ln>
        </p:spPr>
        <p:txBody>
          <a:bodyPr wrap="square">
            <a:spAutoFit/>
          </a:bodyPr>
          <a:lstStyle/>
          <a:p>
            <a:pPr marL="0" marR="0">
              <a:lnSpc>
                <a:spcPct val="115000"/>
              </a:lnSpc>
              <a:spcBef>
                <a:spcPts val="0"/>
              </a:spcBef>
              <a:spcAft>
                <a:spcPts val="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tabLst>
                <a:tab pos="262255" algn="l"/>
              </a:tabLs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bị</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gì</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6" name="Hình ảnh 15">
            <a:extLst>
              <a:ext uri="{FF2B5EF4-FFF2-40B4-BE49-F238E27FC236}">
                <a16:creationId xmlns:a16="http://schemas.microsoft.com/office/drawing/2014/main" id="{1DAD1511-877B-74B3-755E-FDB4BC1CF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67" y="3575092"/>
            <a:ext cx="3528433" cy="3135645"/>
          </a:xfrm>
          <a:prstGeom prst="rect">
            <a:avLst/>
          </a:prstGeom>
        </p:spPr>
      </p:pic>
    </p:spTree>
    <p:extLst>
      <p:ext uri="{BB962C8B-B14F-4D97-AF65-F5344CB8AC3E}">
        <p14:creationId xmlns:p14="http://schemas.microsoft.com/office/powerpoint/2010/main" val="288935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2" name="Hộp Văn bản 1">
            <a:extLst>
              <a:ext uri="{FF2B5EF4-FFF2-40B4-BE49-F238E27FC236}">
                <a16:creationId xmlns:a16="http://schemas.microsoft.com/office/drawing/2014/main" id="{F03DE1FF-13C1-4FBF-AE54-DFB460626634}"/>
              </a:ext>
            </a:extLst>
          </p:cNvPr>
          <p:cNvSpPr txBox="1"/>
          <p:nvPr/>
        </p:nvSpPr>
        <p:spPr>
          <a:xfrm>
            <a:off x="1302130" y="1077959"/>
            <a:ext cx="10496580" cy="1597956"/>
          </a:xfrm>
          <a:prstGeom prst="roundRect">
            <a:avLst/>
          </a:prstGeom>
          <a:noFill/>
          <a:ln w="38100">
            <a:solidFill>
              <a:srgbClr val="00CCFF"/>
            </a:solidFill>
          </a:ln>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166B8A6-935D-0721-D28A-BD55FA193000}"/>
              </a:ext>
            </a:extLst>
          </p:cNvPr>
          <p:cNvSpPr txBox="1"/>
          <p:nvPr/>
        </p:nvSpPr>
        <p:spPr>
          <a:xfrm>
            <a:off x="1302130" y="2773491"/>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21C271B4-365E-59F2-602F-35B8785A2CBD}"/>
              </a:ext>
            </a:extLst>
          </p:cNvPr>
          <p:cNvSpPr txBox="1"/>
          <p:nvPr/>
        </p:nvSpPr>
        <p:spPr>
          <a:xfrm>
            <a:off x="1340230" y="3459030"/>
            <a:ext cx="1040727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Xem lại nội dung đọc hiểu văn bản Người ngồi đợi trước hiên nhà; tìm các thông tin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đến vấn đề sẽ trao đổi.</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9DB5B2EF-3F71-DC18-3B73-EF6E0BED0066}"/>
              </a:ext>
            </a:extLst>
          </p:cNvPr>
          <p:cNvSpPr txBox="1"/>
          <p:nvPr/>
        </p:nvSpPr>
        <p:spPr>
          <a:xfrm>
            <a:off x="1340230" y="4715767"/>
            <a:ext cx="8140115" cy="578882"/>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Xem lại nội dung tìm ý và lập dàn ý trong phần Viết.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292FB21-AC41-05C4-D648-EB2471D4828F}"/>
              </a:ext>
            </a:extLst>
          </p:cNvPr>
          <p:cNvSpPr txBox="1"/>
          <p:nvPr/>
        </p:nvSpPr>
        <p:spPr>
          <a:xfrm>
            <a:off x="1422779" y="5534563"/>
            <a:ext cx="7975015" cy="578882"/>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tranh ảnh,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video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phương tiện trình bày.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343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CB3D2105-A456-CA17-0660-80F35497BD8C}"/>
              </a:ext>
            </a:extLst>
          </p:cNvPr>
          <p:cNvSpPr txBox="1"/>
          <p:nvPr/>
        </p:nvSpPr>
        <p:spPr>
          <a:xfrm>
            <a:off x="3685577" y="2672692"/>
            <a:ext cx="6908800" cy="1532334"/>
          </a:xfrm>
          <a:prstGeom prst="wedgeRoundRectCallout">
            <a:avLst>
              <a:gd name="adj1" fmla="val -55624"/>
              <a:gd name="adj2" fmla="val 28086"/>
              <a:gd name="adj3" fmla="val 16667"/>
            </a:avLst>
          </a:prstGeom>
          <a:noFill/>
          <a:ln w="38100">
            <a:solidFill>
              <a:srgbClr val="00B0F0"/>
            </a:solidFill>
          </a:ln>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Hoàn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 02:</a:t>
            </a:r>
          </a:p>
          <a:p>
            <a:r>
              <a:rPr lang="vi-VN" sz="2800" b="1" dirty="0">
                <a:latin typeface="Times New Roman" panose="02020603050405020304" pitchFamily="18" charset="0"/>
                <a:cs typeface="Times New Roman" panose="02020603050405020304" pitchFamily="18" charset="0"/>
              </a:rPr>
              <a:t>Tìm ý bằng cách trả lời các câu hỏi: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6" name="Hình ảnh 15">
            <a:extLst>
              <a:ext uri="{FF2B5EF4-FFF2-40B4-BE49-F238E27FC236}">
                <a16:creationId xmlns:a16="http://schemas.microsoft.com/office/drawing/2014/main" id="{1DAD1511-877B-74B3-755E-FDB4BC1CF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01" y="2980628"/>
            <a:ext cx="4000500" cy="3555161"/>
          </a:xfrm>
          <a:prstGeom prst="rect">
            <a:avLst/>
          </a:prstGeom>
        </p:spPr>
      </p:pic>
    </p:spTree>
    <p:extLst>
      <p:ext uri="{BB962C8B-B14F-4D97-AF65-F5344CB8AC3E}">
        <p14:creationId xmlns:p14="http://schemas.microsoft.com/office/powerpoint/2010/main" val="80746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2789</Words>
  <Application>Microsoft Office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Algerian</vt:lpstr>
      <vt:lpstr>Arial</vt:lpstr>
      <vt:lpstr>Calibri</vt:lpstr>
      <vt:lpstr>Calibri Light</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DELL</cp:lastModifiedBy>
  <cp:revision>1</cp:revision>
  <dcterms:created xsi:type="dcterms:W3CDTF">2023-01-06T14:49:05Z</dcterms:created>
  <dcterms:modified xsi:type="dcterms:W3CDTF">2025-04-15T08:55:27Z</dcterms:modified>
</cp:coreProperties>
</file>