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</p:sldMasterIdLst>
  <p:notesMasterIdLst>
    <p:notesMasterId r:id="rId32"/>
  </p:notesMasterIdLst>
  <p:sldIdLst>
    <p:sldId id="854" r:id="rId8"/>
    <p:sldId id="256" r:id="rId9"/>
    <p:sldId id="257" r:id="rId10"/>
    <p:sldId id="874" r:id="rId11"/>
    <p:sldId id="875" r:id="rId12"/>
    <p:sldId id="260" r:id="rId13"/>
    <p:sldId id="261" r:id="rId14"/>
    <p:sldId id="349" r:id="rId15"/>
    <p:sldId id="757" r:id="rId16"/>
    <p:sldId id="859" r:id="rId17"/>
    <p:sldId id="374" r:id="rId18"/>
    <p:sldId id="857" r:id="rId19"/>
    <p:sldId id="877" r:id="rId20"/>
    <p:sldId id="862" r:id="rId21"/>
    <p:sldId id="880" r:id="rId22"/>
    <p:sldId id="852" r:id="rId23"/>
    <p:sldId id="861" r:id="rId24"/>
    <p:sldId id="881" r:id="rId25"/>
    <p:sldId id="863" r:id="rId26"/>
    <p:sldId id="882" r:id="rId27"/>
    <p:sldId id="883" r:id="rId28"/>
    <p:sldId id="884" r:id="rId29"/>
    <p:sldId id="885" r:id="rId30"/>
    <p:sldId id="886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FFCC00"/>
    <a:srgbClr val="F2B800"/>
    <a:srgbClr val="FFFFFF"/>
    <a:srgbClr val="0C0D0E"/>
    <a:srgbClr val="0000CC"/>
    <a:srgbClr val="000099"/>
    <a:srgbClr val="0033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8" autoAdjust="0"/>
    <p:restoredTop sz="86467" autoAdjust="0"/>
  </p:normalViewPr>
  <p:slideViewPr>
    <p:cSldViewPr snapToGrid="0">
      <p:cViewPr varScale="1">
        <p:scale>
          <a:sx n="68" d="100"/>
          <a:sy n="68" d="100"/>
        </p:scale>
        <p:origin x="33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08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45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46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3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173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9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877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092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47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7355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422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244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048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5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12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57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95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825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856" r:id="rId2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  <p:sldLayoutId id="2147483853" r:id="rId26"/>
    <p:sldLayoutId id="214748385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8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1.sv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40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39.sv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8.png"/><Relationship Id="rId5" Type="http://schemas.openxmlformats.org/officeDocument/2006/relationships/audio" Target="../media/media2.m4a"/><Relationship Id="rId10" Type="http://schemas.openxmlformats.org/officeDocument/2006/relationships/image" Target="../media/image37.png"/><Relationship Id="rId4" Type="http://schemas.microsoft.com/office/2007/relationships/media" Target="../media/media2.m4a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3.emf"/><Relationship Id="rId3" Type="http://schemas.openxmlformats.org/officeDocument/2006/relationships/audio" Target="../media/media3.mp3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3.bin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11" Type="http://schemas.openxmlformats.org/officeDocument/2006/relationships/image" Target="../media/image42.wmf"/><Relationship Id="rId5" Type="http://schemas.openxmlformats.org/officeDocument/2006/relationships/notesSlide" Target="../notesSlides/notesSlide13.xml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8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4.png"/><Relationship Id="rId5" Type="http://schemas.openxmlformats.org/officeDocument/2006/relationships/audio" Target="../media/media2.m4a"/><Relationship Id="rId10" Type="http://schemas.openxmlformats.org/officeDocument/2006/relationships/image" Target="../media/image37.png"/><Relationship Id="rId4" Type="http://schemas.microsoft.com/office/2007/relationships/media" Target="../media/media2.m4a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4.png"/><Relationship Id="rId3" Type="http://schemas.openxmlformats.org/officeDocument/2006/relationships/audio" Target="../media/media3.mp3"/><Relationship Id="rId7" Type="http://schemas.openxmlformats.org/officeDocument/2006/relationships/image" Target="../media/image32.png"/><Relationship Id="rId12" Type="http://schemas.openxmlformats.org/officeDocument/2006/relationships/image" Target="../media/image46.wmf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5.wmf"/><Relationship Id="rId4" Type="http://schemas.openxmlformats.org/officeDocument/2006/relationships/slideLayout" Target="../slideLayouts/slideLayout61.xml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9.wmf"/><Relationship Id="rId3" Type="http://schemas.openxmlformats.org/officeDocument/2006/relationships/audio" Target="../media/media3.mp3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7.bin"/><Relationship Id="rId2" Type="http://schemas.microsoft.com/office/2007/relationships/media" Target="../media/media3.mp3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11" Type="http://schemas.openxmlformats.org/officeDocument/2006/relationships/image" Target="../media/image48.w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m4a"/><Relationship Id="rId7" Type="http://schemas.openxmlformats.org/officeDocument/2006/relationships/image" Target="../media/image51.png"/><Relationship Id="rId2" Type="http://schemas.microsoft.com/office/2007/relationships/media" Target="../media/media2.m4a"/><Relationship Id="rId1" Type="http://schemas.openxmlformats.org/officeDocument/2006/relationships/tags" Target="../tags/tag21.xml"/><Relationship Id="rId6" Type="http://schemas.openxmlformats.org/officeDocument/2006/relationships/image" Target="../media/image37.png"/><Relationship Id="rId11" Type="http://schemas.openxmlformats.org/officeDocument/2006/relationships/image" Target="../media/image52.wmf"/><Relationship Id="rId5" Type="http://schemas.openxmlformats.org/officeDocument/2006/relationships/notesSlide" Target="../notesSlides/notesSlide20.xml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m4a"/><Relationship Id="rId7" Type="http://schemas.openxmlformats.org/officeDocument/2006/relationships/image" Target="../media/image51.png"/><Relationship Id="rId2" Type="http://schemas.microsoft.com/office/2007/relationships/media" Target="../media/media2.m4a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11" Type="http://schemas.openxmlformats.org/officeDocument/2006/relationships/image" Target="../media/image53.wmf"/><Relationship Id="rId5" Type="http://schemas.openxmlformats.org/officeDocument/2006/relationships/notesSlide" Target="../notesSlides/notesSlide21.xml"/><Relationship Id="rId10" Type="http://schemas.openxmlformats.org/officeDocument/2006/relationships/oleObject" Target="../embeddings/oleObject19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m4a"/><Relationship Id="rId7" Type="http://schemas.openxmlformats.org/officeDocument/2006/relationships/image" Target="../media/image51.png"/><Relationship Id="rId2" Type="http://schemas.microsoft.com/office/2007/relationships/media" Target="../media/media2.m4a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11" Type="http://schemas.openxmlformats.org/officeDocument/2006/relationships/image" Target="../media/image54.emf"/><Relationship Id="rId5" Type="http://schemas.openxmlformats.org/officeDocument/2006/relationships/notesSlide" Target="../notesSlides/notesSlide22.xml"/><Relationship Id="rId10" Type="http://schemas.openxmlformats.org/officeDocument/2006/relationships/oleObject" Target="../embeddings/oleObject20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m4a"/><Relationship Id="rId7" Type="http://schemas.openxmlformats.org/officeDocument/2006/relationships/image" Target="../media/image51.png"/><Relationship Id="rId2" Type="http://schemas.microsoft.com/office/2007/relationships/media" Target="../media/media2.m4a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11" Type="http://schemas.openxmlformats.org/officeDocument/2006/relationships/image" Target="../media/image55.emf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21.bin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6" Type="http://schemas.openxmlformats.org/officeDocument/2006/relationships/image" Target="../media/image12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gif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6.emf"/><Relationship Id="rId1" Type="http://schemas.openxmlformats.org/officeDocument/2006/relationships/tags" Target="../tags/tag5.xml"/><Relationship Id="rId6" Type="http://schemas.openxmlformats.org/officeDocument/2006/relationships/image" Target="../media/image12.gif"/><Relationship Id="rId11" Type="http://schemas.openxmlformats.org/officeDocument/2006/relationships/oleObject" Target="../embeddings/oleObject2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3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gif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0.emf"/><Relationship Id="rId1" Type="http://schemas.openxmlformats.org/officeDocument/2006/relationships/tags" Target="../tags/tag6.xml"/><Relationship Id="rId6" Type="http://schemas.openxmlformats.org/officeDocument/2006/relationships/image" Target="../media/image12.gif"/><Relationship Id="rId11" Type="http://schemas.openxmlformats.org/officeDocument/2006/relationships/oleObject" Target="../embeddings/oleObject6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7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gif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Relationship Id="rId6" Type="http://schemas.openxmlformats.org/officeDocument/2006/relationships/image" Target="../media/image12.gif"/><Relationship Id="rId11" Type="http://schemas.openxmlformats.org/officeDocument/2006/relationships/oleObject" Target="../embeddings/oleObject10.bin"/><Relationship Id="rId5" Type="http://schemas.openxmlformats.org/officeDocument/2006/relationships/audio" Target="../media/audio2.wav"/><Relationship Id="rId10" Type="http://schemas.openxmlformats.org/officeDocument/2006/relationships/image" Target="../media/image21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8654" y="1393763"/>
            <a:ext cx="8621713" cy="3228975"/>
          </a:xfrm>
          <a:solidFill>
            <a:srgbClr val="FFC000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75FBA7A-6849-4B6A-BA3F-71C361361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8945" y="5847899"/>
            <a:ext cx="1857889" cy="14839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E6AA74-5E07-4806-A9E6-25F0DDBAA544}"/>
              </a:ext>
            </a:extLst>
          </p:cNvPr>
          <p:cNvSpPr/>
          <p:nvPr/>
        </p:nvSpPr>
        <p:spPr>
          <a:xfrm>
            <a:off x="772231" y="1376473"/>
            <a:ext cx="10626807" cy="482781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20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lượng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1; 2; 3; · · · ; 20,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hộp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Liệt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kê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7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1”.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07254D2-3C70-8DFE-6AAE-6553A8BA3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42901" y="4539898"/>
            <a:ext cx="1512275" cy="192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DF86F-6ED1-776E-64F3-AF7A21984FAA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(SGK-tr38)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7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620" y="-32530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09D9AE4-A22D-8E11-6DD0-0C218135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05" y="1394859"/>
            <a:ext cx="10406052" cy="449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 phép thử “Lấy ngẫu nhiên một viên bi trong hộp”.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thấy, các kết quả có thể xảy ra của phép thử đó là đồng khả năng.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 kết quả có thể xảy ra đối với số xuất hiện trên viên bị được lấy ra là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1; 2; 3; · · · ; 20.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Không gian mẫu của phép thử đó là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Ω = {1; 2; 3; · · · ; 20} 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c) Số phần tử của tập hợp Ω là 20.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 kết quả thuận lợi của biến cố A: “Số xuất hiện trên viên bi lấy ra chia cho 7 dư 1” là 1; 8; 15.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đó, có 3 kết quả thuận lợi cho biến cố A.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B8FB5F-37D0-685E-FC93-A348FEB8CD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118179"/>
              </p:ext>
            </p:extLst>
          </p:nvPr>
        </p:nvGraphicFramePr>
        <p:xfrm>
          <a:off x="4209224" y="5319137"/>
          <a:ext cx="1293505" cy="72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0891" imgH="393529" progId="Equation.DSMT4">
                  <p:embed/>
                </p:oleObj>
              </mc:Choice>
              <mc:Fallback>
                <p:oleObj name="Equation" r:id="rId7" imgW="71089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9224" y="5319137"/>
                        <a:ext cx="1293505" cy="720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48620" y="3077003"/>
            <a:ext cx="1512275" cy="1929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E0630E-0E4B-F5D9-4DF8-FCCB5CB3932D}"/>
              </a:ext>
            </a:extLst>
          </p:cNvPr>
          <p:cNvSpPr txBox="1"/>
          <p:nvPr/>
        </p:nvSpPr>
        <p:spPr>
          <a:xfrm>
            <a:off x="1135996" y="693293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(SGK-tr38)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4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1370039" y="591379"/>
            <a:ext cx="382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(SGK-tr38)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647700" y="1426029"/>
            <a:ext cx="10896600" cy="38589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ngẫu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499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1000.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?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+ A: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100”.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+ B :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được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48031" y="-60232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177BF-A370-F390-E718-F3DCE1E62D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25" y="4455092"/>
            <a:ext cx="1953758" cy="1953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85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0D110-D955-4208-A974-2EDF9E57E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2855" y="-110877"/>
            <a:ext cx="1752429" cy="135174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7C046D5-89E8-4F9A-A068-644ADEF2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774" y="6190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DA5808E-1D2D-5507-18B9-07AE4EBA3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34" y="1063355"/>
            <a:ext cx="10862266" cy="4124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tự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499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1000”.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= {500; 501; 502; · · · ; 999} 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500.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b) 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Tính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{500; 600; 700; 800; 900}.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147515A-D7F8-BC12-BBEE-695362232A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91847"/>
              </p:ext>
            </p:extLst>
          </p:nvPr>
        </p:nvGraphicFramePr>
        <p:xfrm>
          <a:off x="1422140" y="4219107"/>
          <a:ext cx="2148027" cy="718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588" imgH="393529" progId="Equation.DSMT4">
                  <p:embed/>
                </p:oleObj>
              </mc:Choice>
              <mc:Fallback>
                <p:oleObj name="Equation" r:id="rId10" imgW="118058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140" y="4219107"/>
                        <a:ext cx="2148027" cy="718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>
            <a:extLst>
              <a:ext uri="{FF2B5EF4-FFF2-40B4-BE49-F238E27FC236}">
                <a16:creationId xmlns:a16="http://schemas.microsoft.com/office/drawing/2014/main" id="{DD47FCBF-8E29-31C3-C469-11FB6FA0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910191"/>
            <a:ext cx="9091249" cy="1723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{512; 729}.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lang="en-US" altLang="en-US" sz="26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318B3A4-3DE4-300C-650B-E1B8AFF65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930468"/>
              </p:ext>
            </p:extLst>
          </p:nvPr>
        </p:nvGraphicFramePr>
        <p:xfrm>
          <a:off x="1327532" y="5652264"/>
          <a:ext cx="2253369" cy="765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78275" imgH="400598" progId="Equation.DSMT4">
                  <p:embed/>
                </p:oleObj>
              </mc:Choice>
              <mc:Fallback>
                <p:oleObj name="Equation" r:id="rId12" imgW="1178275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27532" y="5652264"/>
                        <a:ext cx="2253369" cy="765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2DAF9B3-B8DA-54F6-0420-01BF8D5EE7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76" y="4154306"/>
            <a:ext cx="1953758" cy="1953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D0F1F2-0B85-3F1C-DE5A-78AD9376F2FC}"/>
              </a:ext>
            </a:extLst>
          </p:cNvPr>
          <p:cNvSpPr txBox="1"/>
          <p:nvPr/>
        </p:nvSpPr>
        <p:spPr>
          <a:xfrm>
            <a:off x="1255739" y="447385"/>
            <a:ext cx="382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(SGK-tr38)</a:t>
            </a:r>
            <a:endParaRPr lang="en-US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736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1107217" y="715562"/>
            <a:ext cx="398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(SGK-tr39)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635527" y="1545863"/>
            <a:ext cx="10920945" cy="37662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hộp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có</a:t>
            </a:r>
            <a:r>
              <a:rPr lang="en-US" sz="3000" dirty="0">
                <a:solidFill>
                  <a:srgbClr val="0070C0"/>
                </a:solidFill>
              </a:rPr>
              <a:t> 52 </a:t>
            </a:r>
            <a:r>
              <a:rPr lang="en-US" sz="3000" dirty="0" err="1">
                <a:solidFill>
                  <a:srgbClr val="0070C0"/>
                </a:solidFill>
              </a:rPr>
              <a:t>chiếc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cùng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loại</a:t>
            </a:r>
            <a:r>
              <a:rPr lang="en-US" sz="3000" dirty="0">
                <a:solidFill>
                  <a:srgbClr val="0070C0"/>
                </a:solidFill>
              </a:rPr>
              <a:t>, </a:t>
            </a:r>
            <a:r>
              <a:rPr lang="en-US" sz="3000" dirty="0" err="1">
                <a:solidFill>
                  <a:srgbClr val="0070C0"/>
                </a:solidFill>
              </a:rPr>
              <a:t>mỗi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ghi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trong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1; 2; 3; · · · ; 52, </a:t>
            </a:r>
            <a:r>
              <a:rPr lang="en-US" sz="3000" dirty="0" err="1">
                <a:solidFill>
                  <a:srgbClr val="0070C0"/>
                </a:solidFill>
              </a:rPr>
              <a:t>hai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khác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nhau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thì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ghi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hai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khác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nhau</a:t>
            </a:r>
            <a:r>
              <a:rPr lang="en-US" sz="3000" dirty="0">
                <a:solidFill>
                  <a:srgbClr val="0070C0"/>
                </a:solidFill>
              </a:rPr>
              <a:t>.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ngẫu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nhiên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một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trong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hộp</a:t>
            </a:r>
            <a:r>
              <a:rPr lang="en-US" sz="3000" dirty="0">
                <a:solidFill>
                  <a:srgbClr val="0070C0"/>
                </a:solidFill>
              </a:rPr>
              <a:t>. </a:t>
            </a:r>
            <a:r>
              <a:rPr lang="en-US" sz="3000" dirty="0" err="1">
                <a:solidFill>
                  <a:srgbClr val="0070C0"/>
                </a:solidFill>
              </a:rPr>
              <a:t>Tính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của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các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biến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cố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sau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</a:p>
          <a:p>
            <a:r>
              <a:rPr lang="en-US" sz="3000" dirty="0">
                <a:solidFill>
                  <a:srgbClr val="0070C0"/>
                </a:solidFill>
              </a:rPr>
              <a:t>a) “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hiện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nhỏ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27”. </a:t>
            </a:r>
          </a:p>
          <a:p>
            <a:r>
              <a:rPr lang="en-US" sz="3000" dirty="0">
                <a:solidFill>
                  <a:srgbClr val="0070C0"/>
                </a:solidFill>
              </a:rPr>
              <a:t>b) “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xuất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hiện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trên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thẻ</a:t>
            </a:r>
            <a:r>
              <a:rPr lang="en-US" sz="3000" dirty="0">
                <a:solidFill>
                  <a:srgbClr val="0070C0"/>
                </a:solidFill>
              </a:rPr>
              <a:t> được </a:t>
            </a:r>
            <a:r>
              <a:rPr lang="en-US" sz="3000" dirty="0" err="1">
                <a:solidFill>
                  <a:srgbClr val="0070C0"/>
                </a:solidFill>
              </a:rPr>
              <a:t>rút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số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lớn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19 </a:t>
            </a:r>
            <a:r>
              <a:rPr lang="en-US" sz="3000" dirty="0" err="1">
                <a:solidFill>
                  <a:srgbClr val="0070C0"/>
                </a:solidFill>
              </a:rPr>
              <a:t>và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nhỏ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hơn</a:t>
            </a:r>
            <a:r>
              <a:rPr lang="en-US" sz="3000" dirty="0">
                <a:solidFill>
                  <a:srgbClr val="0070C0"/>
                </a:solidFill>
              </a:rPr>
              <a:t> 51”.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10313163" y="4386021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0DD5404-5993-4167-ACD0-81CFC18B8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8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49BCB9E-9D12-F40D-406E-EC3D3B90C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719083"/>
              </p:ext>
            </p:extLst>
          </p:nvPr>
        </p:nvGraphicFramePr>
        <p:xfrm>
          <a:off x="1539206" y="3764105"/>
          <a:ext cx="1576325" cy="644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200" imgH="393700" progId="Equation.DSMT4">
                  <p:embed/>
                </p:oleObj>
              </mc:Choice>
              <mc:Fallback>
                <p:oleObj name="Equation" r:id="rId9" imgW="9652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206" y="3764105"/>
                        <a:ext cx="1576325" cy="644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CCAD361-656C-358A-A38E-FC294A0297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24448"/>
              </p:ext>
            </p:extLst>
          </p:nvPr>
        </p:nvGraphicFramePr>
        <p:xfrm>
          <a:off x="1539206" y="5532671"/>
          <a:ext cx="1166168" cy="649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0891" imgH="393529" progId="Equation.DSMT4">
                  <p:embed/>
                </p:oleObj>
              </mc:Choice>
              <mc:Fallback>
                <p:oleObj name="Equation" r:id="rId11" imgW="710891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206" y="5532671"/>
                        <a:ext cx="1166168" cy="649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71D5F233-3616-9046-BE86-ECD34EE8B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66" y="997412"/>
            <a:ext cx="1151084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hộp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= {1; 2; 3; · · · ; 52} 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52.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A: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được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27”.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{1; 2; 3; · · · ; 26}.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26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5772D5A-4A3A-DD8C-557E-5C4CD5D44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02" y="4330626"/>
            <a:ext cx="1127865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: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xuất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thẻ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được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rút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51”.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{20; 21; 23; · · · ; 50}.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31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CB0E937-B0EB-BFE2-F976-8E26B80087A4}"/>
              </a:ext>
            </a:extLst>
          </p:cNvPr>
          <p:cNvSpPr/>
          <p:nvPr/>
        </p:nvSpPr>
        <p:spPr>
          <a:xfrm>
            <a:off x="9788225" y="4958585"/>
            <a:ext cx="1217427" cy="1584576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CF9E8-832C-2598-333E-D3107EA75377}"/>
              </a:ext>
            </a:extLst>
          </p:cNvPr>
          <p:cNvSpPr txBox="1"/>
          <p:nvPr/>
        </p:nvSpPr>
        <p:spPr>
          <a:xfrm>
            <a:off x="1260529" y="297765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24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233" y="1432097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739699-EEF6-4F37-A4FC-F6EE45F78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401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582795" y="1621752"/>
            <a:ext cx="11026409" cy="419666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solidFill>
                  <a:srgbClr val="0070C0"/>
                </a:solidFill>
              </a:rPr>
              <a:t>Nhóm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học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sinh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tình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nguyện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khối</a:t>
            </a:r>
            <a:r>
              <a:rPr lang="en-US" sz="2600" dirty="0">
                <a:solidFill>
                  <a:srgbClr val="0070C0"/>
                </a:solidFill>
              </a:rPr>
              <a:t> 9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một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trường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trung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học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cơ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sở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6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trong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3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nam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: Trung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</a:t>
            </a:r>
            <a:r>
              <a:rPr lang="en-US" sz="2600" dirty="0" err="1">
                <a:solidFill>
                  <a:srgbClr val="0070C0"/>
                </a:solidFill>
              </a:rPr>
              <a:t>Quý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</a:t>
            </a:r>
            <a:r>
              <a:rPr lang="en-US" sz="2600" dirty="0" err="1">
                <a:solidFill>
                  <a:srgbClr val="0070C0"/>
                </a:solidFill>
              </a:rPr>
              <a:t>Việt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9C) </a:t>
            </a:r>
            <a:r>
              <a:rPr lang="en-US" sz="2600" dirty="0" err="1">
                <a:solidFill>
                  <a:srgbClr val="0070C0"/>
                </a:solidFill>
              </a:rPr>
              <a:t>và</a:t>
            </a:r>
            <a:r>
              <a:rPr lang="en-US" sz="2600" dirty="0">
                <a:solidFill>
                  <a:srgbClr val="0070C0"/>
                </a:solidFill>
              </a:rPr>
              <a:t> 3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nữ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: An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9A); Châu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9B); </a:t>
            </a:r>
            <a:r>
              <a:rPr lang="en-US" sz="2600" dirty="0" err="1">
                <a:solidFill>
                  <a:srgbClr val="0070C0"/>
                </a:solidFill>
              </a:rPr>
              <a:t>Hương</a:t>
            </a:r>
            <a:r>
              <a:rPr lang="en-US" sz="2600" dirty="0">
                <a:solidFill>
                  <a:srgbClr val="0070C0"/>
                </a:solidFill>
              </a:rPr>
              <a:t> (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9D).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ngẫu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nhiên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một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trong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nhóm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tham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gia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hoạt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động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tình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nguyện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trường</a:t>
            </a:r>
            <a:r>
              <a:rPr lang="en-US" sz="2600" dirty="0">
                <a:solidFill>
                  <a:srgbClr val="0070C0"/>
                </a:solidFill>
              </a:rPr>
              <a:t>.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a) </a:t>
            </a:r>
            <a:r>
              <a:rPr lang="en-US" sz="2600" dirty="0" err="1">
                <a:solidFill>
                  <a:srgbClr val="0070C0"/>
                </a:solidFill>
              </a:rPr>
              <a:t>Liệt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kê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kết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quả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xảy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phép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thử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trên</a:t>
            </a:r>
            <a:r>
              <a:rPr lang="en-US" sz="2600" dirty="0">
                <a:solidFill>
                  <a:srgbClr val="0070C0"/>
                </a:solidFill>
              </a:rPr>
              <a:t>.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cả</a:t>
            </a:r>
            <a:r>
              <a:rPr lang="en-US" sz="2600" dirty="0">
                <a:solidFill>
                  <a:srgbClr val="0070C0"/>
                </a:solidFill>
              </a:rPr>
              <a:t> bao </a:t>
            </a:r>
            <a:r>
              <a:rPr lang="en-US" sz="2600" dirty="0" err="1">
                <a:solidFill>
                  <a:srgbClr val="0070C0"/>
                </a:solidFill>
              </a:rPr>
              <a:t>nhiêu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kết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quả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có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thể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xảy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?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b) </a:t>
            </a:r>
            <a:r>
              <a:rPr lang="en-US" sz="2600" dirty="0" err="1">
                <a:solidFill>
                  <a:srgbClr val="0070C0"/>
                </a:solidFill>
              </a:rPr>
              <a:t>Tính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xác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suất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của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các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biến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cố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sau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+ A: “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được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là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nữ</a:t>
            </a:r>
            <a:r>
              <a:rPr lang="en-US" sz="2600" dirty="0">
                <a:solidFill>
                  <a:srgbClr val="0070C0"/>
                </a:solidFill>
              </a:rPr>
              <a:t>”. </a:t>
            </a:r>
          </a:p>
          <a:p>
            <a:r>
              <a:rPr lang="en-US" sz="2600" dirty="0">
                <a:solidFill>
                  <a:srgbClr val="0070C0"/>
                </a:solidFill>
              </a:rPr>
              <a:t>+ B : “</a:t>
            </a:r>
            <a:r>
              <a:rPr lang="en-US" sz="2600" dirty="0" err="1">
                <a:solidFill>
                  <a:srgbClr val="0070C0"/>
                </a:solidFill>
              </a:rPr>
              <a:t>Bạn</a:t>
            </a:r>
            <a:r>
              <a:rPr lang="en-US" sz="2600" dirty="0">
                <a:solidFill>
                  <a:srgbClr val="0070C0"/>
                </a:solidFill>
              </a:rPr>
              <a:t> được </a:t>
            </a:r>
            <a:r>
              <a:rPr lang="en-US" sz="2600" dirty="0" err="1">
                <a:solidFill>
                  <a:srgbClr val="0070C0"/>
                </a:solidFill>
              </a:rPr>
              <a:t>chọn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ra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thuộc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lớp</a:t>
            </a:r>
            <a:r>
              <a:rPr lang="en-US" sz="2600" dirty="0">
                <a:solidFill>
                  <a:srgbClr val="0070C0"/>
                </a:solidFill>
              </a:rPr>
              <a:t> 9A”.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AC4197-1696-4AC7-BEA1-3CA979EA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6F7A933B-4F47-49BC-8A6A-A8D86089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71DC1DAD-3814-4C27-943C-A6E3D033E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C59C4094-BE56-470F-A49D-65FABBBFAB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8023" y="5604509"/>
            <a:ext cx="1128947" cy="122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EB259-4AFA-6F80-80CD-BC1DAC009183}"/>
              </a:ext>
            </a:extLst>
          </p:cNvPr>
          <p:cNvSpPr txBox="1"/>
          <p:nvPr/>
        </p:nvSpPr>
        <p:spPr>
          <a:xfrm>
            <a:off x="952496" y="838210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817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-La-Hoa-Hong-Nho-Hong-Nhung-Top-Ca-Thieu-Nhi (mp3cut.net).mp3">
            <a:hlinkClick r:id="" action="ppaction://media"/>
            <a:extLst>
              <a:ext uri="{FF2B5EF4-FFF2-40B4-BE49-F238E27FC236}">
                <a16:creationId xmlns:a16="http://schemas.microsoft.com/office/drawing/2014/main" id="{98FC32A7-F467-671E-4521-C574311DD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66" y="-1407314"/>
            <a:ext cx="1083733" cy="1083733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2B034AF-CD22-48DF-BF80-71825766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540165">
            <a:off x="534" y="39820"/>
            <a:ext cx="1226914" cy="116222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891BA1-C71A-4ADB-AA47-0392776D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AF40B8F-C39B-D25D-D570-9F537460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32986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CB0E937-B0EB-BFE2-F976-8E26B80087A4}"/>
              </a:ext>
            </a:extLst>
          </p:cNvPr>
          <p:cNvSpPr/>
          <p:nvPr/>
        </p:nvSpPr>
        <p:spPr>
          <a:xfrm>
            <a:off x="10012718" y="5092276"/>
            <a:ext cx="1217427" cy="1584576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CF9E8-832C-2598-333E-D3107EA75377}"/>
              </a:ext>
            </a:extLst>
          </p:cNvPr>
          <p:cNvSpPr txBox="1"/>
          <p:nvPr/>
        </p:nvSpPr>
        <p:spPr>
          <a:xfrm>
            <a:off x="1260529" y="297765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372DBB7-4600-502F-FAC6-842505680F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296787"/>
              </p:ext>
            </p:extLst>
          </p:nvPr>
        </p:nvGraphicFramePr>
        <p:xfrm>
          <a:off x="1045274" y="3903333"/>
          <a:ext cx="1714351" cy="7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88614" imgH="393529" progId="Equation.DSMT4">
                  <p:embed/>
                </p:oleObj>
              </mc:Choice>
              <mc:Fallback>
                <p:oleObj name="Equation" r:id="rId10" imgW="888614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274" y="3903333"/>
                        <a:ext cx="1714351" cy="760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A16AFFE-58F8-6CA1-0EE4-40A76635B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567464"/>
              </p:ext>
            </p:extLst>
          </p:nvPr>
        </p:nvGraphicFramePr>
        <p:xfrm>
          <a:off x="1045274" y="5457782"/>
          <a:ext cx="1648250" cy="7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88614" imgH="393529" progId="Equation.DSMT4">
                  <p:embed/>
                </p:oleObj>
              </mc:Choice>
              <mc:Fallback>
                <p:oleObj name="Equation" r:id="rId12" imgW="888614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274" y="5457782"/>
                        <a:ext cx="1648250" cy="731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40EB3DB3-773E-EF36-7310-2CFFD60E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28" y="1139423"/>
            <a:ext cx="11432738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Chọn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ngẫu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nhiên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”. Ta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năng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phép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trên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Trung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Quý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9C);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Châu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9B);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9D).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tử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hợp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Ω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6.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b)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Châu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9B);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9D). 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F4994E6-4B17-0F9F-E57F-75E3B5F05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08" y="4617878"/>
            <a:ext cx="15468704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Trung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Quý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9A); An (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9A).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Do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B.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Vậy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DE87D05-15A7-5218-1B92-E4A256FC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69" y="3559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122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145252-2950-4177-ADAA-53EA4C0AD18A}"/>
              </a:ext>
            </a:extLst>
          </p:cNvPr>
          <p:cNvSpPr/>
          <p:nvPr/>
        </p:nvSpPr>
        <p:spPr>
          <a:xfrm>
            <a:off x="997745" y="1376095"/>
            <a:ext cx="10475798" cy="49378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toán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suất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dirty="0" err="1">
                <a:solidFill>
                  <a:srgbClr val="0070C0"/>
                </a:solidFill>
              </a:rPr>
              <a:t>Xổ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vui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xuân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lớp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50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đầu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cô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giáo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phát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từ</a:t>
            </a:r>
            <a:r>
              <a:rPr lang="en-US" sz="2400" dirty="0">
                <a:solidFill>
                  <a:srgbClr val="0070C0"/>
                </a:solidFill>
              </a:rPr>
              <a:t> 1-50, </a:t>
            </a:r>
            <a:r>
              <a:rPr lang="en-US" sz="2400" dirty="0" err="1">
                <a:solidFill>
                  <a:srgbClr val="0070C0"/>
                </a:solidFill>
              </a:rPr>
              <a:t>các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gập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trả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hộp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lượng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Nhất</a:t>
            </a:r>
            <a:r>
              <a:rPr lang="en-US" sz="2400" dirty="0">
                <a:solidFill>
                  <a:srgbClr val="0070C0"/>
                </a:solidFill>
              </a:rPr>
              <a:t>              - Hai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Nhì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- Ba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Ba                   - </a:t>
            </a:r>
            <a:r>
              <a:rPr lang="en-US" sz="2400" dirty="0" err="1">
                <a:solidFill>
                  <a:srgbClr val="0070C0"/>
                </a:solidFill>
              </a:rPr>
              <a:t>Năm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Khuyến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khích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thử</a:t>
            </a:r>
            <a:r>
              <a:rPr lang="en-US" sz="2400" dirty="0">
                <a:solidFill>
                  <a:srgbClr val="0070C0"/>
                </a:solidFill>
              </a:rPr>
              <a:t>: “</a:t>
            </a:r>
            <a:r>
              <a:rPr lang="en-US" sz="2400" dirty="0" err="1">
                <a:solidFill>
                  <a:srgbClr val="0070C0"/>
                </a:solidFill>
              </a:rPr>
              <a:t>Cô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giáo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bốc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ngẫu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nhiên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”.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lượng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GV </a:t>
            </a:r>
            <a:r>
              <a:rPr lang="en-US" sz="2400" dirty="0" err="1">
                <a:solidFill>
                  <a:srgbClr val="0070C0"/>
                </a:solidFill>
              </a:rPr>
              <a:t>sẽ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bốc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thăm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KK,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Ba, 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Nhì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Nhất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Tờ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đã</a:t>
            </a:r>
            <a:r>
              <a:rPr lang="en-US" sz="2400" dirty="0">
                <a:solidFill>
                  <a:srgbClr val="0070C0"/>
                </a:solidFill>
              </a:rPr>
              <a:t> được </a:t>
            </a:r>
            <a:r>
              <a:rPr lang="en-US" sz="2400" dirty="0" err="1">
                <a:solidFill>
                  <a:srgbClr val="0070C0"/>
                </a:solidFill>
              </a:rPr>
              <a:t>trúng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bị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loại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Xét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cố</a:t>
            </a:r>
            <a:r>
              <a:rPr lang="en-US" sz="2400" dirty="0">
                <a:solidFill>
                  <a:srgbClr val="0070C0"/>
                </a:solidFill>
              </a:rPr>
              <a:t> “ </a:t>
            </a:r>
            <a:r>
              <a:rPr lang="en-US" sz="2400" dirty="0" err="1">
                <a:solidFill>
                  <a:srgbClr val="0070C0"/>
                </a:solidFill>
              </a:rPr>
              <a:t>Trúng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thưởng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loại</a:t>
            </a:r>
            <a:r>
              <a:rPr lang="en-US" sz="2400" dirty="0">
                <a:solidFill>
                  <a:srgbClr val="0070C0"/>
                </a:solidFill>
              </a:rPr>
              <a:t>”</a:t>
            </a:r>
          </a:p>
          <a:p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suất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4740703" y="2665407"/>
            <a:ext cx="6666858" cy="2602265"/>
          </a:xfrm>
          <a:prstGeom prst="roundRect">
            <a:avLst/>
          </a:prstGeom>
          <a:noFill/>
          <a:ln w="412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AC4197-1696-4AC7-BEA1-3CA979EA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6F7A933B-4F47-49BC-8A6A-A8D86089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5" y="4191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71DC1DAD-3814-4C27-943C-A6E3D033E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93641" y="6195578"/>
            <a:ext cx="623339" cy="556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CAFCA-FFB5-EC6A-EBEA-BB8494DC8920}"/>
              </a:ext>
            </a:extLst>
          </p:cNvPr>
          <p:cNvSpPr txBox="1"/>
          <p:nvPr/>
        </p:nvSpPr>
        <p:spPr>
          <a:xfrm>
            <a:off x="1325843" y="631606"/>
            <a:ext cx="398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5036DDC-C2A8-1B21-9416-3FCFAD7D30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3" y="3797603"/>
            <a:ext cx="2427058" cy="242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93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007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TRÒ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844080"/>
            <a:ext cx="91548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A=“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KK”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50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5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KK”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50CDBA-6B28-EF19-5DF0-6B87B4C6D0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0036" y="3494014"/>
          <a:ext cx="1811377" cy="77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50CDBA-6B28-EF19-5DF0-6B87B4C6D0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0036" y="3494014"/>
                        <a:ext cx="1811377" cy="777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2095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469" y="1728664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B=“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Ba”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50-5=45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3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Ba”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381C9E3-B48B-E25A-2417-E8E298804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36802"/>
              </p:ext>
            </p:extLst>
          </p:nvPr>
        </p:nvGraphicFramePr>
        <p:xfrm>
          <a:off x="8781520" y="3576293"/>
          <a:ext cx="1929263" cy="73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81520" y="3576293"/>
                        <a:ext cx="1929263" cy="738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33617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67" y="1913426"/>
            <a:ext cx="9154887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C=“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Tổng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xảy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45-3=42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quả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thuận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2</a:t>
            </a:r>
            <a:endParaRPr lang="en-US" sz="2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cố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Trúng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thưởng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giải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Nhì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là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9116BC5-1CF7-D044-60B4-A2CCCCD6C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106307"/>
              </p:ext>
            </p:extLst>
          </p:nvPr>
        </p:nvGraphicFramePr>
        <p:xfrm>
          <a:off x="8675608" y="3773316"/>
          <a:ext cx="2028895" cy="777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45042" imgH="400598" progId="Equation.DSMT4">
                  <p:embed/>
                </p:oleObj>
              </mc:Choice>
              <mc:Fallback>
                <p:oleObj name="Equation" r:id="rId10" imgW="1045042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75608" y="3773316"/>
                        <a:ext cx="2028895" cy="777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55247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" action="ppaction://noaction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44EAB4A-0C56-0BED-C382-159BA530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67" y="2028842"/>
            <a:ext cx="91548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EB6E1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D=“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42-2=40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Trúng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FEDA557-191F-3DC2-A7F7-7BF27ABB5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001041"/>
              </p:ext>
            </p:extLst>
          </p:nvPr>
        </p:nvGraphicFramePr>
        <p:xfrm>
          <a:off x="8977412" y="3678444"/>
          <a:ext cx="1343810" cy="72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1225" imgH="400598" progId="Equation.DSMT4">
                  <p:embed/>
                </p:oleObj>
              </mc:Choice>
              <mc:Fallback>
                <p:oleObj name="Equation" r:id="rId10" imgW="741225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77412" y="3678444"/>
                        <a:ext cx="1343810" cy="725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1051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07E6-AC91-0B69-CB99-5B7A9D7C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23" y="2540608"/>
            <a:ext cx="8580941" cy="2299690"/>
          </a:xfrm>
        </p:spPr>
        <p:txBody>
          <a:bodyPr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Làm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bài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tập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5 (SGK-tr39), </a:t>
            </a:r>
            <a:b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Bài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tập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8.9, 8.10, 8.11 (SBT)</a:t>
            </a:r>
            <a:b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</a:b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thêm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tình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huống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thực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tế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sử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dụng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7DADE5-6F62-2512-D635-4148E515EF7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12318" y="1319408"/>
            <a:ext cx="6937394" cy="1221200"/>
          </a:xfrm>
        </p:spPr>
        <p:txBody>
          <a:bodyPr/>
          <a:lstStyle/>
          <a:p>
            <a:r>
              <a:rPr lang="en-US" sz="5200" dirty="0"/>
              <a:t>HƯỚNG DẪN VỀ NHÀ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1687254-889D-4A44-3DE6-3B78803F345C}"/>
              </a:ext>
            </a:extLst>
          </p:cNvPr>
          <p:cNvSpPr/>
          <p:nvPr/>
        </p:nvSpPr>
        <p:spPr>
          <a:xfrm>
            <a:off x="7100504" y="-27398"/>
            <a:ext cx="5091496" cy="1084066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400947-7AC2-B0D8-E6EC-9EBAAD894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82" y="3181236"/>
            <a:ext cx="3043425" cy="3043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37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FF"/>
                </a:solidFill>
              </a:rPr>
              <a:t>Câu</a:t>
            </a:r>
            <a:r>
              <a:rPr lang="en-US" sz="3600" b="1" dirty="0">
                <a:solidFill>
                  <a:srgbClr val="FFFFFF"/>
                </a:solidFill>
              </a:rPr>
              <a:t> 1: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Hành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động</a:t>
            </a:r>
            <a:r>
              <a:rPr lang="en-US" sz="3600" dirty="0">
                <a:solidFill>
                  <a:srgbClr val="FFFFFF"/>
                </a:solidFill>
              </a:rPr>
              <a:t> “tung </a:t>
            </a:r>
            <a:r>
              <a:rPr lang="en-US" sz="3600" dirty="0" err="1">
                <a:solidFill>
                  <a:srgbClr val="FFFFFF"/>
                </a:solidFill>
              </a:rPr>
              <a:t>một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xúc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sắc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một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lần</a:t>
            </a:r>
            <a:r>
              <a:rPr lang="en-US" sz="3600" dirty="0">
                <a:solidFill>
                  <a:srgbClr val="FFFFFF"/>
                </a:solidFill>
              </a:rPr>
              <a:t>” </a:t>
            </a:r>
            <a:r>
              <a:rPr lang="en-US" sz="3600" dirty="0" err="1">
                <a:solidFill>
                  <a:srgbClr val="FFFFFF"/>
                </a:solidFill>
              </a:rPr>
              <a:t>trong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xác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suất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gọi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là</a:t>
            </a:r>
            <a:r>
              <a:rPr lang="en-US" sz="3600" dirty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319131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5638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hộp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có</a:t>
            </a:r>
            <a:r>
              <a:rPr lang="en-US" sz="3200" dirty="0">
                <a:solidFill>
                  <a:srgbClr val="FFFFFF"/>
                </a:solidFill>
              </a:rPr>
              <a:t> 8 </a:t>
            </a:r>
            <a:r>
              <a:rPr lang="en-US" sz="3200" dirty="0" err="1">
                <a:solidFill>
                  <a:srgbClr val="FFFFFF"/>
                </a:solidFill>
              </a:rPr>
              <a:t>chiếc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mỗi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được </a:t>
            </a:r>
            <a:r>
              <a:rPr lang="en-US" sz="3200" dirty="0" err="1">
                <a:solidFill>
                  <a:srgbClr val="FFFFFF"/>
                </a:solidFill>
              </a:rPr>
              <a:t>ghi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trong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số</a:t>
            </a:r>
            <a:r>
              <a:rPr lang="en-US" sz="3200" dirty="0">
                <a:solidFill>
                  <a:srgbClr val="FFFFFF"/>
                </a:solidFill>
              </a:rPr>
              <a:t> 1,2,3,..,8. Hai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khác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nhau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ghi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hai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số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khác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nhau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Xét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phép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thử</a:t>
            </a:r>
            <a:r>
              <a:rPr lang="en-US" sz="3200" dirty="0">
                <a:solidFill>
                  <a:srgbClr val="FFFFFF"/>
                </a:solidFill>
              </a:rPr>
              <a:t> “</a:t>
            </a:r>
            <a:r>
              <a:rPr lang="en-US" sz="3200" dirty="0" err="1">
                <a:solidFill>
                  <a:srgbClr val="FFFFFF"/>
                </a:solidFill>
              </a:rPr>
              <a:t>Rút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ngẫu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nhiên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thẻ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trong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hộp</a:t>
            </a:r>
            <a:r>
              <a:rPr lang="en-US" sz="3200" dirty="0">
                <a:solidFill>
                  <a:srgbClr val="FFFFFF"/>
                </a:solidFill>
              </a:rPr>
              <a:t>”. </a:t>
            </a:r>
            <a:r>
              <a:rPr lang="en-US" sz="3200" dirty="0" err="1">
                <a:solidFill>
                  <a:srgbClr val="FFFFFF"/>
                </a:solidFill>
              </a:rPr>
              <a:t>Không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gian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của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phép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thử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đó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4870" y="5724063"/>
            <a:ext cx="285425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41" y="285412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40227" y="5721849"/>
            <a:ext cx="29871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1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737541" y="5747067"/>
            <a:ext cx="180840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12954" y="5721849"/>
            <a:ext cx="180840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10C858D-3DCB-4033-C28E-4A873FB43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151010"/>
              </p:ext>
            </p:extLst>
          </p:nvPr>
        </p:nvGraphicFramePr>
        <p:xfrm>
          <a:off x="831650" y="5970813"/>
          <a:ext cx="2271506" cy="486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8604" imgH="209854" progId="Equation.DSMT4">
                  <p:embed/>
                </p:oleObj>
              </mc:Choice>
              <mc:Fallback>
                <p:oleObj name="Equation" r:id="rId9" imgW="978604" imgH="2098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1650" y="5970813"/>
                        <a:ext cx="2271506" cy="486751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0B60E0-F2DB-002F-608E-2A80987FD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407030"/>
              </p:ext>
            </p:extLst>
          </p:nvPr>
        </p:nvGraphicFramePr>
        <p:xfrm>
          <a:off x="3934197" y="5911896"/>
          <a:ext cx="2437550" cy="56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2142" imgH="257450" progId="Equation.DSMT4">
                  <p:embed/>
                </p:oleObj>
              </mc:Choice>
              <mc:Fallback>
                <p:oleObj name="Equation" r:id="rId11" imgW="1102142" imgH="2574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34197" y="5911896"/>
                        <a:ext cx="2437550" cy="56899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59460F-C0B6-5E0B-0F7A-51D9AA54E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734658"/>
              </p:ext>
            </p:extLst>
          </p:nvPr>
        </p:nvGraphicFramePr>
        <p:xfrm>
          <a:off x="7446628" y="5996240"/>
          <a:ext cx="252824" cy="40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200" imgH="181369" progId="Equation.DSMT4">
                  <p:embed/>
                </p:oleObj>
              </mc:Choice>
              <mc:Fallback>
                <p:oleObj name="Equation" r:id="rId13" imgW="114200" imgH="18136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46628" y="5996240"/>
                        <a:ext cx="252824" cy="400306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26B015E-F492-2885-D10F-1A3F6CFFB1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847088"/>
              </p:ext>
            </p:extLst>
          </p:nvPr>
        </p:nvGraphicFramePr>
        <p:xfrm>
          <a:off x="10078132" y="5737405"/>
          <a:ext cx="278047" cy="77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2571" imgH="400598" progId="Equation.DSMT4">
                  <p:embed/>
                </p:oleObj>
              </mc:Choice>
              <mc:Fallback>
                <p:oleObj name="Equation" r:id="rId15" imgW="142571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78132" y="5737405"/>
                        <a:ext cx="278047" cy="77853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12" y="2804968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074388" cy="216652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FFFF"/>
                </a:solidFill>
              </a:rPr>
              <a:t>Câu</a:t>
            </a:r>
            <a:r>
              <a:rPr lang="en-US" sz="3600" b="1" dirty="0">
                <a:solidFill>
                  <a:srgbClr val="FFFFFF"/>
                </a:solidFill>
              </a:rPr>
              <a:t> 3</a:t>
            </a:r>
            <a:r>
              <a:rPr lang="en-US" sz="3200" b="1" dirty="0">
                <a:solidFill>
                  <a:srgbClr val="FFFFFF"/>
                </a:solidFill>
              </a:rPr>
              <a:t>: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Tổ</a:t>
            </a:r>
            <a:r>
              <a:rPr lang="en-US" sz="3200" dirty="0">
                <a:solidFill>
                  <a:srgbClr val="FFFFFF"/>
                </a:solidFill>
              </a:rPr>
              <a:t> 1 </a:t>
            </a:r>
            <a:r>
              <a:rPr lang="en-US" sz="3200" dirty="0" err="1">
                <a:solidFill>
                  <a:srgbClr val="FFFFFF"/>
                </a:solidFill>
              </a:rPr>
              <a:t>có</a:t>
            </a:r>
            <a:r>
              <a:rPr lang="en-US" sz="3200" dirty="0">
                <a:solidFill>
                  <a:srgbClr val="FFFFFF"/>
                </a:solidFill>
              </a:rPr>
              <a:t> 5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nam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và</a:t>
            </a:r>
            <a:r>
              <a:rPr lang="en-US" sz="3200" dirty="0">
                <a:solidFill>
                  <a:srgbClr val="FFFFFF"/>
                </a:solidFill>
              </a:rPr>
              <a:t> 4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nữ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Cô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giáo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chọn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ngẫu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nhiên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làm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tổ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trưởng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r>
              <a:rPr lang="en-US" sz="3200" dirty="0" err="1">
                <a:solidFill>
                  <a:srgbClr val="FFFFFF"/>
                </a:solidFill>
              </a:rPr>
              <a:t>Xác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suất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để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được </a:t>
            </a:r>
            <a:r>
              <a:rPr lang="en-US" sz="3200" dirty="0" err="1">
                <a:solidFill>
                  <a:srgbClr val="FFFFFF"/>
                </a:solidFill>
              </a:rPr>
              <a:t>chọn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một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bạn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nữ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là</a:t>
            </a:r>
            <a:r>
              <a:rPr lang="en-US" sz="3200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51990" y="571630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4542" y="5724063"/>
            <a:ext cx="277418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07698D6-1609-68D2-6202-46CA66157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621822"/>
              </p:ext>
            </p:extLst>
          </p:nvPr>
        </p:nvGraphicFramePr>
        <p:xfrm>
          <a:off x="1250427" y="5698398"/>
          <a:ext cx="331599" cy="92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2571" imgH="400598" progId="Equation.DSMT4">
                  <p:embed/>
                </p:oleObj>
              </mc:Choice>
              <mc:Fallback>
                <p:oleObj name="Equation" r:id="rId9" imgW="142571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0427" y="5698398"/>
                        <a:ext cx="331599" cy="928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72AAE02-9DF8-7777-46F5-9A810065C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1044"/>
              </p:ext>
            </p:extLst>
          </p:nvPr>
        </p:nvGraphicFramePr>
        <p:xfrm>
          <a:off x="4343274" y="5756428"/>
          <a:ext cx="331599" cy="87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908" imgH="400598" progId="Equation.DSMT4">
                  <p:embed/>
                </p:oleObj>
              </mc:Choice>
              <mc:Fallback>
                <p:oleObj name="Equation" r:id="rId11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43274" y="5756428"/>
                        <a:ext cx="331599" cy="870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FE61581-9CD9-1802-53F6-E47DBDB4B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042695"/>
              </p:ext>
            </p:extLst>
          </p:nvPr>
        </p:nvGraphicFramePr>
        <p:xfrm>
          <a:off x="7009770" y="5708561"/>
          <a:ext cx="331598" cy="87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1908" imgH="400598" progId="Equation.DSMT4">
                  <p:embed/>
                </p:oleObj>
              </mc:Choice>
              <mc:Fallback>
                <p:oleObj name="Equation" r:id="rId13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09770" y="5708561"/>
                        <a:ext cx="331598" cy="87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5A24DF6-DAFF-9CF7-ADFD-6B3CFED67F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352815"/>
              </p:ext>
            </p:extLst>
          </p:nvPr>
        </p:nvGraphicFramePr>
        <p:xfrm>
          <a:off x="10122832" y="5687687"/>
          <a:ext cx="331597" cy="87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1908" imgH="400598" progId="Equation.DSMT4">
                  <p:embed/>
                </p:oleObj>
              </mc:Choice>
              <mc:Fallback>
                <p:oleObj name="Equation" r:id="rId15" imgW="151908" imgH="4005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122832" y="5687687"/>
                        <a:ext cx="331597" cy="87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148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1" y="3788227"/>
            <a:ext cx="2203767" cy="2203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85" y="0"/>
            <a:ext cx="2481943" cy="248194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10472" y="130737"/>
            <a:ext cx="9601200" cy="135527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FFFF"/>
                </a:solidFill>
              </a:rPr>
              <a:t>Viết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ngẫu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nhiên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một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chẵn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có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hai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chữ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Xét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biến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cố</a:t>
            </a:r>
            <a:r>
              <a:rPr lang="en-US" sz="2800" dirty="0">
                <a:solidFill>
                  <a:srgbClr val="FFFFFF"/>
                </a:solidFill>
              </a:rPr>
              <a:t>  “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được </a:t>
            </a:r>
            <a:r>
              <a:rPr lang="en-US" sz="2800" dirty="0" err="1">
                <a:solidFill>
                  <a:srgbClr val="FFFFFF"/>
                </a:solidFill>
              </a:rPr>
              <a:t>viết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là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số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tròn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chục</a:t>
            </a:r>
            <a:r>
              <a:rPr lang="en-US" sz="2800" dirty="0">
                <a:solidFill>
                  <a:srgbClr val="FFFFFF"/>
                </a:solidFill>
              </a:rPr>
              <a:t>”. </a:t>
            </a:r>
            <a:r>
              <a:rPr lang="vi-VN" sz="2800" dirty="0">
                <a:solidFill>
                  <a:srgbClr val="FFFFFF"/>
                </a:solidFill>
              </a:rPr>
              <a:t>Ghép các ý ở</a:t>
            </a:r>
            <a:r>
              <a:rPr lang="vi-VN" sz="2800" b="1" dirty="0">
                <a:solidFill>
                  <a:srgbClr val="FFFFFF"/>
                </a:solidFill>
              </a:rPr>
              <a:t> nhóm A </a:t>
            </a:r>
            <a:r>
              <a:rPr lang="vi-VN" sz="2800" dirty="0">
                <a:solidFill>
                  <a:srgbClr val="FFFFFF"/>
                </a:solidFill>
              </a:rPr>
              <a:t>với các ý ở</a:t>
            </a:r>
            <a:r>
              <a:rPr lang="vi-VN" sz="2800" b="1" dirty="0">
                <a:solidFill>
                  <a:srgbClr val="FFFFFF"/>
                </a:solidFill>
              </a:rPr>
              <a:t> nhóm B </a:t>
            </a:r>
            <a:r>
              <a:rPr lang="vi-VN" sz="2800" dirty="0">
                <a:solidFill>
                  <a:srgbClr val="FFFFFF"/>
                </a:solidFill>
              </a:rPr>
              <a:t>để được các phát biểu đúng 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6" y="1590211"/>
            <a:ext cx="1389757" cy="139593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8982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- 2; B - 4; C -  1; D - 3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50" y="3810189"/>
            <a:ext cx="2181805" cy="218180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8982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- 4; B - 1; C -  2; D - 3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67" y="3810189"/>
            <a:ext cx="2182626" cy="21826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8982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- 2; B - 4; C -  3; D - 1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33" y="3693644"/>
            <a:ext cx="2204588" cy="220458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898232"/>
            <a:ext cx="26217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 - 4; B - 2; C -  1; D - 3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B3F92-0BB4-DAF4-8FF7-4BCB0B598C31}"/>
              </a:ext>
            </a:extLst>
          </p:cNvPr>
          <p:cNvSpPr txBox="1"/>
          <p:nvPr/>
        </p:nvSpPr>
        <p:spPr>
          <a:xfrm>
            <a:off x="1275351" y="1721190"/>
            <a:ext cx="4929416" cy="2400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Nhóm A:</a:t>
            </a:r>
            <a:endParaRPr lang="en-US" sz="26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Không gian mẫu của phép thử</a:t>
            </a:r>
            <a:endParaRPr lang="en-US" sz="26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tử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không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gian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mẫu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vi-VN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k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ết quả thuận lợi của biến cố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vi-VN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Xác suất của biến cố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6C3A0007-A731-7583-ED4D-268ED0EC8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705" y="1702529"/>
            <a:ext cx="3953607" cy="2400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Nhóm B: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9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2)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45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số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kumimoji="0" lang="vi-VN" altLang="en-US" sz="26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kumimoji="0" lang="vi-VN" altLang="en-US" sz="2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4) 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DFCC37C-1B16-6695-E237-4896364AF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94239"/>
              </p:ext>
            </p:extLst>
          </p:nvPr>
        </p:nvGraphicFramePr>
        <p:xfrm>
          <a:off x="6921319" y="3639563"/>
          <a:ext cx="25066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22360" imgH="266400" progId="Equation.DSMT4">
                  <p:embed/>
                </p:oleObj>
              </mc:Choice>
              <mc:Fallback>
                <p:oleObj name="Equation" r:id="rId9" imgW="14223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21319" y="3639563"/>
                        <a:ext cx="2506662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2A5EF1C-DC9E-B847-5C99-37FB50F28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07344"/>
              </p:ext>
            </p:extLst>
          </p:nvPr>
        </p:nvGraphicFramePr>
        <p:xfrm>
          <a:off x="6921319" y="3044680"/>
          <a:ext cx="226732" cy="680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280" imgH="457200" progId="Equation.DSMT4">
                  <p:embed/>
                </p:oleObj>
              </mc:Choice>
              <mc:Fallback>
                <p:oleObj name="Equation" r:id="rId11" imgW="152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21319" y="3044680"/>
                        <a:ext cx="226732" cy="680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noProof="0" dirty="0" err="1">
                <a:solidFill>
                  <a:srgbClr val="FFFFFF"/>
                </a:solidFill>
              </a:rPr>
              <a:t>Cảm</a:t>
            </a:r>
            <a:r>
              <a:rPr lang="en-US" sz="3600" b="1" noProof="0" dirty="0"/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!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194773" y="778554"/>
            <a:ext cx="101263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72357" y="2394041"/>
            <a:ext cx="1085497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TIẾT -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PHÉP THỬ NGẪU NHIÊN VÀ KHÔNG GIAN MẪU.</a:t>
            </a:r>
            <a:endParaRPr lang="en-US" sz="3400" dirty="0">
              <a:solidFill>
                <a:schemeClr val="accent1"/>
              </a:solidFill>
            </a:endParaRPr>
          </a:p>
          <a:p>
            <a:pPr algn="ctr"/>
            <a:r>
              <a:rPr lang="en-US" sz="3400" b="1" dirty="0">
                <a:solidFill>
                  <a:schemeClr val="accent1"/>
                </a:solidFill>
              </a:rPr>
              <a:t>XÁC SUẤT CỦA BIẾN CỐ </a:t>
            </a:r>
            <a:r>
              <a:rPr lang="en-US" sz="34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34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34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3)</a:t>
            </a:r>
            <a:endParaRPr lang="vi-VN" sz="3400" b="1" i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15" y="1305830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41FF64-B1D4-4419-8704-200272D65390"/>
  <p:tag name="ISPRING_CMI5_LAUNCH_METHOD" val="any window"/>
  <p:tag name="ISPRING_SCORM_RATE_SLIDES" val="1"/>
  <p:tag name="ISPRINGCLOUDFOLDERID" val="1"/>
  <p:tag name="ISPRINGONLINEFOLDERID" val="1"/>
  <p:tag name="ISPRING_OUTPUT_FOLDER" val="[[&quot;]\&quot;\uFFFD,{EDFA8867-1FD3-41C9-841C-F9B99C74A1B9}&quot;,&quot;C:\\Users\\GIGABYTE\\Desktop\\CDS\\Thuvienso\\T9CD C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C6B4. PHÉP THỬ NGẪU NHIÊN VÀ KHÔNG GIAN MẪU. XÁC SUẤT CỦA BIẾN CỐ (TIẾT 3)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B17B4A-C4E3-462A-AFDE-0503BCDA5CF1}:7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447AF-7100-4D0A-A3AA-C022691DEFA1}:8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BD2B48-2DB9-495C-8AC3-DDD342039F82}:3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EA8A58-245F-4847-93A6-92D69E5EC8C0}:8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2C3DD7-16F1-40DB-9699-0C70457567FA}:8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7DD269-3EC5-488E-8AA1-5E4D8D15FC1E}:8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CDBA09-78C2-42A1-A49B-0467F0E82216}:8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1C5C6B-54DE-4FFA-9FF1-E907F0632F38}:8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A18377-8A43-4268-A966-5E682F1299B2}:8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E3A29-77DE-414A-8533-1A01E63D2725}: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F5555A-F191-48EA-B917-FEC381228431}:85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88EE2-7CB1-4A49-89AC-93E1CB97F0C8}:86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B564A-E9AC-48B8-8E28-9109E20BD348}:88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14B007-C963-4F5D-988C-7398BECA1755}:8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242F3-F617-497A-A0F3-DAEE45F9B185}:88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AE2BC-CAD9-4FDF-ADD9-F70E73AB4E52}:8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EABEA-B885-4791-A8D9-5DF0D6551D64}:8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AB91DA-B0EF-4AD3-B55E-7D10A2D02881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881EA-06E0-43CB-9AD3-522B538A64D6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0A1A6C-CD77-4A0D-8BCB-7D2E54843CCF}:8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FB22CD-7843-46DD-92C0-214D3B3DBF54}: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6AA0F-1336-42B8-95CB-256819A7BAB1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0AECF2-BC01-480E-B8B1-12FC9195383D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FAB8DE-C960-43B2-ADFB-21D3B053296B}:349"/>
</p:tagLst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purl.org/dc/terms/"/>
    <ds:schemaRef ds:uri="71af3243-3dd4-4a8d-8c0d-dd76da1f02a5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17526</TotalTime>
  <Words>1938</Words>
  <Application>Microsoft Office PowerPoint</Application>
  <PresentationFormat>Widescreen</PresentationFormat>
  <Paragraphs>157</Paragraphs>
  <Slides>24</Slides>
  <Notes>24</Notes>
  <HiddenSlides>0</HiddenSlides>
  <MMClips>11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Arial</vt:lpstr>
      <vt:lpstr>Bahiana</vt:lpstr>
      <vt:lpstr>Bebas Neue</vt:lpstr>
      <vt:lpstr>Bellota Text</vt:lpstr>
      <vt:lpstr>Calibri</vt:lpstr>
      <vt:lpstr>Calibri Light</vt:lpstr>
      <vt:lpstr>Commissioner</vt:lpstr>
      <vt:lpstr>Didact Gothic</vt:lpstr>
      <vt:lpstr>Fredoka</vt:lpstr>
      <vt:lpstr>Nunito Light</vt:lpstr>
      <vt:lpstr>Odibee Sans</vt:lpstr>
      <vt:lpstr>Permanent Marker</vt:lpstr>
      <vt:lpstr>Roboto Condensed</vt:lpstr>
      <vt:lpstr>Times New Roman</vt:lpstr>
      <vt:lpstr>Climate Change Lesson by Slidesgo</vt:lpstr>
      <vt:lpstr>End of the School Year by Slidesgo</vt:lpstr>
      <vt:lpstr>Math Mystery Escape Room by Slidesgo</vt:lpstr>
      <vt:lpstr>1_Office Theme</vt:lpstr>
      <vt:lpstr>Equation</vt:lpstr>
      <vt:lpstr>HOẠT ĐỘNG 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 Làm bài tập 5 (SGK-tr39),     Bài tập 8.9, 8.10, 8.11 (SBT) - Tìm thêm các tình huống thực tế có sử dụng xác suất.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C6B4. PHÉP THỬ NGẪU NHIÊN VÀ KHÔNG GIAN MẪU. XÁC SUẤT CỦA BIẾN CỐ (TIẾT 3)</dc:title>
  <dc:creator>Lê Hải</dc:creator>
  <cp:lastModifiedBy>Phạm Thu Hà</cp:lastModifiedBy>
  <cp:revision>679</cp:revision>
  <cp:lastPrinted>2024-03-14T23:59:10Z</cp:lastPrinted>
  <dcterms:created xsi:type="dcterms:W3CDTF">2021-06-07T13:44:30Z</dcterms:created>
  <dcterms:modified xsi:type="dcterms:W3CDTF">2025-05-14T05:34:31Z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