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  <p:sldMasterId id="2147483684" r:id="rId3"/>
    <p:sldMasterId id="2147483706" r:id="rId4"/>
  </p:sldMasterIdLst>
  <p:notesMasterIdLst>
    <p:notesMasterId r:id="rId36"/>
  </p:notesMasterIdLst>
  <p:sldIdLst>
    <p:sldId id="257" r:id="rId5"/>
    <p:sldId id="258" r:id="rId6"/>
    <p:sldId id="262" r:id="rId7"/>
    <p:sldId id="263" r:id="rId8"/>
    <p:sldId id="264" r:id="rId9"/>
    <p:sldId id="318" r:id="rId10"/>
    <p:sldId id="298" r:id="rId11"/>
    <p:sldId id="299" r:id="rId12"/>
    <p:sldId id="265" r:id="rId13"/>
    <p:sldId id="267" r:id="rId14"/>
    <p:sldId id="260" r:id="rId15"/>
    <p:sldId id="319" r:id="rId16"/>
    <p:sldId id="268" r:id="rId17"/>
    <p:sldId id="269" r:id="rId18"/>
    <p:sldId id="308" r:id="rId19"/>
    <p:sldId id="271" r:id="rId20"/>
    <p:sldId id="301" r:id="rId21"/>
    <p:sldId id="272" r:id="rId22"/>
    <p:sldId id="270" r:id="rId23"/>
    <p:sldId id="273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282" r:id="rId34"/>
    <p:sldId id="296" r:id="rId3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7"/>
    </p:embeddedFont>
    <p:embeddedFont>
      <p:font typeface="Cambria Math" panose="02040503050406030204" pitchFamily="18" charset="0"/>
      <p:regular r:id="rId38"/>
    </p:embeddedFont>
    <p:embeddedFont>
      <p:font typeface="Nunito Light" panose="00000400000000000000" pitchFamily="2" charset="0"/>
      <p:regular r:id="rId39"/>
      <p:italic r:id="rId40"/>
    </p:embeddedFont>
    <p:embeddedFont>
      <p:font typeface="Space Grotesk Light" panose="020B0604020202020204" charset="0"/>
      <p:regular r:id="rId41"/>
      <p:bold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99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210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9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chơi: GV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quay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06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7587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41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05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88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5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14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1452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0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02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2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1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A1BD-232E-40A1-ADF8-0C228D73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898F1E84-8437-4F3B-AAD1-CA2C498210DB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4E47-6275-447A-A910-9AC7C907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4B076-F35E-484F-ABD6-FFF31A6E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8BEF66EE-1A3F-4D6F-8041-363C47F8D1E5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827F7-572B-4983-88B6-977609FF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EC52B0C0-446D-44AB-A806-29D6580F104B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E1EBC-FC97-4B20-93A9-3FE1F2E9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5287-4A89-4AE4-88C5-DC6510E5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1BF2F265-4265-4CD4-A969-FCB5D633C980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9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3DD0-4D5B-4906-A36E-C65D0BC8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E6632050-DF60-45B6-BC6B-4E84C9E72EE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DAEB8-F07E-4419-9F37-60EEAAD4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835-E261-47DC-8365-DC86C04A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93BC127D-BED1-4B97-83BD-34D087F2621E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38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FAE3-D69C-44D5-BC62-96BFACE6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FB387AAD-3434-4717-8DD7-A4F0F35BF584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D3294-DCA3-4F57-AA5D-BBAACB5B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A0C2-1BF9-4611-9482-666A36E0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F24A858F-5928-42EE-BA13-9AF604B04267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414B-61F8-4EF9-ADC0-34FFB5C9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98F58FAC-6EBD-4607-A7DD-6AF1EDC6062E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3824-F21C-44A9-9FBB-123897BF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9D4-58CF-4293-9547-7450F21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4CBFA286-39B9-4A0D-8DB8-77BEB24EC8B9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8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53A2-D753-4AD6-AAB3-9279AAA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18161B24-5120-49FD-AB1A-0AF08323DB1A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09BB-F95B-4F8D-A403-F52BDC03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BB732-EC84-4BDF-9765-B9C8C7E7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1C697F62-93DE-4BB0-BEBC-2FDB1E10B75C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4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89CA3-8BA9-4B1C-8B62-14603BE8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19EA2902-1BA1-427D-A40D-9920FA405D3A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0EE6-3B95-428C-9930-D123EB33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D80D-47CF-4048-9364-972A44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8AC3096D-ADAE-49EA-ACD3-D198F2E6CC6A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01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51F1-E010-46CB-91CE-39867EEC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BB786C3F-FD70-4199-8291-41D711F36EF4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9A259-83BA-4546-B505-AC9CC7C8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3B24-972A-405B-88B3-1AC0697A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4530A270-D63F-4946-A740-8BF9CFA59E12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ADC3-A22D-4306-AAE5-11F5FAA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640D0440-4E50-4010-B521-FC113E11EF15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6870-B618-4F89-8223-BFD4880A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8C968-0D05-4BBA-984E-BEDB71B9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E7E25A28-3576-426C-B575-E2DD845D8517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783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668C-02A0-4AA2-8262-EB082C48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BCF7767B-387B-4568-A977-C2DF84878E88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2AA6B-7841-449E-8235-0491E6F8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2A01-69A0-4DDD-855B-A573571B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40F43A10-C47C-4098-A818-3526B3C74BEE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6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3016-286F-4489-8BF4-4DAE0C88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D757264A-4091-4B6B-AF2E-AC58CB14F5D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BD5C-D561-4B28-9254-B725690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14B0-9206-485F-B9EC-D9B0C1B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56B2F673-8012-4C5C-8AEC-7ED35C4FE2FE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291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60EF-69C0-4579-94E9-E5A45CFE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376BCFAB-F663-43E4-B337-DEECA3A7ED73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0E927-92C0-4401-963A-49FC284E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9786-7586-4AE7-8E35-490BB48C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D135D9D0-E320-4F72-9869-7434283359A2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36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5C3D4-069E-4583-9501-457394EF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263AA9BB-B176-42CE-859F-18573222086C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7B28B-E5E2-4074-A91E-033D156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F940-C876-48F0-86A4-565EF4B7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25217321-73DB-4D53-A46D-8B9B06ED6CD6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116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922C-3DFC-4555-8BBD-44D94C50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A2A61723-4271-4EB1-89E2-0ED3C49B159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BF0A-BBFB-4576-B3D0-5B64BFB2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1395-7A5C-433A-8052-4E49BBCB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0F14B765-EAEB-4CA4-A114-ADB6CFB9338C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89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699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699" cy="1125141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639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2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668E-F889-4CBE-BCB1-1B9F157D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A49E5E32-2F77-4CC0-9A0C-E4E4BD1C4B2C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EE7F-321B-4286-8A19-6FB50629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0F001-E9B4-43A9-A1CD-B5B8ACFA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3FAFD3E0-4AC7-49AF-B614-C63F1C90CCF9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53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77525-82EE-4414-BB49-C2329D71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D35C90EC-E893-4F08-B29A-1B7102E0A6DC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FAA6-E23E-4F71-8A15-C6A44C29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EC89-25E5-4DBA-A063-31F5FC0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0F2777B0-4390-42A6-8A9F-C942C2904DF0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240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ACB7E-002B-470F-8C38-B46C8A22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8825ADD6-FA8B-436B-8CE4-49438DE331BB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8055D-D2E3-4915-B557-202234F1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4DF0-989B-483C-BAEF-FA2B9B8D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F5B54567-DB22-4D32-BB88-FD39063B9D26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88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04387-741D-4E5F-ACB3-3DAC8195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2585E10D-2D5F-4BE7-9255-3F6DDC9E48E5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FA981-F28A-4225-B777-A5756E03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8EA4-51A0-422C-B8AB-1663932B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1E293BFF-5EAD-4901-BFA5-78E47CCE2881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821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D25C3-60FF-44AE-B61B-41695A49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6D22D2DD-8AC7-4C2F-87B7-46139CA8EBF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72727-43E0-47D8-8AB6-60004C24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7D854-5464-425E-BE3B-32F209B7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D92D7D93-0E7D-48A2-9DE6-7711A75EAB3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2"/>
          </a:xfrm>
        </p:spPr>
        <p:txBody>
          <a:bodyPr/>
          <a:lstStyle>
            <a:lvl1pPr marL="0" indent="0">
              <a:buNone/>
              <a:defRPr sz="1199"/>
            </a:lvl1pPr>
            <a:lvl2pPr marL="342880" indent="0">
              <a:buNone/>
              <a:defRPr sz="1050"/>
            </a:lvl2pPr>
            <a:lvl3pPr marL="685760" indent="0">
              <a:buNone/>
              <a:defRPr sz="900"/>
            </a:lvl3pPr>
            <a:lvl4pPr marL="1028639" indent="0">
              <a:buNone/>
              <a:defRPr sz="750"/>
            </a:lvl4pPr>
            <a:lvl5pPr marL="1371520" indent="0">
              <a:buNone/>
              <a:defRPr sz="750"/>
            </a:lvl5pPr>
            <a:lvl6pPr marL="1714400" indent="0">
              <a:buNone/>
              <a:defRPr sz="750"/>
            </a:lvl6pPr>
            <a:lvl7pPr marL="2057280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E561E-F4D4-4119-A058-489AAB49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CE1FD82F-B716-4EDB-920F-71F29C2C0CFB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1CC29-04A1-4A07-85DF-7615BE27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53D8-4747-4C8D-B412-7CAF7F71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6B641530-1C3D-4ADF-BC64-6C11DE585B98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0" indent="0">
              <a:buNone/>
              <a:defRPr sz="2100"/>
            </a:lvl2pPr>
            <a:lvl3pPr marL="685760" indent="0">
              <a:buNone/>
              <a:defRPr sz="1799"/>
            </a:lvl3pPr>
            <a:lvl4pPr marL="1028639" indent="0">
              <a:buNone/>
              <a:defRPr sz="1499"/>
            </a:lvl4pPr>
            <a:lvl5pPr marL="1371520" indent="0">
              <a:buNone/>
              <a:defRPr sz="1499"/>
            </a:lvl5pPr>
            <a:lvl6pPr marL="1714400" indent="0">
              <a:buNone/>
              <a:defRPr sz="1499"/>
            </a:lvl6pPr>
            <a:lvl7pPr marL="2057280" indent="0">
              <a:buNone/>
              <a:defRPr sz="1499"/>
            </a:lvl7pPr>
            <a:lvl8pPr marL="2400160" indent="0">
              <a:buNone/>
              <a:defRPr sz="1499"/>
            </a:lvl8pPr>
            <a:lvl9pPr marL="2743040" indent="0">
              <a:buNone/>
              <a:defRPr sz="149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2"/>
          </a:xfrm>
        </p:spPr>
        <p:txBody>
          <a:bodyPr/>
          <a:lstStyle>
            <a:lvl1pPr marL="0" indent="0">
              <a:buNone/>
              <a:defRPr sz="1199"/>
            </a:lvl1pPr>
            <a:lvl2pPr marL="342880" indent="0">
              <a:buNone/>
              <a:defRPr sz="1050"/>
            </a:lvl2pPr>
            <a:lvl3pPr marL="685760" indent="0">
              <a:buNone/>
              <a:defRPr sz="900"/>
            </a:lvl3pPr>
            <a:lvl4pPr marL="1028639" indent="0">
              <a:buNone/>
              <a:defRPr sz="750"/>
            </a:lvl4pPr>
            <a:lvl5pPr marL="1371520" indent="0">
              <a:buNone/>
              <a:defRPr sz="750"/>
            </a:lvl5pPr>
            <a:lvl6pPr marL="1714400" indent="0">
              <a:buNone/>
              <a:defRPr sz="750"/>
            </a:lvl6pPr>
            <a:lvl7pPr marL="2057280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9114E-7E9F-4601-B137-553097E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F2EB858A-6EDE-4769-A7D4-643E7CA620BE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663A1-5D37-428A-AC90-E0163BB4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A355-5280-4A19-BA83-D23C1304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992F5D77-B825-4298-9711-E3BD358DF04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27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E3537-BF9C-41DD-9646-AB39ADFB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2D18AE2E-E5A4-4A8D-9FE6-8BAFAC27EAB9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7AA46-B528-4721-AE8C-70CB47EA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CC6DF-44D7-4DD4-B967-E2CB7B39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7864858D-A07A-4252-9582-FB3802398C69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82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765F-1044-4DE3-9E83-EA74996B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DC0ADF4F-A287-4CCB-BF34-AC2FBC07AAF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B37E8-E408-4BC2-BE82-7DE16388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4DFA-0088-44AA-915B-84A830B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1E30AECF-F6C0-4E7F-B06D-2976DC5CACD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66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138617" y="-1015976"/>
            <a:ext cx="10811633" cy="6315058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13225" y="2231550"/>
            <a:ext cx="4374900" cy="159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319375" y="1315650"/>
            <a:ext cx="11625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144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673656" y="-1330397"/>
            <a:ext cx="10491302" cy="6778689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310226"/>
            <a:ext cx="7704000" cy="16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378" lvl="1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89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552786" y="-1330397"/>
            <a:ext cx="10624732" cy="6778689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22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833817" y="-1015976"/>
            <a:ext cx="10811633" cy="6315058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977700" y="1071175"/>
            <a:ext cx="71886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1747875" y="2669850"/>
            <a:ext cx="5648400" cy="1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912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843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833817" y="-1015976"/>
            <a:ext cx="10811633" cy="6315058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39825"/>
            <a:ext cx="65760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284000" y="30563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28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16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960399" y="-1330397"/>
            <a:ext cx="10624732" cy="6778689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367850" y="1777127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102550" y="1777125"/>
            <a:ext cx="5673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367850" y="2367677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102550" y="2367675"/>
            <a:ext cx="5673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367850" y="2958227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102550" y="2958225"/>
            <a:ext cx="5673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367850" y="3548777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102550" y="3548775"/>
            <a:ext cx="5673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22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960399" y="-1330397"/>
            <a:ext cx="10624732" cy="6778689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475100" y="2117425"/>
            <a:ext cx="6193800" cy="15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3922800" y="1201530"/>
            <a:ext cx="12984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750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833817" y="-1015976"/>
            <a:ext cx="10811633" cy="6315058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3526114" y="1856400"/>
            <a:ext cx="4896300" cy="23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5365564" y="940500"/>
            <a:ext cx="12174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80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673656" y="-1330397"/>
            <a:ext cx="10491302" cy="6778689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713225" y="1354125"/>
            <a:ext cx="7717500" cy="16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7305725" y="539500"/>
            <a:ext cx="11250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2365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673656" y="-1330397"/>
            <a:ext cx="10491302" cy="6778689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2892825" y="2896350"/>
            <a:ext cx="33585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226425" y="1661550"/>
            <a:ext cx="6691200" cy="13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74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138617" y="-1015976"/>
            <a:ext cx="10811633" cy="6315058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461525" y="1985300"/>
            <a:ext cx="6221100" cy="24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332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138617" y="-1015976"/>
            <a:ext cx="10811633" cy="6315058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4257338" y="1509600"/>
            <a:ext cx="4018200" cy="30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09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960399" y="-1330397"/>
            <a:ext cx="10624732" cy="6778689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713225" y="2048450"/>
            <a:ext cx="45111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713225" y="3298250"/>
            <a:ext cx="45111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5224325" y="2048450"/>
            <a:ext cx="3199800" cy="23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59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138617" y="-1015976"/>
            <a:ext cx="10811633" cy="6315058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957850" y="1760825"/>
            <a:ext cx="7228200" cy="8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957850" y="2645695"/>
            <a:ext cx="72282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664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403050" y="1880400"/>
            <a:ext cx="63378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5993107" y="3245218"/>
            <a:ext cx="2430900" cy="11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701900" y="3245050"/>
            <a:ext cx="2430900" cy="11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3347503" y="3245050"/>
            <a:ext cx="2430900" cy="11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701900" y="2366100"/>
            <a:ext cx="2430900" cy="9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5993106" y="2366100"/>
            <a:ext cx="2430900" cy="9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3347503" y="2366100"/>
            <a:ext cx="2430900" cy="9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552786" y="3488036"/>
            <a:ext cx="10021388" cy="1921209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-241026" y="-1330398"/>
            <a:ext cx="10058672" cy="2296722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-673656" y="-119723"/>
            <a:ext cx="6990371" cy="601940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419349" y="4846353"/>
            <a:ext cx="6990371" cy="601940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4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552786" y="3488036"/>
            <a:ext cx="10021388" cy="1921209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-241026" y="-1330398"/>
            <a:ext cx="10058672" cy="2296722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-673656" y="-119723"/>
            <a:ext cx="6990371" cy="601940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419349" y="4846353"/>
            <a:ext cx="6990371" cy="601940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189325" y="3536863"/>
            <a:ext cx="743100" cy="65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1932425" y="3536863"/>
            <a:ext cx="3208500" cy="65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720000" y="539500"/>
            <a:ext cx="7704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189325" y="2839863"/>
            <a:ext cx="743100" cy="65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1932425" y="2839863"/>
            <a:ext cx="3208500" cy="65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189325" y="2142863"/>
            <a:ext cx="743100" cy="65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1932425" y="2142863"/>
            <a:ext cx="3208500" cy="65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530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3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552786" y="3488036"/>
            <a:ext cx="10021388" cy="1921209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-241026" y="-1330398"/>
            <a:ext cx="10058672" cy="2296722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-673656" y="-119723"/>
            <a:ext cx="6990371" cy="601940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419349" y="4846353"/>
            <a:ext cx="6990371" cy="601940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9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833817" y="-1015976"/>
            <a:ext cx="10811633" cy="6315058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591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A3DD-1335-4D6E-A750-9D2F79B6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8219D214-4474-436A-939D-3D71DBC936C5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EFBD-966D-4903-AD50-5C4D0CF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9E5F-77E1-4087-9C58-6EC4A0AA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E033A6CD-07BB-4241-823E-8D195AF00455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00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5774-CFA2-4CC5-A655-0258E24A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7885539E-6354-45C7-B666-8E8EC82C0B2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D5D95-1C14-4BC5-84F2-19C8E8B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4682-179F-4D19-A646-BE7777D7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CE577FF0-30C6-4571-9303-D2BE998E8139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84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2A3E-1F30-4E7F-850C-0FC43E1E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FFAFF0C5-B654-4C60-9396-E96159EFB459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4F9E-9D35-4A0F-9833-354ED126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7095-0A74-4846-8B13-D4517D1E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B9693ACB-6F4E-4450-A8CC-616A2CA6188B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36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9548-27D0-41D1-AA0E-11AC706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07840F53-FA4B-4785-B66F-B82DC2BA7CB6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D54-ADBF-445C-95F5-27F9880E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CE6C-DB5E-4C11-ADAD-F4147390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AFAFF46F-4EEC-4095-844A-E6DD787B9E0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75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DACB-9728-4632-AAE1-BB476639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B9A65B12-117D-469B-9154-FC2528B47A45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173A9-DA72-4AB3-8E93-700CBF5D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AC455-62B6-49AD-9627-DDF31342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937A676D-31DF-42A3-B6D1-B8C30F1304F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08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FDCA-B04E-4EE5-8E97-E350A0E1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F025679F-26B1-4CF1-8E2E-DB9E7D69E56E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99C-67E5-4D60-87C5-2467993E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C961D-4146-4816-8BBF-8910E35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F44A31D8-A710-4C9E-9DFE-F29AFECC219A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60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3B-F760-4CF6-8F84-FAD44A30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A1820025-F015-40A1-B0AA-90224C4D735E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09AA-999E-46B4-8D3B-9CA9148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6024-7C08-45E3-A9E1-BD10CA12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3029F717-93E4-4A5E-8801-397DB127CE0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553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C585-0E82-4287-94F1-9031BD79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56F8C4D1-7F49-481E-9851-35CCE4D2BAFC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B89B-71BC-474A-8A8C-2B93FB7D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DD42A-28C0-4AE2-9477-0E06DCF0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6CE98400-3AE0-4A8C-B2EB-C30215AD6175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88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A09E-73DE-423C-8E85-ED96617E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F2632083-41E2-49C6-8794-1FA11A8D11F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71D8-80B2-4D84-AA07-FF5601EB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85A5-C386-4638-955B-19B28E53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45374565-52C1-4387-B256-877D4215253A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28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AF149-49FF-432C-BC57-718AFDFD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D06E6049-4A72-41A3-A75B-104C40CD39A9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679A-5DCD-4C89-B7DD-A7422045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6D07-BA13-4D99-A696-7735EE4A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6D0F9E48-D21F-40CE-A7FE-522A4C2AEF6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2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01AE-170A-485D-8084-97D0F1B8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7739D92B-89BB-4E93-AA3E-2B16CAA099BB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D313E-0007-4BF3-872F-BECC367B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5B7E-5F88-4A20-83C4-E7D3D9BC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A8517773-7A5D-4712-9419-D6D77D68E1E1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42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E09D-A31F-4AC4-BEB0-6E3E8011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DDC00385-7A00-4D91-816B-63CF0B63D5E5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F652-C1DA-438D-93B3-32205FD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9E9F-C644-4023-B322-64F5791A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F5D4F462-BB1F-45D3-9CFC-115F8440EEBF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8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65F-2021-4268-858D-79F987EF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671A97EC-201B-46B8-84E9-4F26359E273F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F877-42B3-4E56-94CE-67EA10E3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5366E-3BE1-47F8-A782-A47A9E3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CE4CE369-4418-4B4C-9200-745E36A9297A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11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FDDF-F7C2-4C81-9D40-A807486C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25EE4834-A7CA-4690-BCC9-B4A3DA4ADB4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8949-AAD7-43DD-9083-ABC6BE6F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0FDE-CFBB-4588-ADEE-01BE8CB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199E508F-C157-4256-B801-B7344D5642AC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406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F44-1DBB-461B-B348-3034CDFF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307A35B4-7C4D-4C3F-80ED-F64B959CE7D9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5498-6464-4547-BCD3-6DD07335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B2EB-DFBF-43BD-AC67-1144CE6A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7DEF158D-E77A-4998-B1FA-694D46353734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2601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CAC1-3C56-4E17-A80D-C626A52E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C3A896D4-18A0-44C4-BD73-4A8499A262EF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7B84-40D7-4AD9-B60A-C05F6E8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D951-AC7E-4D8F-93C1-AE01622F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63A9CA12-753C-40A0-A482-B24515931A5F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0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3F34-A50E-4EC3-84DF-C9B9014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8C2092C3-F573-4AE3-B85B-0A348C9E6D2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74062-2A3E-4CB1-8230-467302C8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EC912-267A-4277-8031-995EA65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3DA80811-8476-4982-9E2C-3B64469C9520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21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424C-FEA0-4F31-BD8D-3D7E091F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C97A8C37-1F68-4E4C-B446-2893ABBAAAB3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2353-B8D3-453F-AC5D-00FEF2F0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27A5-5714-42D8-9575-9F385962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E4DB66F7-215C-45AF-BCB3-2FD9806F679F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81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845E-0940-48FF-84ED-6D895B1A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4B132ED8-684A-4903-8068-8A5887EDDD2C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735C-5AD2-4762-8087-29D6024A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60D0-20A4-4CA3-9291-3B530270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AEED0450-3749-4F93-9A77-3B5EDF81F1FE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00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C2B2-EDCC-47C5-91DE-553F0202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8699377B-2E6C-4A0E-B8B1-B9257AC1FF0F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96FA-C622-444D-B419-192E6183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D80F1-7F9C-40C6-BB9D-EF623C3F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75D24F6A-F2CE-4E10-9F81-B148054E1899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74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0" indent="0" algn="ctr">
              <a:buNone/>
              <a:defRPr sz="1499"/>
            </a:lvl2pPr>
            <a:lvl3pPr marL="685760" indent="0" algn="ctr">
              <a:buNone/>
              <a:defRPr sz="1349"/>
            </a:lvl3pPr>
            <a:lvl4pPr marL="1028639" indent="0" algn="ctr">
              <a:buNone/>
              <a:defRPr sz="1199"/>
            </a:lvl4pPr>
            <a:lvl5pPr marL="1371520" indent="0" algn="ctr">
              <a:buNone/>
              <a:defRPr sz="1199"/>
            </a:lvl5pPr>
            <a:lvl6pPr marL="1714400" indent="0" algn="ctr">
              <a:buNone/>
              <a:defRPr sz="1199"/>
            </a:lvl6pPr>
            <a:lvl7pPr marL="2057280" indent="0" algn="ctr">
              <a:buNone/>
              <a:defRPr sz="1199"/>
            </a:lvl7pPr>
            <a:lvl8pPr marL="2400160" indent="0" algn="ctr">
              <a:buNone/>
              <a:defRPr sz="1199"/>
            </a:lvl8pPr>
            <a:lvl9pPr marL="274304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814F-2B8A-483A-8530-A44FB3A1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208ABF0F-0C00-428D-BA24-7F2F1FB0C9F7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1E26-252A-4CB8-9538-BF1CD8AF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6B8A-09D1-4A07-8908-A5F667F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574376E0-1F00-4F1D-9C88-15716797F89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82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634D-53FF-44F3-8C61-C2679CB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D934406E-7B67-43B5-8364-4AF9942F1076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52A7-8DC2-4DA2-8AC3-52F803E4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44BA-9C64-46C9-896A-E92FFE63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96E2FA3E-BC87-4AC1-9BCD-6D3098F774BD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99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699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699" cy="1125141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639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2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0918D-5815-4FB3-B964-5055F29E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E10D0323-C8EB-4405-B7C2-D75339F4AB3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0FB6-AF90-426E-8BA3-0B51BE50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8A06-F5B0-4F35-932E-5F6F58FE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D6D6B71B-EF6C-483E-A588-3FA286154EBA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45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B6A9A-A0E7-4408-AFDD-EC6BB23D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1F11A9AC-0440-4685-99E2-258DDC0C9FA4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4BFB-7FB6-4921-BB58-463A8967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D98CC-6695-40DB-B5BF-3C0A00FC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6E51E581-7387-4E13-B0AB-C588EB24685D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362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B40B0-98AB-4007-8AEB-5C9C1B75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6733D79C-52D2-40FE-BFDE-F07D8A692716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EF8B7-468E-42A4-B8CB-250AC81B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A2ECD-840B-4A2D-991B-B504682E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AE4E51E4-1033-48A1-8086-3E2C1B53039E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8579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DA409-CFDB-45F2-89EC-F321B5B0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844D32C2-CEED-4202-BE01-E140C2D7D16E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1F03-D501-41BF-B47C-B160365A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B0D29-8EC9-44F0-AE1C-C1174FC9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B149F2D7-26C4-4AE5-B4E8-C6B0C84A9056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2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8B47C-EA09-49E5-BB08-93E9805E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E05AB430-7EB3-4884-80EB-32049E31F3C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BB3B8-FB03-4263-BFC3-B0D26D50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208C-AA5A-4183-9742-48FE6517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5E23024A-8A25-4301-99E8-9EA12BF80246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249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2"/>
          </a:xfrm>
        </p:spPr>
        <p:txBody>
          <a:bodyPr/>
          <a:lstStyle>
            <a:lvl1pPr marL="0" indent="0">
              <a:buNone/>
              <a:defRPr sz="1199"/>
            </a:lvl1pPr>
            <a:lvl2pPr marL="342880" indent="0">
              <a:buNone/>
              <a:defRPr sz="1050"/>
            </a:lvl2pPr>
            <a:lvl3pPr marL="685760" indent="0">
              <a:buNone/>
              <a:defRPr sz="900"/>
            </a:lvl3pPr>
            <a:lvl4pPr marL="1028639" indent="0">
              <a:buNone/>
              <a:defRPr sz="750"/>
            </a:lvl4pPr>
            <a:lvl5pPr marL="1371520" indent="0">
              <a:buNone/>
              <a:defRPr sz="750"/>
            </a:lvl5pPr>
            <a:lvl6pPr marL="1714400" indent="0">
              <a:buNone/>
              <a:defRPr sz="750"/>
            </a:lvl6pPr>
            <a:lvl7pPr marL="2057280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F0F75-6E75-4BD8-882B-92B816BE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2E7C34C3-D145-4147-8AF2-AF4A2B2C287E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C577-3368-45F6-B128-7E8D191D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5A10-4C94-4B42-B24D-DD5C035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3C80C8D1-2198-49B3-B10E-8115CF530768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786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0" indent="0">
              <a:buNone/>
              <a:defRPr sz="2100"/>
            </a:lvl2pPr>
            <a:lvl3pPr marL="685760" indent="0">
              <a:buNone/>
              <a:defRPr sz="1799"/>
            </a:lvl3pPr>
            <a:lvl4pPr marL="1028639" indent="0">
              <a:buNone/>
              <a:defRPr sz="1499"/>
            </a:lvl4pPr>
            <a:lvl5pPr marL="1371520" indent="0">
              <a:buNone/>
              <a:defRPr sz="1499"/>
            </a:lvl5pPr>
            <a:lvl6pPr marL="1714400" indent="0">
              <a:buNone/>
              <a:defRPr sz="1499"/>
            </a:lvl6pPr>
            <a:lvl7pPr marL="2057280" indent="0">
              <a:buNone/>
              <a:defRPr sz="1499"/>
            </a:lvl7pPr>
            <a:lvl8pPr marL="2400160" indent="0">
              <a:buNone/>
              <a:defRPr sz="1499"/>
            </a:lvl8pPr>
            <a:lvl9pPr marL="2743040" indent="0">
              <a:buNone/>
              <a:defRPr sz="149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2"/>
          </a:xfrm>
        </p:spPr>
        <p:txBody>
          <a:bodyPr/>
          <a:lstStyle>
            <a:lvl1pPr marL="0" indent="0">
              <a:buNone/>
              <a:defRPr sz="1199"/>
            </a:lvl1pPr>
            <a:lvl2pPr marL="342880" indent="0">
              <a:buNone/>
              <a:defRPr sz="1050"/>
            </a:lvl2pPr>
            <a:lvl3pPr marL="685760" indent="0">
              <a:buNone/>
              <a:defRPr sz="900"/>
            </a:lvl3pPr>
            <a:lvl4pPr marL="1028639" indent="0">
              <a:buNone/>
              <a:defRPr sz="750"/>
            </a:lvl4pPr>
            <a:lvl5pPr marL="1371520" indent="0">
              <a:buNone/>
              <a:defRPr sz="750"/>
            </a:lvl5pPr>
            <a:lvl6pPr marL="1714400" indent="0">
              <a:buNone/>
              <a:defRPr sz="750"/>
            </a:lvl6pPr>
            <a:lvl7pPr marL="2057280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DCC89-ED75-4332-A951-533A8AB0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E349BD36-A468-4EFE-A6F3-7B425B81BD7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C3FC0-1DB1-413E-A0D9-918347D1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D0CD-FA9D-43A6-9199-3E3DF83C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BD65A713-6C9F-4B57-AEB4-0C6856AFF743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3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7E53-A468-4885-A780-7FF4E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F2A0614D-3F3A-4EAA-9A84-0C91D813A760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8964-8B03-414F-AF72-5DD5B31A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500F2-1A47-45EC-B20C-035924F0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2D321AD5-634E-4C44-81A8-49D079E6665F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5760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8D84-B4EA-4AFE-9467-4D691242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fld id="{0D59AFF3-A55D-4FD4-BD79-5A05617E8934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40FB-03B4-47BE-AD76-3C5B0C08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697EC-52B5-427C-A6DB-FBE3AF1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685800">
              <a:buClrTx/>
            </a:pPr>
            <a:fld id="{6312A754-C4B2-42DC-B5A5-47BD427F22B4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97264" y="-2356200"/>
            <a:ext cx="9517944" cy="7737118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418350" y="362750"/>
            <a:ext cx="64140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4"/>
          <p:cNvSpPr/>
          <p:nvPr/>
        </p:nvSpPr>
        <p:spPr>
          <a:xfrm>
            <a:off x="1311650" y="271625"/>
            <a:ext cx="64140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3120175" y="3027700"/>
            <a:ext cx="4476300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1638513" y="3394725"/>
            <a:ext cx="108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3120213" y="3998100"/>
            <a:ext cx="2379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46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chemeClr val="bg1"/>
            </a:gs>
            <a:gs pos="100000">
              <a:schemeClr val="accent3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73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F9D9A23-8767-430C-93FD-FE25486E01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1" y="273845"/>
            <a:ext cx="7886699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254DD2-CEC1-4B51-9419-B45585C47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FDD2A-7B51-48CC-BFAC-655BBDB4C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49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85800">
              <a:buClrTx/>
              <a:defRPr/>
            </a:pPr>
            <a:fld id="{549DE982-C8BF-4D12-B318-63100DA0A57D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CEF77-1E9C-410B-BCC8-BCB1763B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AD29-5910-41BE-BBBF-9171AF1E7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>
              <a:buClrTx/>
            </a:pPr>
            <a:fld id="{CB596D9E-8336-41FA-BC10-0C809CAFB474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8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6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3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2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0" indent="-17144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0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1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0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59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C501B7E-3A75-404C-A5FA-C96961CED6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1" y="273845"/>
            <a:ext cx="7886699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E58E01C-5811-4E8B-8E52-5EBF5C3B7B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3E24-AFAF-4F20-8A83-E047DE83C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49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85800">
              <a:buClrTx/>
              <a:defRPr/>
            </a:pPr>
            <a:fld id="{8F590C47-9CCC-4348-99E8-5A87AE142FE1}" type="datetimeFigureOut">
              <a:rPr lang="vi-VN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14/05/2025</a:t>
            </a:fld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6B9F-AAFA-4765-872A-20DC85A5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F3D17-F0CC-49A6-9B14-24505ED1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>
              <a:buClrTx/>
            </a:pPr>
            <a:fld id="{73A4F913-655B-4D11-9672-E983DCA2A116}" type="slidenum">
              <a:rPr lang="vi-VN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3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8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6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3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2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0" indent="-17144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0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1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0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10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../media/media1.mp4"/><Relationship Id="rId7" Type="http://schemas.openxmlformats.org/officeDocument/2006/relationships/image" Target="../media/image20.emf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0.emf"/><Relationship Id="rId5" Type="http://schemas.openxmlformats.org/officeDocument/2006/relationships/image" Target="../media/image34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4.xml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11" Type="http://schemas.openxmlformats.org/officeDocument/2006/relationships/image" Target="../media/image42.png"/><Relationship Id="rId5" Type="http://schemas.openxmlformats.org/officeDocument/2006/relationships/image" Target="../media/image38.sv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8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4.png"/><Relationship Id="rId1" Type="http://schemas.openxmlformats.org/officeDocument/2006/relationships/tags" Target="../tags/tag18.xml"/><Relationship Id="rId5" Type="http://schemas.openxmlformats.org/officeDocument/2006/relationships/image" Target="../media/image54.svg"/><Relationship Id="rId1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png"/><Relationship Id="rId3" Type="http://schemas.openxmlformats.org/officeDocument/2006/relationships/notesSlide" Target="../notesSlides/notesSlide18.xml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20.emf"/><Relationship Id="rId5" Type="http://schemas.openxmlformats.org/officeDocument/2006/relationships/image" Target="../media/image57.svg"/><Relationship Id="rId19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8.png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20.emf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78.gif"/><Relationship Id="rId18" Type="http://schemas.openxmlformats.org/officeDocument/2006/relationships/slide" Target="slide29.xml"/><Relationship Id="rId3" Type="http://schemas.openxmlformats.org/officeDocument/2006/relationships/audio" Target="../media/media2.WAV"/><Relationship Id="rId7" Type="http://schemas.openxmlformats.org/officeDocument/2006/relationships/image" Target="../media/image77.png"/><Relationship Id="rId12" Type="http://schemas.openxmlformats.org/officeDocument/2006/relationships/slide" Target="slide28.xml"/><Relationship Id="rId17" Type="http://schemas.openxmlformats.org/officeDocument/2006/relationships/slide" Target="slide23.xml"/><Relationship Id="rId2" Type="http://schemas.microsoft.com/office/2007/relationships/media" Target="../media/media2.WAV"/><Relationship Id="rId16" Type="http://schemas.openxmlformats.org/officeDocument/2006/relationships/image" Target="../media/image81.png"/><Relationship Id="rId1" Type="http://schemas.openxmlformats.org/officeDocument/2006/relationships/tags" Target="../tags/tag23.xml"/><Relationship Id="rId6" Type="http://schemas.openxmlformats.org/officeDocument/2006/relationships/image" Target="../media/image76.jpeg"/><Relationship Id="rId11" Type="http://schemas.openxmlformats.org/officeDocument/2006/relationships/slide" Target="slide27.xml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80.gif"/><Relationship Id="rId10" Type="http://schemas.openxmlformats.org/officeDocument/2006/relationships/slide" Target="slide26.xml"/><Relationship Id="rId4" Type="http://schemas.openxmlformats.org/officeDocument/2006/relationships/slideLayout" Target="../slideLayouts/slideLayout11.xml"/><Relationship Id="rId9" Type="http://schemas.openxmlformats.org/officeDocument/2006/relationships/slide" Target="slide25.xml"/><Relationship Id="rId14" Type="http://schemas.openxmlformats.org/officeDocument/2006/relationships/image" Target="../media/image7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5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84.png"/><Relationship Id="rId2" Type="http://schemas.microsoft.com/office/2007/relationships/media" Target="../media/media3.mp3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41.xml"/><Relationship Id="rId11" Type="http://schemas.openxmlformats.org/officeDocument/2006/relationships/slide" Target="slide22.xml"/><Relationship Id="rId5" Type="http://schemas.openxmlformats.org/officeDocument/2006/relationships/audio" Target="../media/media4.m4a"/><Relationship Id="rId10" Type="http://schemas.openxmlformats.org/officeDocument/2006/relationships/image" Target="../media/image81.png"/><Relationship Id="rId4" Type="http://schemas.microsoft.com/office/2007/relationships/media" Target="../media/media4.m4a"/><Relationship Id="rId9" Type="http://schemas.openxmlformats.org/officeDocument/2006/relationships/image" Target="../media/image83.png"/><Relationship Id="rId14" Type="http://schemas.openxmlformats.org/officeDocument/2006/relationships/image" Target="../media/image8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7.png"/><Relationship Id="rId12" Type="http://schemas.openxmlformats.org/officeDocument/2006/relationships/image" Target="../media/image93.png"/><Relationship Id="rId17" Type="http://schemas.openxmlformats.org/officeDocument/2006/relationships/slide" Target="slide22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6.png"/><Relationship Id="rId1" Type="http://schemas.openxmlformats.org/officeDocument/2006/relationships/tags" Target="../tags/tag25.xml"/><Relationship Id="rId6" Type="http://schemas.openxmlformats.org/officeDocument/2006/relationships/audio" Target="../media/audio4.wav"/><Relationship Id="rId11" Type="http://schemas.openxmlformats.org/officeDocument/2006/relationships/image" Target="../media/image92.png"/><Relationship Id="rId5" Type="http://schemas.openxmlformats.org/officeDocument/2006/relationships/audio" Target="../media/audio3.wav"/><Relationship Id="rId15" Type="http://schemas.openxmlformats.org/officeDocument/2006/relationships/image" Target="../media/image90.png"/><Relationship Id="rId10" Type="http://schemas.openxmlformats.org/officeDocument/2006/relationships/image" Target="../media/image91.png"/><Relationship Id="rId4" Type="http://schemas.openxmlformats.org/officeDocument/2006/relationships/audio" Target="../media/audio1.wav"/><Relationship Id="rId9" Type="http://schemas.openxmlformats.org/officeDocument/2006/relationships/image" Target="../media/image89.png"/><Relationship Id="rId1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7.png"/><Relationship Id="rId12" Type="http://schemas.openxmlformats.org/officeDocument/2006/relationships/image" Target="../media/image100.png"/><Relationship Id="rId17" Type="http://schemas.openxmlformats.org/officeDocument/2006/relationships/slide" Target="slide22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6.png"/><Relationship Id="rId1" Type="http://schemas.openxmlformats.org/officeDocument/2006/relationships/tags" Target="../tags/tag26.xml"/><Relationship Id="rId6" Type="http://schemas.openxmlformats.org/officeDocument/2006/relationships/audio" Target="../media/audio4.wav"/><Relationship Id="rId11" Type="http://schemas.openxmlformats.org/officeDocument/2006/relationships/image" Target="../media/image99.png"/><Relationship Id="rId5" Type="http://schemas.openxmlformats.org/officeDocument/2006/relationships/audio" Target="../media/audio3.wav"/><Relationship Id="rId15" Type="http://schemas.openxmlformats.org/officeDocument/2006/relationships/image" Target="../media/image90.png"/><Relationship Id="rId10" Type="http://schemas.openxmlformats.org/officeDocument/2006/relationships/image" Target="../media/image98.png"/><Relationship Id="rId4" Type="http://schemas.openxmlformats.org/officeDocument/2006/relationships/audio" Target="../media/audio1.wav"/><Relationship Id="rId9" Type="http://schemas.openxmlformats.org/officeDocument/2006/relationships/image" Target="../media/image89.png"/><Relationship Id="rId1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7.png"/><Relationship Id="rId12" Type="http://schemas.openxmlformats.org/officeDocument/2006/relationships/image" Target="../media/image105.png"/><Relationship Id="rId17" Type="http://schemas.openxmlformats.org/officeDocument/2006/relationships/slide" Target="slide22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6.png"/><Relationship Id="rId1" Type="http://schemas.openxmlformats.org/officeDocument/2006/relationships/tags" Target="../tags/tag27.xml"/><Relationship Id="rId6" Type="http://schemas.openxmlformats.org/officeDocument/2006/relationships/audio" Target="../media/audio4.wav"/><Relationship Id="rId11" Type="http://schemas.openxmlformats.org/officeDocument/2006/relationships/image" Target="../media/image104.png"/><Relationship Id="rId5" Type="http://schemas.openxmlformats.org/officeDocument/2006/relationships/audio" Target="../media/audio3.wav"/><Relationship Id="rId15" Type="http://schemas.openxmlformats.org/officeDocument/2006/relationships/image" Target="../media/image90.png"/><Relationship Id="rId10" Type="http://schemas.openxmlformats.org/officeDocument/2006/relationships/image" Target="../media/image103.png"/><Relationship Id="rId4" Type="http://schemas.openxmlformats.org/officeDocument/2006/relationships/audio" Target="../media/audio1.wav"/><Relationship Id="rId9" Type="http://schemas.openxmlformats.org/officeDocument/2006/relationships/image" Target="../media/image89.png"/><Relationship Id="rId1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11.png"/><Relationship Id="rId18" Type="http://schemas.openxmlformats.org/officeDocument/2006/relationships/slide" Target="slide22.xml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7.png"/><Relationship Id="rId12" Type="http://schemas.openxmlformats.org/officeDocument/2006/relationships/image" Target="../media/image110.png"/><Relationship Id="rId17" Type="http://schemas.openxmlformats.org/officeDocument/2006/relationships/image" Target="../media/image9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7.png"/><Relationship Id="rId1" Type="http://schemas.openxmlformats.org/officeDocument/2006/relationships/tags" Target="../tags/tag28.xml"/><Relationship Id="rId6" Type="http://schemas.openxmlformats.org/officeDocument/2006/relationships/audio" Target="../media/audio4.wav"/><Relationship Id="rId11" Type="http://schemas.openxmlformats.org/officeDocument/2006/relationships/image" Target="../media/image109.png"/><Relationship Id="rId5" Type="http://schemas.openxmlformats.org/officeDocument/2006/relationships/audio" Target="../media/audio3.wav"/><Relationship Id="rId15" Type="http://schemas.openxmlformats.org/officeDocument/2006/relationships/image" Target="../media/image90.png"/><Relationship Id="rId10" Type="http://schemas.openxmlformats.org/officeDocument/2006/relationships/image" Target="../media/image108.png"/><Relationship Id="rId4" Type="http://schemas.openxmlformats.org/officeDocument/2006/relationships/audio" Target="../media/audio1.wav"/><Relationship Id="rId9" Type="http://schemas.openxmlformats.org/officeDocument/2006/relationships/image" Target="../media/image89.png"/><Relationship Id="rId1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1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7.png"/><Relationship Id="rId12" Type="http://schemas.openxmlformats.org/officeDocument/2006/relationships/image" Target="../media/image117.png"/><Relationship Id="rId17" Type="http://schemas.openxmlformats.org/officeDocument/2006/relationships/slide" Target="slide22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0.png"/><Relationship Id="rId1" Type="http://schemas.openxmlformats.org/officeDocument/2006/relationships/tags" Target="../tags/tag29.xml"/><Relationship Id="rId6" Type="http://schemas.openxmlformats.org/officeDocument/2006/relationships/audio" Target="../media/audio3.wav"/><Relationship Id="rId11" Type="http://schemas.openxmlformats.org/officeDocument/2006/relationships/image" Target="../media/image116.png"/><Relationship Id="rId5" Type="http://schemas.openxmlformats.org/officeDocument/2006/relationships/audio" Target="../media/audio4.wav"/><Relationship Id="rId15" Type="http://schemas.openxmlformats.org/officeDocument/2006/relationships/image" Target="../media/image97.png"/><Relationship Id="rId10" Type="http://schemas.openxmlformats.org/officeDocument/2006/relationships/image" Target="../media/image115.png"/><Relationship Id="rId4" Type="http://schemas.openxmlformats.org/officeDocument/2006/relationships/audio" Target="../media/audio1.wav"/><Relationship Id="rId9" Type="http://schemas.openxmlformats.org/officeDocument/2006/relationships/image" Target="../media/image114.png"/><Relationship Id="rId1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2.svg"/><Relationship Id="rId12" Type="http://schemas.openxmlformats.org/officeDocument/2006/relationships/image" Target="../media/image1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13" Type="http://schemas.openxmlformats.org/officeDocument/2006/relationships/image" Target="../media/image132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5.png"/><Relationship Id="rId1" Type="http://schemas.openxmlformats.org/officeDocument/2006/relationships/tags" Target="../tags/tag31.xml"/><Relationship Id="rId6" Type="http://schemas.openxmlformats.org/officeDocument/2006/relationships/image" Target="../media/image1250.png"/><Relationship Id="rId11" Type="http://schemas.openxmlformats.org/officeDocument/2006/relationships/image" Target="../media/image130.png"/><Relationship Id="rId5" Type="http://schemas.openxmlformats.org/officeDocument/2006/relationships/image" Target="../media/image129.sv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280.png"/><Relationship Id="rId1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39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138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-f3de7931d36b351801fd16dcba50d32a7a09790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79" y="-111653"/>
            <a:ext cx="4544008" cy="312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0569" y="164262"/>
                <a:ext cx="4531410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Đà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Lạt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thành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phố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du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lịch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khí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hậu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rất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mát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mẻ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Nơi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đây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trồng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rất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nhiều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loại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hoa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trồng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hoa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thường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tạo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nhà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kính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bao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quanh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bởi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hàng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rào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dạng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chữ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nhật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tạo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mái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che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bên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Giả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sử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nhà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kính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độ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dài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hàng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rào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bao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quanh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68 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diện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tích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trồng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hoa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Georgia" panose="02040502050405020303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240 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.</a:t>
                </a:r>
              </a:p>
              <a:p>
                <a:pPr algn="just"/>
                <a:endParaRPr lang="en-US" sz="2400" dirty="0"/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9" y="164262"/>
                <a:ext cx="4531410" cy="4154984"/>
              </a:xfrm>
              <a:prstGeom prst="rect">
                <a:avLst/>
              </a:prstGeom>
              <a:blipFill>
                <a:blip r:embed="rId5"/>
                <a:stretch>
                  <a:fillRect l="-2019" t="-1173" r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165849" y="3107094"/>
            <a:ext cx="4921358" cy="1989955"/>
            <a:chOff x="4165849" y="3107094"/>
            <a:chExt cx="4921358" cy="1989955"/>
          </a:xfrm>
        </p:grpSpPr>
        <p:sp>
          <p:nvSpPr>
            <p:cNvPr id="14" name="Bong bóng Ý nghĩ: Hình đám mây 13">
              <a:extLst>
                <a:ext uri="{FF2B5EF4-FFF2-40B4-BE49-F238E27FC236}">
                  <a16:creationId xmlns:a16="http://schemas.microsoft.com/office/drawing/2014/main" id="{A9C8D1C2-BA0F-5AE0-CC52-1A7C8FA93F0C}"/>
                </a:ext>
              </a:extLst>
            </p:cNvPr>
            <p:cNvSpPr/>
            <p:nvPr/>
          </p:nvSpPr>
          <p:spPr>
            <a:xfrm>
              <a:off x="4165849" y="3107094"/>
              <a:ext cx="4921358" cy="1989955"/>
            </a:xfrm>
            <a:prstGeom prst="cloudCallout">
              <a:avLst>
                <a:gd name="adj1" fmla="val -65207"/>
                <a:gd name="adj2" fmla="val 31126"/>
              </a:avLst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 extrusionH="76200" contourW="12700">
              <a:bevelT w="114300" prst="artDeco"/>
              <a:bevelB w="139700" prst="cross"/>
              <a:extrusionClr>
                <a:schemeClr val="accent3">
                  <a:lumMod val="90000"/>
                </a:schemeClr>
              </a:extrusionClr>
              <a:contourClr>
                <a:schemeClr val="accent3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32042" y="3480534"/>
              <a:ext cx="44600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48" y="3730776"/>
            <a:ext cx="1412724" cy="14127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67A3564C-569B-63F1-E33F-70B4D9E47AAE}"/>
                  </a:ext>
                </a:extLst>
              </p:cNvPr>
              <p:cNvSpPr/>
              <p:nvPr/>
            </p:nvSpPr>
            <p:spPr>
              <a:xfrm>
                <a:off x="237266" y="617596"/>
                <a:ext cx="8330189" cy="3916343"/>
              </a:xfrm>
              <a:prstGeom prst="roundRect">
                <a:avLst>
                  <a:gd name="adj" fmla="val 28853"/>
                </a:avLst>
              </a:prstGeom>
              <a:solidFill>
                <a:srgbClr val="F6F9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endParaRPr lang="en-US" sz="32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Chứng minh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hai nghiệm phân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67A3564C-569B-63F1-E33F-70B4D9E47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66" y="617596"/>
                <a:ext cx="8330189" cy="3916343"/>
              </a:xfrm>
              <a:prstGeom prst="roundRect">
                <a:avLst>
                  <a:gd name="adj" fmla="val 28853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5447" y="482683"/>
            <a:ext cx="1338974" cy="1410182"/>
            <a:chOff x="1582830" y="0"/>
            <a:chExt cx="1338974" cy="141018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2252317" y="509229"/>
              <a:ext cx="606825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82830" y="0"/>
              <a:ext cx="1338974" cy="1410182"/>
            </a:xfrm>
            <a:prstGeom prst="rect">
              <a:avLst/>
            </a:prstGeom>
          </p:spPr>
        </p:pic>
      </p:grpSp>
      <p:pic>
        <p:nvPicPr>
          <p:cNvPr id="18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5301" y="82248"/>
            <a:ext cx="1549302" cy="744891"/>
          </a:xfrm>
          <a:prstGeom prst="rect">
            <a:avLst/>
          </a:prstGeom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1965924" y="82248"/>
            <a:ext cx="4494969" cy="850457"/>
            <a:chOff x="3467296" y="704160"/>
            <a:chExt cx="4990904" cy="989386"/>
          </a:xfrm>
        </p:grpSpPr>
        <p:pic>
          <p:nvPicPr>
            <p:cNvPr id="20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21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701169" y="707567"/>
              <a:ext cx="4676775" cy="98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2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35492" y="-160783"/>
            <a:ext cx="9890528" cy="5428948"/>
            <a:chOff x="-335492" y="-160783"/>
            <a:chExt cx="9890528" cy="5428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-116115" y="-160783"/>
                  <a:ext cx="9671151" cy="5428948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+9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+1=0</m:t>
                      </m:r>
                    </m:oMath>
                  </a14:m>
                  <a:endPara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514350" indent="-514350">
                    <a:buAutoNum type="alphaLcParenR"/>
                  </a:pP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=−4,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=9,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  <a:p>
                  <a:endPara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Vì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 &gt;0 </m:t>
                      </m:r>
                    </m:oMath>
                  </a14:m>
                  <a:r>
                    <a:rPr lang="en-US" sz="28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có hai nghiệm phân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Theo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lí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Viète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Ta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   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a14:m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6115" y="-160783"/>
                  <a:ext cx="9671151" cy="5428948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0B9912A-BD8B-BCE4-264D-8479F34DCDD2}"/>
                    </a:ext>
                  </a:extLst>
                </p:cNvPr>
                <p:cNvSpPr txBox="1"/>
                <p:nvPr/>
              </p:nvSpPr>
              <p:spPr>
                <a:xfrm>
                  <a:off x="-335492" y="1646834"/>
                  <a:ext cx="9150502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 = 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d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𝟗𝟕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&gt;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0B9912A-BD8B-BCE4-264D-8479F34DCD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35492" y="1646834"/>
                  <a:ext cx="9150502" cy="470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-50666" y="71446"/>
            <a:ext cx="1240837" cy="1157430"/>
            <a:chOff x="1582830" y="0"/>
            <a:chExt cx="1338974" cy="141018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2252317" y="509229"/>
              <a:ext cx="606825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2830" y="0"/>
              <a:ext cx="1338974" cy="141018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D1D79-44B3-E66C-1E91-8F618FFE5491}"/>
              </a:ext>
            </a:extLst>
          </p:cNvPr>
          <p:cNvSpPr txBox="1"/>
          <p:nvPr/>
        </p:nvSpPr>
        <p:spPr>
          <a:xfrm>
            <a:off x="3394069" y="697716"/>
            <a:ext cx="180716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89CD1-E052-8D6A-347D-C1F794B26876}"/>
                  </a:ext>
                </a:extLst>
              </p:cNvPr>
              <p:cNvSpPr txBox="1"/>
              <p:nvPr/>
            </p:nvSpPr>
            <p:spPr>
              <a:xfrm>
                <a:off x="473121" y="1480495"/>
                <a:ext cx="8197757" cy="1766894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6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36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6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89CD1-E052-8D6A-347D-C1F794B26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21" y="1480495"/>
                <a:ext cx="8197757" cy="1766894"/>
              </a:xfrm>
              <a:prstGeom prst="rect">
                <a:avLst/>
              </a:prstGeom>
              <a:blipFill>
                <a:blip r:embed="rId4"/>
                <a:stretch>
                  <a:fillRect l="-2307" t="-5862" r="-2307" b="-1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113810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28" y="3067737"/>
            <a:ext cx="1551990" cy="20050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40" y="4362834"/>
            <a:ext cx="1245347" cy="780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167978" y="135059"/>
                <a:ext cx="858727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78" y="135059"/>
                <a:ext cx="8587272" cy="532966"/>
              </a:xfrm>
              <a:prstGeom prst="rect">
                <a:avLst/>
              </a:prstGeom>
              <a:blipFill>
                <a:blip r:embed="rId6"/>
                <a:stretch>
                  <a:fillRect l="-1491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801717" y="641119"/>
                <a:ext cx="7635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7" y="641119"/>
                <a:ext cx="7635771" cy="461665"/>
              </a:xfrm>
              <a:prstGeom prst="rect">
                <a:avLst/>
              </a:prstGeom>
              <a:blipFill>
                <a:blip r:embed="rId7"/>
                <a:stretch>
                  <a:fillRect l="-12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801716" y="1032998"/>
                <a:ext cx="7635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6" y="1032998"/>
                <a:ext cx="7635771" cy="461665"/>
              </a:xfrm>
              <a:prstGeom prst="rect">
                <a:avLst/>
              </a:prstGeom>
              <a:blipFill>
                <a:blip r:embed="rId8"/>
                <a:stretch>
                  <a:fillRect l="-12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51852" y="1477678"/>
                <a:ext cx="7635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52" y="1477678"/>
                <a:ext cx="7635771" cy="461665"/>
              </a:xfrm>
              <a:prstGeom prst="rect">
                <a:avLst/>
              </a:prstGeom>
              <a:blipFill>
                <a:blip r:embed="rId9"/>
                <a:stretch>
                  <a:fillRect l="-11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3633262" y="1834679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643728" y="2340551"/>
                <a:ext cx="76357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i="1" dirty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Do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=3+ </m:t>
                    </m:r>
                    <m:d>
                      <m:d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28" y="2340551"/>
                <a:ext cx="7635771" cy="830997"/>
              </a:xfrm>
              <a:prstGeom prst="rect">
                <a:avLst/>
              </a:prstGeom>
              <a:blipFill>
                <a:blip r:embed="rId10"/>
                <a:stretch>
                  <a:fillRect l="-127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643728" y="3187135"/>
                <a:ext cx="7635771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3.1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−4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28" y="3187135"/>
                <a:ext cx="7635771" cy="839332"/>
              </a:xfrm>
              <a:prstGeom prst="rect">
                <a:avLst/>
              </a:prstGeom>
              <a:blipFill>
                <a:blip r:embed="rId11"/>
                <a:stretch>
                  <a:fillRect l="-1278" t="-5797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0186" y="3943049"/>
                <a:ext cx="6831128" cy="1170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Theo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Do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86" y="3943049"/>
                <a:ext cx="6831128" cy="1170770"/>
              </a:xfrm>
              <a:prstGeom prst="rect">
                <a:avLst/>
              </a:prstGeom>
              <a:blipFill>
                <a:blip r:embed="rId12"/>
                <a:stretch>
                  <a:fillRect l="-1338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6" grpId="0"/>
      <p:bldP spid="2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167978" y="135059"/>
                <a:ext cx="858727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78" y="135059"/>
                <a:ext cx="8587272" cy="532966"/>
              </a:xfrm>
              <a:prstGeom prst="rect">
                <a:avLst/>
              </a:prstGeom>
              <a:blipFill>
                <a:blip r:embed="rId8"/>
                <a:stretch>
                  <a:fillRect l="-1491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801717" y="641119"/>
                <a:ext cx="7635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7" y="641119"/>
                <a:ext cx="7635771" cy="461665"/>
              </a:xfrm>
              <a:prstGeom prst="rect">
                <a:avLst/>
              </a:prstGeom>
              <a:blipFill>
                <a:blip r:embed="rId9"/>
                <a:stretch>
                  <a:fillRect l="-12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801716" y="1032998"/>
                <a:ext cx="7635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6" y="1032998"/>
                <a:ext cx="7635771" cy="461665"/>
              </a:xfrm>
              <a:prstGeom prst="rect">
                <a:avLst/>
              </a:prstGeom>
              <a:blipFill>
                <a:blip r:embed="rId10"/>
                <a:stretch>
                  <a:fillRect l="-12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51852" y="1477678"/>
                <a:ext cx="7635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52" y="1477678"/>
                <a:ext cx="7635771" cy="461665"/>
              </a:xfrm>
              <a:prstGeom prst="rect">
                <a:avLst/>
              </a:prstGeom>
              <a:blipFill>
                <a:blip r:embed="rId11"/>
                <a:stretch>
                  <a:fillRect l="-11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3585030" y="1834679"/>
            <a:ext cx="98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643728" y="2340551"/>
                <a:ext cx="76357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i="1" dirty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Do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28" y="2340551"/>
                <a:ext cx="7635771" cy="830997"/>
              </a:xfrm>
              <a:prstGeom prst="rect">
                <a:avLst/>
              </a:prstGeom>
              <a:blipFill>
                <a:blip r:embed="rId12"/>
                <a:stretch>
                  <a:fillRect l="-127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643728" y="3187135"/>
                <a:ext cx="7635771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.(−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28" y="3187135"/>
                <a:ext cx="7635771" cy="839332"/>
              </a:xfrm>
              <a:prstGeom prst="rect">
                <a:avLst/>
              </a:prstGeom>
              <a:blipFill>
                <a:blip r:embed="rId13"/>
                <a:stretch>
                  <a:fillRect l="-1278" t="-5797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689230" y="3935957"/>
                <a:ext cx="6831128" cy="1170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Theo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Do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30" y="3935957"/>
                <a:ext cx="6831128" cy="1170770"/>
              </a:xfrm>
              <a:prstGeom prst="rect">
                <a:avLst/>
              </a:prstGeom>
              <a:blipFill>
                <a:blip r:embed="rId14"/>
                <a:stretch>
                  <a:fillRect l="-1338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7" grpId="0"/>
      <p:bldP spid="71" grpId="0"/>
      <p:bldP spid="72" grpId="0"/>
      <p:bldP spid="74" grpId="0"/>
      <p:bldP spid="75" grpId="0"/>
      <p:bldP spid="76" grpId="0"/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F89DE5AC-FA50-6511-9D4A-0D15087D7103}"/>
                  </a:ext>
                </a:extLst>
              </p:cNvPr>
              <p:cNvSpPr/>
              <p:nvPr/>
            </p:nvSpPr>
            <p:spPr>
              <a:xfrm>
                <a:off x="179871" y="592442"/>
                <a:ext cx="8838338" cy="447548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Yu Mincho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Điền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vào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chỗ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trống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(…)</a:t>
                </a:r>
              </a:p>
              <a:p>
                <a:pPr marL="457200" indent="-457200" algn="just">
                  <a:lnSpc>
                    <a:spcPct val="150000"/>
                  </a:lnSpc>
                  <a:spcAft>
                    <a:spcPts val="600"/>
                  </a:spcAft>
                  <a:buAutoNum type="alphaLcParenR"/>
                </a:pP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𝒂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𝒃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𝒄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thì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phương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trình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một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…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còn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lại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……..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…….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𝒂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−</m:t>
                    </m:r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𝒃</m:t>
                    </m:r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𝒄</m:t>
                    </m:r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=</m:t>
                    </m:r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u Mincho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thì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phương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trình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một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=…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còn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lại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……..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…….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/>
                </a:endParaRPr>
              </a:p>
            </p:txBody>
          </p:sp>
        </mc:Choice>
        <mc:Fallback xmlns="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F89DE5AC-FA50-6511-9D4A-0D15087D7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71" y="592442"/>
                <a:ext cx="8838338" cy="447548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-25746" y="-75571"/>
            <a:ext cx="4624786" cy="6680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PHIẾU HỌC TẬP 2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7839194" y="339260"/>
            <a:ext cx="74340" cy="8383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7839194" y="521493"/>
            <a:ext cx="74340" cy="85124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8" name="Text Box 7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7878438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7879170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20" name="Text Box 8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23" name="Text Box 8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26" name="Text Box 91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30" name="Text Box 9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31" name="Text Box 9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34" name="Text Box 9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36" name="Text Box 10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37" name="Text Box 10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43" name="Text Box 10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44" name="Text Box 110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46" name="Text Box 11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47" name="Text Box 11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48" name="Text Box 11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49" name="Text Box 11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50" name="Text Box 11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51" name="Text Box 117"/>
          <p:cNvSpPr txBox="1">
            <a:spLocks noChangeArrowheads="1"/>
          </p:cNvSpPr>
          <p:nvPr/>
        </p:nvSpPr>
        <p:spPr bwMode="auto">
          <a:xfrm>
            <a:off x="7879001" y="131434"/>
            <a:ext cx="13598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7879000" y="131434"/>
            <a:ext cx="1399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53" name="Text Box 119"/>
          <p:cNvSpPr txBox="1">
            <a:spLocks noChangeArrowheads="1"/>
          </p:cNvSpPr>
          <p:nvPr/>
        </p:nvSpPr>
        <p:spPr bwMode="auto">
          <a:xfrm>
            <a:off x="7879001" y="131434"/>
            <a:ext cx="1373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54" name="Text Box 120"/>
          <p:cNvSpPr txBox="1">
            <a:spLocks noChangeArrowheads="1"/>
          </p:cNvSpPr>
          <p:nvPr/>
        </p:nvSpPr>
        <p:spPr bwMode="auto">
          <a:xfrm>
            <a:off x="7879001" y="131434"/>
            <a:ext cx="1373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55" name="Text Box 121"/>
          <p:cNvSpPr txBox="1">
            <a:spLocks noChangeArrowheads="1"/>
          </p:cNvSpPr>
          <p:nvPr/>
        </p:nvSpPr>
        <p:spPr bwMode="auto">
          <a:xfrm>
            <a:off x="7879000" y="131434"/>
            <a:ext cx="1395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7879001" y="131434"/>
            <a:ext cx="13642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57" name="Text Box 123"/>
          <p:cNvSpPr txBox="1">
            <a:spLocks noChangeArrowheads="1"/>
          </p:cNvSpPr>
          <p:nvPr/>
        </p:nvSpPr>
        <p:spPr bwMode="auto">
          <a:xfrm>
            <a:off x="7879001" y="131434"/>
            <a:ext cx="139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58" name="Text Box 124"/>
          <p:cNvSpPr txBox="1">
            <a:spLocks noChangeArrowheads="1"/>
          </p:cNvSpPr>
          <p:nvPr/>
        </p:nvSpPr>
        <p:spPr bwMode="auto">
          <a:xfrm>
            <a:off x="7879001" y="131434"/>
            <a:ext cx="1425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59" name="Text Box 125"/>
          <p:cNvSpPr txBox="1">
            <a:spLocks noChangeArrowheads="1"/>
          </p:cNvSpPr>
          <p:nvPr/>
        </p:nvSpPr>
        <p:spPr bwMode="auto">
          <a:xfrm>
            <a:off x="7879001" y="131434"/>
            <a:ext cx="1373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60" name="Text Box 126"/>
          <p:cNvSpPr txBox="1">
            <a:spLocks noChangeArrowheads="1"/>
          </p:cNvSpPr>
          <p:nvPr/>
        </p:nvSpPr>
        <p:spPr bwMode="auto">
          <a:xfrm>
            <a:off x="7879001" y="131434"/>
            <a:ext cx="1381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61" name="Text Box 12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62" name="Text Box 12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63" name="Text Box 12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64" name="Text Box 130"/>
          <p:cNvSpPr txBox="1">
            <a:spLocks noChangeArrowheads="1"/>
          </p:cNvSpPr>
          <p:nvPr/>
        </p:nvSpPr>
        <p:spPr bwMode="auto">
          <a:xfrm>
            <a:off x="7893509" y="10989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65" name="Text Box 131"/>
          <p:cNvSpPr txBox="1">
            <a:spLocks noChangeArrowheads="1"/>
          </p:cNvSpPr>
          <p:nvPr/>
        </p:nvSpPr>
        <p:spPr bwMode="auto">
          <a:xfrm>
            <a:off x="7906843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66" name="Text Box 132"/>
          <p:cNvSpPr txBox="1">
            <a:spLocks noChangeArrowheads="1"/>
          </p:cNvSpPr>
          <p:nvPr/>
        </p:nvSpPr>
        <p:spPr bwMode="auto">
          <a:xfrm>
            <a:off x="7902447" y="117489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67" name="Text Box 133"/>
          <p:cNvSpPr txBox="1">
            <a:spLocks noChangeArrowheads="1"/>
          </p:cNvSpPr>
          <p:nvPr/>
        </p:nvSpPr>
        <p:spPr bwMode="auto">
          <a:xfrm>
            <a:off x="7917917" y="131433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68" name="Text Box 137"/>
          <p:cNvSpPr txBox="1">
            <a:spLocks noChangeArrowheads="1"/>
          </p:cNvSpPr>
          <p:nvPr/>
        </p:nvSpPr>
        <p:spPr bwMode="auto">
          <a:xfrm>
            <a:off x="7894471" y="131432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7048907" y="121127"/>
            <a:ext cx="1333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70" name="Picture 68" descr="Picture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69" y="-2588"/>
            <a:ext cx="2079009" cy="9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4109950" y="95302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(HĐ </a:t>
            </a:r>
            <a:r>
              <a:rPr lang="en-US" sz="2400" dirty="0" err="1">
                <a:solidFill>
                  <a:srgbClr val="0000FF"/>
                </a:solidFill>
              </a:rPr>
              <a:t>nhóm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đôi</a:t>
            </a:r>
            <a:r>
              <a:rPr lang="en-US" sz="2400" dirty="0">
                <a:solidFill>
                  <a:srgbClr val="0000FF"/>
                </a:solidFill>
              </a:rPr>
              <a:t> 1ph)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8148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2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6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2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5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0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3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2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5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8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4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7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0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6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9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1D1D79-44B3-E66C-1E91-8F618FFE5491}"/>
              </a:ext>
            </a:extLst>
          </p:cNvPr>
          <p:cNvSpPr txBox="1"/>
          <p:nvPr/>
        </p:nvSpPr>
        <p:spPr>
          <a:xfrm>
            <a:off x="3121269" y="0"/>
            <a:ext cx="180716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5772" y="724347"/>
                <a:ext cx="8113486" cy="1617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ea typeface="Yu Mincho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 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𝒂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𝒃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𝒄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thì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một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và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còn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lại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sz="2800" b="1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72" y="724347"/>
                <a:ext cx="8113486" cy="1617302"/>
              </a:xfrm>
              <a:prstGeom prst="rect">
                <a:avLst/>
              </a:prstGeom>
              <a:blipFill>
                <a:blip r:embed="rId4"/>
                <a:stretch>
                  <a:fillRect l="-1503" t="-3396" r="-1578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5772" y="2425624"/>
                <a:ext cx="7961218" cy="1617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8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ea typeface="Yu Mincho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𝒂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𝒃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𝒄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thì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một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và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còn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lại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72" y="2425624"/>
                <a:ext cx="7961218" cy="1617302"/>
              </a:xfrm>
              <a:prstGeom prst="rect">
                <a:avLst/>
              </a:prstGeom>
              <a:blipFill>
                <a:blip r:embed="rId5"/>
                <a:stretch>
                  <a:fillRect l="-1531" t="-3396" r="-1608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62" y="2899313"/>
            <a:ext cx="1004504" cy="2201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419559" y="368524"/>
                <a:ext cx="8587272" cy="106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giải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59" y="368524"/>
                <a:ext cx="8587272" cy="1069716"/>
              </a:xfrm>
              <a:prstGeom prst="rect">
                <a:avLst/>
              </a:prstGeom>
              <a:blipFill>
                <a:blip r:embed="rId15"/>
                <a:stretch>
                  <a:fillRect l="-1491" t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4114404" y="1438240"/>
            <a:ext cx="98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88872" y="2174979"/>
                <a:ext cx="7635771" cy="900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=2−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endParaRPr lang="en-US" sz="2400" i="1" dirty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Ta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+(2−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)+(−2)=0 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72" y="2174979"/>
                <a:ext cx="7635771" cy="900631"/>
              </a:xfrm>
              <a:prstGeom prst="rect">
                <a:avLst/>
              </a:prstGeom>
              <a:blipFill>
                <a:blip r:embed="rId16"/>
                <a:stretch>
                  <a:fillRect l="-1197" t="-1351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1002643" y="3015604"/>
                <a:ext cx="7635771" cy="72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43" y="3015604"/>
                <a:ext cx="7635771" cy="720647"/>
              </a:xfrm>
              <a:prstGeom prst="rect">
                <a:avLst/>
              </a:prstGeom>
              <a:blipFill>
                <a:blip r:embed="rId17"/>
                <a:stretch>
                  <a:fillRect l="-1197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29541" y="3703933"/>
            <a:ext cx="1390204" cy="13143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8155" y="-33867"/>
            <a:ext cx="1338974" cy="1410182"/>
            <a:chOff x="1582830" y="-33867"/>
            <a:chExt cx="1338974" cy="141018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2252317" y="509229"/>
              <a:ext cx="606825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2830" y="-33867"/>
              <a:ext cx="1338974" cy="14101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1617223" y="595695"/>
                <a:ext cx="858727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223" y="595695"/>
                <a:ext cx="8587272" cy="532966"/>
              </a:xfrm>
              <a:prstGeom prst="rect">
                <a:avLst/>
              </a:prstGeom>
              <a:blipFill>
                <a:blip r:embed="rId17"/>
                <a:stretch>
                  <a:fillRect l="-1419"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4114404" y="1438240"/>
            <a:ext cx="98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857641" y="1970922"/>
                <a:ext cx="763577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=−7,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i="1" dirty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=4+(−7)+3=0 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1" y="1970922"/>
                <a:ext cx="7635771" cy="1200329"/>
              </a:xfrm>
              <a:prstGeom prst="rect">
                <a:avLst/>
              </a:prstGeom>
              <a:blipFill>
                <a:blip r:embed="rId18"/>
                <a:stretch>
                  <a:fillRect l="-1278" b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88872" y="3151203"/>
                <a:ext cx="763577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72" y="3151203"/>
                <a:ext cx="7635771" cy="614655"/>
              </a:xfrm>
              <a:prstGeom prst="rect">
                <a:avLst/>
              </a:prstGeom>
              <a:blipFill>
                <a:blip r:embed="rId19"/>
                <a:stretch>
                  <a:fillRect l="-1197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5" y="3641309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419559" y="368524"/>
                <a:ext cx="8587272" cy="1030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giải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59" y="368524"/>
                <a:ext cx="8587272" cy="1030603"/>
              </a:xfrm>
              <a:prstGeom prst="rect">
                <a:avLst/>
              </a:prstGeom>
              <a:blipFill>
                <a:blip r:embed="rId5"/>
                <a:stretch>
                  <a:fillRect l="-1491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4114404" y="1438240"/>
            <a:ext cx="98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88872" y="1966653"/>
                <a:ext cx="7635771" cy="1308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endParaRPr lang="en-US" sz="2400" i="1" dirty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−(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72" y="1966653"/>
                <a:ext cx="7635771" cy="1308307"/>
              </a:xfrm>
              <a:prstGeom prst="rect">
                <a:avLst/>
              </a:prstGeom>
              <a:blipFill>
                <a:blip r:embed="rId6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553353" y="3156054"/>
                <a:ext cx="7635771" cy="72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53" y="3156054"/>
                <a:ext cx="7635771" cy="720647"/>
              </a:xfrm>
              <a:prstGeom prst="rect">
                <a:avLst/>
              </a:prstGeom>
              <a:blipFill>
                <a:blip r:embed="rId7"/>
                <a:stretch>
                  <a:fillRect l="-1278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222535" y="130368"/>
                <a:ext cx="4408714" cy="1781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Gọi chiều dài khu vườn là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chi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ề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u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 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r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ộ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ng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 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khu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 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v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ườ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n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 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l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Yu Mincho"/>
                      </a:rPr>
                      <m:t>à 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/>
                      </a:rPr>
                      <m:t>𝑏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/>
                      </a:rPr>
                      <m:t> </m:t>
                    </m:r>
                    <m:d>
                      <m:d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35" y="130368"/>
                <a:ext cx="4408714" cy="1781834"/>
              </a:xfrm>
              <a:prstGeom prst="rect">
                <a:avLst/>
              </a:prstGeom>
              <a:blipFill>
                <a:blip r:embed="rId4"/>
                <a:stretch>
                  <a:fillRect l="-2213" r="-2075" b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273726" y="4028196"/>
            <a:ext cx="1270992" cy="1291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222535" y="1969018"/>
                <a:ext cx="4578064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Khi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đó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: 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=34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=240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35" y="1969018"/>
                <a:ext cx="4578064" cy="1754326"/>
              </a:xfrm>
              <a:prstGeom prst="rect">
                <a:avLst/>
              </a:prstGeom>
              <a:blipFill>
                <a:blip r:embed="rId8"/>
                <a:stretch>
                  <a:fillRect l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-f3de7931d36b351801fd16dcba50d32a7a097902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32" y="-85408"/>
            <a:ext cx="4544008" cy="312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6234" y="3167684"/>
            <a:ext cx="626440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Mincho"/>
              </a:rPr>
              <a:t>Vậy ta tìm chiều dài và chiều rộng khu vườn bằng cách nào ?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Yu Mincho"/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110" y="3983100"/>
            <a:ext cx="1718831" cy="11188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283" y="-7862"/>
            <a:ext cx="1338974" cy="1410182"/>
            <a:chOff x="1618003" y="-8155"/>
            <a:chExt cx="1338974" cy="141018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2252317" y="509229"/>
              <a:ext cx="606825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8003" y="-8155"/>
              <a:ext cx="1338974" cy="14101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1617223" y="595695"/>
                <a:ext cx="858727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223" y="595695"/>
                <a:ext cx="8587272" cy="532966"/>
              </a:xfrm>
              <a:prstGeom prst="rect">
                <a:avLst/>
              </a:prstGeom>
              <a:blipFill>
                <a:blip r:embed="rId7"/>
                <a:stretch>
                  <a:fillRect l="-1419"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4277690" y="1205605"/>
            <a:ext cx="98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895525" y="1875279"/>
                <a:ext cx="7635771" cy="1133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=−9,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=−11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i="1" dirty="0">
                  <a:solidFill>
                    <a:srgbClr val="00206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=2−(−9)+11=0 .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5" y="1875279"/>
                <a:ext cx="7635771" cy="1133965"/>
              </a:xfrm>
              <a:prstGeom prst="rect">
                <a:avLst/>
              </a:prstGeom>
              <a:blipFill>
                <a:blip r:embed="rId8"/>
                <a:stretch>
                  <a:fillRect l="-1278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05597" y="3194417"/>
                <a:ext cx="763577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97" y="3194417"/>
                <a:ext cx="7635771" cy="613886"/>
              </a:xfrm>
              <a:prstGeom prst="rect">
                <a:avLst/>
              </a:prstGeom>
              <a:blipFill>
                <a:blip r:embed="rId9"/>
                <a:stretch>
                  <a:fillRect l="-1278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885640" y="-2096402"/>
            <a:ext cx="5249753" cy="9336304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49" y="915372"/>
            <a:ext cx="746750" cy="4697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749" y="84457"/>
            <a:ext cx="641125" cy="641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164" y="3874422"/>
            <a:ext cx="620042" cy="620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7969" y="232798"/>
            <a:ext cx="910906" cy="2815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3159" y="3926492"/>
            <a:ext cx="663599" cy="5924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7951" y="725581"/>
            <a:ext cx="683399" cy="683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7565" y="4455780"/>
            <a:ext cx="635916" cy="633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159" y="4416287"/>
            <a:ext cx="485045" cy="600844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>
          <a:xfrm>
            <a:off x="1524000" y="1789283"/>
            <a:ext cx="5943600" cy="1887368"/>
            <a:chOff x="0" y="0"/>
            <a:chExt cx="8520421" cy="2899380"/>
          </a:xfrm>
        </p:grpSpPr>
        <p:grpSp>
          <p:nvGrpSpPr>
            <p:cNvPr id="19" name="Group 8"/>
            <p:cNvGrpSpPr/>
            <p:nvPr/>
          </p:nvGrpSpPr>
          <p:grpSpPr>
            <a:xfrm>
              <a:off x="0" y="0"/>
              <a:ext cx="8520421" cy="2899380"/>
              <a:chOff x="0" y="0"/>
              <a:chExt cx="3765050" cy="1281194"/>
            </a:xfrm>
          </p:grpSpPr>
          <p:sp>
            <p:nvSpPr>
              <p:cNvPr id="21" name="Freeform 9"/>
              <p:cNvSpPr/>
              <p:nvPr/>
            </p:nvSpPr>
            <p:spPr>
              <a:xfrm>
                <a:off x="80010" y="80010"/>
                <a:ext cx="3672340" cy="1188484"/>
              </a:xfrm>
              <a:custGeom>
                <a:avLst/>
                <a:gdLst/>
                <a:ahLst/>
                <a:cxnLst/>
                <a:rect l="l" t="t" r="r" b="b"/>
                <a:pathLst>
                  <a:path w="3672340" h="1188484">
                    <a:moveTo>
                      <a:pt x="0" y="1133874"/>
                    </a:moveTo>
                    <a:lnTo>
                      <a:pt x="0" y="1188484"/>
                    </a:lnTo>
                    <a:lnTo>
                      <a:pt x="3672340" y="1188484"/>
                    </a:lnTo>
                    <a:lnTo>
                      <a:pt x="3672340" y="0"/>
                    </a:lnTo>
                    <a:lnTo>
                      <a:pt x="3617729" y="0"/>
                    </a:lnTo>
                    <a:lnTo>
                      <a:pt x="3617729" y="11338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Freeform 10"/>
              <p:cNvSpPr/>
              <p:nvPr/>
            </p:nvSpPr>
            <p:spPr>
              <a:xfrm>
                <a:off x="67310" y="67310"/>
                <a:ext cx="3697740" cy="1213884"/>
              </a:xfrm>
              <a:custGeom>
                <a:avLst/>
                <a:gdLst/>
                <a:ahLst/>
                <a:cxnLst/>
                <a:rect l="l" t="t" r="r" b="b"/>
                <a:pathLst>
                  <a:path w="3697740" h="1213884">
                    <a:moveTo>
                      <a:pt x="3630429" y="0"/>
                    </a:moveTo>
                    <a:lnTo>
                      <a:pt x="3630429" y="12700"/>
                    </a:lnTo>
                    <a:lnTo>
                      <a:pt x="3685040" y="12700"/>
                    </a:lnTo>
                    <a:lnTo>
                      <a:pt x="3685040" y="1201184"/>
                    </a:lnTo>
                    <a:lnTo>
                      <a:pt x="12700" y="1201184"/>
                    </a:lnTo>
                    <a:lnTo>
                      <a:pt x="12700" y="1146574"/>
                    </a:lnTo>
                    <a:lnTo>
                      <a:pt x="0" y="1146574"/>
                    </a:lnTo>
                    <a:lnTo>
                      <a:pt x="0" y="1213884"/>
                    </a:lnTo>
                    <a:lnTo>
                      <a:pt x="3697740" y="1213884"/>
                    </a:lnTo>
                    <a:lnTo>
                      <a:pt x="369774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11"/>
              <p:cNvSpPr/>
              <p:nvPr/>
            </p:nvSpPr>
            <p:spPr>
              <a:xfrm>
                <a:off x="12700" y="12700"/>
                <a:ext cx="3672339" cy="1188484"/>
              </a:xfrm>
              <a:custGeom>
                <a:avLst/>
                <a:gdLst/>
                <a:ahLst/>
                <a:cxnLst/>
                <a:rect l="l" t="t" r="r" b="b"/>
                <a:pathLst>
                  <a:path w="3672339" h="1188484">
                    <a:moveTo>
                      <a:pt x="0" y="0"/>
                    </a:moveTo>
                    <a:lnTo>
                      <a:pt x="3672339" y="0"/>
                    </a:lnTo>
                    <a:lnTo>
                      <a:pt x="3672339" y="1188484"/>
                    </a:lnTo>
                    <a:lnTo>
                      <a:pt x="0" y="1188484"/>
                    </a:lnTo>
                    <a:close/>
                  </a:path>
                </a:pathLst>
              </a:custGeom>
              <a:solidFill>
                <a:srgbClr val="FDFB52"/>
              </a:solidFill>
            </p:spPr>
          </p:sp>
          <p:sp>
            <p:nvSpPr>
              <p:cNvPr id="24" name="Freeform 12"/>
              <p:cNvSpPr/>
              <p:nvPr/>
            </p:nvSpPr>
            <p:spPr>
              <a:xfrm>
                <a:off x="0" y="0"/>
                <a:ext cx="3697740" cy="1213884"/>
              </a:xfrm>
              <a:custGeom>
                <a:avLst/>
                <a:gdLst/>
                <a:ahLst/>
                <a:cxnLst/>
                <a:rect l="l" t="t" r="r" b="b"/>
                <a:pathLst>
                  <a:path w="3697740" h="1213884">
                    <a:moveTo>
                      <a:pt x="80010" y="1213884"/>
                    </a:moveTo>
                    <a:lnTo>
                      <a:pt x="3697740" y="1213884"/>
                    </a:lnTo>
                    <a:lnTo>
                      <a:pt x="3697740" y="80010"/>
                    </a:lnTo>
                    <a:lnTo>
                      <a:pt x="3697740" y="67310"/>
                    </a:lnTo>
                    <a:lnTo>
                      <a:pt x="3697740" y="0"/>
                    </a:lnTo>
                    <a:lnTo>
                      <a:pt x="0" y="0"/>
                    </a:lnTo>
                    <a:lnTo>
                      <a:pt x="0" y="1213884"/>
                    </a:lnTo>
                    <a:lnTo>
                      <a:pt x="67310" y="1213884"/>
                    </a:lnTo>
                    <a:lnTo>
                      <a:pt x="80010" y="1213884"/>
                    </a:lnTo>
                    <a:close/>
                    <a:moveTo>
                      <a:pt x="12700" y="12700"/>
                    </a:moveTo>
                    <a:lnTo>
                      <a:pt x="3685039" y="12700"/>
                    </a:lnTo>
                    <a:lnTo>
                      <a:pt x="3685039" y="1201184"/>
                    </a:lnTo>
                    <a:lnTo>
                      <a:pt x="12700" y="1201184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13"/>
            <p:cNvSpPr txBox="1"/>
            <p:nvPr/>
          </p:nvSpPr>
          <p:spPr>
            <a:xfrm>
              <a:off x="472444" y="930271"/>
              <a:ext cx="7426524" cy="886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2"/>
                </a:lnSpc>
              </a:pPr>
              <a:r>
                <a:rPr lang="en-US" sz="3751" b="1" spc="-56" dirty="0"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10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6619F14A-974F-4B22-9984-375A1C9307D7}"/>
              </a:ext>
            </a:extLst>
          </p:cNvPr>
          <p:cNvGrpSpPr>
            <a:grpSpLocks/>
          </p:cNvGrpSpPr>
          <p:nvPr/>
        </p:nvGrpSpPr>
        <p:grpSpPr bwMode="auto">
          <a:xfrm>
            <a:off x="4334585" y="342392"/>
            <a:ext cx="3781279" cy="3777707"/>
            <a:chOff x="5425622" y="292790"/>
            <a:chExt cx="5834378" cy="5828280"/>
          </a:xfrm>
        </p:grpSpPr>
        <p:pic>
          <p:nvPicPr>
            <p:cNvPr id="76842" name="Picture 3">
              <a:extLst>
                <a:ext uri="{FF2B5EF4-FFF2-40B4-BE49-F238E27FC236}">
                  <a16:creationId xmlns:a16="http://schemas.microsoft.com/office/drawing/2014/main" id="{C5DECFBE-8254-42B4-ADFE-8383703F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43" name="TextBox 8">
              <a:extLst>
                <a:ext uri="{FF2B5EF4-FFF2-40B4-BE49-F238E27FC236}">
                  <a16:creationId xmlns:a16="http://schemas.microsoft.com/office/drawing/2014/main" id="{8A019234-B409-4890-93D8-FFED9817F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949661">
              <a:off x="6674686" y="1251449"/>
              <a:ext cx="2025648" cy="71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altLang="en-US" sz="2400" b="1" kern="1200" dirty="0">
                  <a:solidFill>
                    <a:srgbClr val="000000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8</a:t>
              </a:r>
              <a:endParaRPr lang="vi-VN" altLang="en-US" sz="2400" b="1" kern="1200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4" name="TextBox 9">
              <a:extLst>
                <a:ext uri="{FF2B5EF4-FFF2-40B4-BE49-F238E27FC236}">
                  <a16:creationId xmlns:a16="http://schemas.microsoft.com/office/drawing/2014/main" id="{59A4E67D-706D-483F-987B-E5E59813E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232592">
              <a:off x="5742638" y="2167073"/>
              <a:ext cx="2025647" cy="71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 dirty="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9,5</a:t>
              </a:r>
              <a:endParaRPr lang="vi-VN" altLang="en-US" sz="2400" b="1" kern="1200" dirty="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5" name="TextBox 10">
              <a:extLst>
                <a:ext uri="{FF2B5EF4-FFF2-40B4-BE49-F238E27FC236}">
                  <a16:creationId xmlns:a16="http://schemas.microsoft.com/office/drawing/2014/main" id="{74C3A26D-063E-473B-8395-32A0697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90276">
              <a:off x="8020996" y="1248526"/>
              <a:ext cx="2025648" cy="71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altLang="en-US" sz="2400" b="1" kern="1200" dirty="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</a:t>
              </a:r>
              <a:endParaRPr lang="vi-VN" altLang="en-US" sz="2400" b="1" kern="1200" dirty="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6" name="TextBox 11">
              <a:extLst>
                <a:ext uri="{FF2B5EF4-FFF2-40B4-BE49-F238E27FC236}">
                  <a16:creationId xmlns:a16="http://schemas.microsoft.com/office/drawing/2014/main" id="{4B0CF3FC-8362-41F1-8907-60EBD7078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55085">
              <a:off x="8917979" y="2171677"/>
              <a:ext cx="2025647" cy="71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altLang="en-US" sz="2400" b="1" kern="1200">
                  <a:solidFill>
                    <a:srgbClr val="000000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10</a:t>
              </a:r>
              <a:endParaRPr lang="vi-VN" altLang="en-US" sz="2400" b="1" kern="120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7" name="TextBox 16">
              <a:extLst>
                <a:ext uri="{FF2B5EF4-FFF2-40B4-BE49-F238E27FC236}">
                  <a16:creationId xmlns:a16="http://schemas.microsoft.com/office/drawing/2014/main" id="{AEAF2708-6537-47B4-A8F4-0792A792C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501114">
              <a:off x="5697321" y="3506865"/>
              <a:ext cx="2025647" cy="71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altLang="en-US" sz="2400" b="1" kern="1200" dirty="0">
                  <a:solidFill>
                    <a:srgbClr val="000000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10</a:t>
              </a:r>
              <a:endParaRPr lang="vi-VN" altLang="en-US" sz="2400" b="1" kern="1200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8" name="TextBox 18">
              <a:extLst>
                <a:ext uri="{FF2B5EF4-FFF2-40B4-BE49-F238E27FC236}">
                  <a16:creationId xmlns:a16="http://schemas.microsoft.com/office/drawing/2014/main" id="{31F30446-5361-468F-A27A-902468C2E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703311">
              <a:off x="6660976" y="4475159"/>
              <a:ext cx="2025648" cy="71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 dirty="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</a:t>
              </a:r>
              <a:endParaRPr lang="vi-VN" altLang="en-US" sz="2400" b="1" kern="1200" dirty="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9" name="TextBox 19">
              <a:extLst>
                <a:ext uri="{FF2B5EF4-FFF2-40B4-BE49-F238E27FC236}">
                  <a16:creationId xmlns:a16="http://schemas.microsoft.com/office/drawing/2014/main" id="{48C8FE7C-CE74-4900-B073-B8768181B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29829">
              <a:off x="8019633" y="4482401"/>
              <a:ext cx="2025648" cy="71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altLang="en-US" sz="2400" b="1" kern="1200" dirty="0">
                  <a:solidFill>
                    <a:srgbClr val="000000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9,5</a:t>
              </a:r>
              <a:endParaRPr lang="vi-VN" altLang="en-US" sz="2400" b="1" kern="1200" dirty="0">
                <a:solidFill>
                  <a:srgbClr val="00000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50" name="TextBox 20">
              <a:extLst>
                <a:ext uri="{FF2B5EF4-FFF2-40B4-BE49-F238E27FC236}">
                  <a16:creationId xmlns:a16="http://schemas.microsoft.com/office/drawing/2014/main" id="{A0C27825-3710-4D2F-A648-BD30ACF3D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648">
              <a:off x="8940450" y="3538374"/>
              <a:ext cx="2025647" cy="71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76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altLang="en-US" sz="2400" b="1" kern="1200" dirty="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8,5</a:t>
              </a:r>
              <a:endParaRPr lang="vi-VN" altLang="en-US" sz="2400" b="1" kern="1200" dirty="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9EE2579-06DD-499F-93FD-EA7D1175EE02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4987520" y="4371617"/>
            <a:ext cx="1261524" cy="63696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1799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799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A3B432A5-0581-46FA-87E9-C37002AAC4AF}"/>
              </a:ext>
            </a:extLst>
          </p:cNvPr>
          <p:cNvSpPr/>
          <p:nvPr/>
        </p:nvSpPr>
        <p:spPr>
          <a:xfrm>
            <a:off x="631612" y="1903144"/>
            <a:ext cx="1003658" cy="100246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3300" b="1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8058BD2F-428C-46C1-BCDA-0AB8FB9CB243}"/>
              </a:ext>
            </a:extLst>
          </p:cNvPr>
          <p:cNvSpPr/>
          <p:nvPr/>
        </p:nvSpPr>
        <p:spPr>
          <a:xfrm>
            <a:off x="1800547" y="1881968"/>
            <a:ext cx="1003658" cy="100246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  <a:extLst>
              <a:ext uri="{FF2B5EF4-FFF2-40B4-BE49-F238E27FC236}">
                <a16:creationId xmlns:a16="http://schemas.microsoft.com/office/drawing/2014/main" id="{AE62A3DB-480C-44AE-9186-2BD09E81928E}"/>
              </a:ext>
            </a:extLst>
          </p:cNvPr>
          <p:cNvSpPr/>
          <p:nvPr/>
        </p:nvSpPr>
        <p:spPr>
          <a:xfrm>
            <a:off x="2967408" y="1881968"/>
            <a:ext cx="1003658" cy="100246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0C454F18-DB76-42D8-A484-A2308066FB66}"/>
              </a:ext>
            </a:extLst>
          </p:cNvPr>
          <p:cNvSpPr/>
          <p:nvPr/>
        </p:nvSpPr>
        <p:spPr>
          <a:xfrm>
            <a:off x="1157658" y="3516792"/>
            <a:ext cx="1002468" cy="100246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DD68F487-E94D-4246-B58F-411AD68E7A92}"/>
              </a:ext>
            </a:extLst>
          </p:cNvPr>
          <p:cNvSpPr/>
          <p:nvPr/>
        </p:nvSpPr>
        <p:spPr>
          <a:xfrm>
            <a:off x="2413240" y="3506354"/>
            <a:ext cx="1003658" cy="100246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45A9B4-BE55-49A9-AC04-500FF4760055}"/>
              </a:ext>
            </a:extLst>
          </p:cNvPr>
          <p:cNvSpPr/>
          <p:nvPr/>
        </p:nvSpPr>
        <p:spPr>
          <a:xfrm>
            <a:off x="282836" y="71430"/>
            <a:ext cx="3879588" cy="14770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760">
              <a:buClrTx/>
              <a:defRPr/>
            </a:pPr>
            <a:r>
              <a:rPr lang="en-US" sz="449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760">
              <a:buClrTx/>
              <a:defRPr/>
            </a:pPr>
            <a:r>
              <a:rPr lang="en-US" sz="449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815" name="Picture 43">
            <a:extLst>
              <a:ext uri="{FF2B5EF4-FFF2-40B4-BE49-F238E27FC236}">
                <a16:creationId xmlns:a16="http://schemas.microsoft.com/office/drawing/2014/main" id="{EFC99DBD-CE61-432C-B493-668989C7E7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2" y="634679"/>
            <a:ext cx="371461" cy="3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44">
            <a:extLst>
              <a:ext uri="{FF2B5EF4-FFF2-40B4-BE49-F238E27FC236}">
                <a16:creationId xmlns:a16="http://schemas.microsoft.com/office/drawing/2014/main" id="{841FE1B8-F9C8-489A-9FC6-C69BC5AC23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80" y="906131"/>
            <a:ext cx="371461" cy="3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45">
            <a:extLst>
              <a:ext uri="{FF2B5EF4-FFF2-40B4-BE49-F238E27FC236}">
                <a16:creationId xmlns:a16="http://schemas.microsoft.com/office/drawing/2014/main" id="{66F565AC-8C9E-4F69-AF22-99627151F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82" y="510858"/>
            <a:ext cx="371461" cy="3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46">
            <a:extLst>
              <a:ext uri="{FF2B5EF4-FFF2-40B4-BE49-F238E27FC236}">
                <a16:creationId xmlns:a16="http://schemas.microsoft.com/office/drawing/2014/main" id="{32E70634-CB0D-4CD6-BB98-6AF6CA3729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230" y="358465"/>
            <a:ext cx="535761" cy="89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1">
            <a:extLst>
              <a:ext uri="{FF2B5EF4-FFF2-40B4-BE49-F238E27FC236}">
                <a16:creationId xmlns:a16="http://schemas.microsoft.com/office/drawing/2014/main" id="{E9522E82-8AEF-4A84-BA80-BD7911BF3D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98" y="1797875"/>
            <a:ext cx="1015563" cy="8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FCF7D71A-3300-45F4-A510-D70454C8FB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31" y="-520283"/>
            <a:ext cx="457182" cy="45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0BE1FE1-BDFC-4C32-A093-BB416790919A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D5CD1C0-8FBE-4B16-BE14-92D5CAFCA75E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6601BF5-707C-4AA7-9C31-E37C7E164B73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566D4CE-8963-41C0-AFE9-4D9A5955D877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E83424A-052C-4240-AEF1-ADCF6CB2BFF2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E71CD45-8FE4-4EBD-8727-15026306944F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65DA326-F321-48DE-84B1-2D2AFFA445DC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9C37757-E120-4FD3-B4B9-B72140E505F7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4B98FC6-5ECE-4D2D-A3B4-7A828955B2D9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7A5F19B-74FA-4289-BC39-6CB9EED33E49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012A4F4-28B7-4E63-993F-6CAAFB137568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60C76B5-CF17-4D30-B927-C268F98648D5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4B5F2947-8823-4E68-9905-D4BFB1BF5B97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8778952-617B-4375-829F-4B2F9313353A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BBE2494-14A9-4DD5-84D8-2A0FAF9BD15E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F0EA1F4-7258-4FC1-BB12-8D0AD8222514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0B069B4-8DF1-4B78-8B04-ACDE6C56750C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1E2540D5-C1CE-46F2-A12C-9E555FAA2DEA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07FEFBD4-51E9-4165-B9B9-6D7EBCDF6799}"/>
              </a:ext>
            </a:extLst>
          </p:cNvPr>
          <p:cNvSpPr/>
          <p:nvPr/>
        </p:nvSpPr>
        <p:spPr>
          <a:xfrm rot="16200000">
            <a:off x="8130048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C5D9CB9C-F20E-46BA-9CE9-9FEB08891178}"/>
              </a:ext>
            </a:extLst>
          </p:cNvPr>
          <p:cNvSpPr/>
          <p:nvPr/>
        </p:nvSpPr>
        <p:spPr>
          <a:xfrm rot="16200000">
            <a:off x="8130049" y="1748465"/>
            <a:ext cx="454801" cy="9893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4B716BEB-DA5D-4DAE-AB88-7DC2E66FD37B}"/>
              </a:ext>
            </a:extLst>
          </p:cNvPr>
          <p:cNvSpPr/>
          <p:nvPr/>
        </p:nvSpPr>
        <p:spPr>
          <a:xfrm rot="5400000">
            <a:off x="8513413" y="1940150"/>
            <a:ext cx="588146" cy="5869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C2C7D-6990-4117-90AB-76756F81363E}"/>
              </a:ext>
            </a:extLst>
          </p:cNvPr>
          <p:cNvSpPr txBox="1"/>
          <p:nvPr/>
        </p:nvSpPr>
        <p:spPr>
          <a:xfrm>
            <a:off x="3416898" y="4536477"/>
            <a:ext cx="1327046" cy="415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Luật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 chơi</a:t>
            </a:r>
            <a:endParaRPr lang="en-US" sz="21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quay dung">
            <a:hlinkClick r:id="rId18" action="ppaction://hlinksldjump"/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7742513" y="4321087"/>
            <a:ext cx="1265109" cy="63696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1799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vi-VN" sz="1799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quay dung"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6448215" y="4368889"/>
            <a:ext cx="1123123" cy="63696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GB" sz="1799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endParaRPr lang="vi-VN" sz="1799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27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530" y="-1000575"/>
            <a:ext cx="812800" cy="812800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1987" y="-340175"/>
            <a:ext cx="304800" cy="304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027529" y="979300"/>
            <a:ext cx="7236942" cy="3184901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 defTabSz="685800">
              <a:spcBef>
                <a:spcPts val="225"/>
              </a:spcBef>
              <a:spcAft>
                <a:spcPts val="225"/>
              </a:spcAft>
              <a:buClrTx/>
            </a:pP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Trò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chơi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gồm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ẩn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sau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ô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vuông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 defTabSz="685800">
              <a:spcBef>
                <a:spcPts val="225"/>
              </a:spcBef>
              <a:spcAft>
                <a:spcPts val="225"/>
              </a:spcAft>
              <a:buClrTx/>
            </a:pP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vi-VN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 lời đúng 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lang="vi-VN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sẽ được quay 1 lượt vòng quay may mắn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ô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quay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 defTabSz="685800">
              <a:spcBef>
                <a:spcPts val="225"/>
              </a:spcBef>
              <a:spcAft>
                <a:spcPts val="225"/>
              </a:spcAft>
              <a:buClrTx/>
            </a:pP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sai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nhường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quyền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 defTabSz="685800">
              <a:spcBef>
                <a:spcPts val="225"/>
              </a:spcBef>
              <a:spcAft>
                <a:spcPts val="225"/>
              </a:spcAft>
              <a:buClrTx/>
            </a:pP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giành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quyền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giơ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tay</a:t>
            </a:r>
            <a:r>
              <a:rPr lang="en-US" sz="2400" kern="1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3000" kern="1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1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7309615" y="4533254"/>
            <a:ext cx="1162373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671572" y="-70236"/>
            <a:ext cx="2438456" cy="136096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4701" y="-70236"/>
            <a:ext cx="2438456" cy="136096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0801" y="4088974"/>
            <a:ext cx="1025125" cy="818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53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4" y="2826534"/>
            <a:ext cx="815547" cy="8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53" y="3387298"/>
            <a:ext cx="609576" cy="6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86" y="3848052"/>
            <a:ext cx="390511" cy="4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BF22DEFC-B4EF-41DB-B8BF-4E5C2FA1C515}"/>
                  </a:ext>
                </a:extLst>
              </p:cNvPr>
              <p:cNvSpPr/>
              <p:nvPr/>
            </p:nvSpPr>
            <p:spPr>
              <a:xfrm>
                <a:off x="395466" y="37313"/>
                <a:ext cx="8251903" cy="1198553"/>
              </a:xfrm>
              <a:prstGeom prst="snip2Diag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pt-BR" sz="3000" b="1" u="sng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</a:t>
                </a:r>
                <a:r>
                  <a:rPr lang="pt-BR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Georgia" panose="02040502050405020303" pitchFamily="18" charset="0"/>
                  </a:rPr>
                  <a:t>là hai nghiệm của phương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Georgia" panose="02040502050405020303" pitchFamily="18" charset="0"/>
                  </a:rPr>
                  <a:t>trình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𝑎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eorgia" panose="02040502050405020303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eorgia" panose="02040502050405020303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eorgia" panose="02040502050405020303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𝑏𝑥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𝑐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eorgia" panose="02040502050405020303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eorgia" panose="02040502050405020303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eorgia" panose="02040502050405020303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BF22DEFC-B4EF-41DB-B8BF-4E5C2FA1C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66" y="37313"/>
                <a:ext cx="8251903" cy="1198553"/>
              </a:xfrm>
              <a:prstGeom prst="snip2DiagRect">
                <a:avLst/>
              </a:prstGeom>
              <a:blipFill>
                <a:blip r:embed="rId10"/>
                <a:stretch>
                  <a:fillRect l="-517" b="-406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8EF833D-1BAB-4556-9446-FF63BC861304}"/>
                  </a:ext>
                </a:extLst>
              </p:cNvPr>
              <p:cNvSpPr/>
              <p:nvPr/>
            </p:nvSpPr>
            <p:spPr>
              <a:xfrm>
                <a:off x="723935" y="1406650"/>
                <a:ext cx="5417490" cy="6579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kern="1200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kern="1200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2800" b="0" i="1" kern="1200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kern="1200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8EF833D-1BAB-4556-9446-FF63BC861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35" y="1406650"/>
                <a:ext cx="5417490" cy="657932"/>
              </a:xfrm>
              <a:prstGeom prst="rect">
                <a:avLst/>
              </a:prstGeom>
              <a:blipFill>
                <a:blip r:embed="rId11"/>
                <a:stretch>
                  <a:fillRect l="-2703" t="-5556" b="-1851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469967" y="4031506"/>
            <a:ext cx="689774" cy="37528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0276610" y="3526596"/>
            <a:ext cx="669106" cy="41194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E8331CE-7ADF-4924-8BFD-594476CEB6F8}"/>
                  </a:ext>
                </a:extLst>
              </p:cNvPr>
              <p:cNvSpPr/>
              <p:nvPr/>
            </p:nvSpPr>
            <p:spPr>
              <a:xfrm>
                <a:off x="721216" y="2166704"/>
                <a:ext cx="5420209" cy="73414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E8331CE-7ADF-4924-8BFD-594476CEB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16" y="2166704"/>
                <a:ext cx="5420209" cy="734145"/>
              </a:xfrm>
              <a:prstGeom prst="rect">
                <a:avLst/>
              </a:prstGeom>
              <a:blipFill>
                <a:blip r:embed="rId12"/>
                <a:stretch>
                  <a:fillRect l="-2587" b="-1157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FD5C08-7703-43C2-940E-11DD74BB2CCF}"/>
                  </a:ext>
                </a:extLst>
              </p:cNvPr>
              <p:cNvSpPr/>
              <p:nvPr/>
            </p:nvSpPr>
            <p:spPr>
              <a:xfrm>
                <a:off x="708050" y="2959104"/>
                <a:ext cx="5433375" cy="70289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28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FD5C08-7703-43C2-940E-11DD74BB2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50" y="2959104"/>
                <a:ext cx="5433375" cy="702892"/>
              </a:xfrm>
              <a:prstGeom prst="rect">
                <a:avLst/>
              </a:prstGeom>
              <a:blipFill>
                <a:blip r:embed="rId13"/>
                <a:stretch>
                  <a:fillRect l="-2245" b="-1034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3E71566-AE2A-4542-90B7-5891F2790CBF}"/>
                  </a:ext>
                </a:extLst>
              </p:cNvPr>
              <p:cNvSpPr/>
              <p:nvPr/>
            </p:nvSpPr>
            <p:spPr>
              <a:xfrm>
                <a:off x="708050" y="3739529"/>
                <a:ext cx="5433375" cy="70058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kern="120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20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i="1" kern="12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0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3E71566-AE2A-4542-90B7-5891F2790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50" y="3739529"/>
                <a:ext cx="5433375" cy="700586"/>
              </a:xfrm>
              <a:prstGeom prst="rect">
                <a:avLst/>
              </a:prstGeom>
              <a:blipFill>
                <a:blip r:embed="rId14"/>
                <a:stretch>
                  <a:fillRect l="-2581" t="-1739" b="-1478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72" y="1475968"/>
            <a:ext cx="740899" cy="59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72" y="3048210"/>
            <a:ext cx="602433" cy="4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09" y="3827285"/>
            <a:ext cx="603623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18" y="2212936"/>
            <a:ext cx="730407" cy="64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7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7276996" y="1616878"/>
            <a:ext cx="1769201" cy="8286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US" sz="1799" b="1" kern="1200" dirty="0">
                <a:solidFill>
                  <a:srgbClr val="000000"/>
                </a:solidFill>
                <a:latin typeface="Arial" panose="020B0604020202020204" pitchFamily="34" charset="0"/>
              </a:rPr>
              <a:t>QUAY VỀ</a:t>
            </a:r>
            <a:endParaRPr lang="vi-VN" sz="1799" b="1" kern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C6A763-C738-4A6A-B448-C8FF6BA9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6856" y="2044211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3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A9140-1C3F-4F3D-9B13-B38834017F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4" y="2826534"/>
            <a:ext cx="815547" cy="8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DA3B5-C93A-4749-8D1C-56FFA7580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53" y="3387298"/>
            <a:ext cx="609576" cy="6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5E422-03FE-41A0-8020-EC504C9EF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86" y="3848052"/>
            <a:ext cx="390511" cy="4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2EDEDA68-10CC-4456-BB97-BB088584ECA3}"/>
                  </a:ext>
                </a:extLst>
              </p:cNvPr>
              <p:cNvSpPr/>
              <p:nvPr/>
            </p:nvSpPr>
            <p:spPr>
              <a:xfrm>
                <a:off x="265373" y="17579"/>
                <a:ext cx="8692694" cy="137612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pt-BR" sz="2700" b="1" u="sng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có</a:t>
                </a:r>
                <a:r>
                  <a:rPr lang="en-US" sz="24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𝒂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𝒃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+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𝒄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thì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phương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trình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một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nghiệm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còn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lại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?</a:t>
                </a:r>
              </a:p>
            </p:txBody>
          </p:sp>
        </mc:Choice>
        <mc:Fallback xmlns="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2EDEDA68-10CC-4456-BB97-BB088584E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73" y="17579"/>
                <a:ext cx="8692694" cy="1376120"/>
              </a:xfrm>
              <a:prstGeom prst="snip2DiagRect">
                <a:avLst/>
              </a:prstGeom>
              <a:blipFill>
                <a:blip r:embed="rId10"/>
                <a:stretch>
                  <a:fillRect l="-70" b="-531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4304D4A-E203-4135-986A-C26B848EAD17}"/>
                  </a:ext>
                </a:extLst>
              </p:cNvPr>
              <p:cNvSpPr/>
              <p:nvPr/>
            </p:nvSpPr>
            <p:spPr>
              <a:xfrm>
                <a:off x="601682" y="1681024"/>
                <a:ext cx="2510795" cy="72268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2700" kern="12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vi-VN" sz="27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4304D4A-E203-4135-986A-C26B848EA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82" y="1681024"/>
                <a:ext cx="2510795" cy="722682"/>
              </a:xfrm>
              <a:prstGeom prst="rect">
                <a:avLst/>
              </a:prstGeom>
              <a:blipFill>
                <a:blip r:embed="rId11"/>
                <a:stretch>
                  <a:fillRect l="-4612" b="-42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>
            <a:extLst>
              <a:ext uri="{FF2B5EF4-FFF2-40B4-BE49-F238E27FC236}">
                <a16:creationId xmlns:a16="http://schemas.microsoft.com/office/drawing/2014/main" id="{99946107-9B8E-473D-AAA1-67AE7A049AC9}"/>
              </a:ext>
            </a:extLst>
          </p:cNvPr>
          <p:cNvSpPr/>
          <p:nvPr/>
        </p:nvSpPr>
        <p:spPr>
          <a:xfrm>
            <a:off x="-511949" y="3676607"/>
            <a:ext cx="425036" cy="26192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16C2DAEF-30AE-4E52-8733-7ABF2CDBE7E0}"/>
              </a:ext>
            </a:extLst>
          </p:cNvPr>
          <p:cNvSpPr/>
          <p:nvPr/>
        </p:nvSpPr>
        <p:spPr>
          <a:xfrm>
            <a:off x="10223856" y="3526596"/>
            <a:ext cx="669106" cy="41194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3E39AB-DDD4-4E3A-B7FE-FE9F4A1ADD33}"/>
                  </a:ext>
                </a:extLst>
              </p:cNvPr>
              <p:cNvSpPr/>
              <p:nvPr/>
            </p:nvSpPr>
            <p:spPr>
              <a:xfrm>
                <a:off x="577705" y="2613302"/>
                <a:ext cx="2534771" cy="72625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7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vi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7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3E39AB-DDD4-4E3A-B7FE-FE9F4A1AD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05" y="2613302"/>
                <a:ext cx="2534771" cy="726253"/>
              </a:xfrm>
              <a:prstGeom prst="rect">
                <a:avLst/>
              </a:prstGeom>
              <a:blipFill>
                <a:blip r:embed="rId12"/>
                <a:stretch>
                  <a:fillRect l="-4567" b="-672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135C20-4FCA-4597-9EB1-550B07F6246C}"/>
                  </a:ext>
                </a:extLst>
              </p:cNvPr>
              <p:cNvSpPr/>
              <p:nvPr/>
            </p:nvSpPr>
            <p:spPr>
              <a:xfrm>
                <a:off x="3984972" y="1664404"/>
                <a:ext cx="2508147" cy="71156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7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135C20-4FCA-4597-9EB1-550B07F624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972" y="1664404"/>
                <a:ext cx="2508147" cy="711566"/>
              </a:xfrm>
              <a:prstGeom prst="rect">
                <a:avLst/>
              </a:prstGeom>
              <a:blipFill>
                <a:blip r:embed="rId13"/>
                <a:stretch>
                  <a:fillRect l="-4623" b="-427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0F7A6A-8190-4F67-ACBD-86F806B179FB}"/>
                  </a:ext>
                </a:extLst>
              </p:cNvPr>
              <p:cNvSpPr/>
              <p:nvPr/>
            </p:nvSpPr>
            <p:spPr>
              <a:xfrm>
                <a:off x="4010762" y="2613302"/>
                <a:ext cx="2517526" cy="71156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endParaRPr lang="en-US" sz="27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0F7A6A-8190-4F67-ACBD-86F806B17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762" y="2613302"/>
                <a:ext cx="2517526" cy="711566"/>
              </a:xfrm>
              <a:prstGeom prst="rect">
                <a:avLst/>
              </a:prstGeom>
              <a:blipFill>
                <a:blip r:embed="rId14"/>
                <a:stretch>
                  <a:fillRect l="-4600" b="-517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7B47303D-E887-4F6E-99DB-A182F96C44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54" y="1778137"/>
            <a:ext cx="603623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05C10C-058D-430A-9E50-70C04C3E88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81" y="1736481"/>
            <a:ext cx="623959" cy="54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F55D33-0A38-4982-976B-3362121698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94" y="2690635"/>
            <a:ext cx="603625" cy="4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6FE626-AABE-4CCA-82E3-33BA74178A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79" y="2690635"/>
            <a:ext cx="652031" cy="57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7" action="ppaction://hlinksldjump"/>
            <a:extLst>
              <a:ext uri="{FF2B5EF4-FFF2-40B4-BE49-F238E27FC236}">
                <a16:creationId xmlns:a16="http://schemas.microsoft.com/office/drawing/2014/main" id="{311908B9-F03B-4350-B925-D74567DBCCFC}"/>
              </a:ext>
            </a:extLst>
          </p:cNvPr>
          <p:cNvSpPr/>
          <p:nvPr/>
        </p:nvSpPr>
        <p:spPr>
          <a:xfrm>
            <a:off x="7375199" y="4384971"/>
            <a:ext cx="1769201" cy="8286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US" sz="1799" b="1" kern="1200" dirty="0">
                <a:solidFill>
                  <a:srgbClr val="000000"/>
                </a:solidFill>
                <a:latin typeface="Arial" panose="020B0604020202020204" pitchFamily="34" charset="0"/>
              </a:rPr>
              <a:t>QUAY VỀ</a:t>
            </a:r>
            <a:endParaRPr lang="vi-VN" sz="1799" b="1" kern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08D22-05A8-43D7-947F-66E987852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91" y="11974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8C0E3E0-4932-4C68-AD16-5B3EA078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48BDEC0-A69B-4A46-A8A7-0282F27D8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6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4" y="2826534"/>
            <a:ext cx="815547" cy="8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53" y="3387298"/>
            <a:ext cx="609576" cy="6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86" y="3848052"/>
            <a:ext cx="390511" cy="4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BF22DEFC-B4EF-41DB-B8BF-4E5C2FA1C515}"/>
                  </a:ext>
                </a:extLst>
              </p:cNvPr>
              <p:cNvSpPr/>
              <p:nvPr/>
            </p:nvSpPr>
            <p:spPr>
              <a:xfrm>
                <a:off x="297910" y="43263"/>
                <a:ext cx="8387541" cy="116869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pt-BR" sz="2700" b="1" u="sng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  <a:r>
                  <a:rPr lang="pt-BR" sz="27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 </a:t>
                </a:r>
                <a14:m>
                  <m:oMath xmlns:m="http://schemas.openxmlformats.org/officeDocument/2006/math"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−11=0</m:t>
                    </m:r>
                  </m:oMath>
                </a14:m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7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BF22DEFC-B4EF-41DB-B8BF-4E5C2FA1C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10" y="43263"/>
                <a:ext cx="8387541" cy="1168695"/>
              </a:xfrm>
              <a:prstGeom prst="snip2DiagRect">
                <a:avLst/>
              </a:prstGeom>
              <a:blipFill>
                <a:blip r:embed="rId10"/>
                <a:stretch>
                  <a:fillRect l="-218" b="-26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8EF833D-1BAB-4556-9446-FF63BC861304}"/>
                  </a:ext>
                </a:extLst>
              </p:cNvPr>
              <p:cNvSpPr/>
              <p:nvPr/>
            </p:nvSpPr>
            <p:spPr>
              <a:xfrm>
                <a:off x="603303" y="1479853"/>
                <a:ext cx="2816905" cy="8246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7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8EF833D-1BAB-4556-9446-FF63BC861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3" y="1479853"/>
                <a:ext cx="2816905" cy="824612"/>
              </a:xfrm>
              <a:prstGeom prst="rect">
                <a:avLst/>
              </a:prstGeom>
              <a:blipFill>
                <a:blip r:embed="rId11"/>
                <a:stretch>
                  <a:fillRect l="-41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511949" y="3676607"/>
            <a:ext cx="425036" cy="26192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0223856" y="3526596"/>
            <a:ext cx="669106" cy="41194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E8331CE-7ADF-4924-8BFD-594476CEB6F8}"/>
                  </a:ext>
                </a:extLst>
              </p:cNvPr>
              <p:cNvSpPr/>
              <p:nvPr/>
            </p:nvSpPr>
            <p:spPr>
              <a:xfrm>
                <a:off x="603304" y="2796145"/>
                <a:ext cx="2816904" cy="8246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2700" kern="12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7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E8331CE-7ADF-4924-8BFD-594476CEB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4" y="2796145"/>
                <a:ext cx="2816904" cy="824612"/>
              </a:xfrm>
              <a:prstGeom prst="rect">
                <a:avLst/>
              </a:prstGeom>
              <a:blipFill>
                <a:blip r:embed="rId12"/>
                <a:stretch>
                  <a:fillRect l="-411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FD5C08-7703-43C2-940E-11DD74BB2CCF}"/>
                  </a:ext>
                </a:extLst>
              </p:cNvPr>
              <p:cNvSpPr/>
              <p:nvPr/>
            </p:nvSpPr>
            <p:spPr>
              <a:xfrm>
                <a:off x="4037123" y="1479853"/>
                <a:ext cx="2847679" cy="8246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7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FD5C08-7703-43C2-940E-11DD74BB2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123" y="1479853"/>
                <a:ext cx="2847679" cy="824612"/>
              </a:xfrm>
              <a:prstGeom prst="rect">
                <a:avLst/>
              </a:prstGeom>
              <a:blipFill>
                <a:blip r:embed="rId13"/>
                <a:stretch>
                  <a:fillRect l="-40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3E71566-AE2A-4542-90B7-5891F2790CBF}"/>
                  </a:ext>
                </a:extLst>
              </p:cNvPr>
              <p:cNvSpPr/>
              <p:nvPr/>
            </p:nvSpPr>
            <p:spPr>
              <a:xfrm>
                <a:off x="4037123" y="2796145"/>
                <a:ext cx="2940406" cy="82480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7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7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3E71566-AE2A-4542-90B7-5891F2790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123" y="2796145"/>
                <a:ext cx="2940406" cy="824803"/>
              </a:xfrm>
              <a:prstGeom prst="rect">
                <a:avLst/>
              </a:prstGeom>
              <a:blipFill>
                <a:blip r:embed="rId14"/>
                <a:stretch>
                  <a:fillRect l="-39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34" y="1690900"/>
            <a:ext cx="603623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61" y="1626546"/>
            <a:ext cx="602433" cy="4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60" y="2906899"/>
            <a:ext cx="603623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5" y="2954894"/>
            <a:ext cx="548858" cy="4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7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7374799" y="1717508"/>
            <a:ext cx="1769201" cy="8286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US" sz="1799" b="1" kern="1200" dirty="0">
                <a:solidFill>
                  <a:srgbClr val="000000"/>
                </a:solidFill>
                <a:latin typeface="Arial" panose="020B0604020202020204" pitchFamily="34" charset="0"/>
              </a:rPr>
              <a:t>QUAY VỀ</a:t>
            </a:r>
            <a:endParaRPr lang="vi-VN" sz="1799" b="1" kern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067D01-F3AD-43D0-97F1-D81984C0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905" y="454035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9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85DD7-030C-4E30-8E23-A284647676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4" y="2826534"/>
            <a:ext cx="815547" cy="8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F2870-6D38-456D-9D85-40111D44B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53" y="3387298"/>
            <a:ext cx="609576" cy="6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EC8B8-206E-4E87-B6C8-7F85683238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86" y="3848052"/>
            <a:ext cx="390511" cy="4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2242FC95-D48F-4C01-8081-38FD5F7BF00C}"/>
                  </a:ext>
                </a:extLst>
              </p:cNvPr>
              <p:cNvSpPr/>
              <p:nvPr/>
            </p:nvSpPr>
            <p:spPr>
              <a:xfrm>
                <a:off x="223612" y="74241"/>
                <a:ext cx="8540406" cy="1324674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pt-BR" sz="3000" b="1" u="sng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 </a:t>
                </a:r>
                <a:r>
                  <a:rPr lang="pt-BR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−2023</m:t>
                    </m:r>
                    <m:r>
                      <a:rPr lang="en-US" sz="3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−2024=0</m:t>
                    </m:r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2242FC95-D48F-4C01-8081-38FD5F7BF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12" y="74241"/>
                <a:ext cx="8540406" cy="1324674"/>
              </a:xfrm>
              <a:prstGeom prst="snip2DiagRect">
                <a:avLst/>
              </a:prstGeom>
              <a:blipFill>
                <a:blip r:embed="rId10"/>
                <a:stretch>
                  <a:fillRect l="-571" b="-5069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3D3BBC2-178A-4454-A3F0-55BE44FDD37B}"/>
                  </a:ext>
                </a:extLst>
              </p:cNvPr>
              <p:cNvSpPr/>
              <p:nvPr/>
            </p:nvSpPr>
            <p:spPr>
              <a:xfrm>
                <a:off x="781841" y="1673483"/>
                <a:ext cx="2790798" cy="87848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202</m:t>
                    </m:r>
                    <m:r>
                      <a:rPr lang="en-US" sz="3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vi-VN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3D3BBC2-178A-4454-A3F0-55BE44FDD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41" y="1673483"/>
                <a:ext cx="2790798" cy="878482"/>
              </a:xfrm>
              <a:prstGeom prst="rect">
                <a:avLst/>
              </a:prstGeom>
              <a:blipFill>
                <a:blip r:embed="rId11"/>
                <a:stretch>
                  <a:fillRect l="-5022" b="-277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>
            <a:extLst>
              <a:ext uri="{FF2B5EF4-FFF2-40B4-BE49-F238E27FC236}">
                <a16:creationId xmlns:a16="http://schemas.microsoft.com/office/drawing/2014/main" id="{ABCD1D0B-7094-4B8F-B998-9DD5B089ED0B}"/>
              </a:ext>
            </a:extLst>
          </p:cNvPr>
          <p:cNvSpPr/>
          <p:nvPr/>
        </p:nvSpPr>
        <p:spPr>
          <a:xfrm>
            <a:off x="-511949" y="3676607"/>
            <a:ext cx="425036" cy="26192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6679ED9-35C7-487E-84DD-469AF5BD733A}"/>
              </a:ext>
            </a:extLst>
          </p:cNvPr>
          <p:cNvSpPr/>
          <p:nvPr/>
        </p:nvSpPr>
        <p:spPr>
          <a:xfrm>
            <a:off x="10223856" y="3526596"/>
            <a:ext cx="669106" cy="41194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6167206-FA17-477B-A683-39A30ADE2384}"/>
                  </a:ext>
                </a:extLst>
              </p:cNvPr>
              <p:cNvSpPr/>
              <p:nvPr/>
            </p:nvSpPr>
            <p:spPr>
              <a:xfrm>
                <a:off x="4183537" y="1673486"/>
                <a:ext cx="2827124" cy="87847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vi-VN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2024</m:t>
                    </m:r>
                  </m:oMath>
                </a14:m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6167206-FA17-477B-A683-39A30ADE23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537" y="1673486"/>
                <a:ext cx="2827124" cy="878479"/>
              </a:xfrm>
              <a:prstGeom prst="rect">
                <a:avLst/>
              </a:prstGeom>
              <a:blipFill>
                <a:blip r:embed="rId12"/>
                <a:stretch>
                  <a:fillRect l="-4957" b="-277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CE53180-C4DE-4EF9-A1BC-96EBF2C5A32D}"/>
                  </a:ext>
                </a:extLst>
              </p:cNvPr>
              <p:cNvSpPr/>
              <p:nvPr/>
            </p:nvSpPr>
            <p:spPr>
              <a:xfrm>
                <a:off x="810240" y="2796316"/>
                <a:ext cx="2819770" cy="8802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-</a:t>
                </a:r>
                <a14:m>
                  <m:oMath xmlns:m="http://schemas.openxmlformats.org/officeDocument/2006/math">
                    <m:r>
                      <a:rPr lang="en-US" sz="3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202</m:t>
                    </m:r>
                    <m:r>
                      <a:rPr lang="en-US" sz="3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CE53180-C4DE-4EF9-A1BC-96EBF2C5A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40" y="2796316"/>
                <a:ext cx="2819770" cy="880291"/>
              </a:xfrm>
              <a:prstGeom prst="rect">
                <a:avLst/>
              </a:prstGeom>
              <a:blipFill>
                <a:blip r:embed="rId13"/>
                <a:stretch>
                  <a:fillRect l="-5195" b="-277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CAD3986-63FC-461E-8C2D-2523D87B0D00}"/>
                  </a:ext>
                </a:extLst>
              </p:cNvPr>
              <p:cNvSpPr/>
              <p:nvPr/>
            </p:nvSpPr>
            <p:spPr>
              <a:xfrm>
                <a:off x="4200251" y="2709321"/>
                <a:ext cx="2810410" cy="87847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2024</m:t>
                    </m:r>
                  </m:oMath>
                </a14:m>
                <a:r>
                  <a:rPr lang="en-US" sz="3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CAD3986-63FC-461E-8C2D-2523D87B0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51" y="2709321"/>
                <a:ext cx="2810410" cy="878479"/>
              </a:xfrm>
              <a:prstGeom prst="rect">
                <a:avLst/>
              </a:prstGeom>
              <a:blipFill>
                <a:blip r:embed="rId14"/>
                <a:stretch>
                  <a:fillRect l="-4989" b="-20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C6ED8921-AB85-4EBB-982A-E6F58E545A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89" y="1862107"/>
            <a:ext cx="610896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1E65B0-136A-49B2-9EAE-4388B5BA68A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788136" y="3110167"/>
            <a:ext cx="610649" cy="5280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EC4857-7784-4907-B259-6B590D85B3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99" y="2916737"/>
            <a:ext cx="610898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DC8018-23F5-457C-945B-DF58C10791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27" y="1813025"/>
            <a:ext cx="610898" cy="4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8" action="ppaction://hlinksldjump"/>
            <a:extLst>
              <a:ext uri="{FF2B5EF4-FFF2-40B4-BE49-F238E27FC236}">
                <a16:creationId xmlns:a16="http://schemas.microsoft.com/office/drawing/2014/main" id="{19E87764-E525-4341-B648-AAD41A5DD6C9}"/>
              </a:ext>
            </a:extLst>
          </p:cNvPr>
          <p:cNvSpPr/>
          <p:nvPr/>
        </p:nvSpPr>
        <p:spPr>
          <a:xfrm>
            <a:off x="7348078" y="4273089"/>
            <a:ext cx="1769201" cy="8286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US" sz="1799" b="1" kern="1200" dirty="0">
                <a:solidFill>
                  <a:srgbClr val="000000"/>
                </a:solidFill>
                <a:latin typeface="Arial" panose="020B0604020202020204" pitchFamily="34" charset="0"/>
              </a:rPr>
              <a:t>QUAY VỀ</a:t>
            </a:r>
            <a:endParaRPr lang="vi-VN" sz="1799" b="1" kern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1B43276-384C-4F2E-98CF-8331560B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0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09871-026A-4E2D-8350-EE0D1AC27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4" y="2826534"/>
            <a:ext cx="815547" cy="8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6C7361-7200-4CB6-80A6-A9E75DE04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86" y="3848052"/>
            <a:ext cx="390511" cy="4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FCD72CF4-37C1-43FF-A30E-E2F2A20ADCED}"/>
                  </a:ext>
                </a:extLst>
              </p:cNvPr>
              <p:cNvSpPr/>
              <p:nvPr/>
            </p:nvSpPr>
            <p:spPr>
              <a:xfrm>
                <a:off x="112797" y="148717"/>
                <a:ext cx="8420318" cy="1080002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pt-BR" sz="2400" b="1" u="sng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5:</a:t>
                </a:r>
                <a:r>
                  <a:rPr lang="pt-BR" sz="24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luôn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>
                <a:extLst>
                  <a:ext uri="{FF2B5EF4-FFF2-40B4-BE49-F238E27FC236}">
                    <a16:creationId xmlns:a16="http://schemas.microsoft.com/office/drawing/2014/main" id="{FCD72CF4-37C1-43FF-A30E-E2F2A20AD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7" y="148717"/>
                <a:ext cx="8420318" cy="1080002"/>
              </a:xfrm>
              <a:prstGeom prst="snip2DiagRect">
                <a:avLst/>
              </a:prstGeom>
              <a:blipFill>
                <a:blip r:embed="rId9"/>
                <a:stretch>
                  <a:fillRect l="-72" b="-56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0A183D0-623A-4693-A0A4-0F430ED353D5}"/>
                  </a:ext>
                </a:extLst>
              </p:cNvPr>
              <p:cNvSpPr/>
              <p:nvPr/>
            </p:nvSpPr>
            <p:spPr>
              <a:xfrm>
                <a:off x="4152643" y="2644389"/>
                <a:ext cx="3256547" cy="59557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kern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0A183D0-623A-4693-A0A4-0F430ED353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643" y="2644389"/>
                <a:ext cx="3256547" cy="595571"/>
              </a:xfrm>
              <a:prstGeom prst="rect">
                <a:avLst/>
              </a:prstGeom>
              <a:blipFill>
                <a:blip r:embed="rId10"/>
                <a:stretch>
                  <a:fillRect l="-2809" b="-1134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>
            <a:extLst>
              <a:ext uri="{FF2B5EF4-FFF2-40B4-BE49-F238E27FC236}">
                <a16:creationId xmlns:a16="http://schemas.microsoft.com/office/drawing/2014/main" id="{60C6CA2E-3307-4C18-94F3-2C77B6EFF4A1}"/>
              </a:ext>
            </a:extLst>
          </p:cNvPr>
          <p:cNvSpPr/>
          <p:nvPr/>
        </p:nvSpPr>
        <p:spPr>
          <a:xfrm>
            <a:off x="-511949" y="3676607"/>
            <a:ext cx="425036" cy="26192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08F4D49-4737-455C-8B1B-BFCC0811BA72}"/>
              </a:ext>
            </a:extLst>
          </p:cNvPr>
          <p:cNvSpPr/>
          <p:nvPr/>
        </p:nvSpPr>
        <p:spPr>
          <a:xfrm>
            <a:off x="10223856" y="3526596"/>
            <a:ext cx="669106" cy="41194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endParaRPr lang="vi-VN" sz="1349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3A7D5E3-4869-4EC7-A91E-03AD5ACDCA39}"/>
                  </a:ext>
                </a:extLst>
              </p:cNvPr>
              <p:cNvSpPr/>
              <p:nvPr/>
            </p:nvSpPr>
            <p:spPr>
              <a:xfrm>
                <a:off x="4136346" y="1861433"/>
                <a:ext cx="3275800" cy="5931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3A7D5E3-4869-4EC7-A91E-03AD5ACDC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346" y="1861433"/>
                <a:ext cx="3275800" cy="593132"/>
              </a:xfrm>
              <a:prstGeom prst="rect">
                <a:avLst/>
              </a:prstGeom>
              <a:blipFill>
                <a:blip r:embed="rId11"/>
                <a:stretch>
                  <a:fillRect l="-2980" b="-1224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9D9717F-E2FA-4516-A45A-60D7C8E4F9AE}"/>
                  </a:ext>
                </a:extLst>
              </p:cNvPr>
              <p:cNvSpPr/>
              <p:nvPr/>
            </p:nvSpPr>
            <p:spPr>
              <a:xfrm>
                <a:off x="370846" y="2682458"/>
                <a:ext cx="3275801" cy="60356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103">
                  <a:buClrTx/>
                </a:pP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9D9717F-E2FA-4516-A45A-60D7C8E4F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46" y="2682458"/>
                <a:ext cx="3275801" cy="603561"/>
              </a:xfrm>
              <a:prstGeom prst="rect">
                <a:avLst/>
              </a:prstGeom>
              <a:blipFill>
                <a:blip r:embed="rId12"/>
                <a:stretch>
                  <a:fillRect l="-2980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67CFDD-AA54-4717-A99D-C0240B01AE45}"/>
                  </a:ext>
                </a:extLst>
              </p:cNvPr>
              <p:cNvSpPr/>
              <p:nvPr/>
            </p:nvSpPr>
            <p:spPr>
              <a:xfrm>
                <a:off x="370846" y="1807279"/>
                <a:ext cx="3289056" cy="61228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760">
                  <a:buClrTx/>
                  <a:defRPr/>
                </a:pPr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67CFDD-AA54-4717-A99D-C0240B01A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46" y="1807279"/>
                <a:ext cx="3289056" cy="612281"/>
              </a:xfrm>
              <a:prstGeom prst="rect">
                <a:avLst/>
              </a:prstGeom>
              <a:blipFill>
                <a:blip r:embed="rId13"/>
                <a:stretch>
                  <a:fillRect l="-2968" b="-990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3E6D9311-3550-4F7F-BAF8-241F6A280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64616" y="2691664"/>
            <a:ext cx="663827" cy="5067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687067-5501-4D94-82D8-9B2B057696A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974705" y="2747003"/>
            <a:ext cx="603379" cy="5280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54DEA6-4001-440B-9F7D-3E832584C0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09" y="1871279"/>
            <a:ext cx="603625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87122D0-CDE4-4BC8-AB93-5A97AFAE98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57" y="1893696"/>
            <a:ext cx="602433" cy="53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loud 56">
            <a:hlinkClick r:id="rId17" action="ppaction://hlinksldjump"/>
            <a:extLst>
              <a:ext uri="{FF2B5EF4-FFF2-40B4-BE49-F238E27FC236}">
                <a16:creationId xmlns:a16="http://schemas.microsoft.com/office/drawing/2014/main" id="{FFF40387-D867-427F-A3A5-1976381B6876}"/>
              </a:ext>
            </a:extLst>
          </p:cNvPr>
          <p:cNvSpPr/>
          <p:nvPr/>
        </p:nvSpPr>
        <p:spPr>
          <a:xfrm>
            <a:off x="7542320" y="1574142"/>
            <a:ext cx="1770390" cy="8286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60">
              <a:buClrTx/>
              <a:defRPr/>
            </a:pPr>
            <a:r>
              <a:rPr lang="en-US" sz="1799" b="1" kern="1200" dirty="0">
                <a:solidFill>
                  <a:srgbClr val="000000"/>
                </a:solidFill>
                <a:latin typeface="Arial" panose="020B0604020202020204" pitchFamily="34" charset="0"/>
              </a:rPr>
              <a:t>QUAY VỀ</a:t>
            </a:r>
            <a:endParaRPr lang="vi-VN" sz="1799" b="1" kern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E5884A-75B3-4E01-994D-4822F569D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305" y="228106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84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7559751" y="1690839"/>
            <a:ext cx="814400" cy="1093000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469864" y="3691476"/>
            <a:ext cx="373125" cy="345125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8385144" y="213612"/>
            <a:ext cx="373125" cy="345125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37" y="582573"/>
            <a:ext cx="6467213" cy="24215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2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525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38428" y="3853856"/>
            <a:ext cx="921323" cy="822490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0641">
            <a:off x="1698993" y="3799703"/>
            <a:ext cx="1371379" cy="930794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96355">
            <a:off x="998079" y="10100"/>
            <a:ext cx="876926" cy="1674685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81697">
            <a:off x="6532423" y="600471"/>
            <a:ext cx="1699808" cy="2997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4CB9059-54B0-4F38-8FB9-DFB34D4A24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6973" y="3953247"/>
            <a:ext cx="1706821" cy="822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72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99" y="-581671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932196" y="1382637"/>
            <a:ext cx="6896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3: ĐỊNH LÍ VIÈTE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D2A3EA-F50D-4E90-B266-3B7DA972FF88}"/>
              </a:ext>
            </a:extLst>
          </p:cNvPr>
          <p:cNvSpPr/>
          <p:nvPr/>
        </p:nvSpPr>
        <p:spPr>
          <a:xfrm>
            <a:off x="2838103" y="2490633"/>
            <a:ext cx="31620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(4 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Tiết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6407"/>
            <a:ext cx="866252" cy="866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06210" y="140922"/>
                <a:ext cx="55080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 panose="02020400000000000000"/>
                  </a:rPr>
                  <a:t> Cho phương 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 panose="0202040000000000000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Yu Mincho" panose="0202040000000000000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Yu Mincho" panose="0202040000000000000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Yu Mincho" panose="0202040000000000000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 panose="02020400000000000000"/>
                      </a:rPr>
                      <m:t>−3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 panose="0202040000000000000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Yu Mincho" panose="02020400000000000000"/>
                      </a:rPr>
                      <m:t>−5=0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 panose="0202040000000000000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10" y="140922"/>
                <a:ext cx="5508046" cy="523220"/>
              </a:xfrm>
              <a:prstGeom prst="rect">
                <a:avLst/>
              </a:prstGeom>
              <a:blipFill>
                <a:blip r:embed="rId6"/>
                <a:stretch>
                  <a:fillRect l="-55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4318" y="951198"/>
                <a:ext cx="332591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Chứng minh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hai nghiệm phân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8" y="951198"/>
                <a:ext cx="3325915" cy="1200329"/>
              </a:xfrm>
              <a:prstGeom prst="rect">
                <a:avLst/>
              </a:prstGeom>
              <a:blipFill>
                <a:blip r:embed="rId7"/>
                <a:stretch>
                  <a:fillRect l="-2747" t="-4061" r="-2747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9702" y="2266190"/>
                <a:ext cx="325183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Chứng minh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02" y="2266190"/>
                <a:ext cx="3251832" cy="1569660"/>
              </a:xfrm>
              <a:prstGeom prst="rect">
                <a:avLst/>
              </a:prstGeom>
              <a:blipFill>
                <a:blip r:embed="rId8"/>
                <a:stretch>
                  <a:fillRect l="-2809" t="-3113" r="-2809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80674" y="3946625"/>
                <a:ext cx="2474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74" y="3946625"/>
                <a:ext cx="2474524" cy="461665"/>
              </a:xfrm>
              <a:prstGeom prst="rect">
                <a:avLst/>
              </a:prstGeom>
              <a:blipFill>
                <a:blip r:embed="rId9"/>
                <a:stretch>
                  <a:fillRect l="-394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5808263" y="573864"/>
            <a:ext cx="98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547614" y="951198"/>
            <a:ext cx="12620" cy="4192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146129" y="1431862"/>
                <a:ext cx="61695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 = 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(−3)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−4.1.(−5)=29 &gt;0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129" y="1431862"/>
                <a:ext cx="6169555" cy="400110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547614" y="1005458"/>
                <a:ext cx="56992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1,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614" y="1005458"/>
                <a:ext cx="5699297" cy="461665"/>
              </a:xfrm>
              <a:prstGeom prst="rect">
                <a:avLst/>
              </a:prstGeom>
              <a:blipFill>
                <a:blip r:embed="rId11"/>
                <a:stretch>
                  <a:fillRect l="-171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704930" y="1745446"/>
                <a:ext cx="53846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&gt;0 </m:t>
                    </m:r>
                  </m:oMath>
                </a14:m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930" y="1745446"/>
                <a:ext cx="5384664" cy="707886"/>
              </a:xfrm>
              <a:prstGeom prst="rect">
                <a:avLst/>
              </a:prstGeom>
              <a:blipFill>
                <a:blip r:embed="rId12"/>
                <a:stretch>
                  <a:fillRect l="-1246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560233" y="2443032"/>
                <a:ext cx="5110126" cy="839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Theo </a:t>
                </a:r>
                <a:r>
                  <a:rPr lang="en-US" sz="2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sz="2000" b="0" i="1" dirty="0">
                  <a:solidFill>
                    <a:srgbClr val="0000FF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 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233" y="2443032"/>
                <a:ext cx="5110126" cy="839782"/>
              </a:xfrm>
              <a:prstGeom prst="rect">
                <a:avLst/>
              </a:prstGeom>
              <a:blipFill>
                <a:blip r:embed="rId13"/>
                <a:stretch>
                  <a:fillRect l="-1193" t="-4348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560233" y="3624088"/>
                <a:ext cx="4665316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233" y="3624088"/>
                <a:ext cx="4665316" cy="539571"/>
              </a:xfrm>
              <a:prstGeom prst="rect">
                <a:avLst/>
              </a:prstGeom>
              <a:blipFill>
                <a:blip r:embed="rId14"/>
                <a:stretch>
                  <a:fillRect l="-196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02159" y="4130037"/>
                <a:ext cx="3015916" cy="837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−4.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e>
                    </m:ra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29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159" y="4130037"/>
                <a:ext cx="3015916" cy="837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778840" y="3232428"/>
                <a:ext cx="5310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 </m:t>
                    </m:r>
                  </m:oMath>
                </a14:m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840" y="3232428"/>
                <a:ext cx="5310754" cy="400110"/>
              </a:xfrm>
              <a:prstGeom prst="rect">
                <a:avLst/>
              </a:prstGeom>
              <a:blipFill>
                <a:blip r:embed="rId16"/>
                <a:stretch>
                  <a:fillRect l="-126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2,3,4,5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ĐỊNH LÍ VIÈTE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65445" y="1668726"/>
            <a:ext cx="2259191" cy="33949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5725" y="801830"/>
            <a:ext cx="9362310" cy="1892826"/>
            <a:chOff x="799494" y="1487203"/>
            <a:chExt cx="9362310" cy="18928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494" y="1576716"/>
              <a:ext cx="1194519" cy="6281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982232" y="1487203"/>
                  <a:ext cx="9179572" cy="18928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3000" b="0" i="0" dirty="0">
                      <a:solidFill>
                        <a:srgbClr val="202124"/>
                      </a:solidFill>
                      <a:effectLst/>
                      <a:latin typeface="+mj-lt"/>
                    </a:rPr>
                    <a:t>          </a:t>
                  </a:r>
                  <a:r>
                    <a:rPr lang="vi-VN" sz="2800" b="1" i="0" dirty="0">
                      <a:solidFill>
                        <a:srgbClr val="202124"/>
                      </a:solidFill>
                      <a:effectLst/>
                      <a:latin typeface="+mj-lt"/>
                    </a:rPr>
                    <a:t>Xét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𝒃𝒙</m:t>
                      </m:r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≠</m:t>
                          </m:r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2800" b="1" i="0" dirty="0">
                    <a:solidFill>
                      <a:srgbClr val="202124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Giả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sử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202124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3200" b="1" i="0" dirty="0">
                    <a:solidFill>
                      <a:srgbClr val="202124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200" b="1" dirty="0" err="1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3200" b="1" dirty="0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;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20212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32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32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3200" b="1" i="0" dirty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i="0" dirty="0" err="1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14:m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3200" b="1" i="0" dirty="0">
                    <a:solidFill>
                      <a:srgbClr val="202124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32" y="1487203"/>
                  <a:ext cx="9179572" cy="1892826"/>
                </a:xfrm>
                <a:prstGeom prst="rect">
                  <a:avLst/>
                </a:prstGeom>
                <a:blipFill>
                  <a:blip r:embed="rId14"/>
                  <a:stretch>
                    <a:fillRect l="-1660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569248" y="3098050"/>
            <a:ext cx="698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(HĐ </a:t>
            </a:r>
            <a:r>
              <a:rPr lang="en-US" sz="2400" dirty="0" err="1">
                <a:solidFill>
                  <a:srgbClr val="0000FF"/>
                </a:solidFill>
              </a:rPr>
              <a:t>nhóm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đôi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phút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Phiếu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tập</a:t>
            </a:r>
            <a:r>
              <a:rPr lang="en-US" sz="2400" dirty="0">
                <a:solidFill>
                  <a:srgbClr val="0000FF"/>
                </a:solidFill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F89DE5AC-FA50-6511-9D4A-0D15087D7103}"/>
                  </a:ext>
                </a:extLst>
              </p:cNvPr>
              <p:cNvSpPr/>
              <p:nvPr/>
            </p:nvSpPr>
            <p:spPr>
              <a:xfrm>
                <a:off x="113886" y="935907"/>
                <a:ext cx="8960081" cy="422031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Điền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vào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chỗ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trống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(…)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thì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………….……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……..…….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=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 ………….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………….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……….…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…………..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</a:rPr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….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…………….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……….…</m:t>
                            </m:r>
                          </m:e>
                        </m:d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∙2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just"/>
                <a:r>
                  <a:rPr lang="en-US" sz="2400" b="0" dirty="0">
                    <a:solidFill>
                      <a:srgbClr val="000000"/>
                    </a:solidFill>
                  </a:rPr>
                  <a:t>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……..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F89DE5AC-FA50-6511-9D4A-0D15087D7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86" y="935907"/>
                <a:ext cx="8960081" cy="42203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1667699" y="41988"/>
            <a:ext cx="4849733" cy="6680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PHIẾU HỌC TẬP 1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070760" y="137660"/>
            <a:ext cx="1328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7839194" y="339260"/>
            <a:ext cx="74340" cy="8383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7839194" y="521493"/>
            <a:ext cx="74340" cy="85124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8" name="Text Box 7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7878438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7879170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20" name="Text Box 8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23" name="Text Box 8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26" name="Text Box 91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30" name="Text Box 9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31" name="Text Box 9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34" name="Text Box 9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36" name="Text Box 10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37" name="Text Box 10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43" name="Text Box 10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44" name="Text Box 110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46" name="Text Box 112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47" name="Text Box 113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48" name="Text Box 114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49" name="Text Box 115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50" name="Text Box 116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51" name="Text Box 117"/>
          <p:cNvSpPr txBox="1">
            <a:spLocks noChangeArrowheads="1"/>
          </p:cNvSpPr>
          <p:nvPr/>
        </p:nvSpPr>
        <p:spPr bwMode="auto">
          <a:xfrm>
            <a:off x="7879001" y="131434"/>
            <a:ext cx="13598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7879000" y="131434"/>
            <a:ext cx="1399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53" name="Text Box 119"/>
          <p:cNvSpPr txBox="1">
            <a:spLocks noChangeArrowheads="1"/>
          </p:cNvSpPr>
          <p:nvPr/>
        </p:nvSpPr>
        <p:spPr bwMode="auto">
          <a:xfrm>
            <a:off x="7879001" y="131434"/>
            <a:ext cx="1373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54" name="Text Box 120"/>
          <p:cNvSpPr txBox="1">
            <a:spLocks noChangeArrowheads="1"/>
          </p:cNvSpPr>
          <p:nvPr/>
        </p:nvSpPr>
        <p:spPr bwMode="auto">
          <a:xfrm>
            <a:off x="7879001" y="131434"/>
            <a:ext cx="1373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55" name="Text Box 121"/>
          <p:cNvSpPr txBox="1">
            <a:spLocks noChangeArrowheads="1"/>
          </p:cNvSpPr>
          <p:nvPr/>
        </p:nvSpPr>
        <p:spPr bwMode="auto">
          <a:xfrm>
            <a:off x="7879000" y="131434"/>
            <a:ext cx="1395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7879001" y="131434"/>
            <a:ext cx="13642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57" name="Text Box 123"/>
          <p:cNvSpPr txBox="1">
            <a:spLocks noChangeArrowheads="1"/>
          </p:cNvSpPr>
          <p:nvPr/>
        </p:nvSpPr>
        <p:spPr bwMode="auto">
          <a:xfrm>
            <a:off x="7879001" y="131434"/>
            <a:ext cx="139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58" name="Text Box 124"/>
          <p:cNvSpPr txBox="1">
            <a:spLocks noChangeArrowheads="1"/>
          </p:cNvSpPr>
          <p:nvPr/>
        </p:nvSpPr>
        <p:spPr bwMode="auto">
          <a:xfrm>
            <a:off x="7879001" y="131434"/>
            <a:ext cx="1425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59" name="Text Box 125"/>
          <p:cNvSpPr txBox="1">
            <a:spLocks noChangeArrowheads="1"/>
          </p:cNvSpPr>
          <p:nvPr/>
        </p:nvSpPr>
        <p:spPr bwMode="auto">
          <a:xfrm>
            <a:off x="7879001" y="131434"/>
            <a:ext cx="1373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60" name="Text Box 126"/>
          <p:cNvSpPr txBox="1">
            <a:spLocks noChangeArrowheads="1"/>
          </p:cNvSpPr>
          <p:nvPr/>
        </p:nvSpPr>
        <p:spPr bwMode="auto">
          <a:xfrm>
            <a:off x="7879001" y="131434"/>
            <a:ext cx="1381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61" name="Text Box 127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62" name="Text Box 128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63" name="Text Box 129"/>
          <p:cNvSpPr txBox="1">
            <a:spLocks noChangeArrowheads="1"/>
          </p:cNvSpPr>
          <p:nvPr/>
        </p:nvSpPr>
        <p:spPr bwMode="auto">
          <a:xfrm>
            <a:off x="7879001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64" name="Text Box 130"/>
          <p:cNvSpPr txBox="1">
            <a:spLocks noChangeArrowheads="1"/>
          </p:cNvSpPr>
          <p:nvPr/>
        </p:nvSpPr>
        <p:spPr bwMode="auto">
          <a:xfrm>
            <a:off x="7893509" y="10989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65" name="Text Box 131"/>
          <p:cNvSpPr txBox="1">
            <a:spLocks noChangeArrowheads="1"/>
          </p:cNvSpPr>
          <p:nvPr/>
        </p:nvSpPr>
        <p:spPr bwMode="auto">
          <a:xfrm>
            <a:off x="7906843" y="13143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66" name="Text Box 132"/>
          <p:cNvSpPr txBox="1">
            <a:spLocks noChangeArrowheads="1"/>
          </p:cNvSpPr>
          <p:nvPr/>
        </p:nvSpPr>
        <p:spPr bwMode="auto">
          <a:xfrm>
            <a:off x="7902447" y="117489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67" name="Text Box 133"/>
          <p:cNvSpPr txBox="1">
            <a:spLocks noChangeArrowheads="1"/>
          </p:cNvSpPr>
          <p:nvPr/>
        </p:nvSpPr>
        <p:spPr bwMode="auto">
          <a:xfrm>
            <a:off x="7917917" y="131433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68" name="Text Box 137"/>
          <p:cNvSpPr txBox="1">
            <a:spLocks noChangeArrowheads="1"/>
          </p:cNvSpPr>
          <p:nvPr/>
        </p:nvSpPr>
        <p:spPr bwMode="auto">
          <a:xfrm>
            <a:off x="7894471" y="131432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7066364" y="131434"/>
            <a:ext cx="1333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70" name="Picture 68" descr="Picture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38" y="0"/>
            <a:ext cx="2079009" cy="9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F89DE5AC-FA50-6511-9D4A-0D15087D7103}"/>
                  </a:ext>
                </a:extLst>
              </p:cNvPr>
              <p:cNvSpPr/>
              <p:nvPr/>
            </p:nvSpPr>
            <p:spPr>
              <a:xfrm>
                <a:off x="0" y="896808"/>
                <a:ext cx="9020907" cy="397413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Điền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vào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chỗ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trống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Yu Mincho"/>
                  </a:rPr>
                  <a:t> (…)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hai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rgbClr val="20212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20212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2400" b="1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/>
                  </a:rPr>
                  <a:t>thì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+(</m:t>
                        </m:r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0000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0000"/>
                    </a:solidFill>
                  </a:rPr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</m:rad>
                          </m:e>
                        </m:d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</m:rad>
                          </m:e>
                        </m:d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∙2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:r>
                  <a:rPr lang="en-US" sz="2800" b="0" dirty="0">
                    <a:solidFill>
                      <a:srgbClr val="000000"/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𝑎𝑐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𝑎𝑐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F89DE5AC-FA50-6511-9D4A-0D15087D7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96808"/>
                <a:ext cx="9020907" cy="397413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1667699" y="41988"/>
            <a:ext cx="4849733" cy="6680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PHIẾU HỌC TẬP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763577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2903570" y="371909"/>
            <a:ext cx="399175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ĐỊNH </a:t>
            </a:r>
            <a:r>
              <a:rPr lang="en-US" sz="2800" b="1">
                <a:solidFill>
                  <a:srgbClr val="C00000"/>
                </a:solidFill>
              </a:rPr>
              <a:t>LÍ VIÈTE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7705" y="1012374"/>
            <a:ext cx="8889903" cy="2147039"/>
            <a:chOff x="147705" y="1012374"/>
            <a:chExt cx="8889903" cy="2147039"/>
          </a:xfrm>
        </p:grpSpPr>
        <p:grpSp>
          <p:nvGrpSpPr>
            <p:cNvPr id="3" name="Group 2"/>
            <p:cNvGrpSpPr/>
            <p:nvPr/>
          </p:nvGrpSpPr>
          <p:grpSpPr>
            <a:xfrm>
              <a:off x="163292" y="1045831"/>
              <a:ext cx="8874316" cy="2113582"/>
              <a:chOff x="163292" y="1045831"/>
              <a:chExt cx="8874316" cy="211358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892FF06-28F5-FC06-B557-FBEDBBF935AD}"/>
                  </a:ext>
                </a:extLst>
              </p:cNvPr>
              <p:cNvGrpSpPr/>
              <p:nvPr/>
            </p:nvGrpSpPr>
            <p:grpSpPr>
              <a:xfrm>
                <a:off x="166039" y="1180325"/>
                <a:ext cx="8871569" cy="1979088"/>
                <a:chOff x="887051" y="4236346"/>
                <a:chExt cx="10387237" cy="1979088"/>
              </a:xfrm>
            </p:grpSpPr>
            <p:sp>
              <p:nvSpPr>
                <p:cNvPr id="18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87051" y="4236346"/>
                  <a:ext cx="10387237" cy="1956174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67789CD1-E052-8D6A-347D-C1F794B268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54542" y="4387048"/>
                      <a:ext cx="9344842" cy="18283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just"/>
                      <a:r>
                        <a:rPr lang="vi-VN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a14:m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𝒃𝒙</m:t>
                          </m:r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≠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d>
                        </m:oMath>
                      </a14:m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thì</a:t>
                      </a:r>
                    </a:p>
                    <a:p>
                      <a:pPr algn="ctr"/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den>
                          </m:f>
                          <m:r>
                            <a:rPr lang="en-US" sz="32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;  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den>
                          </m:f>
                        </m:oMath>
                      </a14:m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67789CD1-E052-8D6A-347D-C1F794B2687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54542" y="4387048"/>
                      <a:ext cx="9344842" cy="182838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986" t="-4667" r="-1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77CE60F-787A-573F-7DB1-14DB9B64D4AC}"/>
                  </a:ext>
                </a:extLst>
              </p:cNvPr>
              <p:cNvSpPr/>
              <p:nvPr/>
            </p:nvSpPr>
            <p:spPr>
              <a:xfrm>
                <a:off x="163292" y="1045831"/>
                <a:ext cx="8873404" cy="134494"/>
              </a:xfrm>
              <a:prstGeom prst="rect">
                <a:avLst/>
              </a:prstGeom>
              <a:gradFill flip="none" rotWithShape="1">
                <a:gsLst>
                  <a:gs pos="0">
                    <a:srgbClr val="3F88C9">
                      <a:tint val="66000"/>
                      <a:satMod val="160000"/>
                    </a:srgbClr>
                  </a:gs>
                  <a:gs pos="50000">
                    <a:srgbClr val="3F88C9">
                      <a:tint val="44500"/>
                      <a:satMod val="160000"/>
                    </a:srgbClr>
                  </a:gs>
                  <a:gs pos="100000">
                    <a:srgbClr val="3F88C9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 descr="A profile of a person with a brain&#10;&#10;Description automatically generated with low confidence">
              <a:extLst>
                <a:ext uri="{FF2B5EF4-FFF2-40B4-BE49-F238E27FC236}">
                  <a16:creationId xmlns:a16="http://schemas.microsoft.com/office/drawing/2014/main" id="{1A9DE8EE-F7CD-6AB8-6C08-6CC825AC4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05" y="1012374"/>
              <a:ext cx="828153" cy="85841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42150" y="231820"/>
                <a:ext cx="858727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50" y="231820"/>
                <a:ext cx="8587272" cy="532966"/>
              </a:xfrm>
              <a:prstGeom prst="rect">
                <a:avLst/>
              </a:prstGeom>
              <a:blipFill>
                <a:blip r:embed="rId5"/>
                <a:stretch>
                  <a:fillRect l="-1419" t="-919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908157" y="973750"/>
                <a:ext cx="76357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hai nghiệm phân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57" y="973750"/>
                <a:ext cx="7635771" cy="830997"/>
              </a:xfrm>
              <a:prstGeom prst="rect">
                <a:avLst/>
              </a:prstGeom>
              <a:blipFill>
                <a:blip r:embed="rId6"/>
                <a:stretch>
                  <a:fillRect l="-1277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84022" y="1956750"/>
                <a:ext cx="77035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22" y="1956750"/>
                <a:ext cx="7703527" cy="830997"/>
              </a:xfrm>
              <a:prstGeom prst="rect">
                <a:avLst/>
              </a:prstGeom>
              <a:blipFill>
                <a:blip r:embed="rId7"/>
                <a:stretch>
                  <a:fillRect l="-1267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1500555" y="2883135"/>
                <a:ext cx="2554013" cy="669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55" y="2883135"/>
                <a:ext cx="2554013" cy="669863"/>
              </a:xfrm>
              <a:prstGeom prst="rect">
                <a:avLst/>
              </a:prstGeom>
              <a:blipFill>
                <a:blip r:embed="rId8"/>
                <a:stretch>
                  <a:fillRect l="-3580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0B9912A-BD8B-BCE4-264D-8479F34DCDD2}"/>
              </a:ext>
            </a:extLst>
          </p:cNvPr>
          <p:cNvSpPr txBox="1"/>
          <p:nvPr/>
        </p:nvSpPr>
        <p:spPr>
          <a:xfrm>
            <a:off x="588935" y="896029"/>
            <a:ext cx="764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a =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b =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-7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-104645" y="1343642"/>
                <a:ext cx="9248645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 =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𝟏𝟎𝟗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645" y="1343642"/>
                <a:ext cx="9248645" cy="47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40980" y="1733797"/>
                <a:ext cx="92486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&gt;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80" y="1733797"/>
                <a:ext cx="9248645" cy="461665"/>
              </a:xfrm>
              <a:prstGeom prst="rect">
                <a:avLst/>
              </a:prstGeom>
              <a:blipFill>
                <a:blip r:embed="rId5"/>
                <a:stretch>
                  <a:fillRect l="-105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459783" y="2203797"/>
                <a:ext cx="7716492" cy="1011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Theo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Viète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;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83" y="2203797"/>
                <a:ext cx="7716492" cy="1011880"/>
              </a:xfrm>
              <a:prstGeom prst="rect">
                <a:avLst/>
              </a:prstGeom>
              <a:blipFill>
                <a:blip r:embed="rId6"/>
                <a:stretch>
                  <a:fillRect l="-1185" t="-4819" b="-4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396603" y="291284"/>
                <a:ext cx="858727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03" y="291284"/>
                <a:ext cx="8587272" cy="532966"/>
              </a:xfrm>
              <a:prstGeom prst="rect">
                <a:avLst/>
              </a:prstGeom>
              <a:blipFill>
                <a:blip r:embed="rId7"/>
                <a:stretch>
                  <a:fillRect l="-1419"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740980" y="3353509"/>
                <a:ext cx="7716492" cy="642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80" y="3353509"/>
                <a:ext cx="7716492" cy="642548"/>
              </a:xfrm>
              <a:prstGeom prst="rect">
                <a:avLst/>
              </a:prstGeom>
              <a:blipFill>
                <a:blip r:embed="rId8"/>
                <a:stretch>
                  <a:fillRect l="-1265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459783" y="3830537"/>
                <a:ext cx="7643445" cy="1218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box>
                          <m:box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num>
                              <m:den>
                                <m: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box>
                      </m:num>
                      <m:den>
                        <m:box>
                          <m:box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sz="3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box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83" y="3830537"/>
                <a:ext cx="7643445" cy="1218539"/>
              </a:xfrm>
              <a:prstGeom prst="rect">
                <a:avLst/>
              </a:prstGeom>
              <a:blipFill>
                <a:blip r:embed="rId9"/>
                <a:stretch>
                  <a:fillRect l="-1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128122" y="891943"/>
            <a:ext cx="333719" cy="447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41247" y="1325453"/>
            <a:ext cx="3556860" cy="44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03349" y="1393117"/>
            <a:ext cx="3306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……………………………………………..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07555" y="915030"/>
            <a:ext cx="294868" cy="344919"/>
            <a:chOff x="4961113" y="927800"/>
            <a:chExt cx="294868" cy="344919"/>
          </a:xfrm>
          <a:solidFill>
            <a:schemeClr val="bg1"/>
          </a:solidFill>
        </p:grpSpPr>
        <p:sp>
          <p:nvSpPr>
            <p:cNvPr id="2" name="Rectangle 1"/>
            <p:cNvSpPr/>
            <p:nvPr/>
          </p:nvSpPr>
          <p:spPr>
            <a:xfrm>
              <a:off x="5024341" y="927800"/>
              <a:ext cx="231640" cy="342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61113" y="964942"/>
              <a:ext cx="196893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123364" y="984515"/>
            <a:ext cx="335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402074" y="288961"/>
                <a:ext cx="8654101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74" y="288961"/>
                <a:ext cx="8654101" cy="532966"/>
              </a:xfrm>
              <a:prstGeom prst="rect">
                <a:avLst/>
              </a:prstGeom>
              <a:blipFill>
                <a:blip r:embed="rId10"/>
                <a:stretch>
                  <a:fillRect l="-1479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990166" y="839240"/>
            <a:ext cx="418958" cy="535796"/>
            <a:chOff x="5870634" y="817066"/>
            <a:chExt cx="418958" cy="535796"/>
          </a:xfrm>
          <a:solidFill>
            <a:schemeClr val="bg1"/>
          </a:solidFill>
        </p:grpSpPr>
        <p:sp>
          <p:nvSpPr>
            <p:cNvPr id="42" name="Rectangle 41"/>
            <p:cNvSpPr/>
            <p:nvPr/>
          </p:nvSpPr>
          <p:spPr>
            <a:xfrm>
              <a:off x="5870634" y="817066"/>
              <a:ext cx="418958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74932" y="941853"/>
              <a:ext cx="207050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2329" y="2461086"/>
            <a:ext cx="924734" cy="827558"/>
            <a:chOff x="5955003" y="817088"/>
            <a:chExt cx="506729" cy="535796"/>
          </a:xfrm>
          <a:solidFill>
            <a:schemeClr val="bg1"/>
          </a:solidFill>
        </p:grpSpPr>
        <p:sp>
          <p:nvSpPr>
            <p:cNvPr id="45" name="Rectangle 44"/>
            <p:cNvSpPr/>
            <p:nvPr/>
          </p:nvSpPr>
          <p:spPr>
            <a:xfrm>
              <a:off x="5955003" y="817088"/>
              <a:ext cx="506729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20915" y="1026402"/>
              <a:ext cx="440817" cy="1964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440437" y="2480782"/>
            <a:ext cx="577374" cy="839508"/>
            <a:chOff x="5955003" y="817088"/>
            <a:chExt cx="506729" cy="535796"/>
          </a:xfrm>
          <a:solidFill>
            <a:schemeClr val="bg1"/>
          </a:solidFill>
        </p:grpSpPr>
        <p:sp>
          <p:nvSpPr>
            <p:cNvPr id="48" name="Rectangle 47"/>
            <p:cNvSpPr/>
            <p:nvPr/>
          </p:nvSpPr>
          <p:spPr>
            <a:xfrm>
              <a:off x="5955003" y="817088"/>
              <a:ext cx="418958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20915" y="1026402"/>
              <a:ext cx="440817" cy="1964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461841" y="2408648"/>
            <a:ext cx="1007219" cy="891461"/>
            <a:chOff x="5955003" y="817088"/>
            <a:chExt cx="506729" cy="535796"/>
          </a:xfrm>
          <a:solidFill>
            <a:schemeClr val="bg1"/>
          </a:solidFill>
        </p:grpSpPr>
        <p:sp>
          <p:nvSpPr>
            <p:cNvPr id="51" name="Rectangle 50"/>
            <p:cNvSpPr/>
            <p:nvPr/>
          </p:nvSpPr>
          <p:spPr>
            <a:xfrm>
              <a:off x="5955003" y="817088"/>
              <a:ext cx="418958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20915" y="1026402"/>
              <a:ext cx="440817" cy="1964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…..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230833" y="3229052"/>
            <a:ext cx="488350" cy="891461"/>
            <a:chOff x="5979169" y="820117"/>
            <a:chExt cx="334758" cy="535796"/>
          </a:xfrm>
          <a:solidFill>
            <a:schemeClr val="bg1"/>
          </a:solidFill>
        </p:grpSpPr>
        <p:sp>
          <p:nvSpPr>
            <p:cNvPr id="55" name="Rectangle 54"/>
            <p:cNvSpPr/>
            <p:nvPr/>
          </p:nvSpPr>
          <p:spPr>
            <a:xfrm>
              <a:off x="5979169" y="820117"/>
              <a:ext cx="332883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05801" y="1028739"/>
              <a:ext cx="308126" cy="18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16098" y="3850636"/>
            <a:ext cx="488350" cy="1226657"/>
            <a:chOff x="5979169" y="820117"/>
            <a:chExt cx="334758" cy="535796"/>
          </a:xfrm>
          <a:solidFill>
            <a:schemeClr val="bg1"/>
          </a:solidFill>
        </p:grpSpPr>
        <p:sp>
          <p:nvSpPr>
            <p:cNvPr id="58" name="Rectangle 57"/>
            <p:cNvSpPr/>
            <p:nvPr/>
          </p:nvSpPr>
          <p:spPr>
            <a:xfrm>
              <a:off x="5979169" y="820117"/>
              <a:ext cx="332883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5801" y="1017456"/>
              <a:ext cx="308126" cy="18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303" y="3883937"/>
            <a:ext cx="808649" cy="1175570"/>
            <a:chOff x="5979169" y="820117"/>
            <a:chExt cx="334758" cy="535796"/>
          </a:xfrm>
          <a:solidFill>
            <a:schemeClr val="bg1"/>
          </a:solidFill>
        </p:grpSpPr>
        <p:sp>
          <p:nvSpPr>
            <p:cNvPr id="61" name="Rectangle 60"/>
            <p:cNvSpPr/>
            <p:nvPr/>
          </p:nvSpPr>
          <p:spPr>
            <a:xfrm>
              <a:off x="5979169" y="820117"/>
              <a:ext cx="332883" cy="5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05801" y="1028739"/>
              <a:ext cx="308126" cy="18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6762CD0-EAFE-4456-B56C-FC8B684418F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]\&quot;\uFFFD,{EDFA8867-1FD3-41C9-841C-F9B99C74A1B9}&quot;,&quot;C:\\Users\\GIGABYTE\\Desktop\\CDS\\Thuvienso\\T9CD C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VII - B3 - ĐỊNH LÍ VIETE (TIET 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2DD13B-1AC2-4790-80F5-4DD33937983A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19DA0-0785-436B-A17C-0BFFAF0D0F8D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8E4EB1-8BC5-45DF-87FB-E471A8A15BA8}:2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2491BB-D8DD-42EC-9B61-2DCB55A40BE3}:3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3927F5-0BD9-4363-814F-671ABB9ED59C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5E6F19-B7C1-4BB3-988A-511B4B6CCE27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8F0005-10AB-494F-90FE-09D17503AA4D}: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BC77FB-F428-4401-8666-387F42C7E450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B730C-8759-4BA2-82C4-021E10FF8BC2}:3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C4DA64-A01C-4E37-844F-9E52D58158DA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058873-7170-4176-B456-B0287DD2D75C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569B21-5CBB-42B5-9818-28233ADF85EF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A2700-4DEF-4349-BE4D-A01C0DD5CEB4}:2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9AD4DC-A345-4A23-AD2D-12D71587B28F}:3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9786B7-C28B-420B-927C-67E8ADDFC834}:3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9263F-99BA-479B-9F2D-69070165C095}:3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9DFB52-8912-416C-B695-1D9747C0890D}:3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E0C5C-E3D1-4AB5-B5D6-FB96DEE3C85D}:3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84AC8E-7753-473F-AF51-B11EB641ABAF}:3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EED80F-DC72-418A-AEE3-2D9807DF8F65}:3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F9750-557D-4BC3-94C5-3B579B8D64C6}:3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1738E-9388-4654-A862-DC6CAAB483BF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57BD3-1D9A-4D6F-8CB9-B029D8F99BFD}:3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CBA71A-82B7-414F-94F1-59A3E1AEB4F1}:2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C51419-B4E6-4AFA-8C7E-70356D8EB3DB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3ECD5-5C45-4502-A4B4-5FAE4CB35A9E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DA394-A602-4E1A-8EF1-D728DE145092}:2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AE7FA7-F18C-432C-8006-9137420C32B9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B45F3C-43BA-4200-9F9E-01592F08F1D3}:3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C56B6E-A487-4B3D-B7DE-359029399338}:2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8900A4-73C0-45C8-9D9F-1CB69758BACF}:299"/>
</p:tagLst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2407</Words>
  <Application>Microsoft Office PowerPoint</Application>
  <PresentationFormat>On-screen Show (16:9)</PresentationFormat>
  <Paragraphs>339</Paragraphs>
  <Slides>31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Verdana</vt:lpstr>
      <vt:lpstr>Nunito Light</vt:lpstr>
      <vt:lpstr>Bebas Neue</vt:lpstr>
      <vt:lpstr>Arial</vt:lpstr>
      <vt:lpstr>Calibri Light</vt:lpstr>
      <vt:lpstr>Commissioner</vt:lpstr>
      <vt:lpstr>Tahoma</vt:lpstr>
      <vt:lpstr>Calibri</vt:lpstr>
      <vt:lpstr>Times New Roman</vt:lpstr>
      <vt:lpstr>Cambria Math</vt:lpstr>
      <vt:lpstr>Fredoka</vt:lpstr>
      <vt:lpstr>Space Grotesk Light</vt:lpstr>
      <vt:lpstr>Bianca template</vt:lpstr>
      <vt:lpstr>3_Office Theme</vt:lpstr>
      <vt:lpstr>Climate Change Lesson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CVII - B3 - ĐỊNH LÍ VIETE (TIET 1)</dc:title>
  <dc:creator>Website@VnTeach.Com</dc:creator>
  <cp:keywords>Website@VnTeach.Com</cp:keywords>
  <cp:lastModifiedBy>Phạm Thu Hà</cp:lastModifiedBy>
  <cp:revision>87</cp:revision>
  <dcterms:modified xsi:type="dcterms:W3CDTF">2025-05-14T05:34:30Z</dcterms:modified>
</cp:coreProperties>
</file>