
<file path=[Content_Types].xml><?xml version="1.0" encoding="utf-8"?>
<Types xmlns="http://schemas.openxmlformats.org/package/2006/content-types">
  <Default Extension="png" ContentType="image/png"/>
  <Default Extension="jfif" ContentType="image/jpe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75" r:id="rId3"/>
    <p:sldId id="278" r:id="rId4"/>
    <p:sldId id="277" r:id="rId5"/>
    <p:sldId id="276" r:id="rId6"/>
    <p:sldId id="257" r:id="rId7"/>
    <p:sldId id="280" r:id="rId8"/>
    <p:sldId id="281" r:id="rId9"/>
    <p:sldId id="282" r:id="rId10"/>
    <p:sldId id="306" r:id="rId11"/>
    <p:sldId id="307" r:id="rId12"/>
    <p:sldId id="285" r:id="rId13"/>
    <p:sldId id="284" r:id="rId14"/>
    <p:sldId id="286" r:id="rId15"/>
    <p:sldId id="289" r:id="rId16"/>
    <p:sldId id="287" r:id="rId17"/>
    <p:sldId id="309" r:id="rId18"/>
    <p:sldId id="290" r:id="rId19"/>
    <p:sldId id="291" r:id="rId20"/>
    <p:sldId id="310" r:id="rId21"/>
    <p:sldId id="292" r:id="rId22"/>
    <p:sldId id="295" r:id="rId23"/>
    <p:sldId id="296" r:id="rId24"/>
    <p:sldId id="311" r:id="rId25"/>
    <p:sldId id="260" r:id="rId26"/>
    <p:sldId id="298" r:id="rId27"/>
    <p:sldId id="299" r:id="rId28"/>
    <p:sldId id="300" r:id="rId29"/>
    <p:sldId id="301" r:id="rId30"/>
    <p:sldId id="302" r:id="rId31"/>
    <p:sldId id="297" r:id="rId32"/>
    <p:sldId id="303" r:id="rId33"/>
    <p:sldId id="304" r:id="rId34"/>
    <p:sldId id="268" r:id="rId35"/>
    <p:sldId id="305" r:id="rId36"/>
  </p:sldIdLst>
  <p:sldSz cx="18288000" cy="10287000"/>
  <p:notesSz cx="6858000" cy="9144000"/>
  <p:embeddedFontLs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708148-9E64-48EB-BA73-C29B8764CCAC}">
          <p14:sldIdLst>
            <p14:sldId id="275"/>
            <p14:sldId id="278"/>
            <p14:sldId id="277"/>
            <p14:sldId id="276"/>
            <p14:sldId id="257"/>
            <p14:sldId id="280"/>
            <p14:sldId id="281"/>
            <p14:sldId id="282"/>
            <p14:sldId id="306"/>
            <p14:sldId id="307"/>
            <p14:sldId id="285"/>
            <p14:sldId id="284"/>
            <p14:sldId id="286"/>
            <p14:sldId id="289"/>
            <p14:sldId id="287"/>
            <p14:sldId id="309"/>
            <p14:sldId id="290"/>
            <p14:sldId id="291"/>
            <p14:sldId id="310"/>
            <p14:sldId id="292"/>
            <p14:sldId id="295"/>
            <p14:sldId id="296"/>
            <p14:sldId id="311"/>
            <p14:sldId id="260"/>
            <p14:sldId id="298"/>
            <p14:sldId id="299"/>
            <p14:sldId id="300"/>
            <p14:sldId id="301"/>
            <p14:sldId id="302"/>
            <p14:sldId id="297"/>
            <p14:sldId id="303"/>
            <p14:sldId id="304"/>
            <p14:sldId id="268"/>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5" d="100"/>
          <a:sy n="35" d="100"/>
        </p:scale>
        <p:origin x="153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26/09/2025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81580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26/09/2025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26/09/2025</a:t>
            </a:fld>
            <a:endParaRPr lang="en-US"/>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06663751"/>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3.svg"/><Relationship Id="rId7"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59.sv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3.svg"/><Relationship Id="rId4" Type="http://schemas.openxmlformats.org/officeDocument/2006/relationships/image" Target="../media/image16.png"/><Relationship Id="rId9" Type="http://schemas.openxmlformats.org/officeDocument/2006/relationships/image" Target="../media/image37.svg"/></Relationships>
</file>

<file path=ppt/slides/_rels/slide12.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45.svg"/><Relationship Id="rId3" Type="http://schemas.openxmlformats.org/officeDocument/2006/relationships/image" Target="../media/image2.svg"/><Relationship Id="rId7" Type="http://schemas.openxmlformats.org/officeDocument/2006/relationships/image" Target="../media/image41.png"/><Relationship Id="rId12"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9.png"/><Relationship Id="rId5" Type="http://schemas.openxmlformats.org/officeDocument/2006/relationships/image" Target="../media/image15.svg"/><Relationship Id="rId10"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5.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1.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jfif"/></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3.jf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1.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5.svg"/><Relationship Id="rId7" Type="http://schemas.openxmlformats.org/officeDocument/2006/relationships/image" Target="../media/image8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82.svg"/></Relationships>
</file>

<file path=ppt/slides/_rels/slide22.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15.svg"/><Relationship Id="rId7" Type="http://schemas.openxmlformats.org/officeDocument/2006/relationships/image" Target="../media/image59.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2.svg"/><Relationship Id="rId10" Type="http://schemas.openxmlformats.org/officeDocument/2006/relationships/image" Target="../media/image62.jpeg"/><Relationship Id="rId4" Type="http://schemas.openxmlformats.org/officeDocument/2006/relationships/image" Target="../media/image1.png"/><Relationship Id="rId9"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jp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3.svg"/><Relationship Id="rId7"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59.svg"/></Relationships>
</file>

<file path=ppt/slides/_rels/slide25.xml.rels><?xml version="1.0" encoding="UTF-8" standalone="yes"?>
<Relationships xmlns="http://schemas.openxmlformats.org/package/2006/relationships"><Relationship Id="rId8" Type="http://schemas.openxmlformats.org/officeDocument/2006/relationships/image" Target="../media/image90.svg"/><Relationship Id="rId3" Type="http://schemas.microsoft.com/office/2007/relationships/media" Target="../media/media2.mp3"/><Relationship Id="rId7" Type="http://schemas.openxmlformats.org/officeDocument/2006/relationships/image" Target="../media/image6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slideLayout" Target="../slideLayouts/slideLayout12.xml"/><Relationship Id="rId10" Type="http://schemas.openxmlformats.org/officeDocument/2006/relationships/image" Target="../media/image92.svg"/><Relationship Id="rId4" Type="http://schemas.openxmlformats.org/officeDocument/2006/relationships/audio" Target="../media/media2.mp3"/><Relationship Id="rId9" Type="http://schemas.openxmlformats.org/officeDocument/2006/relationships/image" Target="../media/image65.png"/></Relationships>
</file>

<file path=ppt/slides/_rels/slide26.xml.rels><?xml version="1.0" encoding="UTF-8" standalone="yes"?>
<Relationships xmlns="http://schemas.openxmlformats.org/package/2006/relationships"><Relationship Id="rId8" Type="http://schemas.openxmlformats.org/officeDocument/2006/relationships/image" Target="../media/image90.svg"/><Relationship Id="rId3" Type="http://schemas.microsoft.com/office/2007/relationships/media" Target="../media/media2.mp3"/><Relationship Id="rId7" Type="http://schemas.openxmlformats.org/officeDocument/2006/relationships/image" Target="../media/image6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slideLayout" Target="../slideLayouts/slideLayout12.xml"/><Relationship Id="rId10" Type="http://schemas.openxmlformats.org/officeDocument/2006/relationships/image" Target="../media/image92.svg"/><Relationship Id="rId4" Type="http://schemas.openxmlformats.org/officeDocument/2006/relationships/audio" Target="../media/media2.mp3"/><Relationship Id="rId9" Type="http://schemas.openxmlformats.org/officeDocument/2006/relationships/image" Target="../media/image65.png"/></Relationships>
</file>

<file path=ppt/slides/_rels/slide27.xml.rels><?xml version="1.0" encoding="UTF-8" standalone="yes"?>
<Relationships xmlns="http://schemas.openxmlformats.org/package/2006/relationships"><Relationship Id="rId8" Type="http://schemas.openxmlformats.org/officeDocument/2006/relationships/image" Target="../media/image90.svg"/><Relationship Id="rId3" Type="http://schemas.microsoft.com/office/2007/relationships/media" Target="../media/media2.mp3"/><Relationship Id="rId7" Type="http://schemas.openxmlformats.org/officeDocument/2006/relationships/image" Target="../media/image6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slideLayout" Target="../slideLayouts/slideLayout12.xml"/><Relationship Id="rId10" Type="http://schemas.openxmlformats.org/officeDocument/2006/relationships/image" Target="../media/image92.svg"/><Relationship Id="rId4" Type="http://schemas.openxmlformats.org/officeDocument/2006/relationships/audio" Target="../media/media2.mp3"/><Relationship Id="rId9" Type="http://schemas.openxmlformats.org/officeDocument/2006/relationships/image" Target="../media/image65.png"/></Relationships>
</file>

<file path=ppt/slides/_rels/slide28.xml.rels><?xml version="1.0" encoding="UTF-8" standalone="yes"?>
<Relationships xmlns="http://schemas.openxmlformats.org/package/2006/relationships"><Relationship Id="rId8" Type="http://schemas.openxmlformats.org/officeDocument/2006/relationships/image" Target="../media/image90.svg"/><Relationship Id="rId3" Type="http://schemas.microsoft.com/office/2007/relationships/media" Target="../media/media2.mp3"/><Relationship Id="rId7" Type="http://schemas.openxmlformats.org/officeDocument/2006/relationships/image" Target="../media/image6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slideLayout" Target="../slideLayouts/slideLayout12.xml"/><Relationship Id="rId10" Type="http://schemas.openxmlformats.org/officeDocument/2006/relationships/image" Target="../media/image92.svg"/><Relationship Id="rId4" Type="http://schemas.openxmlformats.org/officeDocument/2006/relationships/audio" Target="../media/media2.mp3"/><Relationship Id="rId9" Type="http://schemas.openxmlformats.org/officeDocument/2006/relationships/image" Target="../media/image65.png"/></Relationships>
</file>

<file path=ppt/slides/_rels/slide29.xml.rels><?xml version="1.0" encoding="UTF-8" standalone="yes"?>
<Relationships xmlns="http://schemas.openxmlformats.org/package/2006/relationships"><Relationship Id="rId8" Type="http://schemas.openxmlformats.org/officeDocument/2006/relationships/image" Target="../media/image90.svg"/><Relationship Id="rId3" Type="http://schemas.microsoft.com/office/2007/relationships/media" Target="../media/media2.mp3"/><Relationship Id="rId7" Type="http://schemas.openxmlformats.org/officeDocument/2006/relationships/image" Target="../media/image6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slideLayout" Target="../slideLayouts/slideLayout12.xml"/><Relationship Id="rId10" Type="http://schemas.openxmlformats.org/officeDocument/2006/relationships/image" Target="../media/image92.svg"/><Relationship Id="rId4" Type="http://schemas.openxmlformats.org/officeDocument/2006/relationships/audio" Target="../media/media2.mp3"/><Relationship Id="rId9"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5.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5.svg"/><Relationship Id="rId7" Type="http://schemas.openxmlformats.org/officeDocument/2006/relationships/image" Target="../media/image9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2.svg"/><Relationship Id="rId10" Type="http://schemas.openxmlformats.org/officeDocument/2006/relationships/image" Target="../media/image67.png"/><Relationship Id="rId4" Type="http://schemas.openxmlformats.org/officeDocument/2006/relationships/image" Target="../media/image1.png"/><Relationship Id="rId9" Type="http://schemas.openxmlformats.org/officeDocument/2006/relationships/image" Target="../media/image47.svg"/></Relationships>
</file>

<file path=ppt/slides/_rels/slide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2.sv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0.png"/><Relationship Id="rId3" Type="http://schemas.openxmlformats.org/officeDocument/2006/relationships/image" Target="../media/image10.svg"/><Relationship Id="rId7" Type="http://schemas.openxmlformats.org/officeDocument/2006/relationships/image" Target="../media/image98.svg"/><Relationship Id="rId12"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3.png"/><Relationship Id="rId5" Type="http://schemas.openxmlformats.org/officeDocument/2006/relationships/image" Target="../media/image2.svg"/><Relationship Id="rId1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2.svg"/><Relationship Id="rId1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7.svg"/><Relationship Id="rId3" Type="http://schemas.openxmlformats.org/officeDocument/2006/relationships/image" Target="../media/image21.svg"/><Relationship Id="rId7" Type="http://schemas.openxmlformats.org/officeDocument/2006/relationships/image" Target="../media/image15.svg"/><Relationship Id="rId12"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svg"/><Relationship Id="rId5" Type="http://schemas.openxmlformats.org/officeDocument/2006/relationships/image" Target="../media/image23.svg"/><Relationship Id="rId15" Type="http://schemas.openxmlformats.org/officeDocument/2006/relationships/image" Target="../media/image29.svg"/><Relationship Id="rId10"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image" Target="../media/image25.sv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18" Type="http://schemas.openxmlformats.org/officeDocument/2006/relationships/image" Target="../media/image37.svg"/><Relationship Id="rId3" Type="http://schemas.openxmlformats.org/officeDocument/2006/relationships/image" Target="../media/image31.svg"/><Relationship Id="rId21" Type="http://schemas.openxmlformats.org/officeDocument/2006/relationships/image" Target="../media/image29.png"/><Relationship Id="rId7" Type="http://schemas.openxmlformats.org/officeDocument/2006/relationships/image" Target="../media/image33.svg"/><Relationship Id="rId12" Type="http://schemas.openxmlformats.org/officeDocument/2006/relationships/image" Target="../media/image24.png"/><Relationship Id="rId17" Type="http://schemas.openxmlformats.org/officeDocument/2006/relationships/image" Target="../media/image27.png"/><Relationship Id="rId2" Type="http://schemas.openxmlformats.org/officeDocument/2006/relationships/image" Target="../media/image20.png"/><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6.svg"/><Relationship Id="rId5" Type="http://schemas.openxmlformats.org/officeDocument/2006/relationships/image" Target="../media/image23.svg"/><Relationship Id="rId15" Type="http://schemas.openxmlformats.org/officeDocument/2006/relationships/image" Target="../media/image26.png"/><Relationship Id="rId10" Type="http://schemas.openxmlformats.org/officeDocument/2006/relationships/image" Target="../media/image23.png"/><Relationship Id="rId19"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8.svg"/><Relationship Id="rId14" Type="http://schemas.openxmlformats.org/officeDocument/2006/relationships/image" Target="../media/image4.svg"/><Relationship Id="rId22" Type="http://schemas.openxmlformats.org/officeDocument/2006/relationships/image" Target="../media/image41.sv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3.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svg"/><Relationship Id="rId7" Type="http://schemas.openxmlformats.org/officeDocument/2006/relationships/image" Target="../media/image4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5.svg"/><Relationship Id="rId4" Type="http://schemas.openxmlformats.org/officeDocument/2006/relationships/image" Target="../media/image11.png"/><Relationship Id="rId9" Type="http://schemas.openxmlformats.org/officeDocument/2006/relationships/image" Target="../media/image49.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5.svg"/><Relationship Id="rId7" Type="http://schemas.openxmlformats.org/officeDocument/2006/relationships/image" Target="../media/image35.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7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440147">
            <a:off x="13306363" y="7128269"/>
            <a:ext cx="6453203" cy="690517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259300" y="6967432"/>
            <a:ext cx="518177" cy="74290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579840" y="9211841"/>
            <a:ext cx="359696" cy="607082"/>
          </a:xfrm>
          <a:prstGeom prst="rect">
            <a:avLst/>
          </a:prstGeom>
        </p:spPr>
      </p:pic>
      <p:pic>
        <p:nvPicPr>
          <p:cNvPr id="5" name="Picture 5"/>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3118282" y="-3834916"/>
            <a:ext cx="7167806" cy="766983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752126" y="419916"/>
            <a:ext cx="360704" cy="60878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59349" b="60397"/>
          <a:stretch>
            <a:fillRect/>
          </a:stretch>
        </p:blipFill>
        <p:spPr>
          <a:xfrm>
            <a:off x="669225" y="1459770"/>
            <a:ext cx="587766" cy="751644"/>
          </a:xfrm>
          <a:prstGeom prst="rect">
            <a:avLst/>
          </a:prstGeom>
        </p:spPr>
      </p:pic>
      <p:pic>
        <p:nvPicPr>
          <p:cNvPr id="8" name="Picture 8"/>
          <p:cNvPicPr>
            <a:picLocks noChangeAspect="1"/>
          </p:cNvPicPr>
          <p:nvPr/>
        </p:nvPicPr>
        <p:blipFill>
          <a:blip r:embed="rId10">
            <a:alphaModFix amt="3000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392152">
            <a:off x="-1968164" y="6484799"/>
            <a:ext cx="9562453" cy="6335125"/>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53796" flipV="1">
            <a:off x="465622" y="8185894"/>
            <a:ext cx="5732819" cy="177000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62018" y="7720019"/>
            <a:ext cx="407207" cy="583810"/>
          </a:xfrm>
          <a:prstGeom prst="rect">
            <a:avLst/>
          </a:prstGeom>
        </p:spPr>
      </p:pic>
      <p:pic>
        <p:nvPicPr>
          <p:cNvPr id="11" name="Picture 11"/>
          <p:cNvPicPr>
            <a:picLocks noChangeAspect="1"/>
          </p:cNvPicPr>
          <p:nvPr/>
        </p:nvPicPr>
        <p:blipFill>
          <a:blip r:embed="rId10">
            <a:alphaModFix amt="3000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458865" flipH="1">
            <a:off x="12116724" y="-1703721"/>
            <a:ext cx="8248819" cy="5464843"/>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59349" b="60397"/>
          <a:stretch>
            <a:fillRect/>
          </a:stretch>
        </p:blipFill>
        <p:spPr>
          <a:xfrm>
            <a:off x="17401037" y="1589985"/>
            <a:ext cx="752879" cy="962794"/>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2638159" y="419916"/>
            <a:ext cx="4880230" cy="1506771"/>
          </a:xfrm>
          <a:prstGeom prst="rect">
            <a:avLst/>
          </a:prstGeom>
        </p:spPr>
      </p:pic>
      <p:sp>
        <p:nvSpPr>
          <p:cNvPr id="14" name="TextBox 14"/>
          <p:cNvSpPr txBox="1"/>
          <p:nvPr/>
        </p:nvSpPr>
        <p:spPr>
          <a:xfrm>
            <a:off x="1627734" y="2896573"/>
            <a:ext cx="15032531" cy="3465179"/>
          </a:xfrm>
          <a:prstGeom prst="rect">
            <a:avLst/>
          </a:prstGeom>
        </p:spPr>
        <p:txBody>
          <a:bodyPr wrap="square" lIns="0" tIns="0" rIns="0" bIns="0" rtlCol="0" anchor="t">
            <a:spAutoFit/>
          </a:bodyPr>
          <a:lstStyle/>
          <a:p>
            <a:pPr algn="ctr">
              <a:lnSpc>
                <a:spcPct val="150000"/>
              </a:lnSpc>
            </a:pPr>
            <a:r>
              <a:rPr lang="en-US" sz="8000" b="1" spc="-404">
                <a:solidFill>
                  <a:srgbClr val="241726"/>
                </a:solidFill>
                <a:latin typeface="Arial" panose="020B0604020202020204" pitchFamily="34" charset="0"/>
                <a:cs typeface="Arial" panose="020B0604020202020204" pitchFamily="34" charset="0"/>
              </a:rPr>
              <a:t>CHÀO MỪNG CÁC EM ĐẾN VỚI BUỔI HỌC NGÀY HÔM NAY!</a:t>
            </a:r>
          </a:p>
        </p:txBody>
      </p:sp>
      <p:sp>
        <p:nvSpPr>
          <p:cNvPr id="15" name="TextBox 14"/>
          <p:cNvSpPr txBox="1"/>
          <p:nvPr/>
        </p:nvSpPr>
        <p:spPr>
          <a:xfrm>
            <a:off x="3752126" y="7429500"/>
            <a:ext cx="9735274"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Gv thực hiện: Nguyễn Thị Thu Hương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86131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sp>
        <p:nvSpPr>
          <p:cNvPr id="2" name="TextBox 2"/>
          <p:cNvSpPr txBox="1"/>
          <p:nvPr/>
        </p:nvSpPr>
        <p:spPr>
          <a:xfrm>
            <a:off x="1583368" y="3607213"/>
            <a:ext cx="11189031" cy="2954710"/>
          </a:xfrm>
          <a:prstGeom prst="roundRect">
            <a:avLst/>
          </a:prstGeom>
          <a:solidFill>
            <a:schemeClr val="accent6">
              <a:lumMod val="20000"/>
              <a:lumOff val="80000"/>
            </a:schemeClr>
          </a:solidFill>
          <a:ln w="38100">
            <a:solidFill>
              <a:schemeClr val="accent6">
                <a:lumMod val="75000"/>
              </a:schemeClr>
            </a:solidFill>
          </a:ln>
          <a:effectLst>
            <a:outerShdw blurRad="50800" dist="38100" dir="8100000" algn="tr" rotWithShape="0">
              <a:prstClr val="black">
                <a:alpha val="40000"/>
              </a:prstClr>
            </a:outerShdw>
          </a:effectLst>
        </p:spPr>
        <p:txBody>
          <a:bodyPr wrap="square" lIns="0" tIns="0" rIns="0" bIns="0" rtlCol="0" anchor="t">
            <a:spAutoFit/>
          </a:bodyPr>
          <a:lstStyle/>
          <a:p>
            <a:pPr lvl="0" algn="just">
              <a:lnSpc>
                <a:spcPct val="150000"/>
              </a:lnSpc>
              <a:spcBef>
                <a:spcPct val="0"/>
              </a:spcBef>
            </a:pPr>
            <a:r>
              <a:rPr lang="vi-VN" sz="4000">
                <a:solidFill>
                  <a:srgbClr val="241726"/>
                </a:solidFill>
              </a:rPr>
              <a:t>Lịch sử phát triển máy tính đã trải qua nhiều giai đoạn. Những máy tính xuất hiện trong cùng một giai đoạn được coi là cùng một thế hệ.</a:t>
            </a:r>
            <a:endParaRPr lang="en-US" sz="4000" u="none">
              <a:solidFill>
                <a:srgbClr val="241726"/>
              </a:solidFill>
            </a:endParaRPr>
          </a:p>
        </p:txBody>
      </p:sp>
      <p:pic>
        <p:nvPicPr>
          <p:cNvPr id="4" name="Picture 4"/>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403529">
            <a:off x="-2668708" y="6752490"/>
            <a:ext cx="10370934" cy="6870744"/>
          </a:xfrm>
          <a:prstGeom prst="rect">
            <a:avLst/>
          </a:prstGeom>
        </p:spPr>
      </p:pic>
      <p:pic>
        <p:nvPicPr>
          <p:cNvPr id="5" name="Picture 5"/>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4674">
            <a:off x="-6366892" y="-4011847"/>
            <a:ext cx="11788114" cy="7809625"/>
          </a:xfrm>
          <a:prstGeom prst="rect">
            <a:avLst/>
          </a:prstGeom>
        </p:spPr>
      </p:pic>
      <p:pic>
        <p:nvPicPr>
          <p:cNvPr id="6" name="Picture 6"/>
          <p:cNvPicPr>
            <a:picLocks noChangeAspect="1"/>
          </p:cNvPicPr>
          <p:nvPr/>
        </p:nvPicPr>
        <p:blipFill>
          <a:blip r:embed="rId4">
            <a:alphaModFix amt="3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4674">
            <a:off x="11532173" y="5585607"/>
            <a:ext cx="11788114" cy="780962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734622" y="5033250"/>
            <a:ext cx="603830" cy="8657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734622" y="5033250"/>
            <a:ext cx="603830" cy="865706"/>
          </a:xfrm>
          <a:prstGeom prst="rect">
            <a:avLst/>
          </a:prstGeom>
        </p:spPr>
      </p:pic>
      <p:pic>
        <p:nvPicPr>
          <p:cNvPr id="13" name="Picture 13"/>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4674">
            <a:off x="11789227" y="-5513857"/>
            <a:ext cx="12997546" cy="8610874"/>
          </a:xfrm>
          <a:prstGeom prst="rect">
            <a:avLst/>
          </a:prstGeom>
        </p:spPr>
      </p:pic>
      <p:pic>
        <p:nvPicPr>
          <p:cNvPr id="14" name="Picture 5">
            <a:extLst>
              <a:ext uri="{FF2B5EF4-FFF2-40B4-BE49-F238E27FC236}">
                <a16:creationId xmlns:a16="http://schemas.microsoft.com/office/drawing/2014/main" id="{11AC6BF3-5BC6-6133-8819-AC1CB870FD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007003" y="5676899"/>
            <a:ext cx="6095085" cy="4610101"/>
          </a:xfrm>
          <a:prstGeom prst="rect">
            <a:avLst/>
          </a:prstGeom>
        </p:spPr>
      </p:pic>
      <p:sp>
        <p:nvSpPr>
          <p:cNvPr id="15" name="TextBox 14">
            <a:extLst>
              <a:ext uri="{FF2B5EF4-FFF2-40B4-BE49-F238E27FC236}">
                <a16:creationId xmlns:a16="http://schemas.microsoft.com/office/drawing/2014/main" id="{948E98D9-5692-EEE7-7526-21A63F060068}"/>
              </a:ext>
            </a:extLst>
          </p:cNvPr>
          <p:cNvSpPr txBox="1"/>
          <p:nvPr/>
        </p:nvSpPr>
        <p:spPr>
          <a:xfrm>
            <a:off x="3862739" y="2134297"/>
            <a:ext cx="6630287" cy="861774"/>
          </a:xfrm>
          <a:prstGeom prst="rect">
            <a:avLst/>
          </a:prstGeom>
          <a:noFill/>
        </p:spPr>
        <p:txBody>
          <a:bodyPr wrap="square" rtlCol="0">
            <a:spAutoFit/>
          </a:bodyPr>
          <a:lstStyle/>
          <a:p>
            <a:pPr algn="ctr"/>
            <a:r>
              <a:rPr lang="en-US" sz="5000" b="1">
                <a:latin typeface="Arial" panose="020B0604020202020204" pitchFamily="34" charset="0"/>
                <a:cs typeface="Arial" panose="020B0604020202020204" pitchFamily="34" charset="0"/>
              </a:rPr>
              <a:t>KẾT LUẬN </a:t>
            </a:r>
          </a:p>
        </p:txBody>
      </p:sp>
    </p:spTree>
    <p:extLst>
      <p:ext uri="{BB962C8B-B14F-4D97-AF65-F5344CB8AC3E}">
        <p14:creationId xmlns:p14="http://schemas.microsoft.com/office/powerpoint/2010/main" val="112297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024343">
            <a:off x="-2367230" y="6974757"/>
            <a:ext cx="9502191" cy="6295202"/>
          </a:xfrm>
          <a:prstGeom prst="rect">
            <a:avLst/>
          </a:prstGeom>
        </p:spPr>
      </p:pic>
      <p:pic>
        <p:nvPicPr>
          <p:cNvPr id="3" name="Picture 3"/>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4674">
            <a:off x="-6544982" y="-3986469"/>
            <a:ext cx="11788114" cy="7809625"/>
          </a:xfrm>
          <a:prstGeom prst="rect">
            <a:avLst/>
          </a:prstGeom>
        </p:spPr>
      </p:pic>
      <p:pic>
        <p:nvPicPr>
          <p:cNvPr id="4" name="Picture 4"/>
          <p:cNvPicPr>
            <a:picLocks noChangeAspect="1"/>
          </p:cNvPicPr>
          <p:nvPr/>
        </p:nvPicPr>
        <p:blipFill>
          <a:blip r:embed="rId4">
            <a:alphaModFix amt="3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4674">
            <a:off x="10659044" y="6217546"/>
            <a:ext cx="11788114" cy="7809625"/>
          </a:xfrm>
          <a:prstGeom prst="rect">
            <a:avLst/>
          </a:prstGeom>
        </p:spPr>
      </p:pic>
      <p:pic>
        <p:nvPicPr>
          <p:cNvPr id="5" name="Picture 5"/>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42983">
            <a:off x="13206069" y="-4903863"/>
            <a:ext cx="11788114" cy="7809625"/>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209800" y="8115300"/>
            <a:ext cx="518177" cy="742906"/>
          </a:xfrm>
          <a:prstGeom prst="rect">
            <a:avLst/>
          </a:prstGeom>
        </p:spPr>
      </p:pic>
      <p:pic>
        <p:nvPicPr>
          <p:cNvPr id="23" name="Picture 20">
            <a:extLst>
              <a:ext uri="{FF2B5EF4-FFF2-40B4-BE49-F238E27FC236}">
                <a16:creationId xmlns:a16="http://schemas.microsoft.com/office/drawing/2014/main" id="{80191F4E-A1F6-3039-94F9-1ED94BD445E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849600" y="1333500"/>
            <a:ext cx="518177" cy="742906"/>
          </a:xfrm>
          <a:prstGeom prst="rect">
            <a:avLst/>
          </a:prstGeom>
        </p:spPr>
      </p:pic>
      <p:sp>
        <p:nvSpPr>
          <p:cNvPr id="25" name="TextBox 24">
            <a:extLst>
              <a:ext uri="{FF2B5EF4-FFF2-40B4-BE49-F238E27FC236}">
                <a16:creationId xmlns:a16="http://schemas.microsoft.com/office/drawing/2014/main" id="{32C12819-F0A8-6C97-63AC-167239895EF1}"/>
              </a:ext>
            </a:extLst>
          </p:cNvPr>
          <p:cNvSpPr txBox="1"/>
          <p:nvPr/>
        </p:nvSpPr>
        <p:spPr>
          <a:xfrm>
            <a:off x="1529357" y="3165786"/>
            <a:ext cx="15229285" cy="2907784"/>
          </a:xfrm>
          <a:prstGeom prst="rect">
            <a:avLst/>
          </a:prstGeom>
          <a:noFill/>
        </p:spPr>
        <p:txBody>
          <a:bodyPr wrap="square">
            <a:spAutoFit/>
          </a:bodyPr>
          <a:lstStyle/>
          <a:p>
            <a:pPr algn="ctr">
              <a:lnSpc>
                <a:spcPct val="150000"/>
              </a:lnSpc>
            </a:pPr>
            <a:r>
              <a:rPr lang="en-US" sz="6500" b="1">
                <a:latin typeface="Arial" panose="020B0604020202020204" pitchFamily="34" charset="0"/>
                <a:cs typeface="Arial" panose="020B0604020202020204" pitchFamily="34" charset="0"/>
              </a:rPr>
              <a:t>Phần 2.</a:t>
            </a:r>
          </a:p>
          <a:p>
            <a:pPr algn="ctr">
              <a:lnSpc>
                <a:spcPct val="150000"/>
              </a:lnSpc>
            </a:pPr>
            <a:r>
              <a:rPr lang="en-US" sz="6500" b="1">
                <a:latin typeface="Arial" panose="020B0604020202020204" pitchFamily="34" charset="0"/>
                <a:cs typeface="Arial" panose="020B0604020202020204" pitchFamily="34" charset="0"/>
              </a:rPr>
              <a:t>Các thế hệ máy tính</a:t>
            </a:r>
          </a:p>
        </p:txBody>
      </p:sp>
      <p:pic>
        <p:nvPicPr>
          <p:cNvPr id="6" name="Picture 3">
            <a:extLst>
              <a:ext uri="{FF2B5EF4-FFF2-40B4-BE49-F238E27FC236}">
                <a16:creationId xmlns:a16="http://schemas.microsoft.com/office/drawing/2014/main" id="{4BB1F1A8-8F41-CDBB-3117-4EE9864BE02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76930">
            <a:off x="13383189" y="7441380"/>
            <a:ext cx="3011269" cy="2162639"/>
          </a:xfrm>
          <a:prstGeom prst="rect">
            <a:avLst/>
          </a:prstGeom>
        </p:spPr>
      </p:pic>
    </p:spTree>
    <p:extLst>
      <p:ext uri="{BB962C8B-B14F-4D97-AF65-F5344CB8AC3E}">
        <p14:creationId xmlns:p14="http://schemas.microsoft.com/office/powerpoint/2010/main" val="382200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968829">
            <a:off x="-6292168" y="6725658"/>
            <a:ext cx="9773318" cy="10457831"/>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57050">
            <a:off x="13440783" y="-2719691"/>
            <a:ext cx="7204569" cy="7177551"/>
          </a:xfrm>
          <a:prstGeom prst="rect">
            <a:avLst/>
          </a:prstGeom>
        </p:spPr>
      </p:pic>
      <p:pic>
        <p:nvPicPr>
          <p:cNvPr id="28" name="Picture 27" descr="Lịch sử phát triển của máy tính trải qua bao nhiêu thế hệ?">
            <a:extLst>
              <a:ext uri="{FF2B5EF4-FFF2-40B4-BE49-F238E27FC236}">
                <a16:creationId xmlns:a16="http://schemas.microsoft.com/office/drawing/2014/main" id="{54AC2034-6431-2A33-E0A6-AF2A8225EF8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4254" y="2577235"/>
            <a:ext cx="6248400" cy="4138428"/>
          </a:xfrm>
          <a:prstGeom prst="roundRect">
            <a:avLst/>
          </a:prstGeom>
          <a:noFill/>
          <a:ln>
            <a:noFill/>
          </a:ln>
        </p:spPr>
      </p:pic>
      <p:grpSp>
        <p:nvGrpSpPr>
          <p:cNvPr id="30" name="Group 29">
            <a:extLst>
              <a:ext uri="{FF2B5EF4-FFF2-40B4-BE49-F238E27FC236}">
                <a16:creationId xmlns:a16="http://schemas.microsoft.com/office/drawing/2014/main" id="{848FF999-8525-9BE5-EC50-612B7538B60C}"/>
              </a:ext>
            </a:extLst>
          </p:cNvPr>
          <p:cNvGrpSpPr/>
          <p:nvPr/>
        </p:nvGrpSpPr>
        <p:grpSpPr>
          <a:xfrm>
            <a:off x="990511" y="684842"/>
            <a:ext cx="8686799" cy="5985852"/>
            <a:chOff x="447676" y="1443648"/>
            <a:chExt cx="8686799" cy="5985852"/>
          </a:xfrm>
        </p:grpSpPr>
        <p:grpSp>
          <p:nvGrpSpPr>
            <p:cNvPr id="26" name="Group 25">
              <a:extLst>
                <a:ext uri="{FF2B5EF4-FFF2-40B4-BE49-F238E27FC236}">
                  <a16:creationId xmlns:a16="http://schemas.microsoft.com/office/drawing/2014/main" id="{12B23ADD-F16C-4A7B-11CF-90B30FEC083E}"/>
                </a:ext>
              </a:extLst>
            </p:cNvPr>
            <p:cNvGrpSpPr/>
            <p:nvPr/>
          </p:nvGrpSpPr>
          <p:grpSpPr>
            <a:xfrm>
              <a:off x="447676" y="3086100"/>
              <a:ext cx="8686799" cy="4343400"/>
              <a:chOff x="2286000" y="1999467"/>
              <a:chExt cx="13335000" cy="2467679"/>
            </a:xfrm>
          </p:grpSpPr>
          <p:sp>
            <p:nvSpPr>
              <p:cNvPr id="23" name="Rectangle: Rounded Corners 22">
                <a:extLst>
                  <a:ext uri="{FF2B5EF4-FFF2-40B4-BE49-F238E27FC236}">
                    <a16:creationId xmlns:a16="http://schemas.microsoft.com/office/drawing/2014/main" id="{70DFC471-BBEB-3F58-A6DF-1ECB41FEA953}"/>
                  </a:ext>
                </a:extLst>
              </p:cNvPr>
              <p:cNvSpPr/>
              <p:nvPr/>
            </p:nvSpPr>
            <p:spPr>
              <a:xfrm>
                <a:off x="2286000" y="1999467"/>
                <a:ext cx="13335000" cy="246767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F3E86B-F69B-6E19-683C-0AEBF63C187B}"/>
                  </a:ext>
                </a:extLst>
              </p:cNvPr>
              <p:cNvSpPr txBox="1"/>
              <p:nvPr/>
            </p:nvSpPr>
            <p:spPr>
              <a:xfrm>
                <a:off x="3337145" y="2519879"/>
                <a:ext cx="11232708" cy="1410514"/>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Đọc mục 2 trong SGK trang 6, 7 và trả lời câu hỏi: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Máy tính điện tử phát triển qua mấy thế hệ?</a:t>
                </a:r>
                <a:endParaRPr lang="en-US" sz="3600">
                  <a:latin typeface="Arial" panose="020B0604020202020204" pitchFamily="34" charset="0"/>
                  <a:cs typeface="Arial" panose="020B0604020202020204" pitchFamily="34" charset="0"/>
                </a:endParaRPr>
              </a:p>
            </p:txBody>
          </p:sp>
        </p:grpSp>
        <p:pic>
          <p:nvPicPr>
            <p:cNvPr id="29" name="Picture 6">
              <a:extLst>
                <a:ext uri="{FF2B5EF4-FFF2-40B4-BE49-F238E27FC236}">
                  <a16:creationId xmlns:a16="http://schemas.microsoft.com/office/drawing/2014/main" id="{B5755931-6DB0-C566-25E4-F7C02449E7D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686175" y="1443648"/>
              <a:ext cx="2209800" cy="2157319"/>
            </a:xfrm>
            <a:prstGeom prst="rect">
              <a:avLst/>
            </a:prstGeom>
          </p:spPr>
        </p:pic>
      </p:grpSp>
      <p:pic>
        <p:nvPicPr>
          <p:cNvPr id="31" name="Picture 9">
            <a:extLst>
              <a:ext uri="{FF2B5EF4-FFF2-40B4-BE49-F238E27FC236}">
                <a16:creationId xmlns:a16="http://schemas.microsoft.com/office/drawing/2014/main" id="{1A078C6E-A447-B604-CA5A-44A0E2D3A62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53796" flipV="1">
            <a:off x="465622" y="8185894"/>
            <a:ext cx="5732819" cy="1770008"/>
          </a:xfrm>
          <a:prstGeom prst="rect">
            <a:avLst/>
          </a:prstGeom>
        </p:spPr>
      </p:pic>
      <p:pic>
        <p:nvPicPr>
          <p:cNvPr id="32" name="Picture 13">
            <a:extLst>
              <a:ext uri="{FF2B5EF4-FFF2-40B4-BE49-F238E27FC236}">
                <a16:creationId xmlns:a16="http://schemas.microsoft.com/office/drawing/2014/main" id="{950D2976-8E6C-3686-03DE-AB9734C9E6D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12638159" y="419916"/>
            <a:ext cx="4880230" cy="1506771"/>
          </a:xfrm>
          <a:prstGeom prst="rect">
            <a:avLst/>
          </a:prstGeom>
        </p:spPr>
      </p:pic>
      <p:grpSp>
        <p:nvGrpSpPr>
          <p:cNvPr id="5" name="Group 4">
            <a:extLst>
              <a:ext uri="{FF2B5EF4-FFF2-40B4-BE49-F238E27FC236}">
                <a16:creationId xmlns:a16="http://schemas.microsoft.com/office/drawing/2014/main" id="{D3089ACB-F161-596C-2ECC-B199F947A525}"/>
              </a:ext>
            </a:extLst>
          </p:cNvPr>
          <p:cNvGrpSpPr/>
          <p:nvPr/>
        </p:nvGrpSpPr>
        <p:grpSpPr>
          <a:xfrm>
            <a:off x="2057400" y="7762647"/>
            <a:ext cx="12141389" cy="1030077"/>
            <a:chOff x="2057400" y="7762647"/>
            <a:chExt cx="12141389" cy="1030077"/>
          </a:xfrm>
        </p:grpSpPr>
        <p:pic>
          <p:nvPicPr>
            <p:cNvPr id="3" name="Graphic 2" descr="Back with solid fill">
              <a:extLst>
                <a:ext uri="{FF2B5EF4-FFF2-40B4-BE49-F238E27FC236}">
                  <a16:creationId xmlns:a16="http://schemas.microsoft.com/office/drawing/2014/main" id="{C1FAF3E7-E761-8212-4EBD-8301EC23B9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flipV="1">
              <a:off x="2057400" y="7762647"/>
              <a:ext cx="1729737" cy="1030077"/>
            </a:xfrm>
            <a:prstGeom prst="rect">
              <a:avLst/>
            </a:prstGeom>
          </p:spPr>
        </p:pic>
        <p:sp>
          <p:nvSpPr>
            <p:cNvPr id="4" name="TextBox 3">
              <a:extLst>
                <a:ext uri="{FF2B5EF4-FFF2-40B4-BE49-F238E27FC236}">
                  <a16:creationId xmlns:a16="http://schemas.microsoft.com/office/drawing/2014/main" id="{D2B30B28-2935-3244-A8CE-A077867C5342}"/>
                </a:ext>
              </a:extLst>
            </p:cNvPr>
            <p:cNvSpPr txBox="1"/>
            <p:nvPr/>
          </p:nvSpPr>
          <p:spPr>
            <a:xfrm>
              <a:off x="4089211" y="7896100"/>
              <a:ext cx="10109578"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Máy tính điện tử phát triển qua 5 thế hệ. </a:t>
              </a:r>
            </a:p>
          </p:txBody>
        </p:sp>
      </p:grpSp>
    </p:spTree>
    <p:extLst>
      <p:ext uri="{BB962C8B-B14F-4D97-AF65-F5344CB8AC3E}">
        <p14:creationId xmlns:p14="http://schemas.microsoft.com/office/powerpoint/2010/main" val="426013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968829">
            <a:off x="-6292168" y="6725658"/>
            <a:ext cx="9773318" cy="10457831"/>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57050">
            <a:off x="13440783" y="-2719691"/>
            <a:ext cx="7204569" cy="7177551"/>
          </a:xfrm>
          <a:prstGeom prst="rect">
            <a:avLst/>
          </a:prstGeom>
        </p:spPr>
      </p:pic>
      <p:grpSp>
        <p:nvGrpSpPr>
          <p:cNvPr id="3" name="Group 2">
            <a:extLst>
              <a:ext uri="{FF2B5EF4-FFF2-40B4-BE49-F238E27FC236}">
                <a16:creationId xmlns:a16="http://schemas.microsoft.com/office/drawing/2014/main" id="{E7CEE788-6F59-0BCF-ADDA-7716763BB7D6}"/>
              </a:ext>
            </a:extLst>
          </p:cNvPr>
          <p:cNvGrpSpPr/>
          <p:nvPr/>
        </p:nvGrpSpPr>
        <p:grpSpPr>
          <a:xfrm>
            <a:off x="-63800" y="335370"/>
            <a:ext cx="6742815" cy="1361747"/>
            <a:chOff x="0" y="500226"/>
            <a:chExt cx="6742815" cy="1361747"/>
          </a:xfrm>
        </p:grpSpPr>
        <p:sp>
          <p:nvSpPr>
            <p:cNvPr id="4" name="Rectangle 3">
              <a:extLst>
                <a:ext uri="{FF2B5EF4-FFF2-40B4-BE49-F238E27FC236}">
                  <a16:creationId xmlns:a16="http://schemas.microsoft.com/office/drawing/2014/main" id="{8AE367AD-E252-55DD-2D10-833F2564BD91}"/>
                </a:ext>
              </a:extLst>
            </p:cNvPr>
            <p:cNvSpPr/>
            <p:nvPr/>
          </p:nvSpPr>
          <p:spPr>
            <a:xfrm>
              <a:off x="0" y="647700"/>
              <a:ext cx="6096000" cy="10668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1F59F8C-446D-FFC7-9D04-CA5D202C1FAF}"/>
                </a:ext>
              </a:extLst>
            </p:cNvPr>
            <p:cNvSpPr txBox="1"/>
            <p:nvPr/>
          </p:nvSpPr>
          <p:spPr>
            <a:xfrm>
              <a:off x="431225" y="788685"/>
              <a:ext cx="48768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Thảo luận nhóm </a:t>
              </a:r>
            </a:p>
          </p:txBody>
        </p:sp>
        <p:pic>
          <p:nvPicPr>
            <p:cNvPr id="6" name="Picture 2">
              <a:extLst>
                <a:ext uri="{FF2B5EF4-FFF2-40B4-BE49-F238E27FC236}">
                  <a16:creationId xmlns:a16="http://schemas.microsoft.com/office/drawing/2014/main" id="{CFC3D7E5-EE26-FD02-53E1-B9D1A937990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308025" y="500226"/>
              <a:ext cx="1434790" cy="1361747"/>
            </a:xfrm>
            <a:prstGeom prst="rect">
              <a:avLst/>
            </a:prstGeom>
          </p:spPr>
        </p:pic>
      </p:grpSp>
      <p:sp>
        <p:nvSpPr>
          <p:cNvPr id="7" name="TextBox 6">
            <a:extLst>
              <a:ext uri="{FF2B5EF4-FFF2-40B4-BE49-F238E27FC236}">
                <a16:creationId xmlns:a16="http://schemas.microsoft.com/office/drawing/2014/main" id="{47E34BC3-6EB2-E4AC-2AB6-501F0F8244BE}"/>
              </a:ext>
            </a:extLst>
          </p:cNvPr>
          <p:cNvSpPr txBox="1"/>
          <p:nvPr/>
        </p:nvSpPr>
        <p:spPr>
          <a:xfrm>
            <a:off x="533400" y="1754999"/>
            <a:ext cx="17221200" cy="901593"/>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Đọc thông tin mục 2 và nêu thông tin của máy tính điện tử qua từng thế hệ:</a:t>
            </a:r>
          </a:p>
        </p:txBody>
      </p:sp>
      <p:sp>
        <p:nvSpPr>
          <p:cNvPr id="8" name="Rectangle: Rounded Corners 7">
            <a:extLst>
              <a:ext uri="{FF2B5EF4-FFF2-40B4-BE49-F238E27FC236}">
                <a16:creationId xmlns:a16="http://schemas.microsoft.com/office/drawing/2014/main" id="{D21AAD86-A973-898A-9B42-B7A7D667373A}"/>
              </a:ext>
            </a:extLst>
          </p:cNvPr>
          <p:cNvSpPr/>
          <p:nvPr/>
        </p:nvSpPr>
        <p:spPr>
          <a:xfrm>
            <a:off x="1497461" y="3220480"/>
            <a:ext cx="6705601" cy="100584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a:solidFill>
                  <a:schemeClr val="tx1"/>
                </a:solidFill>
                <a:latin typeface="Arial" panose="020B0604020202020204" pitchFamily="34" charset="0"/>
                <a:cs typeface="Arial" panose="020B0604020202020204" pitchFamily="34" charset="0"/>
              </a:rPr>
              <a:t>Nhóm 1. </a:t>
            </a:r>
            <a:r>
              <a:rPr lang="en-US" sz="4000">
                <a:solidFill>
                  <a:schemeClr val="tx1"/>
                </a:solidFill>
                <a:latin typeface="Arial" panose="020B0604020202020204" pitchFamily="34" charset="0"/>
                <a:cs typeface="Arial" panose="020B0604020202020204" pitchFamily="34" charset="0"/>
              </a:rPr>
              <a:t>Thế hệ thứ nhất </a:t>
            </a:r>
          </a:p>
        </p:txBody>
      </p:sp>
      <p:sp>
        <p:nvSpPr>
          <p:cNvPr id="9" name="Rectangle: Rounded Corners 8">
            <a:extLst>
              <a:ext uri="{FF2B5EF4-FFF2-40B4-BE49-F238E27FC236}">
                <a16:creationId xmlns:a16="http://schemas.microsoft.com/office/drawing/2014/main" id="{05A512A9-091B-8CDD-4CCC-4FFE2308F2C9}"/>
              </a:ext>
            </a:extLst>
          </p:cNvPr>
          <p:cNvSpPr/>
          <p:nvPr/>
        </p:nvSpPr>
        <p:spPr>
          <a:xfrm>
            <a:off x="1497461" y="4437633"/>
            <a:ext cx="6705601" cy="100584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a:solidFill>
                  <a:schemeClr val="tx1"/>
                </a:solidFill>
                <a:latin typeface="Arial" panose="020B0604020202020204" pitchFamily="34" charset="0"/>
                <a:cs typeface="Arial" panose="020B0604020202020204" pitchFamily="34" charset="0"/>
              </a:rPr>
              <a:t>Nhóm 2. </a:t>
            </a:r>
            <a:r>
              <a:rPr lang="en-US" sz="4000">
                <a:solidFill>
                  <a:schemeClr val="tx1"/>
                </a:solidFill>
                <a:latin typeface="Arial" panose="020B0604020202020204" pitchFamily="34" charset="0"/>
                <a:cs typeface="Arial" panose="020B0604020202020204" pitchFamily="34" charset="0"/>
              </a:rPr>
              <a:t>Thế hệ thứ hai </a:t>
            </a:r>
          </a:p>
        </p:txBody>
      </p:sp>
      <p:sp>
        <p:nvSpPr>
          <p:cNvPr id="10" name="Rectangle: Rounded Corners 9">
            <a:extLst>
              <a:ext uri="{FF2B5EF4-FFF2-40B4-BE49-F238E27FC236}">
                <a16:creationId xmlns:a16="http://schemas.microsoft.com/office/drawing/2014/main" id="{8DBFD7BE-AE14-9C60-9838-2DC9E83FB1EE}"/>
              </a:ext>
            </a:extLst>
          </p:cNvPr>
          <p:cNvSpPr/>
          <p:nvPr/>
        </p:nvSpPr>
        <p:spPr>
          <a:xfrm>
            <a:off x="1517448" y="5656833"/>
            <a:ext cx="6705601" cy="100584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a:solidFill>
                  <a:schemeClr val="tx1"/>
                </a:solidFill>
                <a:latin typeface="Arial" panose="020B0604020202020204" pitchFamily="34" charset="0"/>
                <a:cs typeface="Arial" panose="020B0604020202020204" pitchFamily="34" charset="0"/>
              </a:rPr>
              <a:t>Nhóm 3. </a:t>
            </a:r>
            <a:r>
              <a:rPr lang="en-US" sz="4000">
                <a:solidFill>
                  <a:schemeClr val="tx1"/>
                </a:solidFill>
                <a:latin typeface="Arial" panose="020B0604020202020204" pitchFamily="34" charset="0"/>
                <a:cs typeface="Arial" panose="020B0604020202020204" pitchFamily="34" charset="0"/>
              </a:rPr>
              <a:t>Thế hệ thứ ba </a:t>
            </a:r>
          </a:p>
        </p:txBody>
      </p:sp>
      <p:sp>
        <p:nvSpPr>
          <p:cNvPr id="12" name="Rectangle: Rounded Corners 11">
            <a:extLst>
              <a:ext uri="{FF2B5EF4-FFF2-40B4-BE49-F238E27FC236}">
                <a16:creationId xmlns:a16="http://schemas.microsoft.com/office/drawing/2014/main" id="{D5B9AED5-515F-1E8A-EDEF-3CCF909B993B}"/>
              </a:ext>
            </a:extLst>
          </p:cNvPr>
          <p:cNvSpPr/>
          <p:nvPr/>
        </p:nvSpPr>
        <p:spPr>
          <a:xfrm>
            <a:off x="1497461" y="6881944"/>
            <a:ext cx="6705601" cy="100584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a:solidFill>
                  <a:schemeClr val="tx1"/>
                </a:solidFill>
                <a:latin typeface="Arial" panose="020B0604020202020204" pitchFamily="34" charset="0"/>
                <a:cs typeface="Arial" panose="020B0604020202020204" pitchFamily="34" charset="0"/>
              </a:rPr>
              <a:t>Nhóm 4. </a:t>
            </a:r>
            <a:r>
              <a:rPr lang="en-US" sz="4000">
                <a:solidFill>
                  <a:schemeClr val="tx1"/>
                </a:solidFill>
                <a:latin typeface="Arial" panose="020B0604020202020204" pitchFamily="34" charset="0"/>
                <a:cs typeface="Arial" panose="020B0604020202020204" pitchFamily="34" charset="0"/>
              </a:rPr>
              <a:t>Thế hệ thứ tư </a:t>
            </a:r>
          </a:p>
        </p:txBody>
      </p:sp>
      <p:sp>
        <p:nvSpPr>
          <p:cNvPr id="13" name="Rectangle: Rounded Corners 12">
            <a:extLst>
              <a:ext uri="{FF2B5EF4-FFF2-40B4-BE49-F238E27FC236}">
                <a16:creationId xmlns:a16="http://schemas.microsoft.com/office/drawing/2014/main" id="{F98D3559-998C-51FC-B0E5-D2FB054C827B}"/>
              </a:ext>
            </a:extLst>
          </p:cNvPr>
          <p:cNvSpPr/>
          <p:nvPr/>
        </p:nvSpPr>
        <p:spPr>
          <a:xfrm>
            <a:off x="1497462" y="8156193"/>
            <a:ext cx="6705601" cy="10058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a:solidFill>
                  <a:schemeClr val="tx1"/>
                </a:solidFill>
                <a:latin typeface="Arial" panose="020B0604020202020204" pitchFamily="34" charset="0"/>
                <a:cs typeface="Arial" panose="020B0604020202020204" pitchFamily="34" charset="0"/>
              </a:rPr>
              <a:t>Nhóm 5. </a:t>
            </a:r>
            <a:r>
              <a:rPr lang="en-US" sz="4000">
                <a:solidFill>
                  <a:schemeClr val="tx1"/>
                </a:solidFill>
                <a:latin typeface="Arial" panose="020B0604020202020204" pitchFamily="34" charset="0"/>
                <a:cs typeface="Arial" panose="020B0604020202020204" pitchFamily="34" charset="0"/>
              </a:rPr>
              <a:t>Thế hệ thứ năm </a:t>
            </a:r>
          </a:p>
        </p:txBody>
      </p:sp>
      <p:grpSp>
        <p:nvGrpSpPr>
          <p:cNvPr id="14" name="Group 13">
            <a:extLst>
              <a:ext uri="{FF2B5EF4-FFF2-40B4-BE49-F238E27FC236}">
                <a16:creationId xmlns:a16="http://schemas.microsoft.com/office/drawing/2014/main" id="{CD25F521-5DDD-9C5C-C428-5422DD451B9D}"/>
              </a:ext>
            </a:extLst>
          </p:cNvPr>
          <p:cNvGrpSpPr/>
          <p:nvPr/>
        </p:nvGrpSpPr>
        <p:grpSpPr>
          <a:xfrm flipH="1">
            <a:off x="12824631" y="2899880"/>
            <a:ext cx="5429394" cy="1361747"/>
            <a:chOff x="0" y="500225"/>
            <a:chExt cx="5429394" cy="1361747"/>
          </a:xfrm>
        </p:grpSpPr>
        <p:sp>
          <p:nvSpPr>
            <p:cNvPr id="15" name="Rectangle 14">
              <a:extLst>
                <a:ext uri="{FF2B5EF4-FFF2-40B4-BE49-F238E27FC236}">
                  <a16:creationId xmlns:a16="http://schemas.microsoft.com/office/drawing/2014/main" id="{481392C0-F1FB-B63D-D644-C5A41B7D2FA7}"/>
                </a:ext>
              </a:extLst>
            </p:cNvPr>
            <p:cNvSpPr/>
            <p:nvPr/>
          </p:nvSpPr>
          <p:spPr>
            <a:xfrm>
              <a:off x="0" y="647700"/>
              <a:ext cx="4712000" cy="10668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372EB06-3D87-8C0E-D052-31418DFB2E53}"/>
                </a:ext>
              </a:extLst>
            </p:cNvPr>
            <p:cNvSpPr txBox="1"/>
            <p:nvPr/>
          </p:nvSpPr>
          <p:spPr>
            <a:xfrm>
              <a:off x="1251099" y="788684"/>
              <a:ext cx="2209801"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Gợi ý</a:t>
              </a:r>
            </a:p>
          </p:txBody>
        </p:sp>
        <p:pic>
          <p:nvPicPr>
            <p:cNvPr id="17" name="Picture 2">
              <a:extLst>
                <a:ext uri="{FF2B5EF4-FFF2-40B4-BE49-F238E27FC236}">
                  <a16:creationId xmlns:a16="http://schemas.microsoft.com/office/drawing/2014/main" id="{96DEEDE8-C2C8-E18C-FCAC-4FAFAA019F5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994604" y="500225"/>
              <a:ext cx="1434790" cy="1361747"/>
            </a:xfrm>
            <a:prstGeom prst="rect">
              <a:avLst/>
            </a:prstGeom>
          </p:spPr>
        </p:pic>
      </p:grpSp>
      <p:sp>
        <p:nvSpPr>
          <p:cNvPr id="18" name="Rectangle: Rounded Corners 17">
            <a:extLst>
              <a:ext uri="{FF2B5EF4-FFF2-40B4-BE49-F238E27FC236}">
                <a16:creationId xmlns:a16="http://schemas.microsoft.com/office/drawing/2014/main" id="{F1FB8224-6A97-2387-ADB7-3CC0F4603C44}"/>
              </a:ext>
            </a:extLst>
          </p:cNvPr>
          <p:cNvSpPr/>
          <p:nvPr/>
        </p:nvSpPr>
        <p:spPr>
          <a:xfrm>
            <a:off x="10307080" y="4504915"/>
            <a:ext cx="6934200" cy="106680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Khoảng thời gian xuất hiện.</a:t>
            </a:r>
          </a:p>
        </p:txBody>
      </p:sp>
      <p:sp>
        <p:nvSpPr>
          <p:cNvPr id="19" name="Rectangle: Rounded Corners 18">
            <a:extLst>
              <a:ext uri="{FF2B5EF4-FFF2-40B4-BE49-F238E27FC236}">
                <a16:creationId xmlns:a16="http://schemas.microsoft.com/office/drawing/2014/main" id="{420285BA-85E9-909D-F301-54EEC0AADA49}"/>
              </a:ext>
            </a:extLst>
          </p:cNvPr>
          <p:cNvSpPr/>
          <p:nvPr/>
        </p:nvSpPr>
        <p:spPr>
          <a:xfrm>
            <a:off x="10307080" y="5927756"/>
            <a:ext cx="6934200" cy="1856957"/>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latin typeface="Arial" panose="020B0604020202020204" pitchFamily="34" charset="0"/>
                <a:cs typeface="Arial" panose="020B0604020202020204" pitchFamily="34" charset="0"/>
              </a:rPr>
              <a:t>Đặc điểm (công nghệ, kích thước, tiêu thụ điện,</a:t>
            </a:r>
            <a:r>
              <a:rPr lang="en-US" sz="3600">
                <a:solidFill>
                  <a:schemeClr val="tx1"/>
                </a:solidFill>
                <a:latin typeface="Arial" panose="020B0604020202020204" pitchFamily="34" charset="0"/>
                <a:cs typeface="Arial" panose="020B0604020202020204" pitchFamily="34" charset="0"/>
              </a:rPr>
              <a:t> </a:t>
            </a:r>
            <a:r>
              <a:rPr lang="vi-VN" sz="3600">
                <a:solidFill>
                  <a:schemeClr val="tx1"/>
                </a:solidFill>
                <a:latin typeface="Arial" panose="020B0604020202020204" pitchFamily="34" charset="0"/>
                <a:cs typeface="Arial" panose="020B0604020202020204" pitchFamily="34" charset="0"/>
              </a:rPr>
              <a:t>hiệu quả).</a:t>
            </a:r>
            <a:endParaRPr lang="en-US" sz="3600">
              <a:solidFill>
                <a:schemeClr val="tx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2489A71E-3C3F-0A3F-3F59-2C50E13044F5}"/>
              </a:ext>
            </a:extLst>
          </p:cNvPr>
          <p:cNvSpPr/>
          <p:nvPr/>
        </p:nvSpPr>
        <p:spPr>
          <a:xfrm>
            <a:off x="10307080" y="8014152"/>
            <a:ext cx="6914120" cy="1625147"/>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Nêu tên máy tính đại diện của mỗi thế hệ.</a:t>
            </a:r>
          </a:p>
        </p:txBody>
      </p:sp>
    </p:spTree>
    <p:extLst>
      <p:ext uri="{BB962C8B-B14F-4D97-AF65-F5344CB8AC3E}">
        <p14:creationId xmlns:p14="http://schemas.microsoft.com/office/powerpoint/2010/main" val="352170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2" grpId="0" animBg="1"/>
      <p:bldP spid="13"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6740903-F87A-F821-EC6E-22BD851F8F54}"/>
              </a:ext>
            </a:extLst>
          </p:cNvPr>
          <p:cNvGrpSpPr/>
          <p:nvPr/>
        </p:nvGrpSpPr>
        <p:grpSpPr>
          <a:xfrm>
            <a:off x="10363200" y="2788737"/>
            <a:ext cx="7769271" cy="5923342"/>
            <a:chOff x="10332646" y="2400300"/>
            <a:chExt cx="7769271" cy="5923342"/>
          </a:xfrm>
        </p:grpSpPr>
        <p:pic>
          <p:nvPicPr>
            <p:cNvPr id="4098" name="Picture 2" descr="ENIAC - máy tính hiện đại đầu tiên trên thế giới - Dịch Vụ Bách khoa Sửa  Chữa Chuyên nghiệp">
              <a:extLst>
                <a:ext uri="{FF2B5EF4-FFF2-40B4-BE49-F238E27FC236}">
                  <a16:creationId xmlns:a16="http://schemas.microsoft.com/office/drawing/2014/main" id="{183C2754-34CB-EBA4-9135-7EAD2A2E3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2646" y="2400300"/>
              <a:ext cx="7769271" cy="52054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2F9232-A252-164F-DB14-6F898E26BD1A}"/>
                </a:ext>
              </a:extLst>
            </p:cNvPr>
            <p:cNvSpPr txBox="1"/>
            <p:nvPr/>
          </p:nvSpPr>
          <p:spPr>
            <a:xfrm>
              <a:off x="11506448" y="7846588"/>
              <a:ext cx="5253038"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ENIAC 1945</a:t>
              </a:r>
            </a:p>
          </p:txBody>
        </p:sp>
      </p:grpSp>
      <p:pic>
        <p:nvPicPr>
          <p:cNvPr id="2" name="Picture 2"/>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968829">
            <a:off x="-6292168" y="6725658"/>
            <a:ext cx="9773318" cy="10457831"/>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657050">
            <a:off x="13493952" y="-2686353"/>
            <a:ext cx="7204569" cy="7177551"/>
          </a:xfrm>
          <a:prstGeom prst="rect">
            <a:avLst/>
          </a:prstGeom>
        </p:spPr>
      </p:pic>
      <p:sp>
        <p:nvSpPr>
          <p:cNvPr id="14" name="TextBox 13">
            <a:extLst>
              <a:ext uri="{FF2B5EF4-FFF2-40B4-BE49-F238E27FC236}">
                <a16:creationId xmlns:a16="http://schemas.microsoft.com/office/drawing/2014/main" id="{49911915-28E4-433C-44A4-1BD6DC12D697}"/>
              </a:ext>
            </a:extLst>
          </p:cNvPr>
          <p:cNvSpPr txBox="1"/>
          <p:nvPr/>
        </p:nvSpPr>
        <p:spPr>
          <a:xfrm>
            <a:off x="587766" y="902422"/>
            <a:ext cx="89154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a. Thế hệ thứ nhất </a:t>
            </a:r>
          </a:p>
        </p:txBody>
      </p:sp>
      <p:sp>
        <p:nvSpPr>
          <p:cNvPr id="4" name="TextBox 3">
            <a:extLst>
              <a:ext uri="{FF2B5EF4-FFF2-40B4-BE49-F238E27FC236}">
                <a16:creationId xmlns:a16="http://schemas.microsoft.com/office/drawing/2014/main" id="{3F20CFCC-1E4B-8CFD-AE19-50F1629FFB9D}"/>
              </a:ext>
            </a:extLst>
          </p:cNvPr>
          <p:cNvSpPr txBox="1"/>
          <p:nvPr/>
        </p:nvSpPr>
        <p:spPr>
          <a:xfrm>
            <a:off x="587766" y="2087520"/>
            <a:ext cx="9501188" cy="7263720"/>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3500"/>
              <a:t>Thời gian: 1945 – 1955</a:t>
            </a:r>
          </a:p>
          <a:p>
            <a:pPr marL="571500" indent="-571500" algn="just">
              <a:lnSpc>
                <a:spcPct val="150000"/>
              </a:lnSpc>
              <a:buFont typeface="Wingdings" panose="05000000000000000000" pitchFamily="2" charset="2"/>
              <a:buChar char="§"/>
            </a:pPr>
            <a:r>
              <a:rPr lang="vi-VN" sz="3500"/>
              <a:t>Đặc điểm:</a:t>
            </a:r>
          </a:p>
          <a:p>
            <a:pPr marL="571500" indent="-571500" algn="just">
              <a:lnSpc>
                <a:spcPct val="150000"/>
              </a:lnSpc>
              <a:buFontTx/>
              <a:buChar char="-"/>
            </a:pPr>
            <a:r>
              <a:rPr lang="vi-VN" sz="3500"/>
              <a:t>Công nghệ: ống chân không, van nhiệt điện.</a:t>
            </a:r>
            <a:endParaRPr lang="en-US" sz="3500"/>
          </a:p>
          <a:p>
            <a:pPr marL="571500" indent="-571500" algn="just">
              <a:lnSpc>
                <a:spcPct val="150000"/>
              </a:lnSpc>
              <a:buFontTx/>
              <a:buChar char="-"/>
            </a:pPr>
            <a:r>
              <a:rPr lang="vi-VN" sz="3500"/>
              <a:t>Đầu vào: thẻ đục lỗ và băng giấy.</a:t>
            </a:r>
            <a:endParaRPr lang="en-US" sz="3500"/>
          </a:p>
          <a:p>
            <a:pPr marL="571500" indent="-571500" algn="just">
              <a:lnSpc>
                <a:spcPct val="150000"/>
              </a:lnSpc>
              <a:buFontTx/>
              <a:buChar char="-"/>
            </a:pPr>
            <a:r>
              <a:rPr lang="vi-VN" sz="3500"/>
              <a:t>Kích thước: lớn.</a:t>
            </a:r>
            <a:endParaRPr lang="en-US" sz="3500"/>
          </a:p>
          <a:p>
            <a:pPr marL="571500" indent="-571500" algn="just">
              <a:lnSpc>
                <a:spcPct val="150000"/>
              </a:lnSpc>
              <a:buFontTx/>
              <a:buChar char="-"/>
            </a:pPr>
            <a:r>
              <a:rPr lang="vi-VN" sz="3500"/>
              <a:t>Tiêu thụ nhiều điện và tỏa ra nhiều nhiệt.</a:t>
            </a:r>
            <a:endParaRPr lang="en-US" sz="3500"/>
          </a:p>
          <a:p>
            <a:pPr marL="571500" indent="-571500" algn="just">
              <a:lnSpc>
                <a:spcPct val="150000"/>
              </a:lnSpc>
              <a:buFontTx/>
              <a:buChar char="-"/>
            </a:pPr>
            <a:r>
              <a:rPr lang="vi-VN" sz="3500"/>
              <a:t>Hiệu quả: kết quả không đảm bảo luôn đáng tin cậy.</a:t>
            </a:r>
          </a:p>
          <a:p>
            <a:pPr marL="571500" indent="-571500" algn="just">
              <a:lnSpc>
                <a:spcPct val="150000"/>
              </a:lnSpc>
              <a:buFont typeface="Wingdings" panose="05000000000000000000" pitchFamily="2" charset="2"/>
              <a:buChar char="§"/>
            </a:pPr>
            <a:r>
              <a:rPr lang="vi-VN" sz="3500"/>
              <a:t>Ví dụ: ENIAC (1945),…</a:t>
            </a:r>
          </a:p>
        </p:txBody>
      </p:sp>
    </p:spTree>
    <p:extLst>
      <p:ext uri="{BB962C8B-B14F-4D97-AF65-F5344CB8AC3E}">
        <p14:creationId xmlns:p14="http://schemas.microsoft.com/office/powerpoint/2010/main" val="230010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arn(inVertical)">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barn(inVertical)">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barn(inVertical)">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barn(inVertical)">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barn(inVertical)">
                                      <p:cBhvr>
                                        <p:cTn id="48" dur="500"/>
                                        <p:tgtEl>
                                          <p:spTgt spid="4">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968829">
            <a:off x="-6292168" y="6725658"/>
            <a:ext cx="9773318" cy="10457831"/>
          </a:xfrm>
          <a:prstGeom prst="rect">
            <a:avLst/>
          </a:prstGeom>
        </p:spPr>
      </p:pic>
      <p:sp>
        <p:nvSpPr>
          <p:cNvPr id="16" name="TextBox 15">
            <a:extLst>
              <a:ext uri="{FF2B5EF4-FFF2-40B4-BE49-F238E27FC236}">
                <a16:creationId xmlns:a16="http://schemas.microsoft.com/office/drawing/2014/main" id="{98BCC5E2-FDE4-D0D5-2333-44D9F67E4AA0}"/>
              </a:ext>
            </a:extLst>
          </p:cNvPr>
          <p:cNvSpPr txBox="1"/>
          <p:nvPr/>
        </p:nvSpPr>
        <p:spPr>
          <a:xfrm>
            <a:off x="914400" y="571500"/>
            <a:ext cx="6722269" cy="784830"/>
          </a:xfrm>
          <a:prstGeom prst="rect">
            <a:avLst/>
          </a:prstGeom>
          <a:noFill/>
        </p:spPr>
        <p:txBody>
          <a:bodyPr wrap="square">
            <a:spAutoFit/>
          </a:bodyPr>
          <a:lstStyle/>
          <a:p>
            <a:r>
              <a:rPr lang="en-US" sz="4500" b="1">
                <a:latin typeface="Arial" panose="020B0604020202020204" pitchFamily="34" charset="0"/>
                <a:cs typeface="Arial" panose="020B0604020202020204" pitchFamily="34" charset="0"/>
              </a:rPr>
              <a:t>b. Thế hệ thứ hai</a:t>
            </a:r>
          </a:p>
        </p:txBody>
      </p:sp>
      <p:sp>
        <p:nvSpPr>
          <p:cNvPr id="18" name="TextBox 17">
            <a:extLst>
              <a:ext uri="{FF2B5EF4-FFF2-40B4-BE49-F238E27FC236}">
                <a16:creationId xmlns:a16="http://schemas.microsoft.com/office/drawing/2014/main" id="{692E6D6C-2FB7-981C-FB75-ADD3B63637CD}"/>
              </a:ext>
            </a:extLst>
          </p:cNvPr>
          <p:cNvSpPr txBox="1"/>
          <p:nvPr/>
        </p:nvSpPr>
        <p:spPr>
          <a:xfrm>
            <a:off x="1433512" y="1638300"/>
            <a:ext cx="16840200" cy="8288231"/>
          </a:xfrm>
          <a:prstGeom prst="rect">
            <a:avLst/>
          </a:prstGeom>
          <a:noFill/>
        </p:spPr>
        <p:txBody>
          <a:bodyPr wrap="square">
            <a:spAutoFit/>
          </a:bodyPr>
          <a:lstStyle/>
          <a:p>
            <a:pPr marL="457200" indent="-457200" algn="just">
              <a:lnSpc>
                <a:spcPct val="150000"/>
              </a:lnSpc>
              <a:buFont typeface="Wingdings" panose="05000000000000000000" pitchFamily="2" charset="2"/>
              <a:buChar char="§"/>
            </a:pPr>
            <a:r>
              <a:rPr lang="vi-VN" sz="4000"/>
              <a:t>Thời gian: 1955 – 1965</a:t>
            </a:r>
          </a:p>
          <a:p>
            <a:pPr marL="457200" indent="-457200" algn="just">
              <a:lnSpc>
                <a:spcPct val="150000"/>
              </a:lnSpc>
              <a:buFont typeface="Wingdings" panose="05000000000000000000" pitchFamily="2" charset="2"/>
              <a:buChar char="§"/>
            </a:pPr>
            <a:r>
              <a:rPr lang="vi-VN" sz="4000"/>
              <a:t>Đặc điểm:</a:t>
            </a:r>
          </a:p>
          <a:p>
            <a:pPr marL="457200" indent="-457200" algn="just">
              <a:lnSpc>
                <a:spcPct val="150000"/>
              </a:lnSpc>
              <a:buFontTx/>
              <a:buChar char="-"/>
            </a:pPr>
            <a:r>
              <a:rPr lang="vi-VN" sz="4000"/>
              <a:t>Công nghệ: bóng bán dẫn và lõi từ</a:t>
            </a:r>
            <a:endParaRPr lang="en-US" sz="4000"/>
          </a:p>
          <a:p>
            <a:pPr marL="457200" indent="-457200" algn="just">
              <a:lnSpc>
                <a:spcPct val="150000"/>
              </a:lnSpc>
              <a:buFontTx/>
              <a:buChar char="-"/>
            </a:pPr>
            <a:r>
              <a:rPr lang="vi-VN" sz="4000"/>
              <a:t>Kích thước: nhỏ hơn.</a:t>
            </a:r>
            <a:endParaRPr lang="en-US" sz="4000"/>
          </a:p>
          <a:p>
            <a:pPr marL="457200" indent="-457200" algn="just">
              <a:lnSpc>
                <a:spcPct val="150000"/>
              </a:lnSpc>
              <a:buFontTx/>
              <a:buChar char="-"/>
            </a:pPr>
            <a:r>
              <a:rPr lang="vi-VN" sz="4000"/>
              <a:t>Tiêu thụ ít điện năng hơn và tỏa ra ít nhiệt hơn</a:t>
            </a:r>
            <a:endParaRPr lang="en-US" sz="4000"/>
          </a:p>
          <a:p>
            <a:pPr marL="457200" indent="-457200" algn="just">
              <a:lnSpc>
                <a:spcPct val="150000"/>
              </a:lnSpc>
              <a:buFontTx/>
              <a:buChar char="-"/>
            </a:pPr>
            <a:r>
              <a:rPr lang="vi-VN" sz="4000"/>
              <a:t>Hiệu quả: tính toán đáng tin cậy và nhanh hơn.</a:t>
            </a:r>
            <a:endParaRPr lang="en-US" sz="4000"/>
          </a:p>
          <a:p>
            <a:pPr marL="457200" lvl="0" indent="-457200" algn="just">
              <a:lnSpc>
                <a:spcPct val="150000"/>
              </a:lnSpc>
              <a:buFont typeface="Wingdings" panose="05000000000000000000" pitchFamily="2" charset="2"/>
              <a:buChar char="§"/>
            </a:pPr>
            <a:r>
              <a:rPr lang="vi-VN" sz="4000">
                <a:solidFill>
                  <a:prstClr val="black"/>
                </a:solidFill>
              </a:rPr>
              <a:t>Ví dụ: IBM 1602 (1959), UNIVAC 1108 (1964),…</a:t>
            </a:r>
          </a:p>
          <a:p>
            <a:pPr lvl="0" algn="just">
              <a:lnSpc>
                <a:spcPct val="150000"/>
              </a:lnSpc>
            </a:pPr>
            <a:r>
              <a:rPr lang="vi-VN" sz="4000">
                <a:solidFill>
                  <a:prstClr val="black"/>
                </a:solidFill>
              </a:rPr>
              <a:t>1956: RAMAC IBM 350 ra đời → sự xuất hiện của máy tính có ổ đĩa.</a:t>
            </a:r>
          </a:p>
          <a:p>
            <a:pPr algn="just">
              <a:lnSpc>
                <a:spcPct val="150000"/>
              </a:lnSpc>
            </a:pPr>
            <a:endParaRPr lang="vi-VN" sz="4000"/>
          </a:p>
        </p:txBody>
      </p:sp>
      <p:grpSp>
        <p:nvGrpSpPr>
          <p:cNvPr id="3" name="Group 2">
            <a:extLst>
              <a:ext uri="{FF2B5EF4-FFF2-40B4-BE49-F238E27FC236}">
                <a16:creationId xmlns:a16="http://schemas.microsoft.com/office/drawing/2014/main" id="{41CD73F5-7E4F-1A5B-50B5-066E68B28D8B}"/>
              </a:ext>
            </a:extLst>
          </p:cNvPr>
          <p:cNvGrpSpPr/>
          <p:nvPr/>
        </p:nvGrpSpPr>
        <p:grpSpPr>
          <a:xfrm>
            <a:off x="11277600" y="571500"/>
            <a:ext cx="6096000" cy="4734579"/>
            <a:chOff x="11625263" y="2185760"/>
            <a:chExt cx="6096000" cy="3931101"/>
          </a:xfrm>
        </p:grpSpPr>
        <p:pic>
          <p:nvPicPr>
            <p:cNvPr id="4" name="Picture 3" descr="A machine on the counter&#10;&#10;Description automatically generated with low confidence">
              <a:extLst>
                <a:ext uri="{FF2B5EF4-FFF2-40B4-BE49-F238E27FC236}">
                  <a16:creationId xmlns:a16="http://schemas.microsoft.com/office/drawing/2014/main" id="{2A070A88-6EEA-AE35-E0E3-D0378374BE2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25263" y="2185760"/>
              <a:ext cx="6096000" cy="3479770"/>
            </a:xfrm>
            <a:prstGeom prst="rect">
              <a:avLst/>
            </a:prstGeom>
            <a:ln>
              <a:noFill/>
            </a:ln>
            <a:effectLst>
              <a:softEdge rad="112500"/>
            </a:effectLst>
          </p:spPr>
        </p:pic>
        <p:sp>
          <p:nvSpPr>
            <p:cNvPr id="5" name="TextBox 4">
              <a:extLst>
                <a:ext uri="{FF2B5EF4-FFF2-40B4-BE49-F238E27FC236}">
                  <a16:creationId xmlns:a16="http://schemas.microsoft.com/office/drawing/2014/main" id="{78DA0243-2B3B-18AA-1418-A474EFA79205}"/>
                </a:ext>
              </a:extLst>
            </p:cNvPr>
            <p:cNvSpPr txBox="1"/>
            <p:nvPr/>
          </p:nvSpPr>
          <p:spPr>
            <a:xfrm>
              <a:off x="12137232" y="5682434"/>
              <a:ext cx="5045869" cy="434427"/>
            </a:xfrm>
            <a:prstGeom prst="rect">
              <a:avLst/>
            </a:prstGeom>
            <a:noFill/>
          </p:spPr>
          <p:txBody>
            <a:bodyPr wrap="square">
              <a:spAutoFit/>
            </a:bodyPr>
            <a:lstStyle/>
            <a:p>
              <a:pPr algn="ctr"/>
              <a:r>
                <a:rPr lang="en-US" sz="2800">
                  <a:latin typeface="Arial" panose="020B0604020202020204" pitchFamily="34" charset="0"/>
                  <a:cs typeface="Arial" panose="020B0604020202020204" pitchFamily="34" charset="0"/>
                </a:rPr>
                <a:t>IBM 1602 (1959)</a:t>
              </a:r>
            </a:p>
          </p:txBody>
        </p:sp>
      </p:grpSp>
    </p:spTree>
    <p:extLst>
      <p:ext uri="{BB962C8B-B14F-4D97-AF65-F5344CB8AC3E}">
        <p14:creationId xmlns:p14="http://schemas.microsoft.com/office/powerpoint/2010/main" val="120836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barn(inVertical)">
                                      <p:cBhvr>
                                        <p:cTn id="13" dur="500"/>
                                        <p:tgtEl>
                                          <p:spTgt spid="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Effect transition="in" filter="barn(inVertical)">
                                      <p:cBhvr>
                                        <p:cTn id="18" dur="500"/>
                                        <p:tgtEl>
                                          <p:spTgt spid="1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Effect transition="in" filter="barn(inVertical)">
                                      <p:cBhvr>
                                        <p:cTn id="23" dur="500"/>
                                        <p:tgtEl>
                                          <p:spTgt spid="1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barn(inVertical)">
                                      <p:cBhvr>
                                        <p:cTn id="28" dur="500"/>
                                        <p:tgtEl>
                                          <p:spTgt spid="1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8">
                                            <p:txEl>
                                              <p:pRg st="4" end="4"/>
                                            </p:txEl>
                                          </p:spTgt>
                                        </p:tgtEl>
                                        <p:attrNameLst>
                                          <p:attrName>style.visibility</p:attrName>
                                        </p:attrNameLst>
                                      </p:cBhvr>
                                      <p:to>
                                        <p:strVal val="visible"/>
                                      </p:to>
                                    </p:set>
                                    <p:animEffect transition="in" filter="barn(inVertical)">
                                      <p:cBhvr>
                                        <p:cTn id="33" dur="500"/>
                                        <p:tgtEl>
                                          <p:spTgt spid="1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8">
                                            <p:txEl>
                                              <p:pRg st="5" end="5"/>
                                            </p:txEl>
                                          </p:spTgt>
                                        </p:tgtEl>
                                        <p:attrNameLst>
                                          <p:attrName>style.visibility</p:attrName>
                                        </p:attrNameLst>
                                      </p:cBhvr>
                                      <p:to>
                                        <p:strVal val="visible"/>
                                      </p:to>
                                    </p:set>
                                    <p:animEffect transition="in" filter="barn(inVertical)">
                                      <p:cBhvr>
                                        <p:cTn id="38" dur="500"/>
                                        <p:tgtEl>
                                          <p:spTgt spid="1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8">
                                            <p:txEl>
                                              <p:pRg st="6" end="6"/>
                                            </p:txEl>
                                          </p:spTgt>
                                        </p:tgtEl>
                                        <p:attrNameLst>
                                          <p:attrName>style.visibility</p:attrName>
                                        </p:attrNameLst>
                                      </p:cBhvr>
                                      <p:to>
                                        <p:strVal val="visible"/>
                                      </p:to>
                                    </p:set>
                                    <p:animEffect transition="in" filter="barn(inVertical)">
                                      <p:cBhvr>
                                        <p:cTn id="43" dur="500"/>
                                        <p:tgtEl>
                                          <p:spTgt spid="18">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8">
                                            <p:txEl>
                                              <p:pRg st="7" end="7"/>
                                            </p:txEl>
                                          </p:spTgt>
                                        </p:tgtEl>
                                        <p:attrNameLst>
                                          <p:attrName>style.visibility</p:attrName>
                                        </p:attrNameLst>
                                      </p:cBhvr>
                                      <p:to>
                                        <p:strVal val="visible"/>
                                      </p:to>
                                    </p:set>
                                    <p:animEffect transition="in" filter="barn(inVertical)">
                                      <p:cBhvr>
                                        <p:cTn id="48" dur="500"/>
                                        <p:tgtEl>
                                          <p:spTgt spid="18">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arn(inVertical)">
                                      <p:cBhvr>
                                        <p:cTn id="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968829">
            <a:off x="-6292168" y="6725658"/>
            <a:ext cx="9773318" cy="10457831"/>
          </a:xfrm>
          <a:prstGeom prst="rect">
            <a:avLst/>
          </a:prstGeom>
        </p:spPr>
      </p:pic>
      <p:grpSp>
        <p:nvGrpSpPr>
          <p:cNvPr id="25" name="Group 24">
            <a:extLst>
              <a:ext uri="{FF2B5EF4-FFF2-40B4-BE49-F238E27FC236}">
                <a16:creationId xmlns:a16="http://schemas.microsoft.com/office/drawing/2014/main" id="{F4C3D70A-217E-F608-5A88-DAC19C24758C}"/>
              </a:ext>
            </a:extLst>
          </p:cNvPr>
          <p:cNvGrpSpPr/>
          <p:nvPr/>
        </p:nvGrpSpPr>
        <p:grpSpPr>
          <a:xfrm>
            <a:off x="589515" y="1787279"/>
            <a:ext cx="9188245" cy="6712442"/>
            <a:chOff x="10417276" y="1910309"/>
            <a:chExt cx="9188245" cy="6712442"/>
          </a:xfrm>
        </p:grpSpPr>
        <p:pic>
          <p:nvPicPr>
            <p:cNvPr id="23" name="Picture 22">
              <a:extLst>
                <a:ext uri="{FF2B5EF4-FFF2-40B4-BE49-F238E27FC236}">
                  <a16:creationId xmlns:a16="http://schemas.microsoft.com/office/drawing/2014/main" id="{F752C558-BEFE-026A-FE77-F530301BA8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314"/>
            <a:stretch/>
          </p:blipFill>
          <p:spPr bwMode="auto">
            <a:xfrm>
              <a:off x="10417276" y="1910309"/>
              <a:ext cx="9188245" cy="5867852"/>
            </a:xfrm>
            <a:prstGeom prst="rect">
              <a:avLst/>
            </a:prstGeom>
            <a:noFill/>
          </p:spPr>
        </p:pic>
        <p:sp>
          <p:nvSpPr>
            <p:cNvPr id="24" name="TextBox 23">
              <a:extLst>
                <a:ext uri="{FF2B5EF4-FFF2-40B4-BE49-F238E27FC236}">
                  <a16:creationId xmlns:a16="http://schemas.microsoft.com/office/drawing/2014/main" id="{A86E616A-02F7-E948-E860-1EC0884F8E1A}"/>
                </a:ext>
              </a:extLst>
            </p:cNvPr>
            <p:cNvSpPr txBox="1"/>
            <p:nvPr/>
          </p:nvSpPr>
          <p:spPr>
            <a:xfrm>
              <a:off x="12488463" y="8037976"/>
              <a:ext cx="5045869" cy="584775"/>
            </a:xfrm>
            <a:prstGeom prst="rect">
              <a:avLst/>
            </a:prstGeom>
            <a:noFill/>
          </p:spPr>
          <p:txBody>
            <a:bodyPr wrap="square">
              <a:spAutoFit/>
            </a:bodyPr>
            <a:lstStyle/>
            <a:p>
              <a:pPr algn="ctr"/>
              <a:r>
                <a:rPr lang="en-US" sz="3200">
                  <a:latin typeface="Arial" panose="020B0604020202020204" pitchFamily="34" charset="0"/>
                  <a:cs typeface="Arial" panose="020B0604020202020204" pitchFamily="34" charset="0"/>
                </a:rPr>
                <a:t>UNIVAC 1108 (1964)</a:t>
              </a:r>
            </a:p>
          </p:txBody>
        </p:sp>
      </p:grpSp>
      <p:grpSp>
        <p:nvGrpSpPr>
          <p:cNvPr id="6" name="Group 5">
            <a:extLst>
              <a:ext uri="{FF2B5EF4-FFF2-40B4-BE49-F238E27FC236}">
                <a16:creationId xmlns:a16="http://schemas.microsoft.com/office/drawing/2014/main" id="{1275D6C2-FED2-8BF3-7794-49FBE981D02F}"/>
              </a:ext>
            </a:extLst>
          </p:cNvPr>
          <p:cNvGrpSpPr/>
          <p:nvPr/>
        </p:nvGrpSpPr>
        <p:grpSpPr>
          <a:xfrm>
            <a:off x="10132218" y="1319713"/>
            <a:ext cx="7566267" cy="8523362"/>
            <a:chOff x="10039738" y="1032331"/>
            <a:chExt cx="7566267" cy="8523362"/>
          </a:xfrm>
        </p:grpSpPr>
        <p:pic>
          <p:nvPicPr>
            <p:cNvPr id="3" name="Picture 2" descr="Graphical user interface&#10;&#10;Description automatically generated">
              <a:extLst>
                <a:ext uri="{FF2B5EF4-FFF2-40B4-BE49-F238E27FC236}">
                  <a16:creationId xmlns:a16="http://schemas.microsoft.com/office/drawing/2014/main" id="{9AFBBD4A-0D39-8CD4-F83F-47A93F35E6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214" r="11263"/>
            <a:stretch/>
          </p:blipFill>
          <p:spPr>
            <a:xfrm>
              <a:off x="10039738" y="1032331"/>
              <a:ext cx="7566267" cy="7647574"/>
            </a:xfrm>
            <a:prstGeom prst="rect">
              <a:avLst/>
            </a:prstGeom>
          </p:spPr>
        </p:pic>
        <p:sp>
          <p:nvSpPr>
            <p:cNvPr id="5" name="TextBox 4">
              <a:extLst>
                <a:ext uri="{FF2B5EF4-FFF2-40B4-BE49-F238E27FC236}">
                  <a16:creationId xmlns:a16="http://schemas.microsoft.com/office/drawing/2014/main" id="{06BB3DA2-1137-E522-2C00-4222EBA41CF7}"/>
                </a:ext>
              </a:extLst>
            </p:cNvPr>
            <p:cNvSpPr txBox="1"/>
            <p:nvPr/>
          </p:nvSpPr>
          <p:spPr>
            <a:xfrm>
              <a:off x="10241471" y="8970918"/>
              <a:ext cx="7162800" cy="584775"/>
            </a:xfrm>
            <a:prstGeom prst="rect">
              <a:avLst/>
            </a:prstGeom>
            <a:noFill/>
          </p:spPr>
          <p:txBody>
            <a:bodyPr wrap="square">
              <a:spAutoFit/>
            </a:bodyPr>
            <a:lstStyle/>
            <a:p>
              <a:pPr algn="ctr"/>
              <a:r>
                <a:rPr lang="en-US" sz="3200">
                  <a:latin typeface="Arial" panose="020B0604020202020204" pitchFamily="34" charset="0"/>
                  <a:cs typeface="Arial" panose="020B0604020202020204" pitchFamily="34" charset="0"/>
                </a:rPr>
                <a:t>Ổ đĩa cứng RAMAC IBM 350 (1956)</a:t>
              </a:r>
            </a:p>
          </p:txBody>
        </p:sp>
      </p:grpSp>
    </p:spTree>
    <p:extLst>
      <p:ext uri="{BB962C8B-B14F-4D97-AF65-F5344CB8AC3E}">
        <p14:creationId xmlns:p14="http://schemas.microsoft.com/office/powerpoint/2010/main" val="317427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968829">
            <a:off x="-6292168" y="6725658"/>
            <a:ext cx="9773318" cy="10457831"/>
          </a:xfrm>
          <a:prstGeom prst="rect">
            <a:avLst/>
          </a:prstGeom>
        </p:spPr>
      </p:pic>
      <p:sp>
        <p:nvSpPr>
          <p:cNvPr id="16" name="TextBox 15">
            <a:extLst>
              <a:ext uri="{FF2B5EF4-FFF2-40B4-BE49-F238E27FC236}">
                <a16:creationId xmlns:a16="http://schemas.microsoft.com/office/drawing/2014/main" id="{98BCC5E2-FDE4-D0D5-2333-44D9F67E4AA0}"/>
              </a:ext>
            </a:extLst>
          </p:cNvPr>
          <p:cNvSpPr txBox="1"/>
          <p:nvPr/>
        </p:nvSpPr>
        <p:spPr>
          <a:xfrm>
            <a:off x="914400" y="571500"/>
            <a:ext cx="6722269" cy="784830"/>
          </a:xfrm>
          <a:prstGeom prst="rect">
            <a:avLst/>
          </a:prstGeom>
          <a:noFill/>
        </p:spPr>
        <p:txBody>
          <a:bodyPr wrap="square">
            <a:spAutoFit/>
          </a:bodyPr>
          <a:lstStyle/>
          <a:p>
            <a:r>
              <a:rPr lang="en-US" sz="4500" b="1">
                <a:latin typeface="Arial" panose="020B0604020202020204" pitchFamily="34" charset="0"/>
                <a:cs typeface="Arial" panose="020B0604020202020204" pitchFamily="34" charset="0"/>
              </a:rPr>
              <a:t>c. Thế hệ thứ ba</a:t>
            </a:r>
          </a:p>
        </p:txBody>
      </p:sp>
      <p:sp>
        <p:nvSpPr>
          <p:cNvPr id="18" name="TextBox 17">
            <a:extLst>
              <a:ext uri="{FF2B5EF4-FFF2-40B4-BE49-F238E27FC236}">
                <a16:creationId xmlns:a16="http://schemas.microsoft.com/office/drawing/2014/main" id="{692E6D6C-2FB7-981C-FB75-ADD3B63637CD}"/>
              </a:ext>
            </a:extLst>
          </p:cNvPr>
          <p:cNvSpPr txBox="1"/>
          <p:nvPr/>
        </p:nvSpPr>
        <p:spPr>
          <a:xfrm>
            <a:off x="914400" y="1638300"/>
            <a:ext cx="10058400" cy="7263720"/>
          </a:xfrm>
          <a:prstGeom prst="rect">
            <a:avLst/>
          </a:prstGeom>
          <a:noFill/>
        </p:spPr>
        <p:txBody>
          <a:bodyPr wrap="square">
            <a:spAutoFit/>
          </a:bodyPr>
          <a:lstStyle/>
          <a:p>
            <a:pPr marL="457200" indent="-457200" algn="just">
              <a:lnSpc>
                <a:spcPct val="150000"/>
              </a:lnSpc>
              <a:buFont typeface="Wingdings" panose="05000000000000000000" pitchFamily="2" charset="2"/>
              <a:buChar char="§"/>
            </a:pPr>
            <a:r>
              <a:rPr lang="vi-VN" sz="3500"/>
              <a:t>Thời gian: 1965 - 1974</a:t>
            </a:r>
          </a:p>
          <a:p>
            <a:pPr marL="457200" indent="-457200" algn="just">
              <a:lnSpc>
                <a:spcPct val="150000"/>
              </a:lnSpc>
              <a:buFont typeface="Wingdings" panose="05000000000000000000" pitchFamily="2" charset="2"/>
              <a:buChar char="§"/>
            </a:pPr>
            <a:r>
              <a:rPr lang="vi-VN" sz="3500"/>
              <a:t>Đặc điểm:</a:t>
            </a:r>
          </a:p>
          <a:p>
            <a:pPr marL="457200" indent="-457200" algn="just">
              <a:lnSpc>
                <a:spcPct val="150000"/>
              </a:lnSpc>
              <a:buFontTx/>
              <a:buChar char="-"/>
            </a:pPr>
            <a:r>
              <a:rPr lang="vi-VN" sz="3500"/>
              <a:t>Công nghệ: mạch tích hợp IC.</a:t>
            </a:r>
            <a:endParaRPr lang="en-US" sz="3500"/>
          </a:p>
          <a:p>
            <a:pPr marL="457200" indent="-457200" algn="just">
              <a:lnSpc>
                <a:spcPct val="150000"/>
              </a:lnSpc>
              <a:buFontTx/>
              <a:buChar char="-"/>
            </a:pPr>
            <a:r>
              <a:rPr lang="vi-VN" sz="3500"/>
              <a:t>Kích thước: nhỏ hơn.</a:t>
            </a:r>
            <a:endParaRPr lang="en-US" sz="3500"/>
          </a:p>
          <a:p>
            <a:pPr marL="457200" indent="-457200" algn="just">
              <a:lnSpc>
                <a:spcPct val="150000"/>
              </a:lnSpc>
              <a:buFontTx/>
              <a:buChar char="-"/>
            </a:pPr>
            <a:r>
              <a:rPr lang="vi-VN" sz="3500"/>
              <a:t>Tiêu thụ ít điện năng hơn và tỏa ra ít nhiệt hơn</a:t>
            </a:r>
            <a:endParaRPr lang="en-US" sz="3500"/>
          </a:p>
          <a:p>
            <a:pPr marL="457200" indent="-457200" algn="just">
              <a:lnSpc>
                <a:spcPct val="150000"/>
              </a:lnSpc>
              <a:buFontTx/>
              <a:buChar char="-"/>
            </a:pPr>
            <a:r>
              <a:rPr lang="vi-VN" sz="3500"/>
              <a:t>Hiệu quả: tính toán nhanh hơn.</a:t>
            </a:r>
            <a:endParaRPr lang="en-US" sz="3500"/>
          </a:p>
          <a:p>
            <a:pPr marL="457200" indent="-457200" algn="just">
              <a:lnSpc>
                <a:spcPct val="150000"/>
              </a:lnSpc>
              <a:buFontTx/>
              <a:buChar char="-"/>
            </a:pPr>
            <a:r>
              <a:rPr lang="vi-VN" sz="3500"/>
              <a:t>Chi phí bảo trì ít hơn.</a:t>
            </a:r>
          </a:p>
          <a:p>
            <a:pPr marL="457200" indent="-457200" algn="just">
              <a:lnSpc>
                <a:spcPct val="150000"/>
              </a:lnSpc>
              <a:buFont typeface="Wingdings" panose="05000000000000000000" pitchFamily="2" charset="2"/>
              <a:buChar char="§"/>
            </a:pPr>
            <a:r>
              <a:rPr lang="vi-VN" sz="3500"/>
              <a:t>Ví dụ: IBM-360 (1964) , Honeywell-6000,…</a:t>
            </a:r>
          </a:p>
          <a:p>
            <a:pPr marL="457200" indent="-457200" algn="just">
              <a:lnSpc>
                <a:spcPct val="150000"/>
              </a:lnSpc>
              <a:buFont typeface="Wingdings" panose="05000000000000000000" pitchFamily="2" charset="2"/>
              <a:buChar char="§"/>
            </a:pPr>
            <a:r>
              <a:rPr lang="vi-VN" sz="3500"/>
              <a:t>Năm 1971: máy tính cá nhân ra đời.</a:t>
            </a:r>
          </a:p>
        </p:txBody>
      </p:sp>
      <p:grpSp>
        <p:nvGrpSpPr>
          <p:cNvPr id="7" name="Group 6">
            <a:extLst>
              <a:ext uri="{FF2B5EF4-FFF2-40B4-BE49-F238E27FC236}">
                <a16:creationId xmlns:a16="http://schemas.microsoft.com/office/drawing/2014/main" id="{0B91195B-91BD-9C37-26E1-329F81FE9FF2}"/>
              </a:ext>
            </a:extLst>
          </p:cNvPr>
          <p:cNvGrpSpPr/>
          <p:nvPr/>
        </p:nvGrpSpPr>
        <p:grpSpPr>
          <a:xfrm>
            <a:off x="11232950" y="266700"/>
            <a:ext cx="6766323" cy="9871010"/>
            <a:chOff x="11232950" y="266700"/>
            <a:chExt cx="6766323" cy="9871010"/>
          </a:xfrm>
        </p:grpSpPr>
        <p:pic>
          <p:nvPicPr>
            <p:cNvPr id="3" name="Picture 2">
              <a:extLst>
                <a:ext uri="{FF2B5EF4-FFF2-40B4-BE49-F238E27FC236}">
                  <a16:creationId xmlns:a16="http://schemas.microsoft.com/office/drawing/2014/main" id="{C041AE0A-BA04-BEBB-F55E-9EC2B11AA2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0" y="266700"/>
              <a:ext cx="6188869" cy="4640149"/>
            </a:xfrm>
            <a:prstGeom prst="rect">
              <a:avLst/>
            </a:prstGeom>
            <a:noFill/>
          </p:spPr>
        </p:pic>
        <p:pic>
          <p:nvPicPr>
            <p:cNvPr id="4" name="Picture 3" descr="A picture containing surface chart&#10;&#10;Description automatically generated">
              <a:extLst>
                <a:ext uri="{FF2B5EF4-FFF2-40B4-BE49-F238E27FC236}">
                  <a16:creationId xmlns:a16="http://schemas.microsoft.com/office/drawing/2014/main" id="{AD9202F1-0FBB-BDF5-4502-9BB1C36E50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3812" y="5676900"/>
              <a:ext cx="6324601" cy="3837257"/>
            </a:xfrm>
            <a:prstGeom prst="rect">
              <a:avLst/>
            </a:prstGeom>
          </p:spPr>
        </p:pic>
        <p:sp>
          <p:nvSpPr>
            <p:cNvPr id="5" name="TextBox 4">
              <a:extLst>
                <a:ext uri="{FF2B5EF4-FFF2-40B4-BE49-F238E27FC236}">
                  <a16:creationId xmlns:a16="http://schemas.microsoft.com/office/drawing/2014/main" id="{DA599964-FCBC-32A3-0A1F-46AED84D9F31}"/>
                </a:ext>
              </a:extLst>
            </p:cNvPr>
            <p:cNvSpPr txBox="1"/>
            <p:nvPr/>
          </p:nvSpPr>
          <p:spPr>
            <a:xfrm>
              <a:off x="12299156" y="5053347"/>
              <a:ext cx="5045869"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IBM System/360 (1964)</a:t>
              </a:r>
            </a:p>
          </p:txBody>
        </p:sp>
        <p:sp>
          <p:nvSpPr>
            <p:cNvPr id="6" name="TextBox 5">
              <a:extLst>
                <a:ext uri="{FF2B5EF4-FFF2-40B4-BE49-F238E27FC236}">
                  <a16:creationId xmlns:a16="http://schemas.microsoft.com/office/drawing/2014/main" id="{F5F91604-44B3-F5B1-8472-0B93011433AD}"/>
                </a:ext>
              </a:extLst>
            </p:cNvPr>
            <p:cNvSpPr txBox="1"/>
            <p:nvPr/>
          </p:nvSpPr>
          <p:spPr>
            <a:xfrm>
              <a:off x="11232950" y="9660656"/>
              <a:ext cx="6766323"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Chiếc máy tính cá nhân đầu tiên trên thế giới</a:t>
              </a:r>
            </a:p>
          </p:txBody>
        </p:sp>
      </p:grpSp>
    </p:spTree>
    <p:extLst>
      <p:ext uri="{BB962C8B-B14F-4D97-AF65-F5344CB8AC3E}">
        <p14:creationId xmlns:p14="http://schemas.microsoft.com/office/powerpoint/2010/main" val="19374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barn(inVertical)">
                                      <p:cBhvr>
                                        <p:cTn id="13" dur="500"/>
                                        <p:tgtEl>
                                          <p:spTgt spid="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Effect transition="in" filter="barn(inVertical)">
                                      <p:cBhvr>
                                        <p:cTn id="18" dur="500"/>
                                        <p:tgtEl>
                                          <p:spTgt spid="1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Effect transition="in" filter="barn(inVertical)">
                                      <p:cBhvr>
                                        <p:cTn id="23" dur="500"/>
                                        <p:tgtEl>
                                          <p:spTgt spid="1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barn(inVertical)">
                                      <p:cBhvr>
                                        <p:cTn id="28" dur="500"/>
                                        <p:tgtEl>
                                          <p:spTgt spid="1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8">
                                            <p:txEl>
                                              <p:pRg st="4" end="4"/>
                                            </p:txEl>
                                          </p:spTgt>
                                        </p:tgtEl>
                                        <p:attrNameLst>
                                          <p:attrName>style.visibility</p:attrName>
                                        </p:attrNameLst>
                                      </p:cBhvr>
                                      <p:to>
                                        <p:strVal val="visible"/>
                                      </p:to>
                                    </p:set>
                                    <p:animEffect transition="in" filter="barn(inVertical)">
                                      <p:cBhvr>
                                        <p:cTn id="33" dur="500"/>
                                        <p:tgtEl>
                                          <p:spTgt spid="1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8">
                                            <p:txEl>
                                              <p:pRg st="5" end="5"/>
                                            </p:txEl>
                                          </p:spTgt>
                                        </p:tgtEl>
                                        <p:attrNameLst>
                                          <p:attrName>style.visibility</p:attrName>
                                        </p:attrNameLst>
                                      </p:cBhvr>
                                      <p:to>
                                        <p:strVal val="visible"/>
                                      </p:to>
                                    </p:set>
                                    <p:animEffect transition="in" filter="barn(inVertical)">
                                      <p:cBhvr>
                                        <p:cTn id="38" dur="500"/>
                                        <p:tgtEl>
                                          <p:spTgt spid="1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8">
                                            <p:txEl>
                                              <p:pRg st="6" end="6"/>
                                            </p:txEl>
                                          </p:spTgt>
                                        </p:tgtEl>
                                        <p:attrNameLst>
                                          <p:attrName>style.visibility</p:attrName>
                                        </p:attrNameLst>
                                      </p:cBhvr>
                                      <p:to>
                                        <p:strVal val="visible"/>
                                      </p:to>
                                    </p:set>
                                    <p:animEffect transition="in" filter="barn(inVertical)">
                                      <p:cBhvr>
                                        <p:cTn id="43" dur="500"/>
                                        <p:tgtEl>
                                          <p:spTgt spid="18">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8">
                                            <p:txEl>
                                              <p:pRg st="7" end="7"/>
                                            </p:txEl>
                                          </p:spTgt>
                                        </p:tgtEl>
                                        <p:attrNameLst>
                                          <p:attrName>style.visibility</p:attrName>
                                        </p:attrNameLst>
                                      </p:cBhvr>
                                      <p:to>
                                        <p:strVal val="visible"/>
                                      </p:to>
                                    </p:set>
                                    <p:animEffect transition="in" filter="barn(inVertical)">
                                      <p:cBhvr>
                                        <p:cTn id="48" dur="500"/>
                                        <p:tgtEl>
                                          <p:spTgt spid="18">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8">
                                            <p:txEl>
                                              <p:pRg st="8" end="8"/>
                                            </p:txEl>
                                          </p:spTgt>
                                        </p:tgtEl>
                                        <p:attrNameLst>
                                          <p:attrName>style.visibility</p:attrName>
                                        </p:attrNameLst>
                                      </p:cBhvr>
                                      <p:to>
                                        <p:strVal val="visible"/>
                                      </p:to>
                                    </p:set>
                                    <p:animEffect transition="in" filter="barn(inVertical)">
                                      <p:cBhvr>
                                        <p:cTn id="53" dur="500"/>
                                        <p:tgtEl>
                                          <p:spTgt spid="18">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968829">
            <a:off x="-6292168" y="6725658"/>
            <a:ext cx="9773318" cy="10457831"/>
          </a:xfrm>
          <a:prstGeom prst="rect">
            <a:avLst/>
          </a:prstGeom>
        </p:spPr>
      </p:pic>
      <p:sp>
        <p:nvSpPr>
          <p:cNvPr id="16" name="TextBox 15">
            <a:extLst>
              <a:ext uri="{FF2B5EF4-FFF2-40B4-BE49-F238E27FC236}">
                <a16:creationId xmlns:a16="http://schemas.microsoft.com/office/drawing/2014/main" id="{98BCC5E2-FDE4-D0D5-2333-44D9F67E4AA0}"/>
              </a:ext>
            </a:extLst>
          </p:cNvPr>
          <p:cNvSpPr txBox="1"/>
          <p:nvPr/>
        </p:nvSpPr>
        <p:spPr>
          <a:xfrm>
            <a:off x="914400" y="342900"/>
            <a:ext cx="6722269" cy="784830"/>
          </a:xfrm>
          <a:prstGeom prst="rect">
            <a:avLst/>
          </a:prstGeom>
          <a:noFill/>
        </p:spPr>
        <p:txBody>
          <a:bodyPr wrap="square">
            <a:spAutoFit/>
          </a:bodyPr>
          <a:lstStyle/>
          <a:p>
            <a:r>
              <a:rPr lang="en-US" sz="4500" b="1">
                <a:latin typeface="Arial" panose="020B0604020202020204" pitchFamily="34" charset="0"/>
                <a:cs typeface="Arial" panose="020B0604020202020204" pitchFamily="34" charset="0"/>
              </a:rPr>
              <a:t>d. Thế hệ thứ tư</a:t>
            </a:r>
          </a:p>
        </p:txBody>
      </p:sp>
      <p:sp>
        <p:nvSpPr>
          <p:cNvPr id="18" name="TextBox 17">
            <a:extLst>
              <a:ext uri="{FF2B5EF4-FFF2-40B4-BE49-F238E27FC236}">
                <a16:creationId xmlns:a16="http://schemas.microsoft.com/office/drawing/2014/main" id="{692E6D6C-2FB7-981C-FB75-ADD3B63637CD}"/>
              </a:ext>
            </a:extLst>
          </p:cNvPr>
          <p:cNvSpPr txBox="1"/>
          <p:nvPr/>
        </p:nvSpPr>
        <p:spPr>
          <a:xfrm>
            <a:off x="914400" y="1257300"/>
            <a:ext cx="17287875" cy="8288231"/>
          </a:xfrm>
          <a:prstGeom prst="rect">
            <a:avLst/>
          </a:prstGeom>
          <a:noFill/>
        </p:spPr>
        <p:txBody>
          <a:bodyPr wrap="square">
            <a:spAutoFit/>
          </a:bodyPr>
          <a:lstStyle/>
          <a:p>
            <a:pPr marL="457200" indent="-457200" algn="just">
              <a:lnSpc>
                <a:spcPct val="150000"/>
              </a:lnSpc>
              <a:buFont typeface="Wingdings" panose="05000000000000000000" pitchFamily="2" charset="2"/>
              <a:buChar char="§"/>
            </a:pPr>
            <a:r>
              <a:rPr lang="vi-VN" sz="4000"/>
              <a:t>Thời gian: 1974 – 1989</a:t>
            </a:r>
          </a:p>
          <a:p>
            <a:pPr marL="457200" indent="-457200" algn="just">
              <a:lnSpc>
                <a:spcPct val="150000"/>
              </a:lnSpc>
              <a:buFont typeface="Wingdings" panose="05000000000000000000" pitchFamily="2" charset="2"/>
              <a:buChar char="§"/>
            </a:pPr>
            <a:r>
              <a:rPr lang="vi-VN" sz="4000"/>
              <a:t>Đặc điểm:</a:t>
            </a:r>
          </a:p>
          <a:p>
            <a:pPr marL="457200" indent="-457200" algn="just">
              <a:lnSpc>
                <a:spcPct val="150000"/>
              </a:lnSpc>
              <a:buFontTx/>
              <a:buChar char="-"/>
            </a:pPr>
            <a:r>
              <a:rPr lang="vi-VN" sz="4000"/>
              <a:t>Công nghệ: mạch tích hợp mật độ cao VLSI.</a:t>
            </a:r>
            <a:endParaRPr lang="en-US" sz="4000"/>
          </a:p>
          <a:p>
            <a:pPr marL="457200" indent="-457200" algn="just">
              <a:lnSpc>
                <a:spcPct val="150000"/>
              </a:lnSpc>
              <a:buFontTx/>
              <a:buChar char="-"/>
            </a:pPr>
            <a:r>
              <a:rPr lang="vi-VN" sz="4000"/>
              <a:t>Kích thước: rất nhỏ, có thể di động.</a:t>
            </a:r>
            <a:endParaRPr lang="en-US" sz="4000"/>
          </a:p>
          <a:p>
            <a:pPr marL="457200" indent="-457200" algn="just">
              <a:lnSpc>
                <a:spcPct val="150000"/>
              </a:lnSpc>
              <a:buFontTx/>
              <a:buChar char="-"/>
            </a:pPr>
            <a:r>
              <a:rPr lang="vi-VN" sz="4000"/>
              <a:t>Dễ sử dụng</a:t>
            </a:r>
            <a:endParaRPr lang="en-US" sz="4000"/>
          </a:p>
          <a:p>
            <a:pPr marL="457200" indent="-457200" algn="just">
              <a:lnSpc>
                <a:spcPct val="150000"/>
              </a:lnSpc>
              <a:buFontTx/>
              <a:buChar char="-"/>
            </a:pPr>
            <a:r>
              <a:rPr lang="vi-VN" sz="4000"/>
              <a:t>Hiệu quả: chạy nhanh và đáng tin cậy.</a:t>
            </a:r>
            <a:endParaRPr lang="en-US" sz="4000"/>
          </a:p>
          <a:p>
            <a:pPr marL="457200" indent="-457200" algn="just">
              <a:lnSpc>
                <a:spcPct val="150000"/>
              </a:lnSpc>
              <a:buFontTx/>
              <a:buChar char="-"/>
            </a:pPr>
            <a:r>
              <a:rPr lang="vi-VN" sz="4000"/>
              <a:t>Giá thành sản xuất giảm xuống thấp.</a:t>
            </a:r>
          </a:p>
          <a:p>
            <a:pPr marL="457200" indent="-457200" algn="just">
              <a:lnSpc>
                <a:spcPct val="150000"/>
              </a:lnSpc>
              <a:buFont typeface="Wingdings" panose="05000000000000000000" pitchFamily="2" charset="2"/>
              <a:buChar char="§"/>
            </a:pPr>
            <a:r>
              <a:rPr lang="vi-VN" sz="4000"/>
              <a:t>Ví dụ: DEC 10, SAO 1000, PDP 11,… và siêu máy tính CRAY-X-MP</a:t>
            </a:r>
            <a:endParaRPr lang="en-US" sz="4000"/>
          </a:p>
          <a:p>
            <a:pPr algn="just">
              <a:lnSpc>
                <a:spcPct val="150000"/>
              </a:lnSpc>
            </a:pPr>
            <a:r>
              <a:rPr lang="vi-VN" sz="4000"/>
              <a:t>- 1981: máy tính Osborne 1 ra đời</a:t>
            </a:r>
            <a:r>
              <a:rPr lang="en-US" sz="4000"/>
              <a:t> </a:t>
            </a:r>
            <a:r>
              <a:rPr lang="vi-VN" sz="4000"/>
              <a:t>→ sự xuất hiện của máy tính xách tay.</a:t>
            </a:r>
          </a:p>
        </p:txBody>
      </p:sp>
      <p:grpSp>
        <p:nvGrpSpPr>
          <p:cNvPr id="6" name="Group 5">
            <a:extLst>
              <a:ext uri="{FF2B5EF4-FFF2-40B4-BE49-F238E27FC236}">
                <a16:creationId xmlns:a16="http://schemas.microsoft.com/office/drawing/2014/main" id="{A3BC11BC-EB09-F35A-77B1-FDC1E330335F}"/>
              </a:ext>
            </a:extLst>
          </p:cNvPr>
          <p:cNvGrpSpPr/>
          <p:nvPr/>
        </p:nvGrpSpPr>
        <p:grpSpPr>
          <a:xfrm>
            <a:off x="12115800" y="735315"/>
            <a:ext cx="5791200" cy="5540531"/>
            <a:chOff x="10915249" y="2333034"/>
            <a:chExt cx="5791200" cy="5540531"/>
          </a:xfrm>
        </p:grpSpPr>
        <p:pic>
          <p:nvPicPr>
            <p:cNvPr id="7" name="Picture 6">
              <a:extLst>
                <a:ext uri="{FF2B5EF4-FFF2-40B4-BE49-F238E27FC236}">
                  <a16:creationId xmlns:a16="http://schemas.microsoft.com/office/drawing/2014/main" id="{4CB1E51D-1CBF-41AD-1697-CCE3296A57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495"/>
            <a:stretch/>
          </p:blipFill>
          <p:spPr>
            <a:xfrm>
              <a:off x="10915249" y="2333034"/>
              <a:ext cx="5791200" cy="4800777"/>
            </a:xfrm>
            <a:prstGeom prst="rect">
              <a:avLst/>
            </a:prstGeom>
            <a:ln>
              <a:noFill/>
            </a:ln>
            <a:effectLst>
              <a:softEdge rad="112500"/>
            </a:effectLst>
          </p:spPr>
        </p:pic>
        <p:sp>
          <p:nvSpPr>
            <p:cNvPr id="8" name="TextBox 7">
              <a:extLst>
                <a:ext uri="{FF2B5EF4-FFF2-40B4-BE49-F238E27FC236}">
                  <a16:creationId xmlns:a16="http://schemas.microsoft.com/office/drawing/2014/main" id="{C1796206-A836-A72F-B646-3C43EA204C94}"/>
                </a:ext>
              </a:extLst>
            </p:cNvPr>
            <p:cNvSpPr txBox="1"/>
            <p:nvPr/>
          </p:nvSpPr>
          <p:spPr>
            <a:xfrm>
              <a:off x="11784405" y="7133811"/>
              <a:ext cx="4293394" cy="739754"/>
            </a:xfrm>
            <a:prstGeom prst="rect">
              <a:avLst/>
            </a:prstGeom>
            <a:noFill/>
          </p:spPr>
          <p:txBody>
            <a:bodyPr wrap="square">
              <a:spAutoFit/>
            </a:bodyPr>
            <a:lstStyle/>
            <a:p>
              <a:pPr marL="0" marR="0" algn="ctr">
                <a:lnSpc>
                  <a:spcPct val="150000"/>
                </a:lnSpc>
                <a:spcBef>
                  <a:spcPts val="0"/>
                </a:spcBef>
                <a:spcAft>
                  <a:spcPts val="800"/>
                </a:spcAft>
              </a:pPr>
              <a:r>
                <a:rPr lang="en-US" sz="3200">
                  <a:effectLst/>
                  <a:latin typeface="Arial" panose="020B0604020202020204" pitchFamily="34" charset="0"/>
                  <a:ea typeface="Calibri" panose="020F0502020204030204" pitchFamily="34" charset="0"/>
                  <a:cs typeface="Arial" panose="020B0604020202020204" pitchFamily="34" charset="0"/>
                </a:rPr>
                <a:t>Osborne 1 (1981)</a:t>
              </a:r>
            </a:p>
          </p:txBody>
        </p:sp>
      </p:grpSp>
    </p:spTree>
    <p:extLst>
      <p:ext uri="{BB962C8B-B14F-4D97-AF65-F5344CB8AC3E}">
        <p14:creationId xmlns:p14="http://schemas.microsoft.com/office/powerpoint/2010/main" val="397704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barn(inVertical)">
                                      <p:cBhvr>
                                        <p:cTn id="13" dur="500"/>
                                        <p:tgtEl>
                                          <p:spTgt spid="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Effect transition="in" filter="barn(inVertical)">
                                      <p:cBhvr>
                                        <p:cTn id="18" dur="500"/>
                                        <p:tgtEl>
                                          <p:spTgt spid="1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Effect transition="in" filter="barn(inVertical)">
                                      <p:cBhvr>
                                        <p:cTn id="23" dur="500"/>
                                        <p:tgtEl>
                                          <p:spTgt spid="1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barn(inVertical)">
                                      <p:cBhvr>
                                        <p:cTn id="28" dur="500"/>
                                        <p:tgtEl>
                                          <p:spTgt spid="1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8">
                                            <p:txEl>
                                              <p:pRg st="4" end="4"/>
                                            </p:txEl>
                                          </p:spTgt>
                                        </p:tgtEl>
                                        <p:attrNameLst>
                                          <p:attrName>style.visibility</p:attrName>
                                        </p:attrNameLst>
                                      </p:cBhvr>
                                      <p:to>
                                        <p:strVal val="visible"/>
                                      </p:to>
                                    </p:set>
                                    <p:animEffect transition="in" filter="barn(inVertical)">
                                      <p:cBhvr>
                                        <p:cTn id="33" dur="500"/>
                                        <p:tgtEl>
                                          <p:spTgt spid="1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8">
                                            <p:txEl>
                                              <p:pRg st="5" end="5"/>
                                            </p:txEl>
                                          </p:spTgt>
                                        </p:tgtEl>
                                        <p:attrNameLst>
                                          <p:attrName>style.visibility</p:attrName>
                                        </p:attrNameLst>
                                      </p:cBhvr>
                                      <p:to>
                                        <p:strVal val="visible"/>
                                      </p:to>
                                    </p:set>
                                    <p:animEffect transition="in" filter="barn(inVertical)">
                                      <p:cBhvr>
                                        <p:cTn id="38" dur="500"/>
                                        <p:tgtEl>
                                          <p:spTgt spid="1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8">
                                            <p:txEl>
                                              <p:pRg st="6" end="6"/>
                                            </p:txEl>
                                          </p:spTgt>
                                        </p:tgtEl>
                                        <p:attrNameLst>
                                          <p:attrName>style.visibility</p:attrName>
                                        </p:attrNameLst>
                                      </p:cBhvr>
                                      <p:to>
                                        <p:strVal val="visible"/>
                                      </p:to>
                                    </p:set>
                                    <p:animEffect transition="in" filter="barn(inVertical)">
                                      <p:cBhvr>
                                        <p:cTn id="43" dur="500"/>
                                        <p:tgtEl>
                                          <p:spTgt spid="18">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8">
                                            <p:txEl>
                                              <p:pRg st="7" end="7"/>
                                            </p:txEl>
                                          </p:spTgt>
                                        </p:tgtEl>
                                        <p:attrNameLst>
                                          <p:attrName>style.visibility</p:attrName>
                                        </p:attrNameLst>
                                      </p:cBhvr>
                                      <p:to>
                                        <p:strVal val="visible"/>
                                      </p:to>
                                    </p:set>
                                    <p:animEffect transition="in" filter="barn(inVertical)">
                                      <p:cBhvr>
                                        <p:cTn id="48" dur="500"/>
                                        <p:tgtEl>
                                          <p:spTgt spid="18">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8">
                                            <p:txEl>
                                              <p:pRg st="8" end="8"/>
                                            </p:txEl>
                                          </p:spTgt>
                                        </p:tgtEl>
                                        <p:attrNameLst>
                                          <p:attrName>style.visibility</p:attrName>
                                        </p:attrNameLst>
                                      </p:cBhvr>
                                      <p:to>
                                        <p:strVal val="visible"/>
                                      </p:to>
                                    </p:set>
                                    <p:animEffect transition="in" filter="barn(inVertical)">
                                      <p:cBhvr>
                                        <p:cTn id="53" dur="500"/>
                                        <p:tgtEl>
                                          <p:spTgt spid="18">
                                            <p:txEl>
                                              <p:pRg st="8" end="8"/>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barn(inVertical)">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968829">
            <a:off x="-6292168" y="6725658"/>
            <a:ext cx="9773318" cy="10457831"/>
          </a:xfrm>
          <a:prstGeom prst="rect">
            <a:avLst/>
          </a:prstGeom>
        </p:spPr>
      </p:pic>
      <p:grpSp>
        <p:nvGrpSpPr>
          <p:cNvPr id="6" name="Group 5">
            <a:extLst>
              <a:ext uri="{FF2B5EF4-FFF2-40B4-BE49-F238E27FC236}">
                <a16:creationId xmlns:a16="http://schemas.microsoft.com/office/drawing/2014/main" id="{4B71FC04-D319-DAAE-2AA5-CAC0A3A81753}"/>
              </a:ext>
            </a:extLst>
          </p:cNvPr>
          <p:cNvGrpSpPr/>
          <p:nvPr/>
        </p:nvGrpSpPr>
        <p:grpSpPr>
          <a:xfrm>
            <a:off x="1524000" y="419100"/>
            <a:ext cx="7994401" cy="4799760"/>
            <a:chOff x="4441121" y="851109"/>
            <a:chExt cx="7994401" cy="4799760"/>
          </a:xfrm>
        </p:grpSpPr>
        <p:pic>
          <p:nvPicPr>
            <p:cNvPr id="8" name="Picture 7" descr="Graphical user interface&#10;&#10;Description automatically generated">
              <a:extLst>
                <a:ext uri="{FF2B5EF4-FFF2-40B4-BE49-F238E27FC236}">
                  <a16:creationId xmlns:a16="http://schemas.microsoft.com/office/drawing/2014/main" id="{852EEBEC-F6E1-DD62-05C7-62C978EB2E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121" y="851109"/>
              <a:ext cx="7994401" cy="3997201"/>
            </a:xfrm>
            <a:prstGeom prst="rect">
              <a:avLst/>
            </a:prstGeom>
          </p:spPr>
        </p:pic>
        <p:sp>
          <p:nvSpPr>
            <p:cNvPr id="13" name="TextBox 12">
              <a:extLst>
                <a:ext uri="{FF2B5EF4-FFF2-40B4-BE49-F238E27FC236}">
                  <a16:creationId xmlns:a16="http://schemas.microsoft.com/office/drawing/2014/main" id="{A8BBDE39-6F99-BF00-122B-EA02481E92E9}"/>
                </a:ext>
              </a:extLst>
            </p:cNvPr>
            <p:cNvSpPr txBox="1"/>
            <p:nvPr/>
          </p:nvSpPr>
          <p:spPr>
            <a:xfrm>
              <a:off x="6291624" y="4911115"/>
              <a:ext cx="4293394" cy="739754"/>
            </a:xfrm>
            <a:prstGeom prst="rect">
              <a:avLst/>
            </a:prstGeom>
            <a:noFill/>
          </p:spPr>
          <p:txBody>
            <a:bodyPr wrap="square">
              <a:spAutoFit/>
            </a:bodyPr>
            <a:lstStyle/>
            <a:p>
              <a:pPr marL="0" marR="0" algn="ctr">
                <a:lnSpc>
                  <a:spcPct val="150000"/>
                </a:lnSpc>
                <a:spcBef>
                  <a:spcPts val="0"/>
                </a:spcBef>
                <a:spcAft>
                  <a:spcPts val="800"/>
                </a:spcAft>
              </a:pPr>
              <a:r>
                <a:rPr lang="en-US" sz="3200">
                  <a:effectLst/>
                  <a:latin typeface="Arial" panose="020B0604020202020204" pitchFamily="34" charset="0"/>
                  <a:ea typeface="Calibri" panose="020F0502020204030204" pitchFamily="34" charset="0"/>
                  <a:cs typeface="Arial" panose="020B0604020202020204" pitchFamily="34" charset="0"/>
                </a:rPr>
                <a:t>DEC 10 (1966)</a:t>
              </a:r>
            </a:p>
          </p:txBody>
        </p:sp>
      </p:grpSp>
      <p:grpSp>
        <p:nvGrpSpPr>
          <p:cNvPr id="5" name="Group 4">
            <a:extLst>
              <a:ext uri="{FF2B5EF4-FFF2-40B4-BE49-F238E27FC236}">
                <a16:creationId xmlns:a16="http://schemas.microsoft.com/office/drawing/2014/main" id="{7618FE7F-C42D-B3A8-809C-C36EA7F1008E}"/>
              </a:ext>
            </a:extLst>
          </p:cNvPr>
          <p:cNvGrpSpPr/>
          <p:nvPr/>
        </p:nvGrpSpPr>
        <p:grpSpPr>
          <a:xfrm>
            <a:off x="10842875" y="419100"/>
            <a:ext cx="6070758" cy="4787931"/>
            <a:chOff x="2590801" y="3750608"/>
            <a:chExt cx="6070758" cy="4787931"/>
          </a:xfrm>
        </p:grpSpPr>
        <p:pic>
          <p:nvPicPr>
            <p:cNvPr id="9" name="Picture 8">
              <a:extLst>
                <a:ext uri="{FF2B5EF4-FFF2-40B4-BE49-F238E27FC236}">
                  <a16:creationId xmlns:a16="http://schemas.microsoft.com/office/drawing/2014/main" id="{24D61B2F-3F7D-62C9-69A9-D115D7E509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801" y="3750608"/>
              <a:ext cx="6070758" cy="4018386"/>
            </a:xfrm>
            <a:prstGeom prst="rect">
              <a:avLst/>
            </a:prstGeom>
          </p:spPr>
        </p:pic>
        <p:sp>
          <p:nvSpPr>
            <p:cNvPr id="14" name="TextBox 13">
              <a:extLst>
                <a:ext uri="{FF2B5EF4-FFF2-40B4-BE49-F238E27FC236}">
                  <a16:creationId xmlns:a16="http://schemas.microsoft.com/office/drawing/2014/main" id="{739043DE-7970-C2B1-59FC-1E1B5AFE8FF5}"/>
                </a:ext>
              </a:extLst>
            </p:cNvPr>
            <p:cNvSpPr txBox="1"/>
            <p:nvPr/>
          </p:nvSpPr>
          <p:spPr>
            <a:xfrm>
              <a:off x="3760066" y="7798785"/>
              <a:ext cx="4293394" cy="739754"/>
            </a:xfrm>
            <a:prstGeom prst="rect">
              <a:avLst/>
            </a:prstGeom>
            <a:noFill/>
          </p:spPr>
          <p:txBody>
            <a:bodyPr wrap="square">
              <a:spAutoFit/>
            </a:bodyPr>
            <a:lstStyle/>
            <a:p>
              <a:pPr marL="0" marR="0" algn="ctr">
                <a:lnSpc>
                  <a:spcPct val="150000"/>
                </a:lnSpc>
                <a:spcBef>
                  <a:spcPts val="0"/>
                </a:spcBef>
                <a:spcAft>
                  <a:spcPts val="800"/>
                </a:spcAft>
              </a:pPr>
              <a:r>
                <a:rPr lang="en-US" sz="3200">
                  <a:effectLst/>
                  <a:latin typeface="Arial" panose="020B0604020202020204" pitchFamily="34" charset="0"/>
                  <a:ea typeface="Calibri" panose="020F0502020204030204" pitchFamily="34" charset="0"/>
                  <a:cs typeface="Arial" panose="020B0604020202020204" pitchFamily="34" charset="0"/>
                </a:rPr>
                <a:t>PDP 11 (1970)</a:t>
              </a:r>
            </a:p>
          </p:txBody>
        </p:sp>
      </p:grpSp>
      <p:grpSp>
        <p:nvGrpSpPr>
          <p:cNvPr id="16" name="Group 15">
            <a:extLst>
              <a:ext uri="{FF2B5EF4-FFF2-40B4-BE49-F238E27FC236}">
                <a16:creationId xmlns:a16="http://schemas.microsoft.com/office/drawing/2014/main" id="{1D269078-3AB5-C919-2589-7E406AF4929E}"/>
              </a:ext>
            </a:extLst>
          </p:cNvPr>
          <p:cNvGrpSpPr/>
          <p:nvPr/>
        </p:nvGrpSpPr>
        <p:grpSpPr>
          <a:xfrm>
            <a:off x="3374503" y="5477313"/>
            <a:ext cx="12168612" cy="4582444"/>
            <a:chOff x="4876800" y="5549188"/>
            <a:chExt cx="12168612" cy="4582444"/>
          </a:xfrm>
        </p:grpSpPr>
        <p:grpSp>
          <p:nvGrpSpPr>
            <p:cNvPr id="4" name="Group 3">
              <a:extLst>
                <a:ext uri="{FF2B5EF4-FFF2-40B4-BE49-F238E27FC236}">
                  <a16:creationId xmlns:a16="http://schemas.microsoft.com/office/drawing/2014/main" id="{EA00E135-E27E-EB87-953E-D0D07EA27AED}"/>
                </a:ext>
              </a:extLst>
            </p:cNvPr>
            <p:cNvGrpSpPr/>
            <p:nvPr/>
          </p:nvGrpSpPr>
          <p:grpSpPr>
            <a:xfrm>
              <a:off x="4876800" y="5549188"/>
              <a:ext cx="9227695" cy="4582444"/>
              <a:chOff x="6125238" y="5255606"/>
              <a:chExt cx="7684938" cy="4525607"/>
            </a:xfrm>
          </p:grpSpPr>
          <p:pic>
            <p:nvPicPr>
              <p:cNvPr id="11" name="Picture 10">
                <a:extLst>
                  <a:ext uri="{FF2B5EF4-FFF2-40B4-BE49-F238E27FC236}">
                    <a16:creationId xmlns:a16="http://schemas.microsoft.com/office/drawing/2014/main" id="{93E54FFA-454D-5E2A-8710-C4C2B825C9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6125238" y="5255606"/>
                <a:ext cx="5135847" cy="3851468"/>
              </a:xfrm>
              <a:prstGeom prst="rect">
                <a:avLst/>
              </a:prstGeom>
              <a:noFill/>
            </p:spPr>
          </p:pic>
          <p:sp>
            <p:nvSpPr>
              <p:cNvPr id="17" name="TextBox 16">
                <a:extLst>
                  <a:ext uri="{FF2B5EF4-FFF2-40B4-BE49-F238E27FC236}">
                    <a16:creationId xmlns:a16="http://schemas.microsoft.com/office/drawing/2014/main" id="{0DE96655-66E0-5EF3-020A-CA533F8BD3B5}"/>
                  </a:ext>
                </a:extLst>
              </p:cNvPr>
              <p:cNvSpPr txBox="1"/>
              <p:nvPr/>
            </p:nvSpPr>
            <p:spPr>
              <a:xfrm>
                <a:off x="9516782" y="9050634"/>
                <a:ext cx="4293394" cy="730579"/>
              </a:xfrm>
              <a:prstGeom prst="rect">
                <a:avLst/>
              </a:prstGeom>
              <a:noFill/>
            </p:spPr>
            <p:txBody>
              <a:bodyPr wrap="square">
                <a:spAutoFit/>
              </a:bodyPr>
              <a:lstStyle/>
              <a:p>
                <a:pPr marL="0" marR="0" algn="ctr">
                  <a:lnSpc>
                    <a:spcPct val="150000"/>
                  </a:lnSpc>
                  <a:spcBef>
                    <a:spcPts val="0"/>
                  </a:spcBef>
                  <a:spcAft>
                    <a:spcPts val="800"/>
                  </a:spcAft>
                </a:pPr>
                <a:r>
                  <a:rPr lang="en-US" sz="3200">
                    <a:effectLst/>
                    <a:latin typeface="Arial" panose="020B0604020202020204" pitchFamily="34" charset="0"/>
                    <a:ea typeface="Calibri" panose="020F0502020204030204" pitchFamily="34" charset="0"/>
                    <a:cs typeface="Arial" panose="020B0604020202020204" pitchFamily="34" charset="0"/>
                  </a:rPr>
                  <a:t>CRAY-X-MP (1982)</a:t>
                </a:r>
              </a:p>
            </p:txBody>
          </p:sp>
        </p:grpSp>
        <p:pic>
          <p:nvPicPr>
            <p:cNvPr id="12" name="Picture 11" descr="A picture containing indoor, wall, floor, blue&#10;&#10;Description automatically generated">
              <a:extLst>
                <a:ext uri="{FF2B5EF4-FFF2-40B4-BE49-F238E27FC236}">
                  <a16:creationId xmlns:a16="http://schemas.microsoft.com/office/drawing/2014/main" id="{D599C232-1F0E-25B9-7D49-1657A24CB7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01399" y="5549189"/>
              <a:ext cx="5844013" cy="3880790"/>
            </a:xfrm>
            <a:prstGeom prst="rect">
              <a:avLst/>
            </a:prstGeom>
          </p:spPr>
        </p:pic>
      </p:grpSp>
    </p:spTree>
    <p:extLst>
      <p:ext uri="{BB962C8B-B14F-4D97-AF65-F5344CB8AC3E}">
        <p14:creationId xmlns:p14="http://schemas.microsoft.com/office/powerpoint/2010/main" val="56296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6B11120-6A35-5AEC-14FB-0C4401A0F24A}"/>
              </a:ext>
            </a:extLst>
          </p:cNvPr>
          <p:cNvGrpSpPr/>
          <p:nvPr/>
        </p:nvGrpSpPr>
        <p:grpSpPr>
          <a:xfrm>
            <a:off x="10972800" y="3115075"/>
            <a:ext cx="6927617" cy="5466760"/>
            <a:chOff x="11019644" y="2929995"/>
            <a:chExt cx="6927617" cy="5466760"/>
          </a:xfrm>
        </p:grpSpPr>
        <p:pic>
          <p:nvPicPr>
            <p:cNvPr id="30" name="Picture 29">
              <a:extLst>
                <a:ext uri="{FF2B5EF4-FFF2-40B4-BE49-F238E27FC236}">
                  <a16:creationId xmlns:a16="http://schemas.microsoft.com/office/drawing/2014/main" id="{EBD6FF82-5D77-88D6-0A3D-FAA826174DBC}"/>
                </a:ext>
              </a:extLst>
            </p:cNvPr>
            <p:cNvPicPr>
              <a:picLocks noChangeAspect="1"/>
            </p:cNvPicPr>
            <p:nvPr/>
          </p:nvPicPr>
          <p:blipFill>
            <a:blip r:embed="rId2">
              <a:extLst>
                <a:ext uri="{28A0092B-C50C-407E-A947-70E740481C1C}">
                  <a14:useLocalDpi xmlns:a14="http://schemas.microsoft.com/office/drawing/2010/main" val="0"/>
                </a:ext>
              </a:extLst>
            </a:blip>
            <a:srcRect t="42" b="42"/>
            <a:stretch/>
          </p:blipFill>
          <p:spPr>
            <a:xfrm>
              <a:off x="11019644" y="2929995"/>
              <a:ext cx="6927617" cy="5018281"/>
            </a:xfrm>
            <a:prstGeom prst="rect">
              <a:avLst/>
            </a:prstGeom>
          </p:spPr>
        </p:pic>
        <p:sp>
          <p:nvSpPr>
            <p:cNvPr id="31" name="TextBox 30">
              <a:extLst>
                <a:ext uri="{FF2B5EF4-FFF2-40B4-BE49-F238E27FC236}">
                  <a16:creationId xmlns:a16="http://schemas.microsoft.com/office/drawing/2014/main" id="{1FA2FC80-5F3C-94A4-925F-344D696BE1F3}"/>
                </a:ext>
              </a:extLst>
            </p:cNvPr>
            <p:cNvSpPr txBox="1"/>
            <p:nvPr/>
          </p:nvSpPr>
          <p:spPr>
            <a:xfrm>
              <a:off x="11473552" y="7919701"/>
              <a:ext cx="6019800" cy="477054"/>
            </a:xfrm>
            <a:prstGeom prst="rect">
              <a:avLst/>
            </a:prstGeom>
            <a:noFill/>
          </p:spPr>
          <p:txBody>
            <a:bodyPr wrap="square" rtlCol="0">
              <a:spAutoFit/>
            </a:bodyPr>
            <a:lstStyle/>
            <a:p>
              <a:pPr algn="ctr"/>
              <a:r>
                <a:rPr lang="en-US" sz="2500" i="1">
                  <a:solidFill>
                    <a:srgbClr val="00B0F0"/>
                  </a:solidFill>
                  <a:latin typeface="Arial" panose="020B0604020202020204" pitchFamily="34" charset="0"/>
                  <a:cs typeface="Arial" panose="020B0604020202020204" pitchFamily="34" charset="0"/>
                </a:rPr>
                <a:t>Hình 1. Máy tính ENIAC</a:t>
              </a:r>
            </a:p>
          </p:txBody>
        </p:sp>
      </p:grpSp>
      <p:pic>
        <p:nvPicPr>
          <p:cNvPr id="2" name="Picture 2"/>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968829">
            <a:off x="-6292168" y="6725658"/>
            <a:ext cx="9773318" cy="10457831"/>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657050">
            <a:off x="13440783" y="-2719691"/>
            <a:ext cx="7204569" cy="7177551"/>
          </a:xfrm>
          <a:prstGeom prst="rect">
            <a:avLst/>
          </a:prstGeom>
        </p:spPr>
      </p:pic>
      <p:sp>
        <p:nvSpPr>
          <p:cNvPr id="25" name="TextBox 24">
            <a:extLst>
              <a:ext uri="{FF2B5EF4-FFF2-40B4-BE49-F238E27FC236}">
                <a16:creationId xmlns:a16="http://schemas.microsoft.com/office/drawing/2014/main" id="{C01190E4-A37D-8491-FB74-B0B8FC362A8A}"/>
              </a:ext>
            </a:extLst>
          </p:cNvPr>
          <p:cNvSpPr txBox="1"/>
          <p:nvPr/>
        </p:nvSpPr>
        <p:spPr>
          <a:xfrm>
            <a:off x="4762" y="571500"/>
            <a:ext cx="182880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KHỞI ĐỘNG </a:t>
            </a:r>
          </a:p>
        </p:txBody>
      </p:sp>
      <p:grpSp>
        <p:nvGrpSpPr>
          <p:cNvPr id="28" name="Group 27">
            <a:extLst>
              <a:ext uri="{FF2B5EF4-FFF2-40B4-BE49-F238E27FC236}">
                <a16:creationId xmlns:a16="http://schemas.microsoft.com/office/drawing/2014/main" id="{40CD666F-5E61-490B-21C1-1FAD31BB5900}"/>
              </a:ext>
            </a:extLst>
          </p:cNvPr>
          <p:cNvGrpSpPr/>
          <p:nvPr/>
        </p:nvGrpSpPr>
        <p:grpSpPr>
          <a:xfrm>
            <a:off x="766073" y="1754875"/>
            <a:ext cx="9753600" cy="6393828"/>
            <a:chOff x="1371600" y="1956446"/>
            <a:chExt cx="9753600" cy="6393828"/>
          </a:xfrm>
        </p:grpSpPr>
        <p:sp>
          <p:nvSpPr>
            <p:cNvPr id="26" name="Rectangle: Rounded Corners 25">
              <a:extLst>
                <a:ext uri="{FF2B5EF4-FFF2-40B4-BE49-F238E27FC236}">
                  <a16:creationId xmlns:a16="http://schemas.microsoft.com/office/drawing/2014/main" id="{F96C2DF5-4FFE-A73D-86C8-1DC301AAA8E7}"/>
                </a:ext>
              </a:extLst>
            </p:cNvPr>
            <p:cNvSpPr/>
            <p:nvPr/>
          </p:nvSpPr>
          <p:spPr>
            <a:xfrm>
              <a:off x="1371600" y="3331993"/>
              <a:ext cx="9753600" cy="5018281"/>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effectLst/>
                  <a:latin typeface="Arial" panose="020B0604020202020204" pitchFamily="34" charset="0"/>
                  <a:ea typeface="Calibri" panose="020F0502020204030204" pitchFamily="34" charset="0"/>
                  <a:cs typeface="Arial" panose="020B0604020202020204" pitchFamily="34" charset="0"/>
                </a:rPr>
                <a:t>Em có nhận xét gì về sự phát triển của máy tính khi so sánh hình ảnh máy tính điện tử ENIAC (Hình 1) với máy tính bảng mỏng nhẹ hiện nay?</a:t>
              </a:r>
              <a:endParaRPr lang="en-US" sz="4000">
                <a:solidFill>
                  <a:schemeClr val="tx1"/>
                </a:solidFill>
                <a:latin typeface="Arial" panose="020B0604020202020204" pitchFamily="34" charset="0"/>
                <a:cs typeface="Arial" panose="020B0604020202020204" pitchFamily="34" charset="0"/>
              </a:endParaRPr>
            </a:p>
          </p:txBody>
        </p:sp>
        <p:pic>
          <p:nvPicPr>
            <p:cNvPr id="27" name="Picture 6">
              <a:extLst>
                <a:ext uri="{FF2B5EF4-FFF2-40B4-BE49-F238E27FC236}">
                  <a16:creationId xmlns:a16="http://schemas.microsoft.com/office/drawing/2014/main" id="{EAA0E6CD-5ACC-6864-E9B0-4793AE0B73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378789" y="1956446"/>
              <a:ext cx="2014666" cy="1966819"/>
            </a:xfrm>
            <a:prstGeom prst="rect">
              <a:avLst/>
            </a:prstGeom>
          </p:spPr>
        </p:pic>
      </p:grpSp>
    </p:spTree>
    <p:extLst>
      <p:ext uri="{BB962C8B-B14F-4D97-AF65-F5344CB8AC3E}">
        <p14:creationId xmlns:p14="http://schemas.microsoft.com/office/powerpoint/2010/main" val="22926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par>
                                <p:cTn id="14" presetID="16" presetClass="entr" presetSubtype="21"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968829">
            <a:off x="-6292168" y="6725658"/>
            <a:ext cx="9773318" cy="10457831"/>
          </a:xfrm>
          <a:prstGeom prst="rect">
            <a:avLst/>
          </a:prstGeom>
        </p:spPr>
      </p:pic>
      <p:sp>
        <p:nvSpPr>
          <p:cNvPr id="16" name="TextBox 15">
            <a:extLst>
              <a:ext uri="{FF2B5EF4-FFF2-40B4-BE49-F238E27FC236}">
                <a16:creationId xmlns:a16="http://schemas.microsoft.com/office/drawing/2014/main" id="{98BCC5E2-FDE4-D0D5-2333-44D9F67E4AA0}"/>
              </a:ext>
            </a:extLst>
          </p:cNvPr>
          <p:cNvSpPr txBox="1"/>
          <p:nvPr/>
        </p:nvSpPr>
        <p:spPr>
          <a:xfrm>
            <a:off x="1050654" y="673029"/>
            <a:ext cx="6722269" cy="784830"/>
          </a:xfrm>
          <a:prstGeom prst="rect">
            <a:avLst/>
          </a:prstGeom>
          <a:noFill/>
        </p:spPr>
        <p:txBody>
          <a:bodyPr wrap="square">
            <a:spAutoFit/>
          </a:bodyPr>
          <a:lstStyle/>
          <a:p>
            <a:r>
              <a:rPr lang="en-US" sz="4500" b="1">
                <a:latin typeface="Arial" panose="020B0604020202020204" pitchFamily="34" charset="0"/>
                <a:cs typeface="Arial" panose="020B0604020202020204" pitchFamily="34" charset="0"/>
              </a:rPr>
              <a:t>e. Thế hệ thứ năm</a:t>
            </a:r>
          </a:p>
        </p:txBody>
      </p:sp>
      <p:sp>
        <p:nvSpPr>
          <p:cNvPr id="18" name="TextBox 17">
            <a:extLst>
              <a:ext uri="{FF2B5EF4-FFF2-40B4-BE49-F238E27FC236}">
                <a16:creationId xmlns:a16="http://schemas.microsoft.com/office/drawing/2014/main" id="{692E6D6C-2FB7-981C-FB75-ADD3B63637CD}"/>
              </a:ext>
            </a:extLst>
          </p:cNvPr>
          <p:cNvSpPr txBox="1"/>
          <p:nvPr/>
        </p:nvSpPr>
        <p:spPr>
          <a:xfrm>
            <a:off x="1464529" y="1638300"/>
            <a:ext cx="8701494" cy="7364901"/>
          </a:xfrm>
          <a:prstGeom prst="rect">
            <a:avLst/>
          </a:prstGeom>
          <a:noFill/>
        </p:spPr>
        <p:txBody>
          <a:bodyPr wrap="square">
            <a:spAutoFit/>
          </a:bodyPr>
          <a:lstStyle/>
          <a:p>
            <a:pPr marL="457200" indent="-457200" algn="just">
              <a:lnSpc>
                <a:spcPct val="150000"/>
              </a:lnSpc>
              <a:buFont typeface="Wingdings" panose="05000000000000000000" pitchFamily="2" charset="2"/>
              <a:buChar char="§"/>
            </a:pPr>
            <a:r>
              <a:rPr lang="vi-VN" sz="4000"/>
              <a:t>Thời gian: 1990 - nay</a:t>
            </a:r>
          </a:p>
          <a:p>
            <a:pPr marL="457200" indent="-457200" algn="just">
              <a:lnSpc>
                <a:spcPct val="150000"/>
              </a:lnSpc>
              <a:buFont typeface="Wingdings" panose="05000000000000000000" pitchFamily="2" charset="2"/>
              <a:buChar char="§"/>
            </a:pPr>
            <a:r>
              <a:rPr lang="vi-VN" sz="4000"/>
              <a:t>Đặc điểm:</a:t>
            </a:r>
          </a:p>
          <a:p>
            <a:pPr marL="457200" indent="-457200" algn="just">
              <a:lnSpc>
                <a:spcPct val="150000"/>
              </a:lnSpc>
              <a:buFontTx/>
              <a:buChar char="-"/>
            </a:pPr>
            <a:r>
              <a:rPr lang="vi-VN" sz="4000"/>
              <a:t>Công nghệ: mạch tích hợp mật độ siêu cao ULSI</a:t>
            </a:r>
            <a:endParaRPr lang="en-US" sz="4000"/>
          </a:p>
          <a:p>
            <a:pPr marL="457200" indent="-457200" algn="just">
              <a:lnSpc>
                <a:spcPct val="150000"/>
              </a:lnSpc>
              <a:buFontTx/>
              <a:buChar char="-"/>
            </a:pPr>
            <a:r>
              <a:rPr lang="vi-VN" sz="4000"/>
              <a:t>Khả năng xử lí song song của phần cứng và phần mềm AI.</a:t>
            </a:r>
          </a:p>
          <a:p>
            <a:pPr marL="457200" indent="-457200" algn="just">
              <a:lnSpc>
                <a:spcPct val="150000"/>
              </a:lnSpc>
              <a:buFont typeface="Wingdings" panose="05000000000000000000" pitchFamily="2" charset="2"/>
              <a:buChar char="§"/>
            </a:pPr>
            <a:r>
              <a:rPr lang="vi-VN" sz="4000"/>
              <a:t>Ví dụ: IBM Simon (1992), Iphone (2007),…</a:t>
            </a:r>
          </a:p>
        </p:txBody>
      </p:sp>
      <p:grpSp>
        <p:nvGrpSpPr>
          <p:cNvPr id="7" name="Group 6">
            <a:extLst>
              <a:ext uri="{FF2B5EF4-FFF2-40B4-BE49-F238E27FC236}">
                <a16:creationId xmlns:a16="http://schemas.microsoft.com/office/drawing/2014/main" id="{DB13DDCC-14A0-DB40-96F6-51D201F61BBC}"/>
              </a:ext>
            </a:extLst>
          </p:cNvPr>
          <p:cNvGrpSpPr/>
          <p:nvPr/>
        </p:nvGrpSpPr>
        <p:grpSpPr>
          <a:xfrm>
            <a:off x="10534129" y="634929"/>
            <a:ext cx="7965282" cy="9267685"/>
            <a:chOff x="10216924" y="571500"/>
            <a:chExt cx="7965282" cy="9267685"/>
          </a:xfrm>
        </p:grpSpPr>
        <p:pic>
          <p:nvPicPr>
            <p:cNvPr id="3" name="Picture 2" descr="A picture containing text, electronics, cellphone&#10;&#10;Description automatically generated">
              <a:extLst>
                <a:ext uri="{FF2B5EF4-FFF2-40B4-BE49-F238E27FC236}">
                  <a16:creationId xmlns:a16="http://schemas.microsoft.com/office/drawing/2014/main" id="{642A8B29-AC66-255E-7844-E2703E5DF5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602592"/>
              <a:ext cx="3068412" cy="5699202"/>
            </a:xfrm>
            <a:prstGeom prst="rect">
              <a:avLst/>
            </a:prstGeom>
          </p:spPr>
        </p:pic>
        <p:pic>
          <p:nvPicPr>
            <p:cNvPr id="4" name="Picture 3">
              <a:extLst>
                <a:ext uri="{FF2B5EF4-FFF2-40B4-BE49-F238E27FC236}">
                  <a16:creationId xmlns:a16="http://schemas.microsoft.com/office/drawing/2014/main" id="{963F2798-3F85-7D0F-DED2-30475F1E9C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83117" y="571500"/>
              <a:ext cx="2642870" cy="5045907"/>
            </a:xfrm>
            <a:prstGeom prst="rect">
              <a:avLst/>
            </a:prstGeom>
          </p:spPr>
        </p:pic>
        <p:sp>
          <p:nvSpPr>
            <p:cNvPr id="5" name="TextBox 4">
              <a:extLst>
                <a:ext uri="{FF2B5EF4-FFF2-40B4-BE49-F238E27FC236}">
                  <a16:creationId xmlns:a16="http://schemas.microsoft.com/office/drawing/2014/main" id="{5B474BEE-F492-2CBC-4E29-07025F30A041}"/>
                </a:ext>
              </a:extLst>
            </p:cNvPr>
            <p:cNvSpPr txBox="1"/>
            <p:nvPr/>
          </p:nvSpPr>
          <p:spPr>
            <a:xfrm>
              <a:off x="10216924" y="9301794"/>
              <a:ext cx="4293394" cy="537391"/>
            </a:xfrm>
            <a:prstGeom prst="rect">
              <a:avLst/>
            </a:prstGeom>
            <a:noFill/>
          </p:spPr>
          <p:txBody>
            <a:bodyPr wrap="square">
              <a:spAutoFit/>
            </a:bodyPr>
            <a:lstStyle/>
            <a:p>
              <a:pPr marL="0" marR="0" algn="ctr">
                <a:lnSpc>
                  <a:spcPct val="150000"/>
                </a:lnSpc>
                <a:spcBef>
                  <a:spcPts val="0"/>
                </a:spcBef>
                <a:spcAft>
                  <a:spcPts val="800"/>
                </a:spcAft>
              </a:pPr>
              <a:r>
                <a:rPr lang="en-US" sz="2200">
                  <a:effectLst/>
                  <a:latin typeface="Arial" panose="020B0604020202020204" pitchFamily="34" charset="0"/>
                  <a:ea typeface="Calibri" panose="020F0502020204030204" pitchFamily="34" charset="0"/>
                  <a:cs typeface="Arial" panose="020B0604020202020204" pitchFamily="34" charset="0"/>
                </a:rPr>
                <a:t>IBM Simon (1992)</a:t>
              </a:r>
            </a:p>
          </p:txBody>
        </p:sp>
        <p:sp>
          <p:nvSpPr>
            <p:cNvPr id="6" name="TextBox 5">
              <a:extLst>
                <a:ext uri="{FF2B5EF4-FFF2-40B4-BE49-F238E27FC236}">
                  <a16:creationId xmlns:a16="http://schemas.microsoft.com/office/drawing/2014/main" id="{64DA41AF-1A63-74EC-4D94-19B0403AD10F}"/>
                </a:ext>
              </a:extLst>
            </p:cNvPr>
            <p:cNvSpPr txBox="1"/>
            <p:nvPr/>
          </p:nvSpPr>
          <p:spPr>
            <a:xfrm>
              <a:off x="13888812" y="5679444"/>
              <a:ext cx="4293394" cy="537391"/>
            </a:xfrm>
            <a:prstGeom prst="rect">
              <a:avLst/>
            </a:prstGeom>
            <a:noFill/>
          </p:spPr>
          <p:txBody>
            <a:bodyPr wrap="square">
              <a:spAutoFit/>
            </a:bodyPr>
            <a:lstStyle/>
            <a:p>
              <a:pPr marL="0" marR="0" algn="ctr">
                <a:lnSpc>
                  <a:spcPct val="150000"/>
                </a:lnSpc>
                <a:spcBef>
                  <a:spcPts val="0"/>
                </a:spcBef>
                <a:spcAft>
                  <a:spcPts val="800"/>
                </a:spcAft>
              </a:pPr>
              <a:r>
                <a:rPr lang="en-US" sz="2200">
                  <a:effectLst/>
                  <a:latin typeface="Arial" panose="020B0604020202020204" pitchFamily="34" charset="0"/>
                  <a:ea typeface="Calibri" panose="020F0502020204030204" pitchFamily="34" charset="0"/>
                  <a:cs typeface="Arial" panose="020B0604020202020204" pitchFamily="34" charset="0"/>
                </a:rPr>
                <a:t>Iphone (2007)</a:t>
              </a:r>
            </a:p>
          </p:txBody>
        </p:sp>
      </p:grpSp>
    </p:spTree>
    <p:extLst>
      <p:ext uri="{BB962C8B-B14F-4D97-AF65-F5344CB8AC3E}">
        <p14:creationId xmlns:p14="http://schemas.microsoft.com/office/powerpoint/2010/main" val="279752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barn(inVertical)">
                                      <p:cBhvr>
                                        <p:cTn id="13" dur="500"/>
                                        <p:tgtEl>
                                          <p:spTgt spid="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Effect transition="in" filter="barn(inVertical)">
                                      <p:cBhvr>
                                        <p:cTn id="18" dur="500"/>
                                        <p:tgtEl>
                                          <p:spTgt spid="1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Effect transition="in" filter="barn(inVertical)">
                                      <p:cBhvr>
                                        <p:cTn id="23" dur="500"/>
                                        <p:tgtEl>
                                          <p:spTgt spid="1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barn(inVertical)">
                                      <p:cBhvr>
                                        <p:cTn id="28" dur="500"/>
                                        <p:tgtEl>
                                          <p:spTgt spid="1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8">
                                            <p:txEl>
                                              <p:pRg st="4" end="4"/>
                                            </p:txEl>
                                          </p:spTgt>
                                        </p:tgtEl>
                                        <p:attrNameLst>
                                          <p:attrName>style.visibility</p:attrName>
                                        </p:attrNameLst>
                                      </p:cBhvr>
                                      <p:to>
                                        <p:strVal val="visible"/>
                                      </p:to>
                                    </p:set>
                                    <p:animEffect transition="in" filter="barn(inVertical)">
                                      <p:cBhvr>
                                        <p:cTn id="33" dur="500"/>
                                        <p:tgtEl>
                                          <p:spTgt spid="1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F39271-8EF0-2647-A8FB-CF6AA12683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57050">
            <a:off x="13493952" y="-2686353"/>
            <a:ext cx="7204569" cy="7177551"/>
          </a:xfrm>
          <a:prstGeom prst="rect">
            <a:avLst/>
          </a:prstGeom>
        </p:spPr>
      </p:pic>
      <p:pic>
        <p:nvPicPr>
          <p:cNvPr id="2" name="Picture 2"/>
          <p:cNvPicPr>
            <a:picLocks noChangeAspect="1"/>
          </p:cNvPicPr>
          <p:nvPr/>
        </p:nvPicPr>
        <p:blipFill>
          <a:blip r:embed="rId4">
            <a:alphaModFix amt="7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968829">
            <a:off x="-6292168" y="6725658"/>
            <a:ext cx="9773318" cy="10457831"/>
          </a:xfrm>
          <a:prstGeom prst="rect">
            <a:avLst/>
          </a:prstGeom>
        </p:spPr>
      </p:pic>
      <p:grpSp>
        <p:nvGrpSpPr>
          <p:cNvPr id="5" name="Group 4">
            <a:extLst>
              <a:ext uri="{FF2B5EF4-FFF2-40B4-BE49-F238E27FC236}">
                <a16:creationId xmlns:a16="http://schemas.microsoft.com/office/drawing/2014/main" id="{F3EFDD27-0717-5FEF-674F-B7E714929E02}"/>
              </a:ext>
            </a:extLst>
          </p:cNvPr>
          <p:cNvGrpSpPr/>
          <p:nvPr/>
        </p:nvGrpSpPr>
        <p:grpSpPr>
          <a:xfrm>
            <a:off x="5410201" y="266700"/>
            <a:ext cx="10668000" cy="4516713"/>
            <a:chOff x="1905000" y="2476500"/>
            <a:chExt cx="10668000" cy="4516713"/>
          </a:xfrm>
        </p:grpSpPr>
        <p:sp>
          <p:nvSpPr>
            <p:cNvPr id="3" name="Rectangle: Rounded Corners 2">
              <a:extLst>
                <a:ext uri="{FF2B5EF4-FFF2-40B4-BE49-F238E27FC236}">
                  <a16:creationId xmlns:a16="http://schemas.microsoft.com/office/drawing/2014/main" id="{D064DE09-F271-B1BC-ADF9-0C453C3E7F16}"/>
                </a:ext>
              </a:extLst>
            </p:cNvPr>
            <p:cNvSpPr/>
            <p:nvPr/>
          </p:nvSpPr>
          <p:spPr>
            <a:xfrm>
              <a:off x="1905000" y="4097613"/>
              <a:ext cx="10668000" cy="289560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rPr>
                <a:t>Những máy tính thế hệ sau có ưu điểm gì so với những máy tính thế hệ trước? </a:t>
              </a:r>
              <a:endParaRPr lang="en-US" sz="4000">
                <a:solidFill>
                  <a:schemeClr val="tx1"/>
                </a:solidFill>
              </a:endParaRPr>
            </a:p>
          </p:txBody>
        </p:sp>
        <p:pic>
          <p:nvPicPr>
            <p:cNvPr id="4" name="Picture 7">
              <a:extLst>
                <a:ext uri="{FF2B5EF4-FFF2-40B4-BE49-F238E27FC236}">
                  <a16:creationId xmlns:a16="http://schemas.microsoft.com/office/drawing/2014/main" id="{C046385C-E714-86C0-3DAD-061BF70CA6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410201" y="2476500"/>
              <a:ext cx="3096356" cy="2090040"/>
            </a:xfrm>
            <a:prstGeom prst="rect">
              <a:avLst/>
            </a:prstGeom>
          </p:spPr>
        </p:pic>
      </p:grpSp>
      <p:pic>
        <p:nvPicPr>
          <p:cNvPr id="6" name="Picture 5">
            <a:extLst>
              <a:ext uri="{FF2B5EF4-FFF2-40B4-BE49-F238E27FC236}">
                <a16:creationId xmlns:a16="http://schemas.microsoft.com/office/drawing/2014/main" id="{E85FA662-F08A-E047-3B5D-1365782E56F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43360" y="3152775"/>
            <a:ext cx="5166841" cy="7138987"/>
          </a:xfrm>
          <a:prstGeom prst="rect">
            <a:avLst/>
          </a:prstGeom>
        </p:spPr>
      </p:pic>
      <p:sp>
        <p:nvSpPr>
          <p:cNvPr id="7" name="Arrow: Pentagon 6">
            <a:extLst>
              <a:ext uri="{FF2B5EF4-FFF2-40B4-BE49-F238E27FC236}">
                <a16:creationId xmlns:a16="http://schemas.microsoft.com/office/drawing/2014/main" id="{2EC30F11-5E18-B333-298F-A9A498CB4979}"/>
              </a:ext>
            </a:extLst>
          </p:cNvPr>
          <p:cNvSpPr/>
          <p:nvPr/>
        </p:nvSpPr>
        <p:spPr>
          <a:xfrm>
            <a:off x="6934200" y="5152491"/>
            <a:ext cx="7545515" cy="914400"/>
          </a:xfrm>
          <a:prstGeom prst="homePlat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Nhỏ gọn hơn </a:t>
            </a:r>
          </a:p>
        </p:txBody>
      </p:sp>
      <p:sp>
        <p:nvSpPr>
          <p:cNvPr id="8" name="Arrow: Pentagon 7">
            <a:extLst>
              <a:ext uri="{FF2B5EF4-FFF2-40B4-BE49-F238E27FC236}">
                <a16:creationId xmlns:a16="http://schemas.microsoft.com/office/drawing/2014/main" id="{31C22A1E-1D35-F96F-10FC-F8BD4E2A48B5}"/>
              </a:ext>
            </a:extLst>
          </p:cNvPr>
          <p:cNvSpPr/>
          <p:nvPr/>
        </p:nvSpPr>
        <p:spPr>
          <a:xfrm>
            <a:off x="6934200" y="6341432"/>
            <a:ext cx="7545515" cy="914400"/>
          </a:xfrm>
          <a:prstGeom prst="homePlat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Tiêu thụ ít điện năng </a:t>
            </a:r>
          </a:p>
        </p:txBody>
      </p:sp>
      <p:sp>
        <p:nvSpPr>
          <p:cNvPr id="9" name="Arrow: Pentagon 8">
            <a:extLst>
              <a:ext uri="{FF2B5EF4-FFF2-40B4-BE49-F238E27FC236}">
                <a16:creationId xmlns:a16="http://schemas.microsoft.com/office/drawing/2014/main" id="{AE77D034-874E-B8E6-F2FA-A8C6D08499B9}"/>
              </a:ext>
            </a:extLst>
          </p:cNvPr>
          <p:cNvSpPr/>
          <p:nvPr/>
        </p:nvSpPr>
        <p:spPr>
          <a:xfrm>
            <a:off x="6934200" y="7619337"/>
            <a:ext cx="7545515" cy="914400"/>
          </a:xfrm>
          <a:prstGeom prst="homePlat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Có thể di chuyển được</a:t>
            </a:r>
          </a:p>
        </p:txBody>
      </p:sp>
      <p:sp>
        <p:nvSpPr>
          <p:cNvPr id="10" name="Arrow: Pentagon 9">
            <a:extLst>
              <a:ext uri="{FF2B5EF4-FFF2-40B4-BE49-F238E27FC236}">
                <a16:creationId xmlns:a16="http://schemas.microsoft.com/office/drawing/2014/main" id="{06D6D642-BCD7-2404-5042-F7AFE155F171}"/>
              </a:ext>
            </a:extLst>
          </p:cNvPr>
          <p:cNvSpPr/>
          <p:nvPr/>
        </p:nvSpPr>
        <p:spPr>
          <a:xfrm>
            <a:off x="6934200" y="8853487"/>
            <a:ext cx="7545515" cy="914400"/>
          </a:xfrm>
          <a:prstGeom prst="homePlat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Nhanh nhạy, chính xác hơn</a:t>
            </a:r>
          </a:p>
        </p:txBody>
      </p:sp>
    </p:spTree>
    <p:extLst>
      <p:ext uri="{BB962C8B-B14F-4D97-AF65-F5344CB8AC3E}">
        <p14:creationId xmlns:p14="http://schemas.microsoft.com/office/powerpoint/2010/main" val="112834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F39271-8EF0-2647-A8FB-CF6AA12683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57050">
            <a:off x="13493952" y="-2686353"/>
            <a:ext cx="7204569" cy="7177551"/>
          </a:xfrm>
          <a:prstGeom prst="rect">
            <a:avLst/>
          </a:prstGeom>
        </p:spPr>
      </p:pic>
      <p:pic>
        <p:nvPicPr>
          <p:cNvPr id="2" name="Picture 2"/>
          <p:cNvPicPr>
            <a:picLocks noChangeAspect="1"/>
          </p:cNvPicPr>
          <p:nvPr/>
        </p:nvPicPr>
        <p:blipFill>
          <a:blip r:embed="rId4">
            <a:alphaModFix amt="7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968829">
            <a:off x="-6478926" y="7419238"/>
            <a:ext cx="9773318" cy="10457831"/>
          </a:xfrm>
          <a:prstGeom prst="rect">
            <a:avLst/>
          </a:prstGeom>
        </p:spPr>
      </p:pic>
      <p:sp>
        <p:nvSpPr>
          <p:cNvPr id="11" name="TextBox 10">
            <a:extLst>
              <a:ext uri="{FF2B5EF4-FFF2-40B4-BE49-F238E27FC236}">
                <a16:creationId xmlns:a16="http://schemas.microsoft.com/office/drawing/2014/main" id="{5244E91F-BEB6-6484-9274-96A469804F85}"/>
              </a:ext>
            </a:extLst>
          </p:cNvPr>
          <p:cNvSpPr txBox="1"/>
          <p:nvPr/>
        </p:nvSpPr>
        <p:spPr>
          <a:xfrm>
            <a:off x="4040981" y="800100"/>
            <a:ext cx="10206038" cy="784830"/>
          </a:xfrm>
          <a:prstGeom prst="rect">
            <a:avLst/>
          </a:prstGeom>
          <a:noFill/>
        </p:spPr>
        <p:txBody>
          <a:bodyPr wrap="square" rtlCol="0">
            <a:spAutoFit/>
          </a:bodyPr>
          <a:lstStyle/>
          <a:p>
            <a:pPr algn="ctr"/>
            <a:r>
              <a:rPr lang="en-US" sz="4500" b="1">
                <a:latin typeface="Arial" panose="020B0604020202020204" pitchFamily="34" charset="0"/>
                <a:cs typeface="Arial" panose="020B0604020202020204" pitchFamily="34" charset="0"/>
              </a:rPr>
              <a:t>TRÒ CHƠI “AI NHANH AI ĐÚNG”</a:t>
            </a:r>
          </a:p>
        </p:txBody>
      </p:sp>
      <p:sp>
        <p:nvSpPr>
          <p:cNvPr id="14" name="TextBox 13">
            <a:extLst>
              <a:ext uri="{FF2B5EF4-FFF2-40B4-BE49-F238E27FC236}">
                <a16:creationId xmlns:a16="http://schemas.microsoft.com/office/drawing/2014/main" id="{CE1F9EF7-4CA6-ACA6-7488-70B3F2EDF4CF}"/>
              </a:ext>
            </a:extLst>
          </p:cNvPr>
          <p:cNvSpPr txBox="1"/>
          <p:nvPr/>
        </p:nvSpPr>
        <p:spPr>
          <a:xfrm>
            <a:off x="2525012" y="1864335"/>
            <a:ext cx="14266068" cy="707886"/>
          </a:xfrm>
          <a:prstGeom prst="rect">
            <a:avLst/>
          </a:prstGeom>
          <a:noFill/>
        </p:spPr>
        <p:txBody>
          <a:bodyPr wrap="square">
            <a:spAutoFit/>
          </a:bodyPr>
          <a:lstStyle/>
          <a:p>
            <a:pPr algn="ct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Em hãy gắn các thẻ dưới đây vào đúng ví dụ phù hợp:</a:t>
            </a:r>
            <a:endParaRPr lang="en-US" sz="400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0F081CA9-8536-7B18-C0E3-D7B56BF74B15}"/>
              </a:ext>
            </a:extLst>
          </p:cNvPr>
          <p:cNvGrpSpPr/>
          <p:nvPr/>
        </p:nvGrpSpPr>
        <p:grpSpPr>
          <a:xfrm>
            <a:off x="195560" y="3690666"/>
            <a:ext cx="3295173" cy="2944975"/>
            <a:chOff x="5599990" y="367540"/>
            <a:chExt cx="3295173" cy="2944975"/>
          </a:xfrm>
        </p:grpSpPr>
        <p:pic>
          <p:nvPicPr>
            <p:cNvPr id="16" name="Picture 4">
              <a:extLst>
                <a:ext uri="{FF2B5EF4-FFF2-40B4-BE49-F238E27FC236}">
                  <a16:creationId xmlns:a16="http://schemas.microsoft.com/office/drawing/2014/main" id="{C57DBF8E-326F-2702-1A10-E648334C39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599990" y="367540"/>
              <a:ext cx="3295173" cy="24027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8626861-52B1-5C84-E2D2-B61FC89F4E5E}"/>
                </a:ext>
              </a:extLst>
            </p:cNvPr>
            <p:cNvSpPr txBox="1"/>
            <p:nvPr/>
          </p:nvSpPr>
          <p:spPr>
            <a:xfrm>
              <a:off x="6096000" y="2912405"/>
              <a:ext cx="2328333" cy="400110"/>
            </a:xfrm>
            <a:prstGeom prst="rect">
              <a:avLst/>
            </a:prstGeom>
            <a:noFill/>
          </p:spPr>
          <p:txBody>
            <a:bodyPr wrap="square">
              <a:spAutoFit/>
            </a:bodyPr>
            <a:lstStyle/>
            <a:p>
              <a:pPr algn="ctr"/>
              <a:r>
                <a:rPr lang="en-US" sz="2000" b="0" i="0">
                  <a:effectLst/>
                  <a:latin typeface="Arial" panose="020B0604020202020204" pitchFamily="34" charset="0"/>
                </a:rPr>
                <a:t>a) Osborne 1</a:t>
              </a:r>
              <a:endParaRPr lang="en-US" sz="2000"/>
            </a:p>
          </p:txBody>
        </p:sp>
      </p:grpSp>
      <p:grpSp>
        <p:nvGrpSpPr>
          <p:cNvPr id="18" name="Group 17">
            <a:extLst>
              <a:ext uri="{FF2B5EF4-FFF2-40B4-BE49-F238E27FC236}">
                <a16:creationId xmlns:a16="http://schemas.microsoft.com/office/drawing/2014/main" id="{EAA0391E-4FE1-09C2-C963-D05D637CB3AA}"/>
              </a:ext>
            </a:extLst>
          </p:cNvPr>
          <p:cNvGrpSpPr/>
          <p:nvPr/>
        </p:nvGrpSpPr>
        <p:grpSpPr>
          <a:xfrm>
            <a:off x="3751126" y="3686291"/>
            <a:ext cx="3515105" cy="2944216"/>
            <a:chOff x="5489195" y="368299"/>
            <a:chExt cx="3515105" cy="2944216"/>
          </a:xfrm>
        </p:grpSpPr>
        <p:pic>
          <p:nvPicPr>
            <p:cNvPr id="19" name="Picture 4" descr="IBM 1620 – Time-Line Computer Archive">
              <a:extLst>
                <a:ext uri="{FF2B5EF4-FFF2-40B4-BE49-F238E27FC236}">
                  <a16:creationId xmlns:a16="http://schemas.microsoft.com/office/drawing/2014/main" id="{2FA77E58-7971-96E3-7C91-C2EAA0328E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9195" y="368299"/>
              <a:ext cx="3515105" cy="240273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7FC82DC-D811-E2CE-AF8D-F2780B75A24A}"/>
                </a:ext>
              </a:extLst>
            </p:cNvPr>
            <p:cNvSpPr txBox="1"/>
            <p:nvPr/>
          </p:nvSpPr>
          <p:spPr>
            <a:xfrm>
              <a:off x="6096000" y="2912405"/>
              <a:ext cx="2328333" cy="400110"/>
            </a:xfrm>
            <a:prstGeom prst="rect">
              <a:avLst/>
            </a:prstGeom>
            <a:noFill/>
          </p:spPr>
          <p:txBody>
            <a:bodyPr wrap="square">
              <a:spAutoFit/>
            </a:bodyPr>
            <a:lstStyle/>
            <a:p>
              <a:pPr algn="ctr"/>
              <a:r>
                <a:rPr lang="en-US" sz="2000" b="0" i="0">
                  <a:effectLst/>
                  <a:latin typeface="Arial" panose="020B0604020202020204" pitchFamily="34" charset="0"/>
                </a:rPr>
                <a:t>b) IBM 1602</a:t>
              </a:r>
              <a:endParaRPr lang="en-US" sz="2000"/>
            </a:p>
          </p:txBody>
        </p:sp>
      </p:grpSp>
      <p:grpSp>
        <p:nvGrpSpPr>
          <p:cNvPr id="21" name="Group 20">
            <a:extLst>
              <a:ext uri="{FF2B5EF4-FFF2-40B4-BE49-F238E27FC236}">
                <a16:creationId xmlns:a16="http://schemas.microsoft.com/office/drawing/2014/main" id="{A2692CCC-0202-E408-848C-F46A323E28F9}"/>
              </a:ext>
            </a:extLst>
          </p:cNvPr>
          <p:cNvGrpSpPr/>
          <p:nvPr/>
        </p:nvGrpSpPr>
        <p:grpSpPr>
          <a:xfrm>
            <a:off x="7555417" y="3686291"/>
            <a:ext cx="3011254" cy="2944216"/>
            <a:chOff x="5741120" y="368299"/>
            <a:chExt cx="3011254" cy="2944216"/>
          </a:xfrm>
        </p:grpSpPr>
        <p:pic>
          <p:nvPicPr>
            <p:cNvPr id="22" name="Picture 4">
              <a:extLst>
                <a:ext uri="{FF2B5EF4-FFF2-40B4-BE49-F238E27FC236}">
                  <a16:creationId xmlns:a16="http://schemas.microsoft.com/office/drawing/2014/main" id="{370FFFE2-D58E-4AC2-AECD-216CD209FB8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741120" y="368299"/>
              <a:ext cx="3011254" cy="240273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5F3C47B-2FD5-DFB4-81FB-9C30F477A165}"/>
                </a:ext>
              </a:extLst>
            </p:cNvPr>
            <p:cNvSpPr txBox="1"/>
            <p:nvPr/>
          </p:nvSpPr>
          <p:spPr>
            <a:xfrm>
              <a:off x="6096000" y="2912405"/>
              <a:ext cx="2328333" cy="400110"/>
            </a:xfrm>
            <a:prstGeom prst="rect">
              <a:avLst/>
            </a:prstGeom>
            <a:noFill/>
          </p:spPr>
          <p:txBody>
            <a:bodyPr wrap="square">
              <a:spAutoFit/>
            </a:bodyPr>
            <a:lstStyle/>
            <a:p>
              <a:pPr algn="ctr"/>
              <a:r>
                <a:rPr lang="en-US" sz="2000" b="0" i="0">
                  <a:effectLst/>
                  <a:latin typeface="Arial" panose="020B0604020202020204" pitchFamily="34" charset="0"/>
                </a:rPr>
                <a:t>c) IBM 360</a:t>
              </a:r>
              <a:endParaRPr lang="en-US" sz="2000"/>
            </a:p>
          </p:txBody>
        </p:sp>
      </p:grpSp>
      <p:grpSp>
        <p:nvGrpSpPr>
          <p:cNvPr id="24" name="Group 23">
            <a:extLst>
              <a:ext uri="{FF2B5EF4-FFF2-40B4-BE49-F238E27FC236}">
                <a16:creationId xmlns:a16="http://schemas.microsoft.com/office/drawing/2014/main" id="{B2067FE4-BBB6-8552-0D86-58F3B2D4964E}"/>
              </a:ext>
            </a:extLst>
          </p:cNvPr>
          <p:cNvGrpSpPr/>
          <p:nvPr/>
        </p:nvGrpSpPr>
        <p:grpSpPr>
          <a:xfrm>
            <a:off x="10743283" y="3680769"/>
            <a:ext cx="3671984" cy="2944976"/>
            <a:chOff x="5391283" y="367539"/>
            <a:chExt cx="3671984" cy="2944976"/>
          </a:xfrm>
        </p:grpSpPr>
        <p:pic>
          <p:nvPicPr>
            <p:cNvPr id="25" name="Picture 4">
              <a:extLst>
                <a:ext uri="{FF2B5EF4-FFF2-40B4-BE49-F238E27FC236}">
                  <a16:creationId xmlns:a16="http://schemas.microsoft.com/office/drawing/2014/main" id="{5520A08D-5849-252D-F3F6-5E727CFAA34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316" r="16499"/>
            <a:stretch/>
          </p:blipFill>
          <p:spPr bwMode="auto">
            <a:xfrm>
              <a:off x="5391283" y="367539"/>
              <a:ext cx="3671984" cy="240273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D892ADA0-4751-7255-7A22-57E929D5DC40}"/>
                </a:ext>
              </a:extLst>
            </p:cNvPr>
            <p:cNvSpPr txBox="1"/>
            <p:nvPr/>
          </p:nvSpPr>
          <p:spPr>
            <a:xfrm>
              <a:off x="6096000" y="2912405"/>
              <a:ext cx="2328333" cy="400110"/>
            </a:xfrm>
            <a:prstGeom prst="rect">
              <a:avLst/>
            </a:prstGeom>
            <a:noFill/>
          </p:spPr>
          <p:txBody>
            <a:bodyPr wrap="square">
              <a:spAutoFit/>
            </a:bodyPr>
            <a:lstStyle/>
            <a:p>
              <a:pPr algn="ctr"/>
              <a:r>
                <a:rPr lang="en-US" sz="2000" b="0" i="0">
                  <a:effectLst/>
                  <a:latin typeface="Arial" panose="020B0604020202020204" pitchFamily="34" charset="0"/>
                </a:rPr>
                <a:t>d) IBM Simon</a:t>
              </a:r>
              <a:endParaRPr lang="en-US" sz="2000"/>
            </a:p>
          </p:txBody>
        </p:sp>
      </p:grpSp>
      <p:grpSp>
        <p:nvGrpSpPr>
          <p:cNvPr id="27" name="Group 26">
            <a:extLst>
              <a:ext uri="{FF2B5EF4-FFF2-40B4-BE49-F238E27FC236}">
                <a16:creationId xmlns:a16="http://schemas.microsoft.com/office/drawing/2014/main" id="{5083F9E3-6843-BA19-C253-E461CD0BEE13}"/>
              </a:ext>
            </a:extLst>
          </p:cNvPr>
          <p:cNvGrpSpPr/>
          <p:nvPr/>
        </p:nvGrpSpPr>
        <p:grpSpPr>
          <a:xfrm>
            <a:off x="14822094" y="3704730"/>
            <a:ext cx="3060700" cy="2944216"/>
            <a:chOff x="292100" y="241299"/>
            <a:chExt cx="3060700" cy="2944216"/>
          </a:xfrm>
        </p:grpSpPr>
        <p:pic>
          <p:nvPicPr>
            <p:cNvPr id="28" name="Picture 2" descr="ENIAC | History, Computer, Stands For, Machine, &amp; Facts | Britannica">
              <a:extLst>
                <a:ext uri="{FF2B5EF4-FFF2-40B4-BE49-F238E27FC236}">
                  <a16:creationId xmlns:a16="http://schemas.microsoft.com/office/drawing/2014/main" id="{6878888C-7D77-E149-5581-512CA4F5C9F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100" y="241299"/>
              <a:ext cx="3060700" cy="240273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24CA36AC-AF5C-7FC3-292C-9CF7330D656D}"/>
                </a:ext>
              </a:extLst>
            </p:cNvPr>
            <p:cNvSpPr txBox="1"/>
            <p:nvPr/>
          </p:nvSpPr>
          <p:spPr>
            <a:xfrm>
              <a:off x="658283" y="2785405"/>
              <a:ext cx="2328333" cy="400110"/>
            </a:xfrm>
            <a:prstGeom prst="rect">
              <a:avLst/>
            </a:prstGeom>
            <a:noFill/>
          </p:spPr>
          <p:txBody>
            <a:bodyPr wrap="square">
              <a:spAutoFit/>
            </a:bodyPr>
            <a:lstStyle/>
            <a:p>
              <a:pPr algn="ctr"/>
              <a:r>
                <a:rPr lang="en-US" sz="2000">
                  <a:latin typeface="Arial" panose="020B0604020202020204" pitchFamily="34" charset="0"/>
                </a:rPr>
                <a:t>e</a:t>
              </a:r>
              <a:r>
                <a:rPr lang="en-US" sz="2000" b="0" i="0">
                  <a:effectLst/>
                  <a:latin typeface="Arial" panose="020B0604020202020204" pitchFamily="34" charset="0"/>
                </a:rPr>
                <a:t>) ENIAC 1945</a:t>
              </a:r>
              <a:endParaRPr lang="en-US" sz="2000"/>
            </a:p>
          </p:txBody>
        </p:sp>
      </p:grpSp>
      <p:sp>
        <p:nvSpPr>
          <p:cNvPr id="30" name="Rectangle: Rounded Corners 29">
            <a:extLst>
              <a:ext uri="{FF2B5EF4-FFF2-40B4-BE49-F238E27FC236}">
                <a16:creationId xmlns:a16="http://schemas.microsoft.com/office/drawing/2014/main" id="{CC775B9F-A781-893F-EDE4-9CAAD78985E4}"/>
              </a:ext>
            </a:extLst>
          </p:cNvPr>
          <p:cNvSpPr/>
          <p:nvPr/>
        </p:nvSpPr>
        <p:spPr>
          <a:xfrm>
            <a:off x="28575" y="7484977"/>
            <a:ext cx="3445623" cy="872412"/>
          </a:xfrm>
          <a:prstGeom prst="roundRect">
            <a:avLst/>
          </a:prstGeom>
          <a:solidFill>
            <a:srgbClr val="FFF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Arial" panose="020B0604020202020204" pitchFamily="34" charset="0"/>
                <a:cs typeface="Arial" panose="020B0604020202020204" pitchFamily="34" charset="0"/>
              </a:rPr>
              <a:t>1. Thế hệ thứ nhất</a:t>
            </a:r>
          </a:p>
        </p:txBody>
      </p:sp>
      <p:sp>
        <p:nvSpPr>
          <p:cNvPr id="31" name="Rectangle: Rounded Corners 30">
            <a:extLst>
              <a:ext uri="{FF2B5EF4-FFF2-40B4-BE49-F238E27FC236}">
                <a16:creationId xmlns:a16="http://schemas.microsoft.com/office/drawing/2014/main" id="{7B4875FC-841F-B680-432C-CCBC02CD9BB2}"/>
              </a:ext>
            </a:extLst>
          </p:cNvPr>
          <p:cNvSpPr/>
          <p:nvPr/>
        </p:nvSpPr>
        <p:spPr>
          <a:xfrm>
            <a:off x="3672673" y="7512153"/>
            <a:ext cx="3445623" cy="872412"/>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Arial" panose="020B0604020202020204" pitchFamily="34" charset="0"/>
                <a:cs typeface="Arial" panose="020B0604020202020204" pitchFamily="34" charset="0"/>
              </a:rPr>
              <a:t>2. Thế hệ thứ hai</a:t>
            </a:r>
          </a:p>
        </p:txBody>
      </p:sp>
      <p:sp>
        <p:nvSpPr>
          <p:cNvPr id="32" name="Rectangle: Rounded Corners 31">
            <a:extLst>
              <a:ext uri="{FF2B5EF4-FFF2-40B4-BE49-F238E27FC236}">
                <a16:creationId xmlns:a16="http://schemas.microsoft.com/office/drawing/2014/main" id="{69769138-E8ED-9CA1-8B08-E7EB83EED80A}"/>
              </a:ext>
            </a:extLst>
          </p:cNvPr>
          <p:cNvSpPr/>
          <p:nvPr/>
        </p:nvSpPr>
        <p:spPr>
          <a:xfrm>
            <a:off x="7372480" y="7484977"/>
            <a:ext cx="3445623" cy="87241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Arial" panose="020B0604020202020204" pitchFamily="34" charset="0"/>
                <a:cs typeface="Arial" panose="020B0604020202020204" pitchFamily="34" charset="0"/>
              </a:rPr>
              <a:t>3. Thế hệ thứ ba</a:t>
            </a:r>
          </a:p>
        </p:txBody>
      </p:sp>
      <p:sp>
        <p:nvSpPr>
          <p:cNvPr id="33" name="Rectangle: Rounded Corners 32">
            <a:extLst>
              <a:ext uri="{FF2B5EF4-FFF2-40B4-BE49-F238E27FC236}">
                <a16:creationId xmlns:a16="http://schemas.microsoft.com/office/drawing/2014/main" id="{A671A4AA-9A37-FA82-C84A-6F8F620BF424}"/>
              </a:ext>
            </a:extLst>
          </p:cNvPr>
          <p:cNvSpPr/>
          <p:nvPr/>
        </p:nvSpPr>
        <p:spPr>
          <a:xfrm>
            <a:off x="11016578" y="7472686"/>
            <a:ext cx="3445623" cy="872412"/>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Arial" panose="020B0604020202020204" pitchFamily="34" charset="0"/>
                <a:cs typeface="Arial" panose="020B0604020202020204" pitchFamily="34" charset="0"/>
              </a:rPr>
              <a:t>4. Thế hệ thứ tư</a:t>
            </a:r>
          </a:p>
        </p:txBody>
      </p:sp>
      <p:sp>
        <p:nvSpPr>
          <p:cNvPr id="34" name="Rectangle: Rounded Corners 33">
            <a:extLst>
              <a:ext uri="{FF2B5EF4-FFF2-40B4-BE49-F238E27FC236}">
                <a16:creationId xmlns:a16="http://schemas.microsoft.com/office/drawing/2014/main" id="{6E6E27B8-47B2-C013-D4CA-6B4CFF663C62}"/>
              </a:ext>
            </a:extLst>
          </p:cNvPr>
          <p:cNvSpPr/>
          <p:nvPr/>
        </p:nvSpPr>
        <p:spPr>
          <a:xfrm>
            <a:off x="14591811" y="7484977"/>
            <a:ext cx="3445623" cy="872412"/>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Arial" panose="020B0604020202020204" pitchFamily="34" charset="0"/>
                <a:cs typeface="Arial" panose="020B0604020202020204" pitchFamily="34" charset="0"/>
              </a:rPr>
              <a:t>5. Thế hệ thứ năm</a:t>
            </a:r>
          </a:p>
        </p:txBody>
      </p:sp>
    </p:spTree>
    <p:extLst>
      <p:ext uri="{BB962C8B-B14F-4D97-AF65-F5344CB8AC3E}">
        <p14:creationId xmlns:p14="http://schemas.microsoft.com/office/powerpoint/2010/main" val="321508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par>
                                <p:cTn id="28" presetID="16" presetClass="entr" presetSubtype="21"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inVertical)">
                                      <p:cBhvr>
                                        <p:cTn id="33" dur="500"/>
                                        <p:tgtEl>
                                          <p:spTgt spid="3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arn(inVertical)">
                                      <p:cBhvr>
                                        <p:cTn id="39" dur="500"/>
                                        <p:tgtEl>
                                          <p:spTgt spid="3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30" grpId="0" animBg="1"/>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F081CA9-8536-7B18-C0E3-D7B56BF74B15}"/>
              </a:ext>
            </a:extLst>
          </p:cNvPr>
          <p:cNvGrpSpPr/>
          <p:nvPr/>
        </p:nvGrpSpPr>
        <p:grpSpPr>
          <a:xfrm>
            <a:off x="377500" y="1886435"/>
            <a:ext cx="3295173" cy="3068085"/>
            <a:chOff x="5599990" y="367540"/>
            <a:chExt cx="3295173" cy="3068085"/>
          </a:xfrm>
        </p:grpSpPr>
        <p:pic>
          <p:nvPicPr>
            <p:cNvPr id="16" name="Picture 4">
              <a:extLst>
                <a:ext uri="{FF2B5EF4-FFF2-40B4-BE49-F238E27FC236}">
                  <a16:creationId xmlns:a16="http://schemas.microsoft.com/office/drawing/2014/main" id="{C57DBF8E-326F-2702-1A10-E648334C39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599990" y="367540"/>
              <a:ext cx="3295173" cy="24027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8626861-52B1-5C84-E2D2-B61FC89F4E5E}"/>
                </a:ext>
              </a:extLst>
            </p:cNvPr>
            <p:cNvSpPr txBox="1"/>
            <p:nvPr/>
          </p:nvSpPr>
          <p:spPr>
            <a:xfrm>
              <a:off x="6096000" y="2912405"/>
              <a:ext cx="2328333" cy="523220"/>
            </a:xfrm>
            <a:prstGeom prst="rect">
              <a:avLst/>
            </a:prstGeom>
            <a:noFill/>
          </p:spPr>
          <p:txBody>
            <a:bodyPr wrap="square">
              <a:spAutoFit/>
            </a:bodyPr>
            <a:lstStyle/>
            <a:p>
              <a:pPr algn="ctr"/>
              <a:r>
                <a:rPr lang="en-US" sz="2800" b="0" i="0">
                  <a:effectLst/>
                  <a:latin typeface="Arial" panose="020B0604020202020204" pitchFamily="34" charset="0"/>
                </a:rPr>
                <a:t>a) Osborne 1</a:t>
              </a:r>
              <a:endParaRPr lang="en-US" sz="2800"/>
            </a:p>
          </p:txBody>
        </p:sp>
      </p:grpSp>
      <p:grpSp>
        <p:nvGrpSpPr>
          <p:cNvPr id="18" name="Group 17">
            <a:extLst>
              <a:ext uri="{FF2B5EF4-FFF2-40B4-BE49-F238E27FC236}">
                <a16:creationId xmlns:a16="http://schemas.microsoft.com/office/drawing/2014/main" id="{EAA0391E-4FE1-09C2-C963-D05D637CB3AA}"/>
              </a:ext>
            </a:extLst>
          </p:cNvPr>
          <p:cNvGrpSpPr/>
          <p:nvPr/>
        </p:nvGrpSpPr>
        <p:grpSpPr>
          <a:xfrm>
            <a:off x="3933066" y="1882060"/>
            <a:ext cx="3515105" cy="3067326"/>
            <a:chOff x="5489195" y="368299"/>
            <a:chExt cx="3515105" cy="3067326"/>
          </a:xfrm>
        </p:grpSpPr>
        <p:pic>
          <p:nvPicPr>
            <p:cNvPr id="19" name="Picture 4" descr="IBM 1620 – Time-Line Computer Archive">
              <a:extLst>
                <a:ext uri="{FF2B5EF4-FFF2-40B4-BE49-F238E27FC236}">
                  <a16:creationId xmlns:a16="http://schemas.microsoft.com/office/drawing/2014/main" id="{2FA77E58-7971-96E3-7C91-C2EAA0328E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195" y="368299"/>
              <a:ext cx="3515105" cy="240273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7FC82DC-D811-E2CE-AF8D-F2780B75A24A}"/>
                </a:ext>
              </a:extLst>
            </p:cNvPr>
            <p:cNvSpPr txBox="1"/>
            <p:nvPr/>
          </p:nvSpPr>
          <p:spPr>
            <a:xfrm>
              <a:off x="6096000" y="2912405"/>
              <a:ext cx="2328333" cy="523220"/>
            </a:xfrm>
            <a:prstGeom prst="rect">
              <a:avLst/>
            </a:prstGeom>
            <a:noFill/>
          </p:spPr>
          <p:txBody>
            <a:bodyPr wrap="square">
              <a:spAutoFit/>
            </a:bodyPr>
            <a:lstStyle/>
            <a:p>
              <a:pPr algn="ctr"/>
              <a:r>
                <a:rPr lang="en-US" sz="2800" b="0" i="0">
                  <a:effectLst/>
                  <a:latin typeface="Arial" panose="020B0604020202020204" pitchFamily="34" charset="0"/>
                </a:rPr>
                <a:t>b) IBM 1602</a:t>
              </a:r>
              <a:endParaRPr lang="en-US" sz="2800"/>
            </a:p>
          </p:txBody>
        </p:sp>
      </p:grpSp>
      <p:grpSp>
        <p:nvGrpSpPr>
          <p:cNvPr id="21" name="Group 20">
            <a:extLst>
              <a:ext uri="{FF2B5EF4-FFF2-40B4-BE49-F238E27FC236}">
                <a16:creationId xmlns:a16="http://schemas.microsoft.com/office/drawing/2014/main" id="{A2692CCC-0202-E408-848C-F46A323E28F9}"/>
              </a:ext>
            </a:extLst>
          </p:cNvPr>
          <p:cNvGrpSpPr/>
          <p:nvPr/>
        </p:nvGrpSpPr>
        <p:grpSpPr>
          <a:xfrm>
            <a:off x="7737357" y="1882060"/>
            <a:ext cx="3011254" cy="3067326"/>
            <a:chOff x="5741120" y="368299"/>
            <a:chExt cx="3011254" cy="3067326"/>
          </a:xfrm>
        </p:grpSpPr>
        <p:pic>
          <p:nvPicPr>
            <p:cNvPr id="22" name="Picture 4">
              <a:extLst>
                <a:ext uri="{FF2B5EF4-FFF2-40B4-BE49-F238E27FC236}">
                  <a16:creationId xmlns:a16="http://schemas.microsoft.com/office/drawing/2014/main" id="{370FFFE2-D58E-4AC2-AECD-216CD209FB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741120" y="368299"/>
              <a:ext cx="3011254" cy="240273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5F3C47B-2FD5-DFB4-81FB-9C30F477A165}"/>
                </a:ext>
              </a:extLst>
            </p:cNvPr>
            <p:cNvSpPr txBox="1"/>
            <p:nvPr/>
          </p:nvSpPr>
          <p:spPr>
            <a:xfrm>
              <a:off x="6096000" y="2912405"/>
              <a:ext cx="2328333" cy="523220"/>
            </a:xfrm>
            <a:prstGeom prst="rect">
              <a:avLst/>
            </a:prstGeom>
            <a:noFill/>
          </p:spPr>
          <p:txBody>
            <a:bodyPr wrap="square">
              <a:spAutoFit/>
            </a:bodyPr>
            <a:lstStyle/>
            <a:p>
              <a:pPr algn="ctr"/>
              <a:r>
                <a:rPr lang="en-US" sz="2800" b="0" i="0">
                  <a:effectLst/>
                  <a:latin typeface="Arial" panose="020B0604020202020204" pitchFamily="34" charset="0"/>
                </a:rPr>
                <a:t>c) IBM 360</a:t>
              </a:r>
              <a:endParaRPr lang="en-US" sz="2800"/>
            </a:p>
          </p:txBody>
        </p:sp>
      </p:grpSp>
      <p:grpSp>
        <p:nvGrpSpPr>
          <p:cNvPr id="24" name="Group 23">
            <a:extLst>
              <a:ext uri="{FF2B5EF4-FFF2-40B4-BE49-F238E27FC236}">
                <a16:creationId xmlns:a16="http://schemas.microsoft.com/office/drawing/2014/main" id="{B2067FE4-BBB6-8552-0D86-58F3B2D4964E}"/>
              </a:ext>
            </a:extLst>
          </p:cNvPr>
          <p:cNvGrpSpPr/>
          <p:nvPr/>
        </p:nvGrpSpPr>
        <p:grpSpPr>
          <a:xfrm>
            <a:off x="10925223" y="1876538"/>
            <a:ext cx="3671984" cy="3011750"/>
            <a:chOff x="5391283" y="367539"/>
            <a:chExt cx="3671984" cy="3011750"/>
          </a:xfrm>
        </p:grpSpPr>
        <p:pic>
          <p:nvPicPr>
            <p:cNvPr id="25" name="Picture 4">
              <a:extLst>
                <a:ext uri="{FF2B5EF4-FFF2-40B4-BE49-F238E27FC236}">
                  <a16:creationId xmlns:a16="http://schemas.microsoft.com/office/drawing/2014/main" id="{5520A08D-5849-252D-F3F6-5E727CFAA34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16" r="16499"/>
            <a:stretch/>
          </p:blipFill>
          <p:spPr bwMode="auto">
            <a:xfrm>
              <a:off x="5391283" y="367539"/>
              <a:ext cx="3671984" cy="240273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D892ADA0-4751-7255-7A22-57E929D5DC40}"/>
                </a:ext>
              </a:extLst>
            </p:cNvPr>
            <p:cNvSpPr txBox="1"/>
            <p:nvPr/>
          </p:nvSpPr>
          <p:spPr>
            <a:xfrm>
              <a:off x="5848838" y="2856069"/>
              <a:ext cx="2756873" cy="523220"/>
            </a:xfrm>
            <a:prstGeom prst="rect">
              <a:avLst/>
            </a:prstGeom>
            <a:noFill/>
          </p:spPr>
          <p:txBody>
            <a:bodyPr wrap="square">
              <a:spAutoFit/>
            </a:bodyPr>
            <a:lstStyle/>
            <a:p>
              <a:pPr algn="ctr"/>
              <a:r>
                <a:rPr lang="en-US" sz="2800" b="0" i="0">
                  <a:effectLst/>
                  <a:latin typeface="Arial" panose="020B0604020202020204" pitchFamily="34" charset="0"/>
                </a:rPr>
                <a:t>d) IBM Simon</a:t>
              </a:r>
              <a:endParaRPr lang="en-US" sz="2800"/>
            </a:p>
          </p:txBody>
        </p:sp>
      </p:grpSp>
      <p:grpSp>
        <p:nvGrpSpPr>
          <p:cNvPr id="27" name="Group 26">
            <a:extLst>
              <a:ext uri="{FF2B5EF4-FFF2-40B4-BE49-F238E27FC236}">
                <a16:creationId xmlns:a16="http://schemas.microsoft.com/office/drawing/2014/main" id="{5083F9E3-6843-BA19-C253-E461CD0BEE13}"/>
              </a:ext>
            </a:extLst>
          </p:cNvPr>
          <p:cNvGrpSpPr/>
          <p:nvPr/>
        </p:nvGrpSpPr>
        <p:grpSpPr>
          <a:xfrm>
            <a:off x="15004034" y="1900499"/>
            <a:ext cx="3060700" cy="3085591"/>
            <a:chOff x="292100" y="241299"/>
            <a:chExt cx="3060700" cy="3085591"/>
          </a:xfrm>
        </p:grpSpPr>
        <p:pic>
          <p:nvPicPr>
            <p:cNvPr id="28" name="Picture 2" descr="ENIAC | History, Computer, Stands For, Machine, &amp; Facts | Britannica">
              <a:extLst>
                <a:ext uri="{FF2B5EF4-FFF2-40B4-BE49-F238E27FC236}">
                  <a16:creationId xmlns:a16="http://schemas.microsoft.com/office/drawing/2014/main" id="{6878888C-7D77-E149-5581-512CA4F5C9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100" y="241299"/>
              <a:ext cx="3060700" cy="240273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24CA36AC-AF5C-7FC3-292C-9CF7330D656D}"/>
                </a:ext>
              </a:extLst>
            </p:cNvPr>
            <p:cNvSpPr txBox="1"/>
            <p:nvPr/>
          </p:nvSpPr>
          <p:spPr>
            <a:xfrm>
              <a:off x="408100" y="2803670"/>
              <a:ext cx="2649411" cy="523220"/>
            </a:xfrm>
            <a:prstGeom prst="rect">
              <a:avLst/>
            </a:prstGeom>
            <a:noFill/>
          </p:spPr>
          <p:txBody>
            <a:bodyPr wrap="square">
              <a:spAutoFit/>
            </a:bodyPr>
            <a:lstStyle/>
            <a:p>
              <a:pPr algn="ctr"/>
              <a:r>
                <a:rPr lang="en-US" sz="2800">
                  <a:latin typeface="Arial" panose="020B0604020202020204" pitchFamily="34" charset="0"/>
                </a:rPr>
                <a:t>e</a:t>
              </a:r>
              <a:r>
                <a:rPr lang="en-US" sz="2800" b="0" i="0">
                  <a:effectLst/>
                  <a:latin typeface="Arial" panose="020B0604020202020204" pitchFamily="34" charset="0"/>
                </a:rPr>
                <a:t>) ENIAC 1945</a:t>
              </a:r>
              <a:endParaRPr lang="en-US" sz="2800"/>
            </a:p>
          </p:txBody>
        </p:sp>
      </p:grpSp>
      <p:sp>
        <p:nvSpPr>
          <p:cNvPr id="30" name="Rectangle: Rounded Corners 29">
            <a:extLst>
              <a:ext uri="{FF2B5EF4-FFF2-40B4-BE49-F238E27FC236}">
                <a16:creationId xmlns:a16="http://schemas.microsoft.com/office/drawing/2014/main" id="{CC775B9F-A781-893F-EDE4-9CAAD78985E4}"/>
              </a:ext>
            </a:extLst>
          </p:cNvPr>
          <p:cNvSpPr/>
          <p:nvPr/>
        </p:nvSpPr>
        <p:spPr>
          <a:xfrm>
            <a:off x="34119" y="7550341"/>
            <a:ext cx="3445623" cy="872412"/>
          </a:xfrm>
          <a:prstGeom prst="roundRect">
            <a:avLst/>
          </a:prstGeom>
          <a:solidFill>
            <a:srgbClr val="FFF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Arial" panose="020B0604020202020204" pitchFamily="34" charset="0"/>
                <a:cs typeface="Arial" panose="020B0604020202020204" pitchFamily="34" charset="0"/>
              </a:rPr>
              <a:t>1. Thế hệ thứ nhất</a:t>
            </a:r>
          </a:p>
        </p:txBody>
      </p:sp>
      <p:sp>
        <p:nvSpPr>
          <p:cNvPr id="31" name="Rectangle: Rounded Corners 30">
            <a:extLst>
              <a:ext uri="{FF2B5EF4-FFF2-40B4-BE49-F238E27FC236}">
                <a16:creationId xmlns:a16="http://schemas.microsoft.com/office/drawing/2014/main" id="{7B4875FC-841F-B680-432C-CCBC02CD9BB2}"/>
              </a:ext>
            </a:extLst>
          </p:cNvPr>
          <p:cNvSpPr/>
          <p:nvPr/>
        </p:nvSpPr>
        <p:spPr>
          <a:xfrm>
            <a:off x="3678217" y="7577517"/>
            <a:ext cx="3445623" cy="872412"/>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Arial" panose="020B0604020202020204" pitchFamily="34" charset="0"/>
                <a:cs typeface="Arial" panose="020B0604020202020204" pitchFamily="34" charset="0"/>
              </a:rPr>
              <a:t>2. Thế hệ thứ hai</a:t>
            </a:r>
          </a:p>
        </p:txBody>
      </p:sp>
      <p:sp>
        <p:nvSpPr>
          <p:cNvPr id="32" name="Rectangle: Rounded Corners 31">
            <a:extLst>
              <a:ext uri="{FF2B5EF4-FFF2-40B4-BE49-F238E27FC236}">
                <a16:creationId xmlns:a16="http://schemas.microsoft.com/office/drawing/2014/main" id="{69769138-E8ED-9CA1-8B08-E7EB83EED80A}"/>
              </a:ext>
            </a:extLst>
          </p:cNvPr>
          <p:cNvSpPr/>
          <p:nvPr/>
        </p:nvSpPr>
        <p:spPr>
          <a:xfrm>
            <a:off x="7378024" y="7550341"/>
            <a:ext cx="3445623" cy="87241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Arial" panose="020B0604020202020204" pitchFamily="34" charset="0"/>
                <a:cs typeface="Arial" panose="020B0604020202020204" pitchFamily="34" charset="0"/>
              </a:rPr>
              <a:t>3. Thế hệ thứ ba</a:t>
            </a:r>
          </a:p>
        </p:txBody>
      </p:sp>
      <p:sp>
        <p:nvSpPr>
          <p:cNvPr id="33" name="Rectangle: Rounded Corners 32">
            <a:extLst>
              <a:ext uri="{FF2B5EF4-FFF2-40B4-BE49-F238E27FC236}">
                <a16:creationId xmlns:a16="http://schemas.microsoft.com/office/drawing/2014/main" id="{A671A4AA-9A37-FA82-C84A-6F8F620BF424}"/>
              </a:ext>
            </a:extLst>
          </p:cNvPr>
          <p:cNvSpPr/>
          <p:nvPr/>
        </p:nvSpPr>
        <p:spPr>
          <a:xfrm>
            <a:off x="11022122" y="7538050"/>
            <a:ext cx="3445623" cy="872412"/>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Arial" panose="020B0604020202020204" pitchFamily="34" charset="0"/>
                <a:cs typeface="Arial" panose="020B0604020202020204" pitchFamily="34" charset="0"/>
              </a:rPr>
              <a:t>4. Thế hệ thứ tư</a:t>
            </a:r>
          </a:p>
        </p:txBody>
      </p:sp>
      <p:sp>
        <p:nvSpPr>
          <p:cNvPr id="34" name="Rectangle: Rounded Corners 33">
            <a:extLst>
              <a:ext uri="{FF2B5EF4-FFF2-40B4-BE49-F238E27FC236}">
                <a16:creationId xmlns:a16="http://schemas.microsoft.com/office/drawing/2014/main" id="{6E6E27B8-47B2-C013-D4CA-6B4CFF663C62}"/>
              </a:ext>
            </a:extLst>
          </p:cNvPr>
          <p:cNvSpPr/>
          <p:nvPr/>
        </p:nvSpPr>
        <p:spPr>
          <a:xfrm>
            <a:off x="14597355" y="7550341"/>
            <a:ext cx="3445623" cy="872412"/>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Arial" panose="020B0604020202020204" pitchFamily="34" charset="0"/>
                <a:cs typeface="Arial" panose="020B0604020202020204" pitchFamily="34" charset="0"/>
              </a:rPr>
              <a:t>5. Thế hệ thứ năm</a:t>
            </a:r>
          </a:p>
        </p:txBody>
      </p:sp>
      <p:cxnSp>
        <p:nvCxnSpPr>
          <p:cNvPr id="4" name="Straight Connector 3">
            <a:extLst>
              <a:ext uri="{FF2B5EF4-FFF2-40B4-BE49-F238E27FC236}">
                <a16:creationId xmlns:a16="http://schemas.microsoft.com/office/drawing/2014/main" id="{04B69A98-EFBF-9086-5142-0CEF8E1943EB}"/>
              </a:ext>
            </a:extLst>
          </p:cNvPr>
          <p:cNvCxnSpPr>
            <a:cxnSpLocks/>
            <a:stCxn id="30" idx="0"/>
            <a:endCxn id="29" idx="2"/>
          </p:cNvCxnSpPr>
          <p:nvPr/>
        </p:nvCxnSpPr>
        <p:spPr>
          <a:xfrm flipV="1">
            <a:off x="1756931" y="4986090"/>
            <a:ext cx="14687809" cy="2564251"/>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F00C2B-505D-D9FB-B4CC-46912F338D1C}"/>
              </a:ext>
            </a:extLst>
          </p:cNvPr>
          <p:cNvCxnSpPr>
            <a:cxnSpLocks/>
            <a:stCxn id="31" idx="0"/>
          </p:cNvCxnSpPr>
          <p:nvPr/>
        </p:nvCxnSpPr>
        <p:spPr>
          <a:xfrm flipV="1">
            <a:off x="5401029" y="4867916"/>
            <a:ext cx="0" cy="2709601"/>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9A86472-BD60-8985-A379-1457020BBE02}"/>
              </a:ext>
            </a:extLst>
          </p:cNvPr>
          <p:cNvCxnSpPr>
            <a:cxnSpLocks/>
            <a:stCxn id="32" idx="0"/>
          </p:cNvCxnSpPr>
          <p:nvPr/>
        </p:nvCxnSpPr>
        <p:spPr>
          <a:xfrm flipV="1">
            <a:off x="9100836" y="4962890"/>
            <a:ext cx="0" cy="2587451"/>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C97DA98-B377-184D-84BE-3F8FAC21DABF}"/>
              </a:ext>
            </a:extLst>
          </p:cNvPr>
          <p:cNvCxnSpPr>
            <a:cxnSpLocks/>
            <a:stCxn id="33" idx="0"/>
          </p:cNvCxnSpPr>
          <p:nvPr/>
        </p:nvCxnSpPr>
        <p:spPr>
          <a:xfrm flipH="1" flipV="1">
            <a:off x="2133600" y="4986090"/>
            <a:ext cx="10611334" cy="255196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AAD20E3-D7E1-820F-961B-B37ADCBBA6DD}"/>
              </a:ext>
            </a:extLst>
          </p:cNvPr>
          <p:cNvCxnSpPr>
            <a:cxnSpLocks/>
            <a:stCxn id="34" idx="0"/>
            <a:endCxn id="26" idx="2"/>
          </p:cNvCxnSpPr>
          <p:nvPr/>
        </p:nvCxnSpPr>
        <p:spPr>
          <a:xfrm flipH="1" flipV="1">
            <a:off x="12761215" y="4888288"/>
            <a:ext cx="3558952" cy="2662053"/>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40625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sp>
        <p:nvSpPr>
          <p:cNvPr id="2" name="TextBox 2"/>
          <p:cNvSpPr txBox="1"/>
          <p:nvPr/>
        </p:nvSpPr>
        <p:spPr>
          <a:xfrm>
            <a:off x="1583368" y="3379565"/>
            <a:ext cx="11020819" cy="3976266"/>
          </a:xfrm>
          <a:prstGeom prst="roundRect">
            <a:avLst/>
          </a:prstGeom>
          <a:solidFill>
            <a:schemeClr val="accent6">
              <a:lumMod val="20000"/>
              <a:lumOff val="80000"/>
            </a:schemeClr>
          </a:solidFill>
          <a:ln w="38100">
            <a:solidFill>
              <a:schemeClr val="accent6">
                <a:lumMod val="75000"/>
              </a:schemeClr>
            </a:solidFill>
          </a:ln>
          <a:effectLst>
            <a:outerShdw blurRad="50800" dist="38100" dir="8100000" algn="tr" rotWithShape="0">
              <a:prstClr val="black">
                <a:alpha val="40000"/>
              </a:prstClr>
            </a:outerShdw>
          </a:effectLst>
        </p:spPr>
        <p:txBody>
          <a:bodyPr lIns="0" tIns="0" rIns="0" bIns="0" rtlCol="0" anchor="t">
            <a:spAutoFit/>
          </a:bodyPr>
          <a:lstStyle/>
          <a:p>
            <a:pPr marL="0" lvl="0" indent="0" algn="just">
              <a:lnSpc>
                <a:spcPct val="150000"/>
              </a:lnSpc>
              <a:spcBef>
                <a:spcPct val="0"/>
              </a:spcBef>
            </a:pPr>
            <a:r>
              <a:rPr lang="vi-VN" sz="4000" u="none">
                <a:solidFill>
                  <a:srgbClr val="241726"/>
                </a:solidFill>
              </a:rPr>
              <a:t>Được phát minh để tính toán khoa học, từ một cỗ máy lớn hơn, máy tính điện tử nhỏ dần nhưng làm việc nhanh hơn nhiều và trở thành công cụ cá nhân.</a:t>
            </a:r>
            <a:endParaRPr lang="en-US" sz="4000" u="none">
              <a:solidFill>
                <a:srgbClr val="241726"/>
              </a:solidFill>
            </a:endParaRPr>
          </a:p>
        </p:txBody>
      </p:sp>
      <p:pic>
        <p:nvPicPr>
          <p:cNvPr id="4" name="Picture 4"/>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403529">
            <a:off x="-2668708" y="6752490"/>
            <a:ext cx="10370934" cy="6870744"/>
          </a:xfrm>
          <a:prstGeom prst="rect">
            <a:avLst/>
          </a:prstGeom>
        </p:spPr>
      </p:pic>
      <p:pic>
        <p:nvPicPr>
          <p:cNvPr id="5" name="Picture 5"/>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4674">
            <a:off x="-6366892" y="-4011847"/>
            <a:ext cx="11788114" cy="7809625"/>
          </a:xfrm>
          <a:prstGeom prst="rect">
            <a:avLst/>
          </a:prstGeom>
        </p:spPr>
      </p:pic>
      <p:pic>
        <p:nvPicPr>
          <p:cNvPr id="6" name="Picture 6"/>
          <p:cNvPicPr>
            <a:picLocks noChangeAspect="1"/>
          </p:cNvPicPr>
          <p:nvPr/>
        </p:nvPicPr>
        <p:blipFill>
          <a:blip r:embed="rId4">
            <a:alphaModFix amt="3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4674">
            <a:off x="11532173" y="5585607"/>
            <a:ext cx="11788114" cy="780962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734622" y="5033250"/>
            <a:ext cx="603830" cy="8657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734622" y="5033250"/>
            <a:ext cx="603830" cy="865706"/>
          </a:xfrm>
          <a:prstGeom prst="rect">
            <a:avLst/>
          </a:prstGeom>
        </p:spPr>
      </p:pic>
      <p:pic>
        <p:nvPicPr>
          <p:cNvPr id="13" name="Picture 13"/>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4674">
            <a:off x="11789227" y="-5513857"/>
            <a:ext cx="12997546" cy="8610874"/>
          </a:xfrm>
          <a:prstGeom prst="rect">
            <a:avLst/>
          </a:prstGeom>
        </p:spPr>
      </p:pic>
      <p:pic>
        <p:nvPicPr>
          <p:cNvPr id="14" name="Picture 5">
            <a:extLst>
              <a:ext uri="{FF2B5EF4-FFF2-40B4-BE49-F238E27FC236}">
                <a16:creationId xmlns:a16="http://schemas.microsoft.com/office/drawing/2014/main" id="{11AC6BF3-5BC6-6133-8819-AC1CB870FD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007003" y="5676899"/>
            <a:ext cx="6095085" cy="4610101"/>
          </a:xfrm>
          <a:prstGeom prst="rect">
            <a:avLst/>
          </a:prstGeom>
        </p:spPr>
      </p:pic>
      <p:sp>
        <p:nvSpPr>
          <p:cNvPr id="15" name="TextBox 14">
            <a:extLst>
              <a:ext uri="{FF2B5EF4-FFF2-40B4-BE49-F238E27FC236}">
                <a16:creationId xmlns:a16="http://schemas.microsoft.com/office/drawing/2014/main" id="{948E98D9-5692-EEE7-7526-21A63F060068}"/>
              </a:ext>
            </a:extLst>
          </p:cNvPr>
          <p:cNvSpPr txBox="1"/>
          <p:nvPr/>
        </p:nvSpPr>
        <p:spPr>
          <a:xfrm>
            <a:off x="3657600" y="1790700"/>
            <a:ext cx="6630287" cy="861774"/>
          </a:xfrm>
          <a:prstGeom prst="rect">
            <a:avLst/>
          </a:prstGeom>
          <a:noFill/>
        </p:spPr>
        <p:txBody>
          <a:bodyPr wrap="square" rtlCol="0">
            <a:spAutoFit/>
          </a:bodyPr>
          <a:lstStyle/>
          <a:p>
            <a:pPr algn="ctr"/>
            <a:r>
              <a:rPr lang="en-US" sz="5000" b="1">
                <a:latin typeface="Arial" panose="020B0604020202020204" pitchFamily="34" charset="0"/>
                <a:cs typeface="Arial" panose="020B0604020202020204" pitchFamily="34" charset="0"/>
              </a:rPr>
              <a:t>KẾT LUẬN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id="{A19ECB77-B032-4E88-B15F-FDAE0101D1A8}"/>
              </a:ext>
            </a:extLst>
          </p:cNvPr>
          <p:cNvSpPr txBox="1"/>
          <p:nvPr/>
        </p:nvSpPr>
        <p:spPr>
          <a:xfrm>
            <a:off x="4543538" y="855904"/>
            <a:ext cx="9200925" cy="944618"/>
          </a:xfrm>
          <a:prstGeom prst="rect">
            <a:avLst/>
          </a:prstGeom>
        </p:spPr>
        <p:txBody>
          <a:bodyPr wrap="square" lIns="0" tIns="0" rIns="0" bIns="0" rtlCol="0" anchor="t">
            <a:spAutoFit/>
          </a:bodyPr>
          <a:lstStyle/>
          <a:p>
            <a:pPr algn="ctr" defTabSz="914445">
              <a:lnSpc>
                <a:spcPts val="8001"/>
              </a:lnSpc>
              <a:spcBef>
                <a:spcPct val="0"/>
              </a:spcBef>
            </a:pPr>
            <a:r>
              <a:rPr lang="en-US" sz="6000" b="1" spc="-80" dirty="0">
                <a:solidFill>
                  <a:srgbClr val="000000"/>
                </a:solidFill>
                <a:latin typeface="Arial" panose="020B0604020202020204" pitchFamily="34" charset="0"/>
                <a:cs typeface="Arial" panose="020B0604020202020204" pitchFamily="34" charset="0"/>
              </a:rPr>
              <a:t>TRÒ CHƠI TRẮC NGHIỆM</a:t>
            </a:r>
          </a:p>
        </p:txBody>
      </p:sp>
      <p:sp>
        <p:nvSpPr>
          <p:cNvPr id="2" name="Câu hỏi">
            <a:extLst>
              <a:ext uri="{FF2B5EF4-FFF2-40B4-BE49-F238E27FC236}">
                <a16:creationId xmlns:a16="http://schemas.microsoft.com/office/drawing/2014/main" id="{4ADFFF1A-F500-CC57-185E-00F4826D0836}"/>
              </a:ext>
            </a:extLst>
          </p:cNvPr>
          <p:cNvSpPr/>
          <p:nvPr/>
        </p:nvSpPr>
        <p:spPr>
          <a:xfrm>
            <a:off x="1821872" y="2098965"/>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050" b="1" noProof="1">
                <a:solidFill>
                  <a:prstClr val="black"/>
                </a:solidFill>
                <a:latin typeface="Arial" panose="020B0604020202020204" pitchFamily="34" charset="0"/>
                <a:cs typeface="Arial" panose="020B0604020202020204" pitchFamily="34" charset="0"/>
              </a:rPr>
              <a:t>Câu 1. </a:t>
            </a:r>
            <a:r>
              <a:rPr lang="vi-VN" sz="4050" noProof="1">
                <a:solidFill>
                  <a:prstClr val="black"/>
                </a:solidFill>
                <a:latin typeface="Arial" panose="020B0604020202020204" pitchFamily="34" charset="0"/>
                <a:cs typeface="Arial" panose="020B0604020202020204" pitchFamily="34" charset="0"/>
              </a:rPr>
              <a:t>Chiếc máy tính cơ học đầu tiên mở ra giai đoạn mới cho lịch sử phát triển máy tính là của nhà phát minh nào?</a:t>
            </a:r>
          </a:p>
        </p:txBody>
      </p:sp>
      <p:sp>
        <p:nvSpPr>
          <p:cNvPr id="5" name="Đáp án đúng">
            <a:extLst>
              <a:ext uri="{FF2B5EF4-FFF2-40B4-BE49-F238E27FC236}">
                <a16:creationId xmlns:a16="http://schemas.microsoft.com/office/drawing/2014/main" id="{8B66CBE4-2DB9-BCF7-D1C4-281B894BFE17}"/>
              </a:ext>
            </a:extLst>
          </p:cNvPr>
          <p:cNvSpPr/>
          <p:nvPr/>
        </p:nvSpPr>
        <p:spPr>
          <a:xfrm>
            <a:off x="1821872" y="554874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050" noProof="1">
                <a:solidFill>
                  <a:prstClr val="black"/>
                </a:solidFill>
                <a:latin typeface="Arial" panose="020B0604020202020204" pitchFamily="34" charset="0"/>
                <a:cs typeface="Arial" panose="020B0604020202020204" pitchFamily="34" charset="0"/>
              </a:rPr>
              <a:t>A. Blaise Pascal</a:t>
            </a:r>
            <a:endParaRPr lang="vi-VN" sz="405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80009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050" noProof="1">
                <a:solidFill>
                  <a:prstClr val="black"/>
                </a:solidFill>
                <a:latin typeface="Arial" panose="020B0604020202020204" pitchFamily="34" charset="0"/>
                <a:cs typeface="Arial" panose="020B0604020202020204" pitchFamily="34" charset="0"/>
              </a:rPr>
              <a:t>B. John von Neumann</a:t>
            </a:r>
            <a:endParaRPr lang="vi-VN" sz="405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663545" y="554874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050" noProof="1">
                <a:solidFill>
                  <a:prstClr val="black"/>
                </a:solidFill>
                <a:latin typeface="Arial" panose="020B0604020202020204" pitchFamily="34" charset="0"/>
                <a:cs typeface="Arial" panose="020B0604020202020204" pitchFamily="34" charset="0"/>
              </a:rPr>
              <a:t>C. Alan Turing</a:t>
            </a:r>
            <a:endParaRPr lang="vi-VN" sz="405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80009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050" noProof="1">
                <a:solidFill>
                  <a:prstClr val="black"/>
                </a:solidFill>
                <a:latin typeface="Arial" panose="020B0604020202020204" pitchFamily="34" charset="0"/>
                <a:cs typeface="Arial" panose="020B0604020202020204" pitchFamily="34" charset="0"/>
              </a:rPr>
              <a:t>D. Charles Xavier Thomas</a:t>
            </a:r>
            <a:endParaRPr lang="vi-VN" sz="405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224647" y="5989401"/>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3" y="5955722"/>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3" y="843048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3" y="8430487"/>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115084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050" b="1" noProof="1">
                <a:solidFill>
                  <a:prstClr val="black"/>
                </a:solidFill>
                <a:latin typeface="Arial" panose="020B0604020202020204" pitchFamily="34" charset="0"/>
                <a:cs typeface="Arial" panose="020B0604020202020204" pitchFamily="34" charset="0"/>
              </a:rPr>
              <a:t>Câu 2. </a:t>
            </a:r>
            <a:r>
              <a:rPr lang="vi-VN" sz="4050" noProof="1">
                <a:solidFill>
                  <a:prstClr val="black"/>
                </a:solidFill>
                <a:latin typeface="Arial" panose="020B0604020202020204" pitchFamily="34" charset="0"/>
                <a:cs typeface="Arial" panose="020B0604020202020204" pitchFamily="34" charset="0"/>
              </a:rPr>
              <a:t>Nguyên lí Von Neumann đã có tác động như thế nào đối với máy tính điện tử ngày nay?</a:t>
            </a:r>
          </a:p>
        </p:txBody>
      </p:sp>
      <p:sp>
        <p:nvSpPr>
          <p:cNvPr id="5" name="Đáp án đúng">
            <a:extLst>
              <a:ext uri="{FF2B5EF4-FFF2-40B4-BE49-F238E27FC236}">
                <a16:creationId xmlns:a16="http://schemas.microsoft.com/office/drawing/2014/main" id="{8B66CBE4-2DB9-BCF7-D1C4-281B894BFE17}"/>
              </a:ext>
            </a:extLst>
          </p:cNvPr>
          <p:cNvSpPr/>
          <p:nvPr/>
        </p:nvSpPr>
        <p:spPr>
          <a:xfrm>
            <a:off x="1821875" y="706754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B. Các cấu trúc máy tính ngày nay đều dựa vào nguyên lý Von Neumann</a:t>
            </a:r>
            <a:endParaRPr lang="vi-VN" sz="30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A. Máy tính điện tử ngày nay đều sử dụng công nghệ theo nguyên lí Von Neumann.</a:t>
            </a:r>
            <a:endParaRPr lang="vi-VN" sz="30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663545"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C. </a:t>
            </a:r>
            <a:r>
              <a:rPr lang="vi-VN" sz="3000" noProof="1">
                <a:solidFill>
                  <a:prstClr val="black"/>
                </a:solidFill>
                <a:latin typeface="Arial" panose="020B0604020202020204" pitchFamily="34" charset="0"/>
                <a:cs typeface="Arial" panose="020B0604020202020204" pitchFamily="34" charset="0"/>
              </a:rPr>
              <a:t>Máy tính điện tử ngày nay đều được sản xuất dựa trên bản thảo của John von Neumann.</a:t>
            </a: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06754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D. </a:t>
            </a:r>
            <a:r>
              <a:rPr lang="vi-VN" sz="3000" noProof="1">
                <a:solidFill>
                  <a:prstClr val="black"/>
                </a:solidFill>
                <a:latin typeface="Arial" panose="020B0604020202020204" pitchFamily="34" charset="0"/>
                <a:cs typeface="Arial" panose="020B0604020202020204" pitchFamily="34" charset="0"/>
              </a:rPr>
              <a:t>Máy tính điện tử ngày nay không bị ảnh hưởng bởi nguyên lí Von Neumann.</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224650" y="7508202"/>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3" y="5022272"/>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3" y="749703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220982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050" b="1" noProof="1">
                <a:solidFill>
                  <a:prstClr val="black"/>
                </a:solidFill>
                <a:latin typeface="Arial" panose="020B0604020202020204" pitchFamily="34" charset="0"/>
                <a:cs typeface="Arial" panose="020B0604020202020204" pitchFamily="34" charset="0"/>
              </a:rPr>
              <a:t>Câu 3. </a:t>
            </a:r>
            <a:r>
              <a:rPr lang="vi-VN" sz="4050" noProof="1">
                <a:solidFill>
                  <a:prstClr val="black"/>
                </a:solidFill>
                <a:latin typeface="Arial" panose="020B0604020202020204" pitchFamily="34" charset="0"/>
                <a:cs typeface="Arial" panose="020B0604020202020204" pitchFamily="34" charset="0"/>
              </a:rPr>
              <a:t>Máy tính thế hệ thứ ba sử dụng công nghệ gì?</a:t>
            </a: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500" noProof="1">
                <a:solidFill>
                  <a:prstClr val="black"/>
                </a:solidFill>
                <a:latin typeface="Arial" panose="020B0604020202020204" pitchFamily="34" charset="0"/>
                <a:cs typeface="Arial" panose="020B0604020202020204" pitchFamily="34" charset="0"/>
              </a:rPr>
              <a:t>C. Mạch tính hợp IC</a:t>
            </a:r>
            <a:endParaRPr lang="vi-VN" sz="45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500" noProof="1">
                <a:solidFill>
                  <a:prstClr val="black"/>
                </a:solidFill>
                <a:latin typeface="Arial" panose="020B0604020202020204" pitchFamily="34" charset="0"/>
                <a:cs typeface="Arial" panose="020B0604020202020204" pitchFamily="34" charset="0"/>
              </a:rPr>
              <a:t>A. Bóng bán dẫn</a:t>
            </a:r>
            <a:endParaRPr lang="vi-VN" sz="45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500" noProof="1">
                <a:solidFill>
                  <a:prstClr val="black"/>
                </a:solidFill>
                <a:latin typeface="Arial" panose="020B0604020202020204" pitchFamily="34" charset="0"/>
                <a:cs typeface="Arial" panose="020B0604020202020204" pitchFamily="34" charset="0"/>
              </a:rPr>
              <a:t>B. </a:t>
            </a:r>
            <a:r>
              <a:rPr lang="it-IT" sz="4500" noProof="1">
                <a:solidFill>
                  <a:prstClr val="black"/>
                </a:solidFill>
                <a:latin typeface="Arial" panose="020B0604020202020204" pitchFamily="34" charset="0"/>
                <a:cs typeface="Arial" panose="020B0604020202020204" pitchFamily="34" charset="0"/>
              </a:rPr>
              <a:t>Trí tuệ nhân tạo AI</a:t>
            </a:r>
            <a:endParaRPr lang="vi-VN" sz="45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06754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500" noProof="1">
                <a:solidFill>
                  <a:prstClr val="black"/>
                </a:solidFill>
                <a:latin typeface="Arial" panose="020B0604020202020204" pitchFamily="34" charset="0"/>
                <a:cs typeface="Arial" panose="020B0604020202020204" pitchFamily="34" charset="0"/>
              </a:rPr>
              <a:t>D. Ống chân không</a:t>
            </a:r>
            <a:endParaRPr lang="vi-VN" sz="45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076643" y="5055951"/>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3" y="749703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376649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050" b="1" noProof="1">
                <a:solidFill>
                  <a:prstClr val="black"/>
                </a:solidFill>
                <a:latin typeface="Arial" panose="020B0604020202020204" pitchFamily="34" charset="0"/>
                <a:cs typeface="Arial" panose="020B0604020202020204" pitchFamily="34" charset="0"/>
              </a:rPr>
              <a:t>Câu 4</a:t>
            </a:r>
            <a:r>
              <a:rPr lang="vi-VN" sz="4050" noProof="1">
                <a:solidFill>
                  <a:prstClr val="black"/>
                </a:solidFill>
                <a:latin typeface="Arial" panose="020B0604020202020204" pitchFamily="34" charset="0"/>
                <a:cs typeface="Arial" panose="020B0604020202020204" pitchFamily="34" charset="0"/>
              </a:rPr>
              <a:t>. Đâu không phải là ví dụ về máy tính ở thế hệ thứ hai?</a:t>
            </a: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D. IBM 1620</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A. IBM Simon</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B. IBM 360</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461529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C. IBM PC</a:t>
            </a:r>
            <a:endParaRPr lang="vi-VN" sz="48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190943" y="7519367"/>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3" y="5022271"/>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249253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050" b="1" noProof="1">
                <a:solidFill>
                  <a:prstClr val="black"/>
                </a:solidFill>
                <a:latin typeface="Arial" panose="020B0604020202020204" pitchFamily="34" charset="0"/>
                <a:cs typeface="Arial" panose="020B0604020202020204" pitchFamily="34" charset="0"/>
              </a:rPr>
              <a:t>Câu </a:t>
            </a:r>
            <a:r>
              <a:rPr lang="en-US" sz="4050" b="1" noProof="1">
                <a:solidFill>
                  <a:prstClr val="black"/>
                </a:solidFill>
                <a:latin typeface="Arial" panose="020B0604020202020204" pitchFamily="34" charset="0"/>
                <a:cs typeface="Arial" panose="020B0604020202020204" pitchFamily="34" charset="0"/>
              </a:rPr>
              <a:t>5</a:t>
            </a:r>
            <a:r>
              <a:rPr lang="vi-VN" sz="4050" b="1" noProof="1">
                <a:solidFill>
                  <a:prstClr val="black"/>
                </a:solidFill>
                <a:latin typeface="Arial" panose="020B0604020202020204" pitchFamily="34" charset="0"/>
                <a:cs typeface="Arial" panose="020B0604020202020204" pitchFamily="34" charset="0"/>
              </a:rPr>
              <a:t>. </a:t>
            </a:r>
            <a:r>
              <a:rPr lang="vi-VN" sz="4050" noProof="1">
                <a:solidFill>
                  <a:prstClr val="black"/>
                </a:solidFill>
                <a:latin typeface="Arial" panose="020B0604020202020204" pitchFamily="34" charset="0"/>
                <a:cs typeface="Arial" panose="020B0604020202020204" pitchFamily="34" charset="0"/>
              </a:rPr>
              <a:t>Máy tính thế hệ thứ năm có những đặc điểm gì vượt trội hơn hẳn các máy tính thế hệ trước?</a:t>
            </a: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050" noProof="1">
                <a:solidFill>
                  <a:prstClr val="black"/>
                </a:solidFill>
                <a:latin typeface="Arial" panose="020B0604020202020204" pitchFamily="34" charset="0"/>
                <a:cs typeface="Arial" panose="020B0604020202020204" pitchFamily="34" charset="0"/>
              </a:rPr>
              <a:t>D. </a:t>
            </a:r>
            <a:r>
              <a:rPr lang="pt-BR" sz="4050" noProof="1">
                <a:solidFill>
                  <a:prstClr val="black"/>
                </a:solidFill>
                <a:latin typeface="Arial" panose="020B0604020202020204" pitchFamily="34" charset="0"/>
                <a:cs typeface="Arial" panose="020B0604020202020204" pitchFamily="34" charset="0"/>
              </a:rPr>
              <a:t>Cả A, B, C đều đúng.</a:t>
            </a:r>
            <a:endParaRPr lang="vi-VN" sz="405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600" noProof="1">
                <a:solidFill>
                  <a:prstClr val="black"/>
                </a:solidFill>
                <a:latin typeface="Arial" panose="020B0604020202020204" pitchFamily="34" charset="0"/>
                <a:cs typeface="Arial" panose="020B0604020202020204" pitchFamily="34" charset="0"/>
              </a:rPr>
              <a:t>A. </a:t>
            </a:r>
            <a:r>
              <a:rPr lang="vi-VN" sz="3600" noProof="1">
                <a:solidFill>
                  <a:prstClr val="black"/>
                </a:solidFill>
                <a:latin typeface="Arial" panose="020B0604020202020204" pitchFamily="34" charset="0"/>
                <a:cs typeface="Arial" panose="020B0604020202020204" pitchFamily="34" charset="0"/>
              </a:rPr>
              <a:t>Tiêu thụ điện năng thấp hơn</a:t>
            </a: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4050" noProof="1">
                <a:solidFill>
                  <a:prstClr val="black"/>
                </a:solidFill>
                <a:latin typeface="Arial" panose="020B0604020202020204" pitchFamily="34" charset="0"/>
                <a:cs typeface="Arial" panose="020B0604020202020204" pitchFamily="34" charset="0"/>
              </a:rPr>
              <a:t>B. </a:t>
            </a:r>
            <a:r>
              <a:rPr lang="vi-VN" sz="4050" noProof="1">
                <a:solidFill>
                  <a:prstClr val="black"/>
                </a:solidFill>
                <a:latin typeface="Arial" panose="020B0604020202020204" pitchFamily="34" charset="0"/>
                <a:cs typeface="Arial" panose="020B0604020202020204" pitchFamily="34" charset="0"/>
              </a:rPr>
              <a:t>Chạy nhanh hơn và đáng tin cậy hơn.</a:t>
            </a: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461529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050" noProof="1">
                <a:solidFill>
                  <a:prstClr val="black"/>
                </a:solidFill>
                <a:latin typeface="Arial" panose="020B0604020202020204" pitchFamily="34" charset="0"/>
                <a:cs typeface="Arial" panose="020B0604020202020204" pitchFamily="34" charset="0"/>
              </a:rPr>
              <a:t>C. </a:t>
            </a:r>
            <a:r>
              <a:rPr lang="it-IT" sz="4050" noProof="1">
                <a:solidFill>
                  <a:prstClr val="black"/>
                </a:solidFill>
                <a:latin typeface="Arial" panose="020B0604020202020204" pitchFamily="34" charset="0"/>
                <a:cs typeface="Arial" panose="020B0604020202020204" pitchFamily="34" charset="0"/>
              </a:rPr>
              <a:t>Nhỏ gọn và di động</a:t>
            </a:r>
            <a:endParaRPr lang="vi-VN" sz="405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190943" y="7519367"/>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3" y="5022271"/>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141112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968829">
            <a:off x="-6292168" y="6725658"/>
            <a:ext cx="9773318" cy="10457831"/>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57050">
            <a:off x="13440783" y="-2719691"/>
            <a:ext cx="7204569" cy="7177551"/>
          </a:xfrm>
          <a:prstGeom prst="rect">
            <a:avLst/>
          </a:prstGeom>
        </p:spPr>
      </p:pic>
      <p:sp>
        <p:nvSpPr>
          <p:cNvPr id="25" name="TextBox 24">
            <a:extLst>
              <a:ext uri="{FF2B5EF4-FFF2-40B4-BE49-F238E27FC236}">
                <a16:creationId xmlns:a16="http://schemas.microsoft.com/office/drawing/2014/main" id="{C01190E4-A37D-8491-FB74-B0B8FC362A8A}"/>
              </a:ext>
            </a:extLst>
          </p:cNvPr>
          <p:cNvSpPr txBox="1"/>
          <p:nvPr/>
        </p:nvSpPr>
        <p:spPr>
          <a:xfrm>
            <a:off x="4762" y="571500"/>
            <a:ext cx="182880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KHỞI ĐỘNG </a:t>
            </a:r>
          </a:p>
        </p:txBody>
      </p:sp>
      <p:sp>
        <p:nvSpPr>
          <p:cNvPr id="36" name="Arrow: Right 35">
            <a:extLst>
              <a:ext uri="{FF2B5EF4-FFF2-40B4-BE49-F238E27FC236}">
                <a16:creationId xmlns:a16="http://schemas.microsoft.com/office/drawing/2014/main" id="{F285EE9F-4E0E-4739-2ABB-85DA7EA80E75}"/>
              </a:ext>
            </a:extLst>
          </p:cNvPr>
          <p:cNvSpPr/>
          <p:nvPr/>
        </p:nvSpPr>
        <p:spPr>
          <a:xfrm>
            <a:off x="8534400" y="4305300"/>
            <a:ext cx="1219200" cy="838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908C6B3-052E-C59F-D615-B3EC69FF00FC}"/>
              </a:ext>
            </a:extLst>
          </p:cNvPr>
          <p:cNvGrpSpPr/>
          <p:nvPr/>
        </p:nvGrpSpPr>
        <p:grpSpPr>
          <a:xfrm>
            <a:off x="790677" y="2543176"/>
            <a:ext cx="7289074" cy="6497044"/>
            <a:chOff x="790677" y="2543176"/>
            <a:chExt cx="7289074" cy="6497044"/>
          </a:xfrm>
        </p:grpSpPr>
        <p:grpSp>
          <p:nvGrpSpPr>
            <p:cNvPr id="37" name="Group 36">
              <a:extLst>
                <a:ext uri="{FF2B5EF4-FFF2-40B4-BE49-F238E27FC236}">
                  <a16:creationId xmlns:a16="http://schemas.microsoft.com/office/drawing/2014/main" id="{A15F70FE-F976-3488-F16D-91474895219B}"/>
                </a:ext>
              </a:extLst>
            </p:cNvPr>
            <p:cNvGrpSpPr/>
            <p:nvPr/>
          </p:nvGrpSpPr>
          <p:grpSpPr>
            <a:xfrm>
              <a:off x="790677" y="2543176"/>
              <a:ext cx="7289074" cy="6497044"/>
              <a:chOff x="983389" y="2356443"/>
              <a:chExt cx="7289074" cy="6497044"/>
            </a:xfrm>
          </p:grpSpPr>
          <p:pic>
            <p:nvPicPr>
              <p:cNvPr id="1026" name="Picture 2" descr="Tìm hiểu máy tính ENIAC - Máy tính đầu tiên trên thế giới">
                <a:extLst>
                  <a:ext uri="{FF2B5EF4-FFF2-40B4-BE49-F238E27FC236}">
                    <a16:creationId xmlns:a16="http://schemas.microsoft.com/office/drawing/2014/main" id="{72AD74AE-A44E-D5F7-D234-B29C90235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389" y="2356443"/>
                <a:ext cx="7289074" cy="4114800"/>
              </a:xfrm>
              <a:prstGeom prst="roundRect">
                <a:avLst/>
              </a:prstGeom>
              <a:noFill/>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0C04E7A9-02F0-AAF2-5477-E0980FB23F99}"/>
                  </a:ext>
                </a:extLst>
              </p:cNvPr>
              <p:cNvSpPr/>
              <p:nvPr/>
            </p:nvSpPr>
            <p:spPr>
              <a:xfrm>
                <a:off x="2341926" y="7177087"/>
                <a:ext cx="4572000" cy="167640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Máy tính với kích thước to </a:t>
                </a:r>
              </a:p>
            </p:txBody>
          </p:sp>
        </p:grpSp>
        <p:sp>
          <p:nvSpPr>
            <p:cNvPr id="4" name="TextBox 3">
              <a:extLst>
                <a:ext uri="{FF2B5EF4-FFF2-40B4-BE49-F238E27FC236}">
                  <a16:creationId xmlns:a16="http://schemas.microsoft.com/office/drawing/2014/main" id="{BAA1CF0E-AC7D-B6B1-72D0-7E2EE25C5B18}"/>
                </a:ext>
              </a:extLst>
            </p:cNvPr>
            <p:cNvSpPr txBox="1"/>
            <p:nvPr/>
          </p:nvSpPr>
          <p:spPr>
            <a:xfrm>
              <a:off x="1810632" y="6810969"/>
              <a:ext cx="5165986" cy="477054"/>
            </a:xfrm>
            <a:prstGeom prst="rect">
              <a:avLst/>
            </a:prstGeom>
            <a:noFill/>
          </p:spPr>
          <p:txBody>
            <a:bodyPr wrap="square" rtlCol="0">
              <a:spAutoFit/>
            </a:bodyPr>
            <a:lstStyle/>
            <a:p>
              <a:pPr algn="ctr"/>
              <a:r>
                <a:rPr lang="en-US" sz="2500">
                  <a:latin typeface="Arial" panose="020B0604020202020204" pitchFamily="34" charset="0"/>
                  <a:cs typeface="Arial" panose="020B0604020202020204" pitchFamily="34" charset="0"/>
                </a:rPr>
                <a:t>Máy tính ENIAC</a:t>
              </a:r>
            </a:p>
          </p:txBody>
        </p:sp>
      </p:grpSp>
      <p:grpSp>
        <p:nvGrpSpPr>
          <p:cNvPr id="7" name="Group 6">
            <a:extLst>
              <a:ext uri="{FF2B5EF4-FFF2-40B4-BE49-F238E27FC236}">
                <a16:creationId xmlns:a16="http://schemas.microsoft.com/office/drawing/2014/main" id="{36879FF4-A9F7-EF86-5A07-FF91DD770956}"/>
              </a:ext>
            </a:extLst>
          </p:cNvPr>
          <p:cNvGrpSpPr/>
          <p:nvPr/>
        </p:nvGrpSpPr>
        <p:grpSpPr>
          <a:xfrm>
            <a:off x="10330073" y="2543176"/>
            <a:ext cx="6834818" cy="6497044"/>
            <a:chOff x="10330073" y="2543176"/>
            <a:chExt cx="6834818" cy="6497044"/>
          </a:xfrm>
        </p:grpSpPr>
        <p:grpSp>
          <p:nvGrpSpPr>
            <p:cNvPr id="38" name="Group 37">
              <a:extLst>
                <a:ext uri="{FF2B5EF4-FFF2-40B4-BE49-F238E27FC236}">
                  <a16:creationId xmlns:a16="http://schemas.microsoft.com/office/drawing/2014/main" id="{9DF8C2BA-F956-346E-09DB-5AF946E1D224}"/>
                </a:ext>
              </a:extLst>
            </p:cNvPr>
            <p:cNvGrpSpPr/>
            <p:nvPr/>
          </p:nvGrpSpPr>
          <p:grpSpPr>
            <a:xfrm>
              <a:off x="10330073" y="2543176"/>
              <a:ext cx="6834818" cy="6497044"/>
              <a:chOff x="10015539" y="2356443"/>
              <a:chExt cx="6834818" cy="6497044"/>
            </a:xfrm>
          </p:grpSpPr>
          <p:pic>
            <p:nvPicPr>
              <p:cNvPr id="33" name="Picture 32">
                <a:extLst>
                  <a:ext uri="{FF2B5EF4-FFF2-40B4-BE49-F238E27FC236}">
                    <a16:creationId xmlns:a16="http://schemas.microsoft.com/office/drawing/2014/main" id="{02A8D03C-B653-E0B9-2F64-FE6FC872F96E}"/>
                  </a:ext>
                </a:extLst>
              </p:cNvPr>
              <p:cNvPicPr>
                <a:picLocks noChangeAspect="1"/>
              </p:cNvPicPr>
              <p:nvPr/>
            </p:nvPicPr>
            <p:blipFill>
              <a:blip r:embed="rId7"/>
              <a:stretch>
                <a:fillRect/>
              </a:stretch>
            </p:blipFill>
            <p:spPr>
              <a:xfrm>
                <a:off x="10015539" y="2356443"/>
                <a:ext cx="6834818" cy="4114800"/>
              </a:xfrm>
              <a:prstGeom prst="roundRect">
                <a:avLst/>
              </a:prstGeom>
            </p:spPr>
          </p:pic>
          <p:sp>
            <p:nvSpPr>
              <p:cNvPr id="35" name="Rectangle: Rounded Corners 34">
                <a:extLst>
                  <a:ext uri="{FF2B5EF4-FFF2-40B4-BE49-F238E27FC236}">
                    <a16:creationId xmlns:a16="http://schemas.microsoft.com/office/drawing/2014/main" id="{F0DFE8D6-100E-4BA8-E82E-BB672A4D461E}"/>
                  </a:ext>
                </a:extLst>
              </p:cNvPr>
              <p:cNvSpPr/>
              <p:nvPr/>
            </p:nvSpPr>
            <p:spPr>
              <a:xfrm>
                <a:off x="10972800" y="7177087"/>
                <a:ext cx="4572000" cy="167640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Máy tính với kích thước nhỏ gọn</a:t>
                </a:r>
              </a:p>
            </p:txBody>
          </p:sp>
        </p:grpSp>
        <p:sp>
          <p:nvSpPr>
            <p:cNvPr id="5" name="TextBox 4">
              <a:extLst>
                <a:ext uri="{FF2B5EF4-FFF2-40B4-BE49-F238E27FC236}">
                  <a16:creationId xmlns:a16="http://schemas.microsoft.com/office/drawing/2014/main" id="{B85CC63A-BC1F-28B1-CB38-FA8A00CF8C5B}"/>
                </a:ext>
              </a:extLst>
            </p:cNvPr>
            <p:cNvSpPr txBox="1"/>
            <p:nvPr/>
          </p:nvSpPr>
          <p:spPr>
            <a:xfrm>
              <a:off x="10990341" y="6780869"/>
              <a:ext cx="5165986" cy="477054"/>
            </a:xfrm>
            <a:prstGeom prst="rect">
              <a:avLst/>
            </a:prstGeom>
            <a:noFill/>
          </p:spPr>
          <p:txBody>
            <a:bodyPr wrap="square" rtlCol="0">
              <a:spAutoFit/>
            </a:bodyPr>
            <a:lstStyle/>
            <a:p>
              <a:pPr algn="ctr"/>
              <a:r>
                <a:rPr lang="en-US" sz="2500">
                  <a:latin typeface="Arial" panose="020B0604020202020204" pitchFamily="34" charset="0"/>
                  <a:cs typeface="Arial" panose="020B0604020202020204" pitchFamily="34" charset="0"/>
                </a:rPr>
                <a:t>Máy tính hiện đại </a:t>
              </a:r>
            </a:p>
          </p:txBody>
        </p:sp>
      </p:grpSp>
    </p:spTree>
    <p:extLst>
      <p:ext uri="{BB962C8B-B14F-4D97-AF65-F5344CB8AC3E}">
        <p14:creationId xmlns:p14="http://schemas.microsoft.com/office/powerpoint/2010/main" val="170184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0-#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F39271-8EF0-2647-A8FB-CF6AA12683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57050">
            <a:off x="13493952" y="-2686353"/>
            <a:ext cx="7204569" cy="7177551"/>
          </a:xfrm>
          <a:prstGeom prst="rect">
            <a:avLst/>
          </a:prstGeom>
        </p:spPr>
      </p:pic>
      <p:pic>
        <p:nvPicPr>
          <p:cNvPr id="2" name="Picture 2"/>
          <p:cNvPicPr>
            <a:picLocks noChangeAspect="1"/>
          </p:cNvPicPr>
          <p:nvPr/>
        </p:nvPicPr>
        <p:blipFill>
          <a:blip r:embed="rId4">
            <a:alphaModFix amt="7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968829">
            <a:off x="-6292168" y="6725658"/>
            <a:ext cx="9773318" cy="10457831"/>
          </a:xfrm>
          <a:prstGeom prst="rect">
            <a:avLst/>
          </a:prstGeom>
        </p:spPr>
      </p:pic>
      <p:sp>
        <p:nvSpPr>
          <p:cNvPr id="3" name="TextBox 2">
            <a:extLst>
              <a:ext uri="{FF2B5EF4-FFF2-40B4-BE49-F238E27FC236}">
                <a16:creationId xmlns:a16="http://schemas.microsoft.com/office/drawing/2014/main" id="{0D6632E9-F869-29F5-59F3-9B78E5663857}"/>
              </a:ext>
            </a:extLst>
          </p:cNvPr>
          <p:cNvSpPr txBox="1"/>
          <p:nvPr/>
        </p:nvSpPr>
        <p:spPr>
          <a:xfrm>
            <a:off x="0" y="902422"/>
            <a:ext cx="182880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LUYỆN TẬP </a:t>
            </a:r>
          </a:p>
        </p:txBody>
      </p:sp>
      <p:sp>
        <p:nvSpPr>
          <p:cNvPr id="4" name="Rectangle: Rounded Corners 3">
            <a:extLst>
              <a:ext uri="{FF2B5EF4-FFF2-40B4-BE49-F238E27FC236}">
                <a16:creationId xmlns:a16="http://schemas.microsoft.com/office/drawing/2014/main" id="{78C95DE1-24DC-7DB2-44B2-008F43A1F9E9}"/>
              </a:ext>
            </a:extLst>
          </p:cNvPr>
          <p:cNvSpPr/>
          <p:nvPr/>
        </p:nvSpPr>
        <p:spPr>
          <a:xfrm>
            <a:off x="790575" y="2496545"/>
            <a:ext cx="16706850" cy="132873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rPr>
              <a:t>Hãy cho biết, theo lịch sử phát triển, máy tính thay đổi như thế nào về:</a:t>
            </a:r>
            <a:endParaRPr lang="en-US" sz="4000">
              <a:solidFill>
                <a:schemeClr val="tx1"/>
              </a:solidFill>
            </a:endParaRPr>
          </a:p>
        </p:txBody>
      </p:sp>
      <p:sp>
        <p:nvSpPr>
          <p:cNvPr id="5" name="Arrow: Pentagon 4">
            <a:extLst>
              <a:ext uri="{FF2B5EF4-FFF2-40B4-BE49-F238E27FC236}">
                <a16:creationId xmlns:a16="http://schemas.microsoft.com/office/drawing/2014/main" id="{A3AEC77C-AB41-5E14-A7FB-DADD0950E647}"/>
              </a:ext>
            </a:extLst>
          </p:cNvPr>
          <p:cNvSpPr/>
          <p:nvPr/>
        </p:nvSpPr>
        <p:spPr>
          <a:xfrm>
            <a:off x="2057399" y="4708857"/>
            <a:ext cx="5105401" cy="914400"/>
          </a:xfrm>
          <a:prstGeom prst="homePlat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a</a:t>
            </a:r>
            <a:r>
              <a:rPr lang="en-US" sz="4000">
                <a:solidFill>
                  <a:schemeClr val="tx1"/>
                </a:solidFill>
              </a:rPr>
              <a:t>.</a:t>
            </a:r>
            <a:r>
              <a:rPr lang="vi-VN" sz="4000">
                <a:solidFill>
                  <a:schemeClr val="tx1"/>
                </a:solidFill>
              </a:rPr>
              <a:t> Kích thước</a:t>
            </a:r>
            <a:endParaRPr lang="en-US" sz="4000">
              <a:solidFill>
                <a:schemeClr val="tx1"/>
              </a:solidFill>
            </a:endParaRPr>
          </a:p>
        </p:txBody>
      </p:sp>
      <p:sp>
        <p:nvSpPr>
          <p:cNvPr id="6" name="Arrow: Pentagon 5">
            <a:extLst>
              <a:ext uri="{FF2B5EF4-FFF2-40B4-BE49-F238E27FC236}">
                <a16:creationId xmlns:a16="http://schemas.microsoft.com/office/drawing/2014/main" id="{134D493D-A934-6AB2-3C75-06DEFB041F9B}"/>
              </a:ext>
            </a:extLst>
          </p:cNvPr>
          <p:cNvSpPr/>
          <p:nvPr/>
        </p:nvSpPr>
        <p:spPr>
          <a:xfrm>
            <a:off x="2057398" y="6443297"/>
            <a:ext cx="5105402" cy="914400"/>
          </a:xfrm>
          <a:prstGeom prst="homePlat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Điện năng tiêu thụ</a:t>
            </a:r>
          </a:p>
        </p:txBody>
      </p:sp>
      <p:sp>
        <p:nvSpPr>
          <p:cNvPr id="7" name="Arrow: Pentagon 6">
            <a:extLst>
              <a:ext uri="{FF2B5EF4-FFF2-40B4-BE49-F238E27FC236}">
                <a16:creationId xmlns:a16="http://schemas.microsoft.com/office/drawing/2014/main" id="{E40FAFC3-2395-0EF8-9CD5-3624F1252B5B}"/>
              </a:ext>
            </a:extLst>
          </p:cNvPr>
          <p:cNvSpPr/>
          <p:nvPr/>
        </p:nvSpPr>
        <p:spPr>
          <a:xfrm>
            <a:off x="2057398" y="8088243"/>
            <a:ext cx="5105402" cy="914400"/>
          </a:xfrm>
          <a:prstGeom prst="homePlat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 Độ tính toán </a:t>
            </a:r>
          </a:p>
        </p:txBody>
      </p:sp>
      <p:sp>
        <p:nvSpPr>
          <p:cNvPr id="8" name="TextBox 7">
            <a:extLst>
              <a:ext uri="{FF2B5EF4-FFF2-40B4-BE49-F238E27FC236}">
                <a16:creationId xmlns:a16="http://schemas.microsoft.com/office/drawing/2014/main" id="{ED33206D-29C2-770E-D6A2-3DE31561B08B}"/>
              </a:ext>
            </a:extLst>
          </p:cNvPr>
          <p:cNvSpPr txBox="1"/>
          <p:nvPr/>
        </p:nvSpPr>
        <p:spPr>
          <a:xfrm>
            <a:off x="7772400" y="4812114"/>
            <a:ext cx="9067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Kích thước ngày càng nhỏ gọn hơn </a:t>
            </a:r>
          </a:p>
        </p:txBody>
      </p:sp>
      <p:sp>
        <p:nvSpPr>
          <p:cNvPr id="9" name="TextBox 8">
            <a:extLst>
              <a:ext uri="{FF2B5EF4-FFF2-40B4-BE49-F238E27FC236}">
                <a16:creationId xmlns:a16="http://schemas.microsoft.com/office/drawing/2014/main" id="{42298116-6D8B-1DFD-A3DC-FD101EAC7732}"/>
              </a:ext>
            </a:extLst>
          </p:cNvPr>
          <p:cNvSpPr txBox="1"/>
          <p:nvPr/>
        </p:nvSpPr>
        <p:spPr>
          <a:xfrm>
            <a:off x="7772400" y="6546554"/>
            <a:ext cx="9067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Tiêu thụ ít điện và tỏa ra ít nhiệt hơn</a:t>
            </a:r>
          </a:p>
        </p:txBody>
      </p:sp>
      <p:sp>
        <p:nvSpPr>
          <p:cNvPr id="10" name="TextBox 9">
            <a:extLst>
              <a:ext uri="{FF2B5EF4-FFF2-40B4-BE49-F238E27FC236}">
                <a16:creationId xmlns:a16="http://schemas.microsoft.com/office/drawing/2014/main" id="{77517417-2EAD-8D5C-826E-B8D8C24DC468}"/>
              </a:ext>
            </a:extLst>
          </p:cNvPr>
          <p:cNvSpPr txBox="1"/>
          <p:nvPr/>
        </p:nvSpPr>
        <p:spPr>
          <a:xfrm>
            <a:off x="7772400" y="8191500"/>
            <a:ext cx="9067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Nhanh hơn độ chính xác cao hơn </a:t>
            </a:r>
          </a:p>
        </p:txBody>
      </p:sp>
    </p:spTree>
    <p:extLst>
      <p:ext uri="{BB962C8B-B14F-4D97-AF65-F5344CB8AC3E}">
        <p14:creationId xmlns:p14="http://schemas.microsoft.com/office/powerpoint/2010/main" val="391881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F39271-8EF0-2647-A8FB-CF6AA12683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57050">
            <a:off x="13493952" y="-2686353"/>
            <a:ext cx="7204569" cy="7177551"/>
          </a:xfrm>
          <a:prstGeom prst="rect">
            <a:avLst/>
          </a:prstGeom>
        </p:spPr>
      </p:pic>
      <p:pic>
        <p:nvPicPr>
          <p:cNvPr id="2" name="Picture 2"/>
          <p:cNvPicPr>
            <a:picLocks noChangeAspect="1"/>
          </p:cNvPicPr>
          <p:nvPr/>
        </p:nvPicPr>
        <p:blipFill>
          <a:blip r:embed="rId4">
            <a:alphaModFix amt="7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968829">
            <a:off x="-6292168" y="6725658"/>
            <a:ext cx="9773318" cy="10457831"/>
          </a:xfrm>
          <a:prstGeom prst="rect">
            <a:avLst/>
          </a:prstGeom>
        </p:spPr>
      </p:pic>
      <p:sp>
        <p:nvSpPr>
          <p:cNvPr id="3" name="TextBox 2">
            <a:extLst>
              <a:ext uri="{FF2B5EF4-FFF2-40B4-BE49-F238E27FC236}">
                <a16:creationId xmlns:a16="http://schemas.microsoft.com/office/drawing/2014/main" id="{0D6632E9-F869-29F5-59F3-9B78E5663857}"/>
              </a:ext>
            </a:extLst>
          </p:cNvPr>
          <p:cNvSpPr txBox="1"/>
          <p:nvPr/>
        </p:nvSpPr>
        <p:spPr>
          <a:xfrm>
            <a:off x="0" y="902422"/>
            <a:ext cx="182880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VẬN DỤNG </a:t>
            </a:r>
          </a:p>
        </p:txBody>
      </p:sp>
      <p:grpSp>
        <p:nvGrpSpPr>
          <p:cNvPr id="14" name="Group 13">
            <a:extLst>
              <a:ext uri="{FF2B5EF4-FFF2-40B4-BE49-F238E27FC236}">
                <a16:creationId xmlns:a16="http://schemas.microsoft.com/office/drawing/2014/main" id="{65F47586-4AF5-556D-0201-4644325578D0}"/>
              </a:ext>
            </a:extLst>
          </p:cNvPr>
          <p:cNvGrpSpPr/>
          <p:nvPr/>
        </p:nvGrpSpPr>
        <p:grpSpPr>
          <a:xfrm>
            <a:off x="942324" y="3093407"/>
            <a:ext cx="8935754" cy="6267417"/>
            <a:chOff x="1195387" y="2457483"/>
            <a:chExt cx="8935754" cy="6267417"/>
          </a:xfrm>
        </p:grpSpPr>
        <p:sp>
          <p:nvSpPr>
            <p:cNvPr id="11" name="Rectangle: Rounded Corners 10">
              <a:extLst>
                <a:ext uri="{FF2B5EF4-FFF2-40B4-BE49-F238E27FC236}">
                  <a16:creationId xmlns:a16="http://schemas.microsoft.com/office/drawing/2014/main" id="{8D0F3C5C-F948-CA40-541D-5C0D150E6620}"/>
                </a:ext>
              </a:extLst>
            </p:cNvPr>
            <p:cNvSpPr/>
            <p:nvPr/>
          </p:nvSpPr>
          <p:spPr>
            <a:xfrm>
              <a:off x="1195387" y="3975693"/>
              <a:ext cx="8343900" cy="4749207"/>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Theo em, máy tính thu nhỏ dần kích thước tới mức như một điện thoại thông minh có ưu điểm gì, có nhược điểm gì?</a:t>
              </a:r>
              <a:endParaRPr lang="en-US" sz="4000">
                <a:solidFill>
                  <a:schemeClr val="tx1"/>
                </a:solidFill>
              </a:endParaRPr>
            </a:p>
          </p:txBody>
        </p:sp>
        <p:pic>
          <p:nvPicPr>
            <p:cNvPr id="13" name="Picture 6">
              <a:extLst>
                <a:ext uri="{FF2B5EF4-FFF2-40B4-BE49-F238E27FC236}">
                  <a16:creationId xmlns:a16="http://schemas.microsoft.com/office/drawing/2014/main" id="{E6EA58E5-FDCE-6EFC-58F9-958CDEC9A4C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028726" y="2457483"/>
              <a:ext cx="2102415" cy="2052484"/>
            </a:xfrm>
            <a:prstGeom prst="rect">
              <a:avLst/>
            </a:prstGeom>
          </p:spPr>
        </p:pic>
      </p:grpSp>
      <p:grpSp>
        <p:nvGrpSpPr>
          <p:cNvPr id="15" name="Group 14">
            <a:extLst>
              <a:ext uri="{FF2B5EF4-FFF2-40B4-BE49-F238E27FC236}">
                <a16:creationId xmlns:a16="http://schemas.microsoft.com/office/drawing/2014/main" id="{9715A89E-8822-287B-0FC9-988B83EE1904}"/>
              </a:ext>
            </a:extLst>
          </p:cNvPr>
          <p:cNvGrpSpPr/>
          <p:nvPr/>
        </p:nvGrpSpPr>
        <p:grpSpPr>
          <a:xfrm>
            <a:off x="-152400" y="1562100"/>
            <a:ext cx="6742815" cy="1361747"/>
            <a:chOff x="0" y="500226"/>
            <a:chExt cx="6742815" cy="1361747"/>
          </a:xfrm>
        </p:grpSpPr>
        <p:sp>
          <p:nvSpPr>
            <p:cNvPr id="16" name="Rectangle 15">
              <a:extLst>
                <a:ext uri="{FF2B5EF4-FFF2-40B4-BE49-F238E27FC236}">
                  <a16:creationId xmlns:a16="http://schemas.microsoft.com/office/drawing/2014/main" id="{C3EC1E6F-F731-FF0C-D3C2-AF43E1B0F58D}"/>
                </a:ext>
              </a:extLst>
            </p:cNvPr>
            <p:cNvSpPr/>
            <p:nvPr/>
          </p:nvSpPr>
          <p:spPr>
            <a:xfrm>
              <a:off x="0" y="647700"/>
              <a:ext cx="6096000" cy="10668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300B674-D761-7292-06DD-8FD7817ADDBD}"/>
                </a:ext>
              </a:extLst>
            </p:cNvPr>
            <p:cNvSpPr txBox="1"/>
            <p:nvPr/>
          </p:nvSpPr>
          <p:spPr>
            <a:xfrm>
              <a:off x="431225" y="788685"/>
              <a:ext cx="48768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Thảo luận nhóm </a:t>
              </a:r>
            </a:p>
          </p:txBody>
        </p:sp>
        <p:pic>
          <p:nvPicPr>
            <p:cNvPr id="18" name="Picture 2">
              <a:extLst>
                <a:ext uri="{FF2B5EF4-FFF2-40B4-BE49-F238E27FC236}">
                  <a16:creationId xmlns:a16="http://schemas.microsoft.com/office/drawing/2014/main" id="{839E9685-FBC6-04EE-A7D2-64925A54011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308025" y="500226"/>
              <a:ext cx="1434790" cy="1361747"/>
            </a:xfrm>
            <a:prstGeom prst="rect">
              <a:avLst/>
            </a:prstGeom>
          </p:spPr>
        </p:pic>
      </p:grpSp>
      <p:pic>
        <p:nvPicPr>
          <p:cNvPr id="19" name="Picture 2">
            <a:extLst>
              <a:ext uri="{FF2B5EF4-FFF2-40B4-BE49-F238E27FC236}">
                <a16:creationId xmlns:a16="http://schemas.microsoft.com/office/drawing/2014/main" id="{C10A0A2F-55CA-2CAD-B27C-86699E94CD90}"/>
              </a:ext>
            </a:extLst>
          </p:cNvPr>
          <p:cNvPicPr>
            <a:picLocks noChangeAspect="1"/>
          </p:cNvPicPr>
          <p:nvPr/>
        </p:nvPicPr>
        <p:blipFill>
          <a:blip r:embed="rId10"/>
          <a:srcRect/>
          <a:stretch>
            <a:fillRect/>
          </a:stretch>
        </p:blipFill>
        <p:spPr>
          <a:xfrm>
            <a:off x="10287000" y="4611617"/>
            <a:ext cx="7620000" cy="5715000"/>
          </a:xfrm>
          <a:prstGeom prst="rect">
            <a:avLst/>
          </a:prstGeom>
        </p:spPr>
      </p:pic>
    </p:spTree>
    <p:extLst>
      <p:ext uri="{BB962C8B-B14F-4D97-AF65-F5344CB8AC3E}">
        <p14:creationId xmlns:p14="http://schemas.microsoft.com/office/powerpoint/2010/main" val="400212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F39271-8EF0-2647-A8FB-CF6AA12683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57050">
            <a:off x="13493952" y="-2686353"/>
            <a:ext cx="7204569" cy="7177551"/>
          </a:xfrm>
          <a:prstGeom prst="rect">
            <a:avLst/>
          </a:prstGeom>
        </p:spPr>
      </p:pic>
      <p:pic>
        <p:nvPicPr>
          <p:cNvPr id="2" name="Picture 2"/>
          <p:cNvPicPr>
            <a:picLocks noChangeAspect="1"/>
          </p:cNvPicPr>
          <p:nvPr/>
        </p:nvPicPr>
        <p:blipFill>
          <a:blip r:embed="rId4">
            <a:alphaModFix amt="7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968829">
            <a:off x="-6292168" y="6725658"/>
            <a:ext cx="9773318" cy="10457831"/>
          </a:xfrm>
          <a:prstGeom prst="rect">
            <a:avLst/>
          </a:prstGeom>
        </p:spPr>
      </p:pic>
      <p:sp>
        <p:nvSpPr>
          <p:cNvPr id="3" name="TextBox 2">
            <a:extLst>
              <a:ext uri="{FF2B5EF4-FFF2-40B4-BE49-F238E27FC236}">
                <a16:creationId xmlns:a16="http://schemas.microsoft.com/office/drawing/2014/main" id="{0D6632E9-F869-29F5-59F3-9B78E5663857}"/>
              </a:ext>
            </a:extLst>
          </p:cNvPr>
          <p:cNvSpPr txBox="1"/>
          <p:nvPr/>
        </p:nvSpPr>
        <p:spPr>
          <a:xfrm>
            <a:off x="0" y="902422"/>
            <a:ext cx="182880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VẬN DỤNG </a:t>
            </a:r>
          </a:p>
        </p:txBody>
      </p:sp>
      <p:pic>
        <p:nvPicPr>
          <p:cNvPr id="6146" name="Picture 2" descr="Laptop PNG Images, Notebook Computer Clipart Pictures - Free Transparent PNG  Logos">
            <a:extLst>
              <a:ext uri="{FF2B5EF4-FFF2-40B4-BE49-F238E27FC236}">
                <a16:creationId xmlns:a16="http://schemas.microsoft.com/office/drawing/2014/main" id="{A7EA7586-1A61-F3D5-FE3E-437F6B74CE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933700"/>
            <a:ext cx="6934200" cy="5328449"/>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EA688BE9-BEF0-5EE3-0B90-97C570FEA745}"/>
              </a:ext>
            </a:extLst>
          </p:cNvPr>
          <p:cNvSpPr/>
          <p:nvPr/>
        </p:nvSpPr>
        <p:spPr>
          <a:xfrm>
            <a:off x="1066800" y="2573373"/>
            <a:ext cx="5562600" cy="3223531"/>
          </a:xfrm>
          <a:prstGeom prst="wedgeRoundRectCallout">
            <a:avLst>
              <a:gd name="adj1" fmla="val 66667"/>
              <a:gd name="adj2" fmla="val 40517"/>
              <a:gd name="adj3" fmla="val 16667"/>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b="1">
                <a:solidFill>
                  <a:schemeClr val="tx1"/>
                </a:solidFill>
              </a:rPr>
              <a:t>Ưu điểm: </a:t>
            </a:r>
            <a:r>
              <a:rPr lang="vi-VN" sz="3500">
                <a:solidFill>
                  <a:schemeClr val="tx1"/>
                </a:solidFill>
              </a:rPr>
              <a:t>nhỏ gọn, có thể mang theo bên người, tiện dụng.</a:t>
            </a:r>
            <a:endParaRPr lang="en-US" sz="3500">
              <a:solidFill>
                <a:schemeClr val="tx1"/>
              </a:solidFill>
            </a:endParaRPr>
          </a:p>
        </p:txBody>
      </p:sp>
      <p:sp>
        <p:nvSpPr>
          <p:cNvPr id="5" name="Speech Bubble: Rectangle with Corners Rounded 4">
            <a:extLst>
              <a:ext uri="{FF2B5EF4-FFF2-40B4-BE49-F238E27FC236}">
                <a16:creationId xmlns:a16="http://schemas.microsoft.com/office/drawing/2014/main" id="{7CE986CE-1617-781B-7DFB-A8B35BF72704}"/>
              </a:ext>
            </a:extLst>
          </p:cNvPr>
          <p:cNvSpPr/>
          <p:nvPr/>
        </p:nvSpPr>
        <p:spPr>
          <a:xfrm>
            <a:off x="11658600" y="6161047"/>
            <a:ext cx="5562600" cy="3223531"/>
          </a:xfrm>
          <a:prstGeom prst="wedgeRoundRectCallout">
            <a:avLst>
              <a:gd name="adj1" fmla="val -62272"/>
              <a:gd name="adj2" fmla="val -36605"/>
              <a:gd name="adj3" fmla="val 16667"/>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b="1">
                <a:solidFill>
                  <a:schemeClr val="tx1"/>
                </a:solidFill>
                <a:latin typeface="Arial" panose="020B0604020202020204" pitchFamily="34" charset="0"/>
                <a:cs typeface="Arial" panose="020B0604020202020204" pitchFamily="34" charset="0"/>
              </a:rPr>
              <a:t>Nhược điểm</a:t>
            </a:r>
            <a:r>
              <a:rPr lang="vi-VN" sz="3500" b="1">
                <a:solidFill>
                  <a:schemeClr val="tx1"/>
                </a:solidFill>
                <a:latin typeface="Arial" panose="020B0604020202020204" pitchFamily="34" charset="0"/>
                <a:cs typeface="Arial" panose="020B0604020202020204" pitchFamily="34" charset="0"/>
              </a:rPr>
              <a:t>: </a:t>
            </a:r>
            <a:r>
              <a:rPr lang="en-US" sz="3500">
                <a:solidFill>
                  <a:schemeClr val="tx1"/>
                </a:solidFill>
                <a:latin typeface="Arial" panose="020B0604020202020204" pitchFamily="34" charset="0"/>
                <a:cs typeface="Arial" panose="020B0604020202020204" pitchFamily="34" charset="0"/>
              </a:rPr>
              <a:t>dễ bị bẻ cong, gãy, mất cắp.</a:t>
            </a:r>
          </a:p>
        </p:txBody>
      </p:sp>
    </p:spTree>
    <p:extLst>
      <p:ext uri="{BB962C8B-B14F-4D97-AF65-F5344CB8AC3E}">
        <p14:creationId xmlns:p14="http://schemas.microsoft.com/office/powerpoint/2010/main" val="428510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365308">
            <a:off x="12693312" y="-1887830"/>
            <a:ext cx="7025961" cy="4654699"/>
          </a:xfrm>
          <a:prstGeom prst="rect">
            <a:avLst/>
          </a:prstGeom>
        </p:spPr>
      </p:pic>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486301">
            <a:off x="-2920648" y="6498539"/>
            <a:ext cx="9562453" cy="6335125"/>
          </a:xfrm>
          <a:prstGeom prst="rect">
            <a:avLst/>
          </a:prstGeom>
        </p:spPr>
      </p:pic>
      <p:sp>
        <p:nvSpPr>
          <p:cNvPr id="5" name="TextBox 5"/>
          <p:cNvSpPr txBox="1"/>
          <p:nvPr/>
        </p:nvSpPr>
        <p:spPr>
          <a:xfrm>
            <a:off x="0" y="764442"/>
            <a:ext cx="18288000" cy="1194686"/>
          </a:xfrm>
          <a:prstGeom prst="rect">
            <a:avLst/>
          </a:prstGeom>
        </p:spPr>
        <p:txBody>
          <a:bodyPr wrap="square" lIns="0" tIns="0" rIns="0" bIns="0" rtlCol="0" anchor="t">
            <a:spAutoFit/>
          </a:bodyPr>
          <a:lstStyle/>
          <a:p>
            <a:pPr marL="0" lvl="0" indent="0" algn="ctr">
              <a:lnSpc>
                <a:spcPts val="10559"/>
              </a:lnSpc>
              <a:spcBef>
                <a:spcPct val="0"/>
              </a:spcBef>
            </a:pPr>
            <a:r>
              <a:rPr lang="en-US" sz="6000" b="1">
                <a:solidFill>
                  <a:srgbClr val="241726"/>
                </a:solidFill>
                <a:latin typeface="Arial" panose="020B0604020202020204" pitchFamily="34" charset="0"/>
                <a:cs typeface="Arial" panose="020B0604020202020204" pitchFamily="34" charset="0"/>
              </a:rPr>
              <a:t>HƯỚNG DẪN VỀ NHÀ </a:t>
            </a:r>
          </a:p>
        </p:txBody>
      </p:sp>
      <p:pic>
        <p:nvPicPr>
          <p:cNvPr id="7" name="Picture 7"/>
          <p:cNvPicPr>
            <a:picLocks noChangeAspect="1"/>
          </p:cNvPicPr>
          <p:nvPr/>
        </p:nvPicPr>
        <p:blipFill>
          <a:blip r:embed="rId4" cstate="print">
            <a:alphaModFix amt="7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440147">
            <a:off x="13686161" y="7037879"/>
            <a:ext cx="6453203" cy="6905178"/>
          </a:xfrm>
          <a:prstGeom prst="rect">
            <a:avLst/>
          </a:prstGeom>
        </p:spPr>
      </p:pic>
      <p:pic>
        <p:nvPicPr>
          <p:cNvPr id="8" name="Picture 8"/>
          <p:cNvPicPr>
            <a:picLocks noChangeAspect="1"/>
          </p:cNvPicPr>
          <p:nvPr/>
        </p:nvPicPr>
        <p:blipFill>
          <a:blip r:embed="rId6" cstate="print">
            <a:alphaModFix amt="3000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869609">
            <a:off x="-2635068" y="-2838810"/>
            <a:ext cx="7270580" cy="6743384"/>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53796" flipV="1">
            <a:off x="350283" y="8227198"/>
            <a:ext cx="5732819" cy="1770008"/>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3041842" y="275315"/>
            <a:ext cx="4880230" cy="1506771"/>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490751" y="2045216"/>
            <a:ext cx="360704" cy="608784"/>
          </a:xfrm>
          <a:prstGeom prst="rect">
            <a:avLst/>
          </a:prstGeom>
        </p:spPr>
      </p:pic>
      <p:grpSp>
        <p:nvGrpSpPr>
          <p:cNvPr id="4" name="Group 3">
            <a:extLst>
              <a:ext uri="{FF2B5EF4-FFF2-40B4-BE49-F238E27FC236}">
                <a16:creationId xmlns:a16="http://schemas.microsoft.com/office/drawing/2014/main" id="{E2FAF607-9A98-2144-B9D3-3D07D4100D22}"/>
              </a:ext>
            </a:extLst>
          </p:cNvPr>
          <p:cNvGrpSpPr/>
          <p:nvPr/>
        </p:nvGrpSpPr>
        <p:grpSpPr>
          <a:xfrm>
            <a:off x="1222247" y="2805546"/>
            <a:ext cx="6653249" cy="5189008"/>
            <a:chOff x="1222247" y="2805546"/>
            <a:chExt cx="6653249" cy="5189008"/>
          </a:xfrm>
        </p:grpSpPr>
        <p:sp>
          <p:nvSpPr>
            <p:cNvPr id="14" name="Rectangle: Rounded Corners 13">
              <a:extLst>
                <a:ext uri="{FF2B5EF4-FFF2-40B4-BE49-F238E27FC236}">
                  <a16:creationId xmlns:a16="http://schemas.microsoft.com/office/drawing/2014/main" id="{F58844B1-5AF0-1550-0246-5CB5DF5974A3}"/>
                </a:ext>
              </a:extLst>
            </p:cNvPr>
            <p:cNvSpPr/>
            <p:nvPr/>
          </p:nvSpPr>
          <p:spPr>
            <a:xfrm>
              <a:off x="1222247" y="3603667"/>
              <a:ext cx="6653249" cy="4390887"/>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Ôn tập lại kiến thức đã học, hoàn thành bài tập phần câu hỏi tự kiểm tra</a:t>
              </a:r>
            </a:p>
          </p:txBody>
        </p:sp>
        <p:pic>
          <p:nvPicPr>
            <p:cNvPr id="16" name="Picture 6">
              <a:extLst>
                <a:ext uri="{FF2B5EF4-FFF2-40B4-BE49-F238E27FC236}">
                  <a16:creationId xmlns:a16="http://schemas.microsoft.com/office/drawing/2014/main" id="{6F18C38A-935D-E883-ED28-B930B811A05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869609">
              <a:off x="3377150" y="2866426"/>
              <a:ext cx="1679205" cy="1557445"/>
            </a:xfrm>
            <a:prstGeom prst="rect">
              <a:avLst/>
            </a:prstGeom>
          </p:spPr>
        </p:pic>
      </p:grpSp>
      <p:grpSp>
        <p:nvGrpSpPr>
          <p:cNvPr id="6" name="Group 5">
            <a:extLst>
              <a:ext uri="{FF2B5EF4-FFF2-40B4-BE49-F238E27FC236}">
                <a16:creationId xmlns:a16="http://schemas.microsoft.com/office/drawing/2014/main" id="{66516B30-34A4-4578-CDF8-5EDB16282DC7}"/>
              </a:ext>
            </a:extLst>
          </p:cNvPr>
          <p:cNvGrpSpPr/>
          <p:nvPr/>
        </p:nvGrpSpPr>
        <p:grpSpPr>
          <a:xfrm>
            <a:off x="10158129" y="3035016"/>
            <a:ext cx="6653249" cy="5045212"/>
            <a:chOff x="10158129" y="3035016"/>
            <a:chExt cx="6653249" cy="5045212"/>
          </a:xfrm>
        </p:grpSpPr>
        <p:sp>
          <p:nvSpPr>
            <p:cNvPr id="15" name="Rectangle: Rounded Corners 14">
              <a:extLst>
                <a:ext uri="{FF2B5EF4-FFF2-40B4-BE49-F238E27FC236}">
                  <a16:creationId xmlns:a16="http://schemas.microsoft.com/office/drawing/2014/main" id="{3C28B536-9EAC-F858-C20A-304D0DB55C0B}"/>
                </a:ext>
              </a:extLst>
            </p:cNvPr>
            <p:cNvSpPr/>
            <p:nvPr/>
          </p:nvSpPr>
          <p:spPr>
            <a:xfrm>
              <a:off x="10158129" y="3689341"/>
              <a:ext cx="6653249" cy="4390887"/>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Đọc và tìm hiểu trước </a:t>
              </a:r>
              <a:r>
                <a:rPr lang="vi-VN" sz="4000" b="1">
                  <a:solidFill>
                    <a:schemeClr val="tx1"/>
                  </a:solidFill>
                  <a:latin typeface="Arial" panose="020B0604020202020204" pitchFamily="34" charset="0"/>
                  <a:cs typeface="Arial" panose="020B0604020202020204" pitchFamily="34" charset="0"/>
                </a:rPr>
                <a:t>Bài 2: Vài nét lịch sử phát triển máy tính (tiếp theo)</a:t>
              </a:r>
              <a:endParaRPr lang="en-US" sz="4000" b="1">
                <a:solidFill>
                  <a:schemeClr val="tx1"/>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688115" y="7251648"/>
              <a:ext cx="518177" cy="742906"/>
            </a:xfrm>
            <a:prstGeom prst="rect">
              <a:avLst/>
            </a:prstGeom>
          </p:spPr>
        </p:pic>
        <p:pic>
          <p:nvPicPr>
            <p:cNvPr id="17" name="Picture 6">
              <a:extLst>
                <a:ext uri="{FF2B5EF4-FFF2-40B4-BE49-F238E27FC236}">
                  <a16:creationId xmlns:a16="http://schemas.microsoft.com/office/drawing/2014/main" id="{51D89B19-88EF-553D-05CA-5FD5FDCAA18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869609">
              <a:off x="12645150" y="3095896"/>
              <a:ext cx="1679205" cy="155744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7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440147">
            <a:off x="13306363" y="7128269"/>
            <a:ext cx="6453203" cy="690517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259300" y="6967432"/>
            <a:ext cx="518177" cy="74290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579840" y="9211841"/>
            <a:ext cx="359696" cy="607082"/>
          </a:xfrm>
          <a:prstGeom prst="rect">
            <a:avLst/>
          </a:prstGeom>
        </p:spPr>
      </p:pic>
      <p:pic>
        <p:nvPicPr>
          <p:cNvPr id="5" name="Picture 5"/>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3118282" y="-3834916"/>
            <a:ext cx="7167806" cy="766983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752126" y="419916"/>
            <a:ext cx="360704" cy="60878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59349" b="60397"/>
          <a:stretch>
            <a:fillRect/>
          </a:stretch>
        </p:blipFill>
        <p:spPr>
          <a:xfrm>
            <a:off x="669225" y="1459770"/>
            <a:ext cx="587766" cy="751644"/>
          </a:xfrm>
          <a:prstGeom prst="rect">
            <a:avLst/>
          </a:prstGeom>
        </p:spPr>
      </p:pic>
      <p:pic>
        <p:nvPicPr>
          <p:cNvPr id="8" name="Picture 8"/>
          <p:cNvPicPr>
            <a:picLocks noChangeAspect="1"/>
          </p:cNvPicPr>
          <p:nvPr/>
        </p:nvPicPr>
        <p:blipFill>
          <a:blip r:embed="rId10">
            <a:alphaModFix amt="3000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392152">
            <a:off x="-1968164" y="6484799"/>
            <a:ext cx="9562453" cy="6335125"/>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53796" flipV="1">
            <a:off x="465622" y="8185894"/>
            <a:ext cx="5732819" cy="177000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62018" y="7720019"/>
            <a:ext cx="407207" cy="583810"/>
          </a:xfrm>
          <a:prstGeom prst="rect">
            <a:avLst/>
          </a:prstGeom>
        </p:spPr>
      </p:pic>
      <p:pic>
        <p:nvPicPr>
          <p:cNvPr id="11" name="Picture 11"/>
          <p:cNvPicPr>
            <a:picLocks noChangeAspect="1"/>
          </p:cNvPicPr>
          <p:nvPr/>
        </p:nvPicPr>
        <p:blipFill>
          <a:blip r:embed="rId10">
            <a:alphaModFix amt="3000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458865" flipH="1">
            <a:off x="12116724" y="-1703721"/>
            <a:ext cx="8248819" cy="5464843"/>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59349" b="60397"/>
          <a:stretch>
            <a:fillRect/>
          </a:stretch>
        </p:blipFill>
        <p:spPr>
          <a:xfrm>
            <a:off x="17401037" y="1589985"/>
            <a:ext cx="752879" cy="962794"/>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2638159" y="419916"/>
            <a:ext cx="4880230" cy="1506771"/>
          </a:xfrm>
          <a:prstGeom prst="rect">
            <a:avLst/>
          </a:prstGeom>
        </p:spPr>
      </p:pic>
      <p:sp>
        <p:nvSpPr>
          <p:cNvPr id="14" name="TextBox 14"/>
          <p:cNvSpPr txBox="1"/>
          <p:nvPr/>
        </p:nvSpPr>
        <p:spPr>
          <a:xfrm>
            <a:off x="1627734" y="2896573"/>
            <a:ext cx="15032531" cy="3465179"/>
          </a:xfrm>
          <a:prstGeom prst="rect">
            <a:avLst/>
          </a:prstGeom>
        </p:spPr>
        <p:txBody>
          <a:bodyPr wrap="square" lIns="0" tIns="0" rIns="0" bIns="0" rtlCol="0" anchor="t">
            <a:spAutoFit/>
          </a:bodyPr>
          <a:lstStyle/>
          <a:p>
            <a:pPr algn="ctr">
              <a:lnSpc>
                <a:spcPct val="150000"/>
              </a:lnSpc>
            </a:pPr>
            <a:r>
              <a:rPr lang="en-US" sz="8000" b="1" spc="-404">
                <a:solidFill>
                  <a:srgbClr val="241726"/>
                </a:solidFill>
                <a:latin typeface="Arial" panose="020B0604020202020204" pitchFamily="34" charset="0"/>
                <a:cs typeface="Arial" panose="020B0604020202020204" pitchFamily="34" charset="0"/>
              </a:rPr>
              <a:t>CẢM ƠN CÁC EM ĐÃ CHÚ Ý LẮNG NGHE BÀI GIẢNG!</a:t>
            </a:r>
          </a:p>
        </p:txBody>
      </p:sp>
    </p:spTree>
    <p:extLst>
      <p:ext uri="{BB962C8B-B14F-4D97-AF65-F5344CB8AC3E}">
        <p14:creationId xmlns:p14="http://schemas.microsoft.com/office/powerpoint/2010/main" val="4215507548"/>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3118298" y="-6712445"/>
            <a:ext cx="8744342" cy="9356786"/>
          </a:xfrm>
          <a:prstGeom prst="rect">
            <a:avLst/>
          </a:prstGeom>
        </p:spPr>
      </p:pic>
      <p:pic>
        <p:nvPicPr>
          <p:cNvPr id="6" name="Picture 6"/>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758230">
            <a:off x="4519157" y="8563130"/>
            <a:ext cx="11634910" cy="7708128"/>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293265" y="-2034051"/>
            <a:ext cx="7204569" cy="7177551"/>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83244">
            <a:off x="566806" y="8117544"/>
            <a:ext cx="1374135" cy="956898"/>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741123" y="5750283"/>
            <a:ext cx="518177" cy="742906"/>
          </a:xfrm>
          <a:prstGeom prst="rect">
            <a:avLst/>
          </a:prstGeom>
        </p:spPr>
      </p:pic>
      <p:sp>
        <p:nvSpPr>
          <p:cNvPr id="19" name="TextBox 18">
            <a:extLst>
              <a:ext uri="{FF2B5EF4-FFF2-40B4-BE49-F238E27FC236}">
                <a16:creationId xmlns:a16="http://schemas.microsoft.com/office/drawing/2014/main" id="{A4A224A1-DC2E-7CC9-5362-22F31CF0FA74}"/>
              </a:ext>
            </a:extLst>
          </p:cNvPr>
          <p:cNvSpPr txBox="1"/>
          <p:nvPr/>
        </p:nvSpPr>
        <p:spPr>
          <a:xfrm>
            <a:off x="18288" y="354268"/>
            <a:ext cx="18288000" cy="861774"/>
          </a:xfrm>
          <a:prstGeom prst="rect">
            <a:avLst/>
          </a:prstGeom>
          <a:noFill/>
        </p:spPr>
        <p:txBody>
          <a:bodyPr wrap="square">
            <a:spAutoFit/>
          </a:bodyPr>
          <a:lstStyle/>
          <a:p>
            <a:pPr algn="ctr"/>
            <a:r>
              <a:rPr lang="en-US" sz="5000" b="1">
                <a:latin typeface="Arial" panose="020B0604020202020204" pitchFamily="34" charset="0"/>
                <a:cs typeface="Arial" panose="020B0604020202020204" pitchFamily="34" charset="0"/>
              </a:rPr>
              <a:t>CHỦ ĐỀ A. MÁY TÍNH VÀ CỘNG ĐỒNG</a:t>
            </a:r>
          </a:p>
        </p:txBody>
      </p:sp>
      <p:sp>
        <p:nvSpPr>
          <p:cNvPr id="21" name="TextBox 20">
            <a:extLst>
              <a:ext uri="{FF2B5EF4-FFF2-40B4-BE49-F238E27FC236}">
                <a16:creationId xmlns:a16="http://schemas.microsoft.com/office/drawing/2014/main" id="{2DCF779C-B0A1-2A3C-FBD4-C291CFEEDA6C}"/>
              </a:ext>
            </a:extLst>
          </p:cNvPr>
          <p:cNvSpPr txBox="1"/>
          <p:nvPr/>
        </p:nvSpPr>
        <p:spPr>
          <a:xfrm>
            <a:off x="-36576" y="1292967"/>
            <a:ext cx="18288000" cy="861774"/>
          </a:xfrm>
          <a:prstGeom prst="rect">
            <a:avLst/>
          </a:prstGeom>
          <a:noFill/>
        </p:spPr>
        <p:txBody>
          <a:bodyPr wrap="square">
            <a:spAutoFit/>
          </a:bodyPr>
          <a:lstStyle/>
          <a:p>
            <a:pPr algn="ctr"/>
            <a:r>
              <a:rPr lang="vi-VN" sz="5000" b="1"/>
              <a:t>SƠ LƯỢC VỀ LỊCH SỬ PHÁT TRIỂN MÁY TÍNH</a:t>
            </a:r>
            <a:endParaRPr lang="en-US" sz="5000" b="1"/>
          </a:p>
        </p:txBody>
      </p:sp>
      <p:sp>
        <p:nvSpPr>
          <p:cNvPr id="23" name="TextBox 22">
            <a:extLst>
              <a:ext uri="{FF2B5EF4-FFF2-40B4-BE49-F238E27FC236}">
                <a16:creationId xmlns:a16="http://schemas.microsoft.com/office/drawing/2014/main" id="{B5BBEA10-81E6-CE1A-AAC8-881E06B03B4A}"/>
              </a:ext>
            </a:extLst>
          </p:cNvPr>
          <p:cNvSpPr txBox="1"/>
          <p:nvPr/>
        </p:nvSpPr>
        <p:spPr>
          <a:xfrm>
            <a:off x="1475552" y="2016303"/>
            <a:ext cx="15210235" cy="5404172"/>
          </a:xfrm>
          <a:prstGeom prst="rect">
            <a:avLst/>
          </a:prstGeom>
          <a:noFill/>
        </p:spPr>
        <p:txBody>
          <a:bodyPr wrap="square">
            <a:spAutoFit/>
          </a:bodyPr>
          <a:lstStyle/>
          <a:p>
            <a:pPr algn="ctr">
              <a:lnSpc>
                <a:spcPct val="150000"/>
              </a:lnSpc>
            </a:pPr>
            <a:r>
              <a:rPr lang="en-US" sz="8000" b="1">
                <a:solidFill>
                  <a:srgbClr val="FF0000"/>
                </a:solidFill>
                <a:latin typeface="Arial" panose="020B0604020202020204" pitchFamily="34" charset="0"/>
                <a:cs typeface="Arial" panose="020B0604020202020204" pitchFamily="34" charset="0"/>
              </a:rPr>
              <a:t>BÀI 1: </a:t>
            </a:r>
          </a:p>
          <a:p>
            <a:pPr algn="ctr">
              <a:lnSpc>
                <a:spcPct val="150000"/>
              </a:lnSpc>
            </a:pPr>
            <a:r>
              <a:rPr lang="en-US" sz="8000" b="1">
                <a:solidFill>
                  <a:srgbClr val="FF0000"/>
                </a:solidFill>
                <a:latin typeface="Arial" panose="020B0604020202020204" pitchFamily="34" charset="0"/>
                <a:cs typeface="Arial" panose="020B0604020202020204" pitchFamily="34" charset="0"/>
              </a:rPr>
              <a:t>VÀI NÉT LỊCH SỬ PHÁT TRIỂN MÁY TÍNH</a:t>
            </a:r>
          </a:p>
        </p:txBody>
      </p:sp>
      <p:pic>
        <p:nvPicPr>
          <p:cNvPr id="24" name="Picture 8">
            <a:extLst>
              <a:ext uri="{FF2B5EF4-FFF2-40B4-BE49-F238E27FC236}">
                <a16:creationId xmlns:a16="http://schemas.microsoft.com/office/drawing/2014/main" id="{BDCD062D-A6FE-AE9A-02DB-B7AA7FD83BE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21850">
            <a:off x="-66292" y="4236365"/>
            <a:ext cx="958680" cy="915103"/>
          </a:xfrm>
          <a:prstGeom prst="rect">
            <a:avLst/>
          </a:prstGeom>
        </p:spPr>
      </p:pic>
      <p:pic>
        <p:nvPicPr>
          <p:cNvPr id="25" name="Picture 7">
            <a:extLst>
              <a:ext uri="{FF2B5EF4-FFF2-40B4-BE49-F238E27FC236}">
                <a16:creationId xmlns:a16="http://schemas.microsoft.com/office/drawing/2014/main" id="{F5048770-A067-E403-3B6C-D929440B06A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956475">
            <a:off x="16883058" y="8441023"/>
            <a:ext cx="863156" cy="1898945"/>
          </a:xfrm>
          <a:prstGeom prst="rect">
            <a:avLst/>
          </a:prstGeom>
        </p:spPr>
      </p:pic>
      <p:sp>
        <p:nvSpPr>
          <p:cNvPr id="3" name="Rectangle 2"/>
          <p:cNvSpPr/>
          <p:nvPr/>
        </p:nvSpPr>
        <p:spPr>
          <a:xfrm>
            <a:off x="8458200" y="8145225"/>
            <a:ext cx="8023992"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smtClean="0">
                <a:ln/>
                <a:solidFill>
                  <a:schemeClr val="accent3"/>
                </a:solidFill>
              </a:rPr>
              <a:t>GV: Nguyễn Thị Thu Hương</a:t>
            </a:r>
          </a:p>
          <a:p>
            <a:pPr algn="ctr"/>
            <a:r>
              <a:rPr lang="en-US" sz="5400" b="1" smtClean="0">
                <a:ln/>
                <a:solidFill>
                  <a:schemeClr val="accent3"/>
                </a:solidFill>
              </a:rPr>
              <a:t>Trường: THCS An Tiến</a:t>
            </a:r>
            <a:endParaRPr lang="en-US" sz="5400" b="1">
              <a:ln/>
              <a:solidFill>
                <a:schemeClr val="accent3"/>
              </a:solidFill>
            </a:endParaRPr>
          </a:p>
        </p:txBody>
      </p:sp>
    </p:spTree>
    <p:extLst>
      <p:ext uri="{BB962C8B-B14F-4D97-AF65-F5344CB8AC3E}">
        <p14:creationId xmlns:p14="http://schemas.microsoft.com/office/powerpoint/2010/main" val="1103193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54102" flipH="1">
            <a:off x="10810889" y="7004014"/>
            <a:ext cx="10789730" cy="8550861"/>
          </a:xfrm>
          <a:prstGeom prst="rect">
            <a:avLst/>
          </a:prstGeom>
        </p:spPr>
      </p:pic>
      <p:pic>
        <p:nvPicPr>
          <p:cNvPr id="3" name="Picture 3"/>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489147">
            <a:off x="12957767" y="-3194378"/>
            <a:ext cx="8223754" cy="5448237"/>
          </a:xfrm>
          <a:prstGeom prst="rect">
            <a:avLst/>
          </a:prstGeom>
        </p:spPr>
      </p:pic>
      <p:pic>
        <p:nvPicPr>
          <p:cNvPr id="4" name="Picture 4"/>
          <p:cNvPicPr>
            <a:picLocks noChangeAspect="1"/>
          </p:cNvPicPr>
          <p:nvPr/>
        </p:nvPicPr>
        <p:blipFill>
          <a:blip r:embed="rId6" cstate="print">
            <a:alphaModFix amt="3000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339337">
            <a:off x="-2396657" y="-3016549"/>
            <a:ext cx="8979722" cy="7812358"/>
          </a:xfrm>
          <a:prstGeom prst="rect">
            <a:avLst/>
          </a:prstGeom>
        </p:spPr>
      </p:pic>
      <p:pic>
        <p:nvPicPr>
          <p:cNvPr id="5" name="Picture 5"/>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2124" flipH="1">
            <a:off x="-4579725" y="7024055"/>
            <a:ext cx="9850401" cy="6525891"/>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59349" b="60397"/>
          <a:stretch>
            <a:fillRect/>
          </a:stretch>
        </p:blipFill>
        <p:spPr>
          <a:xfrm>
            <a:off x="16825118" y="6119137"/>
            <a:ext cx="711392" cy="909740"/>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340780" y="3318590"/>
            <a:ext cx="391460" cy="660693"/>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59349" b="60397"/>
          <a:stretch>
            <a:fillRect/>
          </a:stretch>
        </p:blipFill>
        <p:spPr>
          <a:xfrm>
            <a:off x="14097000" y="1172093"/>
            <a:ext cx="611090" cy="781472"/>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87662" y="8879492"/>
            <a:ext cx="441929" cy="633590"/>
          </a:xfrm>
          <a:prstGeom prst="rect">
            <a:avLst/>
          </a:prstGeom>
        </p:spPr>
      </p:pic>
      <p:sp>
        <p:nvSpPr>
          <p:cNvPr id="28" name="TextBox 28"/>
          <p:cNvSpPr txBox="1"/>
          <p:nvPr/>
        </p:nvSpPr>
        <p:spPr>
          <a:xfrm>
            <a:off x="0" y="1090713"/>
            <a:ext cx="18288000" cy="1194686"/>
          </a:xfrm>
          <a:prstGeom prst="rect">
            <a:avLst/>
          </a:prstGeom>
        </p:spPr>
        <p:txBody>
          <a:bodyPr wrap="square" lIns="0" tIns="0" rIns="0" bIns="0" rtlCol="0" anchor="t">
            <a:spAutoFit/>
          </a:bodyPr>
          <a:lstStyle/>
          <a:p>
            <a:pPr marL="0" lvl="0" indent="0" algn="ctr">
              <a:lnSpc>
                <a:spcPts val="10559"/>
              </a:lnSpc>
              <a:spcBef>
                <a:spcPct val="0"/>
              </a:spcBef>
            </a:pPr>
            <a:r>
              <a:rPr lang="en-US" sz="6000" b="1">
                <a:solidFill>
                  <a:srgbClr val="241726"/>
                </a:solidFill>
                <a:latin typeface="Arial" panose="020B0604020202020204" pitchFamily="34" charset="0"/>
                <a:cs typeface="Arial" panose="020B0604020202020204" pitchFamily="34" charset="0"/>
              </a:rPr>
              <a:t>NỘI DUNG BÀI HỌC </a:t>
            </a:r>
          </a:p>
        </p:txBody>
      </p:sp>
      <p:grpSp>
        <p:nvGrpSpPr>
          <p:cNvPr id="34" name="Group 33">
            <a:extLst>
              <a:ext uri="{FF2B5EF4-FFF2-40B4-BE49-F238E27FC236}">
                <a16:creationId xmlns:a16="http://schemas.microsoft.com/office/drawing/2014/main" id="{C815769F-8023-9651-B258-5A22569945ED}"/>
              </a:ext>
            </a:extLst>
          </p:cNvPr>
          <p:cNvGrpSpPr/>
          <p:nvPr/>
        </p:nvGrpSpPr>
        <p:grpSpPr>
          <a:xfrm>
            <a:off x="2093204" y="3180829"/>
            <a:ext cx="14949964" cy="2276392"/>
            <a:chOff x="2119680" y="3010940"/>
            <a:chExt cx="14949964" cy="2276392"/>
          </a:xfrm>
        </p:grpSpPr>
        <p:grpSp>
          <p:nvGrpSpPr>
            <p:cNvPr id="30" name="Group 29">
              <a:extLst>
                <a:ext uri="{FF2B5EF4-FFF2-40B4-BE49-F238E27FC236}">
                  <a16:creationId xmlns:a16="http://schemas.microsoft.com/office/drawing/2014/main" id="{37779D6A-F107-13B7-70BD-5182FD7265E0}"/>
                </a:ext>
              </a:extLst>
            </p:cNvPr>
            <p:cNvGrpSpPr/>
            <p:nvPr/>
          </p:nvGrpSpPr>
          <p:grpSpPr>
            <a:xfrm>
              <a:off x="2119680" y="3432150"/>
              <a:ext cx="1432032" cy="1558674"/>
              <a:chOff x="2093204" y="4868747"/>
              <a:chExt cx="1432032" cy="1558674"/>
            </a:xfrm>
          </p:grpSpPr>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2093204" y="4868747"/>
                <a:ext cx="1432032" cy="1558674"/>
              </a:xfrm>
              <a:prstGeom prst="rect">
                <a:avLst/>
              </a:prstGeom>
            </p:spPr>
          </p:pic>
          <p:sp>
            <p:nvSpPr>
              <p:cNvPr id="14" name="TextBox 14"/>
              <p:cNvSpPr txBox="1"/>
              <p:nvPr/>
            </p:nvSpPr>
            <p:spPr>
              <a:xfrm>
                <a:off x="2752766" y="5108284"/>
                <a:ext cx="438170" cy="951864"/>
              </a:xfrm>
              <a:prstGeom prst="rect">
                <a:avLst/>
              </a:prstGeom>
            </p:spPr>
            <p:txBody>
              <a:bodyPr lIns="0" tIns="0" rIns="0" bIns="0" rtlCol="0" anchor="t">
                <a:spAutoFit/>
              </a:bodyPr>
              <a:lstStyle/>
              <a:p>
                <a:pPr marL="0" lvl="0" indent="0" algn="ctr">
                  <a:lnSpc>
                    <a:spcPts val="7895"/>
                  </a:lnSpc>
                  <a:spcBef>
                    <a:spcPct val="0"/>
                  </a:spcBef>
                </a:pPr>
                <a:r>
                  <a:rPr lang="en-US" sz="6579">
                    <a:solidFill>
                      <a:srgbClr val="FDFCF6"/>
                    </a:solidFill>
                    <a:latin typeface="Arial" panose="020B0604020202020204" pitchFamily="34" charset="0"/>
                    <a:cs typeface="Arial" panose="020B0604020202020204" pitchFamily="34" charset="0"/>
                  </a:rPr>
                  <a:t>1</a:t>
                </a:r>
              </a:p>
            </p:txBody>
          </p:sp>
        </p:grpSp>
        <p:sp>
          <p:nvSpPr>
            <p:cNvPr id="29" name="TextBox 28">
              <a:extLst>
                <a:ext uri="{FF2B5EF4-FFF2-40B4-BE49-F238E27FC236}">
                  <a16:creationId xmlns:a16="http://schemas.microsoft.com/office/drawing/2014/main" id="{A859FDFF-9D90-217F-2798-0741CB056593}"/>
                </a:ext>
              </a:extLst>
            </p:cNvPr>
            <p:cNvSpPr txBox="1"/>
            <p:nvPr/>
          </p:nvSpPr>
          <p:spPr>
            <a:xfrm>
              <a:off x="4324579" y="3010940"/>
              <a:ext cx="12745065" cy="2276392"/>
            </a:xfrm>
            <a:prstGeom prst="rect">
              <a:avLst/>
            </a:prstGeom>
            <a:noFill/>
          </p:spPr>
          <p:txBody>
            <a:bodyPr wrap="square" rtlCol="0">
              <a:spAutoFit/>
            </a:bodyPr>
            <a:lstStyle/>
            <a:p>
              <a:pPr>
                <a:lnSpc>
                  <a:spcPct val="150000"/>
                </a:lnSpc>
              </a:pPr>
              <a:r>
                <a:rPr lang="vi-VN" sz="5000"/>
                <a:t>Vài nét về các máy tính điện cơ và kiến trúc Von Neumann</a:t>
              </a:r>
              <a:endParaRPr lang="en-US" sz="5000"/>
            </a:p>
          </p:txBody>
        </p:sp>
      </p:grpSp>
      <p:grpSp>
        <p:nvGrpSpPr>
          <p:cNvPr id="33" name="Group 32">
            <a:extLst>
              <a:ext uri="{FF2B5EF4-FFF2-40B4-BE49-F238E27FC236}">
                <a16:creationId xmlns:a16="http://schemas.microsoft.com/office/drawing/2014/main" id="{8C691BAD-BE23-E2DF-F78A-619B852F66E1}"/>
              </a:ext>
            </a:extLst>
          </p:cNvPr>
          <p:cNvGrpSpPr/>
          <p:nvPr/>
        </p:nvGrpSpPr>
        <p:grpSpPr>
          <a:xfrm>
            <a:off x="2119680" y="6465261"/>
            <a:ext cx="9481969" cy="1558674"/>
            <a:chOff x="2119680" y="6465261"/>
            <a:chExt cx="9481969" cy="1558674"/>
          </a:xfrm>
        </p:grpSpPr>
        <p:grpSp>
          <p:nvGrpSpPr>
            <p:cNvPr id="31" name="Group 30">
              <a:extLst>
                <a:ext uri="{FF2B5EF4-FFF2-40B4-BE49-F238E27FC236}">
                  <a16:creationId xmlns:a16="http://schemas.microsoft.com/office/drawing/2014/main" id="{FD59BAE9-8CAF-E632-71D9-B49515F1151F}"/>
                </a:ext>
              </a:extLst>
            </p:cNvPr>
            <p:cNvGrpSpPr/>
            <p:nvPr/>
          </p:nvGrpSpPr>
          <p:grpSpPr>
            <a:xfrm>
              <a:off x="2119680" y="6465261"/>
              <a:ext cx="1432032" cy="1558674"/>
              <a:chOff x="2093204" y="6672022"/>
              <a:chExt cx="1432032" cy="1558674"/>
            </a:xfrm>
          </p:grpSpPr>
          <p:pic>
            <p:nvPicPr>
              <p:cNvPr id="21" name="Picture 2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2093204" y="6672022"/>
                <a:ext cx="1432032" cy="1558674"/>
              </a:xfrm>
              <a:prstGeom prst="rect">
                <a:avLst/>
              </a:prstGeom>
            </p:spPr>
          </p:pic>
          <p:sp>
            <p:nvSpPr>
              <p:cNvPr id="22" name="TextBox 22"/>
              <p:cNvSpPr txBox="1"/>
              <p:nvPr/>
            </p:nvSpPr>
            <p:spPr>
              <a:xfrm>
                <a:off x="2752766" y="6951297"/>
                <a:ext cx="438169" cy="951864"/>
              </a:xfrm>
              <a:prstGeom prst="rect">
                <a:avLst/>
              </a:prstGeom>
            </p:spPr>
            <p:txBody>
              <a:bodyPr lIns="0" tIns="0" rIns="0" bIns="0" rtlCol="0" anchor="t">
                <a:spAutoFit/>
              </a:bodyPr>
              <a:lstStyle/>
              <a:p>
                <a:pPr marL="0" lvl="0" indent="0" algn="l">
                  <a:lnSpc>
                    <a:spcPts val="7895"/>
                  </a:lnSpc>
                  <a:spcBef>
                    <a:spcPct val="0"/>
                  </a:spcBef>
                </a:pPr>
                <a:r>
                  <a:rPr lang="en-US" sz="6579" b="1">
                    <a:solidFill>
                      <a:srgbClr val="FDFCF6"/>
                    </a:solidFill>
                    <a:latin typeface="Arial" panose="020B0604020202020204" pitchFamily="34" charset="0"/>
                    <a:cs typeface="Arial" panose="020B0604020202020204" pitchFamily="34" charset="0"/>
                  </a:rPr>
                  <a:t>2</a:t>
                </a:r>
              </a:p>
            </p:txBody>
          </p:sp>
        </p:grpSp>
        <p:sp>
          <p:nvSpPr>
            <p:cNvPr id="32" name="TextBox 31">
              <a:extLst>
                <a:ext uri="{FF2B5EF4-FFF2-40B4-BE49-F238E27FC236}">
                  <a16:creationId xmlns:a16="http://schemas.microsoft.com/office/drawing/2014/main" id="{810E7E7E-5203-56AD-DDCB-B02F47794FBC}"/>
                </a:ext>
              </a:extLst>
            </p:cNvPr>
            <p:cNvSpPr txBox="1"/>
            <p:nvPr/>
          </p:nvSpPr>
          <p:spPr>
            <a:xfrm>
              <a:off x="4429936" y="6465261"/>
              <a:ext cx="7171713" cy="1127232"/>
            </a:xfrm>
            <a:prstGeom prst="rect">
              <a:avLst/>
            </a:prstGeom>
            <a:noFill/>
          </p:spPr>
          <p:txBody>
            <a:bodyPr wrap="square" rtlCol="0">
              <a:spAutoFit/>
            </a:bodyPr>
            <a:lstStyle/>
            <a:p>
              <a:pPr>
                <a:lnSpc>
                  <a:spcPct val="150000"/>
                </a:lnSpc>
              </a:pPr>
              <a:r>
                <a:rPr lang="en-US" sz="5000">
                  <a:latin typeface="Arial" panose="020B0604020202020204" pitchFamily="34" charset="0"/>
                  <a:cs typeface="Arial" panose="020B0604020202020204" pitchFamily="34" charset="0"/>
                </a:rPr>
                <a:t>Các thế hệ máy tính </a:t>
              </a:r>
            </a:p>
          </p:txBody>
        </p:sp>
      </p:grpSp>
      <p:pic>
        <p:nvPicPr>
          <p:cNvPr id="35" name="Picture 3">
            <a:extLst>
              <a:ext uri="{FF2B5EF4-FFF2-40B4-BE49-F238E27FC236}">
                <a16:creationId xmlns:a16="http://schemas.microsoft.com/office/drawing/2014/main" id="{A82ACAB5-013B-EF11-7105-0E65CA9F9FD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676930">
            <a:off x="12866522" y="7139000"/>
            <a:ext cx="3501719" cy="2514871"/>
          </a:xfrm>
          <a:prstGeom prst="rect">
            <a:avLst/>
          </a:prstGeom>
        </p:spPr>
      </p:pic>
      <p:pic>
        <p:nvPicPr>
          <p:cNvPr id="36" name="Picture 4">
            <a:extLst>
              <a:ext uri="{FF2B5EF4-FFF2-40B4-BE49-F238E27FC236}">
                <a16:creationId xmlns:a16="http://schemas.microsoft.com/office/drawing/2014/main" id="{4ABADAC6-BFCC-2AB6-0800-ADA45E932AD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493089">
            <a:off x="418160" y="8104899"/>
            <a:ext cx="2398321" cy="1953541"/>
          </a:xfrm>
          <a:prstGeom prst="rect">
            <a:avLst/>
          </a:prstGeom>
        </p:spPr>
      </p:pic>
      <p:pic>
        <p:nvPicPr>
          <p:cNvPr id="37" name="Picture 22">
            <a:extLst>
              <a:ext uri="{FF2B5EF4-FFF2-40B4-BE49-F238E27FC236}">
                <a16:creationId xmlns:a16="http://schemas.microsoft.com/office/drawing/2014/main" id="{4566255A-7118-5626-2BD3-F97A6A7A4BBF}"/>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2303954" y="1078310"/>
            <a:ext cx="1063484" cy="11674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arn(inVertical)">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024343">
            <a:off x="-2367230" y="6974757"/>
            <a:ext cx="9502191" cy="6295202"/>
          </a:xfrm>
          <a:prstGeom prst="rect">
            <a:avLst/>
          </a:prstGeom>
        </p:spPr>
      </p:pic>
      <p:pic>
        <p:nvPicPr>
          <p:cNvPr id="3" name="Picture 3"/>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4674">
            <a:off x="-6544982" y="-3986469"/>
            <a:ext cx="11788114" cy="7809625"/>
          </a:xfrm>
          <a:prstGeom prst="rect">
            <a:avLst/>
          </a:prstGeom>
        </p:spPr>
      </p:pic>
      <p:pic>
        <p:nvPicPr>
          <p:cNvPr id="4" name="Picture 4"/>
          <p:cNvPicPr>
            <a:picLocks noChangeAspect="1"/>
          </p:cNvPicPr>
          <p:nvPr/>
        </p:nvPicPr>
        <p:blipFill>
          <a:blip r:embed="rId4">
            <a:alphaModFix amt="3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4674">
            <a:off x="10659044" y="6217546"/>
            <a:ext cx="11788114" cy="7809625"/>
          </a:xfrm>
          <a:prstGeom prst="rect">
            <a:avLst/>
          </a:prstGeom>
        </p:spPr>
      </p:pic>
      <p:pic>
        <p:nvPicPr>
          <p:cNvPr id="5" name="Picture 5"/>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42983">
            <a:off x="13206069" y="-4903863"/>
            <a:ext cx="11788114" cy="7809625"/>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209800" y="8115300"/>
            <a:ext cx="518177" cy="742906"/>
          </a:xfrm>
          <a:prstGeom prst="rect">
            <a:avLst/>
          </a:prstGeom>
        </p:spPr>
      </p:pic>
      <p:pic>
        <p:nvPicPr>
          <p:cNvPr id="23" name="Picture 20">
            <a:extLst>
              <a:ext uri="{FF2B5EF4-FFF2-40B4-BE49-F238E27FC236}">
                <a16:creationId xmlns:a16="http://schemas.microsoft.com/office/drawing/2014/main" id="{80191F4E-A1F6-3039-94F9-1ED94BD445E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849600" y="1333500"/>
            <a:ext cx="518177" cy="742906"/>
          </a:xfrm>
          <a:prstGeom prst="rect">
            <a:avLst/>
          </a:prstGeom>
        </p:spPr>
      </p:pic>
      <p:sp>
        <p:nvSpPr>
          <p:cNvPr id="25" name="TextBox 24">
            <a:extLst>
              <a:ext uri="{FF2B5EF4-FFF2-40B4-BE49-F238E27FC236}">
                <a16:creationId xmlns:a16="http://schemas.microsoft.com/office/drawing/2014/main" id="{32C12819-F0A8-6C97-63AC-167239895EF1}"/>
              </a:ext>
            </a:extLst>
          </p:cNvPr>
          <p:cNvSpPr txBox="1"/>
          <p:nvPr/>
        </p:nvSpPr>
        <p:spPr>
          <a:xfrm>
            <a:off x="1529357" y="2624916"/>
            <a:ext cx="15229285" cy="4408194"/>
          </a:xfrm>
          <a:prstGeom prst="rect">
            <a:avLst/>
          </a:prstGeom>
          <a:noFill/>
        </p:spPr>
        <p:txBody>
          <a:bodyPr wrap="square">
            <a:spAutoFit/>
          </a:bodyPr>
          <a:lstStyle/>
          <a:p>
            <a:pPr algn="ctr">
              <a:lnSpc>
                <a:spcPct val="150000"/>
              </a:lnSpc>
            </a:pPr>
            <a:r>
              <a:rPr lang="en-US" sz="6500" b="1">
                <a:latin typeface="Arial" panose="020B0604020202020204" pitchFamily="34" charset="0"/>
                <a:cs typeface="Arial" panose="020B0604020202020204" pitchFamily="34" charset="0"/>
              </a:rPr>
              <a:t>Phần 1.</a:t>
            </a:r>
          </a:p>
          <a:p>
            <a:pPr algn="ctr">
              <a:lnSpc>
                <a:spcPct val="150000"/>
              </a:lnSpc>
            </a:pPr>
            <a:r>
              <a:rPr lang="vi-VN" sz="6500" b="1">
                <a:latin typeface="Arial" panose="020B0604020202020204" pitchFamily="34" charset="0"/>
                <a:cs typeface="Arial" panose="020B0604020202020204" pitchFamily="34" charset="0"/>
              </a:rPr>
              <a:t>Vài nét về các máy tính điện cơ và kiến trúc Von Neumann</a:t>
            </a:r>
            <a:endParaRPr lang="en-US" sz="6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75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968829">
            <a:off x="-6292168" y="6725658"/>
            <a:ext cx="9773318" cy="10457831"/>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57050">
            <a:off x="13440783" y="-2719691"/>
            <a:ext cx="7204569" cy="7177551"/>
          </a:xfrm>
          <a:prstGeom prst="rect">
            <a:avLst/>
          </a:prstGeom>
        </p:spPr>
      </p:pic>
      <p:grpSp>
        <p:nvGrpSpPr>
          <p:cNvPr id="10" name="Group 9">
            <a:extLst>
              <a:ext uri="{FF2B5EF4-FFF2-40B4-BE49-F238E27FC236}">
                <a16:creationId xmlns:a16="http://schemas.microsoft.com/office/drawing/2014/main" id="{57D2B462-11CE-EE70-06EC-9FDE8668C8CA}"/>
              </a:ext>
            </a:extLst>
          </p:cNvPr>
          <p:cNvGrpSpPr/>
          <p:nvPr/>
        </p:nvGrpSpPr>
        <p:grpSpPr>
          <a:xfrm>
            <a:off x="-9525" y="495300"/>
            <a:ext cx="6742815" cy="1361747"/>
            <a:chOff x="0" y="500226"/>
            <a:chExt cx="6742815" cy="1361747"/>
          </a:xfrm>
        </p:grpSpPr>
        <p:sp>
          <p:nvSpPr>
            <p:cNvPr id="4" name="Rectangle 3">
              <a:extLst>
                <a:ext uri="{FF2B5EF4-FFF2-40B4-BE49-F238E27FC236}">
                  <a16:creationId xmlns:a16="http://schemas.microsoft.com/office/drawing/2014/main" id="{73867B57-1CF3-3CA5-51AB-BF7C05396238}"/>
                </a:ext>
              </a:extLst>
            </p:cNvPr>
            <p:cNvSpPr/>
            <p:nvPr/>
          </p:nvSpPr>
          <p:spPr>
            <a:xfrm>
              <a:off x="0" y="647700"/>
              <a:ext cx="6096000" cy="10668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C33685-079B-C863-2D89-9E2357C88E88}"/>
                </a:ext>
              </a:extLst>
            </p:cNvPr>
            <p:cNvSpPr txBox="1"/>
            <p:nvPr/>
          </p:nvSpPr>
          <p:spPr>
            <a:xfrm>
              <a:off x="431225" y="788685"/>
              <a:ext cx="48768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Thảo luận nhóm </a:t>
              </a:r>
            </a:p>
          </p:txBody>
        </p:sp>
        <p:pic>
          <p:nvPicPr>
            <p:cNvPr id="8" name="Picture 2">
              <a:extLst>
                <a:ext uri="{FF2B5EF4-FFF2-40B4-BE49-F238E27FC236}">
                  <a16:creationId xmlns:a16="http://schemas.microsoft.com/office/drawing/2014/main" id="{95400F74-FA13-A519-DBF5-5254C7D5019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308025" y="500226"/>
              <a:ext cx="1434790" cy="1361747"/>
            </a:xfrm>
            <a:prstGeom prst="rect">
              <a:avLst/>
            </a:prstGeom>
          </p:spPr>
        </p:pic>
      </p:grpSp>
      <p:sp>
        <p:nvSpPr>
          <p:cNvPr id="16" name="TextBox 15">
            <a:extLst>
              <a:ext uri="{FF2B5EF4-FFF2-40B4-BE49-F238E27FC236}">
                <a16:creationId xmlns:a16="http://schemas.microsoft.com/office/drawing/2014/main" id="{D254CCD5-D5DC-08B5-1422-CE5A127DFB98}"/>
              </a:ext>
            </a:extLst>
          </p:cNvPr>
          <p:cNvSpPr txBox="1"/>
          <p:nvPr/>
        </p:nvSpPr>
        <p:spPr>
          <a:xfrm>
            <a:off x="1295400" y="2004521"/>
            <a:ext cx="15697200" cy="2762936"/>
          </a:xfrm>
          <a:prstGeom prst="rect">
            <a:avLst/>
          </a:prstGeom>
          <a:noFill/>
        </p:spPr>
        <p:txBody>
          <a:bodyPr wrap="square">
            <a:spAutoFit/>
          </a:bodyPr>
          <a:lstStyle/>
          <a:p>
            <a:pPr algn="just">
              <a:lnSpc>
                <a:spcPct val="150000"/>
              </a:lnSpc>
            </a:pPr>
            <a:r>
              <a:rPr lang="vi-VN" sz="4000"/>
              <a:t>Đọc thông tin mục 1 – SGK tr.5 và điền vào Phiếu bài tập số </a:t>
            </a:r>
            <a:r>
              <a:rPr lang="en-US" sz="4000">
                <a:latin typeface="Arial" panose="020B0604020202020204" pitchFamily="34" charset="0"/>
                <a:cs typeface="Arial" panose="020B0604020202020204" pitchFamily="34" charset="0"/>
              </a:rPr>
              <a:t>1</a:t>
            </a:r>
            <a:r>
              <a:rPr lang="en-US" sz="4000"/>
              <a:t>. </a:t>
            </a:r>
            <a:r>
              <a:rPr lang="vi-VN" sz="4000"/>
              <a:t>Em hãy tìm đặc điểm về các máy tính điện cơ và kiến trúc Von Neumann theo các ý sau:</a:t>
            </a:r>
            <a:endParaRPr lang="en-US" sz="4000"/>
          </a:p>
        </p:txBody>
      </p:sp>
      <p:sp>
        <p:nvSpPr>
          <p:cNvPr id="19" name="Flowchart: Terminator 18">
            <a:extLst>
              <a:ext uri="{FF2B5EF4-FFF2-40B4-BE49-F238E27FC236}">
                <a16:creationId xmlns:a16="http://schemas.microsoft.com/office/drawing/2014/main" id="{7B196840-4A9E-5821-C077-64EB9EECFB6A}"/>
              </a:ext>
            </a:extLst>
          </p:cNvPr>
          <p:cNvSpPr/>
          <p:nvPr/>
        </p:nvSpPr>
        <p:spPr>
          <a:xfrm>
            <a:off x="1248810" y="5024244"/>
            <a:ext cx="5943600" cy="990600"/>
          </a:xfrm>
          <a:prstGeom prst="flowChartTerminator">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Thời gian </a:t>
            </a:r>
          </a:p>
        </p:txBody>
      </p:sp>
      <p:sp>
        <p:nvSpPr>
          <p:cNvPr id="20" name="Flowchart: Terminator 19">
            <a:extLst>
              <a:ext uri="{FF2B5EF4-FFF2-40B4-BE49-F238E27FC236}">
                <a16:creationId xmlns:a16="http://schemas.microsoft.com/office/drawing/2014/main" id="{19084731-AC72-D3AD-956C-DCBA759C45B1}"/>
              </a:ext>
            </a:extLst>
          </p:cNvPr>
          <p:cNvSpPr/>
          <p:nvPr/>
        </p:nvSpPr>
        <p:spPr>
          <a:xfrm>
            <a:off x="1248810" y="6704924"/>
            <a:ext cx="5943600" cy="990600"/>
          </a:xfrm>
          <a:prstGeom prst="flowChartTerminator">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Người phát minh</a:t>
            </a:r>
          </a:p>
        </p:txBody>
      </p:sp>
      <p:sp>
        <p:nvSpPr>
          <p:cNvPr id="21" name="Flowchart: Terminator 20">
            <a:extLst>
              <a:ext uri="{FF2B5EF4-FFF2-40B4-BE49-F238E27FC236}">
                <a16:creationId xmlns:a16="http://schemas.microsoft.com/office/drawing/2014/main" id="{34D606BA-3C56-B0D0-787F-BF23B94E07D9}"/>
              </a:ext>
            </a:extLst>
          </p:cNvPr>
          <p:cNvSpPr/>
          <p:nvPr/>
        </p:nvSpPr>
        <p:spPr>
          <a:xfrm>
            <a:off x="1248810" y="8135006"/>
            <a:ext cx="5943600" cy="990600"/>
          </a:xfrm>
          <a:prstGeom prst="flowChartTerminator">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Tên phát minh</a:t>
            </a:r>
          </a:p>
        </p:txBody>
      </p:sp>
      <p:sp>
        <p:nvSpPr>
          <p:cNvPr id="22" name="Flowchart: Terminator 21">
            <a:extLst>
              <a:ext uri="{FF2B5EF4-FFF2-40B4-BE49-F238E27FC236}">
                <a16:creationId xmlns:a16="http://schemas.microsoft.com/office/drawing/2014/main" id="{3C787D90-31F4-97D8-E190-DCBAB75D7A81}"/>
              </a:ext>
            </a:extLst>
          </p:cNvPr>
          <p:cNvSpPr/>
          <p:nvPr/>
        </p:nvSpPr>
        <p:spPr>
          <a:xfrm>
            <a:off x="7543800" y="5076825"/>
            <a:ext cx="5943600" cy="990600"/>
          </a:xfrm>
          <a:prstGeom prst="flowChartTerminator">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Đặc điểm </a:t>
            </a:r>
          </a:p>
        </p:txBody>
      </p:sp>
      <p:sp>
        <p:nvSpPr>
          <p:cNvPr id="23" name="Flowchart: Terminator 22">
            <a:extLst>
              <a:ext uri="{FF2B5EF4-FFF2-40B4-BE49-F238E27FC236}">
                <a16:creationId xmlns:a16="http://schemas.microsoft.com/office/drawing/2014/main" id="{55C4FA3F-58DB-39FD-6DE2-6E510EFCDB72}"/>
              </a:ext>
            </a:extLst>
          </p:cNvPr>
          <p:cNvSpPr/>
          <p:nvPr/>
        </p:nvSpPr>
        <p:spPr>
          <a:xfrm>
            <a:off x="7543800" y="6704924"/>
            <a:ext cx="5943600" cy="990600"/>
          </a:xfrm>
          <a:prstGeom prst="flowChartTerminator">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Ảnh hưởng</a:t>
            </a:r>
          </a:p>
        </p:txBody>
      </p:sp>
      <p:pic>
        <p:nvPicPr>
          <p:cNvPr id="24" name="Picture 2">
            <a:extLst>
              <a:ext uri="{FF2B5EF4-FFF2-40B4-BE49-F238E27FC236}">
                <a16:creationId xmlns:a16="http://schemas.microsoft.com/office/drawing/2014/main" id="{769EECDA-E89F-0608-D6A3-85ECDFD4E2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63400" y="5788372"/>
            <a:ext cx="6239657" cy="4508153"/>
          </a:xfrm>
          <a:prstGeom prst="rect">
            <a:avLst/>
          </a:prstGeom>
        </p:spPr>
      </p:pic>
    </p:spTree>
    <p:extLst>
      <p:ext uri="{BB962C8B-B14F-4D97-AF65-F5344CB8AC3E}">
        <p14:creationId xmlns:p14="http://schemas.microsoft.com/office/powerpoint/2010/main" val="367467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968829">
            <a:off x="-6292168" y="6725658"/>
            <a:ext cx="9773318" cy="10457831"/>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57050">
            <a:off x="13440783" y="-2719691"/>
            <a:ext cx="7204569" cy="7177551"/>
          </a:xfrm>
          <a:prstGeom prst="rect">
            <a:avLst/>
          </a:prstGeom>
        </p:spPr>
      </p:pic>
      <p:graphicFrame>
        <p:nvGraphicFramePr>
          <p:cNvPr id="3" name="Table 2">
            <a:extLst>
              <a:ext uri="{FF2B5EF4-FFF2-40B4-BE49-F238E27FC236}">
                <a16:creationId xmlns:a16="http://schemas.microsoft.com/office/drawing/2014/main" id="{31D0B7D6-3FEC-9338-9F21-B51E9B4F64A2}"/>
              </a:ext>
            </a:extLst>
          </p:cNvPr>
          <p:cNvGraphicFramePr>
            <a:graphicFrameLocks noGrp="1"/>
          </p:cNvGraphicFramePr>
          <p:nvPr>
            <p:extLst>
              <p:ext uri="{D42A27DB-BD31-4B8C-83A1-F6EECF244321}">
                <p14:modId xmlns:p14="http://schemas.microsoft.com/office/powerpoint/2010/main" val="872168709"/>
              </p:ext>
            </p:extLst>
          </p:nvPr>
        </p:nvGraphicFramePr>
        <p:xfrm>
          <a:off x="533400" y="1562100"/>
          <a:ext cx="17221200" cy="8229600"/>
        </p:xfrm>
        <a:graphic>
          <a:graphicData uri="http://schemas.openxmlformats.org/drawingml/2006/table">
            <a:tbl>
              <a:tblPr firstRow="1" firstCol="1" bandRow="1"/>
              <a:tblGrid>
                <a:gridCol w="2124982">
                  <a:extLst>
                    <a:ext uri="{9D8B030D-6E8A-4147-A177-3AD203B41FA5}">
                      <a16:colId xmlns:a16="http://schemas.microsoft.com/office/drawing/2014/main" val="1747555141"/>
                    </a:ext>
                  </a:extLst>
                </a:gridCol>
                <a:gridCol w="3066836">
                  <a:extLst>
                    <a:ext uri="{9D8B030D-6E8A-4147-A177-3AD203B41FA5}">
                      <a16:colId xmlns:a16="http://schemas.microsoft.com/office/drawing/2014/main" val="1260141315"/>
                    </a:ext>
                  </a:extLst>
                </a:gridCol>
                <a:gridCol w="3065171">
                  <a:extLst>
                    <a:ext uri="{9D8B030D-6E8A-4147-A177-3AD203B41FA5}">
                      <a16:colId xmlns:a16="http://schemas.microsoft.com/office/drawing/2014/main" val="2931550669"/>
                    </a:ext>
                  </a:extLst>
                </a:gridCol>
                <a:gridCol w="4246644">
                  <a:extLst>
                    <a:ext uri="{9D8B030D-6E8A-4147-A177-3AD203B41FA5}">
                      <a16:colId xmlns:a16="http://schemas.microsoft.com/office/drawing/2014/main" val="1565267136"/>
                    </a:ext>
                  </a:extLst>
                </a:gridCol>
                <a:gridCol w="4717567">
                  <a:extLst>
                    <a:ext uri="{9D8B030D-6E8A-4147-A177-3AD203B41FA5}">
                      <a16:colId xmlns:a16="http://schemas.microsoft.com/office/drawing/2014/main" val="2218061539"/>
                    </a:ext>
                  </a:extLst>
                </a:gridCol>
              </a:tblGrid>
              <a:tr h="0">
                <a:tc gridSpan="5">
                  <a:txBody>
                    <a:bodyPr/>
                    <a:lstStyle/>
                    <a:p>
                      <a:pPr marL="0" marR="0" algn="ctr">
                        <a:lnSpc>
                          <a:spcPct val="150000"/>
                        </a:lnSpc>
                        <a:spcBef>
                          <a:spcPts val="0"/>
                        </a:spcBef>
                        <a:spcAft>
                          <a:spcPts val="0"/>
                        </a:spcAft>
                      </a:pPr>
                      <a:r>
                        <a:rPr lang="en-US" sz="3000" b="1">
                          <a:solidFill>
                            <a:srgbClr val="000000"/>
                          </a:solidFill>
                          <a:effectLst/>
                          <a:latin typeface="Arial" panose="020B0604020202020204" pitchFamily="34" charset="0"/>
                          <a:ea typeface="Calibri" panose="020F0502020204030204" pitchFamily="34" charset="0"/>
                          <a:cs typeface="Arial" panose="020B0604020202020204" pitchFamily="34" charset="0"/>
                        </a:rPr>
                        <a:t>PHIẾU HỌC TẬP 1: VÀI NÉT VỀ CÁC MÁY TÍNH ĐIỆN CƠ </a:t>
                      </a:r>
                      <a:endParaRPr lang="en-US" sz="30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0"/>
                        </a:spcBef>
                        <a:spcAft>
                          <a:spcPts val="0"/>
                        </a:spcAft>
                      </a:pPr>
                      <a:r>
                        <a:rPr lang="en-US" sz="3000" b="1">
                          <a:solidFill>
                            <a:srgbClr val="000000"/>
                          </a:solidFill>
                          <a:effectLst/>
                          <a:latin typeface="Arial" panose="020B0604020202020204" pitchFamily="34" charset="0"/>
                          <a:ea typeface="Calibri" panose="020F0502020204030204" pitchFamily="34" charset="0"/>
                          <a:cs typeface="Arial" panose="020B0604020202020204" pitchFamily="34" charset="0"/>
                        </a:rPr>
                        <a:t>VÀ KIẾN TRÚC VON NEUMANN</a:t>
                      </a:r>
                      <a:endParaRPr lang="en-US" sz="30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0"/>
                        </a:spcBef>
                        <a:spcAft>
                          <a:spcPts val="0"/>
                        </a:spcAft>
                      </a:pPr>
                      <a:r>
                        <a:rPr lang="en-US" sz="3000" b="1" i="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444954"/>
                  </a:ext>
                </a:extLst>
              </a:tr>
              <a:tr h="0">
                <a:tc>
                  <a:txBody>
                    <a:bodyPr/>
                    <a:lstStyle/>
                    <a:p>
                      <a:pPr marL="0" marR="0" algn="ctr">
                        <a:lnSpc>
                          <a:spcPct val="150000"/>
                        </a:lnSpc>
                        <a:spcBef>
                          <a:spcPts val="0"/>
                        </a:spcBef>
                        <a:spcAft>
                          <a:spcPts val="0"/>
                        </a:spcAft>
                      </a:pPr>
                      <a:r>
                        <a:rPr lang="en-US" sz="3000" b="1">
                          <a:solidFill>
                            <a:srgbClr val="000000"/>
                          </a:solidFill>
                          <a:effectLst/>
                          <a:latin typeface="Arial" panose="020B0604020202020204" pitchFamily="34" charset="0"/>
                          <a:ea typeface="Calibri" panose="020F0502020204030204" pitchFamily="34" charset="0"/>
                          <a:cs typeface="Arial" panose="020B0604020202020204" pitchFamily="34" charset="0"/>
                        </a:rPr>
                        <a:t>Thời gian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lnSpc>
                          <a:spcPct val="150000"/>
                        </a:lnSpc>
                        <a:spcBef>
                          <a:spcPts val="0"/>
                        </a:spcBef>
                        <a:spcAft>
                          <a:spcPts val="0"/>
                        </a:spcAft>
                      </a:pPr>
                      <a:r>
                        <a:rPr lang="en-US" sz="3000" b="1">
                          <a:solidFill>
                            <a:srgbClr val="000000"/>
                          </a:solidFill>
                          <a:effectLst/>
                          <a:latin typeface="Arial" panose="020B0604020202020204" pitchFamily="34" charset="0"/>
                          <a:ea typeface="Calibri" panose="020F0502020204030204" pitchFamily="34" charset="0"/>
                          <a:cs typeface="Arial" panose="020B0604020202020204" pitchFamily="34" charset="0"/>
                        </a:rPr>
                        <a:t>Nhà phát minh</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lnSpc>
                          <a:spcPct val="150000"/>
                        </a:lnSpc>
                        <a:spcBef>
                          <a:spcPts val="0"/>
                        </a:spcBef>
                        <a:spcAft>
                          <a:spcPts val="0"/>
                        </a:spcAft>
                      </a:pPr>
                      <a:r>
                        <a:rPr lang="en-US" sz="3000" b="1">
                          <a:solidFill>
                            <a:srgbClr val="000000"/>
                          </a:solidFill>
                          <a:effectLst/>
                          <a:latin typeface="Arial" panose="020B0604020202020204" pitchFamily="34" charset="0"/>
                          <a:ea typeface="Calibri" panose="020F0502020204030204" pitchFamily="34" charset="0"/>
                          <a:cs typeface="Arial" panose="020B0604020202020204" pitchFamily="34" charset="0"/>
                        </a:rPr>
                        <a:t>Tên phát minh</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lnSpc>
                          <a:spcPct val="150000"/>
                        </a:lnSpc>
                        <a:spcBef>
                          <a:spcPts val="0"/>
                        </a:spcBef>
                        <a:spcAft>
                          <a:spcPts val="0"/>
                        </a:spcAft>
                      </a:pPr>
                      <a:r>
                        <a:rPr lang="en-US" sz="3000" b="1">
                          <a:solidFill>
                            <a:srgbClr val="000000"/>
                          </a:solidFill>
                          <a:effectLst/>
                          <a:latin typeface="Arial" panose="020B0604020202020204" pitchFamily="34" charset="0"/>
                          <a:ea typeface="Calibri" panose="020F0502020204030204" pitchFamily="34" charset="0"/>
                          <a:cs typeface="Arial" panose="020B0604020202020204" pitchFamily="34" charset="0"/>
                        </a:rPr>
                        <a:t>Đặc điểm</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lnSpc>
                          <a:spcPct val="150000"/>
                        </a:lnSpc>
                        <a:spcBef>
                          <a:spcPts val="0"/>
                        </a:spcBef>
                        <a:spcAft>
                          <a:spcPts val="0"/>
                        </a:spcAft>
                      </a:pPr>
                      <a:r>
                        <a:rPr lang="en-US" sz="3000" b="1">
                          <a:solidFill>
                            <a:srgbClr val="000000"/>
                          </a:solidFill>
                          <a:effectLst/>
                          <a:latin typeface="Arial" panose="020B0604020202020204" pitchFamily="34" charset="0"/>
                          <a:ea typeface="Calibri" panose="020F0502020204030204" pitchFamily="34" charset="0"/>
                          <a:cs typeface="Arial" panose="020B0604020202020204" pitchFamily="34" charset="0"/>
                        </a:rPr>
                        <a:t>Ảnh hưởng</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4436438"/>
                  </a:ext>
                </a:extLst>
              </a:tr>
              <a:tr h="0">
                <a:tc>
                  <a:txBody>
                    <a:bodyPr/>
                    <a:lstStyle/>
                    <a:p>
                      <a:pPr marL="0" marR="0" algn="ctr">
                        <a:lnSpc>
                          <a:spcPct val="150000"/>
                        </a:lnSpc>
                        <a:spcBef>
                          <a:spcPts val="0"/>
                        </a:spcBef>
                        <a:spcAft>
                          <a:spcPts val="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1642</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Blaise Pascal</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Pascaline</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Thực hiện phép tính cộng, trừ</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Mở ra một giai đoạn mới trong lịch sử tính toán và phát triển của máy tính</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90167113"/>
                  </a:ext>
                </a:extLst>
              </a:tr>
              <a:tr h="0">
                <a:tc>
                  <a:txBody>
                    <a:bodyPr/>
                    <a:lstStyle/>
                    <a:p>
                      <a:pPr marL="0" marR="0" algn="ctr">
                        <a:lnSpc>
                          <a:spcPct val="150000"/>
                        </a:lnSpc>
                        <a:spcBef>
                          <a:spcPts val="0"/>
                        </a:spcBef>
                        <a:spcAft>
                          <a:spcPts val="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1820</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Charles Xavier Thomas</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Máy tính cơ học</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Thực hiện phép tính cộng, trừ, nhân, chia</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27016283"/>
                  </a:ext>
                </a:extLst>
              </a:tr>
              <a:tr h="0">
                <a:tc>
                  <a:txBody>
                    <a:bodyPr/>
                    <a:lstStyle/>
                    <a:p>
                      <a:pPr marL="0" marR="0" algn="ctr">
                        <a:lnSpc>
                          <a:spcPct val="150000"/>
                        </a:lnSpc>
                        <a:spcBef>
                          <a:spcPts val="0"/>
                        </a:spcBef>
                        <a:spcAft>
                          <a:spcPts val="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1944</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John von Neumann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Nguyên lí Von Neumann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Nguyên lí hoạt động theo chương trình của máy tính điện tử.</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Đặt nền móng cho sự phát triển máy tính điện tử.</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48834400"/>
                  </a:ext>
                </a:extLst>
              </a:tr>
            </a:tbl>
          </a:graphicData>
        </a:graphic>
      </p:graphicFrame>
    </p:spTree>
    <p:extLst>
      <p:ext uri="{BB962C8B-B14F-4D97-AF65-F5344CB8AC3E}">
        <p14:creationId xmlns:p14="http://schemas.microsoft.com/office/powerpoint/2010/main" val="135409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57050">
            <a:off x="13440783" y="-2719691"/>
            <a:ext cx="7204569" cy="7177551"/>
          </a:xfrm>
          <a:prstGeom prst="rect">
            <a:avLst/>
          </a:prstGeom>
        </p:spPr>
      </p:pic>
      <p:cxnSp>
        <p:nvCxnSpPr>
          <p:cNvPr id="4" name="Straight Connector 3">
            <a:extLst>
              <a:ext uri="{FF2B5EF4-FFF2-40B4-BE49-F238E27FC236}">
                <a16:creationId xmlns:a16="http://schemas.microsoft.com/office/drawing/2014/main" id="{9A2C9510-A5B6-A979-01EB-6B3FB1D03894}"/>
              </a:ext>
            </a:extLst>
          </p:cNvPr>
          <p:cNvCxnSpPr>
            <a:cxnSpLocks/>
          </p:cNvCxnSpPr>
          <p:nvPr/>
        </p:nvCxnSpPr>
        <p:spPr>
          <a:xfrm>
            <a:off x="1371600" y="5949949"/>
            <a:ext cx="15011400" cy="0"/>
          </a:xfrm>
          <a:prstGeom prst="line">
            <a:avLst/>
          </a:prstGeom>
          <a:ln w="57150">
            <a:solidFill>
              <a:srgbClr val="EAAE1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Flowchart: Terminator 4">
            <a:extLst>
              <a:ext uri="{FF2B5EF4-FFF2-40B4-BE49-F238E27FC236}">
                <a16:creationId xmlns:a16="http://schemas.microsoft.com/office/drawing/2014/main" id="{B49D3585-F08F-F3BD-5065-7107E881BF79}"/>
              </a:ext>
            </a:extLst>
          </p:cNvPr>
          <p:cNvSpPr/>
          <p:nvPr/>
        </p:nvSpPr>
        <p:spPr>
          <a:xfrm>
            <a:off x="3550584" y="5645149"/>
            <a:ext cx="1312162" cy="609600"/>
          </a:xfrm>
          <a:prstGeom prst="flowChartTerminator">
            <a:avLst/>
          </a:prstGeom>
          <a:solidFill>
            <a:srgbClr val="057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2667" b="1">
                <a:solidFill>
                  <a:prstClr val="white"/>
                </a:solidFill>
                <a:latin typeface="Arial" panose="020B0604020202020204" pitchFamily="34" charset="0"/>
                <a:cs typeface="Arial" panose="020B0604020202020204" pitchFamily="34" charset="0"/>
              </a:rPr>
              <a:t>1642</a:t>
            </a:r>
          </a:p>
        </p:txBody>
      </p:sp>
      <p:sp>
        <p:nvSpPr>
          <p:cNvPr id="6" name="Flowchart: Terminator 5">
            <a:extLst>
              <a:ext uri="{FF2B5EF4-FFF2-40B4-BE49-F238E27FC236}">
                <a16:creationId xmlns:a16="http://schemas.microsoft.com/office/drawing/2014/main" id="{CF565EAA-5509-1B09-9D1B-DFE85B084AD2}"/>
              </a:ext>
            </a:extLst>
          </p:cNvPr>
          <p:cNvSpPr/>
          <p:nvPr/>
        </p:nvSpPr>
        <p:spPr>
          <a:xfrm>
            <a:off x="8215062" y="5645149"/>
            <a:ext cx="1312162" cy="609600"/>
          </a:xfrm>
          <a:prstGeom prst="flowChartTerminator">
            <a:avLst/>
          </a:prstGeom>
          <a:solidFill>
            <a:srgbClr val="057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2667" b="1">
                <a:solidFill>
                  <a:prstClr val="white"/>
                </a:solidFill>
                <a:latin typeface="Arial" panose="020B0604020202020204" pitchFamily="34" charset="0"/>
                <a:cs typeface="Arial" panose="020B0604020202020204" pitchFamily="34" charset="0"/>
              </a:rPr>
              <a:t>1820</a:t>
            </a:r>
          </a:p>
        </p:txBody>
      </p:sp>
      <p:sp>
        <p:nvSpPr>
          <p:cNvPr id="10" name="Flowchart: Terminator 9">
            <a:extLst>
              <a:ext uri="{FF2B5EF4-FFF2-40B4-BE49-F238E27FC236}">
                <a16:creationId xmlns:a16="http://schemas.microsoft.com/office/drawing/2014/main" id="{C77EEC00-842D-43C1-4B28-1B5D39CFDEFD}"/>
              </a:ext>
            </a:extLst>
          </p:cNvPr>
          <p:cNvSpPr/>
          <p:nvPr/>
        </p:nvSpPr>
        <p:spPr>
          <a:xfrm>
            <a:off x="12662706" y="5645149"/>
            <a:ext cx="1312162" cy="609600"/>
          </a:xfrm>
          <a:prstGeom prst="flowChartTerminator">
            <a:avLst/>
          </a:prstGeom>
          <a:solidFill>
            <a:srgbClr val="057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2667" b="1">
                <a:solidFill>
                  <a:prstClr val="white"/>
                </a:solidFill>
                <a:latin typeface="Arial" panose="020B0604020202020204" pitchFamily="34" charset="0"/>
                <a:cs typeface="Arial" panose="020B0604020202020204" pitchFamily="34" charset="0"/>
              </a:rPr>
              <a:t>1944</a:t>
            </a:r>
          </a:p>
        </p:txBody>
      </p:sp>
      <p:grpSp>
        <p:nvGrpSpPr>
          <p:cNvPr id="25" name="Group 24">
            <a:extLst>
              <a:ext uri="{FF2B5EF4-FFF2-40B4-BE49-F238E27FC236}">
                <a16:creationId xmlns:a16="http://schemas.microsoft.com/office/drawing/2014/main" id="{15ECC1C9-8C56-16CB-D825-633B73AB59BF}"/>
              </a:ext>
            </a:extLst>
          </p:cNvPr>
          <p:cNvGrpSpPr/>
          <p:nvPr/>
        </p:nvGrpSpPr>
        <p:grpSpPr>
          <a:xfrm>
            <a:off x="1045156" y="6426656"/>
            <a:ext cx="6323017" cy="3714345"/>
            <a:chOff x="2063675" y="5977389"/>
            <a:chExt cx="6323017" cy="3714345"/>
          </a:xfrm>
        </p:grpSpPr>
        <p:grpSp>
          <p:nvGrpSpPr>
            <p:cNvPr id="7" name="Group 6">
              <a:extLst>
                <a:ext uri="{FF2B5EF4-FFF2-40B4-BE49-F238E27FC236}">
                  <a16:creationId xmlns:a16="http://schemas.microsoft.com/office/drawing/2014/main" id="{0764FE7E-24A0-CDAA-55FE-C0D4C464B5F8}"/>
                </a:ext>
              </a:extLst>
            </p:cNvPr>
            <p:cNvGrpSpPr/>
            <p:nvPr/>
          </p:nvGrpSpPr>
          <p:grpSpPr>
            <a:xfrm>
              <a:off x="2063675" y="5977389"/>
              <a:ext cx="6323017" cy="3714345"/>
              <a:chOff x="-696726" y="3660520"/>
              <a:chExt cx="5913823" cy="3379341"/>
            </a:xfrm>
          </p:grpSpPr>
          <p:sp>
            <p:nvSpPr>
              <p:cNvPr id="8" name="TextBox 7">
                <a:extLst>
                  <a:ext uri="{FF2B5EF4-FFF2-40B4-BE49-F238E27FC236}">
                    <a16:creationId xmlns:a16="http://schemas.microsoft.com/office/drawing/2014/main" id="{BF72ECC8-23F9-9CB9-CA33-12CBCF22B87B}"/>
                  </a:ext>
                </a:extLst>
              </p:cNvPr>
              <p:cNvSpPr txBox="1"/>
              <p:nvPr/>
            </p:nvSpPr>
            <p:spPr>
              <a:xfrm>
                <a:off x="-696726" y="5763622"/>
                <a:ext cx="5913823" cy="1276239"/>
              </a:xfrm>
              <a:prstGeom prst="rect">
                <a:avLst/>
              </a:prstGeom>
              <a:noFill/>
            </p:spPr>
            <p:txBody>
              <a:bodyPr wrap="square">
                <a:spAutoFit/>
              </a:bodyPr>
              <a:lstStyle/>
              <a:p>
                <a:pPr algn="ctr" defTabSz="609630">
                  <a:lnSpc>
                    <a:spcPct val="150000"/>
                  </a:lnSpc>
                  <a:defRPr/>
                </a:pPr>
                <a:r>
                  <a:rPr lang="en-US" sz="3000">
                    <a:solidFill>
                      <a:prstClr val="black"/>
                    </a:solidFill>
                    <a:latin typeface="Arial" panose="020B0604020202020204" pitchFamily="34" charset="0"/>
                    <a:cs typeface="Arial" panose="020B0604020202020204" pitchFamily="34" charset="0"/>
                  </a:rPr>
                  <a:t>Pascaline ra đời và mở ra giai đoạn mới cho lịch sử phát triển máy tính.</a:t>
                </a:r>
                <a:endParaRPr lang="en-US" sz="3000">
                  <a:solidFill>
                    <a:prstClr val="black"/>
                  </a:solidFill>
                  <a:latin typeface="Calibri"/>
                </a:endParaRPr>
              </a:p>
            </p:txBody>
          </p:sp>
          <p:pic>
            <p:nvPicPr>
              <p:cNvPr id="9" name="Picture 2">
                <a:extLst>
                  <a:ext uri="{FF2B5EF4-FFF2-40B4-BE49-F238E27FC236}">
                    <a16:creationId xmlns:a16="http://schemas.microsoft.com/office/drawing/2014/main" id="{3DD76F8C-8DC3-93DF-2529-C98711C225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1263" y="3660520"/>
                <a:ext cx="3012673" cy="2007663"/>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Blaise Pascal - Wikipedia">
              <a:extLst>
                <a:ext uri="{FF2B5EF4-FFF2-40B4-BE49-F238E27FC236}">
                  <a16:creationId xmlns:a16="http://schemas.microsoft.com/office/drawing/2014/main" id="{01FBC190-5D8F-0F76-08B8-002D45F1A8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5400" y="5977390"/>
              <a:ext cx="1853208" cy="22066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4A8D098D-E83E-0546-9340-1B8E75976A4C}"/>
              </a:ext>
            </a:extLst>
          </p:cNvPr>
          <p:cNvGrpSpPr/>
          <p:nvPr/>
        </p:nvGrpSpPr>
        <p:grpSpPr>
          <a:xfrm>
            <a:off x="5579191" y="2045971"/>
            <a:ext cx="6583903" cy="3599178"/>
            <a:chOff x="3189830" y="-673699"/>
            <a:chExt cx="5807189" cy="3214643"/>
          </a:xfrm>
        </p:grpSpPr>
        <p:grpSp>
          <p:nvGrpSpPr>
            <p:cNvPr id="14" name="Group 13">
              <a:extLst>
                <a:ext uri="{FF2B5EF4-FFF2-40B4-BE49-F238E27FC236}">
                  <a16:creationId xmlns:a16="http://schemas.microsoft.com/office/drawing/2014/main" id="{89A0FE28-F699-D448-C6F2-C1A224FD4789}"/>
                </a:ext>
              </a:extLst>
            </p:cNvPr>
            <p:cNvGrpSpPr/>
            <p:nvPr/>
          </p:nvGrpSpPr>
          <p:grpSpPr>
            <a:xfrm>
              <a:off x="3189830" y="-673699"/>
              <a:ext cx="5807189" cy="3214643"/>
              <a:chOff x="1757625" y="-678029"/>
              <a:chExt cx="5807189" cy="3214643"/>
            </a:xfrm>
          </p:grpSpPr>
          <p:sp>
            <p:nvSpPr>
              <p:cNvPr id="16" name="TextBox 15">
                <a:extLst>
                  <a:ext uri="{FF2B5EF4-FFF2-40B4-BE49-F238E27FC236}">
                    <a16:creationId xmlns:a16="http://schemas.microsoft.com/office/drawing/2014/main" id="{A575D9BC-3799-FBCD-B1D4-5C53C5504934}"/>
                  </a:ext>
                </a:extLst>
              </p:cNvPr>
              <p:cNvSpPr txBox="1"/>
              <p:nvPr/>
            </p:nvSpPr>
            <p:spPr>
              <a:xfrm>
                <a:off x="1853558" y="1283728"/>
                <a:ext cx="5711256" cy="1252886"/>
              </a:xfrm>
              <a:prstGeom prst="rect">
                <a:avLst/>
              </a:prstGeom>
              <a:noFill/>
            </p:spPr>
            <p:txBody>
              <a:bodyPr wrap="square">
                <a:spAutoFit/>
              </a:bodyPr>
              <a:lstStyle/>
              <a:p>
                <a:pPr algn="ctr" defTabSz="609630">
                  <a:lnSpc>
                    <a:spcPct val="150000"/>
                  </a:lnSpc>
                  <a:defRPr/>
                </a:pPr>
                <a:r>
                  <a:rPr lang="en-US" sz="3000">
                    <a:solidFill>
                      <a:prstClr val="black"/>
                    </a:solidFill>
                    <a:latin typeface="Arial" panose="020B0604020202020204" pitchFamily="34" charset="0"/>
                    <a:ea typeface="Times New Roman" panose="02020603050405020304" pitchFamily="18" charset="0"/>
                    <a:cs typeface="Arial" panose="020B0604020202020204" pitchFamily="34" charset="0"/>
                  </a:rPr>
                  <a:t>Máy tính cơ học thực hiện các phép tính cộng trừ, nhân, chia ra đời</a:t>
                </a:r>
                <a:endParaRPr lang="en-US" sz="3000">
                  <a:solidFill>
                    <a:prstClr val="black"/>
                  </a:solidFill>
                  <a:latin typeface="Calibri"/>
                </a:endParaRPr>
              </a:p>
            </p:txBody>
          </p:sp>
          <p:pic>
            <p:nvPicPr>
              <p:cNvPr id="17" name="Picture 4">
                <a:extLst>
                  <a:ext uri="{FF2B5EF4-FFF2-40B4-BE49-F238E27FC236}">
                    <a16:creationId xmlns:a16="http://schemas.microsoft.com/office/drawing/2014/main" id="{0CDFA311-096C-1033-3D31-13F3F38DE0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757625" y="-678029"/>
                <a:ext cx="3560603" cy="1975020"/>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descr="A painting of a person&#10;&#10;Description automatically generated with medium confidence">
              <a:extLst>
                <a:ext uri="{FF2B5EF4-FFF2-40B4-BE49-F238E27FC236}">
                  <a16:creationId xmlns:a16="http://schemas.microsoft.com/office/drawing/2014/main" id="{889838ED-E5C6-ADB4-8F81-EFE84291B6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2426" y="-673698"/>
              <a:ext cx="1964999" cy="1967455"/>
            </a:xfrm>
            <a:prstGeom prst="rect">
              <a:avLst/>
            </a:prstGeom>
          </p:spPr>
        </p:pic>
      </p:grpSp>
      <p:grpSp>
        <p:nvGrpSpPr>
          <p:cNvPr id="18" name="Group 17">
            <a:extLst>
              <a:ext uri="{FF2B5EF4-FFF2-40B4-BE49-F238E27FC236}">
                <a16:creationId xmlns:a16="http://schemas.microsoft.com/office/drawing/2014/main" id="{C4BC9A83-36D8-1A38-3CD8-10C81DBF4CEF}"/>
              </a:ext>
            </a:extLst>
          </p:cNvPr>
          <p:cNvGrpSpPr/>
          <p:nvPr/>
        </p:nvGrpSpPr>
        <p:grpSpPr>
          <a:xfrm>
            <a:off x="9828261" y="6441431"/>
            <a:ext cx="6668132" cy="3368096"/>
            <a:chOff x="8019084" y="3655082"/>
            <a:chExt cx="6075740" cy="2870802"/>
          </a:xfrm>
        </p:grpSpPr>
        <p:grpSp>
          <p:nvGrpSpPr>
            <p:cNvPr id="19" name="Group 18">
              <a:extLst>
                <a:ext uri="{FF2B5EF4-FFF2-40B4-BE49-F238E27FC236}">
                  <a16:creationId xmlns:a16="http://schemas.microsoft.com/office/drawing/2014/main" id="{04FFC465-44D3-7964-50A8-6948DDA18E3D}"/>
                </a:ext>
              </a:extLst>
            </p:cNvPr>
            <p:cNvGrpSpPr/>
            <p:nvPr/>
          </p:nvGrpSpPr>
          <p:grpSpPr>
            <a:xfrm>
              <a:off x="8019084" y="3736720"/>
              <a:ext cx="6075740" cy="2789164"/>
              <a:chOff x="11721934" y="-648723"/>
              <a:chExt cx="6075740" cy="2789164"/>
            </a:xfrm>
          </p:grpSpPr>
          <p:sp>
            <p:nvSpPr>
              <p:cNvPr id="21" name="TextBox 20">
                <a:extLst>
                  <a:ext uri="{FF2B5EF4-FFF2-40B4-BE49-F238E27FC236}">
                    <a16:creationId xmlns:a16="http://schemas.microsoft.com/office/drawing/2014/main" id="{4B3CB508-B59E-EE54-124B-9E2E43A72D73}"/>
                  </a:ext>
                </a:extLst>
              </p:cNvPr>
              <p:cNvSpPr txBox="1"/>
              <p:nvPr/>
            </p:nvSpPr>
            <p:spPr>
              <a:xfrm>
                <a:off x="12218028" y="1535050"/>
                <a:ext cx="5579646" cy="605391"/>
              </a:xfrm>
              <a:prstGeom prst="rect">
                <a:avLst/>
              </a:prstGeom>
              <a:noFill/>
            </p:spPr>
            <p:txBody>
              <a:bodyPr wrap="square">
                <a:spAutoFit/>
              </a:bodyPr>
              <a:lstStyle/>
              <a:p>
                <a:pPr algn="ctr" defTabSz="609630">
                  <a:lnSpc>
                    <a:spcPct val="150000"/>
                  </a:lnSpc>
                  <a:defRPr/>
                </a:pPr>
                <a:r>
                  <a:rPr lang="en-US" sz="3000">
                    <a:solidFill>
                      <a:prstClr val="black"/>
                    </a:solidFill>
                    <a:latin typeface="Arial" panose="020B0604020202020204" pitchFamily="34" charset="0"/>
                    <a:cs typeface="Arial" panose="020B0604020202020204" pitchFamily="34" charset="0"/>
                  </a:rPr>
                  <a:t>Nguyên lí Von Neumann ra đời</a:t>
                </a:r>
                <a:endParaRPr lang="en-US" sz="3000">
                  <a:solidFill>
                    <a:prstClr val="black"/>
                  </a:solidFill>
                  <a:latin typeface="Calibri"/>
                </a:endParaRPr>
              </a:p>
            </p:txBody>
          </p:sp>
          <p:pic>
            <p:nvPicPr>
              <p:cNvPr id="22" name="Picture 21">
                <a:extLst>
                  <a:ext uri="{FF2B5EF4-FFF2-40B4-BE49-F238E27FC236}">
                    <a16:creationId xmlns:a16="http://schemas.microsoft.com/office/drawing/2014/main" id="{3B44BAAD-4EF5-E00A-E236-C91C94BC17C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721934" y="-648723"/>
                <a:ext cx="3760810" cy="2172912"/>
              </a:xfrm>
              <a:prstGeom prst="rect">
                <a:avLst/>
              </a:prstGeom>
            </p:spPr>
          </p:pic>
        </p:grpSp>
        <p:pic>
          <p:nvPicPr>
            <p:cNvPr id="20" name="Picture 19">
              <a:extLst>
                <a:ext uri="{FF2B5EF4-FFF2-40B4-BE49-F238E27FC236}">
                  <a16:creationId xmlns:a16="http://schemas.microsoft.com/office/drawing/2014/main" id="{CF714FFE-5797-47E3-E827-152B6731A5FA}"/>
                </a:ext>
              </a:extLst>
            </p:cNvPr>
            <p:cNvPicPr>
              <a:picLocks noChangeAspect="1"/>
            </p:cNvPicPr>
            <p:nvPr/>
          </p:nvPicPr>
          <p:blipFill>
            <a:blip r:embed="rId9"/>
            <a:stretch>
              <a:fillRect/>
            </a:stretch>
          </p:blipFill>
          <p:spPr>
            <a:xfrm>
              <a:off x="11876149" y="3655082"/>
              <a:ext cx="1737611" cy="2254550"/>
            </a:xfrm>
            <a:prstGeom prst="rect">
              <a:avLst/>
            </a:prstGeom>
          </p:spPr>
        </p:pic>
      </p:grpSp>
      <p:sp>
        <p:nvSpPr>
          <p:cNvPr id="27" name="TextBox 26">
            <a:extLst>
              <a:ext uri="{FF2B5EF4-FFF2-40B4-BE49-F238E27FC236}">
                <a16:creationId xmlns:a16="http://schemas.microsoft.com/office/drawing/2014/main" id="{436DD26C-6CC0-20C8-629B-E716D851BBE3}"/>
              </a:ext>
            </a:extLst>
          </p:cNvPr>
          <p:cNvSpPr txBox="1"/>
          <p:nvPr/>
        </p:nvSpPr>
        <p:spPr>
          <a:xfrm>
            <a:off x="-638566" y="934399"/>
            <a:ext cx="19565132" cy="916276"/>
          </a:xfrm>
          <a:prstGeom prst="rect">
            <a:avLst/>
          </a:prstGeom>
          <a:noFill/>
        </p:spPr>
        <p:txBody>
          <a:bodyPr wrap="square">
            <a:spAutoFit/>
          </a:bodyPr>
          <a:lstStyle/>
          <a:p>
            <a:pPr marL="0" marR="0" algn="ctr">
              <a:lnSpc>
                <a:spcPct val="150000"/>
              </a:lnSpc>
              <a:spcBef>
                <a:spcPts val="0"/>
              </a:spcBef>
              <a:spcAft>
                <a:spcPts val="0"/>
              </a:spcAft>
            </a:pPr>
            <a:r>
              <a:rPr lang="vi-VN" sz="4000" b="1">
                <a:solidFill>
                  <a:srgbClr val="000000"/>
                </a:solidFill>
                <a:effectLst/>
                <a:ea typeface="Calibri" panose="020F0502020204030204" pitchFamily="34" charset="0"/>
                <a:cs typeface="Times New Roman" panose="02020603050405020304" pitchFamily="18" charset="0"/>
              </a:rPr>
              <a:t>Đường thời gian mô tả các giai đoạn phát triển của máy tính điện cơ.</a:t>
            </a:r>
            <a:endParaRPr lang="en-US" sz="40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3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1659</Words>
  <Application>Microsoft Office PowerPoint</Application>
  <PresentationFormat>Custom</PresentationFormat>
  <Paragraphs>206</Paragraphs>
  <Slides>34</Slides>
  <Notes>0</Notes>
  <HiddenSlides>0</HiddenSlides>
  <MMClips>10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Calibri</vt:lpstr>
      <vt:lpstr>Wingdings</vt:lpstr>
      <vt:lpstr>Arial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Hồng Phấn Vàng Nhạt Mang tính minh họa của Trẻ em Đơn giản Ngày của Mẹ Bản thuyết trình</dc:title>
  <dc:creator>WIN 11</dc:creator>
  <cp:lastModifiedBy>WIN 11</cp:lastModifiedBy>
  <cp:revision>12</cp:revision>
  <dcterms:created xsi:type="dcterms:W3CDTF">2006-08-16T00:00:00Z</dcterms:created>
  <dcterms:modified xsi:type="dcterms:W3CDTF">2025-09-26T08:29:34Z</dcterms:modified>
  <dc:identifier>DAFbEQVUIGM</dc:identifier>
</cp:coreProperties>
</file>