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86" r:id="rId3"/>
    <p:sldId id="284" r:id="rId4"/>
    <p:sldId id="287" r:id="rId5"/>
    <p:sldId id="257" r:id="rId6"/>
    <p:sldId id="263" r:id="rId7"/>
    <p:sldId id="262" r:id="rId8"/>
    <p:sldId id="288" r:id="rId9"/>
    <p:sldId id="274" r:id="rId10"/>
    <p:sldId id="266" r:id="rId11"/>
    <p:sldId id="276" r:id="rId12"/>
    <p:sldId id="267" r:id="rId13"/>
    <p:sldId id="277" r:id="rId14"/>
    <p:sldId id="281" r:id="rId15"/>
    <p:sldId id="278" r:id="rId16"/>
    <p:sldId id="282" r:id="rId17"/>
    <p:sldId id="268" r:id="rId18"/>
    <p:sldId id="289" r:id="rId19"/>
    <p:sldId id="275" r:id="rId20"/>
    <p:sldId id="279" r:id="rId21"/>
    <p:sldId id="283" r:id="rId22"/>
    <p:sldId id="269" r:id="rId23"/>
    <p:sldId id="280" r:id="rId24"/>
    <p:sldId id="270" r:id="rId25"/>
    <p:sldId id="271" r:id="rId26"/>
    <p:sldId id="290" r:id="rId27"/>
    <p:sldId id="272"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E293"/>
    <a:srgbClr val="F692A3"/>
    <a:srgbClr val="E4B6DD"/>
    <a:srgbClr val="EDA8F2"/>
    <a:srgbClr val="C5A1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4" d="100"/>
          <a:sy n="64" d="100"/>
        </p:scale>
        <p:origin x="680"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95D0FB2-7862-49FC-A68A-417BC576AD45}" type="datetimeFigureOut">
              <a:rPr lang="en-US" smtClean="0"/>
              <a:t>27/09/2025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BCF234-78AD-4F63-B6EF-4C33C9E9BBC5}" type="slidenum">
              <a:rPr lang="en-US" smtClean="0"/>
              <a:t>‹#›</a:t>
            </a:fld>
            <a:endParaRPr lang="en-US"/>
          </a:p>
        </p:txBody>
      </p:sp>
    </p:spTree>
    <p:extLst>
      <p:ext uri="{BB962C8B-B14F-4D97-AF65-F5344CB8AC3E}">
        <p14:creationId xmlns:p14="http://schemas.microsoft.com/office/powerpoint/2010/main" val="3041881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5D0FB2-7862-49FC-A68A-417BC576AD45}" type="datetimeFigureOut">
              <a:rPr lang="en-US" smtClean="0"/>
              <a:t>27/09/2025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BCF234-78AD-4F63-B6EF-4C33C9E9BBC5}" type="slidenum">
              <a:rPr lang="en-US" smtClean="0"/>
              <a:t>‹#›</a:t>
            </a:fld>
            <a:endParaRPr lang="en-US"/>
          </a:p>
        </p:txBody>
      </p:sp>
    </p:spTree>
    <p:extLst>
      <p:ext uri="{BB962C8B-B14F-4D97-AF65-F5344CB8AC3E}">
        <p14:creationId xmlns:p14="http://schemas.microsoft.com/office/powerpoint/2010/main" val="3660098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5D0FB2-7862-49FC-A68A-417BC576AD45}" type="datetimeFigureOut">
              <a:rPr lang="en-US" smtClean="0"/>
              <a:t>27/09/2025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BCF234-78AD-4F63-B6EF-4C33C9E9BBC5}" type="slidenum">
              <a:rPr lang="en-US" smtClean="0"/>
              <a:t>‹#›</a:t>
            </a:fld>
            <a:endParaRPr lang="en-US"/>
          </a:p>
        </p:txBody>
      </p:sp>
    </p:spTree>
    <p:extLst>
      <p:ext uri="{BB962C8B-B14F-4D97-AF65-F5344CB8AC3E}">
        <p14:creationId xmlns:p14="http://schemas.microsoft.com/office/powerpoint/2010/main" val="3265802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5D0FB2-7862-49FC-A68A-417BC576AD45}" type="datetimeFigureOut">
              <a:rPr lang="en-US" smtClean="0"/>
              <a:t>27/09/2025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BCF234-78AD-4F63-B6EF-4C33C9E9BBC5}" type="slidenum">
              <a:rPr lang="en-US" smtClean="0"/>
              <a:t>‹#›</a:t>
            </a:fld>
            <a:endParaRPr lang="en-US"/>
          </a:p>
        </p:txBody>
      </p:sp>
    </p:spTree>
    <p:extLst>
      <p:ext uri="{BB962C8B-B14F-4D97-AF65-F5344CB8AC3E}">
        <p14:creationId xmlns:p14="http://schemas.microsoft.com/office/powerpoint/2010/main" val="875903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5D0FB2-7862-49FC-A68A-417BC576AD45}" type="datetimeFigureOut">
              <a:rPr lang="en-US" smtClean="0"/>
              <a:t>27/09/2025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BCF234-78AD-4F63-B6EF-4C33C9E9BBC5}" type="slidenum">
              <a:rPr lang="en-US" smtClean="0"/>
              <a:t>‹#›</a:t>
            </a:fld>
            <a:endParaRPr lang="en-US"/>
          </a:p>
        </p:txBody>
      </p:sp>
    </p:spTree>
    <p:extLst>
      <p:ext uri="{BB962C8B-B14F-4D97-AF65-F5344CB8AC3E}">
        <p14:creationId xmlns:p14="http://schemas.microsoft.com/office/powerpoint/2010/main" val="2958051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95D0FB2-7862-49FC-A68A-417BC576AD45}" type="datetimeFigureOut">
              <a:rPr lang="en-US" smtClean="0"/>
              <a:t>27/09/2025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BCF234-78AD-4F63-B6EF-4C33C9E9BBC5}" type="slidenum">
              <a:rPr lang="en-US" smtClean="0"/>
              <a:t>‹#›</a:t>
            </a:fld>
            <a:endParaRPr lang="en-US"/>
          </a:p>
        </p:txBody>
      </p:sp>
    </p:spTree>
    <p:extLst>
      <p:ext uri="{BB962C8B-B14F-4D97-AF65-F5344CB8AC3E}">
        <p14:creationId xmlns:p14="http://schemas.microsoft.com/office/powerpoint/2010/main" val="237176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95D0FB2-7862-49FC-A68A-417BC576AD45}" type="datetimeFigureOut">
              <a:rPr lang="en-US" smtClean="0"/>
              <a:t>27/09/2025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BCF234-78AD-4F63-B6EF-4C33C9E9BBC5}" type="slidenum">
              <a:rPr lang="en-US" smtClean="0"/>
              <a:t>‹#›</a:t>
            </a:fld>
            <a:endParaRPr lang="en-US"/>
          </a:p>
        </p:txBody>
      </p:sp>
    </p:spTree>
    <p:extLst>
      <p:ext uri="{BB962C8B-B14F-4D97-AF65-F5344CB8AC3E}">
        <p14:creationId xmlns:p14="http://schemas.microsoft.com/office/powerpoint/2010/main" val="3167746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95D0FB2-7862-49FC-A68A-417BC576AD45}" type="datetimeFigureOut">
              <a:rPr lang="en-US" smtClean="0"/>
              <a:t>27/09/2025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BCF234-78AD-4F63-B6EF-4C33C9E9BBC5}" type="slidenum">
              <a:rPr lang="en-US" smtClean="0"/>
              <a:t>‹#›</a:t>
            </a:fld>
            <a:endParaRPr lang="en-US"/>
          </a:p>
        </p:txBody>
      </p:sp>
    </p:spTree>
    <p:extLst>
      <p:ext uri="{BB962C8B-B14F-4D97-AF65-F5344CB8AC3E}">
        <p14:creationId xmlns:p14="http://schemas.microsoft.com/office/powerpoint/2010/main" val="2061583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5D0FB2-7862-49FC-A68A-417BC576AD45}" type="datetimeFigureOut">
              <a:rPr lang="en-US" smtClean="0"/>
              <a:t>27/09/2025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BCF234-78AD-4F63-B6EF-4C33C9E9BBC5}" type="slidenum">
              <a:rPr lang="en-US" smtClean="0"/>
              <a:t>‹#›</a:t>
            </a:fld>
            <a:endParaRPr lang="en-US"/>
          </a:p>
        </p:txBody>
      </p:sp>
    </p:spTree>
    <p:extLst>
      <p:ext uri="{BB962C8B-B14F-4D97-AF65-F5344CB8AC3E}">
        <p14:creationId xmlns:p14="http://schemas.microsoft.com/office/powerpoint/2010/main" val="2136005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95D0FB2-7862-49FC-A68A-417BC576AD45}" type="datetimeFigureOut">
              <a:rPr lang="en-US" smtClean="0"/>
              <a:t>27/09/2025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BCF234-78AD-4F63-B6EF-4C33C9E9BBC5}" type="slidenum">
              <a:rPr lang="en-US" smtClean="0"/>
              <a:t>‹#›</a:t>
            </a:fld>
            <a:endParaRPr lang="en-US"/>
          </a:p>
        </p:txBody>
      </p:sp>
    </p:spTree>
    <p:extLst>
      <p:ext uri="{BB962C8B-B14F-4D97-AF65-F5344CB8AC3E}">
        <p14:creationId xmlns:p14="http://schemas.microsoft.com/office/powerpoint/2010/main" val="422163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95D0FB2-7862-49FC-A68A-417BC576AD45}" type="datetimeFigureOut">
              <a:rPr lang="en-US" smtClean="0"/>
              <a:t>27/09/2025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BCF234-78AD-4F63-B6EF-4C33C9E9BBC5}" type="slidenum">
              <a:rPr lang="en-US" smtClean="0"/>
              <a:t>‹#›</a:t>
            </a:fld>
            <a:endParaRPr lang="en-US"/>
          </a:p>
        </p:txBody>
      </p:sp>
    </p:spTree>
    <p:extLst>
      <p:ext uri="{BB962C8B-B14F-4D97-AF65-F5344CB8AC3E}">
        <p14:creationId xmlns:p14="http://schemas.microsoft.com/office/powerpoint/2010/main" val="7294106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5D0FB2-7862-49FC-A68A-417BC576AD45}" type="datetimeFigureOut">
              <a:rPr lang="en-US" smtClean="0"/>
              <a:t>27/09/2025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BCF234-78AD-4F63-B6EF-4C33C9E9BBC5}" type="slidenum">
              <a:rPr lang="en-US" smtClean="0"/>
              <a:t>‹#›</a:t>
            </a:fld>
            <a:endParaRPr lang="en-US"/>
          </a:p>
        </p:txBody>
      </p:sp>
    </p:spTree>
    <p:extLst>
      <p:ext uri="{BB962C8B-B14F-4D97-AF65-F5344CB8AC3E}">
        <p14:creationId xmlns:p14="http://schemas.microsoft.com/office/powerpoint/2010/main" val="13523473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5.emf"/><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5.jp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1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emf"/></Relationships>
</file>

<file path=ppt/slides/_rels/slide18.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emf"/></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7E293">
            <a:alpha val="48000"/>
          </a:srgbClr>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4105B7C-0ED4-406E-A343-2F2284BC80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3172" y="426721"/>
            <a:ext cx="6609984" cy="4448875"/>
          </a:xfrm>
          <a:prstGeom prst="rect">
            <a:avLst/>
          </a:prstGeom>
        </p:spPr>
      </p:pic>
      <p:sp>
        <p:nvSpPr>
          <p:cNvPr id="15" name="TextBox 14">
            <a:extLst>
              <a:ext uri="{FF2B5EF4-FFF2-40B4-BE49-F238E27FC236}">
                <a16:creationId xmlns:a16="http://schemas.microsoft.com/office/drawing/2014/main" id="{78E490D6-7B98-4CC0-80AE-F5BABB1AABA3}"/>
              </a:ext>
            </a:extLst>
          </p:cNvPr>
          <p:cNvSpPr txBox="1"/>
          <p:nvPr/>
        </p:nvSpPr>
        <p:spPr>
          <a:xfrm>
            <a:off x="2720669" y="1720820"/>
            <a:ext cx="4899330" cy="1938992"/>
          </a:xfrm>
          <a:prstGeom prst="rect">
            <a:avLst/>
          </a:prstGeom>
          <a:noFill/>
        </p:spPr>
        <p:txBody>
          <a:bodyPr wrap="square" rtlCol="0">
            <a:spAutoFit/>
          </a:bodyPr>
          <a:lstStyle/>
          <a:p>
            <a:pPr algn="just"/>
            <a:r>
              <a:rPr lang="pt-BR" sz="2400" i="1" dirty="0">
                <a:effectLst/>
                <a:latin typeface="Times New Roman" panose="02020603050405020304" pitchFamily="18" charset="0"/>
                <a:ea typeface="Times New Roman" panose="02020603050405020304" pitchFamily="18" charset="0"/>
              </a:rPr>
              <a:t>Kể tên một số truyện cổ tích mà em đã được đọc/nghe, ở đó có những nhân vật có tài năng phi thường nhưng phải trải qua nhiều thử thách, cuối cùng được hưởng hạnh phúc, giàu sang…</a:t>
            </a:r>
            <a:endParaRPr lang="en-US" sz="2400" dirty="0"/>
          </a:p>
        </p:txBody>
      </p:sp>
      <p:pic>
        <p:nvPicPr>
          <p:cNvPr id="17" name="Picture 16">
            <a:extLst>
              <a:ext uri="{FF2B5EF4-FFF2-40B4-BE49-F238E27FC236}">
                <a16:creationId xmlns:a16="http://schemas.microsoft.com/office/drawing/2014/main" id="{841860E2-493E-45CB-AB0E-CE643B603D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3172" y="4875596"/>
            <a:ext cx="5978770" cy="1914906"/>
          </a:xfrm>
          <a:prstGeom prst="rect">
            <a:avLst/>
          </a:prstGeom>
        </p:spPr>
      </p:pic>
      <p:pic>
        <p:nvPicPr>
          <p:cNvPr id="7" name="Picture 6">
            <a:extLst>
              <a:ext uri="{FF2B5EF4-FFF2-40B4-BE49-F238E27FC236}">
                <a16:creationId xmlns:a16="http://schemas.microsoft.com/office/drawing/2014/main" id="{6B60BB8D-0DAF-4CF8-9218-D2960545ED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9999" y="3429000"/>
            <a:ext cx="4572001" cy="3429000"/>
          </a:xfrm>
          <a:prstGeom prst="rect">
            <a:avLst/>
          </a:prstGeom>
        </p:spPr>
      </p:pic>
      <p:pic>
        <p:nvPicPr>
          <p:cNvPr id="10" name="Picture 9">
            <a:extLst>
              <a:ext uri="{FF2B5EF4-FFF2-40B4-BE49-F238E27FC236}">
                <a16:creationId xmlns:a16="http://schemas.microsoft.com/office/drawing/2014/main" id="{33B9B7D4-775B-4E6D-8E8F-B181B65117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182691"/>
            <a:ext cx="2393340" cy="3921618"/>
          </a:xfrm>
          <a:prstGeom prst="rect">
            <a:avLst/>
          </a:prstGeom>
        </p:spPr>
      </p:pic>
      <p:pic>
        <p:nvPicPr>
          <p:cNvPr id="20" name="图片 14">
            <a:extLst>
              <a:ext uri="{FF2B5EF4-FFF2-40B4-BE49-F238E27FC236}">
                <a16:creationId xmlns:a16="http://schemas.microsoft.com/office/drawing/2014/main" id="{BAF4625D-D823-4D70-B52F-10C68283B6B9}"/>
              </a:ext>
            </a:extLst>
          </p:cNvPr>
          <p:cNvPicPr/>
          <p:nvPr/>
        </p:nvPicPr>
        <p:blipFill>
          <a:blip r:embed="rId6"/>
          <a:stretch>
            <a:fillRect/>
          </a:stretch>
        </p:blipFill>
        <p:spPr>
          <a:xfrm>
            <a:off x="10496328" y="343187"/>
            <a:ext cx="718820" cy="1017905"/>
          </a:xfrm>
          <a:prstGeom prst="rect">
            <a:avLst/>
          </a:prstGeom>
        </p:spPr>
      </p:pic>
      <p:pic>
        <p:nvPicPr>
          <p:cNvPr id="21" name="图片 14">
            <a:extLst>
              <a:ext uri="{FF2B5EF4-FFF2-40B4-BE49-F238E27FC236}">
                <a16:creationId xmlns:a16="http://schemas.microsoft.com/office/drawing/2014/main" id="{BC7B8A01-FB7B-43E1-A049-77E81C1754D7}"/>
              </a:ext>
            </a:extLst>
          </p:cNvPr>
          <p:cNvPicPr/>
          <p:nvPr/>
        </p:nvPicPr>
        <p:blipFill>
          <a:blip r:embed="rId6"/>
          <a:stretch>
            <a:fillRect/>
          </a:stretch>
        </p:blipFill>
        <p:spPr>
          <a:xfrm rot="21113365">
            <a:off x="10738852" y="1211867"/>
            <a:ext cx="965468" cy="1348453"/>
          </a:xfrm>
          <a:prstGeom prst="rect">
            <a:avLst/>
          </a:prstGeom>
        </p:spPr>
      </p:pic>
    </p:spTree>
    <p:extLst>
      <p:ext uri="{BB962C8B-B14F-4D97-AF65-F5344CB8AC3E}">
        <p14:creationId xmlns:p14="http://schemas.microsoft.com/office/powerpoint/2010/main" val="13282148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7E293">
            <a:alpha val="42000"/>
          </a:srgb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A252120-07E6-4D88-A4DE-7C1C74D654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13645"/>
            <a:ext cx="12192000" cy="8171645"/>
          </a:xfrm>
          <a:prstGeom prst="rect">
            <a:avLst/>
          </a:prstGeom>
        </p:spPr>
      </p:pic>
      <p:pic>
        <p:nvPicPr>
          <p:cNvPr id="8" name="Picture 7">
            <a:extLst>
              <a:ext uri="{FF2B5EF4-FFF2-40B4-BE49-F238E27FC236}">
                <a16:creationId xmlns:a16="http://schemas.microsoft.com/office/drawing/2014/main" id="{DA9B299B-B31D-104C-B43C-93F039FADAC7}"/>
              </a:ext>
            </a:extLst>
          </p:cNvPr>
          <p:cNvPicPr/>
          <p:nvPr/>
        </p:nvPicPr>
        <p:blipFill>
          <a:blip r:embed="rId3"/>
          <a:stretch>
            <a:fillRect/>
          </a:stretch>
        </p:blipFill>
        <p:spPr>
          <a:xfrm>
            <a:off x="0" y="4379296"/>
            <a:ext cx="3137647" cy="2478704"/>
          </a:xfrm>
          <a:prstGeom prst="rect">
            <a:avLst/>
          </a:prstGeom>
        </p:spPr>
      </p:pic>
      <p:grpSp>
        <p:nvGrpSpPr>
          <p:cNvPr id="10" name="组合 1">
            <a:extLst>
              <a:ext uri="{FF2B5EF4-FFF2-40B4-BE49-F238E27FC236}">
                <a16:creationId xmlns:a16="http://schemas.microsoft.com/office/drawing/2014/main" id="{1BD535A0-6658-4B31-85B8-C229D16E28BD}"/>
              </a:ext>
            </a:extLst>
          </p:cNvPr>
          <p:cNvGrpSpPr/>
          <p:nvPr/>
        </p:nvGrpSpPr>
        <p:grpSpPr>
          <a:xfrm>
            <a:off x="2156012" y="284648"/>
            <a:ext cx="6445624" cy="5302660"/>
            <a:chOff x="0" y="0"/>
            <a:chExt cx="2106386" cy="2124222"/>
          </a:xfrm>
        </p:grpSpPr>
        <p:pic>
          <p:nvPicPr>
            <p:cNvPr id="11" name="图片 44">
              <a:extLst>
                <a:ext uri="{FF2B5EF4-FFF2-40B4-BE49-F238E27FC236}">
                  <a16:creationId xmlns:a16="http://schemas.microsoft.com/office/drawing/2014/main" id="{42038EE6-53DB-4A99-8240-E06359B807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2106386" cy="2124222"/>
            </a:xfrm>
            <a:prstGeom prst="rect">
              <a:avLst/>
            </a:prstGeom>
          </p:spPr>
        </p:pic>
        <p:sp>
          <p:nvSpPr>
            <p:cNvPr id="12" name="文本框 45">
              <a:extLst>
                <a:ext uri="{FF2B5EF4-FFF2-40B4-BE49-F238E27FC236}">
                  <a16:creationId xmlns:a16="http://schemas.microsoft.com/office/drawing/2014/main" id="{794EE168-7A2B-45DA-A504-BE4AAC873EA7}"/>
                </a:ext>
              </a:extLst>
            </p:cNvPr>
            <p:cNvSpPr txBox="1"/>
            <p:nvPr/>
          </p:nvSpPr>
          <p:spPr>
            <a:xfrm>
              <a:off x="281737" y="726317"/>
              <a:ext cx="1487249" cy="913981"/>
            </a:xfrm>
            <a:prstGeom prst="rect">
              <a:avLst/>
            </a:prstGeom>
            <a:noFill/>
          </p:spPr>
          <p:txBody>
            <a:bodyPr wrap="square" rtlCol="0">
              <a:noAutofit/>
            </a:bodyPr>
            <a:lstStyle/>
            <a:p>
              <a:pPr algn="ctr"/>
              <a:r>
                <a:rPr lang="en-US" sz="2600" i="1" dirty="0" err="1">
                  <a:latin typeface="Times New Roman" panose="02020603050405020304" pitchFamily="18" charset="0"/>
                  <a:cs typeface="Times New Roman" panose="02020603050405020304" pitchFamily="18" charset="0"/>
                </a:rPr>
                <a:t>Thạch</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Sanh</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thuộc</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kiểu</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nhân</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vật</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cổ</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tích</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nào</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Nhận</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xét</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những</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tính</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cách</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của</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Thạch</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Sanh</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và</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tìm</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một</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số</a:t>
              </a:r>
              <a:r>
                <a:rPr lang="en-US" sz="2600" i="1" dirty="0">
                  <a:latin typeface="Times New Roman" panose="02020603050405020304" pitchFamily="18" charset="0"/>
                  <a:cs typeface="Times New Roman" panose="02020603050405020304" pitchFamily="18" charset="0"/>
                </a:rPr>
                <a:t> chi </a:t>
              </a:r>
              <a:r>
                <a:rPr lang="en-US" sz="2600" i="1" dirty="0" err="1">
                  <a:latin typeface="Times New Roman" panose="02020603050405020304" pitchFamily="18" charset="0"/>
                  <a:cs typeface="Times New Roman" panose="02020603050405020304" pitchFamily="18" charset="0"/>
                </a:rPr>
                <a:t>tiết</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trong</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truyện</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để</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khẳng</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định</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nhận</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xét</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của</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em</a:t>
              </a:r>
              <a:r>
                <a:rPr lang="en-US" sz="2600" i="1" dirty="0">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19744263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6000"/>
          </a:blip>
          <a:srcRect/>
          <a:tile tx="0" ty="0" sx="100000" sy="100000" flip="none" algn="tl"/>
        </a:blipFill>
        <a:effectLst/>
      </p:bgPr>
    </p:bg>
    <p:spTree>
      <p:nvGrpSpPr>
        <p:cNvPr id="1" name=""/>
        <p:cNvGrpSpPr/>
        <p:nvPr/>
      </p:nvGrpSpPr>
      <p:grpSpPr>
        <a:xfrm>
          <a:off x="0" y="0"/>
          <a:ext cx="0" cy="0"/>
          <a:chOff x="0" y="0"/>
          <a:chExt cx="0" cy="0"/>
        </a:xfrm>
      </p:grpSpPr>
      <p:pic>
        <p:nvPicPr>
          <p:cNvPr id="4" name="Google Shape;1119;p75" descr="A picture containing text, fabric&#10;&#10;Description automatically generated">
            <a:extLst>
              <a:ext uri="{FF2B5EF4-FFF2-40B4-BE49-F238E27FC236}">
                <a16:creationId xmlns:a16="http://schemas.microsoft.com/office/drawing/2014/main" id="{4000B98C-3BC5-420B-81D5-850FEC993598}"/>
              </a:ext>
            </a:extLst>
          </p:cNvPr>
          <p:cNvPicPr>
            <a:picLocks noGrp="1"/>
          </p:cNvPicPr>
          <p:nvPr>
            <p:ph idx="1"/>
          </p:nvPr>
        </p:nvPicPr>
        <p:blipFill rotWithShape="1">
          <a:blip r:embed="rId3">
            <a:alphaModFix/>
          </a:blip>
          <a:srcRect l="51398"/>
          <a:stretch/>
        </p:blipFill>
        <p:spPr>
          <a:xfrm flipH="1">
            <a:off x="379876" y="2522269"/>
            <a:ext cx="1883739" cy="2115093"/>
          </a:xfrm>
          <a:prstGeom prst="rect">
            <a:avLst/>
          </a:prstGeom>
          <a:noFill/>
          <a:ln>
            <a:noFill/>
          </a:ln>
        </p:spPr>
      </p:pic>
      <p:pic>
        <p:nvPicPr>
          <p:cNvPr id="17" name="Picture 16">
            <a:extLst>
              <a:ext uri="{FF2B5EF4-FFF2-40B4-BE49-F238E27FC236}">
                <a16:creationId xmlns:a16="http://schemas.microsoft.com/office/drawing/2014/main" id="{F1981097-05FA-4F68-95A8-FE2C9FE798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42122" y="5083088"/>
            <a:ext cx="1525501" cy="1612580"/>
          </a:xfrm>
          <a:prstGeom prst="rect">
            <a:avLst/>
          </a:prstGeom>
        </p:spPr>
      </p:pic>
      <p:sp>
        <p:nvSpPr>
          <p:cNvPr id="18" name="Rectangle: Diagonal Corners Rounded 17">
            <a:extLst>
              <a:ext uri="{FF2B5EF4-FFF2-40B4-BE49-F238E27FC236}">
                <a16:creationId xmlns:a16="http://schemas.microsoft.com/office/drawing/2014/main" id="{DD276221-83BE-4DEE-B871-F70D4450008B}"/>
              </a:ext>
            </a:extLst>
          </p:cNvPr>
          <p:cNvSpPr/>
          <p:nvPr/>
        </p:nvSpPr>
        <p:spPr>
          <a:xfrm>
            <a:off x="3793032" y="1268471"/>
            <a:ext cx="4605935" cy="798286"/>
          </a:xfrm>
          <a:prstGeom prst="round2DiagRect">
            <a:avLst>
              <a:gd name="adj1" fmla="val 50000"/>
              <a:gd name="adj2" fmla="val 0"/>
            </a:avLst>
          </a:prstGeom>
          <a:solidFill>
            <a:srgbClr val="E4B6DD"/>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Lương</a:t>
            </a:r>
            <a:r>
              <a:rPr lang="en-US" sz="2400" dirty="0"/>
              <a:t> </a:t>
            </a:r>
            <a:r>
              <a:rPr lang="en-US" sz="2400" dirty="0" err="1"/>
              <a:t>thiện</a:t>
            </a:r>
            <a:r>
              <a:rPr lang="en-US" sz="2400" dirty="0"/>
              <a:t>, </a:t>
            </a:r>
            <a:r>
              <a:rPr lang="en-US" sz="2400" dirty="0" err="1"/>
              <a:t>thật</a:t>
            </a:r>
            <a:r>
              <a:rPr lang="en-US" sz="2400" dirty="0"/>
              <a:t> </a:t>
            </a:r>
            <a:r>
              <a:rPr lang="en-US" sz="2400" dirty="0" err="1"/>
              <a:t>thà</a:t>
            </a:r>
            <a:r>
              <a:rPr lang="en-US" sz="2400" dirty="0"/>
              <a:t>, </a:t>
            </a:r>
            <a:r>
              <a:rPr lang="en-US" sz="2400" dirty="0" err="1"/>
              <a:t>chất</a:t>
            </a:r>
            <a:r>
              <a:rPr lang="en-US" sz="2400" dirty="0"/>
              <a:t> </a:t>
            </a:r>
            <a:r>
              <a:rPr lang="en-US" sz="2400" dirty="0" err="1"/>
              <a:t>phác</a:t>
            </a:r>
            <a:endParaRPr lang="en-US" sz="2400" dirty="0"/>
          </a:p>
        </p:txBody>
      </p:sp>
      <p:sp>
        <p:nvSpPr>
          <p:cNvPr id="19" name="Rectangle: Diagonal Corners Rounded 18">
            <a:extLst>
              <a:ext uri="{FF2B5EF4-FFF2-40B4-BE49-F238E27FC236}">
                <a16:creationId xmlns:a16="http://schemas.microsoft.com/office/drawing/2014/main" id="{9D7673AD-1A11-4C67-913B-A527B87E7192}"/>
              </a:ext>
            </a:extLst>
          </p:cNvPr>
          <p:cNvSpPr/>
          <p:nvPr/>
        </p:nvSpPr>
        <p:spPr>
          <a:xfrm>
            <a:off x="3793032" y="2412414"/>
            <a:ext cx="4605935" cy="798286"/>
          </a:xfrm>
          <a:prstGeom prst="round2DiagRect">
            <a:avLst>
              <a:gd name="adj1" fmla="val 50000"/>
              <a:gd name="adj2" fmla="val 0"/>
            </a:avLst>
          </a:prstGeom>
          <a:solidFill>
            <a:srgbClr val="F7E293"/>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Dũng</a:t>
            </a:r>
            <a:r>
              <a:rPr lang="en-US" sz="2400" dirty="0"/>
              <a:t> </a:t>
            </a:r>
            <a:r>
              <a:rPr lang="en-US" sz="2400" dirty="0" err="1"/>
              <a:t>cảm</a:t>
            </a:r>
            <a:r>
              <a:rPr lang="en-US" sz="2400" dirty="0"/>
              <a:t>, </a:t>
            </a:r>
            <a:r>
              <a:rPr lang="en-US" sz="2400" dirty="0" err="1"/>
              <a:t>tài</a:t>
            </a:r>
            <a:r>
              <a:rPr lang="en-US" sz="2400" dirty="0"/>
              <a:t> </a:t>
            </a:r>
            <a:r>
              <a:rPr lang="en-US" sz="2400" dirty="0" err="1"/>
              <a:t>năng</a:t>
            </a:r>
            <a:endParaRPr lang="en-US" sz="2400" dirty="0"/>
          </a:p>
        </p:txBody>
      </p:sp>
      <p:sp>
        <p:nvSpPr>
          <p:cNvPr id="20" name="Rectangle: Diagonal Corners Rounded 19">
            <a:extLst>
              <a:ext uri="{FF2B5EF4-FFF2-40B4-BE49-F238E27FC236}">
                <a16:creationId xmlns:a16="http://schemas.microsoft.com/office/drawing/2014/main" id="{C8BB962C-652F-47FB-832C-24353A9A7F4D}"/>
              </a:ext>
            </a:extLst>
          </p:cNvPr>
          <p:cNvSpPr/>
          <p:nvPr/>
        </p:nvSpPr>
        <p:spPr>
          <a:xfrm>
            <a:off x="3754293" y="3579816"/>
            <a:ext cx="4605935" cy="798286"/>
          </a:xfrm>
          <a:prstGeom prst="round2DiagRect">
            <a:avLst>
              <a:gd name="adj1" fmla="val 50000"/>
              <a:gd name="adj2" fmla="val 0"/>
            </a:avLst>
          </a:prstGeom>
          <a:solidFill>
            <a:srgbClr val="F692A3"/>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Thông</a:t>
            </a:r>
            <a:r>
              <a:rPr lang="en-US" sz="2400" dirty="0"/>
              <a:t> </a:t>
            </a:r>
            <a:r>
              <a:rPr lang="en-US" sz="2400" dirty="0" err="1"/>
              <a:t>minh</a:t>
            </a:r>
            <a:r>
              <a:rPr lang="en-US" sz="2400" dirty="0"/>
              <a:t>, </a:t>
            </a:r>
            <a:r>
              <a:rPr lang="en-US" sz="2400" dirty="0" err="1"/>
              <a:t>khéo</a:t>
            </a:r>
            <a:r>
              <a:rPr lang="en-US" sz="2400" dirty="0"/>
              <a:t> </a:t>
            </a:r>
            <a:r>
              <a:rPr lang="en-US" sz="2400" dirty="0" err="1"/>
              <a:t>léo</a:t>
            </a:r>
            <a:endParaRPr lang="en-US" sz="2400" dirty="0"/>
          </a:p>
        </p:txBody>
      </p:sp>
      <p:sp>
        <p:nvSpPr>
          <p:cNvPr id="21" name="Rectangle: Diagonal Corners Rounded 20">
            <a:extLst>
              <a:ext uri="{FF2B5EF4-FFF2-40B4-BE49-F238E27FC236}">
                <a16:creationId xmlns:a16="http://schemas.microsoft.com/office/drawing/2014/main" id="{3AFDEF86-169E-4E70-A876-48C68E50CE8C}"/>
              </a:ext>
            </a:extLst>
          </p:cNvPr>
          <p:cNvSpPr/>
          <p:nvPr/>
        </p:nvSpPr>
        <p:spPr>
          <a:xfrm>
            <a:off x="3754293" y="4683945"/>
            <a:ext cx="4605935" cy="798286"/>
          </a:xfrm>
          <a:prstGeom prst="round2DiagRect">
            <a:avLst>
              <a:gd name="adj1" fmla="val 50000"/>
              <a:gd name="adj2" fmla="val 0"/>
            </a:avLst>
          </a:prstGeom>
          <a:solidFill>
            <a:schemeClr val="accent6">
              <a:lumMod val="60000"/>
              <a:lumOff val="4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Nhân</a:t>
            </a:r>
            <a:r>
              <a:rPr lang="en-US" sz="2400" dirty="0"/>
              <a:t> </a:t>
            </a:r>
            <a:r>
              <a:rPr lang="en-US" sz="2400" dirty="0" err="1"/>
              <a:t>ái</a:t>
            </a:r>
            <a:r>
              <a:rPr lang="en-US" sz="2400" dirty="0"/>
              <a:t>, </a:t>
            </a:r>
            <a:r>
              <a:rPr lang="en-US" sz="2400" dirty="0" err="1"/>
              <a:t>yêu</a:t>
            </a:r>
            <a:r>
              <a:rPr lang="en-US" sz="2400" dirty="0"/>
              <a:t> </a:t>
            </a:r>
            <a:r>
              <a:rPr lang="en-US" sz="2400" dirty="0" err="1"/>
              <a:t>hòa</a:t>
            </a:r>
            <a:r>
              <a:rPr lang="en-US" sz="2400" dirty="0"/>
              <a:t> </a:t>
            </a:r>
            <a:r>
              <a:rPr lang="en-US" sz="2400" dirty="0" err="1"/>
              <a:t>bình</a:t>
            </a:r>
            <a:endParaRPr lang="en-US" sz="2400" dirty="0"/>
          </a:p>
        </p:txBody>
      </p:sp>
      <p:sp>
        <p:nvSpPr>
          <p:cNvPr id="29" name="Rectangle: Top Corners Rounded 28">
            <a:extLst>
              <a:ext uri="{FF2B5EF4-FFF2-40B4-BE49-F238E27FC236}">
                <a16:creationId xmlns:a16="http://schemas.microsoft.com/office/drawing/2014/main" id="{B9ADC7FF-62AD-45DB-AE3B-463A980E1D64}"/>
              </a:ext>
            </a:extLst>
          </p:cNvPr>
          <p:cNvSpPr/>
          <p:nvPr/>
        </p:nvSpPr>
        <p:spPr>
          <a:xfrm>
            <a:off x="2517768" y="293844"/>
            <a:ext cx="7156462" cy="708338"/>
          </a:xfrm>
          <a:prstGeom prst="round2SameRect">
            <a:avLst>
              <a:gd name="adj1" fmla="val 50000"/>
              <a:gd name="adj2" fmla="val 0"/>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rPr>
              <a:t>Phẩm</a:t>
            </a:r>
            <a:r>
              <a:rPr lang="en-US" sz="2600" b="1" dirty="0">
                <a:solidFill>
                  <a:schemeClr val="tx1"/>
                </a:solidFill>
              </a:rPr>
              <a:t> </a:t>
            </a:r>
            <a:r>
              <a:rPr lang="en-US" sz="2600" b="1" dirty="0" err="1">
                <a:solidFill>
                  <a:schemeClr val="tx1"/>
                </a:solidFill>
              </a:rPr>
              <a:t>chất</a:t>
            </a:r>
            <a:r>
              <a:rPr lang="en-US" sz="2600" b="1" dirty="0">
                <a:solidFill>
                  <a:schemeClr val="tx1"/>
                </a:solidFill>
              </a:rPr>
              <a:t>, </a:t>
            </a:r>
            <a:r>
              <a:rPr lang="en-US" sz="2600" b="1" dirty="0" err="1">
                <a:solidFill>
                  <a:schemeClr val="tx1"/>
                </a:solidFill>
              </a:rPr>
              <a:t>tính</a:t>
            </a:r>
            <a:r>
              <a:rPr lang="en-US" sz="2600" b="1" dirty="0">
                <a:solidFill>
                  <a:schemeClr val="tx1"/>
                </a:solidFill>
              </a:rPr>
              <a:t> </a:t>
            </a:r>
            <a:r>
              <a:rPr lang="en-US" sz="2600" b="1" dirty="0" err="1">
                <a:solidFill>
                  <a:schemeClr val="tx1"/>
                </a:solidFill>
              </a:rPr>
              <a:t>cách</a:t>
            </a:r>
            <a:r>
              <a:rPr lang="en-US" sz="2600" b="1" dirty="0">
                <a:solidFill>
                  <a:schemeClr val="tx1"/>
                </a:solidFill>
              </a:rPr>
              <a:t> </a:t>
            </a:r>
            <a:r>
              <a:rPr lang="en-US" sz="2600" b="1" dirty="0" err="1">
                <a:solidFill>
                  <a:schemeClr val="tx1"/>
                </a:solidFill>
              </a:rPr>
              <a:t>của</a:t>
            </a:r>
            <a:r>
              <a:rPr lang="en-US" sz="2600" b="1" dirty="0">
                <a:solidFill>
                  <a:schemeClr val="tx1"/>
                </a:solidFill>
              </a:rPr>
              <a:t> </a:t>
            </a:r>
            <a:r>
              <a:rPr lang="en-US" sz="2600" b="1" dirty="0" err="1">
                <a:solidFill>
                  <a:schemeClr val="tx1"/>
                </a:solidFill>
              </a:rPr>
              <a:t>nhân</a:t>
            </a:r>
            <a:r>
              <a:rPr lang="en-US" sz="2600" b="1" dirty="0">
                <a:solidFill>
                  <a:schemeClr val="tx1"/>
                </a:solidFill>
              </a:rPr>
              <a:t> </a:t>
            </a:r>
            <a:r>
              <a:rPr lang="en-US" sz="2600" b="1" dirty="0" err="1">
                <a:solidFill>
                  <a:schemeClr val="tx1"/>
                </a:solidFill>
              </a:rPr>
              <a:t>vật</a:t>
            </a:r>
            <a:r>
              <a:rPr lang="en-US" sz="2600" b="1" dirty="0">
                <a:solidFill>
                  <a:schemeClr val="tx1"/>
                </a:solidFill>
              </a:rPr>
              <a:t> </a:t>
            </a:r>
            <a:r>
              <a:rPr lang="en-US" sz="2600" b="1" dirty="0" err="1">
                <a:solidFill>
                  <a:schemeClr val="tx1"/>
                </a:solidFill>
              </a:rPr>
              <a:t>Thạch</a:t>
            </a:r>
            <a:r>
              <a:rPr lang="en-US" sz="2600" b="1" dirty="0">
                <a:solidFill>
                  <a:schemeClr val="tx1"/>
                </a:solidFill>
              </a:rPr>
              <a:t> </a:t>
            </a:r>
            <a:r>
              <a:rPr lang="en-US" sz="2600" b="1" dirty="0" err="1">
                <a:solidFill>
                  <a:schemeClr val="tx1"/>
                </a:solidFill>
              </a:rPr>
              <a:t>Sanh</a:t>
            </a:r>
            <a:endParaRPr lang="en-US" sz="2600" b="1" dirty="0">
              <a:solidFill>
                <a:schemeClr val="tx1"/>
              </a:solidFill>
            </a:endParaRPr>
          </a:p>
        </p:txBody>
      </p:sp>
      <p:cxnSp>
        <p:nvCxnSpPr>
          <p:cNvPr id="32" name="Straight Arrow Connector 31">
            <a:extLst>
              <a:ext uri="{FF2B5EF4-FFF2-40B4-BE49-F238E27FC236}">
                <a16:creationId xmlns:a16="http://schemas.microsoft.com/office/drawing/2014/main" id="{8D784371-B1EF-4C02-B64C-565D7100D9AD}"/>
              </a:ext>
            </a:extLst>
          </p:cNvPr>
          <p:cNvCxnSpPr>
            <a:stCxn id="4" idx="1"/>
          </p:cNvCxnSpPr>
          <p:nvPr/>
        </p:nvCxnSpPr>
        <p:spPr>
          <a:xfrm flipV="1">
            <a:off x="2263615" y="1839150"/>
            <a:ext cx="1490678" cy="1740666"/>
          </a:xfrm>
          <a:prstGeom prst="straightConnector1">
            <a:avLst/>
          </a:prstGeom>
          <a:ln w="76200">
            <a:solidFill>
              <a:schemeClr val="dk1">
                <a:alpha val="56000"/>
              </a:schemeClr>
            </a:solidFill>
            <a:headEnd w="lg" len="med"/>
            <a:tailEnd type="triangle"/>
          </a:ln>
        </p:spPr>
        <p:style>
          <a:lnRef idx="1">
            <a:schemeClr val="dk1"/>
          </a:lnRef>
          <a:fillRef idx="0">
            <a:schemeClr val="dk1"/>
          </a:fillRef>
          <a:effectRef idx="0">
            <a:schemeClr val="dk1"/>
          </a:effectRef>
          <a:fontRef idx="minor">
            <a:schemeClr val="tx1"/>
          </a:fontRef>
        </p:style>
      </p:cxnSp>
      <p:cxnSp>
        <p:nvCxnSpPr>
          <p:cNvPr id="33" name="Straight Arrow Connector 32">
            <a:extLst>
              <a:ext uri="{FF2B5EF4-FFF2-40B4-BE49-F238E27FC236}">
                <a16:creationId xmlns:a16="http://schemas.microsoft.com/office/drawing/2014/main" id="{08483F0E-4A8B-43F3-A505-E20D82070CC7}"/>
              </a:ext>
            </a:extLst>
          </p:cNvPr>
          <p:cNvCxnSpPr>
            <a:cxnSpLocks/>
            <a:stCxn id="4" idx="1"/>
            <a:endCxn id="20" idx="2"/>
          </p:cNvCxnSpPr>
          <p:nvPr/>
        </p:nvCxnSpPr>
        <p:spPr>
          <a:xfrm>
            <a:off x="2263615" y="3579816"/>
            <a:ext cx="1490678" cy="399143"/>
          </a:xfrm>
          <a:prstGeom prst="straightConnector1">
            <a:avLst/>
          </a:prstGeom>
          <a:ln w="76200">
            <a:solidFill>
              <a:schemeClr val="dk1">
                <a:alpha val="56000"/>
              </a:schemeClr>
            </a:solidFill>
            <a:headEnd w="lg" len="med"/>
            <a:tailEnd type="triangle"/>
          </a:ln>
        </p:spPr>
        <p:style>
          <a:lnRef idx="1">
            <a:schemeClr val="dk1"/>
          </a:lnRef>
          <a:fillRef idx="0">
            <a:schemeClr val="dk1"/>
          </a:fillRef>
          <a:effectRef idx="0">
            <a:schemeClr val="dk1"/>
          </a:effectRef>
          <a:fontRef idx="minor">
            <a:schemeClr val="tx1"/>
          </a:fontRef>
        </p:style>
      </p:cxnSp>
      <p:cxnSp>
        <p:nvCxnSpPr>
          <p:cNvPr id="34" name="Straight Arrow Connector 33">
            <a:extLst>
              <a:ext uri="{FF2B5EF4-FFF2-40B4-BE49-F238E27FC236}">
                <a16:creationId xmlns:a16="http://schemas.microsoft.com/office/drawing/2014/main" id="{21C0BBFA-622E-4E64-A55C-87B986737DED}"/>
              </a:ext>
            </a:extLst>
          </p:cNvPr>
          <p:cNvCxnSpPr>
            <a:cxnSpLocks/>
            <a:stCxn id="4" idx="1"/>
            <a:endCxn id="19" idx="2"/>
          </p:cNvCxnSpPr>
          <p:nvPr/>
        </p:nvCxnSpPr>
        <p:spPr>
          <a:xfrm flipV="1">
            <a:off x="2263615" y="2811557"/>
            <a:ext cx="1529417" cy="768259"/>
          </a:xfrm>
          <a:prstGeom prst="straightConnector1">
            <a:avLst/>
          </a:prstGeom>
          <a:ln w="76200">
            <a:solidFill>
              <a:schemeClr val="dk1">
                <a:alpha val="56000"/>
              </a:schemeClr>
            </a:solidFill>
            <a:headEnd w="lg" len="med"/>
            <a:tailEnd type="triangle"/>
          </a:ln>
        </p:spPr>
        <p:style>
          <a:lnRef idx="1">
            <a:schemeClr val="dk1"/>
          </a:lnRef>
          <a:fillRef idx="0">
            <a:schemeClr val="dk1"/>
          </a:fillRef>
          <a:effectRef idx="0">
            <a:schemeClr val="dk1"/>
          </a:effectRef>
          <a:fontRef idx="minor">
            <a:schemeClr val="tx1"/>
          </a:fontRef>
        </p:style>
      </p:cxnSp>
      <p:cxnSp>
        <p:nvCxnSpPr>
          <p:cNvPr id="35" name="Straight Arrow Connector 34">
            <a:extLst>
              <a:ext uri="{FF2B5EF4-FFF2-40B4-BE49-F238E27FC236}">
                <a16:creationId xmlns:a16="http://schemas.microsoft.com/office/drawing/2014/main" id="{52709D16-8CE5-44AE-AB4A-B141B2ED5F1E}"/>
              </a:ext>
            </a:extLst>
          </p:cNvPr>
          <p:cNvCxnSpPr>
            <a:cxnSpLocks/>
            <a:stCxn id="4" idx="1"/>
          </p:cNvCxnSpPr>
          <p:nvPr/>
        </p:nvCxnSpPr>
        <p:spPr>
          <a:xfrm>
            <a:off x="2263615" y="3579816"/>
            <a:ext cx="1529417" cy="1620094"/>
          </a:xfrm>
          <a:prstGeom prst="straightConnector1">
            <a:avLst/>
          </a:prstGeom>
          <a:ln w="76200">
            <a:solidFill>
              <a:schemeClr val="dk1">
                <a:alpha val="56000"/>
              </a:schemeClr>
            </a:solidFill>
            <a:headEnd w="lg" len="med"/>
            <a:tailEnd type="triangle"/>
          </a:ln>
        </p:spPr>
        <p:style>
          <a:lnRef idx="1">
            <a:schemeClr val="dk1"/>
          </a:lnRef>
          <a:fillRef idx="0">
            <a:schemeClr val="dk1"/>
          </a:fillRef>
          <a:effectRef idx="0">
            <a:schemeClr val="dk1"/>
          </a:effectRef>
          <a:fontRef idx="minor">
            <a:schemeClr val="tx1"/>
          </a:fontRef>
        </p:style>
      </p:cxnSp>
      <p:pic>
        <p:nvPicPr>
          <p:cNvPr id="42" name="Google Shape;352;p14" descr="7beb41cec519cdae9c33379bf0c8e34e">
            <a:extLst>
              <a:ext uri="{FF2B5EF4-FFF2-40B4-BE49-F238E27FC236}">
                <a16:creationId xmlns:a16="http://schemas.microsoft.com/office/drawing/2014/main" id="{D4C0B544-0792-488E-8AD7-D3F32D34A786}"/>
              </a:ext>
            </a:extLst>
          </p:cNvPr>
          <p:cNvPicPr/>
          <p:nvPr/>
        </p:nvPicPr>
        <p:blipFill rotWithShape="1">
          <a:blip r:embed="rId5">
            <a:alphaModFix/>
          </a:blip>
          <a:srcRect/>
          <a:stretch/>
        </p:blipFill>
        <p:spPr>
          <a:xfrm rot="806154">
            <a:off x="265694" y="275260"/>
            <a:ext cx="678179" cy="485514"/>
          </a:xfrm>
          <a:prstGeom prst="rect">
            <a:avLst/>
          </a:prstGeom>
          <a:noFill/>
          <a:ln>
            <a:noFill/>
          </a:ln>
        </p:spPr>
      </p:pic>
      <p:pic>
        <p:nvPicPr>
          <p:cNvPr id="43" name="图片 14">
            <a:extLst>
              <a:ext uri="{FF2B5EF4-FFF2-40B4-BE49-F238E27FC236}">
                <a16:creationId xmlns:a16="http://schemas.microsoft.com/office/drawing/2014/main" id="{17048F61-BC5C-4EC8-9C8E-C212639D16C6}"/>
              </a:ext>
            </a:extLst>
          </p:cNvPr>
          <p:cNvPicPr/>
          <p:nvPr/>
        </p:nvPicPr>
        <p:blipFill>
          <a:blip r:embed="rId6"/>
          <a:stretch>
            <a:fillRect/>
          </a:stretch>
        </p:blipFill>
        <p:spPr>
          <a:xfrm>
            <a:off x="771939" y="648013"/>
            <a:ext cx="595678" cy="468093"/>
          </a:xfrm>
          <a:prstGeom prst="rect">
            <a:avLst/>
          </a:prstGeom>
        </p:spPr>
      </p:pic>
      <p:grpSp>
        <p:nvGrpSpPr>
          <p:cNvPr id="44" name="组合 107">
            <a:extLst>
              <a:ext uri="{FF2B5EF4-FFF2-40B4-BE49-F238E27FC236}">
                <a16:creationId xmlns:a16="http://schemas.microsoft.com/office/drawing/2014/main" id="{22E1E51A-49AF-4167-8C78-27364A465BBB}"/>
              </a:ext>
            </a:extLst>
          </p:cNvPr>
          <p:cNvGrpSpPr/>
          <p:nvPr/>
        </p:nvGrpSpPr>
        <p:grpSpPr>
          <a:xfrm>
            <a:off x="10966081" y="273889"/>
            <a:ext cx="813435" cy="1503680"/>
            <a:chOff x="0" y="0"/>
            <a:chExt cx="1517253" cy="2901593"/>
          </a:xfrm>
        </p:grpSpPr>
        <p:pic>
          <p:nvPicPr>
            <p:cNvPr id="45" name="图片 17">
              <a:extLst>
                <a:ext uri="{FF2B5EF4-FFF2-40B4-BE49-F238E27FC236}">
                  <a16:creationId xmlns:a16="http://schemas.microsoft.com/office/drawing/2014/main" id="{BB57E916-07BA-493D-88A9-A927F3FF2C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0697" y="0"/>
              <a:ext cx="885486" cy="2901593"/>
            </a:xfrm>
            <a:prstGeom prst="rect">
              <a:avLst/>
            </a:prstGeom>
          </p:spPr>
        </p:pic>
        <p:pic>
          <p:nvPicPr>
            <p:cNvPr id="46" name="图片 18">
              <a:extLst>
                <a:ext uri="{FF2B5EF4-FFF2-40B4-BE49-F238E27FC236}">
                  <a16:creationId xmlns:a16="http://schemas.microsoft.com/office/drawing/2014/main" id="{AACCE2F2-3140-457C-BA1D-164F6CB3430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4977" y="877011"/>
              <a:ext cx="512276" cy="2024582"/>
            </a:xfrm>
            <a:prstGeom prst="rect">
              <a:avLst/>
            </a:prstGeom>
          </p:spPr>
        </p:pic>
        <p:pic>
          <p:nvPicPr>
            <p:cNvPr id="47" name="图片 19">
              <a:extLst>
                <a:ext uri="{FF2B5EF4-FFF2-40B4-BE49-F238E27FC236}">
                  <a16:creationId xmlns:a16="http://schemas.microsoft.com/office/drawing/2014/main" id="{641ACAC5-5874-40F3-8121-29E4B56D321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612460"/>
              <a:ext cx="711093" cy="2289133"/>
            </a:xfrm>
            <a:prstGeom prst="rect">
              <a:avLst/>
            </a:prstGeom>
          </p:spPr>
        </p:pic>
      </p:grpSp>
      <p:sp>
        <p:nvSpPr>
          <p:cNvPr id="2" name="TextBox 1"/>
          <p:cNvSpPr txBox="1"/>
          <p:nvPr/>
        </p:nvSpPr>
        <p:spPr>
          <a:xfrm>
            <a:off x="771939" y="5721793"/>
            <a:ext cx="9558065" cy="830997"/>
          </a:xfrm>
          <a:prstGeom prst="rect">
            <a:avLst/>
          </a:prstGeom>
          <a:solidFill>
            <a:srgbClr val="FFFF00"/>
          </a:solidFill>
          <a:ln w="19050">
            <a:solidFill>
              <a:schemeClr val="tx1"/>
            </a:solidFill>
          </a:ln>
        </p:spPr>
        <p:txBody>
          <a:bodyPr wrap="square" rtlCol="0">
            <a:spAutoFit/>
          </a:bodyPr>
          <a:lstStyle/>
          <a:p>
            <a:r>
              <a:rPr lang="en-US" sz="2400" smtClean="0">
                <a:latin typeface="Times New Roman" panose="02020603050405020304" pitchFamily="18" charset="0"/>
                <a:cs typeface="Times New Roman" panose="02020603050405020304" pitchFamily="18" charset="0"/>
              </a:rPr>
              <a:t>=&gt; Là </a:t>
            </a:r>
            <a:r>
              <a:rPr lang="en-US" sz="2400">
                <a:latin typeface="Times New Roman" panose="02020603050405020304" pitchFamily="18" charset="0"/>
                <a:cs typeface="Times New Roman" panose="02020603050405020304" pitchFamily="18" charset="0"/>
              </a:rPr>
              <a:t>kiểu nhân vật dũng sĩ có những phẩm chất đáng quý, đáng trân trọng.</a:t>
            </a:r>
          </a:p>
          <a:p>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87389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E293"/>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FE7EE8-15C7-4F9E-AC6D-43728B4B10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81614" y="2603962"/>
            <a:ext cx="3010386" cy="4254038"/>
          </a:xfrm>
          <a:prstGeom prst="rect">
            <a:avLst/>
          </a:prstGeom>
        </p:spPr>
      </p:pic>
      <p:pic>
        <p:nvPicPr>
          <p:cNvPr id="5" name="Picture 4">
            <a:extLst>
              <a:ext uri="{FF2B5EF4-FFF2-40B4-BE49-F238E27FC236}">
                <a16:creationId xmlns:a16="http://schemas.microsoft.com/office/drawing/2014/main" id="{B26435AB-AE10-42C5-BF6B-47FCF6D05A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87898"/>
            <a:ext cx="4353083" cy="4353083"/>
          </a:xfrm>
          <a:prstGeom prst="rect">
            <a:avLst/>
          </a:prstGeom>
        </p:spPr>
      </p:pic>
      <p:pic>
        <p:nvPicPr>
          <p:cNvPr id="9" name="Picture 8">
            <a:extLst>
              <a:ext uri="{FF2B5EF4-FFF2-40B4-BE49-F238E27FC236}">
                <a16:creationId xmlns:a16="http://schemas.microsoft.com/office/drawing/2014/main" id="{F5199625-873B-4635-9C4A-FCF3DE1240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2349" y="753412"/>
            <a:ext cx="4926112" cy="4468971"/>
          </a:xfrm>
          <a:prstGeom prst="rect">
            <a:avLst/>
          </a:prstGeom>
        </p:spPr>
      </p:pic>
      <p:sp>
        <p:nvSpPr>
          <p:cNvPr id="10" name="TextBox 9">
            <a:extLst>
              <a:ext uri="{FF2B5EF4-FFF2-40B4-BE49-F238E27FC236}">
                <a16:creationId xmlns:a16="http://schemas.microsoft.com/office/drawing/2014/main" id="{2CE81F52-F5F9-4C47-98B9-0829F1895350}"/>
              </a:ext>
            </a:extLst>
          </p:cNvPr>
          <p:cNvSpPr txBox="1"/>
          <p:nvPr/>
        </p:nvSpPr>
        <p:spPr>
          <a:xfrm>
            <a:off x="4648786" y="1864512"/>
            <a:ext cx="3387143" cy="2246769"/>
          </a:xfrm>
          <a:prstGeom prst="rect">
            <a:avLst/>
          </a:prstGeom>
          <a:noFill/>
        </p:spPr>
        <p:txBody>
          <a:bodyPr wrap="square" rtlCol="0">
            <a:spAutoFit/>
          </a:bodyPr>
          <a:lstStyle/>
          <a:p>
            <a:pPr algn="ctr"/>
            <a:r>
              <a:rPr lang="pt-BR" sz="2800" b="1" i="1" dirty="0">
                <a:effectLst/>
                <a:latin typeface="Times New Roman" panose="02020603050405020304" pitchFamily="18" charset="0"/>
                <a:ea typeface="Times New Roman" panose="02020603050405020304" pitchFamily="18" charset="0"/>
              </a:rPr>
              <a:t>Liệt kê và nêu ý nghĩa, tác dụng của một số chi tiết hoang đường, kì ảo tiêu biểu trong truyện</a:t>
            </a:r>
            <a:endParaRPr lang="en-US" sz="2800" b="1" dirty="0"/>
          </a:p>
        </p:txBody>
      </p:sp>
      <p:pic>
        <p:nvPicPr>
          <p:cNvPr id="11" name="图片 3">
            <a:extLst>
              <a:ext uri="{FF2B5EF4-FFF2-40B4-BE49-F238E27FC236}">
                <a16:creationId xmlns:a16="http://schemas.microsoft.com/office/drawing/2014/main" id="{5E38B417-C1C9-4DC2-937D-B0B5C5E45AF3}"/>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11827" y="82702"/>
            <a:ext cx="2164715" cy="1781810"/>
          </a:xfrm>
          <a:prstGeom prst="rect">
            <a:avLst/>
          </a:prstGeom>
        </p:spPr>
      </p:pic>
      <p:pic>
        <p:nvPicPr>
          <p:cNvPr id="12" name="图片 6" descr="未 标题 -1">
            <a:extLst>
              <a:ext uri="{FF2B5EF4-FFF2-40B4-BE49-F238E27FC236}">
                <a16:creationId xmlns:a16="http://schemas.microsoft.com/office/drawing/2014/main" id="{5247C129-29DD-9E45-8EAA-9A0153ECA516}"/>
              </a:ext>
            </a:extLst>
          </p:cNvPr>
          <p:cNvPicPr/>
          <p:nvPr/>
        </p:nvPicPr>
        <p:blipFill>
          <a:blip r:embed="rId6" cstate="print"/>
          <a:stretch>
            <a:fillRect/>
          </a:stretch>
        </p:blipFill>
        <p:spPr>
          <a:xfrm>
            <a:off x="10686807" y="246364"/>
            <a:ext cx="1156335" cy="1014095"/>
          </a:xfrm>
          <a:prstGeom prst="rect">
            <a:avLst/>
          </a:prstGeom>
        </p:spPr>
      </p:pic>
      <p:pic>
        <p:nvPicPr>
          <p:cNvPr id="13" name="图片 14">
            <a:extLst>
              <a:ext uri="{FF2B5EF4-FFF2-40B4-BE49-F238E27FC236}">
                <a16:creationId xmlns:a16="http://schemas.microsoft.com/office/drawing/2014/main" id="{C4AEB07D-A953-46EF-97F5-645B436CC649}"/>
              </a:ext>
            </a:extLst>
          </p:cNvPr>
          <p:cNvPicPr/>
          <p:nvPr/>
        </p:nvPicPr>
        <p:blipFill>
          <a:blip r:embed="rId7"/>
          <a:stretch>
            <a:fillRect/>
          </a:stretch>
        </p:blipFill>
        <p:spPr>
          <a:xfrm rot="20524921">
            <a:off x="10194858" y="846607"/>
            <a:ext cx="718820" cy="1017905"/>
          </a:xfrm>
          <a:prstGeom prst="rect">
            <a:avLst/>
          </a:prstGeom>
        </p:spPr>
      </p:pic>
    </p:spTree>
    <p:extLst>
      <p:ext uri="{BB962C8B-B14F-4D97-AF65-F5344CB8AC3E}">
        <p14:creationId xmlns:p14="http://schemas.microsoft.com/office/powerpoint/2010/main" val="19300205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B3441-26CE-42B2-9730-34F08CBE6229}"/>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2DAA656-2758-4A1C-B6C8-594C0DD70B1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2001" cy="6858000"/>
          </a:xfrm>
        </p:spPr>
      </p:pic>
    </p:spTree>
    <p:extLst>
      <p:ext uri="{BB962C8B-B14F-4D97-AF65-F5344CB8AC3E}">
        <p14:creationId xmlns:p14="http://schemas.microsoft.com/office/powerpoint/2010/main" val="21843874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6335B33-8FD8-43FB-9E63-2BAEECAF4D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3" y="0"/>
            <a:ext cx="12192000" cy="6858000"/>
          </a:xfrm>
          <a:prstGeom prst="rect">
            <a:avLst/>
          </a:prstGeom>
        </p:spPr>
      </p:pic>
      <p:pic>
        <p:nvPicPr>
          <p:cNvPr id="5" name="Content Placeholder 4">
            <a:extLst>
              <a:ext uri="{FF2B5EF4-FFF2-40B4-BE49-F238E27FC236}">
                <a16:creationId xmlns:a16="http://schemas.microsoft.com/office/drawing/2014/main" id="{62DAA656-2758-4A1C-B6C8-594C0DD70B1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8788" y="2221605"/>
            <a:ext cx="3657601" cy="2414789"/>
          </a:xfrm>
        </p:spPr>
      </p:pic>
      <p:pic>
        <p:nvPicPr>
          <p:cNvPr id="7" name="图片 9">
            <a:extLst>
              <a:ext uri="{FF2B5EF4-FFF2-40B4-BE49-F238E27FC236}">
                <a16:creationId xmlns:a16="http://schemas.microsoft.com/office/drawing/2014/main" id="{0CEB72E1-3250-407E-BE55-1503A7C1167E}"/>
              </a:ext>
            </a:extLst>
          </p:cNvPr>
          <p:cNvPicPr/>
          <p:nvPr/>
        </p:nvPicPr>
        <p:blipFill rotWithShape="1">
          <a:blip r:embed="rId4" cstate="print">
            <a:extLst>
              <a:ext uri="{28A0092B-C50C-407E-A947-70E740481C1C}">
                <a14:useLocalDpi xmlns:a14="http://schemas.microsoft.com/office/drawing/2010/main" val="0"/>
              </a:ext>
            </a:extLst>
          </a:blip>
          <a:srcRect l="70595" t="59471" r="6905"/>
          <a:stretch>
            <a:fillRect/>
          </a:stretch>
        </p:blipFill>
        <p:spPr>
          <a:xfrm>
            <a:off x="4808912" y="1804705"/>
            <a:ext cx="571183" cy="578485"/>
          </a:xfrm>
          <a:prstGeom prst="rect">
            <a:avLst/>
          </a:prstGeom>
        </p:spPr>
      </p:pic>
      <p:pic>
        <p:nvPicPr>
          <p:cNvPr id="8" name="图片 9">
            <a:extLst>
              <a:ext uri="{FF2B5EF4-FFF2-40B4-BE49-F238E27FC236}">
                <a16:creationId xmlns:a16="http://schemas.microsoft.com/office/drawing/2014/main" id="{AD737B28-C403-4528-9247-3D5EF92D1E42}"/>
              </a:ext>
            </a:extLst>
          </p:cNvPr>
          <p:cNvPicPr/>
          <p:nvPr/>
        </p:nvPicPr>
        <p:blipFill rotWithShape="1">
          <a:blip r:embed="rId4" cstate="print">
            <a:extLst>
              <a:ext uri="{28A0092B-C50C-407E-A947-70E740481C1C}">
                <a14:useLocalDpi xmlns:a14="http://schemas.microsoft.com/office/drawing/2010/main" val="0"/>
              </a:ext>
            </a:extLst>
          </a:blip>
          <a:srcRect l="70595" t="59471" r="6905"/>
          <a:stretch>
            <a:fillRect/>
          </a:stretch>
        </p:blipFill>
        <p:spPr>
          <a:xfrm>
            <a:off x="4843496" y="3139756"/>
            <a:ext cx="571183" cy="578485"/>
          </a:xfrm>
          <a:prstGeom prst="rect">
            <a:avLst/>
          </a:prstGeom>
        </p:spPr>
      </p:pic>
      <p:pic>
        <p:nvPicPr>
          <p:cNvPr id="9" name="图片 9">
            <a:extLst>
              <a:ext uri="{FF2B5EF4-FFF2-40B4-BE49-F238E27FC236}">
                <a16:creationId xmlns:a16="http://schemas.microsoft.com/office/drawing/2014/main" id="{CDF9E562-8464-4EE5-A9C2-8347C1769BCC}"/>
              </a:ext>
            </a:extLst>
          </p:cNvPr>
          <p:cNvPicPr/>
          <p:nvPr/>
        </p:nvPicPr>
        <p:blipFill rotWithShape="1">
          <a:blip r:embed="rId4" cstate="print">
            <a:extLst>
              <a:ext uri="{28A0092B-C50C-407E-A947-70E740481C1C}">
                <a14:useLocalDpi xmlns:a14="http://schemas.microsoft.com/office/drawing/2010/main" val="0"/>
              </a:ext>
            </a:extLst>
          </a:blip>
          <a:srcRect l="70595" t="59471" r="6905"/>
          <a:stretch>
            <a:fillRect/>
          </a:stretch>
        </p:blipFill>
        <p:spPr>
          <a:xfrm>
            <a:off x="4843496" y="4474807"/>
            <a:ext cx="571183" cy="578485"/>
          </a:xfrm>
          <a:prstGeom prst="rect">
            <a:avLst/>
          </a:prstGeom>
        </p:spPr>
      </p:pic>
      <p:sp>
        <p:nvSpPr>
          <p:cNvPr id="11" name="TextBox 10">
            <a:extLst>
              <a:ext uri="{FF2B5EF4-FFF2-40B4-BE49-F238E27FC236}">
                <a16:creationId xmlns:a16="http://schemas.microsoft.com/office/drawing/2014/main" id="{34FFF7DE-3E6B-433E-BEE6-103D09C0DDD3}"/>
              </a:ext>
            </a:extLst>
          </p:cNvPr>
          <p:cNvSpPr txBox="1"/>
          <p:nvPr/>
        </p:nvSpPr>
        <p:spPr>
          <a:xfrm>
            <a:off x="5380095" y="1672109"/>
            <a:ext cx="6221506" cy="1200329"/>
          </a:xfrm>
          <a:prstGeom prst="rect">
            <a:avLst/>
          </a:prstGeom>
          <a:noFill/>
        </p:spPr>
        <p:txBody>
          <a:bodyPr wrap="square">
            <a:spAutoFit/>
          </a:bodyPr>
          <a:lstStyle/>
          <a:p>
            <a:r>
              <a:rPr lang="pt-BR" sz="2400" dirty="0">
                <a:effectLst/>
                <a:latin typeface="Times New Roman" panose="02020603050405020304" pitchFamily="18" charset="0"/>
                <a:ea typeface="Calibri" panose="020F0502020204030204" pitchFamily="34" charset="0"/>
              </a:rPr>
              <a:t>Có sức mạnh kỳ lạ: giải oan cho Thạch Sanh; khiến cho quân sĩ 18 nước chư hầu phải xin hàng.</a:t>
            </a:r>
            <a:endParaRPr lang="en-US" sz="2400" dirty="0"/>
          </a:p>
        </p:txBody>
      </p:sp>
      <p:sp>
        <p:nvSpPr>
          <p:cNvPr id="13" name="TextBox 12">
            <a:extLst>
              <a:ext uri="{FF2B5EF4-FFF2-40B4-BE49-F238E27FC236}">
                <a16:creationId xmlns:a16="http://schemas.microsoft.com/office/drawing/2014/main" id="{82E4CB71-8029-44F6-9D3C-A086D5544570}"/>
              </a:ext>
            </a:extLst>
          </p:cNvPr>
          <p:cNvSpPr txBox="1"/>
          <p:nvPr/>
        </p:nvSpPr>
        <p:spPr>
          <a:xfrm>
            <a:off x="5414679" y="3105832"/>
            <a:ext cx="6221506" cy="1200329"/>
          </a:xfrm>
          <a:prstGeom prst="rect">
            <a:avLst/>
          </a:prstGeom>
          <a:noFill/>
        </p:spPr>
        <p:txBody>
          <a:bodyPr wrap="square">
            <a:spAutoFit/>
          </a:bodyPr>
          <a:lstStyle/>
          <a:p>
            <a:r>
              <a:rPr lang="pt-BR" sz="2400" dirty="0">
                <a:effectLst/>
                <a:latin typeface="Times New Roman" panose="02020603050405020304" pitchFamily="18" charset="0"/>
                <a:ea typeface="Calibri" panose="020F0502020204030204" pitchFamily="34" charset="0"/>
              </a:rPr>
              <a:t>Đại diện cho sự yêu chuộng hòa bình của nhân dân ta và có sức mạnh đặc biệt để cảm hóa kẻ thù xâm lược.</a:t>
            </a:r>
            <a:endParaRPr lang="en-US" sz="2400" dirty="0"/>
          </a:p>
        </p:txBody>
      </p:sp>
      <p:sp>
        <p:nvSpPr>
          <p:cNvPr id="15" name="TextBox 14">
            <a:extLst>
              <a:ext uri="{FF2B5EF4-FFF2-40B4-BE49-F238E27FC236}">
                <a16:creationId xmlns:a16="http://schemas.microsoft.com/office/drawing/2014/main" id="{C04EE842-710A-484D-ACE4-79C3CCD59C9D}"/>
              </a:ext>
            </a:extLst>
          </p:cNvPr>
          <p:cNvSpPr txBox="1"/>
          <p:nvPr/>
        </p:nvSpPr>
        <p:spPr>
          <a:xfrm>
            <a:off x="5414679" y="4440883"/>
            <a:ext cx="6221506" cy="830997"/>
          </a:xfrm>
          <a:prstGeom prst="rect">
            <a:avLst/>
          </a:prstGeom>
          <a:noFill/>
        </p:spPr>
        <p:txBody>
          <a:bodyPr wrap="square">
            <a:spAutoFit/>
          </a:bodyPr>
          <a:lstStyle/>
          <a:p>
            <a:r>
              <a:rPr lang="pt-BR" sz="2400" dirty="0">
                <a:effectLst/>
                <a:latin typeface="Times New Roman" panose="02020603050405020304" pitchFamily="18" charset="0"/>
                <a:ea typeface="Calibri" panose="020F0502020204030204" pitchFamily="34" charset="0"/>
              </a:rPr>
              <a:t>Cho thấy Thạch Sanh là người có vẻ đẹp tâm hồn thuần khiết, hiền lành, lương thiện.</a:t>
            </a:r>
            <a:endParaRPr lang="en-US" sz="2400" dirty="0"/>
          </a:p>
        </p:txBody>
      </p:sp>
      <p:sp>
        <p:nvSpPr>
          <p:cNvPr id="16" name="Rectangle: Rounded Corners 15">
            <a:extLst>
              <a:ext uri="{FF2B5EF4-FFF2-40B4-BE49-F238E27FC236}">
                <a16:creationId xmlns:a16="http://schemas.microsoft.com/office/drawing/2014/main" id="{0F19071F-8CBB-4ECB-8837-5F3DDB98B485}"/>
              </a:ext>
            </a:extLst>
          </p:cNvPr>
          <p:cNvSpPr/>
          <p:nvPr/>
        </p:nvSpPr>
        <p:spPr>
          <a:xfrm>
            <a:off x="128788" y="448235"/>
            <a:ext cx="11883918" cy="795408"/>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solidFill>
              </a:rPr>
              <a:t>            Chi </a:t>
            </a:r>
            <a:r>
              <a:rPr lang="en-US" sz="3200" b="1" dirty="0" err="1">
                <a:solidFill>
                  <a:schemeClr val="tx1"/>
                </a:solidFill>
              </a:rPr>
              <a:t>tiết</a:t>
            </a:r>
            <a:r>
              <a:rPr lang="en-US" sz="3200" b="1" dirty="0">
                <a:solidFill>
                  <a:schemeClr val="tx1"/>
                </a:solidFill>
              </a:rPr>
              <a:t> </a:t>
            </a:r>
            <a:r>
              <a:rPr lang="en-US" sz="3200" b="1" dirty="0" err="1">
                <a:solidFill>
                  <a:schemeClr val="tx1"/>
                </a:solidFill>
              </a:rPr>
              <a:t>cây</a:t>
            </a:r>
            <a:r>
              <a:rPr lang="en-US" sz="3200" b="1" dirty="0">
                <a:solidFill>
                  <a:schemeClr val="tx1"/>
                </a:solidFill>
              </a:rPr>
              <a:t> </a:t>
            </a:r>
            <a:r>
              <a:rPr lang="en-US" sz="3200" b="1" dirty="0" err="1">
                <a:solidFill>
                  <a:schemeClr val="tx1"/>
                </a:solidFill>
              </a:rPr>
              <a:t>đàn</a:t>
            </a:r>
            <a:r>
              <a:rPr lang="en-US" sz="3200" b="1" dirty="0">
                <a:solidFill>
                  <a:schemeClr val="tx1"/>
                </a:solidFill>
              </a:rPr>
              <a:t> </a:t>
            </a:r>
            <a:r>
              <a:rPr lang="en-US" sz="3200" b="1" dirty="0" err="1">
                <a:solidFill>
                  <a:schemeClr val="tx1"/>
                </a:solidFill>
              </a:rPr>
              <a:t>thần</a:t>
            </a:r>
            <a:endParaRPr lang="en-US" sz="3200" b="1" dirty="0">
              <a:solidFill>
                <a:schemeClr val="tx1"/>
              </a:solidFill>
            </a:endParaRPr>
          </a:p>
        </p:txBody>
      </p:sp>
      <p:sp>
        <p:nvSpPr>
          <p:cNvPr id="17" name="Arrow: Right 16">
            <a:extLst>
              <a:ext uri="{FF2B5EF4-FFF2-40B4-BE49-F238E27FC236}">
                <a16:creationId xmlns:a16="http://schemas.microsoft.com/office/drawing/2014/main" id="{3FA0D76B-FF22-4974-AE14-BE8F7C82C9D4}"/>
              </a:ext>
            </a:extLst>
          </p:cNvPr>
          <p:cNvSpPr/>
          <p:nvPr/>
        </p:nvSpPr>
        <p:spPr>
          <a:xfrm>
            <a:off x="5200801" y="733170"/>
            <a:ext cx="6632611" cy="295104"/>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00450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A729B-7C20-468A-A75C-2F0176A47CE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78628D9-9FF2-4E33-AC91-59E7874119C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19250601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6335B33-8FD8-43FB-9E63-2BAEECAF4D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3" y="20409"/>
            <a:ext cx="12192000" cy="6858000"/>
          </a:xfrm>
          <a:prstGeom prst="rect">
            <a:avLst/>
          </a:prstGeom>
        </p:spPr>
      </p:pic>
      <p:pic>
        <p:nvPicPr>
          <p:cNvPr id="7" name="图片 9">
            <a:extLst>
              <a:ext uri="{FF2B5EF4-FFF2-40B4-BE49-F238E27FC236}">
                <a16:creationId xmlns:a16="http://schemas.microsoft.com/office/drawing/2014/main" id="{0CEB72E1-3250-407E-BE55-1503A7C1167E}"/>
              </a:ext>
            </a:extLst>
          </p:cNvPr>
          <p:cNvPicPr/>
          <p:nvPr/>
        </p:nvPicPr>
        <p:blipFill rotWithShape="1">
          <a:blip r:embed="rId3" cstate="print">
            <a:extLst>
              <a:ext uri="{28A0092B-C50C-407E-A947-70E740481C1C}">
                <a14:useLocalDpi xmlns:a14="http://schemas.microsoft.com/office/drawing/2010/main" val="0"/>
              </a:ext>
            </a:extLst>
          </a:blip>
          <a:srcRect l="70595" t="59471" r="6905"/>
          <a:stretch>
            <a:fillRect/>
          </a:stretch>
        </p:blipFill>
        <p:spPr>
          <a:xfrm>
            <a:off x="4843496" y="2422408"/>
            <a:ext cx="571183" cy="578485"/>
          </a:xfrm>
          <a:prstGeom prst="rect">
            <a:avLst/>
          </a:prstGeom>
        </p:spPr>
      </p:pic>
      <p:pic>
        <p:nvPicPr>
          <p:cNvPr id="8" name="图片 9">
            <a:extLst>
              <a:ext uri="{FF2B5EF4-FFF2-40B4-BE49-F238E27FC236}">
                <a16:creationId xmlns:a16="http://schemas.microsoft.com/office/drawing/2014/main" id="{AD737B28-C403-4528-9247-3D5EF92D1E42}"/>
              </a:ext>
            </a:extLst>
          </p:cNvPr>
          <p:cNvPicPr/>
          <p:nvPr/>
        </p:nvPicPr>
        <p:blipFill rotWithShape="1">
          <a:blip r:embed="rId3" cstate="print">
            <a:extLst>
              <a:ext uri="{28A0092B-C50C-407E-A947-70E740481C1C}">
                <a14:useLocalDpi xmlns:a14="http://schemas.microsoft.com/office/drawing/2010/main" val="0"/>
              </a:ext>
            </a:extLst>
          </a:blip>
          <a:srcRect l="70595" t="59471" r="6905"/>
          <a:stretch>
            <a:fillRect/>
          </a:stretch>
        </p:blipFill>
        <p:spPr>
          <a:xfrm>
            <a:off x="4854111" y="3449409"/>
            <a:ext cx="571183" cy="578485"/>
          </a:xfrm>
          <a:prstGeom prst="rect">
            <a:avLst/>
          </a:prstGeom>
        </p:spPr>
      </p:pic>
      <p:pic>
        <p:nvPicPr>
          <p:cNvPr id="9" name="图片 9">
            <a:extLst>
              <a:ext uri="{FF2B5EF4-FFF2-40B4-BE49-F238E27FC236}">
                <a16:creationId xmlns:a16="http://schemas.microsoft.com/office/drawing/2014/main" id="{CDF9E562-8464-4EE5-A9C2-8347C1769BCC}"/>
              </a:ext>
            </a:extLst>
          </p:cNvPr>
          <p:cNvPicPr/>
          <p:nvPr/>
        </p:nvPicPr>
        <p:blipFill rotWithShape="1">
          <a:blip r:embed="rId3" cstate="print">
            <a:extLst>
              <a:ext uri="{28A0092B-C50C-407E-A947-70E740481C1C}">
                <a14:useLocalDpi xmlns:a14="http://schemas.microsoft.com/office/drawing/2010/main" val="0"/>
              </a:ext>
            </a:extLst>
          </a:blip>
          <a:srcRect l="70595" t="59471" r="6905"/>
          <a:stretch>
            <a:fillRect/>
          </a:stretch>
        </p:blipFill>
        <p:spPr>
          <a:xfrm>
            <a:off x="4725801" y="4453136"/>
            <a:ext cx="571183" cy="578485"/>
          </a:xfrm>
          <a:prstGeom prst="rect">
            <a:avLst/>
          </a:prstGeom>
        </p:spPr>
      </p:pic>
      <p:sp>
        <p:nvSpPr>
          <p:cNvPr id="11" name="TextBox 10">
            <a:extLst>
              <a:ext uri="{FF2B5EF4-FFF2-40B4-BE49-F238E27FC236}">
                <a16:creationId xmlns:a16="http://schemas.microsoft.com/office/drawing/2014/main" id="{34FFF7DE-3E6B-433E-BEE6-103D09C0DDD3}"/>
              </a:ext>
            </a:extLst>
          </p:cNvPr>
          <p:cNvSpPr txBox="1"/>
          <p:nvPr/>
        </p:nvSpPr>
        <p:spPr>
          <a:xfrm>
            <a:off x="5380094" y="2181777"/>
            <a:ext cx="6715335" cy="1200329"/>
          </a:xfrm>
          <a:prstGeom prst="rect">
            <a:avLst/>
          </a:prstGeom>
          <a:noFill/>
        </p:spPr>
        <p:txBody>
          <a:bodyPr wrap="square">
            <a:spAutoFit/>
          </a:bodyPr>
          <a:lstStyle/>
          <a:p>
            <a:r>
              <a:rPr lang="pt-BR" sz="2400" dirty="0">
                <a:effectLst/>
                <a:latin typeface="Times New Roman" panose="02020603050405020304" pitchFamily="18" charset="0"/>
                <a:ea typeface="Calibri" panose="020F0502020204030204" pitchFamily="34" charset="0"/>
              </a:rPr>
              <a:t>Có sức mạnh phi thường: cứ ăn hết lại đầy, làm cho quân 18 nước chư hầu phải từ chỗ coi thường, chế giễu sau đó phải ngạc nhiên, khâm phục</a:t>
            </a:r>
            <a:endParaRPr lang="en-US" sz="2400" dirty="0"/>
          </a:p>
        </p:txBody>
      </p:sp>
      <p:sp>
        <p:nvSpPr>
          <p:cNvPr id="13" name="TextBox 12">
            <a:extLst>
              <a:ext uri="{FF2B5EF4-FFF2-40B4-BE49-F238E27FC236}">
                <a16:creationId xmlns:a16="http://schemas.microsoft.com/office/drawing/2014/main" id="{82E4CB71-8029-44F6-9D3C-A086D5544570}"/>
              </a:ext>
            </a:extLst>
          </p:cNvPr>
          <p:cNvSpPr txBox="1"/>
          <p:nvPr/>
        </p:nvSpPr>
        <p:spPr>
          <a:xfrm>
            <a:off x="5296984" y="3429734"/>
            <a:ext cx="6221506" cy="830997"/>
          </a:xfrm>
          <a:prstGeom prst="rect">
            <a:avLst/>
          </a:prstGeom>
          <a:noFill/>
        </p:spPr>
        <p:txBody>
          <a:bodyPr wrap="square">
            <a:spAutoFit/>
          </a:bodyPr>
          <a:lstStyle/>
          <a:p>
            <a:r>
              <a:rPr lang="pt-BR" sz="2400" dirty="0">
                <a:effectLst/>
                <a:latin typeface="Times New Roman" panose="02020603050405020304" pitchFamily="18" charset="0"/>
                <a:ea typeface="Calibri" panose="020F0502020204030204" pitchFamily="34" charset="0"/>
              </a:rPr>
              <a:t>Niêu cơm thần kì tượng trưng cho tấm lòng nhân đạo, tư tưởng yêu hoà bình của nhân dân.</a:t>
            </a:r>
            <a:endParaRPr lang="en-US" sz="2400" dirty="0"/>
          </a:p>
        </p:txBody>
      </p:sp>
      <p:sp>
        <p:nvSpPr>
          <p:cNvPr id="15" name="TextBox 14">
            <a:extLst>
              <a:ext uri="{FF2B5EF4-FFF2-40B4-BE49-F238E27FC236}">
                <a16:creationId xmlns:a16="http://schemas.microsoft.com/office/drawing/2014/main" id="{C04EE842-710A-484D-ACE4-79C3CCD59C9D}"/>
              </a:ext>
            </a:extLst>
          </p:cNvPr>
          <p:cNvSpPr txBox="1"/>
          <p:nvPr/>
        </p:nvSpPr>
        <p:spPr>
          <a:xfrm>
            <a:off x="5281213" y="4397177"/>
            <a:ext cx="6221506" cy="830997"/>
          </a:xfrm>
          <a:prstGeom prst="rect">
            <a:avLst/>
          </a:prstGeom>
          <a:noFill/>
        </p:spPr>
        <p:txBody>
          <a:bodyPr wrap="square">
            <a:spAutoFit/>
          </a:bodyPr>
          <a:lstStyle/>
          <a:p>
            <a:r>
              <a:rPr lang="pt-BR" sz="2400" spc="-30" dirty="0">
                <a:effectLst/>
                <a:latin typeface="Times New Roman" panose="02020603050405020304" pitchFamily="18" charset="0"/>
                <a:ea typeface="Calibri" panose="020F0502020204030204" pitchFamily="34" charset="0"/>
              </a:rPr>
              <a:t>Niêu cơm ấm no, hạnh phúc gửi gắm ước mơ ngàn đời của nhân dân ta.</a:t>
            </a:r>
            <a:endParaRPr lang="en-US" sz="2400" dirty="0"/>
          </a:p>
        </p:txBody>
      </p:sp>
      <p:sp>
        <p:nvSpPr>
          <p:cNvPr id="16" name="Rectangle: Rounded Corners 15">
            <a:extLst>
              <a:ext uri="{FF2B5EF4-FFF2-40B4-BE49-F238E27FC236}">
                <a16:creationId xmlns:a16="http://schemas.microsoft.com/office/drawing/2014/main" id="{0F19071F-8CBB-4ECB-8837-5F3DDB98B485}"/>
              </a:ext>
            </a:extLst>
          </p:cNvPr>
          <p:cNvSpPr/>
          <p:nvPr/>
        </p:nvSpPr>
        <p:spPr>
          <a:xfrm>
            <a:off x="128788" y="448235"/>
            <a:ext cx="11883918" cy="795408"/>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solidFill>
              </a:rPr>
              <a:t>        Chi </a:t>
            </a:r>
            <a:r>
              <a:rPr lang="en-US" sz="3200" b="1" dirty="0" err="1">
                <a:solidFill>
                  <a:schemeClr val="tx1"/>
                </a:solidFill>
              </a:rPr>
              <a:t>tiết</a:t>
            </a:r>
            <a:r>
              <a:rPr lang="en-US" sz="3200" b="1" dirty="0">
                <a:solidFill>
                  <a:schemeClr val="tx1"/>
                </a:solidFill>
              </a:rPr>
              <a:t> </a:t>
            </a:r>
            <a:r>
              <a:rPr lang="en-US" sz="3200" b="1" dirty="0" err="1">
                <a:solidFill>
                  <a:schemeClr val="tx1"/>
                </a:solidFill>
              </a:rPr>
              <a:t>niêu</a:t>
            </a:r>
            <a:r>
              <a:rPr lang="en-US" sz="3200" b="1" dirty="0">
                <a:solidFill>
                  <a:schemeClr val="tx1"/>
                </a:solidFill>
              </a:rPr>
              <a:t> </a:t>
            </a:r>
            <a:r>
              <a:rPr lang="en-US" sz="3200" b="1" dirty="0" err="1">
                <a:solidFill>
                  <a:schemeClr val="tx1"/>
                </a:solidFill>
              </a:rPr>
              <a:t>cơm</a:t>
            </a:r>
            <a:r>
              <a:rPr lang="en-US" sz="3200" b="1" dirty="0">
                <a:solidFill>
                  <a:schemeClr val="tx1"/>
                </a:solidFill>
              </a:rPr>
              <a:t> </a:t>
            </a:r>
            <a:r>
              <a:rPr lang="en-US" sz="3200" b="1" dirty="0" err="1">
                <a:solidFill>
                  <a:schemeClr val="tx1"/>
                </a:solidFill>
              </a:rPr>
              <a:t>thần</a:t>
            </a:r>
            <a:endParaRPr lang="en-US" sz="3200" b="1" dirty="0">
              <a:solidFill>
                <a:schemeClr val="tx1"/>
              </a:solidFill>
            </a:endParaRPr>
          </a:p>
        </p:txBody>
      </p:sp>
      <p:sp>
        <p:nvSpPr>
          <p:cNvPr id="17" name="Arrow: Right 16">
            <a:extLst>
              <a:ext uri="{FF2B5EF4-FFF2-40B4-BE49-F238E27FC236}">
                <a16:creationId xmlns:a16="http://schemas.microsoft.com/office/drawing/2014/main" id="{3FA0D76B-FF22-4974-AE14-BE8F7C82C9D4}"/>
              </a:ext>
            </a:extLst>
          </p:cNvPr>
          <p:cNvSpPr/>
          <p:nvPr/>
        </p:nvSpPr>
        <p:spPr>
          <a:xfrm>
            <a:off x="5200801" y="733170"/>
            <a:ext cx="6632611" cy="295104"/>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4">
            <a:extLst>
              <a:ext uri="{FF2B5EF4-FFF2-40B4-BE49-F238E27FC236}">
                <a16:creationId xmlns:a16="http://schemas.microsoft.com/office/drawing/2014/main" id="{3914F9B1-E6B4-430E-AFE8-86EAAFCCC6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521" y="2612482"/>
            <a:ext cx="4004160" cy="2252340"/>
          </a:xfrm>
          <a:prstGeom prst="rect">
            <a:avLst/>
          </a:prstGeom>
        </p:spPr>
      </p:pic>
    </p:spTree>
    <p:extLst>
      <p:ext uri="{BB962C8B-B14F-4D97-AF65-F5344CB8AC3E}">
        <p14:creationId xmlns:p14="http://schemas.microsoft.com/office/powerpoint/2010/main" val="27378098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7E293">
            <a:alpha val="49000"/>
          </a:srgb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FADB296-846E-427A-A706-A12064A4D1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114" y="2913046"/>
            <a:ext cx="5191510" cy="3206839"/>
          </a:xfrm>
          <a:prstGeom prst="rect">
            <a:avLst/>
          </a:prstGeom>
        </p:spPr>
      </p:pic>
      <p:pic>
        <p:nvPicPr>
          <p:cNvPr id="6" name="图片 4">
            <a:extLst>
              <a:ext uri="{FF2B5EF4-FFF2-40B4-BE49-F238E27FC236}">
                <a16:creationId xmlns:a16="http://schemas.microsoft.com/office/drawing/2014/main" id="{5C1FF46A-8349-44C5-B2DD-467D7D89E3D1}"/>
              </a:ext>
            </a:extLst>
          </p:cNvPr>
          <p:cNvPicPr/>
          <p:nvPr/>
        </p:nvPicPr>
        <p:blipFill>
          <a:blip r:embed="rId3"/>
          <a:stretch>
            <a:fillRect/>
          </a:stretch>
        </p:blipFill>
        <p:spPr>
          <a:xfrm>
            <a:off x="21465" y="4741240"/>
            <a:ext cx="12192000" cy="1868285"/>
          </a:xfrm>
          <a:prstGeom prst="rect">
            <a:avLst/>
          </a:prstGeom>
        </p:spPr>
      </p:pic>
      <p:pic>
        <p:nvPicPr>
          <p:cNvPr id="5" name="图片 3">
            <a:extLst>
              <a:ext uri="{FF2B5EF4-FFF2-40B4-BE49-F238E27FC236}">
                <a16:creationId xmlns:a16="http://schemas.microsoft.com/office/drawing/2014/main" id="{1D945894-FA37-6C45-9BB8-57DE57225AEB}"/>
              </a:ext>
            </a:extLst>
          </p:cNvPr>
          <p:cNvPicPr/>
          <p:nvPr/>
        </p:nvPicPr>
        <p:blipFill>
          <a:blip r:embed="rId4"/>
          <a:stretch>
            <a:fillRect/>
          </a:stretch>
        </p:blipFill>
        <p:spPr>
          <a:xfrm>
            <a:off x="21465" y="5942643"/>
            <a:ext cx="12192000" cy="967916"/>
          </a:xfrm>
          <a:prstGeom prst="rect">
            <a:avLst/>
          </a:prstGeom>
        </p:spPr>
      </p:pic>
      <p:pic>
        <p:nvPicPr>
          <p:cNvPr id="10" name="Picture 9">
            <a:extLst>
              <a:ext uri="{FF2B5EF4-FFF2-40B4-BE49-F238E27FC236}">
                <a16:creationId xmlns:a16="http://schemas.microsoft.com/office/drawing/2014/main" id="{84DC88A7-0231-4370-B13E-DA7A303FB9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34873" y="248475"/>
            <a:ext cx="6350687" cy="5688066"/>
          </a:xfrm>
          <a:prstGeom prst="rect">
            <a:avLst/>
          </a:prstGeom>
        </p:spPr>
      </p:pic>
      <p:sp>
        <p:nvSpPr>
          <p:cNvPr id="11" name="TextBox 10">
            <a:extLst>
              <a:ext uri="{FF2B5EF4-FFF2-40B4-BE49-F238E27FC236}">
                <a16:creationId xmlns:a16="http://schemas.microsoft.com/office/drawing/2014/main" id="{14D4EBF5-F115-46D7-A2DA-2BFC5257762E}"/>
              </a:ext>
            </a:extLst>
          </p:cNvPr>
          <p:cNvSpPr txBox="1"/>
          <p:nvPr/>
        </p:nvSpPr>
        <p:spPr>
          <a:xfrm>
            <a:off x="4108360" y="1458539"/>
            <a:ext cx="4655394" cy="2015936"/>
          </a:xfrm>
          <a:prstGeom prst="rect">
            <a:avLst/>
          </a:prstGeom>
          <a:noFill/>
        </p:spPr>
        <p:txBody>
          <a:bodyPr wrap="square" rtlCol="0">
            <a:spAutoFit/>
          </a:bodyPr>
          <a:lstStyle/>
          <a:p>
            <a:pPr algn="just"/>
            <a:r>
              <a:rPr lang="en-US" sz="2500" b="1" i="1" dirty="0" err="1">
                <a:latin typeface="Times New Roman" panose="02020603050405020304" pitchFamily="18" charset="0"/>
                <a:cs typeface="Times New Roman" panose="02020603050405020304" pitchFamily="18" charset="0"/>
              </a:rPr>
              <a:t>Các</a:t>
            </a:r>
            <a:r>
              <a:rPr lang="en-US" sz="2500" b="1" i="1" dirty="0">
                <a:latin typeface="Times New Roman" panose="02020603050405020304" pitchFamily="18" charset="0"/>
                <a:cs typeface="Times New Roman" panose="02020603050405020304" pitchFamily="18" charset="0"/>
              </a:rPr>
              <a:t> chi </a:t>
            </a:r>
            <a:r>
              <a:rPr lang="en-US" sz="2500" b="1" i="1" dirty="0" err="1">
                <a:latin typeface="Times New Roman" panose="02020603050405020304" pitchFamily="18" charset="0"/>
                <a:cs typeface="Times New Roman" panose="02020603050405020304" pitchFamily="18" charset="0"/>
              </a:rPr>
              <a:t>tiết</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kết</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thúc</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truyện</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Nhà</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vua</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gả</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công</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chúa</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cho</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Thạch</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Sanh</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và</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sau</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này</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nhường</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ngôi</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cho</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Thạch</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Sanh</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cho</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thấy</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ước</a:t>
            </a:r>
            <a:r>
              <a:rPr lang="en-US" sz="2500" b="1" i="1" dirty="0">
                <a:latin typeface="Times New Roman" panose="02020603050405020304" pitchFamily="18" charset="0"/>
                <a:cs typeface="Times New Roman" panose="02020603050405020304" pitchFamily="18" charset="0"/>
              </a:rPr>
              <a:t> </a:t>
            </a:r>
            <a:r>
              <a:rPr lang="en-US" sz="2500" b="1" i="1" err="1">
                <a:latin typeface="Times New Roman" panose="02020603050405020304" pitchFamily="18" charset="0"/>
                <a:cs typeface="Times New Roman" panose="02020603050405020304" pitchFamily="18" charset="0"/>
              </a:rPr>
              <a:t>mơ</a:t>
            </a:r>
            <a:r>
              <a:rPr lang="en-US" sz="2500" b="1" i="1">
                <a:latin typeface="Times New Roman" panose="02020603050405020304" pitchFamily="18" charset="0"/>
                <a:cs typeface="Times New Roman" panose="02020603050405020304" pitchFamily="18" charset="0"/>
              </a:rPr>
              <a:t> </a:t>
            </a:r>
            <a:r>
              <a:rPr lang="en-US" sz="2500" b="1" i="1" smtClean="0">
                <a:latin typeface="Times New Roman" panose="02020603050405020304" pitchFamily="18" charset="0"/>
                <a:cs typeface="Times New Roman" panose="02020603050405020304" pitchFamily="18" charset="0"/>
              </a:rPr>
              <a:t>nào </a:t>
            </a:r>
            <a:r>
              <a:rPr lang="en-US" sz="2500" b="1" i="1" dirty="0" err="1">
                <a:latin typeface="Times New Roman" panose="02020603050405020304" pitchFamily="18" charset="0"/>
                <a:cs typeface="Times New Roman" panose="02020603050405020304" pitchFamily="18" charset="0"/>
              </a:rPr>
              <a:t>của</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nhân</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dân</a:t>
            </a:r>
            <a:r>
              <a:rPr lang="en-US" sz="2500" b="1" i="1" dirty="0">
                <a:latin typeface="Times New Roman" panose="02020603050405020304" pitchFamily="18" charset="0"/>
                <a:cs typeface="Times New Roman" panose="02020603050405020304" pitchFamily="18" charset="0"/>
              </a:rPr>
              <a:t> ta?</a:t>
            </a:r>
          </a:p>
        </p:txBody>
      </p:sp>
    </p:spTree>
    <p:extLst>
      <p:ext uri="{BB962C8B-B14F-4D97-AF65-F5344CB8AC3E}">
        <p14:creationId xmlns:p14="http://schemas.microsoft.com/office/powerpoint/2010/main" val="35077883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FADB296-846E-427A-A706-A12064A4D1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114" y="2913046"/>
            <a:ext cx="5191510" cy="3206839"/>
          </a:xfrm>
          <a:prstGeom prst="rect">
            <a:avLst/>
          </a:prstGeom>
        </p:spPr>
      </p:pic>
      <p:pic>
        <p:nvPicPr>
          <p:cNvPr id="6" name="图片 4">
            <a:extLst>
              <a:ext uri="{FF2B5EF4-FFF2-40B4-BE49-F238E27FC236}">
                <a16:creationId xmlns:a16="http://schemas.microsoft.com/office/drawing/2014/main" id="{5C1FF46A-8349-44C5-B2DD-467D7D89E3D1}"/>
              </a:ext>
            </a:extLst>
          </p:cNvPr>
          <p:cNvPicPr/>
          <p:nvPr/>
        </p:nvPicPr>
        <p:blipFill>
          <a:blip r:embed="rId3"/>
          <a:stretch>
            <a:fillRect/>
          </a:stretch>
        </p:blipFill>
        <p:spPr>
          <a:xfrm>
            <a:off x="21465" y="4741240"/>
            <a:ext cx="12192000" cy="1868285"/>
          </a:xfrm>
          <a:prstGeom prst="rect">
            <a:avLst/>
          </a:prstGeom>
        </p:spPr>
      </p:pic>
      <p:pic>
        <p:nvPicPr>
          <p:cNvPr id="5" name="图片 3">
            <a:extLst>
              <a:ext uri="{FF2B5EF4-FFF2-40B4-BE49-F238E27FC236}">
                <a16:creationId xmlns:a16="http://schemas.microsoft.com/office/drawing/2014/main" id="{1D945894-FA37-6C45-9BB8-57DE57225AEB}"/>
              </a:ext>
            </a:extLst>
          </p:cNvPr>
          <p:cNvPicPr/>
          <p:nvPr/>
        </p:nvPicPr>
        <p:blipFill>
          <a:blip r:embed="rId4"/>
          <a:stretch>
            <a:fillRect/>
          </a:stretch>
        </p:blipFill>
        <p:spPr>
          <a:xfrm>
            <a:off x="21465" y="5942643"/>
            <a:ext cx="12192000" cy="967916"/>
          </a:xfrm>
          <a:prstGeom prst="rect">
            <a:avLst/>
          </a:prstGeom>
        </p:spPr>
      </p:pic>
      <p:pic>
        <p:nvPicPr>
          <p:cNvPr id="10" name="Picture 9">
            <a:extLst>
              <a:ext uri="{FF2B5EF4-FFF2-40B4-BE49-F238E27FC236}">
                <a16:creationId xmlns:a16="http://schemas.microsoft.com/office/drawing/2014/main" id="{84DC88A7-0231-4370-B13E-DA7A303FB9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34873" y="248475"/>
            <a:ext cx="6350687" cy="5688066"/>
          </a:xfrm>
          <a:prstGeom prst="rect">
            <a:avLst/>
          </a:prstGeom>
        </p:spPr>
      </p:pic>
      <p:sp>
        <p:nvSpPr>
          <p:cNvPr id="2" name="TextBox 1"/>
          <p:cNvSpPr txBox="1"/>
          <p:nvPr/>
        </p:nvSpPr>
        <p:spPr>
          <a:xfrm>
            <a:off x="4028792" y="1530035"/>
            <a:ext cx="4345663" cy="2677656"/>
          </a:xfrm>
          <a:prstGeom prst="rect">
            <a:avLst/>
          </a:prstGeom>
          <a:noFill/>
        </p:spPr>
        <p:txBody>
          <a:bodyPr wrap="square" rtlCol="0">
            <a:spAutoFit/>
          </a:bodyPr>
          <a:lstStyle/>
          <a:p>
            <a:r>
              <a:rPr lang="en-US" sz="2400" b="1" smtClean="0">
                <a:latin typeface="Times New Roman" panose="02020603050405020304" pitchFamily="18" charset="0"/>
                <a:cs typeface="Times New Roman" panose="02020603050405020304" pitchFamily="18" charset="0"/>
              </a:rPr>
              <a:t>4. Ước mơ của nhân dân ta:</a:t>
            </a:r>
          </a:p>
          <a:p>
            <a:endParaRPr lang="en-US" sz="2400" smtClean="0">
              <a:latin typeface="Times New Roman" panose="02020603050405020304" pitchFamily="18" charset="0"/>
              <a:cs typeface="Times New Roman" panose="02020603050405020304" pitchFamily="18" charset="0"/>
            </a:endParaRPr>
          </a:p>
          <a:p>
            <a:r>
              <a:rPr lang="en-US" sz="2400" smtClean="0">
                <a:latin typeface="Times New Roman" panose="02020603050405020304" pitchFamily="18" charset="0"/>
                <a:cs typeface="Times New Roman" panose="02020603050405020304" pitchFamily="18" charset="0"/>
              </a:rPr>
              <a:t>Truyện </a:t>
            </a:r>
            <a:r>
              <a:rPr lang="en-US" sz="2400">
                <a:latin typeface="Times New Roman" panose="02020603050405020304" pitchFamily="18" charset="0"/>
                <a:cs typeface="Times New Roman" panose="02020603050405020304" pitchFamily="18" charset="0"/>
              </a:rPr>
              <a:t>kết thúc có hậu, viên mãn, thể hiện ước mơ, niềm tin của nhân dân ta về đạo đức, công lí xã hội, cái thiện luôn luôn chiến thắng cái ác, ác giả ác báo.</a:t>
            </a:r>
          </a:p>
        </p:txBody>
      </p:sp>
    </p:spTree>
    <p:extLst>
      <p:ext uri="{BB962C8B-B14F-4D97-AF65-F5344CB8AC3E}">
        <p14:creationId xmlns:p14="http://schemas.microsoft.com/office/powerpoint/2010/main" val="37241339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7E293">
            <a:alpha val="60000"/>
          </a:srgb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F1F77AB-6F70-4C45-B1A6-B9E772EC51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64132" cy="6825862"/>
          </a:xfrm>
          <a:prstGeom prst="rect">
            <a:avLst/>
          </a:prstGeom>
        </p:spPr>
      </p:pic>
      <p:pic>
        <p:nvPicPr>
          <p:cNvPr id="4" name="Picture 3">
            <a:extLst>
              <a:ext uri="{FF2B5EF4-FFF2-40B4-BE49-F238E27FC236}">
                <a16:creationId xmlns:a16="http://schemas.microsoft.com/office/drawing/2014/main" id="{74313DF5-814B-4860-A580-4916BB34AD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8862" y="1307206"/>
            <a:ext cx="7381874" cy="4990563"/>
          </a:xfrm>
          <a:prstGeom prst="rect">
            <a:avLst/>
          </a:prstGeom>
        </p:spPr>
      </p:pic>
      <p:sp>
        <p:nvSpPr>
          <p:cNvPr id="2" name="Title 1">
            <a:extLst>
              <a:ext uri="{FF2B5EF4-FFF2-40B4-BE49-F238E27FC236}">
                <a16:creationId xmlns:a16="http://schemas.microsoft.com/office/drawing/2014/main" id="{BE48BAB6-8907-448B-AF8C-5DFF025F6A68}"/>
              </a:ext>
            </a:extLst>
          </p:cNvPr>
          <p:cNvSpPr>
            <a:spLocks noGrp="1"/>
          </p:cNvSpPr>
          <p:nvPr>
            <p:ph type="title"/>
          </p:nvPr>
        </p:nvSpPr>
        <p:spPr>
          <a:xfrm>
            <a:off x="3886714" y="3139705"/>
            <a:ext cx="4922435" cy="1325563"/>
          </a:xfrm>
        </p:spPr>
        <p:txBody>
          <a:bodyPr>
            <a:normAutofit/>
          </a:bodyPr>
          <a:lstStyle/>
          <a:p>
            <a:pPr algn="ctr"/>
            <a:r>
              <a:rPr lang="en-US" sz="4000" b="1" dirty="0">
                <a:latin typeface="Times New Roman" panose="02020603050405020304" pitchFamily="18" charset="0"/>
                <a:cs typeface="Times New Roman" panose="02020603050405020304" pitchFamily="18" charset="0"/>
              </a:rPr>
              <a:t>III. </a:t>
            </a:r>
            <a:r>
              <a:rPr lang="en-US" sz="4000" b="1" dirty="0" err="1">
                <a:latin typeface="Times New Roman" panose="02020603050405020304" pitchFamily="18" charset="0"/>
                <a:cs typeface="Times New Roman" panose="02020603050405020304" pitchFamily="18" charset="0"/>
              </a:rPr>
              <a:t>Tổng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kết</a:t>
            </a:r>
            <a:endParaRPr lang="en-US" sz="4000" b="1" dirty="0">
              <a:latin typeface="Times New Roman" panose="02020603050405020304" pitchFamily="18" charset="0"/>
              <a:cs typeface="Times New Roman" panose="02020603050405020304" pitchFamily="18" charset="0"/>
            </a:endParaRPr>
          </a:p>
        </p:txBody>
      </p:sp>
      <p:pic>
        <p:nvPicPr>
          <p:cNvPr id="5" name="Content Placeholder 4">
            <a:extLst>
              <a:ext uri="{FF2B5EF4-FFF2-40B4-BE49-F238E27FC236}">
                <a16:creationId xmlns:a16="http://schemas.microsoft.com/office/drawing/2014/main" id="{854C1DD7-967A-4CEE-AEC7-46A8EF4B0092}"/>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67282" y="-77156"/>
            <a:ext cx="3048006" cy="1767844"/>
          </a:xfrm>
        </p:spPr>
      </p:pic>
    </p:spTree>
    <p:extLst>
      <p:ext uri="{BB962C8B-B14F-4D97-AF65-F5344CB8AC3E}">
        <p14:creationId xmlns:p14="http://schemas.microsoft.com/office/powerpoint/2010/main" val="9960053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43A63-23EA-47C8-BADD-2383BA3D178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2124011-EB2A-4238-AA32-C641ECE9663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54734"/>
            <a:ext cx="12192000" cy="6803265"/>
          </a:xfrm>
        </p:spPr>
      </p:pic>
    </p:spTree>
    <p:extLst>
      <p:ext uri="{BB962C8B-B14F-4D97-AF65-F5344CB8AC3E}">
        <p14:creationId xmlns:p14="http://schemas.microsoft.com/office/powerpoint/2010/main" val="8222909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7C63E55-AA6A-4518-9B5C-07D1B06162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5302" y="1453251"/>
            <a:ext cx="5424270" cy="2563446"/>
          </a:xfrm>
          <a:prstGeom prst="rect">
            <a:avLst/>
          </a:prstGeom>
        </p:spPr>
      </p:pic>
      <p:pic>
        <p:nvPicPr>
          <p:cNvPr id="9" name="Picture 8">
            <a:extLst>
              <a:ext uri="{FF2B5EF4-FFF2-40B4-BE49-F238E27FC236}">
                <a16:creationId xmlns:a16="http://schemas.microsoft.com/office/drawing/2014/main" id="{0303FCD2-3BB3-4F58-8367-F31BFB4B38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8062" y="793409"/>
            <a:ext cx="4483020" cy="4026899"/>
          </a:xfrm>
          <a:prstGeom prst="rect">
            <a:avLst/>
          </a:prstGeom>
        </p:spPr>
      </p:pic>
      <p:pic>
        <p:nvPicPr>
          <p:cNvPr id="13" name="Picture 12">
            <a:extLst>
              <a:ext uri="{FF2B5EF4-FFF2-40B4-BE49-F238E27FC236}">
                <a16:creationId xmlns:a16="http://schemas.microsoft.com/office/drawing/2014/main" id="{3569FFE6-9976-4F41-A58E-CAF8408FB9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4216"/>
            <a:ext cx="1455313" cy="1538386"/>
          </a:xfrm>
          <a:prstGeom prst="rect">
            <a:avLst/>
          </a:prstGeom>
        </p:spPr>
      </p:pic>
      <p:pic>
        <p:nvPicPr>
          <p:cNvPr id="15" name="Picture 14">
            <a:extLst>
              <a:ext uri="{FF2B5EF4-FFF2-40B4-BE49-F238E27FC236}">
                <a16:creationId xmlns:a16="http://schemas.microsoft.com/office/drawing/2014/main" id="{21022CE8-15BE-4BE2-B20E-AE71F0ADDA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04326" y="1764544"/>
            <a:ext cx="517777" cy="369186"/>
          </a:xfrm>
          <a:prstGeom prst="rect">
            <a:avLst/>
          </a:prstGeom>
        </p:spPr>
      </p:pic>
      <p:pic>
        <p:nvPicPr>
          <p:cNvPr id="16" name="Picture 15">
            <a:extLst>
              <a:ext uri="{FF2B5EF4-FFF2-40B4-BE49-F238E27FC236}">
                <a16:creationId xmlns:a16="http://schemas.microsoft.com/office/drawing/2014/main" id="{EF213F2B-70FE-4250-83D9-925766A32AF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06039" y="1579951"/>
            <a:ext cx="517777" cy="369186"/>
          </a:xfrm>
          <a:prstGeom prst="rect">
            <a:avLst/>
          </a:prstGeom>
        </p:spPr>
      </p:pic>
      <p:pic>
        <p:nvPicPr>
          <p:cNvPr id="17" name="Picture 16">
            <a:extLst>
              <a:ext uri="{FF2B5EF4-FFF2-40B4-BE49-F238E27FC236}">
                <a16:creationId xmlns:a16="http://schemas.microsoft.com/office/drawing/2014/main" id="{1EDE7C03-B0D6-483C-9992-727958CEB7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02193" y="1186680"/>
            <a:ext cx="517777" cy="369186"/>
          </a:xfrm>
          <a:prstGeom prst="rect">
            <a:avLst/>
          </a:prstGeom>
        </p:spPr>
      </p:pic>
      <p:sp>
        <p:nvSpPr>
          <p:cNvPr id="18" name="TextBox 17">
            <a:extLst>
              <a:ext uri="{FF2B5EF4-FFF2-40B4-BE49-F238E27FC236}">
                <a16:creationId xmlns:a16="http://schemas.microsoft.com/office/drawing/2014/main" id="{728281FA-1091-4D81-9739-B487A22BF162}"/>
              </a:ext>
            </a:extLst>
          </p:cNvPr>
          <p:cNvSpPr txBox="1"/>
          <p:nvPr/>
        </p:nvSpPr>
        <p:spPr>
          <a:xfrm>
            <a:off x="3324889" y="2514470"/>
            <a:ext cx="1957589" cy="584775"/>
          </a:xfrm>
          <a:prstGeom prst="rect">
            <a:avLst/>
          </a:prstGeom>
          <a:noFill/>
        </p:spPr>
        <p:txBody>
          <a:bodyPr wrap="square" rtlCol="0">
            <a:spAutoFit/>
          </a:bodyPr>
          <a:lstStyle/>
          <a:p>
            <a:r>
              <a:rPr lang="en-US" sz="3200" b="1" dirty="0" err="1"/>
              <a:t>Nội</a:t>
            </a:r>
            <a:r>
              <a:rPr lang="en-US" sz="3200" b="1" dirty="0"/>
              <a:t> dung</a:t>
            </a:r>
          </a:p>
        </p:txBody>
      </p:sp>
      <p:sp>
        <p:nvSpPr>
          <p:cNvPr id="19" name="TextBox 18">
            <a:extLst>
              <a:ext uri="{FF2B5EF4-FFF2-40B4-BE49-F238E27FC236}">
                <a16:creationId xmlns:a16="http://schemas.microsoft.com/office/drawing/2014/main" id="{56E4CCD3-995C-4287-A177-30FC8C59AFB2}"/>
              </a:ext>
            </a:extLst>
          </p:cNvPr>
          <p:cNvSpPr txBox="1"/>
          <p:nvPr/>
        </p:nvSpPr>
        <p:spPr>
          <a:xfrm>
            <a:off x="6287154" y="3081691"/>
            <a:ext cx="1957589" cy="523220"/>
          </a:xfrm>
          <a:prstGeom prst="rect">
            <a:avLst/>
          </a:prstGeom>
          <a:noFill/>
        </p:spPr>
        <p:txBody>
          <a:bodyPr wrap="square" rtlCol="0">
            <a:spAutoFit/>
          </a:bodyPr>
          <a:lstStyle/>
          <a:p>
            <a:r>
              <a:rPr lang="en-US" sz="2800" b="1" dirty="0" err="1"/>
              <a:t>Nghệ</a:t>
            </a:r>
            <a:r>
              <a:rPr lang="en-US" sz="2800" b="1" dirty="0"/>
              <a:t> </a:t>
            </a:r>
            <a:r>
              <a:rPr lang="en-US" sz="2800" b="1" dirty="0" err="1"/>
              <a:t>thuật</a:t>
            </a:r>
            <a:endParaRPr lang="en-US" sz="2800" b="1" dirty="0"/>
          </a:p>
        </p:txBody>
      </p:sp>
    </p:spTree>
    <p:extLst>
      <p:ext uri="{BB962C8B-B14F-4D97-AF65-F5344CB8AC3E}">
        <p14:creationId xmlns:p14="http://schemas.microsoft.com/office/powerpoint/2010/main" val="21063740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E88D6B-DF74-4F78-8315-10224ED417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3569FFE6-9976-4F41-A58E-CAF8408FB9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4216"/>
            <a:ext cx="1455313" cy="1538386"/>
          </a:xfrm>
          <a:prstGeom prst="rect">
            <a:avLst/>
          </a:prstGeom>
        </p:spPr>
      </p:pic>
      <p:pic>
        <p:nvPicPr>
          <p:cNvPr id="15" name="Picture 14">
            <a:extLst>
              <a:ext uri="{FF2B5EF4-FFF2-40B4-BE49-F238E27FC236}">
                <a16:creationId xmlns:a16="http://schemas.microsoft.com/office/drawing/2014/main" id="{21022CE8-15BE-4BE2-B20E-AE71F0ADDA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80769" y="1215903"/>
            <a:ext cx="517777" cy="369186"/>
          </a:xfrm>
          <a:prstGeom prst="rect">
            <a:avLst/>
          </a:prstGeom>
        </p:spPr>
      </p:pic>
      <p:pic>
        <p:nvPicPr>
          <p:cNvPr id="16" name="Picture 15">
            <a:extLst>
              <a:ext uri="{FF2B5EF4-FFF2-40B4-BE49-F238E27FC236}">
                <a16:creationId xmlns:a16="http://schemas.microsoft.com/office/drawing/2014/main" id="{EF213F2B-70FE-4250-83D9-925766A32A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82482" y="1031310"/>
            <a:ext cx="517777" cy="369186"/>
          </a:xfrm>
          <a:prstGeom prst="rect">
            <a:avLst/>
          </a:prstGeom>
        </p:spPr>
      </p:pic>
      <p:pic>
        <p:nvPicPr>
          <p:cNvPr id="17" name="Picture 16">
            <a:extLst>
              <a:ext uri="{FF2B5EF4-FFF2-40B4-BE49-F238E27FC236}">
                <a16:creationId xmlns:a16="http://schemas.microsoft.com/office/drawing/2014/main" id="{1EDE7C03-B0D6-483C-9992-727958CEB7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78636" y="638039"/>
            <a:ext cx="517777" cy="369186"/>
          </a:xfrm>
          <a:prstGeom prst="rect">
            <a:avLst/>
          </a:prstGeom>
        </p:spPr>
      </p:pic>
      <p:sp>
        <p:nvSpPr>
          <p:cNvPr id="4" name="Rectangle: Rounded Corners 3">
            <a:extLst>
              <a:ext uri="{FF2B5EF4-FFF2-40B4-BE49-F238E27FC236}">
                <a16:creationId xmlns:a16="http://schemas.microsoft.com/office/drawing/2014/main" id="{3E72ED78-1307-46CF-AB8C-5407A7664B8E}"/>
              </a:ext>
            </a:extLst>
          </p:cNvPr>
          <p:cNvSpPr/>
          <p:nvPr/>
        </p:nvSpPr>
        <p:spPr>
          <a:xfrm>
            <a:off x="2734343" y="1562602"/>
            <a:ext cx="2912012" cy="4002585"/>
          </a:xfrm>
          <a:prstGeom prst="roundRect">
            <a:avLst/>
          </a:prstGeom>
          <a:solidFill>
            <a:schemeClr val="accent4">
              <a:lumMod val="60000"/>
              <a:lumOff val="4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ctr">
              <a:buAutoNum type="arabicPeriod"/>
            </a:pPr>
            <a:r>
              <a:rPr lang="pt-BR" sz="2400" b="1"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Nghệ thuật</a:t>
            </a:r>
          </a:p>
          <a:p>
            <a:pPr algn="ctr"/>
            <a:endParaRPr lang="pt-BR" sz="1400" b="1"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r>
              <a:rPr lang="pt-B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Trí tưởng tượng phong phú, cốt truyện được sắp xếp với các tình tiết hợp lý, các yếu tố hoang đường, kì ảo giàu ý nghĩa.</a:t>
            </a:r>
            <a:endPar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dirty="0"/>
          </a:p>
        </p:txBody>
      </p:sp>
      <p:sp>
        <p:nvSpPr>
          <p:cNvPr id="14" name="Rectangle: Rounded Corners 13">
            <a:extLst>
              <a:ext uri="{FF2B5EF4-FFF2-40B4-BE49-F238E27FC236}">
                <a16:creationId xmlns:a16="http://schemas.microsoft.com/office/drawing/2014/main" id="{2F29DAA8-5C2B-476E-8626-705FF345C17B}"/>
              </a:ext>
            </a:extLst>
          </p:cNvPr>
          <p:cNvSpPr/>
          <p:nvPr/>
        </p:nvSpPr>
        <p:spPr>
          <a:xfrm>
            <a:off x="6826476" y="2214933"/>
            <a:ext cx="2912012" cy="4002585"/>
          </a:xfrm>
          <a:prstGeom prst="roundRect">
            <a:avLst/>
          </a:prstGeom>
          <a:solidFill>
            <a:schemeClr val="accent4">
              <a:lumMod val="60000"/>
              <a:lumOff val="4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 Nội dung</a:t>
            </a:r>
          </a:p>
          <a:p>
            <a:pPr algn="ctr"/>
            <a:endParaRPr lang="pt-BR" sz="1200" b="1"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algn="ctr"/>
            <a:r>
              <a:rPr lang="pt-B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Truyện kể về kiểu nhân vật dũng sĩ, có công diệt chằn tinh, diệt đại bàng cứu người bị hại, vạch mặt kẻ vong ân bội nghĩa và chống quân xâm lược.</a:t>
            </a:r>
            <a:endPar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759221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00">
            <a:alpha val="25000"/>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859307-90FD-4719-8CB1-4F663A5337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13890" y="1423115"/>
            <a:ext cx="6228691" cy="5138671"/>
          </a:xfrm>
          <a:prstGeom prst="rect">
            <a:avLst/>
          </a:prstGeom>
        </p:spPr>
      </p:pic>
      <p:sp>
        <p:nvSpPr>
          <p:cNvPr id="4" name="Rectangle: Rounded Corners 3">
            <a:extLst>
              <a:ext uri="{FF2B5EF4-FFF2-40B4-BE49-F238E27FC236}">
                <a16:creationId xmlns:a16="http://schemas.microsoft.com/office/drawing/2014/main" id="{DE4CE1A0-E13B-4456-B293-6598CFAA7FBB}"/>
              </a:ext>
            </a:extLst>
          </p:cNvPr>
          <p:cNvSpPr/>
          <p:nvPr/>
        </p:nvSpPr>
        <p:spPr>
          <a:xfrm>
            <a:off x="695459" y="296214"/>
            <a:ext cx="5100034" cy="74697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rPr>
              <a:t>CÁCH </a:t>
            </a:r>
            <a:r>
              <a:rPr lang="en-US" sz="2000" b="1" dirty="0">
                <a:solidFill>
                  <a:schemeClr val="tx1"/>
                </a:solidFill>
              </a:rPr>
              <a:t>ĐỌC TRUYỆN CỔ TÍCH</a:t>
            </a:r>
          </a:p>
        </p:txBody>
      </p:sp>
      <p:pic>
        <p:nvPicPr>
          <p:cNvPr id="5" name="Picture 4" descr="A picture containing toy, doll&#10;&#10;Description automatically generated">
            <a:extLst>
              <a:ext uri="{FF2B5EF4-FFF2-40B4-BE49-F238E27FC236}">
                <a16:creationId xmlns:a16="http://schemas.microsoft.com/office/drawing/2014/main" id="{FC708F24-7E75-9B4A-8003-9C462EBB1422}"/>
              </a:ext>
            </a:extLst>
          </p:cNvPr>
          <p:cNvPicPr/>
          <p:nvPr/>
        </p:nvPicPr>
        <p:blipFill>
          <a:blip r:embed="rId3"/>
          <a:stretch>
            <a:fillRect/>
          </a:stretch>
        </p:blipFill>
        <p:spPr>
          <a:xfrm>
            <a:off x="291141" y="3940936"/>
            <a:ext cx="3322749" cy="2917064"/>
          </a:xfrm>
          <a:prstGeom prst="rect">
            <a:avLst/>
          </a:prstGeom>
        </p:spPr>
      </p:pic>
      <p:pic>
        <p:nvPicPr>
          <p:cNvPr id="7" name="Google Shape;348;p14">
            <a:extLst>
              <a:ext uri="{FF2B5EF4-FFF2-40B4-BE49-F238E27FC236}">
                <a16:creationId xmlns:a16="http://schemas.microsoft.com/office/drawing/2014/main" id="{20827957-FD16-4438-B95F-B8EB93349873}"/>
              </a:ext>
            </a:extLst>
          </p:cNvPr>
          <p:cNvPicPr/>
          <p:nvPr/>
        </p:nvPicPr>
        <p:blipFill rotWithShape="1">
          <a:blip r:embed="rId4">
            <a:alphaModFix/>
          </a:blip>
          <a:srcRect/>
          <a:stretch/>
        </p:blipFill>
        <p:spPr>
          <a:xfrm rot="237280">
            <a:off x="9649273" y="188613"/>
            <a:ext cx="2348890" cy="1444176"/>
          </a:xfrm>
          <a:prstGeom prst="rect">
            <a:avLst/>
          </a:prstGeom>
          <a:noFill/>
          <a:ln>
            <a:noFill/>
          </a:ln>
        </p:spPr>
      </p:pic>
    </p:spTree>
    <p:extLst>
      <p:ext uri="{BB962C8B-B14F-4D97-AF65-F5344CB8AC3E}">
        <p14:creationId xmlns:p14="http://schemas.microsoft.com/office/powerpoint/2010/main" val="16708546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00">
            <a:alpha val="22000"/>
          </a:srgb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F1F77AB-6F70-4C45-B1A6-B9E772EC51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64132" cy="6825862"/>
          </a:xfrm>
          <a:prstGeom prst="rect">
            <a:avLst/>
          </a:prstGeom>
        </p:spPr>
      </p:pic>
      <p:pic>
        <p:nvPicPr>
          <p:cNvPr id="4" name="Picture 3">
            <a:extLst>
              <a:ext uri="{FF2B5EF4-FFF2-40B4-BE49-F238E27FC236}">
                <a16:creationId xmlns:a16="http://schemas.microsoft.com/office/drawing/2014/main" id="{74313DF5-814B-4860-A580-4916BB34AD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8862" y="1307206"/>
            <a:ext cx="7381874" cy="4990563"/>
          </a:xfrm>
          <a:prstGeom prst="rect">
            <a:avLst/>
          </a:prstGeom>
        </p:spPr>
      </p:pic>
      <p:sp>
        <p:nvSpPr>
          <p:cNvPr id="2" name="Title 1">
            <a:extLst>
              <a:ext uri="{FF2B5EF4-FFF2-40B4-BE49-F238E27FC236}">
                <a16:creationId xmlns:a16="http://schemas.microsoft.com/office/drawing/2014/main" id="{BE48BAB6-8907-448B-AF8C-5DFF025F6A68}"/>
              </a:ext>
            </a:extLst>
          </p:cNvPr>
          <p:cNvSpPr>
            <a:spLocks noGrp="1"/>
          </p:cNvSpPr>
          <p:nvPr>
            <p:ph type="title"/>
          </p:nvPr>
        </p:nvSpPr>
        <p:spPr>
          <a:xfrm>
            <a:off x="3886714" y="3139705"/>
            <a:ext cx="4922435" cy="1325563"/>
          </a:xfrm>
        </p:spPr>
        <p:txBody>
          <a:bodyPr>
            <a:normAutofit/>
          </a:bodyPr>
          <a:lstStyle/>
          <a:p>
            <a:pPr algn="ctr"/>
            <a:r>
              <a:rPr lang="en-US" sz="3600" b="1" dirty="0">
                <a:latin typeface="Times New Roman" panose="02020603050405020304" pitchFamily="18" charset="0"/>
                <a:cs typeface="Times New Roman" panose="02020603050405020304" pitchFamily="18" charset="0"/>
              </a:rPr>
              <a:t>IV. </a:t>
            </a:r>
            <a:r>
              <a:rPr lang="en-US" sz="3600" b="1" dirty="0" err="1">
                <a:latin typeface="Times New Roman" panose="02020603050405020304" pitchFamily="18" charset="0"/>
                <a:cs typeface="Times New Roman" panose="02020603050405020304" pitchFamily="18" charset="0"/>
              </a:rPr>
              <a:t>Luyện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tập</a:t>
            </a:r>
            <a:endParaRPr lang="en-US" sz="3600" b="1" dirty="0">
              <a:latin typeface="Times New Roman" panose="02020603050405020304" pitchFamily="18" charset="0"/>
              <a:cs typeface="Times New Roman" panose="02020603050405020304" pitchFamily="18" charset="0"/>
            </a:endParaRPr>
          </a:p>
        </p:txBody>
      </p:sp>
      <p:pic>
        <p:nvPicPr>
          <p:cNvPr id="5" name="Content Placeholder 4">
            <a:extLst>
              <a:ext uri="{FF2B5EF4-FFF2-40B4-BE49-F238E27FC236}">
                <a16:creationId xmlns:a16="http://schemas.microsoft.com/office/drawing/2014/main" id="{854C1DD7-967A-4CEE-AEC7-46A8EF4B0092}"/>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67282" y="-77156"/>
            <a:ext cx="3048006" cy="1767844"/>
          </a:xfrm>
        </p:spPr>
      </p:pic>
    </p:spTree>
    <p:extLst>
      <p:ext uri="{BB962C8B-B14F-4D97-AF65-F5344CB8AC3E}">
        <p14:creationId xmlns:p14="http://schemas.microsoft.com/office/powerpoint/2010/main" val="39314363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00">
            <a:alpha val="23000"/>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001136-1A71-4245-B665-A84A83D7AC57}"/>
              </a:ext>
            </a:extLst>
          </p:cNvPr>
          <p:cNvPicPr>
            <a:picLocks noChangeAspect="1"/>
          </p:cNvPicPr>
          <p:nvPr/>
        </p:nvPicPr>
        <p:blipFill>
          <a:blip r:embed="rId2"/>
          <a:stretch>
            <a:fillRect/>
          </a:stretch>
        </p:blipFill>
        <p:spPr>
          <a:xfrm>
            <a:off x="596708" y="1231953"/>
            <a:ext cx="11067208" cy="5561924"/>
          </a:xfrm>
          <a:prstGeom prst="rect">
            <a:avLst/>
          </a:prstGeom>
        </p:spPr>
      </p:pic>
      <p:sp>
        <p:nvSpPr>
          <p:cNvPr id="4" name="Rectangle: Top Corners Rounded 3">
            <a:extLst>
              <a:ext uri="{FF2B5EF4-FFF2-40B4-BE49-F238E27FC236}">
                <a16:creationId xmlns:a16="http://schemas.microsoft.com/office/drawing/2014/main" id="{C43CA4F3-89CD-41C1-B026-EF31A6DB3F3A}"/>
              </a:ext>
            </a:extLst>
          </p:cNvPr>
          <p:cNvSpPr/>
          <p:nvPr/>
        </p:nvSpPr>
        <p:spPr>
          <a:xfrm>
            <a:off x="2994306" y="268434"/>
            <a:ext cx="6272011" cy="708338"/>
          </a:xfrm>
          <a:prstGeom prst="round2SameRect">
            <a:avLst>
              <a:gd name="adj1" fmla="val 50000"/>
              <a:gd name="adj2" fmla="val 0"/>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chemeClr val="tx1"/>
                </a:solidFill>
              </a:rPr>
              <a:t>So </a:t>
            </a:r>
            <a:r>
              <a:rPr lang="en-US" sz="2600" b="1" dirty="0" err="1">
                <a:solidFill>
                  <a:schemeClr val="tx1"/>
                </a:solidFill>
              </a:rPr>
              <a:t>sánh</a:t>
            </a:r>
            <a:r>
              <a:rPr lang="en-US" sz="2600" b="1" dirty="0">
                <a:solidFill>
                  <a:schemeClr val="tx1"/>
                </a:solidFill>
              </a:rPr>
              <a:t> </a:t>
            </a:r>
            <a:r>
              <a:rPr lang="en-US" sz="2600" b="1" dirty="0" err="1">
                <a:solidFill>
                  <a:schemeClr val="tx1"/>
                </a:solidFill>
              </a:rPr>
              <a:t>truyện</a:t>
            </a:r>
            <a:r>
              <a:rPr lang="en-US" sz="2600" b="1" dirty="0">
                <a:solidFill>
                  <a:schemeClr val="tx1"/>
                </a:solidFill>
              </a:rPr>
              <a:t> </a:t>
            </a:r>
            <a:r>
              <a:rPr lang="en-US" sz="2600" b="1" dirty="0" err="1">
                <a:solidFill>
                  <a:schemeClr val="tx1"/>
                </a:solidFill>
              </a:rPr>
              <a:t>truyền</a:t>
            </a:r>
            <a:r>
              <a:rPr lang="en-US" sz="2600" b="1" dirty="0">
                <a:solidFill>
                  <a:schemeClr val="tx1"/>
                </a:solidFill>
              </a:rPr>
              <a:t> </a:t>
            </a:r>
            <a:r>
              <a:rPr lang="en-US" sz="2600" b="1" dirty="0" err="1">
                <a:solidFill>
                  <a:schemeClr val="tx1"/>
                </a:solidFill>
              </a:rPr>
              <a:t>thuyết</a:t>
            </a:r>
            <a:r>
              <a:rPr lang="en-US" sz="2600" b="1" dirty="0">
                <a:solidFill>
                  <a:schemeClr val="tx1"/>
                </a:solidFill>
              </a:rPr>
              <a:t> </a:t>
            </a:r>
            <a:r>
              <a:rPr lang="en-US" sz="2600" b="1" dirty="0" err="1">
                <a:solidFill>
                  <a:schemeClr val="tx1"/>
                </a:solidFill>
              </a:rPr>
              <a:t>và</a:t>
            </a:r>
            <a:r>
              <a:rPr lang="en-US" sz="2600" b="1" dirty="0">
                <a:solidFill>
                  <a:schemeClr val="tx1"/>
                </a:solidFill>
              </a:rPr>
              <a:t> </a:t>
            </a:r>
            <a:r>
              <a:rPr lang="en-US" sz="2600" b="1" dirty="0" err="1">
                <a:solidFill>
                  <a:schemeClr val="tx1"/>
                </a:solidFill>
              </a:rPr>
              <a:t>cổ</a:t>
            </a:r>
            <a:r>
              <a:rPr lang="en-US" sz="2600" b="1" dirty="0">
                <a:solidFill>
                  <a:schemeClr val="tx1"/>
                </a:solidFill>
              </a:rPr>
              <a:t> </a:t>
            </a:r>
            <a:r>
              <a:rPr lang="en-US" sz="2600" b="1" dirty="0" err="1">
                <a:solidFill>
                  <a:schemeClr val="tx1"/>
                </a:solidFill>
              </a:rPr>
              <a:t>tích</a:t>
            </a:r>
            <a:endParaRPr lang="en-US" sz="2600" b="1" dirty="0">
              <a:solidFill>
                <a:schemeClr val="tx1"/>
              </a:solidFill>
            </a:endParaRPr>
          </a:p>
        </p:txBody>
      </p:sp>
    </p:spTree>
    <p:extLst>
      <p:ext uri="{BB962C8B-B14F-4D97-AF65-F5344CB8AC3E}">
        <p14:creationId xmlns:p14="http://schemas.microsoft.com/office/powerpoint/2010/main" val="9327454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00">
            <a:alpha val="22000"/>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BC5025-6C25-4DA1-8BC7-95AA21A40A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788" y="948570"/>
            <a:ext cx="12192000" cy="4960859"/>
          </a:xfrm>
          <a:prstGeom prst="rect">
            <a:avLst/>
          </a:prstGeom>
        </p:spPr>
      </p:pic>
      <p:sp>
        <p:nvSpPr>
          <p:cNvPr id="4" name="TextBox 3">
            <a:extLst>
              <a:ext uri="{FF2B5EF4-FFF2-40B4-BE49-F238E27FC236}">
                <a16:creationId xmlns:a16="http://schemas.microsoft.com/office/drawing/2014/main" id="{12D2B83F-F550-43E7-861C-E962257D843D}"/>
              </a:ext>
            </a:extLst>
          </p:cNvPr>
          <p:cNvSpPr txBox="1"/>
          <p:nvPr/>
        </p:nvSpPr>
        <p:spPr>
          <a:xfrm>
            <a:off x="1352280" y="3876541"/>
            <a:ext cx="9890975" cy="707886"/>
          </a:xfrm>
          <a:prstGeom prst="rect">
            <a:avLst/>
          </a:prstGeom>
          <a:noFill/>
        </p:spPr>
        <p:txBody>
          <a:bodyPr wrap="square" rtlCol="0">
            <a:spAutoFit/>
          </a:bodyPr>
          <a:lstStyle/>
          <a:p>
            <a:r>
              <a:rPr lang="en-US" sz="4000" b="1" dirty="0"/>
              <a:t>KỊCH ỨNG TÁC: </a:t>
            </a:r>
            <a:r>
              <a:rPr lang="en-US" sz="4000" b="1" dirty="0" err="1"/>
              <a:t>Chiến</a:t>
            </a:r>
            <a:r>
              <a:rPr lang="en-US" sz="4000" b="1" dirty="0"/>
              <a:t> </a:t>
            </a:r>
            <a:r>
              <a:rPr lang="en-US" sz="4000" b="1" dirty="0" err="1"/>
              <a:t>công</a:t>
            </a:r>
            <a:r>
              <a:rPr lang="en-US" sz="4000" b="1" dirty="0"/>
              <a:t> </a:t>
            </a:r>
            <a:r>
              <a:rPr lang="en-US" sz="4000" b="1" dirty="0" err="1"/>
              <a:t>của</a:t>
            </a:r>
            <a:r>
              <a:rPr lang="en-US" sz="4000" b="1" dirty="0"/>
              <a:t> </a:t>
            </a:r>
            <a:r>
              <a:rPr lang="en-US" sz="4000" b="1" dirty="0" err="1"/>
              <a:t>Thạch</a:t>
            </a:r>
            <a:r>
              <a:rPr lang="en-US" sz="4000" b="1" dirty="0"/>
              <a:t> </a:t>
            </a:r>
            <a:r>
              <a:rPr lang="en-US" sz="4000" b="1" dirty="0" err="1"/>
              <a:t>Sanh</a:t>
            </a:r>
            <a:endParaRPr lang="en-US" sz="4000" b="1" dirty="0"/>
          </a:p>
        </p:txBody>
      </p:sp>
    </p:spTree>
    <p:extLst>
      <p:ext uri="{BB962C8B-B14F-4D97-AF65-F5344CB8AC3E}">
        <p14:creationId xmlns:p14="http://schemas.microsoft.com/office/powerpoint/2010/main" val="6793542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90355206"/>
              </p:ext>
            </p:extLst>
          </p:nvPr>
        </p:nvGraphicFramePr>
        <p:xfrm>
          <a:off x="446567" y="988828"/>
          <a:ext cx="11568224" cy="5522144"/>
        </p:xfrm>
        <a:graphic>
          <a:graphicData uri="http://schemas.openxmlformats.org/drawingml/2006/table">
            <a:tbl>
              <a:tblPr firstRow="1" firstCol="1" bandRow="1">
                <a:tableStyleId>{5C22544A-7EE6-4342-B048-85BDC9FD1C3A}</a:tableStyleId>
              </a:tblPr>
              <a:tblGrid>
                <a:gridCol w="2733180">
                  <a:extLst>
                    <a:ext uri="{9D8B030D-6E8A-4147-A177-3AD203B41FA5}">
                      <a16:colId xmlns:a16="http://schemas.microsoft.com/office/drawing/2014/main" val="20000"/>
                    </a:ext>
                  </a:extLst>
                </a:gridCol>
                <a:gridCol w="3022516">
                  <a:extLst>
                    <a:ext uri="{9D8B030D-6E8A-4147-A177-3AD203B41FA5}">
                      <a16:colId xmlns:a16="http://schemas.microsoft.com/office/drawing/2014/main" val="20001"/>
                    </a:ext>
                  </a:extLst>
                </a:gridCol>
                <a:gridCol w="3022516">
                  <a:extLst>
                    <a:ext uri="{9D8B030D-6E8A-4147-A177-3AD203B41FA5}">
                      <a16:colId xmlns:a16="http://schemas.microsoft.com/office/drawing/2014/main" val="20002"/>
                    </a:ext>
                  </a:extLst>
                </a:gridCol>
                <a:gridCol w="2790012">
                  <a:extLst>
                    <a:ext uri="{9D8B030D-6E8A-4147-A177-3AD203B41FA5}">
                      <a16:colId xmlns:a16="http://schemas.microsoft.com/office/drawing/2014/main" val="20003"/>
                    </a:ext>
                  </a:extLst>
                </a:gridCol>
              </a:tblGrid>
              <a:tr h="1042615">
                <a:tc>
                  <a:txBody>
                    <a:bodyPr/>
                    <a:lstStyle/>
                    <a:p>
                      <a:pPr algn="just">
                        <a:lnSpc>
                          <a:spcPct val="107000"/>
                        </a:lnSpc>
                        <a:spcAft>
                          <a:spcPts val="0"/>
                        </a:spcAft>
                        <a:tabLst>
                          <a:tab pos="602615" algn="l"/>
                        </a:tabLst>
                      </a:pPr>
                      <a:r>
                        <a:rPr lang="en-US" sz="2400">
                          <a:effectLst/>
                          <a:latin typeface="Times New Roman" panose="02020603050405020304" pitchFamily="18" charset="0"/>
                          <a:cs typeface="Times New Roman" panose="02020603050405020304" pitchFamily="18" charset="0"/>
                        </a:rPr>
                        <a:t>  Mức độ</a:t>
                      </a:r>
                    </a:p>
                    <a:p>
                      <a:pPr algn="just">
                        <a:lnSpc>
                          <a:spcPct val="107000"/>
                        </a:lnSpc>
                        <a:spcAft>
                          <a:spcPts val="0"/>
                        </a:spcAft>
                        <a:tabLst>
                          <a:tab pos="602615" algn="l"/>
                        </a:tabLst>
                      </a:pPr>
                      <a:r>
                        <a:rPr lang="en-US" sz="2400">
                          <a:effectLst/>
                          <a:latin typeface="Times New Roman" panose="02020603050405020304" pitchFamily="18" charset="0"/>
                          <a:cs typeface="Times New Roman" panose="02020603050405020304" pitchFamily="18" charset="0"/>
                        </a:rPr>
                        <a:t> </a:t>
                      </a:r>
                    </a:p>
                    <a:p>
                      <a:pPr algn="just">
                        <a:lnSpc>
                          <a:spcPct val="107000"/>
                        </a:lnSpc>
                        <a:spcAft>
                          <a:spcPts val="0"/>
                        </a:spcAft>
                        <a:tabLst>
                          <a:tab pos="602615" algn="l"/>
                        </a:tabLst>
                      </a:pPr>
                      <a:r>
                        <a:rPr lang="en-US" sz="2400">
                          <a:effectLst/>
                          <a:latin typeface="Times New Roman" panose="02020603050405020304" pitchFamily="18" charset="0"/>
                          <a:cs typeface="Times New Roman" panose="02020603050405020304" pitchFamily="18" charset="0"/>
                        </a:rPr>
                        <a:t>Tiêu chí</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07000"/>
                        </a:lnSpc>
                        <a:spcAft>
                          <a:spcPts val="0"/>
                        </a:spcAft>
                        <a:tabLst>
                          <a:tab pos="602615" algn="l"/>
                        </a:tabLst>
                      </a:pPr>
                      <a:r>
                        <a:rPr lang="vi-VN" sz="2400">
                          <a:effectLst/>
                          <a:latin typeface="Times New Roman" panose="02020603050405020304" pitchFamily="18" charset="0"/>
                          <a:cs typeface="Times New Roman" panose="02020603050405020304" pitchFamily="18" charset="0"/>
                        </a:rPr>
                        <a:t>Chưa đạt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07000"/>
                        </a:lnSpc>
                        <a:spcAft>
                          <a:spcPts val="0"/>
                        </a:spcAft>
                        <a:tabLst>
                          <a:tab pos="602615" algn="l"/>
                        </a:tabLst>
                      </a:pPr>
                      <a:r>
                        <a:rPr lang="vi-VN" sz="2400">
                          <a:effectLst/>
                          <a:latin typeface="Times New Roman" panose="02020603050405020304" pitchFamily="18" charset="0"/>
                          <a:cs typeface="Times New Roman" panose="02020603050405020304" pitchFamily="18" charset="0"/>
                        </a:rPr>
                        <a:t>Đạt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07000"/>
                        </a:lnSpc>
                        <a:spcAft>
                          <a:spcPts val="0"/>
                        </a:spcAft>
                        <a:tabLst>
                          <a:tab pos="602615" algn="l"/>
                        </a:tabLst>
                      </a:pPr>
                      <a:r>
                        <a:rPr lang="en-US" sz="2400">
                          <a:effectLst/>
                          <a:latin typeface="Times New Roman" panose="02020603050405020304" pitchFamily="18" charset="0"/>
                          <a:cs typeface="Times New Roman" panose="02020603050405020304" pitchFamily="18" charset="0"/>
                        </a:rPr>
                        <a:t>Tốt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2174046">
                <a:tc>
                  <a:txBody>
                    <a:bodyPr/>
                    <a:lstStyle/>
                    <a:p>
                      <a:pPr algn="just">
                        <a:lnSpc>
                          <a:spcPct val="107000"/>
                        </a:lnSpc>
                        <a:spcAft>
                          <a:spcPts val="0"/>
                        </a:spcAft>
                        <a:tabLst>
                          <a:tab pos="602615" algn="l"/>
                        </a:tabLst>
                      </a:pPr>
                      <a:r>
                        <a:rPr lang="vi-VN" sz="2400">
                          <a:effectLst/>
                          <a:latin typeface="Times New Roman" panose="02020603050405020304" pitchFamily="18" charset="0"/>
                          <a:cs typeface="Times New Roman" panose="02020603050405020304" pitchFamily="18" charset="0"/>
                        </a:rPr>
                        <a:t>1. Nội dung</a:t>
                      </a:r>
                      <a:endParaRPr lang="en-US" sz="2400">
                        <a:effectLst/>
                        <a:latin typeface="Times New Roman" panose="02020603050405020304" pitchFamily="18" charset="0"/>
                        <a:cs typeface="Times New Roman" panose="02020603050405020304" pitchFamily="18" charset="0"/>
                      </a:endParaRPr>
                    </a:p>
                    <a:p>
                      <a:pPr algn="just">
                        <a:lnSpc>
                          <a:spcPct val="107000"/>
                        </a:lnSpc>
                        <a:spcAft>
                          <a:spcPts val="0"/>
                        </a:spcAft>
                        <a:tabLst>
                          <a:tab pos="602615" algn="l"/>
                        </a:tabLst>
                      </a:pPr>
                      <a:r>
                        <a:rPr lang="vi-VN"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07000"/>
                        </a:lnSpc>
                        <a:spcAft>
                          <a:spcPts val="0"/>
                        </a:spcAft>
                        <a:tabLst>
                          <a:tab pos="602615" algn="l"/>
                        </a:tabLst>
                      </a:pPr>
                      <a:r>
                        <a:rPr lang="vi-VN" sz="2400">
                          <a:effectLst/>
                          <a:latin typeface="Times New Roman" panose="02020603050405020304" pitchFamily="18" charset="0"/>
                          <a:cs typeface="Times New Roman" panose="02020603050405020304" pitchFamily="18" charset="0"/>
                        </a:rPr>
                        <a:t>Chưa đúng nội dung được phân công; còn nhầm hướng kịch bản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07000"/>
                        </a:lnSpc>
                        <a:spcAft>
                          <a:spcPts val="0"/>
                        </a:spcAft>
                        <a:tabLst>
                          <a:tab pos="602615" algn="l"/>
                        </a:tabLst>
                      </a:pPr>
                      <a:r>
                        <a:rPr lang="vi-VN" sz="2400">
                          <a:effectLst/>
                          <a:latin typeface="Times New Roman" panose="02020603050405020304" pitchFamily="18" charset="0"/>
                          <a:cs typeface="Times New Roman" panose="02020603050405020304" pitchFamily="18" charset="0"/>
                        </a:rPr>
                        <a:t>Đảm bảo nội dung chiến công được phân công; kịch bản đi đúng hướng</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07000"/>
                        </a:lnSpc>
                        <a:spcAft>
                          <a:spcPts val="0"/>
                        </a:spcAft>
                        <a:tabLst>
                          <a:tab pos="602615" algn="l"/>
                        </a:tabLst>
                      </a:pPr>
                      <a:r>
                        <a:rPr lang="vi-VN" sz="2400">
                          <a:effectLst/>
                          <a:latin typeface="Times New Roman" panose="02020603050405020304" pitchFamily="18" charset="0"/>
                          <a:cs typeface="Times New Roman" panose="02020603050405020304" pitchFamily="18" charset="0"/>
                        </a:rPr>
                        <a:t>Kịch bản đầy đủ nội dung, có sự sáng tạo hợp lý</a:t>
                      </a:r>
                      <a:endParaRPr lang="en-US" sz="2400">
                        <a:effectLst/>
                        <a:latin typeface="Times New Roman" panose="02020603050405020304" pitchFamily="18" charset="0"/>
                        <a:cs typeface="Times New Roman" panose="02020603050405020304" pitchFamily="18" charset="0"/>
                      </a:endParaRPr>
                    </a:p>
                    <a:p>
                      <a:pPr algn="just">
                        <a:lnSpc>
                          <a:spcPct val="107000"/>
                        </a:lnSpc>
                        <a:spcAft>
                          <a:spcPts val="0"/>
                        </a:spcAft>
                        <a:tabLst>
                          <a:tab pos="602615" algn="l"/>
                        </a:tabLst>
                      </a:pPr>
                      <a:r>
                        <a:rPr lang="vi-VN"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2174046">
                <a:tc>
                  <a:txBody>
                    <a:bodyPr/>
                    <a:lstStyle/>
                    <a:p>
                      <a:pPr algn="just">
                        <a:lnSpc>
                          <a:spcPct val="107000"/>
                        </a:lnSpc>
                        <a:spcAft>
                          <a:spcPts val="0"/>
                        </a:spcAft>
                        <a:tabLst>
                          <a:tab pos="602615" algn="l"/>
                        </a:tabLst>
                      </a:pPr>
                      <a:r>
                        <a:rPr lang="vi-VN" sz="2400">
                          <a:effectLst/>
                          <a:latin typeface="Times New Roman" panose="02020603050405020304" pitchFamily="18" charset="0"/>
                          <a:cs typeface="Times New Roman" panose="02020603050405020304" pitchFamily="18" charset="0"/>
                        </a:rPr>
                        <a:t>2. Diễn xuất </a:t>
                      </a:r>
                      <a:endParaRPr lang="en-US" sz="2400">
                        <a:effectLst/>
                        <a:latin typeface="Times New Roman" panose="02020603050405020304" pitchFamily="18" charset="0"/>
                        <a:cs typeface="Times New Roman" panose="02020603050405020304" pitchFamily="18" charset="0"/>
                      </a:endParaRPr>
                    </a:p>
                    <a:p>
                      <a:pPr algn="just">
                        <a:lnSpc>
                          <a:spcPct val="107000"/>
                        </a:lnSpc>
                        <a:spcAft>
                          <a:spcPts val="0"/>
                        </a:spcAft>
                        <a:tabLst>
                          <a:tab pos="602615" algn="l"/>
                        </a:tabLst>
                      </a:pPr>
                      <a:r>
                        <a:rPr lang="vi-VN"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07000"/>
                        </a:lnSpc>
                        <a:spcAft>
                          <a:spcPts val="0"/>
                        </a:spcAft>
                        <a:tabLst>
                          <a:tab pos="602615" algn="l"/>
                        </a:tabLst>
                      </a:pPr>
                      <a:r>
                        <a:rPr lang="vi-VN" sz="2400">
                          <a:effectLst/>
                          <a:latin typeface="Times New Roman" panose="02020603050405020304" pitchFamily="18" charset="0"/>
                          <a:cs typeface="Times New Roman" panose="02020603050405020304" pitchFamily="18" charset="0"/>
                        </a:rPr>
                        <a:t>Nhập vai không tốt, chưa có diễn xuất phù hợp, thiếu nghiêm túc.</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07000"/>
                        </a:lnSpc>
                        <a:spcAft>
                          <a:spcPts val="0"/>
                        </a:spcAft>
                        <a:tabLst>
                          <a:tab pos="602615" algn="l"/>
                        </a:tabLst>
                      </a:pPr>
                      <a:r>
                        <a:rPr lang="vi-VN" sz="2400">
                          <a:effectLst/>
                          <a:latin typeface="Times New Roman" panose="02020603050405020304" pitchFamily="18" charset="0"/>
                          <a:cs typeface="Times New Roman" panose="02020603050405020304" pitchFamily="18" charset="0"/>
                        </a:rPr>
                        <a:t>Biết cách nhập vai, có diễn xuất phù hợp với nhân vật.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07000"/>
                        </a:lnSpc>
                        <a:spcAft>
                          <a:spcPts val="0"/>
                        </a:spcAft>
                        <a:tabLst>
                          <a:tab pos="602615" algn="l"/>
                        </a:tabLst>
                      </a:pPr>
                      <a:r>
                        <a:rPr lang="vi-VN" sz="2400">
                          <a:effectLst/>
                          <a:latin typeface="Times New Roman" panose="02020603050405020304" pitchFamily="18" charset="0"/>
                          <a:cs typeface="Times New Roman" panose="02020603050405020304" pitchFamily="18" charset="0"/>
                        </a:rPr>
                        <a:t>Diễn xuất phù hợp, tạo được hình ảnh đẹp, gây cảm xúc cho người xem</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bl>
          </a:graphicData>
        </a:graphic>
      </p:graphicFrame>
      <p:sp>
        <p:nvSpPr>
          <p:cNvPr id="5" name="TextBox 4"/>
          <p:cNvSpPr txBox="1"/>
          <p:nvPr/>
        </p:nvSpPr>
        <p:spPr>
          <a:xfrm>
            <a:off x="2020186" y="329609"/>
            <a:ext cx="7921256" cy="523220"/>
          </a:xfrm>
          <a:prstGeom prst="rect">
            <a:avLst/>
          </a:prstGeom>
          <a:noFill/>
        </p:spPr>
        <p:txBody>
          <a:bodyPr wrap="square" rtlCol="0">
            <a:spAutoFit/>
          </a:bodyPr>
          <a:lstStyle/>
          <a:p>
            <a:pPr algn="ctr"/>
            <a:r>
              <a:rPr lang="en-US" sz="2800" b="1" smtClean="0">
                <a:latin typeface="Times New Roman" panose="02020603050405020304" pitchFamily="18" charset="0"/>
                <a:cs typeface="Times New Roman" panose="02020603050405020304" pitchFamily="18" charset="0"/>
              </a:rPr>
              <a:t>TIÊU CHÍ ĐÁNH GIÁ HOẠT CẢNH</a:t>
            </a:r>
            <a:endParaRPr lang="en-US"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01224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lowchart: Terminator 3">
            <a:extLst>
              <a:ext uri="{FF2B5EF4-FFF2-40B4-BE49-F238E27FC236}">
                <a16:creationId xmlns:a16="http://schemas.microsoft.com/office/drawing/2014/main" id="{814E4A3B-839D-4CAF-A050-D6BC70070075}"/>
              </a:ext>
            </a:extLst>
          </p:cNvPr>
          <p:cNvSpPr/>
          <p:nvPr/>
        </p:nvSpPr>
        <p:spPr>
          <a:xfrm>
            <a:off x="2892056" y="1456660"/>
            <a:ext cx="7869730" cy="2144669"/>
          </a:xfrm>
          <a:prstGeom prst="flowChartTerminator">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i="1" dirty="0">
                <a:solidFill>
                  <a:schemeClr val="tx1"/>
                </a:solidFill>
                <a:effectLst/>
                <a:latin typeface="Times New Roman" panose="02020603050405020304" pitchFamily="18" charset="0"/>
                <a:ea typeface="Times New Roman" panose="02020603050405020304" pitchFamily="18" charset="0"/>
              </a:rPr>
              <a:t>Vẽ hoặc sưu tầm một bức tranh thể hiện một chi tiết mà em thích nhất trong truyện Thạch Sanh. Đặt tên cho bức tranh đó</a:t>
            </a:r>
            <a:endParaRPr lang="en-US" sz="2800" dirty="0">
              <a:solidFill>
                <a:schemeClr val="tx1"/>
              </a:solidFill>
            </a:endParaRPr>
          </a:p>
        </p:txBody>
      </p:sp>
      <p:sp>
        <p:nvSpPr>
          <p:cNvPr id="5" name="Flowchart: Terminator 4">
            <a:extLst>
              <a:ext uri="{FF2B5EF4-FFF2-40B4-BE49-F238E27FC236}">
                <a16:creationId xmlns:a16="http://schemas.microsoft.com/office/drawing/2014/main" id="{AA8BBA08-76FD-4C85-81F7-1E45A126809D}"/>
              </a:ext>
            </a:extLst>
          </p:cNvPr>
          <p:cNvSpPr/>
          <p:nvPr/>
        </p:nvSpPr>
        <p:spPr>
          <a:xfrm>
            <a:off x="2967920" y="4175407"/>
            <a:ext cx="7058582" cy="1406684"/>
          </a:xfrm>
          <a:prstGeom prst="flowChartTerminator">
            <a:avLst/>
          </a:prstGeom>
          <a:solidFill>
            <a:srgbClr val="EDA8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i="1" spc="-40" dirty="0">
                <a:solidFill>
                  <a:schemeClr val="tx1"/>
                </a:solidFill>
                <a:effectLst/>
                <a:latin typeface="Times New Roman" panose="02020603050405020304" pitchFamily="18" charset="0"/>
                <a:ea typeface="Times New Roman" panose="02020603050405020304" pitchFamily="18" charset="0"/>
              </a:rPr>
              <a:t>Viết đoạn văn (5 - 7 câu) nêu cảm nghĩ của em về nhân vật Thạch Sanh</a:t>
            </a:r>
            <a:endParaRPr lang="en-US" sz="3200" dirty="0">
              <a:solidFill>
                <a:schemeClr val="tx1"/>
              </a:solidFill>
            </a:endParaRPr>
          </a:p>
        </p:txBody>
      </p:sp>
      <p:sp>
        <p:nvSpPr>
          <p:cNvPr id="6" name="Rectangle: Top Corners Rounded 5">
            <a:extLst>
              <a:ext uri="{FF2B5EF4-FFF2-40B4-BE49-F238E27FC236}">
                <a16:creationId xmlns:a16="http://schemas.microsoft.com/office/drawing/2014/main" id="{ED6B066A-26D3-4F99-A619-09C093E94816}"/>
              </a:ext>
            </a:extLst>
          </p:cNvPr>
          <p:cNvSpPr/>
          <p:nvPr/>
        </p:nvSpPr>
        <p:spPr>
          <a:xfrm>
            <a:off x="1904917" y="573113"/>
            <a:ext cx="4191083" cy="708338"/>
          </a:xfrm>
          <a:prstGeom prst="round2SameRect">
            <a:avLst>
              <a:gd name="adj1" fmla="val 50000"/>
              <a:gd name="adj2" fmla="val 0"/>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rPr>
              <a:t>Vận</a:t>
            </a:r>
            <a:r>
              <a:rPr lang="en-US" sz="2800" b="1" dirty="0">
                <a:solidFill>
                  <a:schemeClr val="tx1"/>
                </a:solidFill>
              </a:rPr>
              <a:t> </a:t>
            </a:r>
            <a:r>
              <a:rPr lang="en-US" sz="2800" b="1" dirty="0" err="1">
                <a:solidFill>
                  <a:schemeClr val="tx1"/>
                </a:solidFill>
              </a:rPr>
              <a:t>dụng</a:t>
            </a:r>
            <a:r>
              <a:rPr lang="en-US" sz="2800" b="1" dirty="0">
                <a:solidFill>
                  <a:schemeClr val="tx1"/>
                </a:solidFill>
              </a:rPr>
              <a:t> (</a:t>
            </a:r>
            <a:r>
              <a:rPr lang="en-US" sz="2800" b="1" dirty="0" err="1">
                <a:solidFill>
                  <a:schemeClr val="tx1"/>
                </a:solidFill>
              </a:rPr>
              <a:t>về</a:t>
            </a:r>
            <a:r>
              <a:rPr lang="en-US" sz="2800" b="1" dirty="0">
                <a:solidFill>
                  <a:schemeClr val="tx1"/>
                </a:solidFill>
              </a:rPr>
              <a:t> </a:t>
            </a:r>
            <a:r>
              <a:rPr lang="en-US" sz="2800" b="1" dirty="0" err="1">
                <a:solidFill>
                  <a:schemeClr val="tx1"/>
                </a:solidFill>
              </a:rPr>
              <a:t>nhà</a:t>
            </a:r>
            <a:r>
              <a:rPr lang="en-US" sz="2800" b="1" dirty="0">
                <a:solidFill>
                  <a:schemeClr val="tx1"/>
                </a:solidFill>
              </a:rPr>
              <a:t>)</a:t>
            </a:r>
          </a:p>
        </p:txBody>
      </p:sp>
    </p:spTree>
    <p:extLst>
      <p:ext uri="{BB962C8B-B14F-4D97-AF65-F5344CB8AC3E}">
        <p14:creationId xmlns:p14="http://schemas.microsoft.com/office/powerpoint/2010/main" val="38512922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7D7AD-2DAF-433B-B39F-76CECE073F92}"/>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F7CD1A1-C97D-49F7-9C3C-303F00CC802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25718479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C76D0-AB0D-4857-9612-BE78282869F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FF678E9-CD88-409E-AC7C-1E23BA16960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6804138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8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8245D-9E9C-49FF-849B-718907892F1E}"/>
              </a:ext>
            </a:extLst>
          </p:cNvPr>
          <p:cNvSpPr>
            <a:spLocks noGrp="1"/>
          </p:cNvSpPr>
          <p:nvPr>
            <p:ph type="title"/>
          </p:nvPr>
        </p:nvSpPr>
        <p:spPr>
          <a:xfrm>
            <a:off x="5359791" y="3667517"/>
            <a:ext cx="6316394" cy="2378074"/>
          </a:xfrm>
          <a:noFill/>
          <a:effectLst>
            <a:outerShdw blurRad="50800" dist="50800" dir="5400000" algn="ctr" rotWithShape="0">
              <a:schemeClr val="tx1">
                <a:lumMod val="50000"/>
                <a:lumOff val="50000"/>
              </a:schemeClr>
            </a:outerShdw>
          </a:effectLst>
        </p:spPr>
        <p:txBody>
          <a:bodyPr>
            <a:normAutofit/>
          </a:bodyPr>
          <a:lstStyle/>
          <a:p>
            <a:r>
              <a:rPr lang="en-US" sz="8000" dirty="0" err="1">
                <a:solidFill>
                  <a:schemeClr val="bg1"/>
                </a:solidFill>
                <a:latin typeface="Times New Roman" panose="02020603050405020304" pitchFamily="18" charset="0"/>
                <a:cs typeface="Times New Roman" panose="02020603050405020304" pitchFamily="18" charset="0"/>
              </a:rPr>
              <a:t>Thạch</a:t>
            </a:r>
            <a:r>
              <a:rPr lang="en-US" sz="8000" dirty="0">
                <a:solidFill>
                  <a:schemeClr val="bg1"/>
                </a:solidFill>
                <a:latin typeface="Times New Roman" panose="02020603050405020304" pitchFamily="18" charset="0"/>
                <a:cs typeface="Times New Roman" panose="02020603050405020304" pitchFamily="18" charset="0"/>
              </a:rPr>
              <a:t> </a:t>
            </a:r>
            <a:r>
              <a:rPr lang="en-US" sz="8000" dirty="0" err="1">
                <a:solidFill>
                  <a:schemeClr val="bg1"/>
                </a:solidFill>
                <a:latin typeface="Times New Roman" panose="02020603050405020304" pitchFamily="18" charset="0"/>
                <a:cs typeface="Times New Roman" panose="02020603050405020304" pitchFamily="18" charset="0"/>
              </a:rPr>
              <a:t>Sanh</a:t>
            </a:r>
            <a:endParaRPr lang="en-US" sz="80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29826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E293">
            <a:alpha val="62000"/>
          </a:srgb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F1F77AB-6F70-4C45-B1A6-B9E772EC51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64132" cy="6825862"/>
          </a:xfrm>
          <a:prstGeom prst="rect">
            <a:avLst/>
          </a:prstGeom>
        </p:spPr>
      </p:pic>
      <p:pic>
        <p:nvPicPr>
          <p:cNvPr id="4" name="Picture 3">
            <a:extLst>
              <a:ext uri="{FF2B5EF4-FFF2-40B4-BE49-F238E27FC236}">
                <a16:creationId xmlns:a16="http://schemas.microsoft.com/office/drawing/2014/main" id="{74313DF5-814B-4860-A580-4916BB34AD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8862" y="1307206"/>
            <a:ext cx="7381874" cy="4990563"/>
          </a:xfrm>
          <a:prstGeom prst="rect">
            <a:avLst/>
          </a:prstGeom>
        </p:spPr>
      </p:pic>
      <p:sp>
        <p:nvSpPr>
          <p:cNvPr id="2" name="Title 1">
            <a:extLst>
              <a:ext uri="{FF2B5EF4-FFF2-40B4-BE49-F238E27FC236}">
                <a16:creationId xmlns:a16="http://schemas.microsoft.com/office/drawing/2014/main" id="{BE48BAB6-8907-448B-AF8C-5DFF025F6A68}"/>
              </a:ext>
            </a:extLst>
          </p:cNvPr>
          <p:cNvSpPr>
            <a:spLocks noGrp="1"/>
          </p:cNvSpPr>
          <p:nvPr>
            <p:ph type="title"/>
          </p:nvPr>
        </p:nvSpPr>
        <p:spPr>
          <a:xfrm>
            <a:off x="3886714" y="3139705"/>
            <a:ext cx="4922435" cy="1325563"/>
          </a:xfrm>
        </p:spPr>
        <p:txBody>
          <a:bodyPr>
            <a:normAutofit/>
          </a:bodyPr>
          <a:lstStyle/>
          <a:p>
            <a:pPr algn="ctr"/>
            <a:r>
              <a:rPr lang="en-US" sz="4000" b="1" dirty="0">
                <a:latin typeface="Times New Roman" panose="02020603050405020304" pitchFamily="18" charset="0"/>
                <a:cs typeface="Times New Roman" panose="02020603050405020304" pitchFamily="18" charset="0"/>
              </a:rPr>
              <a:t>I. </a:t>
            </a:r>
            <a:r>
              <a:rPr lang="en-US" sz="4000" b="1" dirty="0" err="1">
                <a:latin typeface="Times New Roman" panose="02020603050405020304" pitchFamily="18" charset="0"/>
                <a:cs typeface="Times New Roman" panose="02020603050405020304" pitchFamily="18" charset="0"/>
              </a:rPr>
              <a:t>Đọc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và</a:t>
            </a:r>
            <a:r>
              <a:rPr lang="en-US" sz="4000" b="1" dirty="0">
                <a:latin typeface="Times New Roman" panose="02020603050405020304" pitchFamily="18" charset="0"/>
                <a:cs typeface="Times New Roman" panose="02020603050405020304" pitchFamily="18" charset="0"/>
              </a:rPr>
              <a:t> </a:t>
            </a:r>
            <a:br>
              <a:rPr lang="en-US" sz="4000" b="1" dirty="0">
                <a:latin typeface="Times New Roman" panose="02020603050405020304" pitchFamily="18" charset="0"/>
                <a:cs typeface="Times New Roman" panose="02020603050405020304" pitchFamily="18" charset="0"/>
              </a:rPr>
            </a:br>
            <a:r>
              <a:rPr lang="en-US" sz="4000" b="1" dirty="0" err="1">
                <a:latin typeface="Times New Roman" panose="02020603050405020304" pitchFamily="18" charset="0"/>
                <a:cs typeface="Times New Roman" panose="02020603050405020304" pitchFamily="18" charset="0"/>
              </a:rPr>
              <a:t>tìm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hiểu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chung</a:t>
            </a:r>
            <a:endParaRPr lang="en-US" sz="4000" b="1" dirty="0">
              <a:latin typeface="Times New Roman" panose="02020603050405020304" pitchFamily="18" charset="0"/>
              <a:cs typeface="Times New Roman" panose="02020603050405020304" pitchFamily="18" charset="0"/>
            </a:endParaRPr>
          </a:p>
        </p:txBody>
      </p:sp>
      <p:pic>
        <p:nvPicPr>
          <p:cNvPr id="5" name="Content Placeholder 4">
            <a:extLst>
              <a:ext uri="{FF2B5EF4-FFF2-40B4-BE49-F238E27FC236}">
                <a16:creationId xmlns:a16="http://schemas.microsoft.com/office/drawing/2014/main" id="{854C1DD7-967A-4CEE-AEC7-46A8EF4B0092}"/>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67282" y="-77156"/>
            <a:ext cx="3048006" cy="1767844"/>
          </a:xfrm>
        </p:spPr>
      </p:pic>
    </p:spTree>
    <p:extLst>
      <p:ext uri="{BB962C8B-B14F-4D97-AF65-F5344CB8AC3E}">
        <p14:creationId xmlns:p14="http://schemas.microsoft.com/office/powerpoint/2010/main" val="33956399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E293">
            <a:alpha val="62000"/>
          </a:srgbClr>
        </a:solidFill>
        <a:effectLst/>
      </p:bgPr>
    </p:bg>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68492D95-E298-4DEC-9703-80FBDCCB9E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232" y="0"/>
            <a:ext cx="4417413" cy="6670442"/>
          </a:xfrm>
          <a:prstGeom prst="rect">
            <a:avLst/>
          </a:prstGeom>
        </p:spPr>
      </p:pic>
      <p:pic>
        <p:nvPicPr>
          <p:cNvPr id="47" name="图片 26">
            <a:extLst>
              <a:ext uri="{FF2B5EF4-FFF2-40B4-BE49-F238E27FC236}">
                <a16:creationId xmlns:a16="http://schemas.microsoft.com/office/drawing/2014/main" id="{61F1034A-D61C-4FE7-84E5-9CD4FF24745F}"/>
              </a:ext>
            </a:extLst>
          </p:cNvPr>
          <p:cNvPicPr/>
          <p:nvPr/>
        </p:nvPicPr>
        <p:blipFill>
          <a:blip r:embed="rId3">
            <a:extLst>
              <a:ext uri="{28A0092B-C50C-407E-A947-70E740481C1C}">
                <a14:useLocalDpi xmlns:a14="http://schemas.microsoft.com/office/drawing/2010/main" val="0"/>
              </a:ext>
            </a:extLst>
          </a:blip>
          <a:stretch>
            <a:fillRect/>
          </a:stretch>
        </p:blipFill>
        <p:spPr>
          <a:xfrm>
            <a:off x="2300604" y="5504180"/>
            <a:ext cx="7738745" cy="1353820"/>
          </a:xfrm>
          <a:prstGeom prst="rect">
            <a:avLst/>
          </a:prstGeom>
        </p:spPr>
      </p:pic>
      <p:pic>
        <p:nvPicPr>
          <p:cNvPr id="36" name="Picture 35">
            <a:extLst>
              <a:ext uri="{FF2B5EF4-FFF2-40B4-BE49-F238E27FC236}">
                <a16:creationId xmlns:a16="http://schemas.microsoft.com/office/drawing/2014/main" id="{5C0C8F84-5387-40FB-90BD-5982D47E52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5500" y="4838700"/>
            <a:ext cx="2476500" cy="2476500"/>
          </a:xfrm>
          <a:prstGeom prst="rect">
            <a:avLst/>
          </a:prstGeom>
        </p:spPr>
      </p:pic>
      <p:pic>
        <p:nvPicPr>
          <p:cNvPr id="46" name="Picture 45">
            <a:extLst>
              <a:ext uri="{FF2B5EF4-FFF2-40B4-BE49-F238E27FC236}">
                <a16:creationId xmlns:a16="http://schemas.microsoft.com/office/drawing/2014/main" id="{80E83AFC-2049-41E0-AF97-E85FB904E3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0746" y="3401758"/>
            <a:ext cx="3671146" cy="3913442"/>
          </a:xfrm>
          <a:prstGeom prst="rect">
            <a:avLst/>
          </a:prstGeom>
        </p:spPr>
      </p:pic>
      <p:sp>
        <p:nvSpPr>
          <p:cNvPr id="48" name="Flowchart: Alternate Process 47">
            <a:extLst>
              <a:ext uri="{FF2B5EF4-FFF2-40B4-BE49-F238E27FC236}">
                <a16:creationId xmlns:a16="http://schemas.microsoft.com/office/drawing/2014/main" id="{A5F453FF-51E9-4441-99AC-13D2E5109837}"/>
              </a:ext>
            </a:extLst>
          </p:cNvPr>
          <p:cNvSpPr/>
          <p:nvPr/>
        </p:nvSpPr>
        <p:spPr>
          <a:xfrm>
            <a:off x="3965422" y="759220"/>
            <a:ext cx="6292158" cy="913170"/>
          </a:xfrm>
          <a:prstGeom prst="flowChartAlternateProcess">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nl-NL" sz="2400">
                <a:latin typeface="Times New Roman" panose="02020603050405020304" pitchFamily="18" charset="0"/>
                <a:cs typeface="Times New Roman" panose="02020603050405020304" pitchFamily="18" charset="0"/>
              </a:rPr>
              <a:t>- Là loại truyện dân gian thường có yếu tố hoang đường kỳ ảo.</a:t>
            </a:r>
            <a:endParaRPr lang="en-US" sz="2400">
              <a:latin typeface="Times New Roman" panose="02020603050405020304" pitchFamily="18" charset="0"/>
              <a:cs typeface="Times New Roman" panose="02020603050405020304" pitchFamily="18" charset="0"/>
            </a:endParaRPr>
          </a:p>
        </p:txBody>
      </p:sp>
      <p:sp>
        <p:nvSpPr>
          <p:cNvPr id="49" name="Oval 48">
            <a:extLst>
              <a:ext uri="{FF2B5EF4-FFF2-40B4-BE49-F238E27FC236}">
                <a16:creationId xmlns:a16="http://schemas.microsoft.com/office/drawing/2014/main" id="{2A709F4F-14B6-4F9C-BDCB-0AA5E191122F}"/>
              </a:ext>
            </a:extLst>
          </p:cNvPr>
          <p:cNvSpPr/>
          <p:nvPr/>
        </p:nvSpPr>
        <p:spPr>
          <a:xfrm>
            <a:off x="3340733" y="870689"/>
            <a:ext cx="624689" cy="901477"/>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atin typeface="#9Slide03 AmpleSoft Bold" panose="02000000000000000000" pitchFamily="2" charset="0"/>
              </a:rPr>
              <a:t>1</a:t>
            </a:r>
          </a:p>
        </p:txBody>
      </p:sp>
      <p:sp>
        <p:nvSpPr>
          <p:cNvPr id="52" name="Flowchart: Alternate Process 51">
            <a:extLst>
              <a:ext uri="{FF2B5EF4-FFF2-40B4-BE49-F238E27FC236}">
                <a16:creationId xmlns:a16="http://schemas.microsoft.com/office/drawing/2014/main" id="{83C0CF28-ED48-4D4A-9BA5-3B96095CBBD3}"/>
              </a:ext>
            </a:extLst>
          </p:cNvPr>
          <p:cNvSpPr/>
          <p:nvPr/>
        </p:nvSpPr>
        <p:spPr>
          <a:xfrm>
            <a:off x="4104695" y="1753066"/>
            <a:ext cx="6352061" cy="1835536"/>
          </a:xfrm>
          <a:prstGeom prst="flowChartAlternateProcess">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nl-NL" sz="2400" smtClean="0">
              <a:latin typeface="Times New Roman" panose="02020603050405020304" pitchFamily="18" charset="0"/>
              <a:cs typeface="Times New Roman" panose="02020603050405020304" pitchFamily="18" charset="0"/>
            </a:endParaRPr>
          </a:p>
          <a:p>
            <a:r>
              <a:rPr lang="nl-NL" sz="2400" smtClean="0">
                <a:latin typeface="Times New Roman" panose="02020603050405020304" pitchFamily="18" charset="0"/>
                <a:cs typeface="Times New Roman" panose="02020603050405020304" pitchFamily="18" charset="0"/>
              </a:rPr>
              <a:t>Kể </a:t>
            </a:r>
            <a:r>
              <a:rPr lang="nl-NL" sz="2400">
                <a:latin typeface="Times New Roman" panose="02020603050405020304" pitchFamily="18" charset="0"/>
                <a:cs typeface="Times New Roman" panose="02020603050405020304" pitchFamily="18" charset="0"/>
              </a:rPr>
              <a:t>về cuộc đời của một số kiểu nhân vật như: </a:t>
            </a:r>
            <a:endParaRPr lang="nl-NL" sz="2400" smtClean="0">
              <a:latin typeface="Times New Roman" panose="02020603050405020304" pitchFamily="18" charset="0"/>
              <a:cs typeface="Times New Roman" panose="02020603050405020304" pitchFamily="18" charset="0"/>
            </a:endParaRPr>
          </a:p>
          <a:p>
            <a:r>
              <a:rPr lang="nl-NL" sz="2400" smtClean="0">
                <a:latin typeface="Times New Roman" panose="02020603050405020304" pitchFamily="18" charset="0"/>
                <a:cs typeface="Times New Roman" panose="02020603050405020304" pitchFamily="18" charset="0"/>
              </a:rPr>
              <a:t>nhân </a:t>
            </a:r>
            <a:r>
              <a:rPr lang="nl-NL" sz="2400">
                <a:latin typeface="Times New Roman" panose="02020603050405020304" pitchFamily="18" charset="0"/>
                <a:cs typeface="Times New Roman" panose="02020603050405020304" pitchFamily="18" charset="0"/>
              </a:rPr>
              <a:t>vật có tài năng kì lạ, nhân vật dũng sĩ, </a:t>
            </a:r>
            <a:endParaRPr lang="nl-NL" sz="2400" smtClean="0">
              <a:latin typeface="Times New Roman" panose="02020603050405020304" pitchFamily="18" charset="0"/>
              <a:cs typeface="Times New Roman" panose="02020603050405020304" pitchFamily="18" charset="0"/>
            </a:endParaRPr>
          </a:p>
          <a:p>
            <a:r>
              <a:rPr lang="nl-NL" sz="2400" smtClean="0">
                <a:latin typeface="Times New Roman" panose="02020603050405020304" pitchFamily="18" charset="0"/>
                <a:cs typeface="Times New Roman" panose="02020603050405020304" pitchFamily="18" charset="0"/>
              </a:rPr>
              <a:t>nhân </a:t>
            </a:r>
            <a:r>
              <a:rPr lang="nl-NL" sz="2400">
                <a:latin typeface="Times New Roman" panose="02020603050405020304" pitchFamily="18" charset="0"/>
                <a:cs typeface="Times New Roman" panose="02020603050405020304" pitchFamily="18" charset="0"/>
              </a:rPr>
              <a:t>vật thông minh, nhân vật bất hạnh, </a:t>
            </a:r>
            <a:endParaRPr lang="nl-NL" sz="2400" smtClean="0">
              <a:latin typeface="Times New Roman" panose="02020603050405020304" pitchFamily="18" charset="0"/>
              <a:cs typeface="Times New Roman" panose="02020603050405020304" pitchFamily="18" charset="0"/>
            </a:endParaRPr>
          </a:p>
          <a:p>
            <a:r>
              <a:rPr lang="nl-NL" sz="2400" smtClean="0">
                <a:latin typeface="Times New Roman" panose="02020603050405020304" pitchFamily="18" charset="0"/>
                <a:cs typeface="Times New Roman" panose="02020603050405020304" pitchFamily="18" charset="0"/>
              </a:rPr>
              <a:t>nhân </a:t>
            </a:r>
            <a:r>
              <a:rPr lang="nl-NL" sz="2400">
                <a:latin typeface="Times New Roman" panose="02020603050405020304" pitchFamily="18" charset="0"/>
                <a:cs typeface="Times New Roman" panose="02020603050405020304" pitchFamily="18" charset="0"/>
              </a:rPr>
              <a:t>vật ngốc nghếch, người mang lốt vật...</a:t>
            </a:r>
            <a:endParaRPr lang="en-US" sz="2400">
              <a:latin typeface="Times New Roman" panose="02020603050405020304" pitchFamily="18" charset="0"/>
              <a:cs typeface="Times New Roman" panose="02020603050405020304" pitchFamily="18" charset="0"/>
            </a:endParaRPr>
          </a:p>
          <a:p>
            <a:pPr algn="ctr"/>
            <a:endParaRPr lang="en-US" sz="2400" dirty="0">
              <a:latin typeface="Times New Roman" panose="02020603050405020304" pitchFamily="18" charset="0"/>
              <a:cs typeface="Times New Roman" panose="02020603050405020304" pitchFamily="18" charset="0"/>
            </a:endParaRPr>
          </a:p>
        </p:txBody>
      </p:sp>
      <p:sp>
        <p:nvSpPr>
          <p:cNvPr id="53" name="Flowchart: Alternate Process 52">
            <a:extLst>
              <a:ext uri="{FF2B5EF4-FFF2-40B4-BE49-F238E27FC236}">
                <a16:creationId xmlns:a16="http://schemas.microsoft.com/office/drawing/2014/main" id="{750D59E2-AF9E-4601-A63F-2947A63D7695}"/>
              </a:ext>
            </a:extLst>
          </p:cNvPr>
          <p:cNvSpPr/>
          <p:nvPr/>
        </p:nvSpPr>
        <p:spPr>
          <a:xfrm>
            <a:off x="4016718" y="3916544"/>
            <a:ext cx="6440038" cy="1321780"/>
          </a:xfrm>
          <a:prstGeom prst="flowChartAlternateProcess">
            <a:avLst/>
          </a:prstGeom>
          <a:solidFill>
            <a:schemeClr val="accent2">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endParaRPr lang="nl-NL" sz="2400" smtClean="0">
              <a:latin typeface="Times New Roman" panose="02020603050405020304" pitchFamily="18" charset="0"/>
              <a:cs typeface="Times New Roman" panose="02020603050405020304" pitchFamily="18" charset="0"/>
            </a:endParaRPr>
          </a:p>
          <a:p>
            <a:endParaRPr lang="nl-NL" sz="2400">
              <a:latin typeface="Times New Roman" panose="02020603050405020304" pitchFamily="18" charset="0"/>
              <a:cs typeface="Times New Roman" panose="02020603050405020304" pitchFamily="18" charset="0"/>
            </a:endParaRPr>
          </a:p>
          <a:p>
            <a:r>
              <a:rPr lang="nl-NL" sz="2400" smtClean="0">
                <a:latin typeface="Times New Roman" panose="02020603050405020304" pitchFamily="18" charset="0"/>
                <a:cs typeface="Times New Roman" panose="02020603050405020304" pitchFamily="18" charset="0"/>
              </a:rPr>
              <a:t>Truyện </a:t>
            </a:r>
            <a:r>
              <a:rPr lang="nl-NL" sz="2400">
                <a:latin typeface="Times New Roman" panose="02020603050405020304" pitchFamily="18" charset="0"/>
                <a:cs typeface="Times New Roman" panose="02020603050405020304" pitchFamily="18" charset="0"/>
              </a:rPr>
              <a:t>thể hiện ước mơ, niềm tin của nhân dân về chiến thắng cuối cùng của cái thiện đối với cái ác cái tốt đối với cái xấu,...</a:t>
            </a:r>
            <a:endParaRPr lang="en-US" sz="2400">
              <a:latin typeface="Times New Roman" panose="02020603050405020304" pitchFamily="18" charset="0"/>
              <a:cs typeface="Times New Roman" panose="02020603050405020304" pitchFamily="18" charset="0"/>
            </a:endParaRPr>
          </a:p>
          <a:p>
            <a:r>
              <a:rPr lang="nl-NL" sz="2400">
                <a:latin typeface="Times New Roman" panose="02020603050405020304" pitchFamily="18" charset="0"/>
                <a:cs typeface="Times New Roman" panose="02020603050405020304" pitchFamily="18" charset="0"/>
              </a:rPr>
              <a:t> </a:t>
            </a:r>
            <a:endParaRPr lang="en-US" sz="2400">
              <a:latin typeface="Times New Roman" panose="02020603050405020304" pitchFamily="18" charset="0"/>
              <a:cs typeface="Times New Roman" panose="02020603050405020304" pitchFamily="18" charset="0"/>
            </a:endParaRPr>
          </a:p>
          <a:p>
            <a:pPr algn="ctr"/>
            <a:endParaRPr lang="en-US" sz="2400" dirty="0">
              <a:latin typeface="Times New Roman" panose="02020603050405020304" pitchFamily="18" charset="0"/>
              <a:cs typeface="Times New Roman" panose="02020603050405020304" pitchFamily="18" charset="0"/>
            </a:endParaRPr>
          </a:p>
        </p:txBody>
      </p:sp>
      <p:sp>
        <p:nvSpPr>
          <p:cNvPr id="50" name="Oval 49">
            <a:extLst>
              <a:ext uri="{FF2B5EF4-FFF2-40B4-BE49-F238E27FC236}">
                <a16:creationId xmlns:a16="http://schemas.microsoft.com/office/drawing/2014/main" id="{B5F7E014-FCDE-428A-BCF5-21908D628198}"/>
              </a:ext>
            </a:extLst>
          </p:cNvPr>
          <p:cNvSpPr/>
          <p:nvPr/>
        </p:nvSpPr>
        <p:spPr>
          <a:xfrm>
            <a:off x="3392064" y="2081007"/>
            <a:ext cx="712632" cy="880911"/>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atin typeface="#9Slide03 AmpleSoft Bold" panose="02000000000000000000" pitchFamily="2" charset="0"/>
              </a:rPr>
              <a:t>2</a:t>
            </a:r>
          </a:p>
        </p:txBody>
      </p:sp>
      <p:sp>
        <p:nvSpPr>
          <p:cNvPr id="51" name="Oval 50">
            <a:extLst>
              <a:ext uri="{FF2B5EF4-FFF2-40B4-BE49-F238E27FC236}">
                <a16:creationId xmlns:a16="http://schemas.microsoft.com/office/drawing/2014/main" id="{8EB0C69F-2E4B-4AE8-AC03-710A3708D4F2}"/>
              </a:ext>
            </a:extLst>
          </p:cNvPr>
          <p:cNvSpPr/>
          <p:nvPr/>
        </p:nvSpPr>
        <p:spPr>
          <a:xfrm>
            <a:off x="3304087" y="3774812"/>
            <a:ext cx="712631" cy="90147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atin typeface="#9Slide03 AmpleSoft Bold" panose="02000000000000000000" pitchFamily="2" charset="0"/>
              </a:rPr>
              <a:t>3</a:t>
            </a:r>
          </a:p>
        </p:txBody>
      </p:sp>
      <p:sp>
        <p:nvSpPr>
          <p:cNvPr id="56" name="TextBox 55">
            <a:extLst>
              <a:ext uri="{FF2B5EF4-FFF2-40B4-BE49-F238E27FC236}">
                <a16:creationId xmlns:a16="http://schemas.microsoft.com/office/drawing/2014/main" id="{2BA5E348-7449-4B6E-89B3-966AF540BD3E}"/>
              </a:ext>
            </a:extLst>
          </p:cNvPr>
          <p:cNvSpPr txBox="1"/>
          <p:nvPr/>
        </p:nvSpPr>
        <p:spPr>
          <a:xfrm>
            <a:off x="730934" y="2477025"/>
            <a:ext cx="2400931" cy="707886"/>
          </a:xfrm>
          <a:prstGeom prst="rect">
            <a:avLst/>
          </a:prstGeom>
          <a:noFill/>
        </p:spPr>
        <p:txBody>
          <a:bodyPr wrap="square" rtlCol="0">
            <a:spAutoFit/>
          </a:bodyPr>
          <a:lstStyle/>
          <a:p>
            <a:pPr algn="ctr"/>
            <a:r>
              <a:rPr lang="en-US" sz="4000" b="1" smtClean="0">
                <a:solidFill>
                  <a:schemeClr val="accent6">
                    <a:lumMod val="50000"/>
                  </a:schemeClr>
                </a:solidFill>
              </a:rPr>
              <a:t>Cổ tích</a:t>
            </a:r>
            <a:endParaRPr lang="en-US" sz="4000" b="1" dirty="0">
              <a:solidFill>
                <a:schemeClr val="accent6">
                  <a:lumMod val="50000"/>
                </a:schemeClr>
              </a:solidFill>
            </a:endParaRPr>
          </a:p>
        </p:txBody>
      </p:sp>
      <p:pic>
        <p:nvPicPr>
          <p:cNvPr id="57" name="图片 40">
            <a:extLst>
              <a:ext uri="{FF2B5EF4-FFF2-40B4-BE49-F238E27FC236}">
                <a16:creationId xmlns:a16="http://schemas.microsoft.com/office/drawing/2014/main" id="{62CE25E0-DD12-1B48-A311-D7EA848FAA62}"/>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512050" y="157755"/>
            <a:ext cx="2040967" cy="1289528"/>
          </a:xfrm>
          <a:prstGeom prst="rect">
            <a:avLst/>
          </a:prstGeom>
        </p:spPr>
      </p:pic>
      <p:pic>
        <p:nvPicPr>
          <p:cNvPr id="58" name="图片 46085" descr="1-46">
            <a:extLst>
              <a:ext uri="{FF2B5EF4-FFF2-40B4-BE49-F238E27FC236}">
                <a16:creationId xmlns:a16="http://schemas.microsoft.com/office/drawing/2014/main" id="{C80CBBBF-B1AB-EF4D-B5E2-015ED58A1519}"/>
              </a:ext>
            </a:extLst>
          </p:cNvPr>
          <p:cNvPicPr/>
          <p:nvPr/>
        </p:nvPicPr>
        <p:blipFill>
          <a:blip r:embed="rId7" cstate="print">
            <a:extLst>
              <a:ext uri="{28A0092B-C50C-407E-A947-70E740481C1C}">
                <a14:useLocalDpi xmlns:a14="http://schemas.microsoft.com/office/drawing/2010/main" val="0"/>
              </a:ext>
            </a:extLst>
          </a:blip>
          <a:stretch>
            <a:fillRect/>
          </a:stretch>
        </p:blipFill>
        <p:spPr>
          <a:xfrm rot="1221959" flipH="1">
            <a:off x="9876636" y="-94265"/>
            <a:ext cx="2743416" cy="1691149"/>
          </a:xfrm>
          <a:prstGeom prst="rect">
            <a:avLst/>
          </a:prstGeom>
          <a:noFill/>
          <a:ln w="9525">
            <a:noFill/>
          </a:ln>
        </p:spPr>
      </p:pic>
    </p:spTree>
    <p:extLst>
      <p:ext uri="{BB962C8B-B14F-4D97-AF65-F5344CB8AC3E}">
        <p14:creationId xmlns:p14="http://schemas.microsoft.com/office/powerpoint/2010/main" val="26210073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68492D95-E298-4DEC-9703-80FBDCCB9E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7755"/>
            <a:ext cx="4863142" cy="6670442"/>
          </a:xfrm>
          <a:prstGeom prst="rect">
            <a:avLst/>
          </a:prstGeom>
        </p:spPr>
      </p:pic>
      <p:pic>
        <p:nvPicPr>
          <p:cNvPr id="47" name="图片 26">
            <a:extLst>
              <a:ext uri="{FF2B5EF4-FFF2-40B4-BE49-F238E27FC236}">
                <a16:creationId xmlns:a16="http://schemas.microsoft.com/office/drawing/2014/main" id="{61F1034A-D61C-4FE7-84E5-9CD4FF24745F}"/>
              </a:ext>
            </a:extLst>
          </p:cNvPr>
          <p:cNvPicPr/>
          <p:nvPr/>
        </p:nvPicPr>
        <p:blipFill>
          <a:blip r:embed="rId3">
            <a:extLst>
              <a:ext uri="{28A0092B-C50C-407E-A947-70E740481C1C}">
                <a14:useLocalDpi xmlns:a14="http://schemas.microsoft.com/office/drawing/2010/main" val="0"/>
              </a:ext>
            </a:extLst>
          </a:blip>
          <a:stretch>
            <a:fillRect/>
          </a:stretch>
        </p:blipFill>
        <p:spPr>
          <a:xfrm>
            <a:off x="2300604" y="5504180"/>
            <a:ext cx="7738745" cy="1353820"/>
          </a:xfrm>
          <a:prstGeom prst="rect">
            <a:avLst/>
          </a:prstGeom>
        </p:spPr>
      </p:pic>
      <p:pic>
        <p:nvPicPr>
          <p:cNvPr id="36" name="Picture 35">
            <a:extLst>
              <a:ext uri="{FF2B5EF4-FFF2-40B4-BE49-F238E27FC236}">
                <a16:creationId xmlns:a16="http://schemas.microsoft.com/office/drawing/2014/main" id="{5C0C8F84-5387-40FB-90BD-5982D47E52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5500" y="4838700"/>
            <a:ext cx="2476500" cy="2476500"/>
          </a:xfrm>
          <a:prstGeom prst="rect">
            <a:avLst/>
          </a:prstGeom>
        </p:spPr>
      </p:pic>
      <p:pic>
        <p:nvPicPr>
          <p:cNvPr id="46" name="Picture 45">
            <a:extLst>
              <a:ext uri="{FF2B5EF4-FFF2-40B4-BE49-F238E27FC236}">
                <a16:creationId xmlns:a16="http://schemas.microsoft.com/office/drawing/2014/main" id="{80E83AFC-2049-41E0-AF97-E85FB904E3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0746" y="3401758"/>
            <a:ext cx="3671146" cy="3913442"/>
          </a:xfrm>
          <a:prstGeom prst="rect">
            <a:avLst/>
          </a:prstGeom>
        </p:spPr>
      </p:pic>
      <p:sp>
        <p:nvSpPr>
          <p:cNvPr id="48" name="Flowchart: Alternate Process 47">
            <a:extLst>
              <a:ext uri="{FF2B5EF4-FFF2-40B4-BE49-F238E27FC236}">
                <a16:creationId xmlns:a16="http://schemas.microsoft.com/office/drawing/2014/main" id="{A5F453FF-51E9-4441-99AC-13D2E5109837}"/>
              </a:ext>
            </a:extLst>
          </p:cNvPr>
          <p:cNvSpPr/>
          <p:nvPr/>
        </p:nvSpPr>
        <p:spPr>
          <a:xfrm>
            <a:off x="4952658" y="1692939"/>
            <a:ext cx="4997539" cy="656822"/>
          </a:xfrm>
          <a:prstGeom prst="flowChartAlternateProcess">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t>Thể</a:t>
            </a:r>
            <a:r>
              <a:rPr lang="en-US" sz="3600" dirty="0"/>
              <a:t> </a:t>
            </a:r>
            <a:r>
              <a:rPr lang="en-US" sz="3600" dirty="0" err="1"/>
              <a:t>loại</a:t>
            </a:r>
            <a:r>
              <a:rPr lang="en-US" sz="3600" dirty="0"/>
              <a:t>: </a:t>
            </a:r>
            <a:r>
              <a:rPr lang="en-US" sz="3600" dirty="0" err="1"/>
              <a:t>Cổ</a:t>
            </a:r>
            <a:r>
              <a:rPr lang="en-US" sz="3600" dirty="0"/>
              <a:t> </a:t>
            </a:r>
            <a:r>
              <a:rPr lang="en-US" sz="3600" dirty="0" err="1"/>
              <a:t>tích</a:t>
            </a:r>
            <a:endParaRPr lang="en-US" sz="3600" dirty="0"/>
          </a:p>
        </p:txBody>
      </p:sp>
      <p:sp>
        <p:nvSpPr>
          <p:cNvPr id="49" name="Oval 48">
            <a:extLst>
              <a:ext uri="{FF2B5EF4-FFF2-40B4-BE49-F238E27FC236}">
                <a16:creationId xmlns:a16="http://schemas.microsoft.com/office/drawing/2014/main" id="{2A709F4F-14B6-4F9C-BDCB-0AA5E191122F}"/>
              </a:ext>
            </a:extLst>
          </p:cNvPr>
          <p:cNvSpPr/>
          <p:nvPr/>
        </p:nvSpPr>
        <p:spPr>
          <a:xfrm>
            <a:off x="4468972" y="1558752"/>
            <a:ext cx="712631" cy="901477"/>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atin typeface="#9Slide03 AmpleSoft Bold" panose="02000000000000000000" pitchFamily="2" charset="0"/>
              </a:rPr>
              <a:t>1</a:t>
            </a:r>
          </a:p>
        </p:txBody>
      </p:sp>
      <p:sp>
        <p:nvSpPr>
          <p:cNvPr id="52" name="Flowchart: Alternate Process 51">
            <a:extLst>
              <a:ext uri="{FF2B5EF4-FFF2-40B4-BE49-F238E27FC236}">
                <a16:creationId xmlns:a16="http://schemas.microsoft.com/office/drawing/2014/main" id="{83C0CF28-ED48-4D4A-9BA5-3B96095CBBD3}"/>
              </a:ext>
            </a:extLst>
          </p:cNvPr>
          <p:cNvSpPr/>
          <p:nvPr/>
        </p:nvSpPr>
        <p:spPr>
          <a:xfrm>
            <a:off x="4952658" y="3090684"/>
            <a:ext cx="4997539" cy="656822"/>
          </a:xfrm>
          <a:prstGeom prst="flowChartAlternateProcess">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t>Nhân</a:t>
            </a:r>
            <a:r>
              <a:rPr lang="en-US" sz="3600" dirty="0"/>
              <a:t> </a:t>
            </a:r>
            <a:r>
              <a:rPr lang="en-US" sz="3600" dirty="0" err="1"/>
              <a:t>vật</a:t>
            </a:r>
            <a:r>
              <a:rPr lang="en-US" sz="3600" dirty="0"/>
              <a:t>: </a:t>
            </a:r>
            <a:r>
              <a:rPr lang="en-US" sz="3600" dirty="0" err="1"/>
              <a:t>Thạch</a:t>
            </a:r>
            <a:r>
              <a:rPr lang="en-US" sz="3600" dirty="0"/>
              <a:t> </a:t>
            </a:r>
            <a:r>
              <a:rPr lang="en-US" sz="3600" dirty="0" err="1"/>
              <a:t>Sanh</a:t>
            </a:r>
            <a:endParaRPr lang="en-US" sz="3600" dirty="0"/>
          </a:p>
        </p:txBody>
      </p:sp>
      <p:sp>
        <p:nvSpPr>
          <p:cNvPr id="53" name="Flowchart: Alternate Process 52">
            <a:extLst>
              <a:ext uri="{FF2B5EF4-FFF2-40B4-BE49-F238E27FC236}">
                <a16:creationId xmlns:a16="http://schemas.microsoft.com/office/drawing/2014/main" id="{750D59E2-AF9E-4601-A63F-2947A63D7695}"/>
              </a:ext>
            </a:extLst>
          </p:cNvPr>
          <p:cNvSpPr/>
          <p:nvPr/>
        </p:nvSpPr>
        <p:spPr>
          <a:xfrm>
            <a:off x="4952657" y="4463525"/>
            <a:ext cx="4997539" cy="656822"/>
          </a:xfrm>
          <a:prstGeom prst="flowChartAlternateProcess">
            <a:avLst/>
          </a:prstGeom>
          <a:solidFill>
            <a:schemeClr val="accent2">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t>Bố</a:t>
            </a:r>
            <a:r>
              <a:rPr lang="en-US" sz="3600" dirty="0"/>
              <a:t> </a:t>
            </a:r>
            <a:r>
              <a:rPr lang="en-US" sz="3600" dirty="0" err="1"/>
              <a:t>cục</a:t>
            </a:r>
            <a:r>
              <a:rPr lang="en-US" sz="3600" dirty="0"/>
              <a:t>: 3 </a:t>
            </a:r>
            <a:r>
              <a:rPr lang="en-US" sz="3600" dirty="0" err="1"/>
              <a:t>phần</a:t>
            </a:r>
            <a:endParaRPr lang="en-US" sz="3600" dirty="0"/>
          </a:p>
        </p:txBody>
      </p:sp>
      <p:sp>
        <p:nvSpPr>
          <p:cNvPr id="50" name="Oval 49">
            <a:extLst>
              <a:ext uri="{FF2B5EF4-FFF2-40B4-BE49-F238E27FC236}">
                <a16:creationId xmlns:a16="http://schemas.microsoft.com/office/drawing/2014/main" id="{B5F7E014-FCDE-428A-BCF5-21908D628198}"/>
              </a:ext>
            </a:extLst>
          </p:cNvPr>
          <p:cNvSpPr/>
          <p:nvPr/>
        </p:nvSpPr>
        <p:spPr>
          <a:xfrm>
            <a:off x="4468972" y="2968356"/>
            <a:ext cx="712632" cy="880911"/>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atin typeface="#9Slide03 AmpleSoft Bold" panose="02000000000000000000" pitchFamily="2" charset="0"/>
              </a:rPr>
              <a:t>2</a:t>
            </a:r>
          </a:p>
        </p:txBody>
      </p:sp>
      <p:sp>
        <p:nvSpPr>
          <p:cNvPr id="51" name="Oval 50">
            <a:extLst>
              <a:ext uri="{FF2B5EF4-FFF2-40B4-BE49-F238E27FC236}">
                <a16:creationId xmlns:a16="http://schemas.microsoft.com/office/drawing/2014/main" id="{8EB0C69F-2E4B-4AE8-AC03-710A3708D4F2}"/>
              </a:ext>
            </a:extLst>
          </p:cNvPr>
          <p:cNvSpPr/>
          <p:nvPr/>
        </p:nvSpPr>
        <p:spPr>
          <a:xfrm>
            <a:off x="4468971" y="4306467"/>
            <a:ext cx="712631" cy="90147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atin typeface="#9Slide03 AmpleSoft Bold" panose="02000000000000000000" pitchFamily="2" charset="0"/>
              </a:rPr>
              <a:t>3</a:t>
            </a:r>
          </a:p>
        </p:txBody>
      </p:sp>
      <p:sp>
        <p:nvSpPr>
          <p:cNvPr id="56" name="TextBox 55">
            <a:extLst>
              <a:ext uri="{FF2B5EF4-FFF2-40B4-BE49-F238E27FC236}">
                <a16:creationId xmlns:a16="http://schemas.microsoft.com/office/drawing/2014/main" id="{2BA5E348-7449-4B6E-89B3-966AF540BD3E}"/>
              </a:ext>
            </a:extLst>
          </p:cNvPr>
          <p:cNvSpPr txBox="1"/>
          <p:nvPr/>
        </p:nvSpPr>
        <p:spPr>
          <a:xfrm>
            <a:off x="577025" y="2682466"/>
            <a:ext cx="2400931" cy="707886"/>
          </a:xfrm>
          <a:prstGeom prst="rect">
            <a:avLst/>
          </a:prstGeom>
          <a:noFill/>
        </p:spPr>
        <p:txBody>
          <a:bodyPr wrap="square" rtlCol="0">
            <a:spAutoFit/>
          </a:bodyPr>
          <a:lstStyle/>
          <a:p>
            <a:pPr algn="ctr"/>
            <a:r>
              <a:rPr lang="en-US" sz="4000" b="1" dirty="0" err="1">
                <a:solidFill>
                  <a:schemeClr val="accent6">
                    <a:lumMod val="50000"/>
                  </a:schemeClr>
                </a:solidFill>
              </a:rPr>
              <a:t>Văn</a:t>
            </a:r>
            <a:r>
              <a:rPr lang="en-US" sz="4000" b="1" dirty="0">
                <a:solidFill>
                  <a:schemeClr val="accent6">
                    <a:lumMod val="50000"/>
                  </a:schemeClr>
                </a:solidFill>
              </a:rPr>
              <a:t> </a:t>
            </a:r>
            <a:r>
              <a:rPr lang="en-US" sz="4000" b="1" dirty="0" err="1">
                <a:solidFill>
                  <a:schemeClr val="accent6">
                    <a:lumMod val="50000"/>
                  </a:schemeClr>
                </a:solidFill>
              </a:rPr>
              <a:t>bản</a:t>
            </a:r>
            <a:endParaRPr lang="en-US" sz="4000" b="1" dirty="0">
              <a:solidFill>
                <a:schemeClr val="accent6">
                  <a:lumMod val="50000"/>
                </a:schemeClr>
              </a:solidFill>
            </a:endParaRPr>
          </a:p>
        </p:txBody>
      </p:sp>
      <p:pic>
        <p:nvPicPr>
          <p:cNvPr id="57" name="图片 40">
            <a:extLst>
              <a:ext uri="{FF2B5EF4-FFF2-40B4-BE49-F238E27FC236}">
                <a16:creationId xmlns:a16="http://schemas.microsoft.com/office/drawing/2014/main" id="{62CE25E0-DD12-1B48-A311-D7EA848FAA62}"/>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512050" y="157755"/>
            <a:ext cx="2040967" cy="1289528"/>
          </a:xfrm>
          <a:prstGeom prst="rect">
            <a:avLst/>
          </a:prstGeom>
        </p:spPr>
      </p:pic>
      <p:pic>
        <p:nvPicPr>
          <p:cNvPr id="58" name="图片 46085" descr="1-46">
            <a:extLst>
              <a:ext uri="{FF2B5EF4-FFF2-40B4-BE49-F238E27FC236}">
                <a16:creationId xmlns:a16="http://schemas.microsoft.com/office/drawing/2014/main" id="{C80CBBBF-B1AB-EF4D-B5E2-015ED58A1519}"/>
              </a:ext>
            </a:extLst>
          </p:cNvPr>
          <p:cNvPicPr/>
          <p:nvPr/>
        </p:nvPicPr>
        <p:blipFill>
          <a:blip r:embed="rId7" cstate="print">
            <a:extLst>
              <a:ext uri="{28A0092B-C50C-407E-A947-70E740481C1C}">
                <a14:useLocalDpi xmlns:a14="http://schemas.microsoft.com/office/drawing/2010/main" val="0"/>
              </a:ext>
            </a:extLst>
          </a:blip>
          <a:stretch>
            <a:fillRect/>
          </a:stretch>
        </p:blipFill>
        <p:spPr>
          <a:xfrm rot="1221959" flipH="1">
            <a:off x="9097640" y="29225"/>
            <a:ext cx="2743416" cy="1691149"/>
          </a:xfrm>
          <a:prstGeom prst="rect">
            <a:avLst/>
          </a:prstGeom>
          <a:noFill/>
          <a:ln w="9525">
            <a:noFill/>
          </a:ln>
        </p:spPr>
      </p:pic>
    </p:spTree>
    <p:extLst>
      <p:ext uri="{BB962C8B-B14F-4D97-AF65-F5344CB8AC3E}">
        <p14:creationId xmlns:p14="http://schemas.microsoft.com/office/powerpoint/2010/main" val="30342063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7E293">
            <a:alpha val="48000"/>
          </a:srgb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F1F77AB-6F70-4C45-B1A6-B9E772EC51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64132" cy="6825862"/>
          </a:xfrm>
          <a:prstGeom prst="rect">
            <a:avLst/>
          </a:prstGeom>
        </p:spPr>
      </p:pic>
      <p:pic>
        <p:nvPicPr>
          <p:cNvPr id="4" name="Picture 3">
            <a:extLst>
              <a:ext uri="{FF2B5EF4-FFF2-40B4-BE49-F238E27FC236}">
                <a16:creationId xmlns:a16="http://schemas.microsoft.com/office/drawing/2014/main" id="{74313DF5-814B-4860-A580-4916BB34AD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8862" y="1307206"/>
            <a:ext cx="7381874" cy="4990563"/>
          </a:xfrm>
          <a:prstGeom prst="rect">
            <a:avLst/>
          </a:prstGeom>
        </p:spPr>
      </p:pic>
      <p:sp>
        <p:nvSpPr>
          <p:cNvPr id="2" name="Title 1">
            <a:extLst>
              <a:ext uri="{FF2B5EF4-FFF2-40B4-BE49-F238E27FC236}">
                <a16:creationId xmlns:a16="http://schemas.microsoft.com/office/drawing/2014/main" id="{BE48BAB6-8907-448B-AF8C-5DFF025F6A68}"/>
              </a:ext>
            </a:extLst>
          </p:cNvPr>
          <p:cNvSpPr>
            <a:spLocks noGrp="1"/>
          </p:cNvSpPr>
          <p:nvPr>
            <p:ph type="title"/>
          </p:nvPr>
        </p:nvSpPr>
        <p:spPr>
          <a:xfrm>
            <a:off x="3886714" y="3139705"/>
            <a:ext cx="4922435" cy="1325563"/>
          </a:xfrm>
        </p:spPr>
        <p:txBody>
          <a:bodyPr>
            <a:normAutofit/>
          </a:bodyPr>
          <a:lstStyle/>
          <a:p>
            <a:pPr algn="ctr"/>
            <a:r>
              <a:rPr lang="en-US" sz="4000" b="1" dirty="0">
                <a:latin typeface="Times New Roman" panose="02020603050405020304" pitchFamily="18" charset="0"/>
                <a:cs typeface="Times New Roman" panose="02020603050405020304" pitchFamily="18" charset="0"/>
              </a:rPr>
              <a:t>II. </a:t>
            </a:r>
            <a:r>
              <a:rPr lang="en-US" sz="4000" b="1" dirty="0" err="1">
                <a:latin typeface="Times New Roman" panose="02020603050405020304" pitchFamily="18" charset="0"/>
                <a:cs typeface="Times New Roman" panose="02020603050405020304" pitchFamily="18" charset="0"/>
              </a:rPr>
              <a:t>Đọc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và</a:t>
            </a:r>
            <a:r>
              <a:rPr lang="en-US" sz="4000" b="1" dirty="0">
                <a:latin typeface="Times New Roman" panose="02020603050405020304" pitchFamily="18" charset="0"/>
                <a:cs typeface="Times New Roman" panose="02020603050405020304" pitchFamily="18" charset="0"/>
              </a:rPr>
              <a:t> </a:t>
            </a:r>
            <a:br>
              <a:rPr lang="en-US" sz="4000" b="1" dirty="0">
                <a:latin typeface="Times New Roman" panose="02020603050405020304" pitchFamily="18" charset="0"/>
                <a:cs typeface="Times New Roman" panose="02020603050405020304" pitchFamily="18" charset="0"/>
              </a:rPr>
            </a:br>
            <a:r>
              <a:rPr lang="en-US" sz="4000" b="1" dirty="0" err="1">
                <a:latin typeface="Times New Roman" panose="02020603050405020304" pitchFamily="18" charset="0"/>
                <a:cs typeface="Times New Roman" panose="02020603050405020304" pitchFamily="18" charset="0"/>
              </a:rPr>
              <a:t>tìm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hiểu</a:t>
            </a:r>
            <a:r>
              <a:rPr lang="en-US" sz="4000" b="1" dirty="0">
                <a:latin typeface="Times New Roman" panose="02020603050405020304" pitchFamily="18" charset="0"/>
                <a:cs typeface="Times New Roman" panose="02020603050405020304" pitchFamily="18" charset="0"/>
              </a:rPr>
              <a:t> chi </a:t>
            </a:r>
            <a:r>
              <a:rPr lang="en-US" sz="4000" b="1" dirty="0" err="1">
                <a:latin typeface="Times New Roman" panose="02020603050405020304" pitchFamily="18" charset="0"/>
                <a:cs typeface="Times New Roman" panose="02020603050405020304" pitchFamily="18" charset="0"/>
              </a:rPr>
              <a:t>tiết</a:t>
            </a:r>
            <a:endParaRPr lang="en-US" sz="4000" b="1" dirty="0">
              <a:latin typeface="Times New Roman" panose="02020603050405020304" pitchFamily="18" charset="0"/>
              <a:cs typeface="Times New Roman" panose="02020603050405020304" pitchFamily="18" charset="0"/>
            </a:endParaRPr>
          </a:p>
        </p:txBody>
      </p:sp>
      <p:pic>
        <p:nvPicPr>
          <p:cNvPr id="5" name="Content Placeholder 4">
            <a:extLst>
              <a:ext uri="{FF2B5EF4-FFF2-40B4-BE49-F238E27FC236}">
                <a16:creationId xmlns:a16="http://schemas.microsoft.com/office/drawing/2014/main" id="{854C1DD7-967A-4CEE-AEC7-46A8EF4B0092}"/>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67282" y="-77156"/>
            <a:ext cx="3048006" cy="1767844"/>
          </a:xfrm>
        </p:spPr>
      </p:pic>
    </p:spTree>
    <p:extLst>
      <p:ext uri="{BB962C8B-B14F-4D97-AF65-F5344CB8AC3E}">
        <p14:creationId xmlns:p14="http://schemas.microsoft.com/office/powerpoint/2010/main" val="225008409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393</TotalTime>
  <Words>784</Words>
  <Application>Microsoft Office PowerPoint</Application>
  <PresentationFormat>Widescreen</PresentationFormat>
  <Paragraphs>79</Paragraphs>
  <Slides>27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#9Slide03 AmpleSoft Bold</vt: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Thạch Sanh</vt:lpstr>
      <vt:lpstr>I. Đọc và  tìm hiểu chung</vt:lpstr>
      <vt:lpstr>PowerPoint Presentation</vt:lpstr>
      <vt:lpstr>PowerPoint Presentation</vt:lpstr>
      <vt:lpstr>II. Đọc và  tìm hiểu chi tiết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III. Tổng kết</vt:lpstr>
      <vt:lpstr>PowerPoint Presentation</vt:lpstr>
      <vt:lpstr>PowerPoint Presentation</vt:lpstr>
      <vt:lpstr>PowerPoint Presentation</vt:lpstr>
      <vt:lpstr>IV. Luyện tập</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HuyenTran</dc:creator>
  <cp:lastModifiedBy>STD_DELL</cp:lastModifiedBy>
  <cp:revision>52</cp:revision>
  <dcterms:created xsi:type="dcterms:W3CDTF">2021-08-24T13:04:08Z</dcterms:created>
  <dcterms:modified xsi:type="dcterms:W3CDTF">2025-09-27T15:58:13Z</dcterms:modified>
</cp:coreProperties>
</file>