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8" r:id="rId8"/>
    <p:sldId id="275" r:id="rId9"/>
    <p:sldId id="276" r:id="rId10"/>
    <p:sldId id="262" r:id="rId11"/>
    <p:sldId id="272" r:id="rId12"/>
    <p:sldId id="270" r:id="rId13"/>
    <p:sldId id="263" r:id="rId14"/>
    <p:sldId id="271" r:id="rId15"/>
    <p:sldId id="273" r:id="rId16"/>
    <p:sldId id="269" r:id="rId17"/>
    <p:sldId id="264" r:id="rId18"/>
    <p:sldId id="265" r:id="rId19"/>
    <p:sldId id="266" r:id="rId20"/>
    <p:sldId id="27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6" name="Footer Placeholder 5">
            <a:extLst>
              <a:ext uri="{FF2B5EF4-FFF2-40B4-BE49-F238E27FC236}">
                <a16:creationId xmlns=""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8" name="Footer Placeholder 7">
            <a:extLst>
              <a:ext uri="{FF2B5EF4-FFF2-40B4-BE49-F238E27FC236}">
                <a16:creationId xmlns=""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4" name="Footer Placeholder 3">
            <a:extLst>
              <a:ext uri="{FF2B5EF4-FFF2-40B4-BE49-F238E27FC236}">
                <a16:creationId xmlns=""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3" name="Footer Placeholder 2">
            <a:extLst>
              <a:ext uri="{FF2B5EF4-FFF2-40B4-BE49-F238E27FC236}">
                <a16:creationId xmlns=""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6" name="Footer Placeholder 5">
            <a:extLst>
              <a:ext uri="{FF2B5EF4-FFF2-40B4-BE49-F238E27FC236}">
                <a16:creationId xmlns=""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t>20/08/2022</a:t>
            </a:fld>
            <a:endParaRPr lang="en-US"/>
          </a:p>
        </p:txBody>
      </p:sp>
      <p:sp>
        <p:nvSpPr>
          <p:cNvPr id="6" name="Footer Placeholder 5">
            <a:extLst>
              <a:ext uri="{FF2B5EF4-FFF2-40B4-BE49-F238E27FC236}">
                <a16:creationId xmlns=""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t>20/08/2022</a:t>
            </a:fld>
            <a:endParaRPr lang="en-US"/>
          </a:p>
        </p:txBody>
      </p:sp>
      <p:sp>
        <p:nvSpPr>
          <p:cNvPr id="5" name="Footer Placeholder 4">
            <a:extLst>
              <a:ext uri="{FF2B5EF4-FFF2-40B4-BE49-F238E27FC236}">
                <a16:creationId xmlns=""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 xmlns:a16="http://schemas.microsoft.com/office/drawing/2014/main" id="{D9B04826-D282-4AED-9574-87203AB8DFBB}"/>
              </a:ext>
            </a:extLst>
          </p:cNvPr>
          <p:cNvSpPr txBox="1"/>
          <p:nvPr/>
        </p:nvSpPr>
        <p:spPr>
          <a:xfrm>
            <a:off x="3204692" y="3301599"/>
            <a:ext cx="5782614" cy="1077218"/>
          </a:xfrm>
          <a:prstGeom prst="rect">
            <a:avLst/>
          </a:prstGeom>
          <a:noFill/>
        </p:spPr>
        <p:txBody>
          <a:bodyPr wrap="square" rtlCol="0">
            <a:spAutoFit/>
          </a:bodyPr>
          <a:lstStyle/>
          <a:p>
            <a:pPr algn="ctr"/>
            <a:r>
              <a:rPr lang="en-US" sz="3200" b="1" dirty="0" err="1">
                <a:effectLst/>
                <a:latin typeface="Times New Roman" panose="02020603050405020304" pitchFamily="18" charset="0"/>
                <a:ea typeface="Times New Roman" panose="02020603050405020304" pitchFamily="18" charset="0"/>
              </a:rPr>
              <a:t>Kể</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hát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nói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tình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cảm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đình</a:t>
            </a:r>
            <a:r>
              <a:rPr lang="en-US" sz="3200" b="1" dirty="0">
                <a:effectLst/>
                <a:latin typeface="Times New Roman" panose="02020603050405020304" pitchFamily="18" charset="0"/>
                <a:ea typeface="Times New Roman" panose="02020603050405020304" pitchFamily="18" charset="0"/>
              </a:rPr>
              <a:t> </a:t>
            </a:r>
            <a:endParaRPr lang="en-US" sz="3200" b="1" dirty="0"/>
          </a:p>
        </p:txBody>
      </p:sp>
    </p:spTree>
    <p:extLst>
      <p:ext uri="{BB962C8B-B14F-4D97-AF65-F5344CB8AC3E}">
        <p14:creationId xmlns:p14="http://schemas.microsoft.com/office/powerpoint/2010/main" val="71671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7" name="TextBox 6">
            <a:extLst>
              <a:ext uri="{FF2B5EF4-FFF2-40B4-BE49-F238E27FC236}">
                <a16:creationId xmlns="" xmlns:a16="http://schemas.microsoft.com/office/drawing/2014/main" id="{482B4F0E-0A66-4E63-AD40-8592C60A6B2C}"/>
              </a:ext>
            </a:extLst>
          </p:cNvPr>
          <p:cNvSpPr txBox="1"/>
          <p:nvPr/>
        </p:nvSpPr>
        <p:spPr>
          <a:xfrm>
            <a:off x="2781484" y="290258"/>
            <a:ext cx="609814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2</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Hình ảnh 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 xmlns:a16="http://schemas.microsoft.com/office/drawing/2014/main" id="{9B553CA7-33A9-41C9-868F-72579C160E19}"/>
              </a:ext>
            </a:extLst>
          </p:cNvPr>
          <p:cNvPicPr>
            <a:picLocks noChangeAspect="1"/>
          </p:cNvPicPr>
          <p:nvPr/>
        </p:nvPicPr>
        <p:blipFill>
          <a:blip r:embed="rId5"/>
          <a:stretch>
            <a:fillRect/>
          </a:stretch>
        </p:blipFill>
        <p:spPr>
          <a:xfrm>
            <a:off x="1477030" y="1031358"/>
            <a:ext cx="10293212" cy="5408326"/>
          </a:xfrm>
          <a:prstGeom prst="rect">
            <a:avLst/>
          </a:prstGeom>
        </p:spPr>
      </p:pic>
    </p:spTree>
    <p:extLst>
      <p:ext uri="{BB962C8B-B14F-4D97-AF65-F5344CB8AC3E}">
        <p14:creationId xmlns:p14="http://schemas.microsoft.com/office/powerpoint/2010/main" val="246573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a:extLst>
              <a:ext uri="{FF2B5EF4-FFF2-40B4-BE49-F238E27FC236}">
                <a16:creationId xmlns="" xmlns:a16="http://schemas.microsoft.com/office/drawing/2014/main" id="{482B4F0E-0A66-4E63-AD40-8592C60A6B2C}"/>
              </a:ext>
            </a:extLst>
          </p:cNvPr>
          <p:cNvSpPr txBox="1"/>
          <p:nvPr/>
        </p:nvSpPr>
        <p:spPr>
          <a:xfrm>
            <a:off x="914400" y="126750"/>
            <a:ext cx="8485988"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1. Hình ảnh 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descr="A picture containing doll&#10;&#10;Description automatically generated">
            <a:extLst>
              <a:ext uri="{FF2B5EF4-FFF2-40B4-BE49-F238E27FC236}">
                <a16:creationId xmlns="" xmlns:a16="http://schemas.microsoft.com/office/drawing/2014/main" id="{FDCC19B6-2BC9-D44C-A4B6-A188BF09154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37126" y="46910"/>
            <a:ext cx="1554874" cy="1420469"/>
          </a:xfrm>
          <a:prstGeom prst="rect">
            <a:avLst/>
          </a:prstGeom>
        </p:spPr>
      </p:pic>
      <p:sp>
        <p:nvSpPr>
          <p:cNvPr id="2" name="TextBox 1"/>
          <p:cNvSpPr txBox="1"/>
          <p:nvPr/>
        </p:nvSpPr>
        <p:spPr>
          <a:xfrm>
            <a:off x="506994" y="595790"/>
            <a:ext cx="11552222" cy="4708981"/>
          </a:xfrm>
          <a:prstGeom prst="rect">
            <a:avLst/>
          </a:prstGeom>
          <a:noFill/>
        </p:spPr>
        <p:txBody>
          <a:bodyPr wrap="square" rtlCol="0">
            <a:spAutoFit/>
          </a:bodyPr>
          <a:lstStyle/>
          <a:p>
            <a:r>
              <a:rPr lang="pt-BR" sz="2000" b="1" i="1">
                <a:latin typeface="Times New Roman" panose="02020603050405020304" pitchFamily="18" charset="0"/>
                <a:cs typeface="Times New Roman" panose="02020603050405020304" pitchFamily="18" charset="0"/>
              </a:rPr>
              <a:t>* Khổ 1:</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i="1" smtClean="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chắn mưa sa”.</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chặn bão qua mùa màng”.</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Mẹ mạnh mẽ, kiên cường trước khó khăn, chông gai trong cuộc đời để bảo vệ con, cho con được hạnh phúc, bình yên.</a:t>
            </a:r>
          </a:p>
          <a:p>
            <a:r>
              <a:rPr lang="en-US" sz="2000" b="1" i="1" smtClean="0">
                <a:latin typeface="Times New Roman" panose="02020603050405020304" pitchFamily="18" charset="0"/>
                <a:cs typeface="Times New Roman" panose="02020603050405020304" pitchFamily="18" charset="0"/>
              </a:rPr>
              <a:t>* Khổ </a:t>
            </a:r>
            <a:r>
              <a:rPr lang="en-US" sz="2000" b="1" i="1">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bàn tay mẹ dịu dàng</a:t>
            </a:r>
            <a:r>
              <a:rPr lang="en-US" sz="2000">
                <a:latin typeface="Times New Roman" panose="02020603050405020304" pitchFamily="18" charset="0"/>
                <a:cs typeface="Times New Roman" panose="02020603050405020304" pitchFamily="18" charset="0"/>
              </a:rPr>
              <a:t>".</a:t>
            </a:r>
          </a:p>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gọi con là </a:t>
            </a:r>
            <a:r>
              <a:rPr lang="en-US" sz="2000" i="1">
                <a:latin typeface="Times New Roman" panose="02020603050405020304" pitchFamily="18" charset="0"/>
                <a:cs typeface="Times New Roman" panose="02020603050405020304" pitchFamily="18" charset="0"/>
              </a:rPr>
              <a:t>cái trăng vàng, cái trăng tròn, cái trăng còn nằm nôi, cái Mặt Trời bé con</a:t>
            </a:r>
            <a:r>
              <a:rPr lang="en-US" sz="2000">
                <a:latin typeface="Times New Roman" panose="02020603050405020304" pitchFamily="18" charset="0"/>
                <a:cs typeface="Times New Roman" panose="02020603050405020304" pitchFamily="18" charset="0"/>
              </a:rPr>
              <a:t>.</a:t>
            </a:r>
          </a:p>
          <a:p>
            <a:r>
              <a:rPr lang="en-US" sz="2000">
                <a:latin typeface="Times New Roman" panose="02020603050405020304" pitchFamily="18" charset="0"/>
                <a:cs typeface="Times New Roman" panose="02020603050405020304" pitchFamily="18" charset="0"/>
              </a:rPr>
              <a:t>→ mẹ luôn dịu dàng, yêu thương, chăm sóc và nuôi dưỡng tâm hồn con.</a:t>
            </a:r>
          </a:p>
          <a:p>
            <a:r>
              <a:rPr lang="en-US" sz="2000" b="1" i="1" smtClean="0">
                <a:latin typeface="Times New Roman" panose="02020603050405020304" pitchFamily="18" charset="0"/>
                <a:cs typeface="Times New Roman" panose="02020603050405020304" pitchFamily="18" charset="0"/>
              </a:rPr>
              <a:t>* Khổ </a:t>
            </a:r>
            <a:r>
              <a:rPr lang="en-US" sz="2000" b="1" i="1">
                <a:latin typeface="Times New Roman" panose="02020603050405020304" pitchFamily="18" charset="0"/>
                <a:cs typeface="Times New Roman" panose="02020603050405020304" pitchFamily="18" charset="0"/>
              </a:rPr>
              <a:t>3</a:t>
            </a:r>
            <a:r>
              <a:rPr lang="en-US" sz="2000" b="1" i="1"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r>
              <a:rPr lang="en-US" sz="2000" i="1" smtClean="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thức một đời"</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"mai sau bể cạn non mòn"</a:t>
            </a:r>
            <a:r>
              <a:rPr lang="en-US" sz="2000">
                <a:latin typeface="Times New Roman" panose="02020603050405020304" pitchFamily="18" charset="0"/>
                <a:cs typeface="Times New Roman" panose="02020603050405020304" pitchFamily="18" charset="0"/>
              </a:rPr>
              <a:t> vẫn còn hát ru</a:t>
            </a:r>
          </a:p>
          <a:p>
            <a:r>
              <a:rPr lang="en-US" sz="2000" smtClean="0">
                <a:latin typeface="Times New Roman" panose="02020603050405020304" pitchFamily="18" charset="0"/>
                <a:cs typeface="Times New Roman" panose="02020603050405020304" pitchFamily="18" charset="0"/>
              </a:rPr>
              <a:t>- </a:t>
            </a:r>
            <a:r>
              <a:rPr lang="en-US" sz="2000" i="1" smtClean="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chắt chiu từ những dãi dầu"</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Người mẹ vất vả, chịu thương, chịu khó và hy sinh cả một đời vì con. </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7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barn(inVertical)">
                                      <p:cBhvr>
                                        <p:cTn id="41" dur="500"/>
                                        <p:tgtEl>
                                          <p:spTgt spid="2">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barn(inVertical)">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a:extLst>
              <a:ext uri="{FF2B5EF4-FFF2-40B4-BE49-F238E27FC236}">
                <a16:creationId xmlns="" xmlns:a16="http://schemas.microsoft.com/office/drawing/2014/main" id="{482B4F0E-0A66-4E63-AD40-8592C60A6B2C}"/>
              </a:ext>
            </a:extLst>
          </p:cNvPr>
          <p:cNvSpPr txBox="1"/>
          <p:nvPr/>
        </p:nvSpPr>
        <p:spPr>
          <a:xfrm>
            <a:off x="1944710" y="525101"/>
            <a:ext cx="6189822"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F924B695-1C4A-41CF-A826-AD4DBBAF32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978" y="3323202"/>
            <a:ext cx="2905881" cy="3368027"/>
          </a:xfrm>
          <a:prstGeom prst="rect">
            <a:avLst/>
          </a:prstGeom>
          <a:noFill/>
          <a:ln>
            <a:noFill/>
          </a:ln>
        </p:spPr>
      </p:pic>
      <p:pic>
        <p:nvPicPr>
          <p:cNvPr id="12" name="图片 40">
            <a:extLst>
              <a:ext uri="{FF2B5EF4-FFF2-40B4-BE49-F238E27FC236}">
                <a16:creationId xmlns="" xmlns:a16="http://schemas.microsoft.com/office/drawing/2014/main" id="{62CE25E0-DD12-1B48-A311-D7EA848FA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50570" y="166771"/>
            <a:ext cx="1694140" cy="1666935"/>
          </a:xfrm>
          <a:prstGeom prst="rect">
            <a:avLst/>
          </a:prstGeom>
        </p:spPr>
      </p:pic>
      <p:pic>
        <p:nvPicPr>
          <p:cNvPr id="8" name="Picture 7" descr="A picture containing vector graphics&#10;&#10;Description automatically generated">
            <a:extLst>
              <a:ext uri="{FF2B5EF4-FFF2-40B4-BE49-F238E27FC236}">
                <a16:creationId xmlns="" xmlns:a16="http://schemas.microsoft.com/office/drawing/2014/main" id="{7AF2D640-A734-C042-9C67-DBE5D2A6D5AC}"/>
              </a:ext>
            </a:extLst>
          </p:cNvPr>
          <p:cNvPicPr/>
          <p:nvPr/>
        </p:nvPicPr>
        <p:blipFill>
          <a:blip r:embed="rId6" cstate="print">
            <a:extLst>
              <a:ext uri="{28A0092B-C50C-407E-A947-70E740481C1C}">
                <a14:useLocalDpi xmlns:a14="http://schemas.microsoft.com/office/drawing/2010/main" val="0"/>
              </a:ext>
            </a:extLst>
          </a:blip>
          <a:stretch>
            <a:fillRect/>
          </a:stretch>
        </p:blipFill>
        <p:spPr>
          <a:xfrm rot="898182">
            <a:off x="9715815" y="-260120"/>
            <a:ext cx="2475410" cy="2617215"/>
          </a:xfrm>
          <a:prstGeom prst="rect">
            <a:avLst/>
          </a:prstGeom>
        </p:spPr>
      </p:pic>
      <p:sp>
        <p:nvSpPr>
          <p:cNvPr id="3" name="TextBox 2"/>
          <p:cNvSpPr txBox="1"/>
          <p:nvPr/>
        </p:nvSpPr>
        <p:spPr>
          <a:xfrm>
            <a:off x="1647731" y="1376127"/>
            <a:ext cx="8646059" cy="266171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=&gt; Với nghệ thuật điệp từ, điệp cấu trúc </a:t>
            </a:r>
            <a:r>
              <a:rPr lang="en-US" sz="2400" i="1">
                <a:latin typeface="Times New Roman" panose="02020603050405020304" pitchFamily="18" charset="0"/>
                <a:cs typeface="Times New Roman" panose="02020603050405020304" pitchFamily="18" charset="0"/>
              </a:rPr>
              <a:t>bàn tay mẹ, à ơi này cái</a:t>
            </a:r>
            <a:r>
              <a:rPr lang="en-US" sz="2400">
                <a:latin typeface="Times New Roman" panose="02020603050405020304" pitchFamily="18" charset="0"/>
                <a:cs typeface="Times New Roman" panose="02020603050405020304" pitchFamily="18" charset="0"/>
              </a:rPr>
              <a:t>; hình ảnh ẩn dụ </a:t>
            </a:r>
            <a:r>
              <a:rPr lang="en-US" sz="2400" i="1">
                <a:latin typeface="Times New Roman" panose="02020603050405020304" pitchFamily="18" charset="0"/>
                <a:cs typeface="Times New Roman" panose="02020603050405020304" pitchFamily="18" charset="0"/>
              </a:rPr>
              <a:t>bàn tay mẹ</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người </a:t>
            </a:r>
            <a:r>
              <a:rPr lang="en-US" sz="2400">
                <a:latin typeface="Times New Roman" panose="02020603050405020304" pitchFamily="18" charset="0"/>
                <a:cs typeface="Times New Roman" panose="02020603050405020304" pitchFamily="18" charset="0"/>
              </a:rPr>
              <a:t>mẹ; </a:t>
            </a:r>
            <a:r>
              <a:rPr lang="en-US" sz="2400" i="1">
                <a:latin typeface="Times New Roman" panose="02020603050405020304" pitchFamily="18" charset="0"/>
                <a:cs typeface="Times New Roman" panose="02020603050405020304" pitchFamily="18" charset="0"/>
              </a:rPr>
              <a:t>cái trăng, cái mặt trời</a:t>
            </a:r>
            <a:r>
              <a:rPr lang="en-US" sz="2400">
                <a:latin typeface="Times New Roman" panose="02020603050405020304" pitchFamily="18" charset="0"/>
                <a:cs typeface="Times New Roman" panose="02020603050405020304" pitchFamily="18" charset="0"/>
              </a:rPr>
              <a:t> - người con; nhịp thơ êm ái như lời hát ru…đoạn thơ đã khắc họa một cách rõ nét hình ảnh đẹp đẽ, mang phép “nhiệm màu” của đôi bàn tay mẹ: mạnh mẽ trước giông bão cuộc đời,  dịu dàng chăm sóc và hi sinh cả cuộc đời vì con.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6743071D-8481-479D-B130-31E71D006354}"/>
              </a:ext>
            </a:extLst>
          </p:cNvPr>
          <p:cNvPicPr>
            <a:picLocks noChangeAspect="1"/>
          </p:cNvPicPr>
          <p:nvPr/>
        </p:nvPicPr>
        <p:blipFill>
          <a:blip r:embed="rId4"/>
          <a:stretch>
            <a:fillRect/>
          </a:stretch>
        </p:blipFill>
        <p:spPr>
          <a:xfrm>
            <a:off x="1149793" y="703362"/>
            <a:ext cx="10203255" cy="5820519"/>
          </a:xfrm>
          <a:prstGeom prst="rect">
            <a:avLst/>
          </a:prstGeom>
        </p:spPr>
      </p:pic>
      <p:sp>
        <p:nvSpPr>
          <p:cNvPr id="8" name="TextBox 7">
            <a:extLst>
              <a:ext uri="{FF2B5EF4-FFF2-40B4-BE49-F238E27FC236}">
                <a16:creationId xmlns="" xmlns:a16="http://schemas.microsoft.com/office/drawing/2014/main" id="{1352B4D1-9DC1-4B38-AFE4-4A8CDBE1BD6D}"/>
              </a:ext>
            </a:extLst>
          </p:cNvPr>
          <p:cNvSpPr txBox="1"/>
          <p:nvPr/>
        </p:nvSpPr>
        <p:spPr>
          <a:xfrm>
            <a:off x="724277" y="135802"/>
            <a:ext cx="861171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Lời ru của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41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4" name="Picture 13">
            <a:extLst>
              <a:ext uri="{FF2B5EF4-FFF2-40B4-BE49-F238E27FC236}">
                <a16:creationId xmlns="" xmlns:a16="http://schemas.microsoft.com/office/drawing/2014/main" id="{411F79A7-2D37-4BE8-B607-5A3243ACD9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1854" y="4114911"/>
            <a:ext cx="1670146" cy="2629921"/>
          </a:xfrm>
          <a:prstGeom prst="rect">
            <a:avLst/>
          </a:prstGeom>
          <a:noFill/>
          <a:ln>
            <a:noFill/>
          </a:ln>
        </p:spPr>
      </p:pic>
      <p:pic>
        <p:nvPicPr>
          <p:cNvPr id="4" name="Picture 3">
            <a:extLst>
              <a:ext uri="{FF2B5EF4-FFF2-40B4-BE49-F238E27FC236}">
                <a16:creationId xmlns="" xmlns:a16="http://schemas.microsoft.com/office/drawing/2014/main" id="{F22AC010-F967-4F12-9695-666E77D07C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5424">
            <a:off x="62145" y="-2622"/>
            <a:ext cx="1049238" cy="1229876"/>
          </a:xfrm>
          <a:prstGeom prst="rect">
            <a:avLst/>
          </a:prstGeom>
        </p:spPr>
      </p:pic>
      <p:sp>
        <p:nvSpPr>
          <p:cNvPr id="18" name="Rectangle: Top Corners Rounded 17">
            <a:extLst>
              <a:ext uri="{FF2B5EF4-FFF2-40B4-BE49-F238E27FC236}">
                <a16:creationId xmlns="" xmlns:a16="http://schemas.microsoft.com/office/drawing/2014/main" id="{00E9C2CD-E917-414F-9F61-4954091DD87F}"/>
              </a:ext>
            </a:extLst>
          </p:cNvPr>
          <p:cNvSpPr/>
          <p:nvPr/>
        </p:nvSpPr>
        <p:spPr>
          <a:xfrm>
            <a:off x="1312753" y="235383"/>
            <a:ext cx="2996698" cy="651850"/>
          </a:xfrm>
          <a:prstGeom prst="round2SameRect">
            <a:avLst>
              <a:gd name="adj1" fmla="val 50000"/>
              <a:gd name="adj2"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C00000"/>
                </a:solidFill>
              </a:rPr>
              <a:t>3. Lời </a:t>
            </a:r>
            <a:r>
              <a:rPr lang="en-US" sz="2800" dirty="0" err="1">
                <a:solidFill>
                  <a:srgbClr val="C00000"/>
                </a:solidFill>
              </a:rPr>
              <a:t>ru</a:t>
            </a:r>
            <a:r>
              <a:rPr lang="en-US" sz="2800" dirty="0">
                <a:solidFill>
                  <a:srgbClr val="C00000"/>
                </a:solidFill>
              </a:rPr>
              <a:t> </a:t>
            </a:r>
            <a:r>
              <a:rPr lang="en-US" sz="2800" dirty="0" err="1">
                <a:solidFill>
                  <a:srgbClr val="C00000"/>
                </a:solidFill>
              </a:rPr>
              <a:t>của</a:t>
            </a:r>
            <a:r>
              <a:rPr lang="en-US" sz="2800" dirty="0">
                <a:solidFill>
                  <a:srgbClr val="C00000"/>
                </a:solidFill>
              </a:rPr>
              <a:t> </a:t>
            </a:r>
            <a:r>
              <a:rPr lang="en-US" sz="2800" dirty="0" err="1">
                <a:solidFill>
                  <a:srgbClr val="C00000"/>
                </a:solidFill>
              </a:rPr>
              <a:t>mẹ</a:t>
            </a:r>
            <a:endParaRPr lang="en-US" sz="2800" dirty="0">
              <a:solidFill>
                <a:srgbClr val="C00000"/>
              </a:solidFill>
            </a:endParaRPr>
          </a:p>
        </p:txBody>
      </p:sp>
      <p:sp>
        <p:nvSpPr>
          <p:cNvPr id="2" name="TextBox 1"/>
          <p:cNvSpPr txBox="1"/>
          <p:nvPr/>
        </p:nvSpPr>
        <p:spPr>
          <a:xfrm>
            <a:off x="733331" y="1122630"/>
            <a:ext cx="11307777" cy="4616648"/>
          </a:xfrm>
          <a:prstGeom prst="rect">
            <a:avLst/>
          </a:prstGeom>
          <a:noFill/>
        </p:spPr>
        <p:txBody>
          <a:bodyPr wrap="square" rtlCol="0">
            <a:spAutoFit/>
          </a:bodyPr>
          <a:lstStyle/>
          <a:p>
            <a:r>
              <a:rPr lang="pt-BR" sz="2100" b="1" i="1">
                <a:latin typeface="Times New Roman" panose="02020603050405020304" pitchFamily="18" charset="0"/>
                <a:cs typeface="Times New Roman" panose="02020603050405020304" pitchFamily="18" charset="0"/>
              </a:rPr>
              <a:t>* Khổ 4:</a:t>
            </a:r>
            <a:endParaRPr lang="en-US" sz="210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"mềm ngọn gió thu", "tan đám sương mù lá cây": </a:t>
            </a:r>
            <a:r>
              <a:rPr lang="en-US" sz="2100">
                <a:latin typeface="Times New Roman" panose="02020603050405020304" pitchFamily="18" charset="0"/>
                <a:cs typeface="Times New Roman" panose="02020603050405020304" pitchFamily="18" charset="0"/>
              </a:rPr>
              <a:t>xua tan đi cái rét mướt, lạnh lẽo của thời tiết.</a:t>
            </a:r>
          </a:p>
          <a:p>
            <a:r>
              <a:rPr lang="en-US" sz="2100" i="1">
                <a:latin typeface="Times New Roman" panose="02020603050405020304" pitchFamily="18" charset="0"/>
                <a:cs typeface="Times New Roman" panose="02020603050405020304" pitchFamily="18" charset="0"/>
              </a:rPr>
              <a:t>- "cái khuyết tròn đầy", "cái thương cái nhớ"</a:t>
            </a:r>
            <a:r>
              <a:rPr lang="en-US" sz="2100">
                <a:latin typeface="Times New Roman" panose="02020603050405020304" pitchFamily="18" charset="0"/>
                <a:cs typeface="Times New Roman" panose="02020603050405020304" pitchFamily="18" charset="0"/>
              </a:rPr>
              <a:t>: thương cho đứa con còn nhỏ, chưa phát triển đầy đủ, thương con khi phải xa mẹ.</a:t>
            </a:r>
          </a:p>
          <a:p>
            <a:r>
              <a:rPr lang="en-US" sz="2100">
                <a:latin typeface="Times New Roman" panose="02020603050405020304" pitchFamily="18" charset="0"/>
                <a:cs typeface="Times New Roman" panose="02020603050405020304" pitchFamily="18" charset="0"/>
                <a:sym typeface="Wingdings" panose="05000000000000000000" pitchFamily="2" charset="2"/>
              </a:rPr>
              <a:t></a:t>
            </a:r>
            <a:r>
              <a:rPr lang="en-US" sz="2100">
                <a:latin typeface="Times New Roman" panose="02020603050405020304" pitchFamily="18" charset="0"/>
                <a:cs typeface="Times New Roman" panose="02020603050405020304" pitchFamily="18" charset="0"/>
              </a:rPr>
              <a:t> Tình yêu thương ấm áp, nồng nàn của mẹ dành cho con.</a:t>
            </a:r>
          </a:p>
          <a:p>
            <a:r>
              <a:rPr lang="en-US" sz="2100" b="1" i="1">
                <a:latin typeface="Times New Roman" panose="02020603050405020304" pitchFamily="18" charset="0"/>
                <a:cs typeface="Times New Roman" panose="02020603050405020304" pitchFamily="18" charset="0"/>
              </a:rPr>
              <a:t>* Khổ 5,6:</a:t>
            </a:r>
            <a:endParaRPr lang="en-US" sz="2100">
              <a:latin typeface="Times New Roman" panose="02020603050405020304" pitchFamily="18" charset="0"/>
              <a:cs typeface="Times New Roman" panose="02020603050405020304" pitchFamily="18" charset="0"/>
            </a:endParaRPr>
          </a:p>
          <a:p>
            <a:r>
              <a:rPr lang="en-US" sz="2100" i="1">
                <a:latin typeface="Times New Roman" panose="02020603050405020304" pitchFamily="18" charset="0"/>
                <a:cs typeface="Times New Roman" panose="02020603050405020304" pitchFamily="18" charset="0"/>
              </a:rPr>
              <a:t>- “Chắt chiu”,“dãi dầu”:</a:t>
            </a:r>
            <a:r>
              <a:rPr lang="en-US" sz="2100">
                <a:latin typeface="Times New Roman" panose="02020603050405020304" pitchFamily="18" charset="0"/>
                <a:cs typeface="Times New Roman" panose="02020603050405020304" pitchFamily="18" charset="0"/>
              </a:rPr>
              <a:t> chịu đựng sự gian lao vất vả</a:t>
            </a:r>
          </a:p>
          <a:p>
            <a:r>
              <a:rPr lang="en-US" sz="2100" i="1">
                <a:latin typeface="Times New Roman" panose="02020603050405020304" pitchFamily="18" charset="0"/>
                <a:cs typeface="Times New Roman" panose="02020603050405020304" pitchFamily="18" charset="0"/>
              </a:rPr>
              <a:t>- "sóng lặng bãi bồi", "mưa không dột chỗ bà ngồi khâu": </a:t>
            </a:r>
            <a:r>
              <a:rPr lang="en-US" sz="2100">
                <a:latin typeface="Times New Roman" panose="02020603050405020304" pitchFamily="18" charset="0"/>
                <a:cs typeface="Times New Roman" panose="02020603050405020304" pitchFamily="18" charset="0"/>
              </a:rPr>
              <a:t>mẹ lo lắng cho </a:t>
            </a:r>
            <a:r>
              <a:rPr lang="en-US" sz="2100">
                <a:latin typeface="Times New Roman" panose="02020603050405020304" pitchFamily="18" charset="0"/>
                <a:cs typeface="Times New Roman" panose="02020603050405020304" pitchFamily="18" charset="0"/>
              </a:rPr>
              <a:t>bà </a:t>
            </a:r>
            <a:endParaRPr lang="en-US" sz="2100" smtClean="0">
              <a:latin typeface="Times New Roman" panose="02020603050405020304" pitchFamily="18" charset="0"/>
              <a:cs typeface="Times New Roman" panose="02020603050405020304" pitchFamily="18" charset="0"/>
            </a:endParaRPr>
          </a:p>
          <a:p>
            <a:r>
              <a:rPr lang="en-US" sz="2100" smtClean="0">
                <a:latin typeface="Times New Roman" panose="02020603050405020304" pitchFamily="18" charset="0"/>
                <a:cs typeface="Times New Roman" panose="02020603050405020304" pitchFamily="18" charset="0"/>
                <a:sym typeface="Wingdings" panose="05000000000000000000" pitchFamily="2" charset="2"/>
              </a:rPr>
              <a:t></a:t>
            </a:r>
            <a:r>
              <a:rPr lang="en-US" sz="2100" smtClean="0">
                <a:latin typeface="Times New Roman" panose="02020603050405020304" pitchFamily="18" charset="0"/>
                <a:cs typeface="Times New Roman" panose="02020603050405020304" pitchFamily="18" charset="0"/>
              </a:rPr>
              <a:t> </a:t>
            </a:r>
            <a:r>
              <a:rPr lang="en-US" sz="2100">
                <a:latin typeface="Times New Roman" panose="02020603050405020304" pitchFamily="18" charset="0"/>
                <a:cs typeface="Times New Roman" panose="02020603050405020304" pitchFamily="18" charset="0"/>
              </a:rPr>
              <a:t>Tình yêu của mẹ dành cho đấng sinh thành.</a:t>
            </a: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"cho đời nín đau"</a:t>
            </a:r>
            <a:r>
              <a:rPr lang="en-US" sz="2100">
                <a:latin typeface="Times New Roman" panose="02020603050405020304" pitchFamily="18" charset="0"/>
                <a:cs typeface="Times New Roman" panose="02020603050405020304" pitchFamily="18" charset="0"/>
              </a:rPr>
              <a:t>: mẹ nghĩ cho cả mọi người, cho cuộc đời.</a:t>
            </a: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 "À ơi...Mẹ chẳng một câu ru mình": </a:t>
            </a:r>
            <a:r>
              <a:rPr lang="en-US" sz="2100">
                <a:latin typeface="Times New Roman" panose="02020603050405020304" pitchFamily="18" charset="0"/>
                <a:cs typeface="Times New Roman" panose="02020603050405020304" pitchFamily="18" charset="0"/>
              </a:rPr>
              <a:t>mẹ vì mọi người mà quên đi bản thân mình.</a:t>
            </a:r>
          </a:p>
          <a:p>
            <a:r>
              <a:rPr lang="en-US" sz="2100" b="1">
                <a:latin typeface="Times New Roman" panose="02020603050405020304" pitchFamily="18" charset="0"/>
                <a:cs typeface="Times New Roman" panose="02020603050405020304" pitchFamily="18" charset="0"/>
                <a:sym typeface="Wingdings" panose="05000000000000000000" pitchFamily="2" charset="2"/>
              </a:rPr>
              <a:t></a:t>
            </a:r>
            <a:r>
              <a:rPr lang="en-US" sz="2100">
                <a:latin typeface="Times New Roman" panose="02020603050405020304" pitchFamily="18" charset="0"/>
                <a:cs typeface="Times New Roman" panose="02020603050405020304" pitchFamily="18" charset="0"/>
              </a:rPr>
              <a:t>Tình yêu của mẹ dành cho cuộc đời.</a:t>
            </a:r>
          </a:p>
          <a:p>
            <a:r>
              <a:rPr lang="en-US" sz="2100">
                <a:latin typeface="Times New Roman" panose="02020603050405020304" pitchFamily="18" charset="0"/>
                <a:cs typeface="Times New Roman" panose="02020603050405020304" pitchFamily="18" charset="0"/>
              </a:rPr>
              <a:t> </a:t>
            </a:r>
          </a:p>
          <a:p>
            <a:endParaRPr 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5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barn(inVertical)">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8" name="TextBox 7">
            <a:extLst>
              <a:ext uri="{FF2B5EF4-FFF2-40B4-BE49-F238E27FC236}">
                <a16:creationId xmlns="" xmlns:a16="http://schemas.microsoft.com/office/drawing/2014/main" id="{1352B4D1-9DC1-4B38-AFE4-4A8CDBE1BD6D}"/>
              </a:ext>
            </a:extLst>
          </p:cNvPr>
          <p:cNvSpPr txBox="1"/>
          <p:nvPr/>
        </p:nvSpPr>
        <p:spPr>
          <a:xfrm>
            <a:off x="226337" y="313985"/>
            <a:ext cx="8653293"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Lời ru của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 xmlns:a16="http://schemas.microsoft.com/office/drawing/2014/main" id="{F3325C98-7CF7-47E8-88B1-58C95AD9EBE7}"/>
              </a:ext>
            </a:extLst>
          </p:cNvPr>
          <p:cNvSpPr txBox="1"/>
          <p:nvPr/>
        </p:nvSpPr>
        <p:spPr>
          <a:xfrm>
            <a:off x="516049" y="873176"/>
            <a:ext cx="4970352" cy="4154984"/>
          </a:xfrm>
          <a:prstGeom prst="rect">
            <a:avLst/>
          </a:prstGeom>
          <a:noFill/>
        </p:spPr>
        <p:txBody>
          <a:bodyPr wrap="square">
            <a:spAutoFit/>
          </a:bodyPr>
          <a:lstStyle/>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mềm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ngọn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gió</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tan </a:t>
            </a:r>
            <a:r>
              <a:rPr lang="en-US" sz="2200" i="1" dirty="0" err="1">
                <a:solidFill>
                  <a:srgbClr val="000000"/>
                </a:solidFill>
                <a:effectLst/>
                <a:latin typeface="Times New Roman" panose="02020603050405020304" pitchFamily="18" charset="0"/>
                <a:ea typeface="Times New Roman" panose="02020603050405020304" pitchFamily="18" charset="0"/>
              </a:rPr>
              <a:t>đám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cây</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khuyết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tròn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đầy</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nhớ</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ngày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xa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nhau</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Bàn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tay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mang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phép</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nhiệm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mầu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Chắt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chiu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tự</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những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dầu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đấy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thôi</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bồi</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Mưa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không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chỗ</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ngoại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ngồi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khâu</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đời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nín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đau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À </a:t>
            </a:r>
            <a:r>
              <a:rPr lang="en-US" sz="2200" i="1" dirty="0" err="1">
                <a:solidFill>
                  <a:srgbClr val="000000"/>
                </a:solidFill>
                <a:effectLst/>
                <a:latin typeface="Times New Roman" panose="02020603050405020304" pitchFamily="18" charset="0"/>
                <a:ea typeface="Times New Roman" panose="02020603050405020304" pitchFamily="18" charset="0"/>
              </a:rPr>
              <a:t>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err="1">
                <a:solidFill>
                  <a:srgbClr val="000000"/>
                </a:solidFill>
                <a:effectLst/>
                <a:latin typeface="Times New Roman" panose="02020603050405020304" pitchFamily="18" charset="0"/>
                <a:ea typeface="Times New Roman" panose="02020603050405020304" pitchFamily="18" charset="0"/>
              </a:rPr>
              <a:t>ru</a:t>
            </a:r>
            <a:r>
              <a:rPr lang="en-US" sz="2200" i="1">
                <a:solidFill>
                  <a:srgbClr val="000000"/>
                </a:solidFill>
                <a:effectLst/>
                <a:latin typeface="Times New Roman" panose="02020603050405020304" pitchFamily="18" charset="0"/>
                <a:ea typeface="Times New Roman" panose="02020603050405020304" pitchFamily="18" charset="0"/>
              </a:rPr>
              <a:t> </a:t>
            </a:r>
            <a:r>
              <a:rPr lang="en-US" sz="2200" i="1" smtClean="0">
                <a:solidFill>
                  <a:srgbClr val="000000"/>
                </a:solidFill>
                <a:effectLst/>
                <a:latin typeface="Times New Roman" panose="02020603050405020304" pitchFamily="18" charset="0"/>
                <a:ea typeface="Times New Roman" panose="02020603050405020304" pitchFamily="18" charset="0"/>
              </a:rPr>
              <a:t>mình.</a:t>
            </a:r>
            <a:endParaRPr lang="en-US" sz="22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 xmlns:a16="http://schemas.microsoft.com/office/drawing/2014/main" id="{4CD3D915-7534-4576-991E-F6BDAED2D4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772" y="96957"/>
            <a:ext cx="2326743" cy="2030608"/>
          </a:xfrm>
          <a:prstGeom prst="rect">
            <a:avLst/>
          </a:prstGeom>
          <a:noFill/>
          <a:ln>
            <a:noFill/>
          </a:ln>
        </p:spPr>
      </p:pic>
      <p:sp>
        <p:nvSpPr>
          <p:cNvPr id="13" name="TextBox 1"/>
          <p:cNvSpPr txBox="1"/>
          <p:nvPr/>
        </p:nvSpPr>
        <p:spPr>
          <a:xfrm>
            <a:off x="5621292" y="633229"/>
            <a:ext cx="4500480" cy="4524315"/>
          </a:xfrm>
          <a:prstGeom prst="rect">
            <a:avLst/>
          </a:prstGeom>
          <a:noFill/>
          <a:ln w="12700">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0070C0"/>
                </a:solidFill>
                <a:latin typeface="Times New Roman" panose="02020603050405020304" pitchFamily="18" charset="0"/>
                <a:cs typeface="Times New Roman" panose="02020603050405020304" pitchFamily="18" charset="0"/>
              </a:rPr>
              <a:t>=&gt; Đoạn thơ thành công với hàng loạt biện pháp nghệ thuật: điệp cấu trúc: </a:t>
            </a:r>
            <a:r>
              <a:rPr lang="en-US" sz="2400" i="1">
                <a:solidFill>
                  <a:srgbClr val="0070C0"/>
                </a:solidFill>
                <a:latin typeface="Times New Roman" panose="02020603050405020304" pitchFamily="18" charset="0"/>
                <a:cs typeface="Times New Roman" panose="02020603050405020304" pitchFamily="18" charset="0"/>
              </a:rPr>
              <a:t>"ru cho"; </a:t>
            </a:r>
            <a:r>
              <a:rPr lang="en-US" sz="2400">
                <a:solidFill>
                  <a:srgbClr val="0070C0"/>
                </a:solidFill>
                <a:latin typeface="Times New Roman" panose="02020603050405020304" pitchFamily="18" charset="0"/>
                <a:cs typeface="Times New Roman" panose="02020603050405020304" pitchFamily="18" charset="0"/>
              </a:rPr>
              <a:t>hình ảnh ẩn dụ "</a:t>
            </a:r>
            <a:r>
              <a:rPr lang="en-US" sz="2400" i="1">
                <a:solidFill>
                  <a:srgbClr val="0070C0"/>
                </a:solidFill>
                <a:latin typeface="Times New Roman" panose="02020603050405020304" pitchFamily="18" charset="0"/>
                <a:cs typeface="Times New Roman" panose="02020603050405020304" pitchFamily="18" charset="0"/>
              </a:rPr>
              <a:t>cái khuyết tròn đầy"; hình ảnh </a:t>
            </a:r>
            <a:r>
              <a:rPr lang="en-US" sz="2400">
                <a:solidFill>
                  <a:srgbClr val="0070C0"/>
                </a:solidFill>
                <a:latin typeface="Times New Roman" panose="02020603050405020304" pitchFamily="18" charset="0"/>
                <a:cs typeface="Times New Roman" panose="02020603050405020304" pitchFamily="18" charset="0"/>
              </a:rPr>
              <a:t>nhân hóa </a:t>
            </a:r>
            <a:r>
              <a:rPr lang="en-US" sz="2400" i="1">
                <a:solidFill>
                  <a:srgbClr val="0070C0"/>
                </a:solidFill>
                <a:latin typeface="Times New Roman" panose="02020603050405020304" pitchFamily="18" charset="0"/>
                <a:cs typeface="Times New Roman" panose="02020603050405020304" pitchFamily="18" charset="0"/>
              </a:rPr>
              <a:t>"đời nín cái đau"</a:t>
            </a:r>
            <a:r>
              <a:rPr lang="en-US" sz="2400">
                <a:solidFill>
                  <a:srgbClr val="0070C0"/>
                </a:solidFill>
                <a:latin typeface="Times New Roman" panose="02020603050405020304" pitchFamily="18" charset="0"/>
                <a:cs typeface="Times New Roman" panose="02020603050405020304" pitchFamily="18" charset="0"/>
              </a:rPr>
              <a:t>; giọng thơ nhẹ nhàng, tha thiết, mang âm điệu như lời </a:t>
            </a:r>
            <a:r>
              <a:rPr lang="en-US" sz="2400" smtClean="0">
                <a:solidFill>
                  <a:srgbClr val="0070C0"/>
                </a:solidFill>
                <a:latin typeface="Times New Roman" panose="02020603050405020304" pitchFamily="18" charset="0"/>
                <a:cs typeface="Times New Roman" panose="02020603050405020304" pitchFamily="18" charset="0"/>
              </a:rPr>
              <a:t>ru...thể </a:t>
            </a:r>
            <a:r>
              <a:rPr lang="en-US" sz="2400">
                <a:solidFill>
                  <a:srgbClr val="0070C0"/>
                </a:solidFill>
                <a:latin typeface="Times New Roman" panose="02020603050405020304" pitchFamily="18" charset="0"/>
                <a:cs typeface="Times New Roman" panose="02020603050405020304" pitchFamily="18" charset="0"/>
              </a:rPr>
              <a:t>hiện tình cảm chan chứa của mẹ dành cho con</a:t>
            </a:r>
            <a:r>
              <a:rPr lang="en-US" sz="2400" smtClean="0">
                <a:solidFill>
                  <a:srgbClr val="0070C0"/>
                </a:solidFill>
                <a:latin typeface="Times New Roman" panose="02020603050405020304" pitchFamily="18" charset="0"/>
                <a:cs typeface="Times New Roman" panose="02020603050405020304" pitchFamily="18" charset="0"/>
              </a:rPr>
              <a:t>.</a:t>
            </a:r>
          </a:p>
          <a:p>
            <a:pPr algn="just"/>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Đồng thời ca ngợi sự hi sinh cao cả, thiêng liêng của mẹ không chỉ với con mà còn với người thân, với cả cuộc đời.</a:t>
            </a:r>
          </a:p>
        </p:txBody>
      </p:sp>
    </p:spTree>
    <p:extLst>
      <p:ext uri="{BB962C8B-B14F-4D97-AF65-F5344CB8AC3E}">
        <p14:creationId xmlns:p14="http://schemas.microsoft.com/office/powerpoint/2010/main" val="158088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 xmlns:a16="http://schemas.microsoft.com/office/drawing/2014/main" id="{DA4766EE-9BA7-42EB-BBC4-120C3FFAF19E}"/>
              </a:ext>
            </a:extLst>
          </p:cNvPr>
          <p:cNvSpPr txBox="1"/>
          <p:nvPr/>
        </p:nvSpPr>
        <p:spPr>
          <a:xfrm>
            <a:off x="4298130" y="2932493"/>
            <a:ext cx="3232596" cy="646331"/>
          </a:xfrm>
          <a:prstGeom prst="rect">
            <a:avLst/>
          </a:prstGeom>
          <a:noFill/>
        </p:spPr>
        <p:txBody>
          <a:bodyPr wrap="square" rtlCol="0">
            <a:spAutoFit/>
          </a:bodyPr>
          <a:lstStyle/>
          <a:p>
            <a:pPr algn="ctr"/>
            <a:r>
              <a:rPr lang="en-US" sz="3600" b="1" dirty="0"/>
              <a:t>III. </a:t>
            </a:r>
            <a:r>
              <a:rPr lang="en-US" sz="3600" b="1" dirty="0" err="1"/>
              <a:t>Tổng</a:t>
            </a:r>
            <a:r>
              <a:rPr lang="en-US" sz="3600" b="1" dirty="0"/>
              <a:t> </a:t>
            </a:r>
            <a:r>
              <a:rPr lang="en-US" sz="3600" b="1" dirty="0" err="1"/>
              <a:t>kết</a:t>
            </a:r>
            <a:endParaRPr lang="en-US" sz="3600" b="1" dirty="0"/>
          </a:p>
        </p:txBody>
      </p:sp>
    </p:spTree>
    <p:extLst>
      <p:ext uri="{BB962C8B-B14F-4D97-AF65-F5344CB8AC3E}">
        <p14:creationId xmlns:p14="http://schemas.microsoft.com/office/powerpoint/2010/main" val="116364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6" name="Rectangle 5">
            <a:extLst>
              <a:ext uri="{FF2B5EF4-FFF2-40B4-BE49-F238E27FC236}">
                <a16:creationId xmlns="" xmlns:a16="http://schemas.microsoft.com/office/drawing/2014/main" id="{FAA4A939-AAC2-4296-A92A-82FDEF015DFF}"/>
              </a:ext>
            </a:extLst>
          </p:cNvPr>
          <p:cNvSpPr/>
          <p:nvPr/>
        </p:nvSpPr>
        <p:spPr>
          <a:xfrm>
            <a:off x="2931252" y="1508459"/>
            <a:ext cx="3646395" cy="3457978"/>
          </a:xfrm>
          <a:prstGeom prst="rect">
            <a:avLst/>
          </a:prstGeom>
          <a:solidFill>
            <a:schemeClr val="accent6">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tảo</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chắt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9A399098-A21D-426A-941E-9B00C3C48FDD}"/>
              </a:ext>
            </a:extLst>
          </p:cNvPr>
          <p:cNvSpPr/>
          <p:nvPr/>
        </p:nvSpPr>
        <p:spPr>
          <a:xfrm>
            <a:off x="3754188" y="1183310"/>
            <a:ext cx="2000521" cy="586392"/>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Nội</a:t>
            </a:r>
            <a:r>
              <a:rPr lang="en-US" sz="2800" dirty="0">
                <a:solidFill>
                  <a:schemeClr val="tx1"/>
                </a:solidFill>
              </a:rPr>
              <a:t> dung</a:t>
            </a:r>
          </a:p>
        </p:txBody>
      </p:sp>
      <p:sp>
        <p:nvSpPr>
          <p:cNvPr id="11" name="Rectangle 10">
            <a:extLst>
              <a:ext uri="{FF2B5EF4-FFF2-40B4-BE49-F238E27FC236}">
                <a16:creationId xmlns="" xmlns:a16="http://schemas.microsoft.com/office/drawing/2014/main" id="{307AF1E5-845C-4A6F-A5EC-C664ED691779}"/>
              </a:ext>
            </a:extLst>
          </p:cNvPr>
          <p:cNvSpPr/>
          <p:nvPr/>
        </p:nvSpPr>
        <p:spPr>
          <a:xfrm>
            <a:off x="7400583" y="1531171"/>
            <a:ext cx="3646395" cy="3457978"/>
          </a:xfrm>
          <a:prstGeom prst="rect">
            <a:avLst/>
          </a:prstGeom>
          <a:solidFill>
            <a:schemeClr val="accent3">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Thể</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lục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nhịp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nhàng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như</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lối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rPr>
              <a:t> con.</a:t>
            </a:r>
          </a:p>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Kết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hợp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sử</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hài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hòa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hiệu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quả</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các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biện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pháp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ẩn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cấu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trúc</a:t>
            </a:r>
            <a:r>
              <a:rPr lang="en-US" sz="2000" dirty="0">
                <a:solidFill>
                  <a:schemeClr val="tx1"/>
                </a:solidFill>
                <a:effectLst/>
                <a:latin typeface="Times New Roman" panose="02020603050405020304" pitchFamily="18" charset="0"/>
                <a:ea typeface="Times New Roman" panose="02020603050405020304" pitchFamily="18" charset="0"/>
              </a:rPr>
              <a:t>.</a:t>
            </a:r>
          </a:p>
        </p:txBody>
      </p:sp>
      <p:sp>
        <p:nvSpPr>
          <p:cNvPr id="12" name="Rectangle: Rounded Corners 11">
            <a:extLst>
              <a:ext uri="{FF2B5EF4-FFF2-40B4-BE49-F238E27FC236}">
                <a16:creationId xmlns="" xmlns:a16="http://schemas.microsoft.com/office/drawing/2014/main" id="{0F9EFA5F-84DA-4B14-AD4B-C844B8F37A36}"/>
              </a:ext>
            </a:extLst>
          </p:cNvPr>
          <p:cNvSpPr/>
          <p:nvPr/>
        </p:nvSpPr>
        <p:spPr>
          <a:xfrm>
            <a:off x="8375919" y="1237975"/>
            <a:ext cx="2000521" cy="586392"/>
          </a:xfrm>
          <a:prstGeom prst="round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Nghệ</a:t>
            </a:r>
            <a:r>
              <a:rPr lang="en-US" sz="2800" dirty="0">
                <a:solidFill>
                  <a:schemeClr val="tx1"/>
                </a:solidFill>
              </a:rPr>
              <a:t> </a:t>
            </a:r>
            <a:r>
              <a:rPr lang="en-US" sz="2800" dirty="0" err="1">
                <a:solidFill>
                  <a:schemeClr val="tx1"/>
                </a:solidFill>
              </a:rPr>
              <a:t>thuật</a:t>
            </a:r>
            <a:endParaRPr lang="en-US" sz="2800" dirty="0">
              <a:solidFill>
                <a:schemeClr val="tx1"/>
              </a:solidFill>
            </a:endParaRPr>
          </a:p>
        </p:txBody>
      </p:sp>
    </p:spTree>
    <p:extLst>
      <p:ext uri="{BB962C8B-B14F-4D97-AF65-F5344CB8AC3E}">
        <p14:creationId xmlns:p14="http://schemas.microsoft.com/office/powerpoint/2010/main" val="3480200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 xmlns:a16="http://schemas.microsoft.com/office/drawing/2014/main" id="{A7377F93-0602-476E-A2C0-CE589E10FA46}"/>
              </a:ext>
            </a:extLst>
          </p:cNvPr>
          <p:cNvSpPr txBox="1"/>
          <p:nvPr/>
        </p:nvSpPr>
        <p:spPr>
          <a:xfrm>
            <a:off x="4166315" y="646019"/>
            <a:ext cx="6098146" cy="523220"/>
          </a:xfrm>
          <a:prstGeom prst="rect">
            <a:avLst/>
          </a:prstGeom>
          <a:noFill/>
        </p:spPr>
        <p:txBody>
          <a:bodyPr wrap="square">
            <a:spAutoFit/>
          </a:bodyPr>
          <a:lstStyle/>
          <a:p>
            <a:r>
              <a:rPr lang="en-US" sz="2800" b="1" i="1" dirty="0" err="1">
                <a:solidFill>
                  <a:srgbClr val="C00000"/>
                </a:solidFill>
                <a:effectLst/>
                <a:latin typeface="Times New Roman" panose="02020603050405020304" pitchFamily="18" charset="0"/>
                <a:ea typeface="Times New Roman" panose="02020603050405020304" pitchFamily="18" charset="0"/>
              </a:rPr>
              <a:t>Cách</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đọc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bài</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thơ</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lục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bát</a:t>
            </a:r>
            <a:endParaRPr lang="en-US" sz="2800" dirty="0">
              <a:solidFill>
                <a:srgbClr val="C00000"/>
              </a:solidFill>
            </a:endParaRPr>
          </a:p>
        </p:txBody>
      </p:sp>
      <p:sp>
        <p:nvSpPr>
          <p:cNvPr id="3" name="TextBox 2">
            <a:extLst>
              <a:ext uri="{FF2B5EF4-FFF2-40B4-BE49-F238E27FC236}">
                <a16:creationId xmlns="" xmlns:a16="http://schemas.microsoft.com/office/drawing/2014/main" id="{A3722BED-134E-4DAF-A7EC-3A3162F8B9FB}"/>
              </a:ext>
            </a:extLst>
          </p:cNvPr>
          <p:cNvSpPr txBox="1"/>
          <p:nvPr/>
        </p:nvSpPr>
        <p:spPr>
          <a:xfrm>
            <a:off x="2420991" y="1484379"/>
            <a:ext cx="9066727" cy="3791807"/>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indent="-342900" algn="just">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1458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a:extLst>
              <a:ext uri="{FF2B5EF4-FFF2-40B4-BE49-F238E27FC236}">
                <a16:creationId xmlns="" xmlns:a16="http://schemas.microsoft.com/office/drawing/2014/main" id="{A945235F-691F-481F-B59B-F71B1B1CE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a:extLst>
              <a:ext uri="{FF2B5EF4-FFF2-40B4-BE49-F238E27FC236}">
                <a16:creationId xmlns="" xmlns:a16="http://schemas.microsoft.com/office/drawing/2014/main" id="{7C5CA3EF-764E-41A8-8DF7-243C433DADB4}"/>
              </a:ext>
            </a:extLst>
          </p:cNvPr>
          <p:cNvSpPr txBox="1"/>
          <p:nvPr/>
        </p:nvSpPr>
        <p:spPr>
          <a:xfrm>
            <a:off x="3515935" y="2160114"/>
            <a:ext cx="5763869" cy="2831544"/>
          </a:xfrm>
          <a:prstGeom prst="rect">
            <a:avLst/>
          </a:prstGeom>
          <a:noFill/>
        </p:spPr>
        <p:txBody>
          <a:bodyPr wrap="square" rtlCol="0">
            <a:spAutoFit/>
          </a:bodyPr>
          <a:lstStyle/>
          <a:p>
            <a:pPr marL="0" marR="0" algn="just">
              <a:spcBef>
                <a:spcPts val="0"/>
              </a:spcBef>
              <a:spcAft>
                <a:spcPts val="120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1. Trong bài thơ, cụm từ “à ơi” được lặp lại nhiều lần. Hãy phân tích tác dụng của sự lặp lại ấy.</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2. Bàn tay mang phép nhiệm/Chắt chiu từ những dãi dầu đấy thôi. Em có đồng ý với tác giả không? Vì sao?</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257130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C39059F-8C9B-4A6B-B413-527F4556AE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120" y="928768"/>
            <a:ext cx="6522939" cy="4216934"/>
          </a:xfrm>
          <a:prstGeom prst="rect">
            <a:avLst/>
          </a:prstGeom>
          <a:noFill/>
          <a:ln>
            <a:noFill/>
          </a:ln>
        </p:spPr>
      </p:pic>
      <p:pic>
        <p:nvPicPr>
          <p:cNvPr id="6" name="Picture 5" descr="A picture containing doll&#10;&#10;Description automatically generated">
            <a:extLst>
              <a:ext uri="{FF2B5EF4-FFF2-40B4-BE49-F238E27FC236}">
                <a16:creationId xmlns="" xmlns:a16="http://schemas.microsoft.com/office/drawing/2014/main" id="{E27E3A64-B4E8-A648-8803-A644A65A8E71}"/>
              </a:ext>
            </a:extLst>
          </p:cNvPr>
          <p:cNvPicPr/>
          <p:nvPr/>
        </p:nvPicPr>
        <p:blipFill>
          <a:blip r:embed="rId3">
            <a:extLst>
              <a:ext uri="{28A0092B-C50C-407E-A947-70E740481C1C}">
                <a14:useLocalDpi xmlns:a14="http://schemas.microsoft.com/office/drawing/2010/main" val="0"/>
              </a:ext>
            </a:extLst>
          </a:blip>
          <a:stretch>
            <a:fillRect/>
          </a:stretch>
        </p:blipFill>
        <p:spPr>
          <a:xfrm>
            <a:off x="7446070" y="2381262"/>
            <a:ext cx="3590538" cy="3070061"/>
          </a:xfrm>
          <a:prstGeom prst="rect">
            <a:avLst/>
          </a:prstGeom>
        </p:spPr>
      </p:pic>
      <p:pic>
        <p:nvPicPr>
          <p:cNvPr id="7" name="图片 29">
            <a:extLst>
              <a:ext uri="{FF2B5EF4-FFF2-40B4-BE49-F238E27FC236}">
                <a16:creationId xmlns="" xmlns:a16="http://schemas.microsoft.com/office/drawing/2014/main" id="{B1AFA048-7544-48E0-9986-5F20BBBB22D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562589" y="1040879"/>
            <a:ext cx="1521263" cy="1251585"/>
          </a:xfrm>
          <a:prstGeom prst="rect">
            <a:avLst/>
          </a:prstGeom>
        </p:spPr>
      </p:pic>
      <p:pic>
        <p:nvPicPr>
          <p:cNvPr id="8" name="图片 11" descr="3d53dc5502d6926647ec53656448988c">
            <a:extLst>
              <a:ext uri="{FF2B5EF4-FFF2-40B4-BE49-F238E27FC236}">
                <a16:creationId xmlns="" xmlns:a16="http://schemas.microsoft.com/office/drawing/2014/main" id="{EBDEE971-D228-314F-9A3C-89684FFE1C81}"/>
              </a:ext>
            </a:extLst>
          </p:cNvPr>
          <p:cNvPicPr/>
          <p:nvPr/>
        </p:nvPicPr>
        <p:blipFill>
          <a:blip r:embed="rId5"/>
          <a:stretch>
            <a:fillRect/>
          </a:stretch>
        </p:blipFill>
        <p:spPr>
          <a:xfrm>
            <a:off x="9422633" y="194045"/>
            <a:ext cx="1014095" cy="1014095"/>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1" name="图片 29">
            <a:extLst>
              <a:ext uri="{FF2B5EF4-FFF2-40B4-BE49-F238E27FC236}">
                <a16:creationId xmlns="" xmlns:a16="http://schemas.microsoft.com/office/drawing/2014/main" id="{99F409BA-697E-4D99-8A21-750AD872ABC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226360" y="458629"/>
            <a:ext cx="1158874" cy="940279"/>
          </a:xfrm>
          <a:prstGeom prst="rect">
            <a:avLst/>
          </a:prstGeom>
        </p:spPr>
      </p:pic>
      <p:sp>
        <p:nvSpPr>
          <p:cNvPr id="14" name="TextBox 13">
            <a:extLst>
              <a:ext uri="{FF2B5EF4-FFF2-40B4-BE49-F238E27FC236}">
                <a16:creationId xmlns="" xmlns:a16="http://schemas.microsoft.com/office/drawing/2014/main" id="{9E02B509-2BBB-4838-B302-7AE42227F166}"/>
              </a:ext>
            </a:extLst>
          </p:cNvPr>
          <p:cNvSpPr txBox="1"/>
          <p:nvPr/>
        </p:nvSpPr>
        <p:spPr>
          <a:xfrm>
            <a:off x="4513669" y="2164904"/>
            <a:ext cx="3825026" cy="923330"/>
          </a:xfrm>
          <a:prstGeom prst="rect">
            <a:avLst/>
          </a:prstGeom>
          <a:noFill/>
        </p:spPr>
        <p:txBody>
          <a:bodyPr wrap="square" rtlCol="0">
            <a:spAutoFit/>
          </a:bodyPr>
          <a:lstStyle/>
          <a:p>
            <a:r>
              <a:rPr lang="en-US" sz="5400" b="1" dirty="0"/>
              <a:t>À ƠI TAY MẸ</a:t>
            </a:r>
          </a:p>
        </p:txBody>
      </p:sp>
      <p:sp>
        <p:nvSpPr>
          <p:cNvPr id="15" name="TextBox 14">
            <a:extLst>
              <a:ext uri="{FF2B5EF4-FFF2-40B4-BE49-F238E27FC236}">
                <a16:creationId xmlns="" xmlns:a16="http://schemas.microsoft.com/office/drawing/2014/main" id="{3C92FD1B-6361-4445-919B-3DF2E3FA2A54}"/>
              </a:ext>
            </a:extLst>
          </p:cNvPr>
          <p:cNvSpPr txBox="1"/>
          <p:nvPr/>
        </p:nvSpPr>
        <p:spPr>
          <a:xfrm>
            <a:off x="5419884" y="2993771"/>
            <a:ext cx="2189409" cy="523220"/>
          </a:xfrm>
          <a:prstGeom prst="rect">
            <a:avLst/>
          </a:prstGeom>
          <a:noFill/>
        </p:spPr>
        <p:txBody>
          <a:bodyPr wrap="square" rtlCol="0">
            <a:spAutoFit/>
          </a:bodyPr>
          <a:lstStyle/>
          <a:p>
            <a:r>
              <a:rPr lang="en-US" sz="2800" dirty="0" err="1"/>
              <a:t>Bình</a:t>
            </a:r>
            <a:r>
              <a:rPr lang="en-US" sz="2800" dirty="0"/>
              <a:t> </a:t>
            </a:r>
            <a:r>
              <a:rPr lang="en-US" sz="2800" dirty="0" err="1"/>
              <a:t>Nguyên</a:t>
            </a:r>
            <a:endParaRPr lang="en-US" sz="2800" dirty="0"/>
          </a:p>
        </p:txBody>
      </p:sp>
      <p:pic>
        <p:nvPicPr>
          <p:cNvPr id="17" name="图片 16">
            <a:extLst>
              <a:ext uri="{FF2B5EF4-FFF2-40B4-BE49-F238E27FC236}">
                <a16:creationId xmlns="" xmlns:a16="http://schemas.microsoft.com/office/drawing/2014/main" id="{B395FA31-1D5A-454C-A5F8-7A105FCEED4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80365" y="194045"/>
            <a:ext cx="2117725" cy="6132830"/>
          </a:xfrm>
          <a:prstGeom prst="rect">
            <a:avLst/>
          </a:prstGeom>
        </p:spPr>
      </p:pic>
      <p:pic>
        <p:nvPicPr>
          <p:cNvPr id="9" name="图片 15">
            <a:extLst>
              <a:ext uri="{FF2B5EF4-FFF2-40B4-BE49-F238E27FC236}">
                <a16:creationId xmlns="" xmlns:a16="http://schemas.microsoft.com/office/drawing/2014/main" id="{82770E0C-ABDE-425E-8327-562FD537B1B4}"/>
              </a:ext>
            </a:extLst>
          </p:cNvPr>
          <p:cNvPicPr/>
          <p:nvPr/>
        </p:nvPicPr>
        <p:blipFill>
          <a:blip r:embed="rId9"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6" name="图片 14">
            <a:extLst>
              <a:ext uri="{FF2B5EF4-FFF2-40B4-BE49-F238E27FC236}">
                <a16:creationId xmlns="" xmlns:a16="http://schemas.microsoft.com/office/drawing/2014/main" id="{60AC6D71-268E-4426-BF66-C5ABBB016F84}"/>
              </a:ext>
            </a:extLst>
          </p:cNvPr>
          <p:cNvPicPr/>
          <p:nvPr/>
        </p:nvPicPr>
        <p:blipFill>
          <a:blip r:embed="rId10" cstate="print">
            <a:extLst>
              <a:ext uri="{28A0092B-C50C-407E-A947-70E740481C1C}">
                <a14:useLocalDpi xmlns:a14="http://schemas.microsoft.com/office/drawing/2010/main" val="0"/>
              </a:ext>
            </a:extLst>
          </a:blip>
          <a:stretch>
            <a:fillRect/>
          </a:stretch>
        </p:blipFill>
        <p:spPr>
          <a:xfrm flipV="1">
            <a:off x="3735687" y="5373518"/>
            <a:ext cx="5380990" cy="1256665"/>
          </a:xfrm>
          <a:prstGeom prst="rect">
            <a:avLst/>
          </a:prstGeom>
        </p:spPr>
      </p:pic>
    </p:spTree>
    <p:extLst>
      <p:ext uri="{BB962C8B-B14F-4D97-AF65-F5344CB8AC3E}">
        <p14:creationId xmlns:p14="http://schemas.microsoft.com/office/powerpoint/2010/main" val="188737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5595042"/>
            <a:ext cx="5555812" cy="1353110"/>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5332491"/>
            <a:ext cx="5908896" cy="1525509"/>
          </a:xfrm>
          <a:prstGeom prst="rect">
            <a:avLst/>
          </a:prstGeom>
        </p:spPr>
      </p:pic>
      <p:sp>
        <p:nvSpPr>
          <p:cNvPr id="3" name="TextBox 2"/>
          <p:cNvSpPr txBox="1"/>
          <p:nvPr/>
        </p:nvSpPr>
        <p:spPr>
          <a:xfrm>
            <a:off x="461728" y="543208"/>
            <a:ext cx="11190084" cy="5262979"/>
          </a:xfrm>
          <a:prstGeom prst="rect">
            <a:avLst/>
          </a:prstGeom>
          <a:noFill/>
        </p:spPr>
        <p:txBody>
          <a:bodyPr wrap="square" rtlCol="0">
            <a:spAutoFit/>
          </a:bodyPr>
          <a:lstStyle/>
          <a:p>
            <a:r>
              <a:rPr lang="pt-BR" sz="2400" b="1" smtClean="0">
                <a:latin typeface="Times New Roman" panose="02020603050405020304" pitchFamily="18" charset="0"/>
                <a:cs typeface="Times New Roman" panose="02020603050405020304" pitchFamily="18" charset="0"/>
              </a:rPr>
              <a:t>IV. Luyện tập </a:t>
            </a:r>
          </a:p>
          <a:p>
            <a:r>
              <a:rPr lang="pt-BR" sz="2400" smtClean="0">
                <a:latin typeface="Times New Roman" panose="02020603050405020304" pitchFamily="18" charset="0"/>
                <a:cs typeface="Times New Roman" panose="02020603050405020304" pitchFamily="18" charset="0"/>
              </a:rPr>
              <a:t>1</a:t>
            </a:r>
            <a:r>
              <a:rPr lang="pt-BR" sz="2400">
                <a:latin typeface="Times New Roman" panose="02020603050405020304" pitchFamily="18" charset="0"/>
                <a:cs typeface="Times New Roman" panose="02020603050405020304" pitchFamily="18" charset="0"/>
              </a:rPr>
              <a:t>. Sự lặp lại của cụm từ </a:t>
            </a:r>
            <a:r>
              <a:rPr lang="pt-BR" sz="2400" i="1">
                <a:latin typeface="Times New Roman" panose="02020603050405020304" pitchFamily="18" charset="0"/>
                <a:cs typeface="Times New Roman" panose="02020603050405020304" pitchFamily="18" charset="0"/>
              </a:rPr>
              <a:t>à ơi</a:t>
            </a:r>
            <a:r>
              <a:rPr lang="pt-BR" sz="2400">
                <a:latin typeface="Times New Roman" panose="02020603050405020304" pitchFamily="18" charset="0"/>
                <a:cs typeface="Times New Roman" panose="02020603050405020304" pitchFamily="18" charset="0"/>
              </a:rPr>
              <a:t> trong văn bản: ở nhan đề, ở đầu các dòng thơ 4, 5, 6, 8, 10, 20. “À ơi” là những tiếng đệm trong lời ru, sự lặp lại này tạo nên âm hưởng lời ru êm đềm, nhịp nhàng, đều đặn, ru vỗ của tình mẹ dành cho con. Điệp ngữ cũng gợi ra hình ảnh của đôi bàn tay mẹ cần mẫn, dịu dàng mềm mại tựa cánh võng yêu thương nâng giấc cho con. Phía sau nhịp điệu, hình ảnh mà phép điệp ngữ gợi lên là tình cảm yêu thương mẹ dành cho </a:t>
            </a:r>
            <a:r>
              <a:rPr lang="pt-BR" sz="2400">
                <a:latin typeface="Times New Roman" panose="02020603050405020304" pitchFamily="18" charset="0"/>
                <a:cs typeface="Times New Roman" panose="02020603050405020304" pitchFamily="18" charset="0"/>
              </a:rPr>
              <a:t>con</a:t>
            </a:r>
            <a:r>
              <a:rPr lang="pt-BR"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pt-BR" sz="2400">
                <a:latin typeface="Times New Roman" panose="02020603050405020304" pitchFamily="18" charset="0"/>
                <a:cs typeface="Times New Roman" panose="02020603050405020304" pitchFamily="18" charset="0"/>
              </a:rPr>
              <a:t>2. Bàn tay biết hát ru diệu kỳ của mẹ không phải là phép nhiệm màu của ông Bụt, Bà Tiên trong thế giới cổ </a:t>
            </a:r>
            <a:r>
              <a:rPr lang="pt-BR" sz="2400">
                <a:latin typeface="Times New Roman" panose="02020603050405020304" pitchFamily="18" charset="0"/>
                <a:cs typeface="Times New Roman" panose="02020603050405020304" pitchFamily="18" charset="0"/>
              </a:rPr>
              <a:t>tích</a:t>
            </a:r>
            <a:r>
              <a:rPr lang="pt-BR" sz="2400" smtClean="0">
                <a:latin typeface="Times New Roman" panose="02020603050405020304" pitchFamily="18" charset="0"/>
                <a:cs typeface="Times New Roman" panose="02020603050405020304" pitchFamily="18" charset="0"/>
              </a:rPr>
              <a:t>. Mẹ </a:t>
            </a:r>
            <a:r>
              <a:rPr lang="pt-BR" sz="2400">
                <a:latin typeface="Times New Roman" panose="02020603050405020304" pitchFamily="18" charset="0"/>
                <a:cs typeface="Times New Roman" panose="02020603050405020304" pitchFamily="18" charset="0"/>
              </a:rPr>
              <a:t>đã nhận về hình nắng mưa vất vả, để “chắt chiu” từ những gì tốt đẹp nhất dành cho con, cho cuộc đời. Pháp Nhiệm Mầu của đôi tay mẹ được sinh ra từ vất vả, lam lũ, nhọc nhằn, dãi dầu. Bài thơ còn cho chúng ta thấy cội nguồn phép màu của đôi tay mẹ đến từ những yêu thương vô bờ bến mẹ dành cho con, từ đức hi sinh lớn lao của mẹ.</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a:extLst>
              <a:ext uri="{FF2B5EF4-FFF2-40B4-BE49-F238E27FC236}">
                <a16:creationId xmlns="" xmlns:a16="http://schemas.microsoft.com/office/drawing/2014/main" id="{A945235F-691F-481F-B59B-F71B1B1CE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a:extLst>
              <a:ext uri="{FF2B5EF4-FFF2-40B4-BE49-F238E27FC236}">
                <a16:creationId xmlns="" xmlns:a16="http://schemas.microsoft.com/office/drawing/2014/main" id="{7C5CA3EF-764E-41A8-8DF7-243C433DADB4}"/>
              </a:ext>
            </a:extLst>
          </p:cNvPr>
          <p:cNvSpPr txBox="1"/>
          <p:nvPr/>
        </p:nvSpPr>
        <p:spPr>
          <a:xfrm>
            <a:off x="3515935" y="2160114"/>
            <a:ext cx="5763869" cy="1815882"/>
          </a:xfrm>
          <a:prstGeom prst="rect">
            <a:avLst/>
          </a:prstGeom>
          <a:noFill/>
        </p:spPr>
        <p:txBody>
          <a:bodyPr wrap="square" rtlCol="0">
            <a:spAutoFit/>
          </a:bodyPr>
          <a:lstStyle/>
          <a:p>
            <a:r>
              <a:rPr lang="pt-BR" sz="2800">
                <a:latin typeface="Times New Roman" panose="02020603050405020304" pitchFamily="18" charset="0"/>
                <a:cs typeface="Times New Roman" panose="02020603050405020304" pitchFamily="18" charset="0"/>
              </a:rPr>
              <a:t>Em thích nhất khổ thơ nào trong bài thơ? Vì sao? Hãy trình bày thành một đoạn văn ngắn (5 đến 7 câu).</a:t>
            </a:r>
            <a:endParaRPr lang="en-US" sz="280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863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 xmlns:a16="http://schemas.microsoft.com/office/drawing/2014/main" id="{DA4766EE-9BA7-42EB-BBC4-120C3FFAF19E}"/>
              </a:ext>
            </a:extLst>
          </p:cNvPr>
          <p:cNvSpPr txBox="1"/>
          <p:nvPr/>
        </p:nvSpPr>
        <p:spPr>
          <a:xfrm>
            <a:off x="4298130" y="2623400"/>
            <a:ext cx="3232596" cy="1200329"/>
          </a:xfrm>
          <a:prstGeom prst="rect">
            <a:avLst/>
          </a:prstGeom>
          <a:noFill/>
        </p:spPr>
        <p:txBody>
          <a:bodyPr wrap="square" rtlCol="0">
            <a:spAutoFit/>
          </a:bodyPr>
          <a:lstStyle/>
          <a:p>
            <a:pPr algn="ctr"/>
            <a:r>
              <a:rPr lang="en-US" sz="3600" b="1" dirty="0"/>
              <a:t>I. </a:t>
            </a:r>
            <a:r>
              <a:rPr lang="en-US" sz="3600" b="1" dirty="0" err="1"/>
              <a:t>Đọc</a:t>
            </a:r>
            <a:r>
              <a:rPr lang="en-US" sz="3600" b="1" dirty="0"/>
              <a:t> </a:t>
            </a:r>
            <a:r>
              <a:rPr lang="en-US" sz="3600" b="1" dirty="0" err="1"/>
              <a:t>và</a:t>
            </a:r>
            <a:r>
              <a:rPr lang="en-US" sz="3600" b="1" dirty="0"/>
              <a:t> </a:t>
            </a:r>
          </a:p>
          <a:p>
            <a:pPr algn="ctr"/>
            <a:r>
              <a:rPr lang="en-US" sz="3600" b="1" dirty="0" err="1"/>
              <a:t>tìm</a:t>
            </a:r>
            <a:r>
              <a:rPr lang="en-US" sz="3600" b="1" dirty="0"/>
              <a:t> </a:t>
            </a:r>
            <a:r>
              <a:rPr lang="en-US" sz="3600" b="1" dirty="0" err="1"/>
              <a:t>hiểu</a:t>
            </a:r>
            <a:r>
              <a:rPr lang="en-US" sz="3600" b="1" dirty="0"/>
              <a:t> </a:t>
            </a:r>
            <a:r>
              <a:rPr lang="en-US" sz="3600" b="1" dirty="0" err="1"/>
              <a:t>chung</a:t>
            </a:r>
            <a:endParaRPr lang="en-US" sz="3600" b="1" dirty="0"/>
          </a:p>
        </p:txBody>
      </p:sp>
    </p:spTree>
    <p:extLst>
      <p:ext uri="{BB962C8B-B14F-4D97-AF65-F5344CB8AC3E}">
        <p14:creationId xmlns:p14="http://schemas.microsoft.com/office/powerpoint/2010/main" val="138775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697896EE-5D99-4C7D-AC6D-66F3AC9D6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57" y="-1043484"/>
            <a:ext cx="5294288" cy="4471799"/>
          </a:xfrm>
          <a:prstGeom prst="rect">
            <a:avLst/>
          </a:prstGeom>
        </p:spPr>
      </p:pic>
      <p:sp>
        <p:nvSpPr>
          <p:cNvPr id="4" name="TextBox 3">
            <a:extLst>
              <a:ext uri="{FF2B5EF4-FFF2-40B4-BE49-F238E27FC236}">
                <a16:creationId xmlns="" xmlns:a16="http://schemas.microsoft.com/office/drawing/2014/main" id="{A370A6B0-5E42-4A3F-B2EF-CB41A02866A3}"/>
              </a:ext>
            </a:extLst>
          </p:cNvPr>
          <p:cNvSpPr txBox="1"/>
          <p:nvPr/>
        </p:nvSpPr>
        <p:spPr>
          <a:xfrm rot="20896383">
            <a:off x="447278" y="882770"/>
            <a:ext cx="347371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7" name="图片 11" descr="3d53dc5502d6926647ec53656448988c">
            <a:extLst>
              <a:ext uri="{FF2B5EF4-FFF2-40B4-BE49-F238E27FC236}">
                <a16:creationId xmlns="" xmlns:a16="http://schemas.microsoft.com/office/drawing/2014/main" id="{EBDEE971-D228-314F-9A3C-89684FFE1C81}"/>
              </a:ext>
            </a:extLst>
          </p:cNvPr>
          <p:cNvPicPr/>
          <p:nvPr/>
        </p:nvPicPr>
        <p:blipFill>
          <a:blip r:embed="rId5"/>
          <a:stretch>
            <a:fillRect/>
          </a:stretch>
        </p:blipFill>
        <p:spPr>
          <a:xfrm>
            <a:off x="4200883" y="708228"/>
            <a:ext cx="461652" cy="588524"/>
          </a:xfrm>
          <a:prstGeom prst="rect">
            <a:avLst/>
          </a:prstGeom>
        </p:spPr>
      </p:pic>
      <p:pic>
        <p:nvPicPr>
          <p:cNvPr id="11" name="图片 11" descr="3d53dc5502d6926647ec53656448988c">
            <a:extLst>
              <a:ext uri="{FF2B5EF4-FFF2-40B4-BE49-F238E27FC236}">
                <a16:creationId xmlns="" xmlns:a16="http://schemas.microsoft.com/office/drawing/2014/main" id="{AE40021E-5325-4EEA-8C85-61A0153A6A1D}"/>
              </a:ext>
            </a:extLst>
          </p:cNvPr>
          <p:cNvPicPr/>
          <p:nvPr/>
        </p:nvPicPr>
        <p:blipFill>
          <a:blip r:embed="rId5"/>
          <a:stretch>
            <a:fillRect/>
          </a:stretch>
        </p:blipFill>
        <p:spPr>
          <a:xfrm>
            <a:off x="2917796" y="1850459"/>
            <a:ext cx="461652" cy="588524"/>
          </a:xfrm>
          <a:prstGeom prst="rect">
            <a:avLst/>
          </a:prstGeom>
        </p:spPr>
      </p:pic>
      <p:sp>
        <p:nvSpPr>
          <p:cNvPr id="5" name="TextBox 4">
            <a:extLst>
              <a:ext uri="{FF2B5EF4-FFF2-40B4-BE49-F238E27FC236}">
                <a16:creationId xmlns="" xmlns:a16="http://schemas.microsoft.com/office/drawing/2014/main" id="{12F324DC-4987-4410-802B-5C6E30E8745A}"/>
              </a:ext>
            </a:extLst>
          </p:cNvPr>
          <p:cNvSpPr txBox="1"/>
          <p:nvPr/>
        </p:nvSpPr>
        <p:spPr>
          <a:xfrm>
            <a:off x="4662535" y="660897"/>
            <a:ext cx="7179398" cy="707886"/>
          </a:xfrm>
          <a:prstGeom prst="rect">
            <a:avLst/>
          </a:prstGeom>
          <a:noFill/>
        </p:spPr>
        <p:txBody>
          <a:bodyPr wrap="square" rtlCol="0">
            <a:spAutoFit/>
          </a:bodyPr>
          <a:lstStyle/>
          <a:p>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 bài thơ: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òng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dirty="0"/>
          </a:p>
        </p:txBody>
      </p:sp>
      <p:sp>
        <p:nvSpPr>
          <p:cNvPr id="6" name="TextBox 5">
            <a:extLst>
              <a:ext uri="{FF2B5EF4-FFF2-40B4-BE49-F238E27FC236}">
                <a16:creationId xmlns="" xmlns:a16="http://schemas.microsoft.com/office/drawing/2014/main" id="{4F94CF63-0296-41D1-9FC2-0F0CCBD8E346}"/>
              </a:ext>
            </a:extLst>
          </p:cNvPr>
          <p:cNvSpPr txBox="1"/>
          <p:nvPr/>
        </p:nvSpPr>
        <p:spPr>
          <a:xfrm>
            <a:off x="3530852" y="1817075"/>
            <a:ext cx="7957996" cy="3785652"/>
          </a:xfrm>
          <a:prstGeom prst="rect">
            <a:avLst/>
          </a:prstGeom>
          <a:noFill/>
        </p:spPr>
        <p:txBody>
          <a:bodyPr wrap="square" rtlCol="0">
            <a:spAutoFit/>
          </a:bodyPr>
          <a:lstStyle/>
          <a:p>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a:latin typeface="Times New Roman" panose="02020603050405020304" pitchFamily="18" charset="0"/>
              <a:cs typeface="Times New Roman" panose="02020603050405020304" pitchFamily="18" charset="0"/>
            </a:endParaRP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Là thể thơ truyền thống của dân tộc Việt Nam.</a:t>
            </a: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Mỗi bài thơ ít nhất gồm hai dòng với số tiếng cố định: dòng 6 tiếng (dòng lục) dòng 8 tiếng (dòng bát).</a:t>
            </a:r>
          </a:p>
          <a:p>
            <a:r>
              <a:rPr lang="en-US" sz="2400">
                <a:solidFill>
                  <a:srgbClr val="0070C0"/>
                </a:solidFill>
                <a:latin typeface="Times New Roman" panose="02020603050405020304" pitchFamily="18" charset="0"/>
                <a:cs typeface="Times New Roman" panose="02020603050405020304" pitchFamily="18" charset="0"/>
              </a:rPr>
              <a:t>-</a:t>
            </a:r>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Gieo vần chân và vần lưng: Tiếng thứ 6 của dòng lục gieo vần với tiếng thứ sáu của dòng bát, tiếng thứ 8 của dòng bát gieo vần xuống tiếng thứ sáu của dòng lục tiếp theo.</a:t>
            </a: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Ngắt nhịp chẵn, mỗi nhịp hai tiếng.</a:t>
            </a:r>
          </a:p>
          <a:p>
            <a:r>
              <a:rPr lang="en-US" sz="2400" b="1" i="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图片 14">
            <a:extLst>
              <a:ext uri="{FF2B5EF4-FFF2-40B4-BE49-F238E27FC236}">
                <a16:creationId xmlns="" xmlns:a16="http://schemas.microsoft.com/office/drawing/2014/main" id="{0389B4F1-9952-4623-8C5F-2DA83A05F681}"/>
              </a:ext>
            </a:extLst>
          </p:cNvPr>
          <p:cNvPicPr/>
          <p:nvPr/>
        </p:nvPicPr>
        <p:blipFill>
          <a:blip r:embed="rId6" cstate="print">
            <a:extLst>
              <a:ext uri="{28A0092B-C50C-407E-A947-70E740481C1C}">
                <a14:useLocalDpi xmlns:a14="http://schemas.microsoft.com/office/drawing/2010/main" val="0"/>
              </a:ext>
            </a:extLst>
          </a:blip>
          <a:stretch>
            <a:fillRect/>
          </a:stretch>
        </p:blipFill>
        <p:spPr>
          <a:xfrm flipV="1">
            <a:off x="3826473" y="5419463"/>
            <a:ext cx="5380990" cy="1256665"/>
          </a:xfrm>
          <a:prstGeom prst="rect">
            <a:avLst/>
          </a:prstGeom>
        </p:spPr>
      </p:pic>
    </p:spTree>
    <p:extLst>
      <p:ext uri="{BB962C8B-B14F-4D97-AF65-F5344CB8AC3E}">
        <p14:creationId xmlns:p14="http://schemas.microsoft.com/office/powerpoint/2010/main" val="238080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2" name="TextBox 1">
            <a:extLst>
              <a:ext uri="{FF2B5EF4-FFF2-40B4-BE49-F238E27FC236}">
                <a16:creationId xmlns="" xmlns:a16="http://schemas.microsoft.com/office/drawing/2014/main" id="{05CA88C9-F4BB-4A72-B482-93DD7ACBCEF0}"/>
              </a:ext>
            </a:extLst>
          </p:cNvPr>
          <p:cNvSpPr txBox="1"/>
          <p:nvPr/>
        </p:nvSpPr>
        <p:spPr>
          <a:xfrm>
            <a:off x="1481071" y="659576"/>
            <a:ext cx="4752304" cy="584775"/>
          </a:xfrm>
          <a:prstGeom prst="rect">
            <a:avLst/>
          </a:prstGeom>
          <a:noFill/>
        </p:spPr>
        <p:txBody>
          <a:bodyPr wrap="square" rtlCol="0">
            <a:spAutoFit/>
          </a:bodyPr>
          <a:lstStyle/>
          <a:p>
            <a:r>
              <a:rPr lang="en-US" sz="3200" b="1" dirty="0"/>
              <a:t>2. </a:t>
            </a:r>
            <a:r>
              <a:rPr lang="en-US" sz="3200" b="1" dirty="0" err="1"/>
              <a:t>Tác</a:t>
            </a:r>
            <a:r>
              <a:rPr lang="en-US" sz="3200" b="1" dirty="0"/>
              <a:t> </a:t>
            </a:r>
            <a:r>
              <a:rPr lang="en-US" sz="3200" b="1" dirty="0" err="1"/>
              <a:t>giả</a:t>
            </a:r>
            <a:r>
              <a:rPr lang="en-US" sz="3200" b="1" dirty="0"/>
              <a:t>:</a:t>
            </a:r>
          </a:p>
        </p:txBody>
      </p:sp>
      <p:sp>
        <p:nvSpPr>
          <p:cNvPr id="6" name="TextBox 5">
            <a:extLst>
              <a:ext uri="{FF2B5EF4-FFF2-40B4-BE49-F238E27FC236}">
                <a16:creationId xmlns="" xmlns:a16="http://schemas.microsoft.com/office/drawing/2014/main" id="{573D9B08-0B18-4994-8938-E984D29BA63C}"/>
              </a:ext>
            </a:extLst>
          </p:cNvPr>
          <p:cNvSpPr txBox="1"/>
          <p:nvPr/>
        </p:nvSpPr>
        <p:spPr>
          <a:xfrm>
            <a:off x="4510288" y="1899258"/>
            <a:ext cx="5020079" cy="2554545"/>
          </a:xfrm>
          <a:prstGeom prst="rect">
            <a:avLst/>
          </a:prstGeom>
          <a:noFill/>
        </p:spPr>
        <p:txBody>
          <a:bodyPr wrap="square">
            <a:spAutoFit/>
          </a:bodyPr>
          <a:lstStyle/>
          <a:p>
            <a:pPr marL="0" marR="0" algn="just">
              <a:spcBef>
                <a:spcPts val="0"/>
              </a:spcBef>
              <a:spcAft>
                <a:spcPts val="0"/>
              </a:spcAft>
            </a:pPr>
            <a:r>
              <a:rPr lang="en-US" sz="3200" b="1"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(1959), </a:t>
            </a:r>
            <a:r>
              <a:rPr lang="en-US" sz="3200" dirty="0" err="1">
                <a:effectLst/>
                <a:latin typeface="Times New Roman" panose="02020603050405020304" pitchFamily="18" charset="0"/>
                <a:ea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đẫm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rPr>
              <a:t> Nam.</a:t>
            </a:r>
            <a:endParaRPr lang="en-US" sz="2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C46C3C10-3763-4470-AF7B-A241E92FE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087" y="1690370"/>
            <a:ext cx="2077092" cy="2972319"/>
          </a:xfrm>
          <a:prstGeom prst="rect">
            <a:avLst/>
          </a:prstGeom>
        </p:spPr>
      </p:pic>
      <p:pic>
        <p:nvPicPr>
          <p:cNvPr id="11" name="图片 14">
            <a:extLst>
              <a:ext uri="{FF2B5EF4-FFF2-40B4-BE49-F238E27FC236}">
                <a16:creationId xmlns="" xmlns:a16="http://schemas.microsoft.com/office/drawing/2014/main" id="{37622721-0FC7-4DF9-9457-760A7C379102}"/>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12" name="图片 14" descr="133250c5 4291269107f36f07c9df1ea7">
            <a:extLst>
              <a:ext uri="{FF2B5EF4-FFF2-40B4-BE49-F238E27FC236}">
                <a16:creationId xmlns="" xmlns:a16="http://schemas.microsoft.com/office/drawing/2014/main" id="{F9A5E149-EE74-1F48-8A0C-F0BB9CC7417F}"/>
              </a:ext>
            </a:extLst>
          </p:cNvPr>
          <p:cNvPicPr/>
          <p:nvPr/>
        </p:nvPicPr>
        <p:blipFill>
          <a:blip r:embed="rId6"/>
          <a:stretch>
            <a:fillRect/>
          </a:stretch>
        </p:blipFill>
        <p:spPr>
          <a:xfrm flipH="1">
            <a:off x="9530367" y="-206373"/>
            <a:ext cx="2854817" cy="2316671"/>
          </a:xfrm>
          <a:prstGeom prst="rect">
            <a:avLst/>
          </a:prstGeom>
        </p:spPr>
      </p:pic>
    </p:spTree>
    <p:extLst>
      <p:ext uri="{BB962C8B-B14F-4D97-AF65-F5344CB8AC3E}">
        <p14:creationId xmlns:p14="http://schemas.microsoft.com/office/powerpoint/2010/main" val="12232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5" name="图片 14">
            <a:extLst>
              <a:ext uri="{FF2B5EF4-FFF2-40B4-BE49-F238E27FC236}">
                <a16:creationId xmlns="" xmlns:a16="http://schemas.microsoft.com/office/drawing/2014/main" id="{7E6D1801-B8EA-4946-9766-FC8BAC4BFF59}"/>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6" name="Picture 5" descr="A picture containing text&#10;&#10;Description automatically generated">
            <a:extLst>
              <a:ext uri="{FF2B5EF4-FFF2-40B4-BE49-F238E27FC236}">
                <a16:creationId xmlns="" xmlns:a16="http://schemas.microsoft.com/office/drawing/2014/main" id="{C0439D02-4593-B945-A624-5C648F7F6352}"/>
              </a:ext>
            </a:extLst>
          </p:cNvPr>
          <p:cNvPicPr/>
          <p:nvPr/>
        </p:nvPicPr>
        <p:blipFill>
          <a:blip r:embed="rId5">
            <a:extLst>
              <a:ext uri="{28A0092B-C50C-407E-A947-70E740481C1C}">
                <a14:useLocalDpi xmlns:a14="http://schemas.microsoft.com/office/drawing/2010/main" val="0"/>
              </a:ext>
            </a:extLst>
          </a:blip>
          <a:stretch>
            <a:fillRect/>
          </a:stretch>
        </p:blipFill>
        <p:spPr>
          <a:xfrm>
            <a:off x="795206" y="2104022"/>
            <a:ext cx="3398477" cy="2659184"/>
          </a:xfrm>
          <a:prstGeom prst="ellipse">
            <a:avLst/>
          </a:prstGeom>
          <a:effectLst>
            <a:outerShdw blurRad="50800" dist="38100" dir="2700000" algn="tl" rotWithShape="0">
              <a:prstClr val="black">
                <a:alpha val="40000"/>
              </a:prstClr>
            </a:outerShdw>
          </a:effectLst>
        </p:spPr>
      </p:pic>
      <p:sp>
        <p:nvSpPr>
          <p:cNvPr id="2" name="TextBox 1">
            <a:extLst>
              <a:ext uri="{FF2B5EF4-FFF2-40B4-BE49-F238E27FC236}">
                <a16:creationId xmlns="" xmlns:a16="http://schemas.microsoft.com/office/drawing/2014/main" id="{F8B666E4-2FC6-4642-BEF7-184636A8643F}"/>
              </a:ext>
            </a:extLst>
          </p:cNvPr>
          <p:cNvSpPr txBox="1"/>
          <p:nvPr/>
        </p:nvSpPr>
        <p:spPr>
          <a:xfrm>
            <a:off x="4043966" y="515474"/>
            <a:ext cx="3155323" cy="584775"/>
          </a:xfrm>
          <a:prstGeom prst="rect">
            <a:avLst/>
          </a:prstGeom>
          <a:solidFill>
            <a:srgbClr val="E2AC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endParaRPr lang="en-US" sz="3200" b="1" dirty="0">
              <a:latin typeface="Times New Roman" panose="02020603050405020304" pitchFamily="18" charset="0"/>
              <a:cs typeface="Times New Roman" panose="02020603050405020304" pitchFamily="18" charset="0"/>
            </a:endParaRPr>
          </a:p>
        </p:txBody>
      </p:sp>
      <p:grpSp>
        <p:nvGrpSpPr>
          <p:cNvPr id="11" name="Google Shape;749;p45">
            <a:extLst>
              <a:ext uri="{FF2B5EF4-FFF2-40B4-BE49-F238E27FC236}">
                <a16:creationId xmlns="" xmlns:a16="http://schemas.microsoft.com/office/drawing/2014/main" id="{E8061D8A-04D9-4826-B149-9E256DB3FDD9}"/>
              </a:ext>
            </a:extLst>
          </p:cNvPr>
          <p:cNvGrpSpPr/>
          <p:nvPr/>
        </p:nvGrpSpPr>
        <p:grpSpPr>
          <a:xfrm>
            <a:off x="5105054" y="1859119"/>
            <a:ext cx="1033145" cy="711164"/>
            <a:chOff x="0" y="0"/>
            <a:chExt cx="898272" cy="718110"/>
          </a:xfrm>
        </p:grpSpPr>
        <p:pic>
          <p:nvPicPr>
            <p:cNvPr id="12" name="Google Shape;750;p45">
              <a:extLst>
                <a:ext uri="{FF2B5EF4-FFF2-40B4-BE49-F238E27FC236}">
                  <a16:creationId xmlns="" xmlns:a16="http://schemas.microsoft.com/office/drawing/2014/main" id="{6FB5742E-4DED-4C71-9F32-4C88E78DCC38}"/>
                </a:ext>
              </a:extLst>
            </p:cNvPr>
            <p:cNvPicPr preferRelativeResize="0"/>
            <p:nvPr/>
          </p:nvPicPr>
          <p:blipFill rotWithShape="1">
            <a:blip r:embed="rId6">
              <a:alphaModFix/>
            </a:blip>
            <a:srcRect/>
            <a:stretch/>
          </p:blipFill>
          <p:spPr>
            <a:xfrm>
              <a:off x="0" y="0"/>
              <a:ext cx="898272" cy="718110"/>
            </a:xfrm>
            <a:prstGeom prst="rect">
              <a:avLst/>
            </a:prstGeom>
            <a:noFill/>
            <a:ln>
              <a:noFill/>
            </a:ln>
          </p:spPr>
        </p:pic>
        <p:sp>
          <p:nvSpPr>
            <p:cNvPr id="13" name="Google Shape;751;p45">
              <a:extLst>
                <a:ext uri="{FF2B5EF4-FFF2-40B4-BE49-F238E27FC236}">
                  <a16:creationId xmlns="" xmlns:a16="http://schemas.microsoft.com/office/drawing/2014/main" id="{822F46D1-27FE-43F9-9D02-5AFF146ED792}"/>
                </a:ext>
              </a:extLst>
            </p:cNvPr>
            <p:cNvSpPr txBox="1"/>
            <p:nvPr/>
          </p:nvSpPr>
          <p:spPr>
            <a:xfrm>
              <a:off x="237049" y="70685"/>
              <a:ext cx="380709" cy="595821"/>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 xmlns:a16="http://schemas.microsoft.com/office/drawing/2014/main" id="{04984EE3-2D3E-48D7-A0A8-A88E47495B01}"/>
              </a:ext>
            </a:extLst>
          </p:cNvPr>
          <p:cNvSpPr txBox="1"/>
          <p:nvPr/>
        </p:nvSpPr>
        <p:spPr>
          <a:xfrm>
            <a:off x="6333810" y="2014646"/>
            <a:ext cx="5055558"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(2003)</a:t>
            </a:r>
          </a:p>
        </p:txBody>
      </p:sp>
      <p:grpSp>
        <p:nvGrpSpPr>
          <p:cNvPr id="14" name="Google Shape;752;p45">
            <a:extLst>
              <a:ext uri="{FF2B5EF4-FFF2-40B4-BE49-F238E27FC236}">
                <a16:creationId xmlns="" xmlns:a16="http://schemas.microsoft.com/office/drawing/2014/main" id="{766B1A09-6F22-4CA9-BA99-8646FD0D18D5}"/>
              </a:ext>
            </a:extLst>
          </p:cNvPr>
          <p:cNvGrpSpPr/>
          <p:nvPr/>
        </p:nvGrpSpPr>
        <p:grpSpPr>
          <a:xfrm>
            <a:off x="5105054" y="2969190"/>
            <a:ext cx="1033145" cy="710606"/>
            <a:chOff x="0" y="0"/>
            <a:chExt cx="898272" cy="718110"/>
          </a:xfrm>
        </p:grpSpPr>
        <p:pic>
          <p:nvPicPr>
            <p:cNvPr id="15" name="Google Shape;753;p45">
              <a:extLst>
                <a:ext uri="{FF2B5EF4-FFF2-40B4-BE49-F238E27FC236}">
                  <a16:creationId xmlns="" xmlns:a16="http://schemas.microsoft.com/office/drawing/2014/main" id="{FE59E9F1-A012-4648-95B1-2CC67DAF834C}"/>
                </a:ext>
              </a:extLst>
            </p:cNvPr>
            <p:cNvPicPr preferRelativeResize="0"/>
            <p:nvPr/>
          </p:nvPicPr>
          <p:blipFill rotWithShape="1">
            <a:blip r:embed="rId7">
              <a:alphaModFix/>
            </a:blip>
            <a:srcRect/>
            <a:stretch/>
          </p:blipFill>
          <p:spPr>
            <a:xfrm>
              <a:off x="0" y="0"/>
              <a:ext cx="898272" cy="718110"/>
            </a:xfrm>
            <a:prstGeom prst="rect">
              <a:avLst/>
            </a:prstGeom>
            <a:noFill/>
            <a:ln>
              <a:noFill/>
            </a:ln>
          </p:spPr>
        </p:pic>
        <p:sp>
          <p:nvSpPr>
            <p:cNvPr id="16" name="Google Shape;754;p45">
              <a:extLst>
                <a:ext uri="{FF2B5EF4-FFF2-40B4-BE49-F238E27FC236}">
                  <a16:creationId xmlns="" xmlns:a16="http://schemas.microsoft.com/office/drawing/2014/main" id="{4260AFA3-9F61-4D3C-AC8A-BF2BDB47ADB4}"/>
                </a:ext>
              </a:extLst>
            </p:cNvPr>
            <p:cNvSpPr txBox="1"/>
            <p:nvPr/>
          </p:nvSpPr>
          <p:spPr>
            <a:xfrm>
              <a:off x="214192" y="71392"/>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7" name="Google Shape;755;p45">
            <a:extLst>
              <a:ext uri="{FF2B5EF4-FFF2-40B4-BE49-F238E27FC236}">
                <a16:creationId xmlns="" xmlns:a16="http://schemas.microsoft.com/office/drawing/2014/main" id="{41BAF1C7-CEEF-4AF8-87EC-C2FD4D1256DF}"/>
              </a:ext>
            </a:extLst>
          </p:cNvPr>
          <p:cNvGrpSpPr/>
          <p:nvPr/>
        </p:nvGrpSpPr>
        <p:grpSpPr>
          <a:xfrm>
            <a:off x="5107466" y="4148334"/>
            <a:ext cx="1030733" cy="710606"/>
            <a:chOff x="0" y="0"/>
            <a:chExt cx="898272" cy="718110"/>
          </a:xfrm>
        </p:grpSpPr>
        <p:pic>
          <p:nvPicPr>
            <p:cNvPr id="18" name="Google Shape;756;p45">
              <a:extLst>
                <a:ext uri="{FF2B5EF4-FFF2-40B4-BE49-F238E27FC236}">
                  <a16:creationId xmlns="" xmlns:a16="http://schemas.microsoft.com/office/drawing/2014/main" id="{BEB6E9D7-A2B2-4BF4-92B3-727CC115C7F0}"/>
                </a:ext>
              </a:extLst>
            </p:cNvPr>
            <p:cNvPicPr preferRelativeResize="0"/>
            <p:nvPr/>
          </p:nvPicPr>
          <p:blipFill rotWithShape="1">
            <a:blip r:embed="rId8">
              <a:alphaModFix/>
            </a:blip>
            <a:srcRect/>
            <a:stretch/>
          </p:blipFill>
          <p:spPr>
            <a:xfrm>
              <a:off x="0" y="0"/>
              <a:ext cx="898272" cy="718110"/>
            </a:xfrm>
            <a:prstGeom prst="rect">
              <a:avLst/>
            </a:prstGeom>
            <a:noFill/>
            <a:ln>
              <a:noFill/>
            </a:ln>
          </p:spPr>
        </p:pic>
        <p:sp>
          <p:nvSpPr>
            <p:cNvPr id="19" name="Google Shape;757;p45">
              <a:extLst>
                <a:ext uri="{FF2B5EF4-FFF2-40B4-BE49-F238E27FC236}">
                  <a16:creationId xmlns="" xmlns:a16="http://schemas.microsoft.com/office/drawing/2014/main" id="{C6EC5432-A640-4D16-84F8-19A7073F7283}"/>
                </a:ext>
              </a:extLst>
            </p:cNvPr>
            <p:cNvSpPr txBox="1"/>
            <p:nvPr/>
          </p:nvSpPr>
          <p:spPr>
            <a:xfrm>
              <a:off x="237049" y="119928"/>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 xmlns:a16="http://schemas.microsoft.com/office/drawing/2014/main" id="{933AB2CC-A330-4C0F-9DFE-9324A9DE641E}"/>
              </a:ext>
            </a:extLst>
          </p:cNvPr>
          <p:cNvSpPr txBox="1"/>
          <p:nvPr/>
        </p:nvSpPr>
        <p:spPr>
          <a:xfrm>
            <a:off x="6384551" y="3084401"/>
            <a:ext cx="45720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D79A6AE5-E899-4DAD-9859-B89521B665BF}"/>
              </a:ext>
            </a:extLst>
          </p:cNvPr>
          <p:cNvSpPr txBox="1"/>
          <p:nvPr/>
        </p:nvSpPr>
        <p:spPr>
          <a:xfrm>
            <a:off x="6417878" y="4259679"/>
            <a:ext cx="431442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a:t>
            </a:r>
          </a:p>
        </p:txBody>
      </p:sp>
      <p:pic>
        <p:nvPicPr>
          <p:cNvPr id="22" name="图片 44">
            <a:extLst>
              <a:ext uri="{FF2B5EF4-FFF2-40B4-BE49-F238E27FC236}">
                <a16:creationId xmlns="" xmlns:a16="http://schemas.microsoft.com/office/drawing/2014/main" id="{D92F646D-1BAC-9848-B7D7-1584ABA6C5CF}"/>
              </a:ext>
            </a:extLst>
          </p:cNvPr>
          <p:cNvPicPr/>
          <p:nvPr/>
        </p:nvPicPr>
        <p:blipFill>
          <a:blip r:embed="rId9" cstate="print">
            <a:extLst>
              <a:ext uri="{28A0092B-C50C-407E-A947-70E740481C1C}">
                <a14:useLocalDpi xmlns:a14="http://schemas.microsoft.com/office/drawing/2010/main" val="0"/>
              </a:ext>
            </a:extLst>
          </a:blip>
          <a:stretch>
            <a:fillRect/>
          </a:stretch>
        </p:blipFill>
        <p:spPr>
          <a:xfrm rot="10800000">
            <a:off x="-1" y="-80655"/>
            <a:ext cx="1777285" cy="1394300"/>
          </a:xfrm>
          <a:prstGeom prst="rect">
            <a:avLst/>
          </a:prstGeom>
        </p:spPr>
      </p:pic>
    </p:spTree>
    <p:extLst>
      <p:ext uri="{BB962C8B-B14F-4D97-AF65-F5344CB8AC3E}">
        <p14:creationId xmlns:p14="http://schemas.microsoft.com/office/powerpoint/2010/main" val="11432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 xmlns:a16="http://schemas.microsoft.com/office/drawing/2014/main" id="{DA4766EE-9BA7-42EB-BBC4-120C3FFAF19E}"/>
              </a:ext>
            </a:extLst>
          </p:cNvPr>
          <p:cNvSpPr txBox="1"/>
          <p:nvPr/>
        </p:nvSpPr>
        <p:spPr>
          <a:xfrm>
            <a:off x="4298130" y="2623400"/>
            <a:ext cx="3232596" cy="1200329"/>
          </a:xfrm>
          <a:prstGeom prst="rect">
            <a:avLst/>
          </a:prstGeom>
          <a:noFill/>
        </p:spPr>
        <p:txBody>
          <a:bodyPr wrap="square" rtlCol="0">
            <a:spAutoFit/>
          </a:bodyPr>
          <a:lstStyle/>
          <a:p>
            <a:pPr algn="ctr"/>
            <a:r>
              <a:rPr lang="en-US" sz="3600" b="1" dirty="0"/>
              <a:t>II. </a:t>
            </a:r>
            <a:r>
              <a:rPr lang="en-US" sz="3600" b="1" dirty="0" err="1"/>
              <a:t>Đọc</a:t>
            </a:r>
            <a:r>
              <a:rPr lang="en-US" sz="3600" b="1" dirty="0"/>
              <a:t> </a:t>
            </a:r>
            <a:r>
              <a:rPr lang="en-US" sz="3600" b="1" dirty="0" err="1"/>
              <a:t>và</a:t>
            </a:r>
            <a:r>
              <a:rPr lang="en-US" sz="3600" b="1" dirty="0"/>
              <a:t> </a:t>
            </a:r>
          </a:p>
          <a:p>
            <a:pPr algn="ctr"/>
            <a:r>
              <a:rPr lang="en-US" sz="3600" b="1" dirty="0" err="1"/>
              <a:t>tìm</a:t>
            </a:r>
            <a:r>
              <a:rPr lang="en-US" sz="3600" b="1" dirty="0"/>
              <a:t> </a:t>
            </a:r>
            <a:r>
              <a:rPr lang="en-US" sz="3600" b="1" dirty="0" err="1"/>
              <a:t>hiểu</a:t>
            </a:r>
            <a:r>
              <a:rPr lang="en-US" sz="3600" b="1" dirty="0"/>
              <a:t> chi </a:t>
            </a:r>
            <a:r>
              <a:rPr lang="en-US" sz="3600" b="1" dirty="0" err="1"/>
              <a:t>tiết</a:t>
            </a:r>
            <a:endParaRPr lang="en-US" sz="3600" b="1" dirty="0"/>
          </a:p>
        </p:txBody>
      </p:sp>
    </p:spTree>
    <p:extLst>
      <p:ext uri="{BB962C8B-B14F-4D97-AF65-F5344CB8AC3E}">
        <p14:creationId xmlns:p14="http://schemas.microsoft.com/office/powerpoint/2010/main" val="251600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95708625"/>
              </p:ext>
            </p:extLst>
          </p:nvPr>
        </p:nvGraphicFramePr>
        <p:xfrm>
          <a:off x="723900" y="977902"/>
          <a:ext cx="11163301" cy="4663939"/>
        </p:xfrm>
        <a:graphic>
          <a:graphicData uri="http://schemas.openxmlformats.org/drawingml/2006/table">
            <a:tbl>
              <a:tblPr firstRow="1" firstCol="1" bandRow="1">
                <a:tableStyleId>{5C22544A-7EE6-4342-B048-85BDC9FD1C3A}</a:tableStyleId>
              </a:tblPr>
              <a:tblGrid>
                <a:gridCol w="3906288"/>
                <a:gridCol w="7257013"/>
              </a:tblGrid>
              <a:tr h="434583">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1872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smtClean="0">
                          <a:effectLst/>
                          <a:latin typeface="Times New Roman" panose="02020603050405020304" pitchFamily="18" charset="0"/>
                          <a:cs typeface="Times New Roman" panose="02020603050405020304" pitchFamily="18" charset="0"/>
                        </a:rPr>
                        <a:t>Cách</a:t>
                      </a:r>
                      <a:r>
                        <a:rPr lang="en-US" sz="2400" b="0" baseline="0" smtClean="0">
                          <a:effectLst/>
                          <a:latin typeface="Times New Roman" panose="02020603050405020304" pitchFamily="18" charset="0"/>
                          <a:cs typeface="Times New Roman" panose="02020603050405020304" pitchFamily="18" charset="0"/>
                        </a:rPr>
                        <a:t> n</a:t>
                      </a:r>
                      <a:r>
                        <a:rPr lang="vi-VN" sz="2400" b="0" smtClean="0">
                          <a:effectLst/>
                          <a:latin typeface="Times New Roman" panose="02020603050405020304" pitchFamily="18" charset="0"/>
                          <a:cs typeface="Times New Roman" panose="02020603050405020304" pitchFamily="18" charset="0"/>
                        </a:rPr>
                        <a:t>gắt </a:t>
                      </a:r>
                      <a:r>
                        <a:rPr lang="vi-VN" sz="2400" b="0">
                          <a:effectLst/>
                          <a:latin typeface="Times New Roman" panose="02020603050405020304" pitchFamily="18" charset="0"/>
                          <a:cs typeface="Times New Roman" panose="02020603050405020304" pitchFamily="18" charset="0"/>
                        </a:rPr>
                        <a:t>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691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3037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1. Các yếu tố đặc trưng của bài thơ</a:t>
            </a:r>
            <a:endParaRPr lang="en-US" sz="32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7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66227593"/>
              </p:ext>
            </p:extLst>
          </p:nvPr>
        </p:nvGraphicFramePr>
        <p:xfrm>
          <a:off x="898635" y="1216573"/>
          <a:ext cx="10988566" cy="4575179"/>
        </p:xfrm>
        <a:graphic>
          <a:graphicData uri="http://schemas.openxmlformats.org/drawingml/2006/table">
            <a:tbl>
              <a:tblPr firstRow="1" firstCol="1" bandRow="1">
                <a:tableStyleId>{5C22544A-7EE6-4342-B048-85BDC9FD1C3A}</a:tableStyleId>
              </a:tblPr>
              <a:tblGrid>
                <a:gridCol w="3845144"/>
                <a:gridCol w="7143422"/>
              </a:tblGrid>
              <a:tr h="412344">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234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Tình mẹ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06407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chân: </a:t>
                      </a:r>
                      <a:r>
                        <a:rPr lang="en-US" sz="2400">
                          <a:effectLst/>
                          <a:latin typeface="Times New Roman" panose="02020603050405020304" pitchFamily="18" charset="0"/>
                          <a:cs typeface="Times New Roman" panose="02020603050405020304" pitchFamily="18" charset="0"/>
                        </a:rPr>
                        <a:t>màng/dàng ngon/tròn...</a:t>
                      </a:r>
                    </a:p>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lưng: tròn/còn; </a:t>
                      </a:r>
                      <a:r>
                        <a:rPr lang="en-US" sz="2400">
                          <a:effectLst/>
                          <a:latin typeface="Times New Roman" panose="02020603050405020304" pitchFamily="18" charset="0"/>
                          <a:cs typeface="Times New Roman" panose="02020603050405020304" pitchFamily="18" charset="0"/>
                        </a:rPr>
                        <a:t>đời/trời...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468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smtClean="0">
                          <a:effectLst/>
                          <a:latin typeface="Times New Roman" panose="02020603050405020304" pitchFamily="18" charset="0"/>
                          <a:cs typeface="Times New Roman" panose="02020603050405020304" pitchFamily="18" charset="0"/>
                        </a:rPr>
                        <a:t>Cách</a:t>
                      </a:r>
                      <a:r>
                        <a:rPr lang="en-US" sz="2400" b="0" baseline="0" smtClean="0">
                          <a:effectLst/>
                          <a:latin typeface="Times New Roman" panose="02020603050405020304" pitchFamily="18" charset="0"/>
                          <a:cs typeface="Times New Roman" panose="02020603050405020304" pitchFamily="18" charset="0"/>
                        </a:rPr>
                        <a:t> n</a:t>
                      </a:r>
                      <a:r>
                        <a:rPr lang="vi-VN" sz="2400" b="0" smtClean="0">
                          <a:effectLst/>
                          <a:latin typeface="Times New Roman" panose="02020603050405020304" pitchFamily="18" charset="0"/>
                          <a:cs typeface="Times New Roman" panose="02020603050405020304" pitchFamily="18" charset="0"/>
                        </a:rPr>
                        <a:t>gắt </a:t>
                      </a:r>
                      <a:r>
                        <a:rPr lang="vi-VN" sz="2400" b="0">
                          <a:effectLst/>
                          <a:latin typeface="Times New Roman" panose="02020603050405020304" pitchFamily="18" charset="0"/>
                          <a:cs typeface="Times New Roman" panose="02020603050405020304" pitchFamily="18" charset="0"/>
                        </a:rPr>
                        <a:t>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2/2/2; 2/2/2/2;4/4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24690">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Người mẹ</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23703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Tình yêu  thương của mẹ dành cho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1. Các yếu tố đặc trưng của bài thơ</a:t>
            </a:r>
            <a:endParaRPr lang="en-US" sz="32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68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1046</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BaoAnh</cp:lastModifiedBy>
  <cp:revision>40</cp:revision>
  <dcterms:created xsi:type="dcterms:W3CDTF">2021-08-26T04:20:52Z</dcterms:created>
  <dcterms:modified xsi:type="dcterms:W3CDTF">2022-08-20T15:38:51Z</dcterms:modified>
</cp:coreProperties>
</file>