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62" r:id="rId6"/>
    <p:sldId id="263" r:id="rId7"/>
    <p:sldId id="264" r:id="rId8"/>
    <p:sldId id="265" r:id="rId9"/>
    <p:sldId id="267"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Tran" initials="H" lastIdx="3" clrIdx="0">
    <p:extLst>
      <p:ext uri="{19B8F6BF-5375-455C-9EA6-DF929625EA0E}">
        <p15:presenceInfo xmlns:p15="http://schemas.microsoft.com/office/powerpoint/2012/main" userId="HuyenTr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0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5T21:32:45.156"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5T21:32:45.156" idx="2">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25T21:32:45.156" idx="3">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C24C0C-9F80-44CD-BF26-8133239A6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63930D1-9976-4527-8660-BDF5A0C2E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D8739FC-8C60-4AC8-A2CE-AC481C0D85FE}"/>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E5CF7FE5-6CCC-4EE6-9C1E-93291BB87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9BAD55-70B5-4036-8601-8ED43F0F6C06}"/>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06592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F9DD1-4BCE-4806-B322-60F8B24A1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FBD55AA-F7D3-4B52-A9DA-793931ECF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76AEB4-1BAC-48D0-8D6A-5662B73CE4B1}"/>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58F7F33F-8129-48E1-BC71-4B9A443F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9C054E-0898-4963-8154-F7B7D9231918}"/>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47256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A37B48-B2C7-47FD-8F32-0BD2118E1A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D83AA1-4E59-4D9E-9CC4-316353607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FB4AE6-CC76-4F5C-8FA2-8724BFFA1B92}"/>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41C18F1B-FAB8-491B-8E30-0BF448DE3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BF926A-8EC7-4197-A3EC-B2760FA61987}"/>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2462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FFC19-DF4F-4D34-A0E9-E74F7C21E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93F79D-592C-4CD6-9AF5-D12944B1F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1F7E2C-172B-4692-84D5-E2EAB678D1E8}"/>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AB5F5EE7-294D-43A6-B4DF-924DBE1B1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926C90-88AA-4EB5-85E7-93DA72FC2B6A}"/>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52514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5309D-27A4-4B76-A1EA-E21811909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A76E61-BBCE-461B-8417-ECD1403A73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57BC0B6-63A6-4768-AD72-1BEBED8FDA3F}"/>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8DE7D88C-DA5C-4252-8423-041A0D49E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B3C0C7-6008-49B2-8C63-0E8716090854}"/>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85792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150BE-8013-4195-91CB-3CB4CF907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8B2367-BDEB-40FD-B366-B3FA46EE8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834C79-8915-4649-A20C-E73EA8F47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21D3BB1-AE97-42B3-8D6E-7F63ED80521D}"/>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6" name="Footer Placeholder 5">
            <a:extLst>
              <a:ext uri="{FF2B5EF4-FFF2-40B4-BE49-F238E27FC236}">
                <a16:creationId xmlns:a16="http://schemas.microsoft.com/office/drawing/2014/main" xmlns="" id="{9C5B58BF-92C1-43DD-AA25-D22725C4E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C901B4-2E39-434F-B708-0043FF312584}"/>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127913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9BD342-153A-42AD-B321-73423CF12D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63E673-42BA-4D11-8A5F-4C28EB211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4BF2D11-064D-42C2-959C-9A5DC8E43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FA06FF-1B9D-43C4-9730-8A1155968F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242E6A9-7341-440E-AC03-15E5876C4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F5F423-123F-4E59-BB37-E874038DDA38}"/>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8" name="Footer Placeholder 7">
            <a:extLst>
              <a:ext uri="{FF2B5EF4-FFF2-40B4-BE49-F238E27FC236}">
                <a16:creationId xmlns:a16="http://schemas.microsoft.com/office/drawing/2014/main" xmlns="" id="{271B8C5A-D2A0-442B-8604-81A9F8094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B96A8BA-3E04-46C7-8FCF-7EB93C58C048}"/>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270343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E0467-3A3D-4796-8D5F-7E392DD3B1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7CAC70-7E0F-409E-8EB2-8A5381ED3271}"/>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4" name="Footer Placeholder 3">
            <a:extLst>
              <a:ext uri="{FF2B5EF4-FFF2-40B4-BE49-F238E27FC236}">
                <a16:creationId xmlns:a16="http://schemas.microsoft.com/office/drawing/2014/main" xmlns="" id="{BB28E957-A509-42CD-976A-AF80C5E6F9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588F060-CA2B-41D4-A893-4ED0940C260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16693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FC84D05-ED92-4B08-8B26-50B64229184D}"/>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3" name="Footer Placeholder 2">
            <a:extLst>
              <a:ext uri="{FF2B5EF4-FFF2-40B4-BE49-F238E27FC236}">
                <a16:creationId xmlns:a16="http://schemas.microsoft.com/office/drawing/2014/main" xmlns="" id="{B5C78C9E-8A64-4000-BDE7-B627B5C3F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609308B-884B-4C38-9B97-1584C7239595}"/>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413169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DE99D5-0CC2-4A0F-A7F0-2F7B8B04E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667B7CA-3D93-44BA-AFFB-F94BAF5C7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5EDCB69-E028-4792-9174-6E1B96E9A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550D1C-351F-4F29-9372-F8EB3A68196D}"/>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6" name="Footer Placeholder 5">
            <a:extLst>
              <a:ext uri="{FF2B5EF4-FFF2-40B4-BE49-F238E27FC236}">
                <a16:creationId xmlns:a16="http://schemas.microsoft.com/office/drawing/2014/main" xmlns="" id="{8A427BA0-78B3-4E40-8C85-4DCBB23E3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E0BB51-F6C0-4FDB-A112-0642D21F37B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57138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A08A2-367D-421D-AE33-5CA644A72D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054E0E-D090-4577-9ED2-47343321C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6EBCF5-9D3A-4D7E-90D7-2D4E4872D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3641CD-4905-4DB2-AB14-B396673C464C}"/>
              </a:ext>
            </a:extLst>
          </p:cNvPr>
          <p:cNvSpPr>
            <a:spLocks noGrp="1"/>
          </p:cNvSpPr>
          <p:nvPr>
            <p:ph type="dt" sz="half" idx="10"/>
          </p:nvPr>
        </p:nvSpPr>
        <p:spPr/>
        <p:txBody>
          <a:bodyPr/>
          <a:lstStyle/>
          <a:p>
            <a:fld id="{804E36F9-AFFE-4A38-A567-17B75D430094}" type="datetimeFigureOut">
              <a:rPr lang="en-US" smtClean="0"/>
              <a:pPr/>
              <a:t>20/08/2022</a:t>
            </a:fld>
            <a:endParaRPr lang="en-US"/>
          </a:p>
        </p:txBody>
      </p:sp>
      <p:sp>
        <p:nvSpPr>
          <p:cNvPr id="6" name="Footer Placeholder 5">
            <a:extLst>
              <a:ext uri="{FF2B5EF4-FFF2-40B4-BE49-F238E27FC236}">
                <a16:creationId xmlns:a16="http://schemas.microsoft.com/office/drawing/2014/main" xmlns="" id="{C3845BD4-21A9-4E36-8B9B-9C584B0A4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A80FBC-B755-48C3-A8CF-F8E35DCAC4DC}"/>
              </a:ext>
            </a:extLst>
          </p:cNvPr>
          <p:cNvSpPr>
            <a:spLocks noGrp="1"/>
          </p:cNvSpPr>
          <p:nvPr>
            <p:ph type="sldNum" sz="quarter" idx="12"/>
          </p:nvPr>
        </p:nvSpPr>
        <p:spPr/>
        <p:txBody>
          <a:bodyPr/>
          <a:lstStyle/>
          <a:p>
            <a:fld id="{E1F33EA7-FAB8-428A-A18B-35C357252B3B}" type="slidenum">
              <a:rPr lang="en-US" smtClean="0"/>
              <a:pPr/>
              <a:t>‹#›</a:t>
            </a:fld>
            <a:endParaRPr lang="en-US"/>
          </a:p>
        </p:txBody>
      </p:sp>
    </p:spTree>
    <p:extLst>
      <p:ext uri="{BB962C8B-B14F-4D97-AF65-F5344CB8AC3E}">
        <p14:creationId xmlns:p14="http://schemas.microsoft.com/office/powerpoint/2010/main" val="394614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838E3CD-D95A-4A91-AA18-D1D49E34F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44D848E-A42F-49B2-A057-9E54B5FC91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72F632-7285-4584-9A83-F26F43A3E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E36F9-AFFE-4A38-A567-17B75D430094}" type="datetimeFigureOut">
              <a:rPr lang="en-US" smtClean="0"/>
              <a:pPr/>
              <a:t>20/08/2022</a:t>
            </a:fld>
            <a:endParaRPr lang="en-US"/>
          </a:p>
        </p:txBody>
      </p:sp>
      <p:sp>
        <p:nvSpPr>
          <p:cNvPr id="5" name="Footer Placeholder 4">
            <a:extLst>
              <a:ext uri="{FF2B5EF4-FFF2-40B4-BE49-F238E27FC236}">
                <a16:creationId xmlns:a16="http://schemas.microsoft.com/office/drawing/2014/main" xmlns="" id="{234D31A3-7CA9-4826-8D4C-8DE996160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61BA89-77E7-43A2-A700-12E5C18A1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33EA7-FAB8-428A-A18B-35C357252B3B}" type="slidenum">
              <a:rPr lang="en-US" smtClean="0"/>
              <a:pPr/>
              <a:t>‹#›</a:t>
            </a:fld>
            <a:endParaRPr lang="en-US"/>
          </a:p>
        </p:txBody>
      </p:sp>
    </p:spTree>
    <p:extLst>
      <p:ext uri="{BB962C8B-B14F-4D97-AF65-F5344CB8AC3E}">
        <p14:creationId xmlns:p14="http://schemas.microsoft.com/office/powerpoint/2010/main" val="613994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file:///F:\A%20A%20A%20M&#192;N%20H&#204;NH%202021\Nh&#243;m%20C&#225;nh%20Di&#7873;u\CHUY&#7874;N%20L&#7846;N%201-HO&#192;N%20CH&#7880;NH%201\PPT%20NGU%20VAN%20CANH%20DIEU%20LAN%201\B1.%20D&#7844;U%20&#7844;N%20H&#7890;%20G&#431;&#416;M.mp4" TargetMode="Externa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688CC35-53EF-48A5-98C9-DA0167BB0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72806"/>
          </a:xfrm>
          <a:prstGeom prst="rect">
            <a:avLst/>
          </a:prstGeom>
        </p:spPr>
      </p:pic>
      <p:pic>
        <p:nvPicPr>
          <p:cNvPr id="4" name="DẤU ẤN HỒ GƯƠM ( DI TÍCH LỊCH SỬ - VĂN HÓA )">
            <a:hlinkClick r:id="" action="ppaction://media"/>
            <a:extLst>
              <a:ext uri="{FF2B5EF4-FFF2-40B4-BE49-F238E27FC236}">
                <a16:creationId xmlns:a16="http://schemas.microsoft.com/office/drawing/2014/main" xmlns="" id="{561A492D-AA51-4692-B933-B2C8461C01D5}"/>
              </a:ext>
            </a:extLst>
          </p:cNvPr>
          <p:cNvPicPr>
            <a:picLocks noChangeAspect="1"/>
          </p:cNvPicPr>
          <p:nvPr>
            <a:videoFile r:link="rId2"/>
            <p:extLst>
              <p:ext uri="{DAA4B4D4-6D71-4841-9C94-3DE7FCFB9230}">
                <p14:media xmlns:p14="http://schemas.microsoft.com/office/powerpoint/2010/main" r:embed="rId1"/>
              </p:ext>
            </p:extLst>
          </p:nvPr>
        </p:nvPicPr>
        <p:blipFill>
          <a:blip r:embed="rId6">
            <a:lum/>
          </a:blip>
          <a:stretch>
            <a:fillRect/>
          </a:stretch>
        </p:blipFill>
        <p:spPr>
          <a:xfrm>
            <a:off x="1625599" y="846590"/>
            <a:ext cx="9177465" cy="5162324"/>
          </a:xfrm>
          <a:prstGeom prst="rect">
            <a:avLst/>
          </a:prstGeom>
        </p:spPr>
      </p:pic>
      <p:pic>
        <p:nvPicPr>
          <p:cNvPr id="7" name="B1. DẤU ẤN HỒ GƯƠM.mp4">
            <a:hlinkClick r:id="" action="ppaction://media"/>
          </p:cNvPr>
          <p:cNvPicPr>
            <a:picLocks noRot="1" noChangeAspect="1"/>
          </p:cNvPicPr>
          <p:nvPr>
            <a:videoFile r:link="rId3"/>
          </p:nvPr>
        </p:nvPicPr>
        <p:blipFill>
          <a:blip r:embed="rId7"/>
          <a:stretch>
            <a:fillRect/>
          </a:stretch>
        </p:blipFill>
        <p:spPr>
          <a:xfrm>
            <a:off x="1123405" y="548639"/>
            <a:ext cx="10162903" cy="5747657"/>
          </a:xfrm>
          <a:prstGeom prst="rect">
            <a:avLst/>
          </a:prstGeom>
        </p:spPr>
      </p:pic>
    </p:spTree>
    <p:extLst>
      <p:ext uri="{BB962C8B-B14F-4D97-AF65-F5344CB8AC3E}">
        <p14:creationId xmlns:p14="http://schemas.microsoft.com/office/powerpoint/2010/main" val="34781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20" fill="hold"/>
                                        <p:tgtEl>
                                          <p:spTgt spid="4"/>
                                        </p:tgtEl>
                                      </p:cBhvr>
                                    </p:cmd>
                                  </p:childTnLst>
                                </p:cTn>
                              </p:par>
                            </p:childTnLst>
                          </p:cTn>
                        </p:par>
                        <p:par>
                          <p:cTn id="7" fill="hold">
                            <p:stCondLst>
                              <p:cond delay="234220"/>
                            </p:stCondLst>
                            <p:childTnLst>
                              <p:par>
                                <p:cTn id="8" presetID="1" presetClass="mediacall" presetSubtype="0" fill="hold" nodeType="afterEffect">
                                  <p:stCondLst>
                                    <p:cond delay="0"/>
                                  </p:stCondLst>
                                  <p:childTnLst>
                                    <p:cmd type="call" cmd="playFrom(0.0)">
                                      <p:cBhvr>
                                        <p:cTn id="9" dur="234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515155"/>
            <a:ext cx="2610531" cy="6342844"/>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xmlns=""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pic>
        <p:nvPicPr>
          <p:cNvPr id="3" name="Picture 2">
            <a:extLst>
              <a:ext uri="{FF2B5EF4-FFF2-40B4-BE49-F238E27FC236}">
                <a16:creationId xmlns:a16="http://schemas.microsoft.com/office/drawing/2014/main" xmlns="" id="{BF22636B-ED3F-4F22-942F-12C04C23F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437" y="-128876"/>
            <a:ext cx="7712438" cy="5818672"/>
          </a:xfrm>
          <a:prstGeom prst="rect">
            <a:avLst/>
          </a:prstGeom>
        </p:spPr>
      </p:pic>
      <p:sp>
        <p:nvSpPr>
          <p:cNvPr id="4" name="TextBox 3">
            <a:extLst>
              <a:ext uri="{FF2B5EF4-FFF2-40B4-BE49-F238E27FC236}">
                <a16:creationId xmlns:a16="http://schemas.microsoft.com/office/drawing/2014/main" xmlns="" id="{3BD945F7-11EC-43D3-9B4E-8748AD9D4287}"/>
              </a:ext>
            </a:extLst>
          </p:cNvPr>
          <p:cNvSpPr txBox="1"/>
          <p:nvPr/>
        </p:nvSpPr>
        <p:spPr>
          <a:xfrm>
            <a:off x="3326465" y="1747319"/>
            <a:ext cx="6380244" cy="1938992"/>
          </a:xfrm>
          <a:prstGeom prst="rect">
            <a:avLst/>
          </a:prstGeom>
          <a:noFill/>
        </p:spPr>
        <p:txBody>
          <a:bodyPr wrap="square" rtlCol="0">
            <a:spAutoFit/>
          </a:bodyPr>
          <a:lstStyle/>
          <a:p>
            <a:pPr algn="just"/>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Các truyền thuyết đều thể hiện niềm tự hào dân tộc, lòng biết ơn của nhân dân đối với các vị anh hùng có công trong lịch sử dựng nước, giữ nước. Em có suy nghĩ gì về trách nhiệm của thế hệ trẻ ngày nay đối với đất nước?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172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05D681C-D3A0-4284-BB45-A2CAB492F0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70"/>
          <a:stretch/>
        </p:blipFill>
        <p:spPr>
          <a:xfrm>
            <a:off x="7053943" y="841827"/>
            <a:ext cx="3004457" cy="2627086"/>
          </a:xfrm>
        </p:spPr>
      </p:pic>
      <p:pic>
        <p:nvPicPr>
          <p:cNvPr id="13" name="Picture 12">
            <a:extLst>
              <a:ext uri="{FF2B5EF4-FFF2-40B4-BE49-F238E27FC236}">
                <a16:creationId xmlns:a16="http://schemas.microsoft.com/office/drawing/2014/main" xmlns="" id="{B9ECFB42-7BC7-4584-9A40-E765AB3EC653}"/>
              </a:ext>
            </a:extLst>
          </p:cNvPr>
          <p:cNvPicPr>
            <a:picLocks noChangeAspect="1"/>
          </p:cNvPicPr>
          <p:nvPr/>
        </p:nvPicPr>
        <p:blipFill rotWithShape="1">
          <a:blip r:embed="rId3">
            <a:extLst>
              <a:ext uri="{28A0092B-C50C-407E-A947-70E740481C1C}">
                <a14:useLocalDpi xmlns:a14="http://schemas.microsoft.com/office/drawing/2010/main" val="0"/>
              </a:ext>
            </a:extLst>
          </a:blip>
          <a:srcRect r="26596"/>
          <a:stretch/>
        </p:blipFill>
        <p:spPr>
          <a:xfrm>
            <a:off x="7053943" y="3468913"/>
            <a:ext cx="3004457" cy="2627086"/>
          </a:xfrm>
          <a:prstGeom prst="rect">
            <a:avLst/>
          </a:prstGeom>
        </p:spPr>
      </p:pic>
      <p:sp>
        <p:nvSpPr>
          <p:cNvPr id="14" name="TextBox 13">
            <a:extLst>
              <a:ext uri="{FF2B5EF4-FFF2-40B4-BE49-F238E27FC236}">
                <a16:creationId xmlns:a16="http://schemas.microsoft.com/office/drawing/2014/main" xmlns="" id="{298A234E-84D7-43E9-9899-EB2214508D2F}"/>
              </a:ext>
            </a:extLst>
          </p:cNvPr>
          <p:cNvSpPr txBox="1"/>
          <p:nvPr/>
        </p:nvSpPr>
        <p:spPr>
          <a:xfrm>
            <a:off x="4630056" y="1720840"/>
            <a:ext cx="2017487" cy="3416320"/>
          </a:xfrm>
          <a:prstGeom prst="rect">
            <a:avLst/>
          </a:prstGeom>
          <a:noFill/>
        </p:spPr>
        <p:txBody>
          <a:bodyPr wrap="square" rtlCol="0">
            <a:spAutoFit/>
          </a:bodyPr>
          <a:lstStyle/>
          <a:p>
            <a:pPr algn="ctr"/>
            <a:r>
              <a:rPr lang="en-US" sz="5400" dirty="0" err="1">
                <a:latin typeface=".TMC-Ong Do" pitchFamily="2" charset="0"/>
              </a:rPr>
              <a:t>Sự</a:t>
            </a:r>
            <a:r>
              <a:rPr lang="en-US" sz="5400" dirty="0">
                <a:latin typeface=".TMC-Ong Do" pitchFamily="2" charset="0"/>
              </a:rPr>
              <a:t> </a:t>
            </a:r>
            <a:r>
              <a:rPr lang="en-US" sz="5400" dirty="0" err="1">
                <a:latin typeface=".TMC-Ong Do" pitchFamily="2" charset="0"/>
              </a:rPr>
              <a:t>tích</a:t>
            </a:r>
            <a:r>
              <a:rPr lang="en-US" sz="5400" dirty="0">
                <a:latin typeface=".TMC-Ong Do" pitchFamily="2" charset="0"/>
              </a:rPr>
              <a:t> </a:t>
            </a:r>
            <a:r>
              <a:rPr lang="en-US" sz="5400" dirty="0" err="1">
                <a:latin typeface=".TMC-Ong Do" pitchFamily="2" charset="0"/>
              </a:rPr>
              <a:t>Hồ</a:t>
            </a:r>
            <a:r>
              <a:rPr lang="en-US" sz="5400" dirty="0">
                <a:latin typeface=".TMC-Ong Do" pitchFamily="2" charset="0"/>
              </a:rPr>
              <a:t> </a:t>
            </a:r>
            <a:r>
              <a:rPr lang="en-US" sz="5400" dirty="0" err="1">
                <a:latin typeface=".TMC-Ong Do" pitchFamily="2" charset="0"/>
              </a:rPr>
              <a:t>Gươm</a:t>
            </a:r>
            <a:endParaRPr lang="en-US" sz="5400" dirty="0">
              <a:latin typeface=".TMC-Ong Do" pitchFamily="2" charset="0"/>
            </a:endParaRPr>
          </a:p>
        </p:txBody>
      </p:sp>
      <p:pic>
        <p:nvPicPr>
          <p:cNvPr id="16" name="Picture 15">
            <a:extLst>
              <a:ext uri="{FF2B5EF4-FFF2-40B4-BE49-F238E27FC236}">
                <a16:creationId xmlns:a16="http://schemas.microsoft.com/office/drawing/2014/main" xmlns="" id="{B75C3761-330C-4C19-9FE9-A537F0FB51E0}"/>
              </a:ext>
            </a:extLst>
          </p:cNvPr>
          <p:cNvPicPr>
            <a:picLocks noChangeAspect="1"/>
          </p:cNvPicPr>
          <p:nvPr/>
        </p:nvPicPr>
        <p:blipFill rotWithShape="1">
          <a:blip r:embed="rId4">
            <a:extLst>
              <a:ext uri="{28A0092B-C50C-407E-A947-70E740481C1C}">
                <a14:useLocalDpi xmlns:a14="http://schemas.microsoft.com/office/drawing/2010/main" val="0"/>
              </a:ext>
            </a:extLst>
          </a:blip>
          <a:srcRect l="30741" t="15886" r="31474" b="8594"/>
          <a:stretch/>
        </p:blipFill>
        <p:spPr>
          <a:xfrm>
            <a:off x="1030513" y="864296"/>
            <a:ext cx="3193143" cy="5231703"/>
          </a:xfrm>
          <a:prstGeom prst="rect">
            <a:avLst/>
          </a:prstGeom>
        </p:spPr>
      </p:pic>
    </p:spTree>
    <p:extLst>
      <p:ext uri="{BB962C8B-B14F-4D97-AF65-F5344CB8AC3E}">
        <p14:creationId xmlns:p14="http://schemas.microsoft.com/office/powerpoint/2010/main" val="2906409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725169"/>
            <a:ext cx="2117725" cy="6132830"/>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2" name="TextBox 1"/>
          <p:cNvSpPr txBox="1"/>
          <p:nvPr/>
        </p:nvSpPr>
        <p:spPr>
          <a:xfrm>
            <a:off x="2525918" y="859494"/>
            <a:ext cx="8799968" cy="156966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I. Đọc và tìm hiểu chung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Thể loại: Truyền thuyết</a:t>
            </a:r>
          </a:p>
          <a:p>
            <a:r>
              <a:rPr lang="en-US" sz="2400">
                <a:latin typeface="Times New Roman" panose="02020603050405020304" pitchFamily="18" charset="0"/>
                <a:cs typeface="Times New Roman" panose="02020603050405020304" pitchFamily="18" charset="0"/>
              </a:rPr>
              <a:t>- Thời điểm: Thế kỉ XV (Hậu Lê)</a:t>
            </a:r>
          </a:p>
          <a:p>
            <a:r>
              <a:rPr lang="en-US" sz="2400">
                <a:latin typeface="Times New Roman" panose="02020603050405020304" pitchFamily="18" charset="0"/>
                <a:cs typeface="Times New Roman" panose="02020603050405020304" pitchFamily="18" charset="0"/>
              </a:rPr>
              <a:t>- Nhân vật chính: Lê Lợi</a:t>
            </a:r>
            <a:endParaRPr lang="en-US" sz="2400">
              <a:latin typeface="Times New Roman" panose="02020603050405020304" pitchFamily="18" charset="0"/>
              <a:cs typeface="Times New Roman" panose="02020603050405020304" pitchFamily="18" charset="0"/>
            </a:endParaRPr>
          </a:p>
        </p:txBody>
      </p:sp>
      <p:pic>
        <p:nvPicPr>
          <p:cNvPr id="9" name="图片 14">
            <a:extLst>
              <a:ext uri="{FF2B5EF4-FFF2-40B4-BE49-F238E27FC236}">
                <a16:creationId xmlns:a16="http://schemas.microsoft.com/office/drawing/2014/main" xmlns=""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099093" y="5129212"/>
            <a:ext cx="5380990" cy="1256665"/>
          </a:xfrm>
          <a:prstGeom prst="rect">
            <a:avLst/>
          </a:prstGeom>
        </p:spPr>
      </p:pic>
    </p:spTree>
    <p:extLst>
      <p:ext uri="{BB962C8B-B14F-4D97-AF65-F5344CB8AC3E}">
        <p14:creationId xmlns:p14="http://schemas.microsoft.com/office/powerpoint/2010/main" val="790000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725169"/>
            <a:ext cx="2117725" cy="6132830"/>
          </a:xfrm>
          <a:prstGeom prst="rect">
            <a:avLst/>
          </a:prstGeom>
        </p:spPr>
      </p:pic>
      <p:pic>
        <p:nvPicPr>
          <p:cNvPr id="11" name="Picture 10">
            <a:extLst>
              <a:ext uri="{FF2B5EF4-FFF2-40B4-BE49-F238E27FC236}">
                <a16:creationId xmlns:a16="http://schemas.microsoft.com/office/drawing/2014/main" xmlns="" id="{46BA448F-0D5E-4C89-87E0-ED1F6A699F1E}"/>
              </a:ext>
            </a:extLst>
          </p:cNvPr>
          <p:cNvPicPr>
            <a:picLocks noChangeAspect="1"/>
          </p:cNvPicPr>
          <p:nvPr/>
        </p:nvPicPr>
        <p:blipFill>
          <a:blip r:embed="rId3"/>
          <a:stretch>
            <a:fillRect/>
          </a:stretch>
        </p:blipFill>
        <p:spPr>
          <a:xfrm>
            <a:off x="1973655" y="1047177"/>
            <a:ext cx="9786796" cy="5316939"/>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17" name="Rectangle: Rounded Corners 16">
            <a:extLst>
              <a:ext uri="{FF2B5EF4-FFF2-40B4-BE49-F238E27FC236}">
                <a16:creationId xmlns:a16="http://schemas.microsoft.com/office/drawing/2014/main" xmlns="" id="{45D6CADB-BC96-48B3-865D-7B1F794250A8}"/>
              </a:ext>
            </a:extLst>
          </p:cNvPr>
          <p:cNvSpPr/>
          <p:nvPr/>
        </p:nvSpPr>
        <p:spPr>
          <a:xfrm>
            <a:off x="4340178" y="108642"/>
            <a:ext cx="4262907" cy="75143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rPr>
              <a:t>II. </a:t>
            </a:r>
            <a:r>
              <a:rPr lang="en-US" sz="2800" b="1" smtClean="0">
                <a:solidFill>
                  <a:schemeClr val="tx1"/>
                </a:solidFill>
              </a:rPr>
              <a:t>Thực </a:t>
            </a:r>
            <a:r>
              <a:rPr lang="en-US" sz="2800" b="1" dirty="0" err="1">
                <a:solidFill>
                  <a:schemeClr val="tx1"/>
                </a:solidFill>
              </a:rPr>
              <a:t>hành</a:t>
            </a:r>
            <a:r>
              <a:rPr lang="en-US" sz="2800" b="1" dirty="0">
                <a:solidFill>
                  <a:schemeClr val="tx1"/>
                </a:solidFill>
              </a:rPr>
              <a:t> </a:t>
            </a:r>
            <a:r>
              <a:rPr lang="en-US" sz="2800" b="1" dirty="0" err="1">
                <a:solidFill>
                  <a:schemeClr val="tx1"/>
                </a:solidFill>
              </a:rPr>
              <a:t>đọc</a:t>
            </a:r>
            <a:r>
              <a:rPr lang="en-US" sz="2800" b="1" dirty="0">
                <a:solidFill>
                  <a:schemeClr val="tx1"/>
                </a:solidFill>
              </a:rPr>
              <a:t> </a:t>
            </a:r>
            <a:r>
              <a:rPr lang="en-US" sz="2800" b="1" dirty="0" err="1">
                <a:solidFill>
                  <a:schemeClr val="tx1"/>
                </a:solidFill>
              </a:rPr>
              <a:t>hiểu</a:t>
            </a:r>
            <a:r>
              <a:rPr lang="en-US" sz="2800" b="1" dirty="0">
                <a:solidFill>
                  <a:schemeClr val="tx1"/>
                </a:solidFill>
              </a:rPr>
              <a:t> </a:t>
            </a:r>
          </a:p>
        </p:txBody>
      </p:sp>
    </p:spTree>
    <p:extLst>
      <p:ext uri="{BB962C8B-B14F-4D97-AF65-F5344CB8AC3E}">
        <p14:creationId xmlns:p14="http://schemas.microsoft.com/office/powerpoint/2010/main" val="3851660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211" y="334978"/>
            <a:ext cx="1667947" cy="6523021"/>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sp>
        <p:nvSpPr>
          <p:cNvPr id="17" name="Rectangle: Rounded Corners 16">
            <a:extLst>
              <a:ext uri="{FF2B5EF4-FFF2-40B4-BE49-F238E27FC236}">
                <a16:creationId xmlns:a16="http://schemas.microsoft.com/office/drawing/2014/main" xmlns="" id="{45D6CADB-BC96-48B3-865D-7B1F794250A8}"/>
              </a:ext>
            </a:extLst>
          </p:cNvPr>
          <p:cNvSpPr/>
          <p:nvPr/>
        </p:nvSpPr>
        <p:spPr>
          <a:xfrm>
            <a:off x="1919335" y="181074"/>
            <a:ext cx="6973513" cy="92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II. Thực </a:t>
            </a:r>
            <a:r>
              <a:rPr lang="en-US" sz="2800" b="1" dirty="0" err="1">
                <a:solidFill>
                  <a:schemeClr val="tx1"/>
                </a:solidFill>
                <a:latin typeface="Times New Roman" panose="02020603050405020304" pitchFamily="18" charset="0"/>
                <a:cs typeface="Times New Roman" panose="02020603050405020304" pitchFamily="18" charset="0"/>
              </a:rPr>
              <a: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hiểu</a:t>
            </a:r>
            <a:r>
              <a:rPr lang="en-US" sz="2800" b="1" dirty="0">
                <a:solidFill>
                  <a:schemeClr val="tx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xmlns="" id="{5E778711-EC62-46D5-BF45-0E22A6EF86DA}"/>
              </a:ext>
            </a:extLst>
          </p:cNvPr>
          <p:cNvPicPr>
            <a:picLocks noChangeAspect="1"/>
          </p:cNvPicPr>
          <p:nvPr/>
        </p:nvPicPr>
        <p:blipFill>
          <a:blip r:embed="rId5"/>
          <a:stretch>
            <a:fillRect/>
          </a:stretch>
        </p:blipFill>
        <p:spPr>
          <a:xfrm>
            <a:off x="1186004" y="1051758"/>
            <a:ext cx="10674036" cy="5112913"/>
          </a:xfrm>
          <a:prstGeom prst="rect">
            <a:avLst/>
          </a:prstGeom>
        </p:spPr>
      </p:pic>
    </p:spTree>
    <p:extLst>
      <p:ext uri="{BB962C8B-B14F-4D97-AF65-F5344CB8AC3E}">
        <p14:creationId xmlns:p14="http://schemas.microsoft.com/office/powerpoint/2010/main" val="277544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199176"/>
            <a:ext cx="1568363" cy="6658823"/>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8" y="5363262"/>
            <a:ext cx="5993811" cy="1494737"/>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pic>
        <p:nvPicPr>
          <p:cNvPr id="9" name="Picture 8">
            <a:extLst>
              <a:ext uri="{FF2B5EF4-FFF2-40B4-BE49-F238E27FC236}">
                <a16:creationId xmlns:a16="http://schemas.microsoft.com/office/drawing/2014/main" xmlns="" id="{062C8C72-780A-4FE6-8FC6-10AB30DBDE65}"/>
              </a:ext>
            </a:extLst>
          </p:cNvPr>
          <p:cNvPicPr>
            <a:picLocks noChangeAspect="1"/>
          </p:cNvPicPr>
          <p:nvPr/>
        </p:nvPicPr>
        <p:blipFill>
          <a:blip r:embed="rId5"/>
          <a:stretch>
            <a:fillRect/>
          </a:stretch>
        </p:blipFill>
        <p:spPr>
          <a:xfrm>
            <a:off x="1493821" y="1287960"/>
            <a:ext cx="10139881" cy="4986799"/>
          </a:xfrm>
          <a:prstGeom prst="rect">
            <a:avLst/>
          </a:prstGeom>
        </p:spPr>
      </p:pic>
      <p:sp>
        <p:nvSpPr>
          <p:cNvPr id="10" name="Rectangle: Rounded Corners 16">
            <a:extLst>
              <a:ext uri="{FF2B5EF4-FFF2-40B4-BE49-F238E27FC236}">
                <a16:creationId xmlns:a16="http://schemas.microsoft.com/office/drawing/2014/main" xmlns="" id="{45D6CADB-BC96-48B3-865D-7B1F794250A8}"/>
              </a:ext>
            </a:extLst>
          </p:cNvPr>
          <p:cNvSpPr/>
          <p:nvPr/>
        </p:nvSpPr>
        <p:spPr>
          <a:xfrm>
            <a:off x="1919335" y="181074"/>
            <a:ext cx="6973513" cy="92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II. Thực </a:t>
            </a:r>
            <a:r>
              <a:rPr lang="en-US" sz="2800" b="1" dirty="0" err="1">
                <a:solidFill>
                  <a:schemeClr val="tx1"/>
                </a:solidFill>
                <a:latin typeface="Times New Roman" panose="02020603050405020304" pitchFamily="18" charset="0"/>
                <a:cs typeface="Times New Roman" panose="02020603050405020304" pitchFamily="18" charset="0"/>
              </a:rPr>
              <a: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hiểu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45604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4" y="515155"/>
            <a:ext cx="1849020" cy="6342844"/>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979035"/>
            <a:ext cx="6096000" cy="1878965"/>
          </a:xfrm>
          <a:prstGeom prst="rect">
            <a:avLst/>
          </a:prstGeom>
        </p:spPr>
      </p:pic>
      <p:pic>
        <p:nvPicPr>
          <p:cNvPr id="9" name="Picture 8">
            <a:extLst>
              <a:ext uri="{FF2B5EF4-FFF2-40B4-BE49-F238E27FC236}">
                <a16:creationId xmlns:a16="http://schemas.microsoft.com/office/drawing/2014/main" xmlns="" id="{49C689A0-65B3-4836-B16D-2DF875BAF05C}"/>
              </a:ext>
            </a:extLst>
          </p:cNvPr>
          <p:cNvPicPr>
            <a:picLocks noChangeAspect="1"/>
          </p:cNvPicPr>
          <p:nvPr/>
        </p:nvPicPr>
        <p:blipFill>
          <a:blip r:embed="rId5"/>
          <a:stretch>
            <a:fillRect/>
          </a:stretch>
        </p:blipFill>
        <p:spPr>
          <a:xfrm>
            <a:off x="1428155" y="180594"/>
            <a:ext cx="10087853" cy="6520107"/>
          </a:xfrm>
          <a:prstGeom prst="rect">
            <a:avLst/>
          </a:prstGeom>
        </p:spPr>
      </p:pic>
    </p:spTree>
    <p:extLst>
      <p:ext uri="{BB962C8B-B14F-4D97-AF65-F5344CB8AC3E}">
        <p14:creationId xmlns:p14="http://schemas.microsoft.com/office/powerpoint/2010/main" val="78417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3" y="515155"/>
            <a:ext cx="2610531" cy="6342844"/>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xmlns=""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pic>
        <p:nvPicPr>
          <p:cNvPr id="5" name="Picture 4">
            <a:extLst>
              <a:ext uri="{FF2B5EF4-FFF2-40B4-BE49-F238E27FC236}">
                <a16:creationId xmlns:a16="http://schemas.microsoft.com/office/drawing/2014/main" xmlns="" id="{49861B83-020C-4A18-9E74-2771ACDB8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0442" y="226338"/>
            <a:ext cx="7301332" cy="6165606"/>
          </a:xfrm>
          <a:prstGeom prst="rect">
            <a:avLst/>
          </a:prstGeom>
        </p:spPr>
      </p:pic>
      <p:sp>
        <p:nvSpPr>
          <p:cNvPr id="6" name="TextBox 5">
            <a:extLst>
              <a:ext uri="{FF2B5EF4-FFF2-40B4-BE49-F238E27FC236}">
                <a16:creationId xmlns:a16="http://schemas.microsoft.com/office/drawing/2014/main" xmlns="" id="{CD940774-7F16-481A-B72F-BF852BFA7F10}"/>
              </a:ext>
            </a:extLst>
          </p:cNvPr>
          <p:cNvSpPr txBox="1"/>
          <p:nvPr/>
        </p:nvSpPr>
        <p:spPr>
          <a:xfrm>
            <a:off x="4543249" y="2774695"/>
            <a:ext cx="3840260"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Chia </a:t>
            </a:r>
            <a:r>
              <a:rPr lang="en-US" sz="2400" b="1" dirty="0" err="1">
                <a:latin typeface="Times New Roman" panose="02020603050405020304" pitchFamily="18" charset="0"/>
                <a:cs typeface="Times New Roman" panose="02020603050405020304" pitchFamily="18" charset="0"/>
              </a:rPr>
              <a:t>sẻ</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algn="ctr"/>
            <a:r>
              <a:rPr lang="en-US" sz="2400" b="1" i="1" dirty="0" err="1">
                <a:latin typeface="Times New Roman" panose="02020603050405020304" pitchFamily="18" charset="0"/>
                <a:cs typeface="Times New Roman" panose="02020603050405020304" pitchFamily="18" charset="0"/>
              </a:rPr>
              <a:t>Kinh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nghiệm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truyền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thuyết</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xmlns="" id="{C519F46E-A1F5-4ACF-AE0F-7EBEAA2D9A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7064" y="515155"/>
            <a:ext cx="1885234" cy="6342844"/>
          </a:xfrm>
          <a:prstGeom prst="rect">
            <a:avLst/>
          </a:prstGeom>
        </p:spPr>
      </p:pic>
      <p:pic>
        <p:nvPicPr>
          <p:cNvPr id="12" name="图片 15">
            <a:extLst>
              <a:ext uri="{FF2B5EF4-FFF2-40B4-BE49-F238E27FC236}">
                <a16:creationId xmlns:a16="http://schemas.microsoft.com/office/drawing/2014/main" xmlns="" id="{C2D2424B-65D7-4527-A321-59A2E9A9D0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2187" y="5203065"/>
            <a:ext cx="6095998" cy="1667813"/>
          </a:xfrm>
          <a:prstGeom prst="rect">
            <a:avLst/>
          </a:prstGeom>
        </p:spPr>
      </p:pic>
      <p:pic>
        <p:nvPicPr>
          <p:cNvPr id="13" name="图片 6">
            <a:extLst>
              <a:ext uri="{FF2B5EF4-FFF2-40B4-BE49-F238E27FC236}">
                <a16:creationId xmlns:a16="http://schemas.microsoft.com/office/drawing/2014/main" xmlns="" id="{55E58366-0F60-499C-911B-59B0F00DDA9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98185" y="5100034"/>
            <a:ext cx="6096000" cy="1793475"/>
          </a:xfrm>
          <a:prstGeom prst="rect">
            <a:avLst/>
          </a:prstGeom>
        </p:spPr>
      </p:pic>
      <p:pic>
        <p:nvPicPr>
          <p:cNvPr id="16" name="图片 14">
            <a:extLst>
              <a:ext uri="{FF2B5EF4-FFF2-40B4-BE49-F238E27FC236}">
                <a16:creationId xmlns:a16="http://schemas.microsoft.com/office/drawing/2014/main" xmlns="" id="{CFEF94ED-1CB1-4FB7-8857-F7771FF14FC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V="1">
            <a:off x="3326465" y="5482297"/>
            <a:ext cx="5380990" cy="1256665"/>
          </a:xfrm>
          <a:prstGeom prst="rect">
            <a:avLst/>
          </a:prstGeom>
        </p:spPr>
      </p:pic>
      <p:sp>
        <p:nvSpPr>
          <p:cNvPr id="9" name="TextBox 8">
            <a:extLst>
              <a:ext uri="{FF2B5EF4-FFF2-40B4-BE49-F238E27FC236}">
                <a16:creationId xmlns:a16="http://schemas.microsoft.com/office/drawing/2014/main" xmlns="" id="{E97919AA-2DC6-4795-90AF-640B17834F78}"/>
              </a:ext>
            </a:extLst>
          </p:cNvPr>
          <p:cNvSpPr txBox="1"/>
          <p:nvPr/>
        </p:nvSpPr>
        <p:spPr>
          <a:xfrm>
            <a:off x="2453490" y="828404"/>
            <a:ext cx="9270748" cy="4530984"/>
          </a:xfrm>
          <a:prstGeom prst="rect">
            <a:avLst/>
          </a:prstGeom>
          <a:noFill/>
        </p:spPr>
        <p:txBody>
          <a:bodyPr wrap="square">
            <a:spAutoFit/>
          </a:bodyPr>
          <a:lstStyle/>
          <a:p>
            <a:pPr marL="342900" marR="0" indent="-342900" algn="just">
              <a:lnSpc>
                <a:spcPct val="107000"/>
              </a:lnSpc>
              <a:spcBef>
                <a:spcPts val="600"/>
              </a:spcBef>
              <a:spcAft>
                <a:spcPts val="600"/>
              </a:spcAft>
              <a:buFont typeface="Wingdings" panose="05000000000000000000" pitchFamily="2" charset="2"/>
              <a:buChar char="v"/>
            </a:pP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Đọc lướt văn bản xác định thể loại, nội dung chính.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kern="100" spc="-40" dirty="0">
                <a:effectLst/>
                <a:latin typeface="Times New Roman" panose="02020603050405020304" pitchFamily="18" charset="0"/>
                <a:ea typeface="SimSun" panose="02010600030101010101" pitchFamily="2" charset="-122"/>
                <a:cs typeface="Times New Roman" panose="02020603050405020304" pitchFamily="18" charset="0"/>
              </a:rPr>
              <a:t>Đọc chi tiết, đánh dấu, ghi chép lại lời người kể chuyện, lời nhân vật, những chi tiết liên quan nhân vật chính; </a:t>
            </a: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Lí giải được những chi tiết đó (đọc thông tin, tư liệu...).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kern="100" dirty="0">
                <a:effectLst/>
                <a:latin typeface="Times New Roman" panose="02020603050405020304" pitchFamily="18" charset="0"/>
                <a:ea typeface="SimSun" panose="02010600030101010101" pitchFamily="2" charset="-122"/>
                <a:cs typeface="Times New Roman" panose="02020603050405020304" pitchFamily="18" charset="0"/>
              </a:rPr>
              <a:t>Hiểu được ý nghĩa chi tiết liên quan đến lịch sử và yếu tố hoang đường, kì ảo.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lnSpc>
                <a:spcPct val="107000"/>
              </a:lnSpc>
              <a:spcBef>
                <a:spcPts val="600"/>
              </a:spcBef>
              <a:spcAft>
                <a:spcPts val="600"/>
              </a:spcAft>
              <a:buFont typeface="Wingdings" panose="05000000000000000000" pitchFamily="2" charset="2"/>
              <a:buChar char="v"/>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Hiểu được quan điểm, thái độ của nhân dân về nhân vật và sự kiện lịch sử; Đưa ra quan điểm cá nhân về nhân vật và sự kiện lịch sử.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v"/>
            </a:pPr>
            <a:r>
              <a:rPr lang="vi-VN" sz="2400" dirty="0">
                <a:effectLst/>
                <a:latin typeface="Times New Roman" panose="02020603050405020304" pitchFamily="18" charset="0"/>
                <a:ea typeface="Calibri" panose="020F0502020204030204" pitchFamily="34" charset="0"/>
              </a:rPr>
              <a:t>Liên hệ được bài học cho bản thân về cách nghĩ, cách ứng xử do văn bản gợi ra.</a:t>
            </a:r>
            <a:endParaRPr lang="en-US" sz="2400" dirty="0"/>
          </a:p>
        </p:txBody>
      </p:sp>
      <p:sp>
        <p:nvSpPr>
          <p:cNvPr id="11" name="TextBox 10">
            <a:extLst>
              <a:ext uri="{FF2B5EF4-FFF2-40B4-BE49-F238E27FC236}">
                <a16:creationId xmlns:a16="http://schemas.microsoft.com/office/drawing/2014/main" xmlns="" id="{B8643228-3537-4504-BFF1-C6C11944A335}"/>
              </a:ext>
            </a:extLst>
          </p:cNvPr>
          <p:cNvSpPr txBox="1"/>
          <p:nvPr/>
        </p:nvSpPr>
        <p:spPr>
          <a:xfrm>
            <a:off x="2177175" y="172016"/>
            <a:ext cx="7296870" cy="553357"/>
          </a:xfrm>
          <a:prstGeom prst="rect">
            <a:avLst/>
          </a:prstGeom>
          <a:noFill/>
        </p:spPr>
        <p:txBody>
          <a:bodyPr wrap="square">
            <a:spAutoFit/>
          </a:bodyPr>
          <a:lstStyle/>
          <a:p>
            <a:pPr marL="0" marR="0" algn="just">
              <a:lnSpc>
                <a:spcPct val="107000"/>
              </a:lnSpc>
              <a:spcBef>
                <a:spcPts val="600"/>
              </a:spcBef>
              <a:spcAft>
                <a:spcPts val="600"/>
              </a:spcAft>
            </a:pPr>
            <a:r>
              <a:rPr lang="vi-VN" sz="2800" b="1" spc="-3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Kinh nghiệm đọc hiểu truyền thuyết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823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254</Words>
  <Application>Microsoft Office PowerPoint</Application>
  <PresentationFormat>Widescreen</PresentationFormat>
  <Paragraphs>18</Paragraphs>
  <Slides>10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SimSun</vt:lpstr>
      <vt:lpstr>.TMC-Ong Do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BaoAnh</cp:lastModifiedBy>
  <cp:revision>19</cp:revision>
  <dcterms:created xsi:type="dcterms:W3CDTF">2021-08-25T14:11:01Z</dcterms:created>
  <dcterms:modified xsi:type="dcterms:W3CDTF">2022-08-20T13:43:05Z</dcterms:modified>
</cp:coreProperties>
</file>