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56" r:id="rId3"/>
    <p:sldId id="257" r:id="rId4"/>
    <p:sldId id="260" r:id="rId5"/>
    <p:sldId id="258" r:id="rId6"/>
    <p:sldId id="259" r:id="rId7"/>
    <p:sldId id="327" r:id="rId8"/>
    <p:sldId id="355" r:id="rId9"/>
    <p:sldId id="354" r:id="rId10"/>
    <p:sldId id="353" r:id="rId11"/>
    <p:sldId id="276" r:id="rId12"/>
    <p:sldId id="356" r:id="rId13"/>
    <p:sldId id="357" r:id="rId14"/>
    <p:sldId id="358" r:id="rId15"/>
    <p:sldId id="359" r:id="rId16"/>
    <p:sldId id="2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51E01-4F2F-4E3D-845C-8D4240048731}" type="datetimeFigureOut">
              <a:rPr lang="en-US" smtClean="0"/>
              <a:t>10/09/2025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A8BB5-5000-42C4-BCC0-5339CAD16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58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3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72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79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52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FBBA-BE02-3F38-0D67-65A0939DD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41D2D-BF67-449E-D38C-16E066737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B1866-1A15-C14E-F884-919A74E46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0E81-F7FF-4842-9055-2E498BFED856}" type="datetimeFigureOut">
              <a:rPr lang="en-US" smtClean="0"/>
              <a:t>10/09/2025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2CCA0-1E8E-4EFA-123E-0E5C615C3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7D77C-250F-E27F-DE7F-694BC5DE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5362-9CCE-453C-9365-FB58B103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00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701B1-370C-C847-0DD6-613AFB189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5EF2EF-A9E3-5BB1-2C39-088196660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1458D-6271-D000-1A68-55F8AD72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0E81-F7FF-4842-9055-2E498BFED856}" type="datetimeFigureOut">
              <a:rPr lang="en-US" smtClean="0"/>
              <a:t>10/09/2025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DF215-5C26-2C90-8D86-89B913205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D831C-CEC5-B49C-BC06-B58AD38E3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5362-9CCE-453C-9365-FB58B103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1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29A3C-9ED1-59A3-F294-E153B32562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E3DF7B-EF97-F1F6-1BB8-96A4D8162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788C6-E9D9-5821-86B8-27DA6F4F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0E81-F7FF-4842-9055-2E498BFED856}" type="datetimeFigureOut">
              <a:rPr lang="en-US" smtClean="0"/>
              <a:t>10/09/2025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09514-B0AF-7378-71B9-A1BD208C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EC961-DDF8-6EE2-8CC7-BC339B1F5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5362-9CCE-453C-9365-FB58B103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6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8D4BC-8F76-2434-8344-FC89256E2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B8A44-089B-703B-A592-BD9D6F8E2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00201-D8FF-2325-6415-208C4D6AA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0E81-F7FF-4842-9055-2E498BFED856}" type="datetimeFigureOut">
              <a:rPr lang="en-US" smtClean="0"/>
              <a:t>10/09/2025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5D351-F31F-5B6D-CE94-F152614F4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AFA72-A5FE-E411-6235-F9E30BE1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5362-9CCE-453C-9365-FB58B103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47E33-BFFC-ABA6-901C-47769B709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21AAA-E098-1CEC-F296-874D54ADC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21E13-7871-6EF4-35B6-6941435D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0E81-F7FF-4842-9055-2E498BFED856}" type="datetimeFigureOut">
              <a:rPr lang="en-US" smtClean="0"/>
              <a:t>10/09/2025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7D285-ACBB-F719-DD6B-DD4E19BD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D37B4-2A06-58A6-D38C-672736616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5362-9CCE-453C-9365-FB58B103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0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6CED4-F555-F1AF-B778-3955DD97B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1C351-BB8F-6DF9-770E-22D1F5102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F1ACF-A887-C2CF-1585-755EB4D53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8BC35-C293-D51D-F312-82C8A7547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0E81-F7FF-4842-9055-2E498BFED856}" type="datetimeFigureOut">
              <a:rPr lang="en-US" smtClean="0"/>
              <a:t>10/09/2025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8A2C7-394B-590F-7A66-4C61156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8777F-FBB1-8C83-72E3-C9D888F79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5362-9CCE-453C-9365-FB58B103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7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982D-EEDE-76B2-4FC5-4FDDAAB1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C53E9-164F-32A7-CDC3-48515355E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E937A-FA59-23B6-9E82-753FA306B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294B94-7864-A576-6781-89281825A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0BEA42-5120-F60E-78BC-A14C315C86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4FC12D-F85B-CC6F-9D84-A13DC033F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0E81-F7FF-4842-9055-2E498BFED856}" type="datetimeFigureOut">
              <a:rPr lang="en-US" smtClean="0"/>
              <a:t>10/09/2025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D86939-4889-5AC8-D055-B8CB7543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006C53-7750-4992-53D3-FCEAA6D3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5362-9CCE-453C-9365-FB58B103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5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9F284-C6E3-F48B-C4C7-5945A345A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46A97-FAB1-276A-B1B9-DF300CEB8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0E81-F7FF-4842-9055-2E498BFED856}" type="datetimeFigureOut">
              <a:rPr lang="en-US" smtClean="0"/>
              <a:t>10/09/2025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F6BB6C-55E9-BE5C-CDAF-E3BF5E31E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131E0-E1C4-7099-9385-AD0ACC870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5362-9CCE-453C-9365-FB58B103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83079F-B793-0CD5-24A2-C79FA58FB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0E81-F7FF-4842-9055-2E498BFED856}" type="datetimeFigureOut">
              <a:rPr lang="en-US" smtClean="0"/>
              <a:t>10/09/2025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E3D6A0-FDC7-AEF9-9143-DD2A9B45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8C567-0424-CC5E-8B35-A631ACF5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5362-9CCE-453C-9365-FB58B103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7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C9B6B-BCCD-3846-2627-833228B65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DDBC3-F452-67A4-9F43-114C5C9D2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CB97E-AC1E-3BDB-B957-D48BACF4B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CDBB0-2CAB-2923-A676-B7B53515F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0E81-F7FF-4842-9055-2E498BFED856}" type="datetimeFigureOut">
              <a:rPr lang="en-US" smtClean="0"/>
              <a:t>10/09/2025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13E71-21C8-0934-75B0-6C244030F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EEE14-C644-0BE3-DADE-89473E27E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5362-9CCE-453C-9365-FB58B103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E7F13-E63A-808B-63CB-389D18DDD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A578AA-57A8-A405-B968-0ED7C016FD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6BA34-3DF2-F4B1-86FD-AD9FE8E35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91B1B-1773-4211-FE28-160FD7C76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0E81-F7FF-4842-9055-2E498BFED856}" type="datetimeFigureOut">
              <a:rPr lang="en-US" smtClean="0"/>
              <a:t>10/09/2025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E028D-4998-7329-C028-30566DD43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567FF-7F39-6555-70C8-EE0BEA3C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5362-9CCE-453C-9365-FB58B103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1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660570-DB69-4DDC-CA07-978F96CB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DA952-3343-1473-2891-769DE72C2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ADDF4-9940-7242-0E35-1D49D1B766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AD0E81-F7FF-4842-9055-2E498BFED856}" type="datetimeFigureOut">
              <a:rPr lang="en-US" smtClean="0"/>
              <a:t>10/09/2025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69332-F0A6-69BB-8688-93CB977E2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46B81-7BC5-9F71-17C1-A83D6EA46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45362-9CCE-453C-9365-FB58B103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1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9188" y="4539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E771DC9-488B-AE75-A724-CABFCDBC07F9}"/>
              </a:ext>
            </a:extLst>
          </p:cNvPr>
          <p:cNvSpPr txBox="1"/>
          <p:nvPr/>
        </p:nvSpPr>
        <p:spPr>
          <a:xfrm>
            <a:off x="698344" y="2106159"/>
            <a:ext cx="107915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A phrasal verb consists of </a:t>
            </a:r>
            <a:r>
              <a:rPr lang="en-US" sz="280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a verb and one or two particles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, such as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up, down, back, on, round, …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A phrasal verb usually has a 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special meaning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.</a:t>
            </a:r>
            <a:endParaRPr lang="vi-VN" sz="2800" dirty="0">
              <a:latin typeface="Aptos Narrow" panose="020B00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781AF605-3F35-594A-116E-50B7D0C230F3}"/>
              </a:ext>
            </a:extLst>
          </p:cNvPr>
          <p:cNvSpPr txBox="1"/>
          <p:nvPr/>
        </p:nvSpPr>
        <p:spPr>
          <a:xfrm>
            <a:off x="981014" y="1260164"/>
            <a:ext cx="102262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48DE82-9D11-9D6D-06FC-00DC244308DF}"/>
              </a:ext>
            </a:extLst>
          </p:cNvPr>
          <p:cNvSpPr txBox="1"/>
          <p:nvPr/>
        </p:nvSpPr>
        <p:spPr>
          <a:xfrm>
            <a:off x="698344" y="4031972"/>
            <a:ext cx="92112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Aptos Narrow" panose="020B0004020202020204" pitchFamily="34" charset="0"/>
              </a:rPr>
              <a:t>Example:</a:t>
            </a:r>
          </a:p>
          <a:p>
            <a:r>
              <a:rPr lang="en-US" sz="2800" b="1" i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go out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=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leave your house to go to a social event</a:t>
            </a:r>
          </a:p>
          <a:p>
            <a:r>
              <a:rPr lang="en-US" sz="2800" b="1" i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pass down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=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give or teach something to your children</a:t>
            </a:r>
          </a:p>
          <a:p>
            <a:r>
              <a:rPr lang="en-US" sz="2800" b="1" i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cut down on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=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reduce the amount or number of something</a:t>
            </a:r>
          </a:p>
          <a:p>
            <a:r>
              <a:rPr lang="en-US" sz="2800" b="1" i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run out of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=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have no more of</a:t>
            </a:r>
            <a:endParaRPr lang="vi-VN" sz="2800" i="1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82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2799" y="1132484"/>
            <a:ext cx="110871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each phrasal verb with its meaning.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978" y="11523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38035367-AD78-5157-5DDA-35D31F02A9A0}"/>
              </a:ext>
            </a:extLst>
          </p:cNvPr>
          <p:cNvSpPr txBox="1"/>
          <p:nvPr/>
        </p:nvSpPr>
        <p:spPr>
          <a:xfrm>
            <a:off x="7304049" y="2559645"/>
            <a:ext cx="27591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1-b</a:t>
            </a:r>
            <a:endParaRPr lang="vi-VN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2-d</a:t>
            </a:r>
            <a:endParaRPr lang="vi-VN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3-e</a:t>
            </a:r>
            <a:endParaRPr lang="vi-VN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4-c</a:t>
            </a:r>
            <a:endParaRPr lang="vi-VN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5-a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3F1D8-69EE-EC50-D912-DB54318A1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51" y="1930721"/>
            <a:ext cx="5486294" cy="40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2785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using the correct form of a phrasal verb in 3.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8" y="2148384"/>
            <a:ext cx="11288699" cy="417435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We _______________ from our home town last Saturday.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The artisans in my village usually _______________ their skills to their eldest children.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If you want to ______________ about our community, you can go to the local museum.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When we aren’t at home, our </a:t>
            </a:r>
            <a:r>
              <a:rPr lang="en-US" sz="3100" dirty="0" err="1"/>
              <a:t>neighbour</a:t>
            </a:r>
            <a:r>
              <a:rPr lang="en-US" sz="3100" dirty="0"/>
              <a:t> _____________ our cats.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Whenever I go to a new place, I spend time _____________.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1131589" y="210616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 back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27C8BD0-B3A7-DFF6-03CD-6852DD45D1C3}"/>
              </a:ext>
            </a:extLst>
          </p:cNvPr>
          <p:cNvSpPr txBox="1"/>
          <p:nvPr/>
        </p:nvSpPr>
        <p:spPr>
          <a:xfrm>
            <a:off x="6094828" y="268811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 down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043EF96A-BD0D-230E-8044-89BA1385120F}"/>
              </a:ext>
            </a:extLst>
          </p:cNvPr>
          <p:cNvSpPr txBox="1"/>
          <p:nvPr/>
        </p:nvSpPr>
        <p:spPr>
          <a:xfrm>
            <a:off x="2954813" y="381580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out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B7D71CD3-BCDF-70AD-8C9A-30E854B462BF}"/>
              </a:ext>
            </a:extLst>
          </p:cNvPr>
          <p:cNvSpPr txBox="1"/>
          <p:nvPr/>
        </p:nvSpPr>
        <p:spPr>
          <a:xfrm>
            <a:off x="6946949" y="486402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takes care of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76D52C1D-6286-5625-CAE2-B463E38FADEE}"/>
              </a:ext>
            </a:extLst>
          </p:cNvPr>
          <p:cNvSpPr txBox="1"/>
          <p:nvPr/>
        </p:nvSpPr>
        <p:spPr>
          <a:xfrm>
            <a:off x="7506549" y="5491013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around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754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5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3D4805-11F6-8360-C3B6-D2304FAB3AD9}"/>
              </a:ext>
            </a:extLst>
          </p:cNvPr>
          <p:cNvSpPr txBox="1"/>
          <p:nvPr/>
        </p:nvSpPr>
        <p:spPr>
          <a:xfrm>
            <a:off x="304800" y="235974"/>
            <a:ext cx="1172988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1: Jimmy said: “How should we find a support center for the homeless?”</a:t>
            </a:r>
            <a:br>
              <a:rPr lang="en-US" sz="2400" b="1" dirty="0"/>
            </a:br>
            <a:r>
              <a:rPr lang="en-US" sz="2400" b="1" dirty="0"/>
              <a:t>A. Jimmy wondered how we find a support center for the homeless.</a:t>
            </a:r>
            <a:br>
              <a:rPr lang="en-US" sz="2400" b="1" dirty="0"/>
            </a:br>
            <a:r>
              <a:rPr lang="en-US" sz="2400" b="1" dirty="0"/>
              <a:t>B. Jimmy said how they found a support center for the homeless.</a:t>
            </a:r>
            <a:br>
              <a:rPr lang="en-US" sz="2400" b="1" dirty="0"/>
            </a:br>
            <a:r>
              <a:rPr lang="en-US" sz="2400" b="1" dirty="0"/>
              <a:t>C. Jimmy wondered how to find a support center for the homeless.</a:t>
            </a:r>
            <a:br>
              <a:rPr lang="en-US" sz="2400" b="1" dirty="0"/>
            </a:br>
            <a:r>
              <a:rPr lang="en-US" sz="2400" b="1" dirty="0"/>
              <a:t>D. Jimmy wondered how finding a support center for the homeless</a:t>
            </a:r>
          </a:p>
          <a:p>
            <a:endParaRPr lang="en-US" sz="2400" b="1" dirty="0"/>
          </a:p>
          <a:p>
            <a:r>
              <a:rPr lang="en-US" sz="2400" b="1" dirty="0"/>
              <a:t>2. “What should I do to stop arguing with my sister?” Linh wondered.</a:t>
            </a:r>
          </a:p>
          <a:p>
            <a:r>
              <a:rPr lang="en-US" sz="2400" b="1" dirty="0"/>
              <a:t>	A. Linh wondered what doing to stop arguing with her sister.</a:t>
            </a:r>
          </a:p>
          <a:p>
            <a:r>
              <a:rPr lang="en-US" sz="2400" b="1" dirty="0"/>
              <a:t>	B. Linh wondered what to do to stop arguing with her sister.</a:t>
            </a:r>
          </a:p>
          <a:p>
            <a:r>
              <a:rPr lang="en-US" sz="2400" b="1" dirty="0"/>
              <a:t>	C. Linh wondered what she to do to stop arguing with her sister.</a:t>
            </a:r>
          </a:p>
          <a:p>
            <a:r>
              <a:rPr lang="en-US" sz="2400" b="1" dirty="0"/>
              <a:t>	D. Linh wondered what should she do to stop arguing with her sister.</a:t>
            </a:r>
          </a:p>
          <a:p>
            <a:endParaRPr lang="en-US" sz="2400" b="1" dirty="0"/>
          </a:p>
          <a:p>
            <a:r>
              <a:rPr lang="en-US" sz="2400" b="1" dirty="0"/>
              <a:t>3:</a:t>
            </a:r>
            <a:r>
              <a:rPr lang="en-US" sz="2400" b="1" i="1" dirty="0"/>
              <a:t>“What should I do to stop arguing with my sister?” Linh wondered. </a:t>
            </a:r>
            <a:endParaRPr lang="en-US" sz="2400" b="1" dirty="0"/>
          </a:p>
          <a:p>
            <a:r>
              <a:rPr lang="en-US" sz="2400" b="1" dirty="0"/>
              <a:t>A. Linh wondered what doing to stop arguing with her sister. </a:t>
            </a:r>
          </a:p>
          <a:p>
            <a:r>
              <a:rPr lang="en-US" sz="2400" b="1" dirty="0"/>
              <a:t>B. Linh wondered what she to do to stop arguing with her sister. </a:t>
            </a:r>
          </a:p>
          <a:p>
            <a:r>
              <a:rPr lang="en-US" sz="2400" b="1" dirty="0"/>
              <a:t>C. Linh wondered what to do to stop arguing with her sister. </a:t>
            </a:r>
          </a:p>
          <a:p>
            <a:r>
              <a:rPr lang="en-US" sz="2400" b="1" dirty="0"/>
              <a:t>D. Linh wondered what should she do to stop arguing with her sister.</a:t>
            </a:r>
          </a:p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AC5085-C062-4979-2C3B-8A59A3E47588}"/>
              </a:ext>
            </a:extLst>
          </p:cNvPr>
          <p:cNvSpPr/>
          <p:nvPr/>
        </p:nvSpPr>
        <p:spPr>
          <a:xfrm>
            <a:off x="333125" y="1285675"/>
            <a:ext cx="456867" cy="4641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99A241D-9410-122F-8A6D-90031BED1603}"/>
              </a:ext>
            </a:extLst>
          </p:cNvPr>
          <p:cNvSpPr/>
          <p:nvPr/>
        </p:nvSpPr>
        <p:spPr>
          <a:xfrm>
            <a:off x="1222947" y="3148889"/>
            <a:ext cx="456867" cy="4641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BFFFB2-7636-BC6A-DC3D-5D75116561B7}"/>
              </a:ext>
            </a:extLst>
          </p:cNvPr>
          <p:cNvSpPr/>
          <p:nvPr/>
        </p:nvSpPr>
        <p:spPr>
          <a:xfrm>
            <a:off x="362623" y="5710186"/>
            <a:ext cx="456867" cy="4641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7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DFA67C-9CF7-8A1A-A523-60EB132D6A48}"/>
              </a:ext>
            </a:extLst>
          </p:cNvPr>
          <p:cNvSpPr txBox="1"/>
          <p:nvPr/>
        </p:nvSpPr>
        <p:spPr>
          <a:xfrm>
            <a:off x="314632" y="294968"/>
            <a:ext cx="11464413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4. “Should I tell my parents what I really think?” Peter asked</a:t>
            </a:r>
            <a:r>
              <a:rPr lang="en-US" sz="2800" b="1" dirty="0"/>
              <a:t>.</a:t>
            </a:r>
          </a:p>
          <a:p>
            <a:pPr marL="342900" indent="-342900">
              <a:buAutoNum type="alphaUcPeriod"/>
            </a:pPr>
            <a:r>
              <a:rPr lang="en-US" sz="2800" b="1" dirty="0"/>
              <a:t>Peter wondered whether to tell his parents what he really thinks.	</a:t>
            </a:r>
          </a:p>
          <a:p>
            <a:r>
              <a:rPr lang="en-US" sz="2800" b="1" dirty="0"/>
              <a:t>B. Peter wondered whether should he tell his parents what he really thought.</a:t>
            </a:r>
          </a:p>
          <a:p>
            <a:r>
              <a:rPr lang="en-US" sz="2800" b="1" dirty="0"/>
              <a:t>C. Peter wondered if to tell his parents what he really thought.</a:t>
            </a:r>
          </a:p>
          <a:p>
            <a:r>
              <a:rPr lang="en-US" sz="2800" b="1" dirty="0"/>
              <a:t>D. Peter wondered whether to tell his parents what he really thought.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5. </a:t>
            </a:r>
            <a:r>
              <a:rPr lang="vi-VN" sz="2800" b="1" dirty="0">
                <a:solidFill>
                  <a:srgbClr val="FF0000"/>
                </a:solidFill>
              </a:rPr>
              <a:t>“Can we enter Angkor Wat after sunrise?”, they asked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/>
              <a:t>   A. </a:t>
            </a:r>
            <a:r>
              <a:rPr lang="vi-VN" sz="2800" b="1" dirty="0"/>
              <a:t>They wanted to know whether we enter Angkor Wat after sunrise.</a:t>
            </a:r>
            <a:endParaRPr lang="en-US" sz="2800" b="1" dirty="0"/>
          </a:p>
          <a:p>
            <a:r>
              <a:rPr lang="en-US" sz="2800" b="1" dirty="0"/>
              <a:t>   B. </a:t>
            </a:r>
            <a:r>
              <a:rPr lang="vi-VN" sz="2800" b="1" dirty="0"/>
              <a:t>They wanted to know whether t</a:t>
            </a:r>
            <a:r>
              <a:rPr lang="en-US" sz="2800" b="1" dirty="0"/>
              <a:t>o</a:t>
            </a:r>
            <a:r>
              <a:rPr lang="vi-VN" sz="2800" b="1" dirty="0"/>
              <a:t> enter Angkor Wat after sunrise.</a:t>
            </a:r>
            <a:endParaRPr lang="en-US" sz="2800" b="1" dirty="0"/>
          </a:p>
          <a:p>
            <a:r>
              <a:rPr lang="en-US" sz="2800" b="1" dirty="0"/>
              <a:t>   C. </a:t>
            </a:r>
            <a:r>
              <a:rPr lang="vi-VN" sz="2800" b="1" dirty="0"/>
              <a:t>They asked if they can enter Angkor Wat after sunrise.</a:t>
            </a:r>
            <a:endParaRPr lang="en-US" sz="2800" b="1" dirty="0"/>
          </a:p>
          <a:p>
            <a:r>
              <a:rPr lang="en-US" sz="2800" b="1" dirty="0"/>
              <a:t>   D. </a:t>
            </a:r>
            <a:r>
              <a:rPr lang="vi-VN" sz="2800" b="1" dirty="0"/>
              <a:t>They wanted to know could they enter Angkor Wat after sunrise.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F1C803-597A-E428-9910-14E985713AC6}"/>
              </a:ext>
            </a:extLst>
          </p:cNvPr>
          <p:cNvSpPr/>
          <p:nvPr/>
        </p:nvSpPr>
        <p:spPr>
          <a:xfrm>
            <a:off x="333125" y="2436064"/>
            <a:ext cx="456867" cy="4641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4F2A04-ADE6-BFB7-78EC-39EC923895EA}"/>
              </a:ext>
            </a:extLst>
          </p:cNvPr>
          <p:cNvSpPr/>
          <p:nvPr/>
        </p:nvSpPr>
        <p:spPr>
          <a:xfrm>
            <a:off x="485525" y="4082948"/>
            <a:ext cx="456867" cy="4641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0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E664A-B252-9AD5-CF1F-4B6791364939}"/>
              </a:ext>
            </a:extLst>
          </p:cNvPr>
          <p:cNvSpPr txBox="1"/>
          <p:nvPr/>
        </p:nvSpPr>
        <p:spPr>
          <a:xfrm>
            <a:off x="533400" y="370114"/>
            <a:ext cx="10918371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</a:t>
            </a:r>
            <a:r>
              <a:rPr lang="en-US" sz="2800" dirty="0"/>
              <a:t> Production methods in the village are normally passed ______ from ancestors to the younger generations. </a:t>
            </a:r>
          </a:p>
          <a:p>
            <a:r>
              <a:rPr lang="nl-NL" sz="2800" dirty="0"/>
              <a:t>A.</a:t>
            </a:r>
            <a:r>
              <a:rPr lang="en-US" sz="2800" dirty="0"/>
              <a:t> up		B. down			C. away		D. out</a:t>
            </a:r>
          </a:p>
          <a:p>
            <a:r>
              <a:rPr lang="en-US" sz="2800" dirty="0"/>
              <a:t>2. When we went to Sydney, we only had a couple of hours to look ______ the city.</a:t>
            </a:r>
          </a:p>
          <a:p>
            <a:pPr marL="342900" indent="-342900">
              <a:buAutoNum type="alphaUcPeriod"/>
            </a:pPr>
            <a:r>
              <a:rPr lang="en-US" sz="2800" dirty="0"/>
              <a:t>around		B. back		C. out			D. down</a:t>
            </a:r>
          </a:p>
          <a:p>
            <a:r>
              <a:rPr lang="en-US" sz="2800" b="1" dirty="0"/>
              <a:t>3.</a:t>
            </a:r>
            <a:r>
              <a:rPr lang="en-US" sz="2800" dirty="0"/>
              <a:t> They need to ______ salt and sugary foods in their diets. They’re not good for their health.</a:t>
            </a:r>
          </a:p>
          <a:p>
            <a:pPr marL="342900" indent="-342900">
              <a:buAutoNum type="alphaUcPeriod"/>
            </a:pPr>
            <a:r>
              <a:rPr lang="en-US" sz="2800" dirty="0"/>
              <a:t>cut down on	B. keep up with	C. speed up	D. carry out</a:t>
            </a:r>
          </a:p>
          <a:p>
            <a:r>
              <a:rPr lang="en-US" sz="2800" b="1" dirty="0"/>
              <a:t>4. </a:t>
            </a:r>
            <a:r>
              <a:rPr lang="en-US" sz="2800" dirty="0"/>
              <a:t>My sister will _______ a job in Ha Noi as soon as she graduates from university.</a:t>
            </a:r>
          </a:p>
          <a:p>
            <a:r>
              <a:rPr lang="en-US" sz="2800" dirty="0"/>
              <a:t>A. put up           B. look after  		C. put on		D. look for</a:t>
            </a:r>
          </a:p>
          <a:p>
            <a:r>
              <a:rPr lang="en-US" sz="2800" b="1" dirty="0"/>
              <a:t>6. </a:t>
            </a:r>
            <a:r>
              <a:rPr lang="en-US" sz="2800" dirty="0"/>
              <a:t>She suggested eating out because they ________ rice and cooking ingredients.</a:t>
            </a:r>
          </a:p>
          <a:p>
            <a:r>
              <a:rPr lang="en-US" sz="2800" dirty="0"/>
              <a:t>A. found out  B. passed down 	C. came down with 	D. ran out of</a:t>
            </a:r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410340-1A1D-6A15-3106-C50E5F8B5438}"/>
              </a:ext>
            </a:extLst>
          </p:cNvPr>
          <p:cNvSpPr/>
          <p:nvPr/>
        </p:nvSpPr>
        <p:spPr>
          <a:xfrm>
            <a:off x="539951" y="2490494"/>
            <a:ext cx="456867" cy="4641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175473-DEC6-BF93-6CFF-531456A202B5}"/>
              </a:ext>
            </a:extLst>
          </p:cNvPr>
          <p:cNvSpPr/>
          <p:nvPr/>
        </p:nvSpPr>
        <p:spPr>
          <a:xfrm>
            <a:off x="529069" y="3818549"/>
            <a:ext cx="456867" cy="4641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26D22D3-837E-B51B-88C5-780276A8EEC6}"/>
              </a:ext>
            </a:extLst>
          </p:cNvPr>
          <p:cNvSpPr/>
          <p:nvPr/>
        </p:nvSpPr>
        <p:spPr>
          <a:xfrm>
            <a:off x="8780433" y="5048637"/>
            <a:ext cx="456867" cy="4641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B6E22C-9C73-4631-1CE1-B08A8947E0C3}"/>
              </a:ext>
            </a:extLst>
          </p:cNvPr>
          <p:cNvSpPr/>
          <p:nvPr/>
        </p:nvSpPr>
        <p:spPr>
          <a:xfrm>
            <a:off x="8780427" y="6354919"/>
            <a:ext cx="456867" cy="4641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BB1A95-752B-6898-B79B-72FED3761FDB}"/>
              </a:ext>
            </a:extLst>
          </p:cNvPr>
          <p:cNvSpPr/>
          <p:nvPr/>
        </p:nvSpPr>
        <p:spPr>
          <a:xfrm>
            <a:off x="2325211" y="1282176"/>
            <a:ext cx="456867" cy="4641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2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someone who … Ask as many friends as you can the following questions. Then write their names in the table if they say “yes”.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3645383-7041-C277-28B1-603FBA0B6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51" y="2465181"/>
            <a:ext cx="3624536" cy="37088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9250C3-EF20-4BB2-5BEB-8A9CEA331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839" y="2777752"/>
            <a:ext cx="5011254" cy="410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E9773E-ABB2-4E30-17CA-1D380DAB0455}"/>
              </a:ext>
            </a:extLst>
          </p:cNvPr>
          <p:cNvSpPr txBox="1"/>
          <p:nvPr/>
        </p:nvSpPr>
        <p:spPr>
          <a:xfrm>
            <a:off x="381000" y="500743"/>
            <a:ext cx="1164771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Lan asked Hoang, “ Why don’t you come here to do project with me</a:t>
            </a:r>
            <a:r>
              <a:rPr lang="en-US" sz="2800" dirty="0"/>
              <a:t>?”</a:t>
            </a:r>
            <a:endParaRPr lang="en-US" sz="2800" b="1" dirty="0"/>
          </a:p>
          <a:p>
            <a:pPr lvl="0"/>
            <a:r>
              <a:rPr lang="en-US" sz="2800" dirty="0"/>
              <a:t>A. Lan asked Hoang why didn’t he come there to do project with her</a:t>
            </a:r>
          </a:p>
          <a:p>
            <a:pPr lvl="0"/>
            <a:r>
              <a:rPr lang="en-US" sz="2800" dirty="0"/>
              <a:t>B. Lan asked Hoang why she didn’t come there to do project with her.</a:t>
            </a:r>
          </a:p>
          <a:p>
            <a:pPr lvl="0"/>
            <a:r>
              <a:rPr lang="en-US" sz="2800" dirty="0"/>
              <a:t>C. Lan asked Hoang why he didn’t come there to do project with her.</a:t>
            </a:r>
          </a:p>
          <a:p>
            <a:pPr lvl="0"/>
            <a:r>
              <a:rPr lang="en-US" sz="2800" dirty="0"/>
              <a:t>D. Lan asked Hoang why he didn’t come there to do project with me</a:t>
            </a:r>
          </a:p>
          <a:p>
            <a:r>
              <a:rPr lang="en-US" sz="2800" b="1" dirty="0"/>
              <a:t>2.  She said: “What should I give my new </a:t>
            </a:r>
            <a:r>
              <a:rPr lang="en-US" sz="2800" b="1" dirty="0" err="1"/>
              <a:t>neighbour</a:t>
            </a:r>
            <a:r>
              <a:rPr lang="en-US" sz="2800" b="1" dirty="0"/>
              <a:t> at his house-warming party?”</a:t>
            </a:r>
          </a:p>
          <a:p>
            <a:r>
              <a:rPr lang="en-US" sz="2800" b="1" dirty="0"/>
              <a:t>A. </a:t>
            </a:r>
            <a:r>
              <a:rPr lang="en-US" sz="2800" dirty="0"/>
              <a:t>She wondered what should she give her new </a:t>
            </a:r>
            <a:r>
              <a:rPr lang="en-US" sz="2800" dirty="0" err="1"/>
              <a:t>neighbour</a:t>
            </a:r>
            <a:r>
              <a:rPr lang="en-US" sz="2800" dirty="0"/>
              <a:t> at his house-warming party.</a:t>
            </a:r>
          </a:p>
          <a:p>
            <a:r>
              <a:rPr lang="en-US" sz="2800" b="1" dirty="0"/>
              <a:t>B. </a:t>
            </a:r>
            <a:r>
              <a:rPr lang="en-US" sz="2800" dirty="0"/>
              <a:t>She wonders what to give my new </a:t>
            </a:r>
            <a:r>
              <a:rPr lang="en-US" sz="2800" dirty="0" err="1"/>
              <a:t>neighbour</a:t>
            </a:r>
            <a:r>
              <a:rPr lang="en-US" sz="2800" dirty="0"/>
              <a:t> at his house-warming party.</a:t>
            </a:r>
          </a:p>
          <a:p>
            <a:r>
              <a:rPr lang="en-US" sz="2800" b="1" dirty="0"/>
              <a:t>C.</a:t>
            </a:r>
            <a:r>
              <a:rPr lang="en-US" sz="2800" dirty="0"/>
              <a:t> She wondered what gave her new </a:t>
            </a:r>
            <a:r>
              <a:rPr lang="en-US" sz="2800" dirty="0" err="1"/>
              <a:t>neighbour</a:t>
            </a:r>
            <a:r>
              <a:rPr lang="en-US" sz="2800" dirty="0"/>
              <a:t> at his house-warming party.</a:t>
            </a:r>
            <a:r>
              <a:rPr lang="en-US" sz="2800" b="1" dirty="0"/>
              <a:t> </a:t>
            </a:r>
            <a:endParaRPr lang="en-US" sz="2800" dirty="0"/>
          </a:p>
          <a:p>
            <a:r>
              <a:rPr lang="en-US" sz="2800" b="1" dirty="0"/>
              <a:t>D. </a:t>
            </a:r>
            <a:r>
              <a:rPr lang="en-US" sz="2800" dirty="0"/>
              <a:t>She wondered what to give her new </a:t>
            </a:r>
            <a:r>
              <a:rPr lang="en-US" sz="2800" dirty="0" err="1"/>
              <a:t>neighbour</a:t>
            </a:r>
            <a:r>
              <a:rPr lang="en-US" sz="2800" dirty="0"/>
              <a:t> at his house-warming party.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C51A7F-F1F9-5CD0-07D6-F150930457D6}"/>
              </a:ext>
            </a:extLst>
          </p:cNvPr>
          <p:cNvSpPr/>
          <p:nvPr/>
        </p:nvSpPr>
        <p:spPr>
          <a:xfrm>
            <a:off x="333125" y="1787123"/>
            <a:ext cx="456867" cy="4641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60CD7D4-5725-B0C2-92C5-DCB6D6742601}"/>
              </a:ext>
            </a:extLst>
          </p:cNvPr>
          <p:cNvSpPr/>
          <p:nvPr/>
        </p:nvSpPr>
        <p:spPr>
          <a:xfrm>
            <a:off x="235147" y="5226999"/>
            <a:ext cx="646597" cy="4641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4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876B34-014F-74C0-36BD-D7924375F4BB}"/>
              </a:ext>
            </a:extLst>
          </p:cNvPr>
          <p:cNvSpPr txBox="1"/>
          <p:nvPr/>
        </p:nvSpPr>
        <p:spPr>
          <a:xfrm>
            <a:off x="478971" y="664029"/>
            <a:ext cx="1129937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3: “Where can I borrow those reference books?” Trang asked.</a:t>
            </a:r>
          </a:p>
          <a:p>
            <a:r>
              <a:rPr lang="en-US" sz="2800" dirty="0"/>
              <a:t>A. Trang was not sure where can she borrow those reference books.</a:t>
            </a:r>
          </a:p>
          <a:p>
            <a:r>
              <a:rPr lang="en-US" sz="2800" dirty="0"/>
              <a:t>B. Trang was not sure where borrow those reference books.</a:t>
            </a:r>
          </a:p>
          <a:p>
            <a:r>
              <a:rPr lang="en-US" sz="2800" dirty="0"/>
              <a:t>C. Trang was not sure where can borrow those reference books.</a:t>
            </a:r>
          </a:p>
          <a:p>
            <a:r>
              <a:rPr lang="en-US" sz="2800" dirty="0"/>
              <a:t>D. Trang was not sure where to borrow those reference books</a:t>
            </a:r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8537242-0E21-B88C-25A3-1D31E489C201}"/>
              </a:ext>
            </a:extLst>
          </p:cNvPr>
          <p:cNvSpPr/>
          <p:nvPr/>
        </p:nvSpPr>
        <p:spPr>
          <a:xfrm>
            <a:off x="431087" y="2418476"/>
            <a:ext cx="646597" cy="4641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5" y="1940421"/>
            <a:ext cx="5209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LOCAL COMMUNITY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41DDAE9-C9B2-E4A9-6902-E9AF52CE7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1" y="2872228"/>
            <a:ext cx="3773794" cy="29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21E0004-F3C3-6B15-6B88-96BAC3E33699}"/>
              </a:ext>
            </a:extLst>
          </p:cNvPr>
          <p:cNvSpPr txBox="1"/>
          <p:nvPr/>
        </p:nvSpPr>
        <p:spPr>
          <a:xfrm>
            <a:off x="565562" y="494198"/>
            <a:ext cx="1111431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sz="2800" b="1" dirty="0"/>
              <a:t>She said: “What should I give my new </a:t>
            </a:r>
            <a:r>
              <a:rPr lang="en-US" sz="2800" b="1" dirty="0" err="1"/>
              <a:t>neighbour</a:t>
            </a:r>
            <a:r>
              <a:rPr lang="en-US" sz="2800" b="1" dirty="0"/>
              <a:t> at his house-warming party?”</a:t>
            </a:r>
          </a:p>
          <a:p>
            <a:r>
              <a:rPr lang="en-US" sz="2800" dirty="0"/>
              <a:t>-&gt;………………………………………………………………………</a:t>
            </a:r>
          </a:p>
          <a:p>
            <a:endParaRPr lang="en-US" sz="2800" dirty="0"/>
          </a:p>
          <a:p>
            <a:r>
              <a:rPr lang="en-US" sz="2800" dirty="0"/>
              <a:t>-&gt;………………………………………………………………………</a:t>
            </a:r>
          </a:p>
          <a:p>
            <a:endParaRPr lang="en-US" sz="2800" i="1" dirty="0"/>
          </a:p>
          <a:p>
            <a:r>
              <a:rPr lang="en-US" sz="2800" b="1" dirty="0"/>
              <a:t>3: “Where can I borrow those reference books?” Trang asked.</a:t>
            </a:r>
          </a:p>
          <a:p>
            <a:r>
              <a:rPr lang="en-US" sz="2800" dirty="0"/>
              <a:t>-&gt;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-&gt;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713953-4903-D071-BFBC-719912389993}"/>
              </a:ext>
            </a:extLst>
          </p:cNvPr>
          <p:cNvSpPr txBox="1"/>
          <p:nvPr/>
        </p:nvSpPr>
        <p:spPr>
          <a:xfrm>
            <a:off x="1099459" y="1319635"/>
            <a:ext cx="10579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She wondered what she should give her new </a:t>
            </a:r>
            <a:r>
              <a:rPr lang="en-US" sz="2800" dirty="0" err="1">
                <a:solidFill>
                  <a:srgbClr val="FF0000"/>
                </a:solidFill>
              </a:rPr>
              <a:t>neighbour</a:t>
            </a:r>
            <a:r>
              <a:rPr lang="en-US" sz="2800" dirty="0">
                <a:solidFill>
                  <a:srgbClr val="FF0000"/>
                </a:solidFill>
              </a:rPr>
              <a:t> at his house-warming party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8904F3-071F-4018-9161-79FEE4D8363C}"/>
              </a:ext>
            </a:extLst>
          </p:cNvPr>
          <p:cNvSpPr txBox="1"/>
          <p:nvPr/>
        </p:nvSpPr>
        <p:spPr>
          <a:xfrm>
            <a:off x="5637068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5741BF-705D-FB38-6424-723B4CFC769D}"/>
              </a:ext>
            </a:extLst>
          </p:cNvPr>
          <p:cNvSpPr txBox="1"/>
          <p:nvPr/>
        </p:nvSpPr>
        <p:spPr>
          <a:xfrm>
            <a:off x="1099459" y="2140530"/>
            <a:ext cx="10372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She wondered what to give her new </a:t>
            </a:r>
            <a:r>
              <a:rPr lang="en-US" sz="2800" dirty="0" err="1">
                <a:solidFill>
                  <a:srgbClr val="C00000"/>
                </a:solidFill>
              </a:rPr>
              <a:t>neighbour</a:t>
            </a:r>
            <a:r>
              <a:rPr lang="en-US" sz="2800" dirty="0">
                <a:solidFill>
                  <a:srgbClr val="C00000"/>
                </a:solidFill>
              </a:rPr>
              <a:t> at his house-warming party.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6A3636-9D3A-EA86-67E7-F51FC5640EE4}"/>
              </a:ext>
            </a:extLst>
          </p:cNvPr>
          <p:cNvSpPr txBox="1"/>
          <p:nvPr/>
        </p:nvSpPr>
        <p:spPr>
          <a:xfrm>
            <a:off x="1070259" y="3480956"/>
            <a:ext cx="1005839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Trang was not sure where she could borrow those reference books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5D0878-AC4F-CC9E-492D-B50883781B69}"/>
              </a:ext>
            </a:extLst>
          </p:cNvPr>
          <p:cNvSpPr txBox="1"/>
          <p:nvPr/>
        </p:nvSpPr>
        <p:spPr>
          <a:xfrm>
            <a:off x="838198" y="4757052"/>
            <a:ext cx="10372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 </a:t>
            </a:r>
            <a:r>
              <a:rPr lang="en-US" sz="2800" b="1" dirty="0">
                <a:solidFill>
                  <a:srgbClr val="FF0000"/>
                </a:solidFill>
              </a:rPr>
              <a:t>Trang was not sure where to borrow those reference books</a:t>
            </a:r>
          </a:p>
        </p:txBody>
      </p:sp>
    </p:spTree>
    <p:extLst>
      <p:ext uri="{BB962C8B-B14F-4D97-AF65-F5344CB8AC3E}">
        <p14:creationId xmlns:p14="http://schemas.microsoft.com/office/powerpoint/2010/main" val="20212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236790-91A7-CFDA-E35B-1D1E92817174}"/>
              </a:ext>
            </a:extLst>
          </p:cNvPr>
          <p:cNvSpPr txBox="1"/>
          <p:nvPr/>
        </p:nvSpPr>
        <p:spPr>
          <a:xfrm>
            <a:off x="337456" y="468086"/>
            <a:ext cx="115388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Aptos Narrow" panose="020B0004020202020204" pitchFamily="34" charset="0"/>
              </a:rPr>
              <a:t>         ask, wonder,             + who, what, where, when, or how     + to-V……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Aptos Narrow" panose="020B0004020202020204" pitchFamily="34" charset="0"/>
              </a:rPr>
              <a:t>          (not) decide, </a:t>
            </a:r>
          </a:p>
          <a:p>
            <a:r>
              <a:rPr lang="en-US" sz="3200" b="1" dirty="0"/>
              <a:t>S +</a:t>
            </a:r>
            <a:r>
              <a:rPr lang="en-US" sz="3200" b="1" i="1" dirty="0">
                <a:solidFill>
                  <a:srgbClr val="FF0000"/>
                </a:solidFill>
                <a:latin typeface="Aptos Narrow" panose="020B0004020202020204" pitchFamily="34" charset="0"/>
              </a:rPr>
              <a:t>   (not) tell, 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Aptos Narrow" panose="020B0004020202020204" pitchFamily="34" charset="0"/>
              </a:rPr>
              <a:t>          (not) know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Aptos Narrow" panose="020B0004020202020204" pitchFamily="34" charset="0"/>
              </a:rPr>
              <a:t>         </a:t>
            </a:r>
            <a:r>
              <a:rPr lang="en-US" sz="3200" b="1" dirty="0"/>
              <a:t> be (not) sure              + whether +to-V….(or not.)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B8EA8C-4251-05F3-8EC8-3325A1F669B2}"/>
              </a:ext>
            </a:extLst>
          </p:cNvPr>
          <p:cNvSpPr txBox="1"/>
          <p:nvPr/>
        </p:nvSpPr>
        <p:spPr>
          <a:xfrm>
            <a:off x="489858" y="3537857"/>
            <a:ext cx="110381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42021"/>
                </a:solidFill>
                <a:latin typeface="Aptos Narrow" panose="020B0004020202020204" pitchFamily="34" charset="0"/>
              </a:rPr>
              <a:t>We use a question word such as </a:t>
            </a:r>
            <a:r>
              <a:rPr lang="en-US" sz="3200" b="1" i="1" dirty="0">
                <a:solidFill>
                  <a:srgbClr val="FF0000"/>
                </a:solidFill>
                <a:latin typeface="Aptos Narrow" panose="020B0004020202020204" pitchFamily="34" charset="0"/>
              </a:rPr>
              <a:t>who, what, where, when, or how </a:t>
            </a:r>
            <a:r>
              <a:rPr lang="en-US" sz="3200" b="1" dirty="0">
                <a:solidFill>
                  <a:srgbClr val="242021"/>
                </a:solidFill>
                <a:latin typeface="Aptos Narrow" panose="020B0004020202020204" pitchFamily="34" charset="0"/>
              </a:rPr>
              <a:t>before a to-infinitive </a:t>
            </a:r>
            <a:r>
              <a:rPr lang="en-US" sz="3200" b="1" dirty="0">
                <a:solidFill>
                  <a:srgbClr val="FF0000"/>
                </a:solidFill>
                <a:latin typeface="Aptos Narrow" panose="020B0004020202020204" pitchFamily="34" charset="0"/>
              </a:rPr>
              <a:t>to express an indirect question about what we should do</a:t>
            </a:r>
            <a:r>
              <a:rPr lang="en-US" sz="3200" b="1" dirty="0">
                <a:solidFill>
                  <a:srgbClr val="242021"/>
                </a:solidFill>
                <a:latin typeface="Aptos Narrow" panose="020B0004020202020204" pitchFamily="34" charset="0"/>
              </a:rPr>
              <a:t>. (When the both Subjects are the same)</a:t>
            </a:r>
            <a:br>
              <a:rPr lang="en-US" sz="3200" b="1" dirty="0">
                <a:solidFill>
                  <a:srgbClr val="242021"/>
                </a:solidFill>
                <a:latin typeface="Aptos Narrow" panose="020B0004020202020204" pitchFamily="34" charset="0"/>
              </a:rPr>
            </a:br>
            <a:endParaRPr lang="en-US" sz="3200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321145-93E7-FA9D-8749-5E0CDB8D6FFD}"/>
              </a:ext>
            </a:extLst>
          </p:cNvPr>
          <p:cNvCxnSpPr/>
          <p:nvPr/>
        </p:nvCxnSpPr>
        <p:spPr>
          <a:xfrm>
            <a:off x="990600" y="696686"/>
            <a:ext cx="0" cy="16981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9599012-842D-D158-A1BA-968F76751D21}"/>
              </a:ext>
            </a:extLst>
          </p:cNvPr>
          <p:cNvCxnSpPr/>
          <p:nvPr/>
        </p:nvCxnSpPr>
        <p:spPr>
          <a:xfrm>
            <a:off x="3320149" y="685796"/>
            <a:ext cx="0" cy="16981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54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7" y="2332692"/>
            <a:ext cx="11371209" cy="371127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I don’t know ______ to deal with this problem.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My sister wondered ______ to buy the best cakes.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Could you tell me ______ to do to get on well with my new </a:t>
            </a:r>
            <a:r>
              <a:rPr lang="en-US" sz="3100" dirty="0" err="1"/>
              <a:t>neighbours</a:t>
            </a:r>
            <a:r>
              <a:rPr lang="en-US" sz="3100" dirty="0"/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They asked ______ to take out the rubbish, at 5 or 6 p.m.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He can’t decide ______ to give his books to.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1914343" y="2300709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9629CA-66F7-01B9-D060-4C876C4958AD}"/>
              </a:ext>
            </a:extLst>
          </p:cNvPr>
          <p:cNvSpPr txBox="1"/>
          <p:nvPr/>
        </p:nvSpPr>
        <p:spPr>
          <a:xfrm>
            <a:off x="3062919" y="2885484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01FB19A-B886-06EE-7085-EF810C9EFA60}"/>
              </a:ext>
            </a:extLst>
          </p:cNvPr>
          <p:cNvSpPr txBox="1"/>
          <p:nvPr/>
        </p:nvSpPr>
        <p:spPr>
          <a:xfrm>
            <a:off x="2717231" y="3490434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E532E8F9-AACF-BA3F-9C1F-32180731DC93}"/>
              </a:ext>
            </a:extLst>
          </p:cNvPr>
          <p:cNvSpPr txBox="1"/>
          <p:nvPr/>
        </p:nvSpPr>
        <p:spPr>
          <a:xfrm>
            <a:off x="1657866" y="4609259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18F9BB6-4800-0357-9F13-DB9AF4988446}"/>
              </a:ext>
            </a:extLst>
          </p:cNvPr>
          <p:cNvSpPr txBox="1"/>
          <p:nvPr/>
        </p:nvSpPr>
        <p:spPr>
          <a:xfrm>
            <a:off x="2407104" y="520275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 using question words +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to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-infinitives.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9" y="2131969"/>
            <a:ext cx="10909557" cy="45310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I don’t know how I can get to the swimming pool.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They are wondering where they can buy traditional handicrafts.</a:t>
            </a: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She asked what she should give to her new </a:t>
            </a:r>
            <a:r>
              <a:rPr lang="en-US" sz="3100" dirty="0" err="1"/>
              <a:t>neighbour</a:t>
            </a:r>
            <a:r>
              <a:rPr lang="en-US" sz="3100" dirty="0"/>
              <a:t> at his house-warming party?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772937" y="2660109"/>
            <a:ext cx="1002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don’t know how to get to the swimming pool.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D7BBDD-0916-C159-E1DE-38AD6482C62A}"/>
              </a:ext>
            </a:extLst>
          </p:cNvPr>
          <p:cNvSpPr txBox="1"/>
          <p:nvPr/>
        </p:nvSpPr>
        <p:spPr>
          <a:xfrm>
            <a:off x="827500" y="4104729"/>
            <a:ext cx="1002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wondering where to buy traditional handicrafts.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26F4873-087D-4C61-EAF1-45E83CB067CF}"/>
              </a:ext>
            </a:extLst>
          </p:cNvPr>
          <p:cNvSpPr txBox="1"/>
          <p:nvPr/>
        </p:nvSpPr>
        <p:spPr>
          <a:xfrm>
            <a:off x="772937" y="5745784"/>
            <a:ext cx="109095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asked what to give to her new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his house-warming party.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518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 using question words + to-infinitives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7" y="2332692"/>
            <a:ext cx="11371209" cy="371127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I can’t decide who I should ask for advice.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Could you tell me when I have to pay the water bill?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3100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953749" y="3153220"/>
            <a:ext cx="10282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can’t decide who to ask for advice.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0BE724E7-8CF4-924D-0DD1-AB1409258285}"/>
              </a:ext>
            </a:extLst>
          </p:cNvPr>
          <p:cNvSpPr txBox="1"/>
          <p:nvPr/>
        </p:nvSpPr>
        <p:spPr>
          <a:xfrm>
            <a:off x="953749" y="4982254"/>
            <a:ext cx="10282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you tell me when to pay the water bill?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099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1442</Words>
  <Application>Microsoft Office PowerPoint</Application>
  <PresentationFormat>Widescreen</PresentationFormat>
  <Paragraphs>146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Aptos Narrow</vt:lpstr>
      <vt:lpstr>Arial</vt:lpstr>
      <vt:lpstr>ChronicaPro-Book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thanh.03683@gmail.com</dc:creator>
  <cp:lastModifiedBy>thanh.03683@gmail.com</cp:lastModifiedBy>
  <cp:revision>14</cp:revision>
  <dcterms:created xsi:type="dcterms:W3CDTF">2025-09-10T09:28:13Z</dcterms:created>
  <dcterms:modified xsi:type="dcterms:W3CDTF">2025-09-10T15:02:21Z</dcterms:modified>
</cp:coreProperties>
</file>