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25" r:id="rId3"/>
    <p:sldMasterId id="2147483756" r:id="rId4"/>
  </p:sldMasterIdLst>
  <p:notesMasterIdLst>
    <p:notesMasterId r:id="rId27"/>
  </p:notesMasterIdLst>
  <p:sldIdLst>
    <p:sldId id="343" r:id="rId5"/>
    <p:sldId id="340" r:id="rId6"/>
    <p:sldId id="308" r:id="rId7"/>
    <p:sldId id="279" r:id="rId8"/>
    <p:sldId id="332" r:id="rId9"/>
    <p:sldId id="281" r:id="rId10"/>
    <p:sldId id="315" r:id="rId11"/>
    <p:sldId id="316" r:id="rId12"/>
    <p:sldId id="317" r:id="rId13"/>
    <p:sldId id="283" r:id="rId14"/>
    <p:sldId id="345" r:id="rId15"/>
    <p:sldId id="276" r:id="rId16"/>
    <p:sldId id="326" r:id="rId17"/>
    <p:sldId id="298" r:id="rId18"/>
    <p:sldId id="334" r:id="rId19"/>
    <p:sldId id="335" r:id="rId20"/>
    <p:sldId id="336" r:id="rId21"/>
    <p:sldId id="313" r:id="rId22"/>
    <p:sldId id="347" r:id="rId23"/>
    <p:sldId id="339" r:id="rId24"/>
    <p:sldId id="314" r:id="rId25"/>
    <p:sldId id="3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BEE5E8"/>
    <a:srgbClr val="7ED1D6"/>
    <a:srgbClr val="7DCFD4"/>
    <a:srgbClr val="008A80"/>
    <a:srgbClr val="00B2A5"/>
    <a:srgbClr val="00A9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976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9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2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19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4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54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8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0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5918-4B3D-40EA-98EA-F319977D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D8F23-FE86-4CAB-B964-D8B132C77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11E3B-AD7C-4579-A058-F7114767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98478-B91F-43C2-8D0A-7752E159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B6E02-354D-43C0-B78E-240E80E0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7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4A53-86B1-40B5-8AE6-2FFF53FE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3D53A-C08F-4614-BF5C-9BF4E0AB7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1E6-B726-45F8-A2BE-BD1145E5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CAF1F-8B74-482A-9AAA-8E95869F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5C50E-5039-442A-B907-E34707AF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5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E17F-9E84-47E5-A291-420F1297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98BD9-56D8-43E8-89B9-EC106898A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8521F-408C-4A1A-8F89-726F4AEB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02004-0D69-4B89-BFAD-6DED0C36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00155-5E7B-439B-B3BB-494434D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6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52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034A-DF8F-4C7F-B464-B589FCE4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8D8D5-B82C-481B-AC34-14B278BA3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68BA0-059F-4CA7-AF04-9A53E330E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4DA3B-C243-40ED-884E-549326FB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78A82-C117-491E-81B4-F8EC18C9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8A175-77E1-489C-AFF4-B577040F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78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B777-FD6C-403D-A17E-196F195E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A807B-36CE-4D38-90F0-40586E6C4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AA338-8660-49F7-BC8F-B75AE61F7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9EDC5-AD00-4A72-BD6D-D72F25133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C0E75-8D92-404B-876E-31BF6B4F1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511CAE-E74A-4B17-B847-3D7B2970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D563B-9C17-468B-8B62-B9ABD25C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DB513B-0468-4407-8408-191945C1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99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F5AD-9CF4-4017-9D80-9236FE41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B03D3-2449-49D3-873A-A00FD073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247FA-AFB1-4845-936E-3D345474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6D1F2-F1B9-4560-8274-90470F2A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09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783C2-167D-4AA4-B3F5-0E9D1636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7AFA8-DCDD-4AB8-A3FC-1E351656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233C2-D59D-4989-9B54-D80BC9EF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6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6074-6193-4483-A5DE-AD5D966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8240F-E150-499F-B5E5-FD211831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68998-801A-4A28-B9B3-FB6B0EB39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842C3-F0D1-4D95-86F6-3F007D18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74A70-9320-496D-A2C5-8806A482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1707A-01A5-4626-A494-BBCC1618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9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3A8F-841D-4546-844B-FA05CA83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8FEF2-EC06-42D4-BC00-85EEBBC93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EA367-CF0D-4B23-AB06-F803A3A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6A2E6-B2FC-4443-96DB-237A6A33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77678-6EA6-43DA-9156-DF9FD0B6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43A9D-F119-4D41-B20E-554814C2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40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FB06-227F-4390-9F0A-14B6F4E1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52B9B-A701-43CC-AA79-6CC185FCE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E872-2206-4B5B-8983-F71D798D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D326A-8725-436C-A04B-6D9058FB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0C12F-DDD1-41FC-A503-BF14283C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5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12DA6A-77B0-4CAC-8CB2-99C331952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B8D71-87CC-4470-AD7C-BDFF2DE98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21221-678F-4CDC-8F03-0EB6C838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70494-F7A1-44DA-9F39-50CD5BFE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15771-6EED-440A-B8ED-36F7F492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20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31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8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92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86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5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11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00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17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17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14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0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1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69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8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3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80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4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0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6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35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8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0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36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216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7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6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03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08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34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950967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950967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7775203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7775200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4367435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4367433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1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4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2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747367-5630-4CAF-8EF6-3771A05D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52175-F421-4C2A-8E80-E5C9154A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04D0-FF73-4085-9E06-97B237785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9B1B-ECF2-4D54-AB07-389F7FE18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D57D-C4C4-43CA-88AE-E05D13025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3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3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862E1B-7187-F4AD-F0A7-CFB09CE965AC}"/>
              </a:ext>
            </a:extLst>
          </p:cNvPr>
          <p:cNvGraphicFramePr>
            <a:graphicFrameLocks noGrp="1"/>
          </p:cNvGraphicFramePr>
          <p:nvPr/>
        </p:nvGraphicFramePr>
        <p:xfrm>
          <a:off x="154331" y="220025"/>
          <a:ext cx="1185247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4948459">
                  <a:extLst>
                    <a:ext uri="{9D8B030D-6E8A-4147-A177-3AD203B41FA5}">
                      <a16:colId xmlns:a16="http://schemas.microsoft.com/office/drawing/2014/main" val="2122947443"/>
                    </a:ext>
                  </a:extLst>
                </a:gridCol>
                <a:gridCol w="6904016">
                  <a:extLst>
                    <a:ext uri="{9D8B030D-6E8A-4147-A177-3AD203B41FA5}">
                      <a16:colId xmlns:a16="http://schemas.microsoft.com/office/drawing/2014/main" val="4014539898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90725" algn="l"/>
                        </a:tabLst>
                      </a:pPr>
                      <a:r>
                        <a:rPr lang="nl-NL" sz="2000" kern="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PGD </a:t>
                      </a:r>
                      <a:r>
                        <a:rPr lang="nl-NL" sz="2000" kern="0" baseline="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ĐT HUYỆN </a:t>
                      </a:r>
                      <a:r>
                        <a:rPr lang="nl-NL" sz="2000" kern="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TIÊN LÃNG</a:t>
                      </a:r>
                      <a:endParaRPr lang="en-US" sz="2000" kern="1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2400" b="1" kern="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 THCS ĐẠI THẮNG</a:t>
                      </a:r>
                      <a:endParaRPr lang="en-US" sz="2400" kern="1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2400" b="1" kern="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CỘNG HOÀ XÃ HỘI CHỦ NGHĨA VIỆT NAM</a:t>
                      </a:r>
                      <a:endParaRPr lang="en-US" sz="2400" kern="1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90900" algn="l"/>
                        </a:tabLst>
                      </a:pPr>
                      <a:r>
                        <a:rPr lang="nl-NL" sz="2400" b="1" kern="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Độc lập - Tự do - Hạnh phúc</a:t>
                      </a:r>
                      <a:endParaRPr lang="en-US" sz="2400" kern="1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216129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45DEF2-77B0-A3AD-6019-E2ED5C80D9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0401" y="948171"/>
            <a:ext cx="2448144" cy="0"/>
          </a:xfrm>
          <a:prstGeom prst="line">
            <a:avLst/>
          </a:prstGeom>
          <a:ln>
            <a:solidFill>
              <a:srgbClr val="000066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0DA06C-0951-1E85-200A-4A2EACE49C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90046" y="948171"/>
            <a:ext cx="2908300" cy="0"/>
          </a:xfrm>
          <a:prstGeom prst="line">
            <a:avLst/>
          </a:prstGeom>
          <a:ln>
            <a:solidFill>
              <a:srgbClr val="000066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6522" y="5423301"/>
            <a:ext cx="589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GB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365" y="3632646"/>
            <a:ext cx="101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69875" algn="ctr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ANH 7 UNIT 8 LESSON 5 SKILLS 1 TIẾT 64</a:t>
            </a:r>
            <a:endParaRPr lang="en-US" sz="2800" b="1" dirty="0">
              <a:solidFill>
                <a:srgbClr val="FF0000"/>
              </a:solidFill>
              <a:latin typeface=".VnTimeH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636" y="2684089"/>
            <a:ext cx="1097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THỰC HÀNH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TIẾNG ANH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6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54194"/>
              </p:ext>
            </p:extLst>
          </p:nvPr>
        </p:nvGraphicFramePr>
        <p:xfrm>
          <a:off x="1396031" y="1402823"/>
          <a:ext cx="10641775" cy="517450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5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5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32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siəri:z</a:t>
                      </a: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32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wizəd</a:t>
                      </a: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mʌstˈsi</a:t>
                      </a: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32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gripi</a:t>
                      </a:r>
                      <a:r>
                        <a:rPr lang="el-GR" sz="3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4347" y="616397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+mj-lt"/>
                <a:cs typeface="Times New Roman" panose="02020603050405020304" pitchFamily="18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542" y="287982"/>
            <a:ext cx="7202658" cy="6186309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Read the film review of Harry Potter and the Sorcerer's Stone on Mark's blog.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their meanings.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Mon, Apr 20th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Potter and the Sorcerer's Stone is a fantasy. Its director is Chris Columbus. It is the first of the Harry Potter film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Radcliffe is one of the stars in the film.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film tells the story of Harry Potter. He's a powerful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wizard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is a student at a school for wizards and learns about himself, his family, and the bad things happening around him.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film received a lot of good reviews. People say it's a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must-see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teens. I agree because the story is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gripping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the acting is excellent. The music is also amazing…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D7270-135D-444C-84E4-B92D774B1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60395"/>
              </p:ext>
            </p:extLst>
          </p:nvPr>
        </p:nvGraphicFramePr>
        <p:xfrm>
          <a:off x="7315200" y="274239"/>
          <a:ext cx="4764258" cy="618631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8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99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series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A9A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 that is so</a:t>
                      </a:r>
                      <a:r>
                        <a:rPr lang="en-US" sz="24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that you think</a:t>
                      </a:r>
                      <a:r>
                        <a:rPr lang="en-US" sz="24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others should see it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wizard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A9A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 films that tell</a:t>
                      </a:r>
                      <a:r>
                        <a:rPr lang="en-US" sz="24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stories about the</a:t>
                      </a:r>
                      <a:r>
                        <a:rPr lang="en-US" sz="24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characters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must-see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A9A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exciting or</a:t>
                      </a:r>
                      <a:r>
                        <a:rPr lang="en-US" sz="24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interesting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1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gripping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A9A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man who has</a:t>
                      </a:r>
                      <a:r>
                        <a:rPr lang="en-US" sz="24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magical powers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2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377672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089" y="11306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25" y="1554921"/>
            <a:ext cx="3466195" cy="489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0279" y="646420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+mj-lt"/>
                <a:cs typeface="Times New Roman" panose="02020603050405020304" pitchFamily="18" charset="0"/>
              </a:rPr>
              <a:t>WHILE-READING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66478"/>
              </p:ext>
            </p:extLst>
          </p:nvPr>
        </p:nvGraphicFramePr>
        <p:xfrm>
          <a:off x="891550" y="2035857"/>
          <a:ext cx="7486055" cy="388578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13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00A9A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 that is so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that you think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others should see it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00A9A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related films that tell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stories about the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characters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00A9A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exciting or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interesting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00A9A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man who has</a:t>
                      </a:r>
                      <a:r>
                        <a:rPr lang="en-US" sz="2800" b="0" i="0" baseline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magical powers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398357" y="597894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54688" y="5978938"/>
            <a:ext cx="137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226" y="5978939"/>
            <a:ext cx="1448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9957" y="5978940"/>
            <a:ext cx="1561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3" y="1331912"/>
            <a:ext cx="711883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Mark’s blog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0279" y="6446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+mj-lt"/>
                <a:cs typeface="Times New Roman" panose="02020603050405020304" pitchFamily="18" charset="0"/>
              </a:rPr>
              <a:t>WHILE-READING</a:t>
            </a:r>
          </a:p>
        </p:txBody>
      </p:sp>
      <p:pic>
        <p:nvPicPr>
          <p:cNvPr id="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05" y="543643"/>
            <a:ext cx="4132695" cy="587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E0BE0F-7C2E-4679-9285-421F71C4A3EF}"/>
              </a:ext>
            </a:extLst>
          </p:cNvPr>
          <p:cNvSpPr txBox="1"/>
          <p:nvPr/>
        </p:nvSpPr>
        <p:spPr>
          <a:xfrm>
            <a:off x="940475" y="2047588"/>
            <a:ext cx="711883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of film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Potter and the Sorcerer’s Stone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F9F51E-1E9E-4F12-B2C1-AF6F97F96AF6}"/>
              </a:ext>
            </a:extLst>
          </p:cNvPr>
          <p:cNvSpPr txBox="1"/>
          <p:nvPr/>
        </p:nvSpPr>
        <p:spPr>
          <a:xfrm>
            <a:off x="940475" y="3497050"/>
            <a:ext cx="609834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Radcliffe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4D4AA-6615-4180-B298-5DA9B01313D2}"/>
              </a:ext>
            </a:extLst>
          </p:cNvPr>
          <p:cNvSpPr txBox="1"/>
          <p:nvPr/>
        </p:nvSpPr>
        <p:spPr>
          <a:xfrm>
            <a:off x="940475" y="5289312"/>
            <a:ext cx="711883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say about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film?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01CC0-01E1-4118-8636-19C81AF4D4BD}"/>
              </a:ext>
            </a:extLst>
          </p:cNvPr>
          <p:cNvSpPr txBox="1"/>
          <p:nvPr/>
        </p:nvSpPr>
        <p:spPr>
          <a:xfrm>
            <a:off x="940475" y="4387022"/>
            <a:ext cx="609834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film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6018" y="2403391"/>
            <a:ext cx="677325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film is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Potter and the Sorcerer’s Stone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88751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Mark’s 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blog and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4347" y="6446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+mj-lt"/>
                <a:cs typeface="Times New Roman" panose="02020603050405020304" pitchFamily="18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0967" y="4066328"/>
            <a:ext cx="6694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Harry Potter and the Sorcerer’s Stone 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fantasy.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0285" y="2496143"/>
            <a:ext cx="5940828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Daniel Radcliffe?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Mark’s </a:t>
            </a:r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blog and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2143" y="624026"/>
            <a:ext cx="560893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+mj-lt"/>
                <a:cs typeface="Times New Roman" panose="02020603050405020304" pitchFamily="18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5492" y="3492794"/>
            <a:ext cx="6182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Daniel Radcliffe is one of the stars in the film.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2112" y="2457919"/>
            <a:ext cx="59408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film about?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Mark’s 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blog and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3049" y="6446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+mj-lt"/>
                <a:cs typeface="Times New Roman" panose="02020603050405020304" pitchFamily="18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12" y="1378435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6018" y="3241515"/>
            <a:ext cx="68378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film tells the story of Harry Potter. He’s a powerful wizard. He is a student at a school for wizards and learns about himself, his family, and the bad things happening around him.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8348" y="2686489"/>
            <a:ext cx="656137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say about the film?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Mark’s 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blog and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5024" y="6446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+mj-lt"/>
                <a:cs typeface="Times New Roman" panose="02020603050405020304" pitchFamily="18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8348" y="3514981"/>
            <a:ext cx="6274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People say it’s a must-see for teens.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6752" y="455042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questions 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5741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8" y="456621"/>
            <a:ext cx="449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198" y="-7214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0173" y="1442297"/>
            <a:ext cx="4098337" cy="519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u="sng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br>
              <a:rPr lang="en-US" sz="2800" dirty="0">
                <a:solidFill>
                  <a:srgbClr val="4494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seeing a film this evening?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a great idea. What film shall we see?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Kungfu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Boy.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film is it?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37829"/>
              </p:ext>
            </p:extLst>
          </p:nvPr>
        </p:nvGraphicFramePr>
        <p:xfrm>
          <a:off x="161708" y="1282076"/>
          <a:ext cx="7730269" cy="5008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409">
                  <a:extLst>
                    <a:ext uri="{9D8B030D-6E8A-4147-A177-3AD203B41FA5}">
                      <a16:colId xmlns:a16="http://schemas.microsoft.com/office/drawing/2014/main" val="1217793384"/>
                    </a:ext>
                  </a:extLst>
                </a:gridCol>
                <a:gridCol w="4240860">
                  <a:extLst>
                    <a:ext uri="{9D8B030D-6E8A-4147-A177-3AD203B41FA5}">
                      <a16:colId xmlns:a16="http://schemas.microsoft.com/office/drawing/2014/main" val="2590515497"/>
                    </a:ext>
                  </a:extLst>
                </a:gridCol>
              </a:tblGrid>
              <a:tr h="41178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Film’s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Kungfu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Boy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70546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Director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John Stevenson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1192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Type of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film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Comedy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35401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Main actor / actress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Bruce Wane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4947"/>
                  </a:ext>
                </a:extLst>
              </a:tr>
              <a:tr h="101535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Main content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About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a very big boy who saves his town and becomes a hero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5133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Reviews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Funny and interesting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7045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Time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4.30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+mj-lt"/>
                        </a:rPr>
                        <a:t>p.m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and 8.30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+mj-lt"/>
                        </a:rPr>
                        <a:t>p.m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daily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5795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Place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Ngoc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Khanh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 Cinema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5E6D00F-98A3-4049-BA25-4CCC9645CF6D}"/>
              </a:ext>
            </a:extLst>
          </p:cNvPr>
          <p:cNvSpPr/>
          <p:nvPr/>
        </p:nvSpPr>
        <p:spPr>
          <a:xfrm>
            <a:off x="185736" y="8042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0BEC5-0D2E-4852-BE1F-65009185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1" y="1999627"/>
            <a:ext cx="10772775" cy="10176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entury" panose="02040604050505020304" pitchFamily="18" charset="0"/>
              </a:rPr>
              <a:t>Marking criteria ( 10 points)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9624-4BAC-45A6-BA3C-1B7FD8C7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58" y="2882641"/>
            <a:ext cx="4551019" cy="376618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entury" panose="02040604050505020304" pitchFamily="18" charset="0"/>
              </a:rPr>
              <a:t>1. Vocabulary accuracy: 2</a:t>
            </a:r>
          </a:p>
          <a:p>
            <a:r>
              <a:rPr lang="en-US" b="1" dirty="0">
                <a:solidFill>
                  <a:srgbClr val="002060"/>
                </a:solidFill>
                <a:latin typeface="Century" panose="02040604050505020304" pitchFamily="18" charset="0"/>
              </a:rPr>
              <a:t>2. Pronunciation accuracy : 2</a:t>
            </a:r>
          </a:p>
          <a:p>
            <a:r>
              <a:rPr lang="en-US" b="1" dirty="0">
                <a:solidFill>
                  <a:srgbClr val="002060"/>
                </a:solidFill>
                <a:latin typeface="Century" panose="02040604050505020304" pitchFamily="18" charset="0"/>
              </a:rPr>
              <a:t>3.Grammar accuracy : 2</a:t>
            </a:r>
          </a:p>
          <a:p>
            <a:r>
              <a:rPr lang="en-US" b="1" dirty="0">
                <a:solidFill>
                  <a:srgbClr val="002060"/>
                </a:solidFill>
                <a:latin typeface="Century" panose="02040604050505020304" pitchFamily="18" charset="0"/>
              </a:rPr>
              <a:t>4. speaking fluency : 2</a:t>
            </a:r>
          </a:p>
          <a:p>
            <a:r>
              <a:rPr lang="en-US" b="1" dirty="0">
                <a:solidFill>
                  <a:srgbClr val="002060"/>
                </a:solidFill>
                <a:latin typeface="Century" panose="02040604050505020304" pitchFamily="18" charset="0"/>
              </a:rPr>
              <a:t>5. Performance : 2</a:t>
            </a:r>
          </a:p>
          <a:p>
            <a:r>
              <a:rPr lang="en-US" b="1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B84A8-7747-4111-98A2-8765E58D812A}"/>
              </a:ext>
            </a:extLst>
          </p:cNvPr>
          <p:cNvSpPr txBox="1"/>
          <p:nvPr/>
        </p:nvSpPr>
        <p:spPr>
          <a:xfrm>
            <a:off x="1621141" y="71802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PRODUCTION (Post-Read &amp; Speak)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BA0A8-2CD7-4CA8-B3AE-160309EC5FE2}"/>
              </a:ext>
            </a:extLst>
          </p:cNvPr>
          <p:cNvSpPr txBox="1"/>
          <p:nvPr/>
        </p:nvSpPr>
        <p:spPr>
          <a:xfrm>
            <a:off x="688342" y="725460"/>
            <a:ext cx="1150365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F4CE3-D0E4-4B0A-98EC-ACEC756F0534}"/>
              </a:ext>
            </a:extLst>
          </p:cNvPr>
          <p:cNvSpPr txBox="1"/>
          <p:nvPr/>
        </p:nvSpPr>
        <p:spPr>
          <a:xfrm>
            <a:off x="-66120" y="668494"/>
            <a:ext cx="1019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5.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4F9838-BCF2-4C24-A09F-430ADFCAE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08800"/>
              </p:ext>
            </p:extLst>
          </p:nvPr>
        </p:nvGraphicFramePr>
        <p:xfrm>
          <a:off x="5233182" y="1320338"/>
          <a:ext cx="6810611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76">
                  <a:extLst>
                    <a:ext uri="{9D8B030D-6E8A-4147-A177-3AD203B41FA5}">
                      <a16:colId xmlns:a16="http://schemas.microsoft.com/office/drawing/2014/main" val="1217793384"/>
                    </a:ext>
                  </a:extLst>
                </a:gridCol>
                <a:gridCol w="4325535">
                  <a:extLst>
                    <a:ext uri="{9D8B030D-6E8A-4147-A177-3AD203B41FA5}">
                      <a16:colId xmlns:a16="http://schemas.microsoft.com/office/drawing/2014/main" val="2590515497"/>
                    </a:ext>
                  </a:extLst>
                </a:gridCol>
              </a:tblGrid>
              <a:tr h="46729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Film’s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Kungfu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Boy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70546"/>
                  </a:ext>
                </a:extLst>
              </a:tr>
              <a:tr h="46729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Director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John Stevenson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11928"/>
                  </a:ext>
                </a:extLst>
              </a:tr>
              <a:tr h="46729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Type of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film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Comedy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35401"/>
                  </a:ext>
                </a:extLst>
              </a:tr>
              <a:tr h="85212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Main actor / actress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Bruce Wane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4947"/>
                  </a:ext>
                </a:extLst>
              </a:tr>
              <a:tr h="94137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Main content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About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a very big boy who saves his town and becomes a hero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5133"/>
                  </a:ext>
                </a:extLst>
              </a:tr>
              <a:tr h="46729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Reviews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Funny and interesting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7045"/>
                  </a:ext>
                </a:extLst>
              </a:tr>
              <a:tr h="4891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Time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4.30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+mj-lt"/>
                        </a:rPr>
                        <a:t>p.m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and 8.30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+mj-lt"/>
                        </a:rPr>
                        <a:t>p.m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daily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57958"/>
                  </a:ext>
                </a:extLst>
              </a:tr>
              <a:tr h="46729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Place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Ngoc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+mj-lt"/>
                        </a:rPr>
                        <a:t>Khanh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 Cinema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9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41640" y="1550641"/>
            <a:ext cx="5306755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0" y="1557685"/>
            <a:ext cx="441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5: SKILLS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4276" y="229763"/>
            <a:ext cx="145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9399" y="5922238"/>
            <a:ext cx="2245462" cy="581653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4647" y="5922238"/>
            <a:ext cx="2040430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endParaRPr lang="en-GB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18" y="2578603"/>
            <a:ext cx="2178143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75" y="2549240"/>
            <a:ext cx="2308249" cy="31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7164" y="14272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4558" y="14495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380" y="13469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93006" y="394968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PRODUCTION (Post-Read &amp; Speak)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591" y="2676772"/>
            <a:ext cx="7696332" cy="137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Eg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br>
              <a:rPr lang="en-US" sz="2800" b="1" dirty="0"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Kungfu Boy is on at … at … p.m. </a:t>
            </a:r>
          </a:p>
          <a:p>
            <a:pPr>
              <a:lnSpc>
                <a:spcPts val="3360"/>
              </a:lnSpc>
            </a:pP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It’s (an) … about …</a:t>
            </a:r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924" y="2286494"/>
            <a:ext cx="3044078" cy="21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35606D-FD91-4BF3-8B52-A7822837B5A5}"/>
              </a:ext>
            </a:extLst>
          </p:cNvPr>
          <p:cNvSpPr txBox="1"/>
          <p:nvPr/>
        </p:nvSpPr>
        <p:spPr>
          <a:xfrm>
            <a:off x="392591" y="4526213"/>
            <a:ext cx="11339864" cy="1809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Kungfu Boy</a:t>
            </a:r>
            <a:r>
              <a:rPr lang="en-US" sz="2800" dirty="0"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is on at ………Cinema at ….. </a:t>
            </a:r>
            <a:r>
              <a:rPr lang="en-US" sz="2800" dirty="0" err="1"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p.m</a:t>
            </a:r>
            <a:r>
              <a:rPr lang="en-US" sz="2800" dirty="0">
                <a:effectLst>
                  <a:glow rad="88900">
                    <a:schemeClr val="bg1"/>
                  </a:glo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and ….. p.m. It's a ……… about a very …….who ……. his town and …….. a hero. It …….. Bruce Wane and was directed by ………. People ….. that it is very ………………and ……………...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B8AE9B-B08F-4330-8225-9D734F8E7780}"/>
              </a:ext>
            </a:extLst>
          </p:cNvPr>
          <p:cNvSpPr/>
          <p:nvPr/>
        </p:nvSpPr>
        <p:spPr>
          <a:xfrm>
            <a:off x="206029" y="1793577"/>
            <a:ext cx="1242943" cy="50438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29219-DDCF-459A-A4FE-CFEA8382B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2" y="1061661"/>
            <a:ext cx="10536999" cy="5797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71" y="1290971"/>
            <a:ext cx="1519085" cy="219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9" y="3086463"/>
            <a:ext cx="2005299" cy="2709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461DE-B555-4D43-B41E-EA48CCAEE9CD}"/>
              </a:ext>
            </a:extLst>
          </p:cNvPr>
          <p:cNvSpPr txBox="1"/>
          <p:nvPr/>
        </p:nvSpPr>
        <p:spPr>
          <a:xfrm>
            <a:off x="11024381" y="2702469"/>
            <a:ext cx="343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7F39-48D0-4F28-B50D-10223938D091}"/>
              </a:ext>
            </a:extLst>
          </p:cNvPr>
          <p:cNvSpPr txBox="1"/>
          <p:nvPr/>
        </p:nvSpPr>
        <p:spPr>
          <a:xfrm>
            <a:off x="1163625" y="285268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ChronicaPro-Bold"/>
              </a:rPr>
              <a:t>Choose one of your </a:t>
            </a:r>
            <a:r>
              <a:rPr lang="en-US" sz="2400" b="1" i="0" dirty="0" err="1">
                <a:effectLst/>
                <a:latin typeface="ChronicaPro-Bold"/>
              </a:rPr>
              <a:t>favourite</a:t>
            </a:r>
            <a:r>
              <a:rPr lang="en-US" sz="2400" b="1" dirty="0">
                <a:latin typeface="ChronicaPro-Bold"/>
              </a:rPr>
              <a:t> </a:t>
            </a:r>
            <a:r>
              <a:rPr lang="en-US" sz="2400" b="1" i="0" dirty="0">
                <a:effectLst/>
                <a:latin typeface="ChronicaPro-Bold"/>
              </a:rPr>
              <a:t>films:</a:t>
            </a:r>
          </a:p>
          <a:p>
            <a:r>
              <a:rPr lang="en-US" sz="2400" b="0" i="0" dirty="0">
                <a:effectLst/>
                <a:latin typeface="ChronicaPro-Book"/>
              </a:rPr>
              <a:t>– name of the film</a:t>
            </a:r>
            <a:br>
              <a:rPr lang="en-US" sz="2400" b="0" i="0" dirty="0">
                <a:effectLst/>
                <a:latin typeface="ChronicaPro-Book"/>
              </a:rPr>
            </a:br>
            <a:r>
              <a:rPr lang="en-US" sz="2400" b="0" i="0" dirty="0">
                <a:effectLst/>
                <a:latin typeface="ChronicaPro-Book"/>
              </a:rPr>
              <a:t>– type of film</a:t>
            </a:r>
            <a:br>
              <a:rPr lang="en-US" sz="2400" b="0" i="0" dirty="0">
                <a:effectLst/>
                <a:latin typeface="ChronicaPro-Book"/>
              </a:rPr>
            </a:br>
            <a:r>
              <a:rPr lang="en-US" sz="2400" b="0" i="0" dirty="0">
                <a:effectLst/>
                <a:latin typeface="ChronicaPro-Book"/>
              </a:rPr>
              <a:t>– its director and main actors / actresses</a:t>
            </a:r>
            <a:br>
              <a:rPr lang="en-US" sz="2400" b="0" i="0" dirty="0">
                <a:effectLst/>
                <a:latin typeface="ChronicaPro-Book"/>
              </a:rPr>
            </a:br>
            <a:r>
              <a:rPr lang="en-US" sz="2400" b="0" i="0" dirty="0">
                <a:effectLst/>
                <a:latin typeface="ChronicaPro-Book"/>
              </a:rPr>
              <a:t>– a short summary</a:t>
            </a:r>
            <a:br>
              <a:rPr lang="en-US" sz="2400" b="0" i="0" dirty="0">
                <a:effectLst/>
                <a:latin typeface="ChronicaPro-Book"/>
              </a:rPr>
            </a:br>
            <a:r>
              <a:rPr lang="en-US" sz="2400" b="0" i="0" dirty="0">
                <a:effectLst/>
                <a:latin typeface="ChronicaPro-Book"/>
              </a:rPr>
              <a:t>– your overall opinion about the film</a:t>
            </a:r>
            <a:br>
              <a:rPr lang="en-US" sz="2400" b="0" i="0" dirty="0">
                <a:effectLst/>
                <a:latin typeface="ChronicaPro-Book"/>
              </a:rPr>
            </a:br>
            <a:r>
              <a:rPr lang="en-US" sz="2400" b="0" i="0" dirty="0">
                <a:effectLst/>
                <a:latin typeface="ChronicaPro-Book"/>
              </a:rPr>
              <a:t>– the showtime and cinema</a:t>
            </a:r>
            <a:br>
              <a:rPr lang="en-US" sz="2400" b="0" i="0" dirty="0">
                <a:effectLst/>
                <a:latin typeface="ChronicaPro-Book"/>
              </a:rPr>
            </a:br>
            <a:r>
              <a:rPr lang="en-US" sz="2400" b="0" i="0" dirty="0">
                <a:effectLst/>
                <a:latin typeface="ChronicaPro-Book"/>
              </a:rPr>
              <a:t>– pictures or photos to illustrate the film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94" y="2681610"/>
            <a:ext cx="5055365" cy="341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576198" y="1769496"/>
            <a:ext cx="9907649" cy="75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: UNIT 8_</a:t>
            </a:r>
            <a:r>
              <a:rPr lang="en-US" sz="3200" b="1" dirty="0">
                <a:solidFill>
                  <a:schemeClr val="accent2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667080"/>
            <a:ext cx="1796996" cy="22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551" y="2645137"/>
            <a:ext cx="2138860" cy="22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942183" y="1433033"/>
            <a:ext cx="2616943" cy="65507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WARM-UP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9032" y="143796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faster?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7080" y="456937"/>
            <a:ext cx="453387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92" y="90630"/>
            <a:ext cx="1344559" cy="12776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9852" y="544149"/>
            <a:ext cx="358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900057-C64E-4CCF-98D9-A7189F22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" y="1297385"/>
            <a:ext cx="3768435" cy="2350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9620C5-6DD3-467A-96ED-DA50DCF67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388" y="3838984"/>
            <a:ext cx="5896728" cy="2839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5" y="3735371"/>
            <a:ext cx="2692636" cy="2983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A70F73-0B06-4ABE-A4C6-2146BC4DA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414" y="3810672"/>
            <a:ext cx="2593980" cy="29078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54" y="1289029"/>
            <a:ext cx="4825530" cy="24463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0815" y="51318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+mj-lt"/>
                <a:cs typeface="Times New Roman" panose="02020603050405020304" pitchFamily="18" charset="0"/>
              </a:rPr>
              <a:t>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2378" y="717102"/>
            <a:ext cx="776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posters, say the correct </a:t>
            </a:r>
            <a:r>
              <a:rPr lang="en-GB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films</a:t>
            </a: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806" y="3132465"/>
            <a:ext cx="184217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documentary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272" y="6184209"/>
            <a:ext cx="259398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Animation/cartoon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3962" y="6196840"/>
            <a:ext cx="109196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Horror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id="{91D97DE2-80F6-4C3C-92F7-B7599DF23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833" y="205117"/>
            <a:ext cx="2484253" cy="353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CFCF0E-B08D-4A19-B8E0-C7C8E75F92C4}"/>
              </a:ext>
            </a:extLst>
          </p:cNvPr>
          <p:cNvSpPr/>
          <p:nvPr/>
        </p:nvSpPr>
        <p:spPr>
          <a:xfrm>
            <a:off x="5615145" y="3163260"/>
            <a:ext cx="236635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 fiction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6E9EAD-3613-41FA-9D96-738B4F35B2FF}"/>
              </a:ext>
            </a:extLst>
          </p:cNvPr>
          <p:cNvSpPr/>
          <p:nvPr/>
        </p:nvSpPr>
        <p:spPr>
          <a:xfrm>
            <a:off x="7858949" y="6062568"/>
            <a:ext cx="125066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7F9022-46DD-4800-A011-6751F23724C1}"/>
              </a:ext>
            </a:extLst>
          </p:cNvPr>
          <p:cNvSpPr/>
          <p:nvPr/>
        </p:nvSpPr>
        <p:spPr>
          <a:xfrm>
            <a:off x="10549157" y="3198167"/>
            <a:ext cx="110799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fantasy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3F9747-C882-44F1-80A1-05EB5C834B72}"/>
              </a:ext>
            </a:extLst>
          </p:cNvPr>
          <p:cNvSpPr txBox="1"/>
          <p:nvPr/>
        </p:nvSpPr>
        <p:spPr>
          <a:xfrm>
            <a:off x="1232126" y="3146487"/>
            <a:ext cx="4220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CooperH" panose="020B7200000000000000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EF50F-C851-45EE-8C3B-1C73F530A196}"/>
              </a:ext>
            </a:extLst>
          </p:cNvPr>
          <p:cNvSpPr txBox="1"/>
          <p:nvPr/>
        </p:nvSpPr>
        <p:spPr>
          <a:xfrm>
            <a:off x="451933" y="5722543"/>
            <a:ext cx="4220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CooperH" panose="020B7200000000000000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86DB5B-840F-4EDA-B94C-B2F4A175ACD1}"/>
              </a:ext>
            </a:extLst>
          </p:cNvPr>
          <p:cNvSpPr txBox="1"/>
          <p:nvPr/>
        </p:nvSpPr>
        <p:spPr>
          <a:xfrm>
            <a:off x="3567977" y="6186515"/>
            <a:ext cx="422031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CooperH" panose="020B7200000000000000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66EDB2-0671-45BD-B0BB-51D69201D851}"/>
              </a:ext>
            </a:extLst>
          </p:cNvPr>
          <p:cNvSpPr txBox="1"/>
          <p:nvPr/>
        </p:nvSpPr>
        <p:spPr>
          <a:xfrm>
            <a:off x="5120051" y="3206902"/>
            <a:ext cx="4220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CooperH" panose="020B7200000000000000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E483C6-6142-4172-9883-6F0E16088F7D}"/>
              </a:ext>
            </a:extLst>
          </p:cNvPr>
          <p:cNvSpPr txBox="1"/>
          <p:nvPr/>
        </p:nvSpPr>
        <p:spPr>
          <a:xfrm>
            <a:off x="7293194" y="6121480"/>
            <a:ext cx="4220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CooperH" panose="020B7200000000000000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FE854F-68B7-4B96-A441-F878EFA97B5B}"/>
              </a:ext>
            </a:extLst>
          </p:cNvPr>
          <p:cNvSpPr txBox="1"/>
          <p:nvPr/>
        </p:nvSpPr>
        <p:spPr>
          <a:xfrm>
            <a:off x="10040717" y="3235125"/>
            <a:ext cx="4220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CooperH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9852" y="192676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+mj-lt"/>
                <a:cs typeface="Times New Roman" panose="02020603050405020304" pitchFamily="18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8644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3054" y="2394460"/>
            <a:ext cx="5065826" cy="191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fantasies?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or why not?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00" y="2502373"/>
            <a:ext cx="2287754" cy="15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EC0F2E-0109-4B15-8856-E6BADDA3B548}"/>
              </a:ext>
            </a:extLst>
          </p:cNvPr>
          <p:cNvSpPr/>
          <p:nvPr/>
        </p:nvSpPr>
        <p:spPr>
          <a:xfrm>
            <a:off x="9568178" y="5725082"/>
            <a:ext cx="169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fantasy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980" y="683535"/>
            <a:ext cx="3579606" cy="508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6706" y="19305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series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087" y="3946875"/>
            <a:ext cx="5822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6725" y="3122060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siəri:z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70" y="1363674"/>
            <a:ext cx="6369643" cy="351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C28DCA-4356-4ACB-862E-924F13C0D156}"/>
              </a:ext>
            </a:extLst>
          </p:cNvPr>
          <p:cNvSpPr txBox="1"/>
          <p:nvPr/>
        </p:nvSpPr>
        <p:spPr>
          <a:xfrm rot="1677037">
            <a:off x="5327294" y="3818297"/>
            <a:ext cx="308575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Spiderman 1(</a:t>
            </a:r>
            <a:r>
              <a:rPr lang="en-US" sz="2000" b="1" dirty="0">
                <a:solidFill>
                  <a:srgbClr val="FF0000"/>
                </a:solidFill>
              </a:rPr>
              <a:t>2002)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875F1-6EE2-4579-A3C2-328504F0D563}"/>
              </a:ext>
            </a:extLst>
          </p:cNvPr>
          <p:cNvSpPr txBox="1"/>
          <p:nvPr/>
        </p:nvSpPr>
        <p:spPr>
          <a:xfrm rot="1682644">
            <a:off x="7417563" y="3995332"/>
            <a:ext cx="316255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Spiderman 2(</a:t>
            </a:r>
            <a:r>
              <a:rPr lang="en-US" sz="2000" b="1" dirty="0">
                <a:solidFill>
                  <a:srgbClr val="FF0000"/>
                </a:solidFill>
              </a:rPr>
              <a:t>2004)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9E004F-7125-4F90-B49C-9F3698D6C185}"/>
              </a:ext>
            </a:extLst>
          </p:cNvPr>
          <p:cNvSpPr txBox="1"/>
          <p:nvPr/>
        </p:nvSpPr>
        <p:spPr>
          <a:xfrm rot="1660639">
            <a:off x="9552017" y="3935898"/>
            <a:ext cx="294219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Spiderman 3 (</a:t>
            </a:r>
            <a:r>
              <a:rPr lang="en-US" sz="2000" b="1" dirty="0">
                <a:solidFill>
                  <a:srgbClr val="FF0000"/>
                </a:solidFill>
              </a:rPr>
              <a:t>2007)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6496" y="201028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wizard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420" y="4070893"/>
            <a:ext cx="645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2106" y="3206074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wizəd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6" y="1440780"/>
            <a:ext cx="5884594" cy="422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+mj-lt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91753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must-see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9628" y="3205550"/>
            <a:ext cx="2311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mʌstˈsi</a:t>
            </a:r>
            <a:r>
              <a:rPr lang="en-US" sz="3600" b="1" dirty="0">
                <a:solidFill>
                  <a:srgbClr val="0FB7BD"/>
                </a:solidFill>
              </a:rPr>
              <a:t>ː/ </a:t>
            </a:r>
          </a:p>
        </p:txBody>
      </p:sp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5627077" y="1483758"/>
            <a:ext cx="6476950" cy="43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+mj-lt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107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  <a:latin typeface="+mj-lt"/>
                <a:cs typeface="Times New Roman" panose="02020603050405020304" pitchFamily="18" charset="0"/>
              </a:rPr>
              <a:t>gripping</a:t>
            </a:r>
            <a:r>
              <a:rPr lang="en-US" sz="4400" b="1" dirty="0">
                <a:solidFill>
                  <a:srgbClr val="F7941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7941E"/>
                </a:solidFill>
                <a:latin typeface="+mj-lt"/>
                <a:cs typeface="Times New Roman" panose="02020603050405020304" pitchFamily="18" charset="0"/>
              </a:rPr>
              <a:t>adj</a:t>
            </a:r>
            <a:r>
              <a:rPr lang="en-US" sz="4000" b="1" dirty="0">
                <a:solidFill>
                  <a:srgbClr val="F7941E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3626" y="4280998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978" y="3399091"/>
            <a:ext cx="2278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/'</a:t>
            </a:r>
            <a:r>
              <a:rPr lang="en-US" sz="4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gripi</a:t>
            </a:r>
            <a:r>
              <a:rPr lang="el-GR" sz="4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4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45" y="1149776"/>
            <a:ext cx="6513685" cy="488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87456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+mj-lt"/>
                <a:cs typeface="Times New Roman" panose="02020603050405020304" pitchFamily="18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3641</TotalTime>
  <Words>1149</Words>
  <Application>Microsoft Office PowerPoint</Application>
  <PresentationFormat>Widescreen</PresentationFormat>
  <Paragraphs>213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.VnCooperH</vt:lpstr>
      <vt:lpstr>.VnTimeH</vt:lpstr>
      <vt:lpstr>Arial</vt:lpstr>
      <vt:lpstr>Calibri</vt:lpstr>
      <vt:lpstr>Calibri Light</vt:lpstr>
      <vt:lpstr>Century</vt:lpstr>
      <vt:lpstr>Century Gothic</vt:lpstr>
      <vt:lpstr>ChronicaPro-Bold</vt:lpstr>
      <vt:lpstr>ChronicaPro-Book</vt:lpstr>
      <vt:lpstr>Myriad Pro</vt:lpstr>
      <vt:lpstr>Patrick Hand</vt:lpstr>
      <vt:lpstr>Times New Roman</vt:lpstr>
      <vt:lpstr>Tw Cen MT</vt:lpstr>
      <vt:lpstr>Wingdings</vt:lpstr>
      <vt:lpstr>Wingdings 3</vt:lpstr>
      <vt:lpstr>Wisp</vt:lpstr>
      <vt:lpstr>Office Theme</vt:lpstr>
      <vt:lpstr>Metropolitan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Marking criteria ( 10 points)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Minh069</cp:lastModifiedBy>
  <cp:revision>194</cp:revision>
  <dcterms:created xsi:type="dcterms:W3CDTF">2020-12-09T02:04:09Z</dcterms:created>
  <dcterms:modified xsi:type="dcterms:W3CDTF">2025-03-23T12:48:18Z</dcterms:modified>
</cp:coreProperties>
</file>