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1"/>
  </p:notesMasterIdLst>
  <p:sldIdLst>
    <p:sldId id="257" r:id="rId2"/>
    <p:sldId id="260" r:id="rId3"/>
    <p:sldId id="279" r:id="rId4"/>
    <p:sldId id="258" r:id="rId5"/>
    <p:sldId id="302" r:id="rId6"/>
    <p:sldId id="304" r:id="rId7"/>
    <p:sldId id="306" r:id="rId8"/>
    <p:sldId id="307" r:id="rId9"/>
    <p:sldId id="291" r:id="rId10"/>
    <p:sldId id="283" r:id="rId11"/>
    <p:sldId id="267" r:id="rId12"/>
    <p:sldId id="309" r:id="rId13"/>
    <p:sldId id="310" r:id="rId14"/>
    <p:sldId id="311" r:id="rId15"/>
    <p:sldId id="312" r:id="rId16"/>
    <p:sldId id="290" r:id="rId17"/>
    <p:sldId id="292" r:id="rId18"/>
    <p:sldId id="313" r:id="rId19"/>
    <p:sldId id="293" r:id="rId20"/>
  </p:sldIdLst>
  <p:sldSz cx="9144000" cy="5143500" type="screen16x9"/>
  <p:notesSz cx="6858000" cy="9144000"/>
  <p:embeddedFontLst>
    <p:embeddedFont>
      <p:font typeface="Dotum" panose="020B0604020202020204" charset="-127"/>
      <p:regular r:id="rId22"/>
    </p:embeddedFont>
    <p:embeddedFont>
      <p:font typeface="Poppins SemiBold" panose="020B0604020202020204" charset="0"/>
      <p:regular r:id="rId23"/>
      <p:bold r:id="rId24"/>
      <p:italic r:id="rId25"/>
      <p:boldItalic r:id="rId26"/>
    </p:embeddedFont>
    <p:embeddedFont>
      <p:font typeface="Lilita One" panose="020B0604020202020204" charset="0"/>
      <p:regular r:id="rId27"/>
    </p:embeddedFont>
    <p:embeddedFont>
      <p:font typeface="DengXian" panose="02010600030101010101" pitchFamily="2" charset="-122"/>
      <p:regular r:id="rId28"/>
      <p:bold r:id="rId29"/>
    </p:embeddedFont>
    <p:embeddedFont>
      <p:font typeface="Poppins" panose="020B0604020202020204" charset="0"/>
      <p:regular r:id="rId30"/>
      <p:bold r:id="rId31"/>
      <p:italic r:id="rId32"/>
      <p:boldItalic r:id="rId33"/>
    </p:embeddedFont>
    <p:embeddedFont>
      <p:font typeface="Black Han Sans" panose="020B0604020202020204" charset="-127"/>
      <p:regular r:id="rId34"/>
    </p:embeddedFon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514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C7AF3E-609C-439A-A0AE-E7352B80069E}">
  <a:tblStyle styleId="{C2C7AF3E-609C-439A-A0AE-E7352B8006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6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2478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7337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251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492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6259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7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7285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141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2992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7996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910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56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9694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2725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42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3225" y="2718300"/>
            <a:ext cx="7717500" cy="5925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3925875" y="1327200"/>
            <a:ext cx="1155600" cy="8418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 name="Google Shape;19;p3"/>
          <p:cNvSpPr txBox="1">
            <a:spLocks noGrp="1"/>
          </p:cNvSpPr>
          <p:nvPr>
            <p:ph type="subTitle" idx="1"/>
          </p:nvPr>
        </p:nvSpPr>
        <p:spPr>
          <a:xfrm>
            <a:off x="2084025" y="3478500"/>
            <a:ext cx="4839300" cy="3933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 name="Google Shape;20;p3"/>
          <p:cNvSpPr/>
          <p:nvPr/>
        </p:nvSpPr>
        <p:spPr>
          <a:xfrm>
            <a:off x="995850" y="-1849375"/>
            <a:ext cx="2256300" cy="2256300"/>
          </a:xfrm>
          <a:prstGeom prst="ellipse">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573875" y="720475"/>
            <a:ext cx="1113000" cy="111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1495050" y="4227600"/>
            <a:ext cx="2567100" cy="2567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685781" y="4604003"/>
            <a:ext cx="1970700" cy="2016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201"/>
        <p:cNvGrpSpPr/>
        <p:nvPr/>
      </p:nvGrpSpPr>
      <p:grpSpPr>
        <a:xfrm>
          <a:off x="0" y="0"/>
          <a:ext cx="0" cy="0"/>
          <a:chOff x="0" y="0"/>
          <a:chExt cx="0" cy="0"/>
        </a:xfrm>
      </p:grpSpPr>
      <p:sp>
        <p:nvSpPr>
          <p:cNvPr id="202" name="Google Shape;202;p22"/>
          <p:cNvSpPr/>
          <p:nvPr/>
        </p:nvSpPr>
        <p:spPr>
          <a:xfrm>
            <a:off x="995850" y="-1849375"/>
            <a:ext cx="2256300" cy="2256300"/>
          </a:xfrm>
          <a:prstGeom prst="ellipse">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2"/>
          <p:cNvSpPr/>
          <p:nvPr/>
        </p:nvSpPr>
        <p:spPr>
          <a:xfrm>
            <a:off x="8573875" y="720475"/>
            <a:ext cx="1113000" cy="111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2"/>
          <p:cNvSpPr/>
          <p:nvPr/>
        </p:nvSpPr>
        <p:spPr>
          <a:xfrm>
            <a:off x="-1495050" y="4227600"/>
            <a:ext cx="2567100" cy="2567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2"/>
          <p:cNvSpPr/>
          <p:nvPr/>
        </p:nvSpPr>
        <p:spPr>
          <a:xfrm>
            <a:off x="6685781" y="4604003"/>
            <a:ext cx="1970700" cy="2016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206"/>
        <p:cNvGrpSpPr/>
        <p:nvPr/>
      </p:nvGrpSpPr>
      <p:grpSpPr>
        <a:xfrm>
          <a:off x="0" y="0"/>
          <a:ext cx="0" cy="0"/>
          <a:chOff x="0" y="0"/>
          <a:chExt cx="0" cy="0"/>
        </a:xfrm>
      </p:grpSpPr>
      <p:sp>
        <p:nvSpPr>
          <p:cNvPr id="207" name="Google Shape;207;p23"/>
          <p:cNvSpPr/>
          <p:nvPr/>
        </p:nvSpPr>
        <p:spPr>
          <a:xfrm>
            <a:off x="995850" y="-1849375"/>
            <a:ext cx="2256300" cy="2256300"/>
          </a:xfrm>
          <a:prstGeom prst="ellipse">
            <a:avLst/>
          </a:prstGeom>
          <a:no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a:off x="8573875" y="720475"/>
            <a:ext cx="1113000" cy="1113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a:off x="-1495050" y="4227600"/>
            <a:ext cx="2567100" cy="2567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a:off x="6685781" y="4604003"/>
            <a:ext cx="1970700" cy="2016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subTitle" idx="1"/>
          </p:nvPr>
        </p:nvSpPr>
        <p:spPr>
          <a:xfrm>
            <a:off x="1290763" y="2415122"/>
            <a:ext cx="290760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200"/>
              <a:buNone/>
              <a:defRPr sz="2200" b="1"/>
            </a:lvl1pPr>
            <a:lvl2pPr lvl="1" algn="ctr">
              <a:lnSpc>
                <a:spcPct val="100000"/>
              </a:lnSpc>
              <a:spcBef>
                <a:spcPts val="0"/>
              </a:spcBef>
              <a:spcAft>
                <a:spcPts val="0"/>
              </a:spcAft>
              <a:buSzPts val="2200"/>
              <a:buNone/>
              <a:defRPr sz="2200" b="1"/>
            </a:lvl2pPr>
            <a:lvl3pPr lvl="2" algn="ctr">
              <a:lnSpc>
                <a:spcPct val="100000"/>
              </a:lnSpc>
              <a:spcBef>
                <a:spcPts val="0"/>
              </a:spcBef>
              <a:spcAft>
                <a:spcPts val="0"/>
              </a:spcAft>
              <a:buSzPts val="2200"/>
              <a:buNone/>
              <a:defRPr sz="2200" b="1"/>
            </a:lvl3pPr>
            <a:lvl4pPr lvl="3" algn="ctr">
              <a:lnSpc>
                <a:spcPct val="100000"/>
              </a:lnSpc>
              <a:spcBef>
                <a:spcPts val="0"/>
              </a:spcBef>
              <a:spcAft>
                <a:spcPts val="0"/>
              </a:spcAft>
              <a:buSzPts val="2200"/>
              <a:buNone/>
              <a:defRPr sz="2200" b="1"/>
            </a:lvl4pPr>
            <a:lvl5pPr lvl="4" algn="ctr">
              <a:lnSpc>
                <a:spcPct val="100000"/>
              </a:lnSpc>
              <a:spcBef>
                <a:spcPts val="0"/>
              </a:spcBef>
              <a:spcAft>
                <a:spcPts val="0"/>
              </a:spcAft>
              <a:buSzPts val="2200"/>
              <a:buNone/>
              <a:defRPr sz="2200" b="1"/>
            </a:lvl5pPr>
            <a:lvl6pPr lvl="5" algn="ctr">
              <a:lnSpc>
                <a:spcPct val="100000"/>
              </a:lnSpc>
              <a:spcBef>
                <a:spcPts val="0"/>
              </a:spcBef>
              <a:spcAft>
                <a:spcPts val="0"/>
              </a:spcAft>
              <a:buSzPts val="2200"/>
              <a:buNone/>
              <a:defRPr sz="2200" b="1"/>
            </a:lvl6pPr>
            <a:lvl7pPr lvl="6" algn="ctr">
              <a:lnSpc>
                <a:spcPct val="100000"/>
              </a:lnSpc>
              <a:spcBef>
                <a:spcPts val="0"/>
              </a:spcBef>
              <a:spcAft>
                <a:spcPts val="0"/>
              </a:spcAft>
              <a:buSzPts val="2200"/>
              <a:buNone/>
              <a:defRPr sz="2200" b="1"/>
            </a:lvl7pPr>
            <a:lvl8pPr lvl="7" algn="ctr">
              <a:lnSpc>
                <a:spcPct val="100000"/>
              </a:lnSpc>
              <a:spcBef>
                <a:spcPts val="0"/>
              </a:spcBef>
              <a:spcAft>
                <a:spcPts val="0"/>
              </a:spcAft>
              <a:buSzPts val="2200"/>
              <a:buNone/>
              <a:defRPr sz="2200" b="1"/>
            </a:lvl8pPr>
            <a:lvl9pPr lvl="8" algn="ctr">
              <a:lnSpc>
                <a:spcPct val="100000"/>
              </a:lnSpc>
              <a:spcBef>
                <a:spcPts val="0"/>
              </a:spcBef>
              <a:spcAft>
                <a:spcPts val="0"/>
              </a:spcAft>
              <a:buSzPts val="2200"/>
              <a:buNone/>
              <a:defRPr sz="2200" b="1"/>
            </a:lvl9pPr>
          </a:lstStyle>
          <a:p>
            <a:endParaRPr/>
          </a:p>
        </p:txBody>
      </p:sp>
      <p:sp>
        <p:nvSpPr>
          <p:cNvPr id="36" name="Google Shape;36;p5"/>
          <p:cNvSpPr txBox="1">
            <a:spLocks noGrp="1"/>
          </p:cNvSpPr>
          <p:nvPr>
            <p:ph type="subTitle" idx="2"/>
          </p:nvPr>
        </p:nvSpPr>
        <p:spPr>
          <a:xfrm>
            <a:off x="4945638" y="2415122"/>
            <a:ext cx="2907600"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37" name="Google Shape;37;p5"/>
          <p:cNvSpPr txBox="1">
            <a:spLocks noGrp="1"/>
          </p:cNvSpPr>
          <p:nvPr>
            <p:ph type="subTitle" idx="3"/>
          </p:nvPr>
        </p:nvSpPr>
        <p:spPr>
          <a:xfrm>
            <a:off x="1290763" y="2840823"/>
            <a:ext cx="2907600" cy="12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4"/>
          </p:nvPr>
        </p:nvSpPr>
        <p:spPr>
          <a:xfrm>
            <a:off x="4945638" y="2840823"/>
            <a:ext cx="2907600" cy="12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 name="Google Shape;40;p5"/>
          <p:cNvSpPr/>
          <p:nvPr/>
        </p:nvSpPr>
        <p:spPr>
          <a:xfrm>
            <a:off x="1072050" y="-1807200"/>
            <a:ext cx="2172300" cy="217230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6096000" y="4732100"/>
            <a:ext cx="824700" cy="8244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8573875" y="720475"/>
            <a:ext cx="1113000" cy="1113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1495050" y="4227600"/>
            <a:ext cx="2567100" cy="2567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 name="Google Shape;55;p7"/>
          <p:cNvSpPr txBox="1">
            <a:spLocks noGrp="1"/>
          </p:cNvSpPr>
          <p:nvPr>
            <p:ph type="body" idx="1"/>
          </p:nvPr>
        </p:nvSpPr>
        <p:spPr>
          <a:xfrm>
            <a:off x="720000" y="1739175"/>
            <a:ext cx="4015200" cy="2274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56" name="Google Shape;56;p7"/>
          <p:cNvSpPr>
            <a:spLocks noGrp="1"/>
          </p:cNvSpPr>
          <p:nvPr>
            <p:ph type="pic" idx="2"/>
          </p:nvPr>
        </p:nvSpPr>
        <p:spPr>
          <a:xfrm>
            <a:off x="5064475" y="1424350"/>
            <a:ext cx="2914800" cy="2626500"/>
          </a:xfrm>
          <a:prstGeom prst="rect">
            <a:avLst/>
          </a:prstGeom>
          <a:no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sp>
      <p:sp>
        <p:nvSpPr>
          <p:cNvPr id="57" name="Google Shape;57;p7"/>
          <p:cNvSpPr/>
          <p:nvPr/>
        </p:nvSpPr>
        <p:spPr>
          <a:xfrm>
            <a:off x="8573875" y="720475"/>
            <a:ext cx="1113000" cy="1113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1495050" y="4227600"/>
            <a:ext cx="2567100" cy="2567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1072050" y="-1807200"/>
            <a:ext cx="2172300" cy="2172300"/>
          </a:xfrm>
          <a:prstGeom prst="ellipse">
            <a:avLst/>
          </a:prstGeom>
          <a:no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6096000" y="4732100"/>
            <a:ext cx="824700" cy="8244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rot="5036105">
            <a:off x="7743644" y="4669046"/>
            <a:ext cx="241351" cy="208784"/>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rot="-2016830">
            <a:off x="272704" y="991877"/>
            <a:ext cx="312685" cy="270084"/>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9"/>
          <p:cNvSpPr txBox="1">
            <a:spLocks noGrp="1"/>
          </p:cNvSpPr>
          <p:nvPr>
            <p:ph type="subTitle" idx="1"/>
          </p:nvPr>
        </p:nvSpPr>
        <p:spPr>
          <a:xfrm>
            <a:off x="720075" y="1627750"/>
            <a:ext cx="3716700" cy="262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 name="Google Shape;72;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 name="Google Shape;73;p9"/>
          <p:cNvSpPr txBox="1">
            <a:spLocks noGrp="1"/>
          </p:cNvSpPr>
          <p:nvPr>
            <p:ph type="subTitle" idx="2"/>
          </p:nvPr>
        </p:nvSpPr>
        <p:spPr>
          <a:xfrm>
            <a:off x="4707125" y="1627750"/>
            <a:ext cx="3716700" cy="262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4" name="Google Shape;74;p9"/>
          <p:cNvSpPr/>
          <p:nvPr/>
        </p:nvSpPr>
        <p:spPr>
          <a:xfrm>
            <a:off x="8573875" y="720475"/>
            <a:ext cx="1113000" cy="1113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a:off x="-1495050" y="4227600"/>
            <a:ext cx="2567100" cy="256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a:off x="6171175" y="4743375"/>
            <a:ext cx="1402500" cy="1402200"/>
          </a:xfrm>
          <a:prstGeom prst="ellipse">
            <a:avLst/>
          </a:prstGeom>
          <a:no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2526825" y="468905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rot="-2016074">
            <a:off x="3109430" y="4647920"/>
            <a:ext cx="214669" cy="185464"/>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a:off x="3977305" y="4604000"/>
            <a:ext cx="384900" cy="393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96"/>
        <p:cNvGrpSpPr/>
        <p:nvPr/>
      </p:nvGrpSpPr>
      <p:grpSpPr>
        <a:xfrm>
          <a:off x="0" y="0"/>
          <a:ext cx="0" cy="0"/>
          <a:chOff x="0" y="0"/>
          <a:chExt cx="0" cy="0"/>
        </a:xfrm>
      </p:grpSpPr>
      <p:sp>
        <p:nvSpPr>
          <p:cNvPr id="97" name="Google Shape;97;p13"/>
          <p:cNvSpPr txBox="1">
            <a:spLocks noGrp="1"/>
          </p:cNvSpPr>
          <p:nvPr>
            <p:ph type="subTitle" idx="1"/>
          </p:nvPr>
        </p:nvSpPr>
        <p:spPr>
          <a:xfrm>
            <a:off x="1607225" y="2053925"/>
            <a:ext cx="2051400" cy="8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 name="Google Shape;98;p13"/>
          <p:cNvSpPr txBox="1">
            <a:spLocks noGrp="1"/>
          </p:cNvSpPr>
          <p:nvPr>
            <p:ph type="subTitle" idx="2"/>
          </p:nvPr>
        </p:nvSpPr>
        <p:spPr>
          <a:xfrm>
            <a:off x="4715675" y="2053925"/>
            <a:ext cx="2051400" cy="8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 name="Google Shape;99;p13"/>
          <p:cNvSpPr txBox="1">
            <a:spLocks noGrp="1"/>
          </p:cNvSpPr>
          <p:nvPr>
            <p:ph type="subTitle" idx="3"/>
          </p:nvPr>
        </p:nvSpPr>
        <p:spPr>
          <a:xfrm>
            <a:off x="1607263" y="3779602"/>
            <a:ext cx="2051400" cy="8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0" name="Google Shape;100;p13"/>
          <p:cNvSpPr txBox="1">
            <a:spLocks noGrp="1"/>
          </p:cNvSpPr>
          <p:nvPr>
            <p:ph type="subTitle" idx="4"/>
          </p:nvPr>
        </p:nvSpPr>
        <p:spPr>
          <a:xfrm>
            <a:off x="4715675" y="3779600"/>
            <a:ext cx="2051400" cy="8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 name="Google Shape;102;p13"/>
          <p:cNvSpPr txBox="1">
            <a:spLocks noGrp="1"/>
          </p:cNvSpPr>
          <p:nvPr>
            <p:ph type="title" idx="5" hasCustomPrompt="1"/>
          </p:nvPr>
        </p:nvSpPr>
        <p:spPr>
          <a:xfrm>
            <a:off x="713225" y="1495375"/>
            <a:ext cx="752400" cy="5727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100"/>
              <a:buNone/>
              <a:defRPr>
                <a:solidFill>
                  <a:schemeClr val="accent4"/>
                </a:solidFill>
              </a:defRPr>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a:r>
              <a:t>xx%</a:t>
            </a:r>
          </a:p>
        </p:txBody>
      </p:sp>
      <p:sp>
        <p:nvSpPr>
          <p:cNvPr id="103" name="Google Shape;103;p13"/>
          <p:cNvSpPr txBox="1">
            <a:spLocks noGrp="1"/>
          </p:cNvSpPr>
          <p:nvPr>
            <p:ph type="title" idx="6" hasCustomPrompt="1"/>
          </p:nvPr>
        </p:nvSpPr>
        <p:spPr>
          <a:xfrm>
            <a:off x="714275" y="3240726"/>
            <a:ext cx="750300" cy="5727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 name="Google Shape;104;p13"/>
          <p:cNvSpPr txBox="1">
            <a:spLocks noGrp="1"/>
          </p:cNvSpPr>
          <p:nvPr>
            <p:ph type="title" idx="7" hasCustomPrompt="1"/>
          </p:nvPr>
        </p:nvSpPr>
        <p:spPr>
          <a:xfrm>
            <a:off x="3812925" y="1495375"/>
            <a:ext cx="750300" cy="5727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 name="Google Shape;105;p13"/>
          <p:cNvSpPr txBox="1">
            <a:spLocks noGrp="1"/>
          </p:cNvSpPr>
          <p:nvPr>
            <p:ph type="title" idx="8" hasCustomPrompt="1"/>
          </p:nvPr>
        </p:nvSpPr>
        <p:spPr>
          <a:xfrm>
            <a:off x="3812975" y="3240725"/>
            <a:ext cx="750300" cy="5727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13"/>
          <p:cNvSpPr txBox="1">
            <a:spLocks noGrp="1"/>
          </p:cNvSpPr>
          <p:nvPr>
            <p:ph type="subTitle" idx="9"/>
          </p:nvPr>
        </p:nvSpPr>
        <p:spPr>
          <a:xfrm>
            <a:off x="1607150" y="1379425"/>
            <a:ext cx="2051400" cy="78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07" name="Google Shape;107;p13"/>
          <p:cNvSpPr txBox="1">
            <a:spLocks noGrp="1"/>
          </p:cNvSpPr>
          <p:nvPr>
            <p:ph type="subTitle" idx="13"/>
          </p:nvPr>
        </p:nvSpPr>
        <p:spPr>
          <a:xfrm>
            <a:off x="1607188" y="3179450"/>
            <a:ext cx="2051400" cy="733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08" name="Google Shape;108;p13"/>
          <p:cNvSpPr txBox="1">
            <a:spLocks noGrp="1"/>
          </p:cNvSpPr>
          <p:nvPr>
            <p:ph type="subTitle" idx="14"/>
          </p:nvPr>
        </p:nvSpPr>
        <p:spPr>
          <a:xfrm>
            <a:off x="4715675" y="1379425"/>
            <a:ext cx="2051400" cy="78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09" name="Google Shape;109;p13"/>
          <p:cNvSpPr txBox="1">
            <a:spLocks noGrp="1"/>
          </p:cNvSpPr>
          <p:nvPr>
            <p:ph type="subTitle" idx="15"/>
          </p:nvPr>
        </p:nvSpPr>
        <p:spPr>
          <a:xfrm>
            <a:off x="4715675" y="3182975"/>
            <a:ext cx="2051400" cy="73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10" name="Google Shape;110;p13"/>
          <p:cNvSpPr/>
          <p:nvPr/>
        </p:nvSpPr>
        <p:spPr>
          <a:xfrm>
            <a:off x="1072050" y="-1807200"/>
            <a:ext cx="2172300" cy="217230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6096000" y="4732100"/>
            <a:ext cx="824700" cy="8244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1495050" y="4227600"/>
            <a:ext cx="2567100" cy="2567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7215301" y="229950"/>
            <a:ext cx="333900" cy="3417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114" name="Google Shape;114;p13"/>
          <p:cNvSpPr/>
          <p:nvPr/>
        </p:nvSpPr>
        <p:spPr>
          <a:xfrm rot="4062540">
            <a:off x="7571043" y="4634809"/>
            <a:ext cx="241227" cy="208803"/>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rot="1121146">
            <a:off x="4000414" y="4620059"/>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3420163" y="468760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
  <p:cSld name="CUSTOM_1">
    <p:spTree>
      <p:nvGrpSpPr>
        <p:cNvPr id="1" name="Shape 117"/>
        <p:cNvGrpSpPr/>
        <p:nvPr/>
      </p:nvGrpSpPr>
      <p:grpSpPr>
        <a:xfrm>
          <a:off x="0" y="0"/>
          <a:ext cx="0" cy="0"/>
          <a:chOff x="0" y="0"/>
          <a:chExt cx="0" cy="0"/>
        </a:xfrm>
      </p:grpSpPr>
      <p:sp>
        <p:nvSpPr>
          <p:cNvPr id="118" name="Google Shape;118;p14"/>
          <p:cNvSpPr txBox="1">
            <a:spLocks noGrp="1"/>
          </p:cNvSpPr>
          <p:nvPr>
            <p:ph type="subTitle" idx="1"/>
          </p:nvPr>
        </p:nvSpPr>
        <p:spPr>
          <a:xfrm>
            <a:off x="726725" y="3927475"/>
            <a:ext cx="7704000" cy="6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title"/>
          </p:nvPr>
        </p:nvSpPr>
        <p:spPr>
          <a:xfrm>
            <a:off x="7151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0" name="Google Shape;120;p14"/>
          <p:cNvSpPr/>
          <p:nvPr/>
        </p:nvSpPr>
        <p:spPr>
          <a:xfrm>
            <a:off x="8573875" y="720475"/>
            <a:ext cx="1113000" cy="1113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1495050" y="4227600"/>
            <a:ext cx="2567100" cy="2567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6171175" y="4743375"/>
            <a:ext cx="1402500" cy="1402200"/>
          </a:xfrm>
          <a:prstGeom prst="ellipse">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TITLE_AND_BODY_2">
    <p:bg>
      <p:bgPr>
        <a:solidFill>
          <a:schemeClr val="lt1"/>
        </a:solidFill>
        <a:effectLst/>
      </p:bgPr>
    </p:bg>
    <p:spTree>
      <p:nvGrpSpPr>
        <p:cNvPr id="1" name="Shape 132"/>
        <p:cNvGrpSpPr/>
        <p:nvPr/>
      </p:nvGrpSpPr>
      <p:grpSpPr>
        <a:xfrm>
          <a:off x="0" y="0"/>
          <a:ext cx="0" cy="0"/>
          <a:chOff x="0" y="0"/>
          <a:chExt cx="0" cy="0"/>
        </a:xfrm>
      </p:grpSpPr>
      <p:sp>
        <p:nvSpPr>
          <p:cNvPr id="133" name="Google Shape;133;p1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4" name="Google Shape;134;p16"/>
          <p:cNvSpPr txBox="1">
            <a:spLocks noGrp="1"/>
          </p:cNvSpPr>
          <p:nvPr>
            <p:ph type="body" idx="1"/>
          </p:nvPr>
        </p:nvSpPr>
        <p:spPr>
          <a:xfrm>
            <a:off x="720000" y="1152475"/>
            <a:ext cx="7704000" cy="359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accent1"/>
              </a:buClr>
              <a:buSzPts val="1800"/>
              <a:buFont typeface="Darker Grotesque SemiBold"/>
              <a:buChar char="●"/>
              <a:defRPr sz="1200"/>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
        <p:nvSpPr>
          <p:cNvPr id="135" name="Google Shape;135;p16"/>
          <p:cNvSpPr/>
          <p:nvPr/>
        </p:nvSpPr>
        <p:spPr>
          <a:xfrm>
            <a:off x="8573875" y="720475"/>
            <a:ext cx="1113000" cy="1113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1495050" y="4227600"/>
            <a:ext cx="2567100" cy="2567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6171175" y="4743375"/>
            <a:ext cx="1402500" cy="1402200"/>
          </a:xfrm>
          <a:prstGeom prst="ellipse">
            <a:avLst/>
          </a:prstGeom>
          <a:no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264475" y="4595375"/>
            <a:ext cx="224100" cy="2241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rot="2228928">
            <a:off x="350046" y="909366"/>
            <a:ext cx="197222" cy="170462"/>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76" name="Google Shape;176;p19"/>
          <p:cNvSpPr/>
          <p:nvPr/>
        </p:nvSpPr>
        <p:spPr>
          <a:xfrm>
            <a:off x="8573875" y="720475"/>
            <a:ext cx="1113000" cy="1113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p:nvPr/>
        </p:nvSpPr>
        <p:spPr>
          <a:xfrm>
            <a:off x="-1495050" y="4227600"/>
            <a:ext cx="2567100" cy="2567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9"/>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a:off x="6171175" y="4908325"/>
            <a:ext cx="1402500" cy="1402200"/>
          </a:xfrm>
          <a:prstGeom prst="ellipse">
            <a:avLst/>
          </a:pr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p:nvPr/>
        </p:nvSpPr>
        <p:spPr>
          <a:xfrm>
            <a:off x="8430775" y="2022800"/>
            <a:ext cx="180900" cy="18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p:nvPr/>
        </p:nvSpPr>
        <p:spPr>
          <a:xfrm rot="1542219">
            <a:off x="8377576" y="4407215"/>
            <a:ext cx="455136" cy="39354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rot="-2016074">
            <a:off x="2786505" y="4837232"/>
            <a:ext cx="214669" cy="185464"/>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1pPr>
            <a:lvl2pPr lvl="1"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2pPr>
            <a:lvl3pPr lvl="2"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3pPr>
            <a:lvl4pPr lvl="3"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4pPr>
            <a:lvl5pPr lvl="4"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5pPr>
            <a:lvl6pPr lvl="5"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6pPr>
            <a:lvl7pPr lvl="6"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7pPr>
            <a:lvl8pPr lvl="7"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8pPr>
            <a:lvl9pPr lvl="8"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5" r:id="rId4"/>
    <p:sldLayoutId id="2147483658" r:id="rId5"/>
    <p:sldLayoutId id="2147483659" r:id="rId6"/>
    <p:sldLayoutId id="2147483660" r:id="rId7"/>
    <p:sldLayoutId id="2147483662" r:id="rId8"/>
    <p:sldLayoutId id="2147483665"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6.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6.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microsoft.com/office/2007/relationships/hdphoto" Target="../media/hdphoto9.wdp"/><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3.png"/><Relationship Id="rId4" Type="http://schemas.microsoft.com/office/2007/relationships/hdphoto" Target="../media/hdphoto10.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2" name="TextBox 11"/>
          <p:cNvSpPr txBox="1"/>
          <p:nvPr/>
        </p:nvSpPr>
        <p:spPr>
          <a:xfrm>
            <a:off x="3335493" y="238344"/>
            <a:ext cx="2775163" cy="584775"/>
          </a:xfrm>
          <a:prstGeom prst="rect">
            <a:avLst/>
          </a:prstGeom>
          <a:noFill/>
        </p:spPr>
        <p:txBody>
          <a:bodyPr wrap="square" rtlCol="0">
            <a:spAutoFit/>
          </a:bodyPr>
          <a:lstStyle/>
          <a:p>
            <a:pPr algn="ctr">
              <a:buClr>
                <a:srgbClr val="000000"/>
              </a:buClr>
              <a:buFont typeface="Arial"/>
              <a:buNone/>
            </a:pPr>
            <a:r>
              <a:rPr lang="en-US" sz="3200" b="1" kern="0" dirty="0" smtClean="0">
                <a:solidFill>
                  <a:srgbClr val="C00000"/>
                </a:solidFill>
                <a:latin typeface="Arial" panose="020B0604020202020204" pitchFamily="34" charset="0"/>
                <a:cs typeface="Arial" panose="020B0604020202020204" pitchFamily="34" charset="0"/>
                <a:sym typeface="Arial"/>
              </a:rPr>
              <a:t>KHỞI ĐỘNG</a:t>
            </a:r>
            <a:endParaRPr lang="en-US" sz="3200" b="1" kern="0" dirty="0">
              <a:solidFill>
                <a:srgbClr val="C00000"/>
              </a:solidFill>
              <a:latin typeface="Arial" panose="020B0604020202020204" pitchFamily="34" charset="0"/>
              <a:cs typeface="Arial" panose="020B0604020202020204" pitchFamily="34" charset="0"/>
              <a:sym typeface="Arial"/>
            </a:endParaRPr>
          </a:p>
        </p:txBody>
      </p:sp>
      <p:sp>
        <p:nvSpPr>
          <p:cNvPr id="7" name="Rectangle 6"/>
          <p:cNvSpPr/>
          <p:nvPr/>
        </p:nvSpPr>
        <p:spPr>
          <a:xfrm>
            <a:off x="4079019" y="4397071"/>
            <a:ext cx="644056" cy="56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45532" y="722645"/>
            <a:ext cx="285217" cy="438173"/>
          </a:xfrm>
          <a:prstGeom prst="rect">
            <a:avLst/>
          </a:prstGeom>
        </p:spPr>
      </p:pic>
      <p:sp>
        <p:nvSpPr>
          <p:cNvPr id="19" name="Rectangle 18"/>
          <p:cNvSpPr/>
          <p:nvPr/>
        </p:nvSpPr>
        <p:spPr>
          <a:xfrm>
            <a:off x="367746" y="831070"/>
            <a:ext cx="8259418" cy="1408078"/>
          </a:xfrm>
          <a:prstGeom prst="rect">
            <a:avLst/>
          </a:prstGeom>
        </p:spPr>
        <p:txBody>
          <a:bodyPr wrap="square">
            <a:spAutoFit/>
          </a:bodyPr>
          <a:lstStyle/>
          <a:p>
            <a:pPr algn="just">
              <a:lnSpc>
                <a:spcPct val="150000"/>
              </a:lnSpc>
              <a:spcBef>
                <a:spcPts val="600"/>
              </a:spcBef>
              <a:spcAft>
                <a:spcPts val="600"/>
              </a:spcAft>
            </a:pPr>
            <a:r>
              <a:rPr lang="da-DK" sz="1900">
                <a:latin typeface="+mj-lt"/>
                <a:ea typeface="Calibri" panose="020F0502020204030204" pitchFamily="34" charset="0"/>
                <a:cs typeface="Times New Roman" panose="02020603050405020304" pitchFamily="18" charset="0"/>
              </a:rPr>
              <a:t>Ta thấy rằng hai hình phẳng bằng nhau, tức là hai hình có thể chồng khít lên nhau, thì sẽ có hình dạng và kích thước giống nhau. Ngoài ra, còn có những hình có kích thước khác nhau nhưng vẫn có hình dạng giống </a:t>
            </a:r>
            <a:r>
              <a:rPr lang="da-DK" sz="1900" smtClean="0">
                <a:latin typeface="+mj-lt"/>
                <a:ea typeface="Calibri" panose="020F0502020204030204" pitchFamily="34" charset="0"/>
                <a:cs typeface="Times New Roman" panose="02020603050405020304" pitchFamily="18" charset="0"/>
              </a:rPr>
              <a:t>nhau</a:t>
            </a:r>
            <a:endParaRPr lang="en-US" sz="1900">
              <a:effectLst/>
              <a:latin typeface="+mj-lt"/>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142" y="2365155"/>
            <a:ext cx="3366560" cy="2596459"/>
          </a:xfrm>
          <a:prstGeom prst="rect">
            <a:avLst/>
          </a:prstGeom>
        </p:spPr>
      </p:pic>
      <p:sp>
        <p:nvSpPr>
          <p:cNvPr id="8" name="Rectangle 7"/>
          <p:cNvSpPr/>
          <p:nvPr/>
        </p:nvSpPr>
        <p:spPr>
          <a:xfrm>
            <a:off x="367746" y="2159635"/>
            <a:ext cx="4572000" cy="1846659"/>
          </a:xfrm>
          <a:prstGeom prst="rect">
            <a:avLst/>
          </a:prstGeom>
        </p:spPr>
        <p:txBody>
          <a:bodyPr>
            <a:spAutoFit/>
          </a:bodyPr>
          <a:lstStyle/>
          <a:p>
            <a:pPr lvl="0" algn="just">
              <a:lnSpc>
                <a:spcPct val="150000"/>
              </a:lnSpc>
              <a:spcBef>
                <a:spcPts val="600"/>
              </a:spcBef>
              <a:spcAft>
                <a:spcPts val="600"/>
              </a:spcAft>
            </a:pPr>
            <a:r>
              <a:rPr lang="da-DK" sz="1900">
                <a:ea typeface="Calibri" panose="020F0502020204030204" pitchFamily="34" charset="0"/>
                <a:cs typeface="Times New Roman" panose="02020603050405020304" pitchFamily="18" charset="0"/>
              </a:rPr>
              <a:t>(ví dụ hình chụp những chú cá trong Hình 9.57). Trong các hình đơn giản đã được học, có những hình nào có tính chất đó? </a:t>
            </a:r>
            <a:endParaRPr lang="en-US" sz="1900">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2" name="TextBox 11"/>
          <p:cNvSpPr txBox="1"/>
          <p:nvPr/>
        </p:nvSpPr>
        <p:spPr>
          <a:xfrm>
            <a:off x="3004496" y="195073"/>
            <a:ext cx="32362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smtClean="0">
                <a:ln>
                  <a:noFill/>
                </a:ln>
                <a:solidFill>
                  <a:srgbClr val="C00000"/>
                </a:solidFill>
                <a:effectLst/>
                <a:uLnTx/>
                <a:uFillTx/>
                <a:latin typeface="Times New Roman" panose="02020603050405020304" pitchFamily="18" charset="0"/>
                <a:cs typeface="Times New Roman" panose="02020603050405020304" pitchFamily="18" charset="0"/>
                <a:sym typeface="Arial"/>
              </a:rPr>
              <a:t>TRANH LUẬN</a:t>
            </a:r>
            <a:endPar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7" name="Rectangle 6"/>
          <p:cNvSpPr/>
          <p:nvPr/>
        </p:nvSpPr>
        <p:spPr>
          <a:xfrm>
            <a:off x="4079019" y="4397071"/>
            <a:ext cx="644056" cy="56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Times New Roman" panose="02020603050405020304" pitchFamily="18" charset="0"/>
              <a:cs typeface="Times New Roman" panose="02020603050405020304" pitchFamily="18" charset="0"/>
              <a:sym typeface="Arial"/>
            </a:endParaRPr>
          </a:p>
        </p:txBody>
      </p:sp>
      <p:pic>
        <p:nvPicPr>
          <p:cNvPr id="2" name="Picture 1"/>
          <p:cNvPicPr>
            <a:picLocks noChangeAspect="1"/>
          </p:cNvPicPr>
          <p:nvPr/>
        </p:nvPicPr>
        <p:blipFill>
          <a:blip r:embed="rId3"/>
          <a:stretch>
            <a:fillRect/>
          </a:stretch>
        </p:blipFill>
        <p:spPr>
          <a:xfrm>
            <a:off x="1014379" y="-2904"/>
            <a:ext cx="2111593" cy="698581"/>
          </a:xfrm>
          <a:prstGeom prst="rect">
            <a:avLst/>
          </a:prstGeom>
        </p:spPr>
      </p:pic>
      <p:pic>
        <p:nvPicPr>
          <p:cNvPr id="17" name="Picture 16"/>
          <p:cNvPicPr>
            <a:picLocks noChangeAspect="1"/>
          </p:cNvPicPr>
          <p:nvPr/>
        </p:nvPicPr>
        <p:blipFill>
          <a:blip r:embed="rId3"/>
          <a:stretch>
            <a:fillRect/>
          </a:stretch>
        </p:blipFill>
        <p:spPr>
          <a:xfrm>
            <a:off x="6015226" y="4450294"/>
            <a:ext cx="2111593" cy="698581"/>
          </a:xfrm>
          <a:prstGeom prst="rect">
            <a:avLst/>
          </a:prstGeom>
        </p:spPr>
      </p:pic>
      <p:sp>
        <p:nvSpPr>
          <p:cNvPr id="8" name="Rounded Rectangular Callout 7"/>
          <p:cNvSpPr/>
          <p:nvPr/>
        </p:nvSpPr>
        <p:spPr>
          <a:xfrm>
            <a:off x="1715115" y="945188"/>
            <a:ext cx="2437075" cy="1204166"/>
          </a:xfrm>
          <a:prstGeom prst="wedgeRoundRectCallout">
            <a:avLst>
              <a:gd name="adj1" fmla="val -59662"/>
              <a:gd name="adj2" fmla="val 121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chemeClr val="tx1">
                    <a:lumMod val="50000"/>
                  </a:schemeClr>
                </a:solidFill>
                <a:latin typeface="Times New Roman" panose="02020603050405020304" pitchFamily="18" charset="0"/>
                <a:cs typeface="Times New Roman" panose="02020603050405020304" pitchFamily="18" charset="0"/>
              </a:rPr>
              <a:t>Tớ nghĩ là hai hình vuông bất kì đều đồng dạng với nhau.</a:t>
            </a:r>
            <a:endParaRPr lang="en-US" sz="1800">
              <a:solidFill>
                <a:schemeClr val="tx1">
                  <a:lumMod val="50000"/>
                </a:schemeClr>
              </a:solidFill>
              <a:latin typeface="Times New Roman" panose="02020603050405020304" pitchFamily="18" charset="0"/>
              <a:cs typeface="Times New Roman" panose="02020603050405020304" pitchFamily="18" charset="0"/>
            </a:endParaRPr>
          </a:p>
        </p:txBody>
      </p:sp>
      <p:sp>
        <p:nvSpPr>
          <p:cNvPr id="30" name="Rounded Rectangular Callout 29"/>
          <p:cNvSpPr/>
          <p:nvPr/>
        </p:nvSpPr>
        <p:spPr>
          <a:xfrm>
            <a:off x="4585344" y="1160681"/>
            <a:ext cx="3005895" cy="1372121"/>
          </a:xfrm>
          <a:prstGeom prst="wedgeRoundRectCallout">
            <a:avLst>
              <a:gd name="adj1" fmla="val 58300"/>
              <a:gd name="adj2" fmla="val -60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smtClean="0">
                <a:solidFill>
                  <a:schemeClr val="tx1">
                    <a:lumMod val="50000"/>
                  </a:schemeClr>
                </a:solidFill>
                <a:latin typeface="Times New Roman" panose="02020603050405020304" pitchFamily="18" charset="0"/>
                <a:cs typeface="Times New Roman" panose="02020603050405020304" pitchFamily="18" charset="0"/>
              </a:rPr>
              <a:t>Tớ</a:t>
            </a:r>
            <a:r>
              <a:rPr 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800" dirty="0" err="1" smtClean="0">
                <a:solidFill>
                  <a:schemeClr val="tx1">
                    <a:lumMod val="50000"/>
                  </a:schemeClr>
                </a:solidFill>
                <a:latin typeface="Times New Roman" panose="02020603050405020304" pitchFamily="18" charset="0"/>
                <a:cs typeface="Times New Roman" panose="02020603050405020304" pitchFamily="18" charset="0"/>
              </a:rPr>
              <a:t>nghĩ</a:t>
            </a:r>
            <a:r>
              <a:rPr 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800" dirty="0" err="1" smtClean="0">
                <a:solidFill>
                  <a:schemeClr val="tx1">
                    <a:lumMod val="50000"/>
                  </a:schemeClr>
                </a:solidFill>
                <a:latin typeface="Times New Roman" panose="02020603050405020304" pitchFamily="18" charset="0"/>
                <a:cs typeface="Times New Roman" panose="02020603050405020304" pitchFamily="18" charset="0"/>
              </a:rPr>
              <a:t>hai</a:t>
            </a:r>
            <a:r>
              <a:rPr 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800" dirty="0" err="1" smtClean="0">
                <a:solidFill>
                  <a:schemeClr val="tx1">
                    <a:lumMod val="50000"/>
                  </a:schemeClr>
                </a:solidFill>
                <a:latin typeface="Times New Roman" panose="02020603050405020304" pitchFamily="18" charset="0"/>
                <a:cs typeface="Times New Roman" panose="02020603050405020304" pitchFamily="18" charset="0"/>
              </a:rPr>
              <a:t>hình</a:t>
            </a:r>
            <a:r>
              <a:rPr lang="en-US" sz="1800" dirty="0" smtClean="0">
                <a:solidFill>
                  <a:schemeClr val="tx1">
                    <a:lumMod val="50000"/>
                  </a:schemeClr>
                </a:solidFill>
                <a:latin typeface="Times New Roman" panose="02020603050405020304" pitchFamily="18" charset="0"/>
                <a:cs typeface="Times New Roman" panose="02020603050405020304" pitchFamily="18" charset="0"/>
              </a:rPr>
              <a:t> tam </a:t>
            </a:r>
            <a:r>
              <a:rPr lang="en-US" sz="1800" dirty="0" err="1" smtClean="0">
                <a:solidFill>
                  <a:schemeClr val="tx1">
                    <a:lumMod val="50000"/>
                  </a:schemeClr>
                </a:solidFill>
                <a:latin typeface="Times New Roman" panose="02020603050405020304" pitchFamily="18" charset="0"/>
                <a:cs typeface="Times New Roman" panose="02020603050405020304" pitchFamily="18" charset="0"/>
              </a:rPr>
              <a:t>giác</a:t>
            </a:r>
            <a:r>
              <a:rPr 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800" dirty="0" err="1" smtClean="0">
                <a:solidFill>
                  <a:schemeClr val="tx1">
                    <a:lumMod val="50000"/>
                  </a:schemeClr>
                </a:solidFill>
                <a:latin typeface="Times New Roman" panose="02020603050405020304" pitchFamily="18" charset="0"/>
                <a:cs typeface="Times New Roman" panose="02020603050405020304" pitchFamily="18" charset="0"/>
              </a:rPr>
              <a:t>đều</a:t>
            </a:r>
            <a:r>
              <a:rPr 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800" dirty="0" err="1" smtClean="0">
                <a:solidFill>
                  <a:schemeClr val="tx1">
                    <a:lumMod val="50000"/>
                  </a:schemeClr>
                </a:solidFill>
                <a:latin typeface="Times New Roman" panose="02020603050405020304" pitchFamily="18" charset="0"/>
                <a:cs typeface="Times New Roman" panose="02020603050405020304" pitchFamily="18" charset="0"/>
              </a:rPr>
              <a:t>bất</a:t>
            </a:r>
            <a:r>
              <a:rPr 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800" dirty="0" err="1" smtClean="0">
                <a:solidFill>
                  <a:schemeClr val="tx1">
                    <a:lumMod val="50000"/>
                  </a:schemeClr>
                </a:solidFill>
                <a:latin typeface="Times New Roman" panose="02020603050405020304" pitchFamily="18" charset="0"/>
                <a:cs typeface="Times New Roman" panose="02020603050405020304" pitchFamily="18" charset="0"/>
              </a:rPr>
              <a:t>kì</a:t>
            </a:r>
            <a:r>
              <a:rPr 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800" dirty="0" err="1" smtClean="0">
                <a:solidFill>
                  <a:schemeClr val="tx1">
                    <a:lumMod val="50000"/>
                  </a:schemeClr>
                </a:solidFill>
                <a:latin typeface="Times New Roman" panose="02020603050405020304" pitchFamily="18" charset="0"/>
                <a:cs typeface="Times New Roman" panose="02020603050405020304" pitchFamily="18" charset="0"/>
              </a:rPr>
              <a:t>đều</a:t>
            </a:r>
            <a:r>
              <a:rPr 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800" dirty="0" err="1" smtClean="0">
                <a:solidFill>
                  <a:schemeClr val="tx1">
                    <a:lumMod val="50000"/>
                  </a:schemeClr>
                </a:solidFill>
                <a:latin typeface="Times New Roman" panose="02020603050405020304" pitchFamily="18" charset="0"/>
                <a:cs typeface="Times New Roman" panose="02020603050405020304" pitchFamily="18" charset="0"/>
              </a:rPr>
              <a:t>đồng</a:t>
            </a:r>
            <a:r>
              <a:rPr 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800" dirty="0" err="1" smtClean="0">
                <a:solidFill>
                  <a:schemeClr val="tx1">
                    <a:lumMod val="50000"/>
                  </a:schemeClr>
                </a:solidFill>
                <a:latin typeface="Times New Roman" panose="02020603050405020304" pitchFamily="18" charset="0"/>
                <a:cs typeface="Times New Roman" panose="02020603050405020304" pitchFamily="18" charset="0"/>
              </a:rPr>
              <a:t>dạng</a:t>
            </a:r>
            <a:r>
              <a:rPr 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800" dirty="0" err="1" smtClean="0">
                <a:solidFill>
                  <a:schemeClr val="tx1">
                    <a:lumMod val="50000"/>
                  </a:schemeClr>
                </a:solidFill>
                <a:latin typeface="Times New Roman" panose="02020603050405020304" pitchFamily="18" charset="0"/>
                <a:cs typeface="Times New Roman" panose="02020603050405020304" pitchFamily="18" charset="0"/>
              </a:rPr>
              <a:t>phối</a:t>
            </a:r>
            <a:r>
              <a:rPr 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800" dirty="0" err="1" smtClean="0">
                <a:solidFill>
                  <a:schemeClr val="tx1">
                    <a:lumMod val="50000"/>
                  </a:schemeClr>
                </a:solidFill>
                <a:latin typeface="Times New Roman" panose="02020603050405020304" pitchFamily="18" charset="0"/>
                <a:cs typeface="Times New Roman" panose="02020603050405020304" pitchFamily="18" charset="0"/>
              </a:rPr>
              <a:t>cảnh</a:t>
            </a:r>
            <a:r>
              <a:rPr 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800" dirty="0" err="1" smtClean="0">
                <a:solidFill>
                  <a:schemeClr val="tx1">
                    <a:lumMod val="50000"/>
                  </a:schemeClr>
                </a:solidFill>
                <a:latin typeface="Times New Roman" panose="02020603050405020304" pitchFamily="18" charset="0"/>
                <a:cs typeface="Times New Roman" panose="02020603050405020304" pitchFamily="18" charset="0"/>
              </a:rPr>
              <a:t>với</a:t>
            </a:r>
            <a:r>
              <a:rPr 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800" dirty="0" err="1" smtClean="0">
                <a:solidFill>
                  <a:schemeClr val="tx1">
                    <a:lumMod val="50000"/>
                  </a:schemeClr>
                </a:solidFill>
                <a:latin typeface="Times New Roman" panose="02020603050405020304" pitchFamily="18" charset="0"/>
                <a:cs typeface="Times New Roman" panose="02020603050405020304" pitchFamily="18" charset="0"/>
              </a:rPr>
              <a:t>nhau</a:t>
            </a:r>
            <a:r>
              <a:rPr lang="en-US" sz="18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1800"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591239" y="1481739"/>
            <a:ext cx="1148722" cy="1282295"/>
          </a:xfrm>
          <a:prstGeom prst="rect">
            <a:avLst/>
          </a:prstGeom>
        </p:spPr>
      </p:pic>
      <p:pic>
        <p:nvPicPr>
          <p:cNvPr id="32" name="Picture 31"/>
          <p:cNvPicPr>
            <a:picLocks noChangeAspect="1"/>
          </p:cNvPicPr>
          <p:nvPr/>
        </p:nvPicPr>
        <p:blipFill>
          <a:blip r:embed="rId5"/>
          <a:stretch>
            <a:fillRect/>
          </a:stretch>
        </p:blipFill>
        <p:spPr>
          <a:xfrm flipH="1">
            <a:off x="456333" y="1226243"/>
            <a:ext cx="1258782" cy="1471699"/>
          </a:xfrm>
          <a:prstGeom prst="rect">
            <a:avLst/>
          </a:prstGeom>
        </p:spPr>
      </p:pic>
      <p:sp>
        <p:nvSpPr>
          <p:cNvPr id="9" name="Rectangle 8"/>
          <p:cNvSpPr/>
          <p:nvPr/>
        </p:nvSpPr>
        <p:spPr>
          <a:xfrm>
            <a:off x="456333" y="2715926"/>
            <a:ext cx="8123275" cy="507831"/>
          </a:xfrm>
          <a:prstGeom prst="rect">
            <a:avLst/>
          </a:prstGeom>
        </p:spPr>
        <p:txBody>
          <a:bodyPr wrap="square">
            <a:spAutoFit/>
          </a:bodyPr>
          <a:lstStyle/>
          <a:p>
            <a:pPr algn="ctr">
              <a:lnSpc>
                <a:spcPct val="150000"/>
              </a:lnSpc>
            </a:pPr>
            <a:r>
              <a:rPr lang="en-US" sz="1800">
                <a:latin typeface="Times New Roman" panose="02020603050405020304" pitchFamily="18" charset="0"/>
                <a:cs typeface="Times New Roman" panose="02020603050405020304" pitchFamily="18" charset="0"/>
              </a:rPr>
              <a:t>Theo em, bạn nào </a:t>
            </a:r>
            <a:r>
              <a:rPr lang="en-US" sz="1800" smtClean="0">
                <a:latin typeface="Times New Roman" panose="02020603050405020304" pitchFamily="18" charset="0"/>
                <a:cs typeface="Times New Roman" panose="02020603050405020304" pitchFamily="18" charset="0"/>
              </a:rPr>
              <a:t>đúng</a:t>
            </a:r>
            <a:r>
              <a:rPr lang="en-US" sz="1800">
                <a:latin typeface="Times New Roman" panose="02020603050405020304" pitchFamily="18" charset="0"/>
                <a:cs typeface="Times New Roman" panose="02020603050405020304" pitchFamily="18" charset="0"/>
              </a:rPr>
              <a:t>, bạn nào </a:t>
            </a:r>
            <a:r>
              <a:rPr lang="en-US" sz="1800" smtClean="0">
                <a:latin typeface="Times New Roman" panose="02020603050405020304" pitchFamily="18" charset="0"/>
                <a:cs typeface="Times New Roman" panose="02020603050405020304" pitchFamily="18" charset="0"/>
              </a:rPr>
              <a:t>sai</a:t>
            </a:r>
            <a:r>
              <a:rPr lang="en-US" sz="1800">
                <a:latin typeface="Times New Roman" panose="02020603050405020304" pitchFamily="18" charset="0"/>
                <a:cs typeface="Times New Roman" panose="02020603050405020304" pitchFamily="18" charset="0"/>
              </a:rPr>
              <a:t>? Cho biết ý kiến của em</a:t>
            </a:r>
            <a:r>
              <a:rPr lang="en-US" sz="1800" smtClean="0">
                <a:latin typeface="Times New Roman" panose="02020603050405020304" pitchFamily="18" charset="0"/>
                <a:cs typeface="Times New Roman" panose="02020603050405020304" pitchFamily="18" charset="0"/>
              </a:rPr>
              <a:t>?</a:t>
            </a:r>
            <a:endParaRPr lang="en-US" sz="1800">
              <a:latin typeface="Times New Roman" panose="02020603050405020304" pitchFamily="18" charset="0"/>
              <a:cs typeface="Times New Roman" panose="02020603050405020304" pitchFamily="18" charset="0"/>
            </a:endParaRPr>
          </a:p>
        </p:txBody>
      </p:sp>
      <p:sp>
        <p:nvSpPr>
          <p:cNvPr id="10" name="Rectangle 9"/>
          <p:cNvSpPr/>
          <p:nvPr/>
        </p:nvSpPr>
        <p:spPr>
          <a:xfrm>
            <a:off x="1277087" y="3733439"/>
            <a:ext cx="7553014" cy="923330"/>
          </a:xfrm>
          <a:prstGeom prst="rect">
            <a:avLst/>
          </a:prstGeom>
        </p:spPr>
        <p:txBody>
          <a:bodyPr wrap="square">
            <a:spAutoFit/>
          </a:bodyPr>
          <a:lstStyle/>
          <a:p>
            <a:pPr algn="just">
              <a:lnSpc>
                <a:spcPct val="150000"/>
              </a:lnSpc>
            </a:pPr>
            <a:r>
              <a:rPr lang="da-DK" sz="1800" dirty="0">
                <a:solidFill>
                  <a:srgbClr val="FF0000"/>
                </a:solidFill>
                <a:latin typeface="Times New Roman" panose="02020603050405020304" pitchFamily="18" charset="0"/>
                <a:ea typeface="Dotum" panose="020B0600000101010101" pitchFamily="34" charset="-127"/>
                <a:cs typeface="Times New Roman" panose="02020603050405020304" pitchFamily="18" charset="0"/>
              </a:rPr>
              <a:t>Vuông đúng</a:t>
            </a:r>
            <a:r>
              <a:rPr lang="da-DK" sz="1800" dirty="0">
                <a:latin typeface="Times New Roman" panose="02020603050405020304" pitchFamily="18" charset="0"/>
                <a:ea typeface="Dotum" panose="020B0600000101010101" pitchFamily="34" charset="-127"/>
                <a:cs typeface="Times New Roman" panose="02020603050405020304" pitchFamily="18" charset="0"/>
              </a:rPr>
              <a:t>; Tròn sai. </a:t>
            </a:r>
            <a:endParaRPr lang="en-US" sz="18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pPr>
            <a:r>
              <a:rPr lang="da-DK" sz="1800" dirty="0" smtClean="0">
                <a:latin typeface="Times New Roman" panose="02020603050405020304" pitchFamily="18" charset="0"/>
                <a:ea typeface="Dotum" panose="020B0600000101010101" pitchFamily="34" charset="-127"/>
                <a:cs typeface="Times New Roman" panose="02020603050405020304" pitchFamily="18" charset="0"/>
              </a:rPr>
              <a:t>Vì những </a:t>
            </a:r>
            <a:r>
              <a:rPr lang="da-DK" sz="1800" dirty="0">
                <a:latin typeface="Times New Roman" panose="02020603050405020304" pitchFamily="18" charset="0"/>
                <a:ea typeface="Dotum" panose="020B0600000101010101" pitchFamily="34" charset="-127"/>
                <a:cs typeface="Times New Roman" panose="02020603050405020304" pitchFamily="18" charset="0"/>
              </a:rPr>
              <a:t>tam giác đều </a:t>
            </a:r>
            <a:r>
              <a:rPr lang="da-DK" sz="1800" dirty="0" smtClean="0">
                <a:latin typeface="Times New Roman" panose="02020603050405020304" pitchFamily="18" charset="0"/>
                <a:ea typeface="Dotum" panose="020B0600000101010101" pitchFamily="34" charset="-127"/>
                <a:cs typeface="Times New Roman" panose="02020603050405020304" pitchFamily="18" charset="0"/>
              </a:rPr>
              <a:t>thì đồng </a:t>
            </a:r>
            <a:r>
              <a:rPr lang="da-DK" sz="1800" dirty="0">
                <a:latin typeface="Times New Roman" panose="02020603050405020304" pitchFamily="18" charset="0"/>
                <a:ea typeface="Dotum" panose="020B0600000101010101" pitchFamily="34" charset="-127"/>
                <a:cs typeface="Times New Roman" panose="02020603050405020304" pitchFamily="18" charset="0"/>
              </a:rPr>
              <a:t>dạng nhưng </a:t>
            </a:r>
            <a:r>
              <a:rPr lang="da-DK" sz="1800" dirty="0" smtClean="0">
                <a:latin typeface="Times New Roman" panose="02020603050405020304" pitchFamily="18" charset="0"/>
                <a:ea typeface="Dotum" panose="020B0600000101010101" pitchFamily="34" charset="-127"/>
                <a:cs typeface="Times New Roman" panose="02020603050405020304" pitchFamily="18" charset="0"/>
              </a:rPr>
              <a:t>chưa chắc đã đồng </a:t>
            </a:r>
            <a:r>
              <a:rPr lang="da-DK" sz="1800" dirty="0">
                <a:latin typeface="Times New Roman" panose="02020603050405020304" pitchFamily="18" charset="0"/>
                <a:ea typeface="Dotum" panose="020B0600000101010101" pitchFamily="34" charset="-127"/>
                <a:cs typeface="Times New Roman" panose="02020603050405020304" pitchFamily="18" charset="0"/>
              </a:rPr>
              <a:t>dạng phối cảnh.</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3" name="Rectangle 32"/>
          <p:cNvSpPr/>
          <p:nvPr/>
        </p:nvSpPr>
        <p:spPr>
          <a:xfrm>
            <a:off x="4169156" y="3304565"/>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u="sng"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Giải</a:t>
            </a:r>
            <a:r>
              <a:rPr kumimoji="0" lang="en-US" sz="1800" b="1"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1800" b="1"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252335213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anim calcmode="lin" valueType="num">
                                      <p:cBhvr>
                                        <p:cTn id="28" dur="500" fill="hold"/>
                                        <p:tgtEl>
                                          <p:spTgt spid="32"/>
                                        </p:tgtEl>
                                        <p:attrNameLst>
                                          <p:attrName>ppt_x</p:attrName>
                                        </p:attrNameLst>
                                      </p:cBhvr>
                                      <p:tavLst>
                                        <p:tav tm="0">
                                          <p:val>
                                            <p:strVal val="#ppt_x"/>
                                          </p:val>
                                        </p:tav>
                                        <p:tav tm="100000">
                                          <p:val>
                                            <p:strVal val="#ppt_x"/>
                                          </p:val>
                                        </p:tav>
                                      </p:tavLst>
                                    </p:anim>
                                    <p:anim calcmode="lin" valueType="num">
                                      <p:cBhvr>
                                        <p:cTn id="29" dur="5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randombar(horizontal)">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wipe(down)">
                                      <p:cBhvr>
                                        <p:cTn id="44" dur="5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49"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30" grpId="0" animBg="1"/>
      <p:bldP spid="9"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p:pic>
        <p:nvPicPr>
          <p:cNvPr id="3" name="Picture 2"/>
          <p:cNvPicPr>
            <a:picLocks noChangeAspect="1"/>
          </p:cNvPicPr>
          <p:nvPr/>
        </p:nvPicPr>
        <p:blipFill>
          <a:blip r:embed="rId4"/>
          <a:stretch>
            <a:fillRect/>
          </a:stretch>
        </p:blipFill>
        <p:spPr>
          <a:xfrm>
            <a:off x="2420342" y="1486152"/>
            <a:ext cx="4709988" cy="1433039"/>
          </a:xfrm>
          <a:prstGeom prst="rect">
            <a:avLst/>
          </a:prstGeom>
        </p:spPr>
      </p:pic>
      <p:sp>
        <p:nvSpPr>
          <p:cNvPr id="4" name="Rectangle 3"/>
          <p:cNvSpPr/>
          <p:nvPr/>
        </p:nvSpPr>
        <p:spPr>
          <a:xfrm>
            <a:off x="475043" y="871022"/>
            <a:ext cx="8304028" cy="496996"/>
          </a:xfrm>
          <a:prstGeom prst="rect">
            <a:avLst/>
          </a:prstGeom>
        </p:spPr>
        <p:txBody>
          <a:bodyPr wrap="square">
            <a:spAutoFit/>
          </a:bodyPr>
          <a:lstStyle/>
          <a:p>
            <a:pPr marR="30480" algn="ctr">
              <a:lnSpc>
                <a:spcPct val="150000"/>
              </a:lnSpc>
              <a:spcBef>
                <a:spcPts val="600"/>
              </a:spcBef>
              <a:spcAft>
                <a:spcPts val="600"/>
              </a:spcAft>
            </a:pPr>
            <a:r>
              <a:rPr lang="fr-FR" sz="2000" b="1">
                <a:latin typeface="Times New Roman" panose="02020603050405020304" pitchFamily="18" charset="0"/>
                <a:ea typeface="Times New Roman" panose="02020603050405020304" pitchFamily="18" charset="0"/>
                <a:cs typeface="Times New Roman" panose="02020603050405020304" pitchFamily="18" charset="0"/>
              </a:rPr>
              <a:t>Câu 1. </a:t>
            </a:r>
            <a:r>
              <a:rPr lang="fr-FR" sz="2000">
                <a:latin typeface="Times New Roman" panose="02020603050405020304" pitchFamily="18" charset="0"/>
                <a:ea typeface="Times New Roman" panose="02020603050405020304" pitchFamily="18" charset="0"/>
                <a:cs typeface="Times New Roman" panose="02020603050405020304" pitchFamily="18" charset="0"/>
              </a:rPr>
              <a:t>Trong hình sau, những hình nào là cặp hình đồng </a:t>
            </a:r>
            <a:r>
              <a:rPr lang="fr-FR" sz="2000" smtClean="0">
                <a:latin typeface="Times New Roman" panose="02020603050405020304" pitchFamily="18" charset="0"/>
                <a:ea typeface="Times New Roman" panose="02020603050405020304" pitchFamily="18" charset="0"/>
                <a:cs typeface="Times New Roman" panose="02020603050405020304" pitchFamily="18" charset="0"/>
              </a:rPr>
              <a:t>dạng?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066776" y="3024383"/>
            <a:ext cx="4572000" cy="1958934"/>
          </a:xfrm>
          <a:prstGeom prst="rect">
            <a:avLst/>
          </a:prstGeom>
        </p:spPr>
        <p:txBody>
          <a:bodyPr>
            <a:spAutoFit/>
          </a:bodyPr>
          <a:lstStyle/>
          <a:p>
            <a:pPr marR="30480" algn="just">
              <a:lnSpc>
                <a:spcPct val="150000"/>
              </a:lnSpc>
              <a:spcBef>
                <a:spcPts val="100"/>
              </a:spcBef>
              <a:spcAft>
                <a:spcPts val="100"/>
              </a:spcAft>
            </a:pPr>
            <a:r>
              <a:rPr lang="fr-FR" sz="2000">
                <a:latin typeface="Times New Roman" panose="02020603050405020304" pitchFamily="18" charset="0"/>
                <a:ea typeface="Times New Roman" panose="02020603050405020304" pitchFamily="18" charset="0"/>
                <a:cs typeface="Times New Roman" panose="02020603050405020304" pitchFamily="18" charset="0"/>
              </a:rPr>
              <a:t>A. Hình a và Hình c ; Hình b và Hình d</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50000"/>
              </a:lnSpc>
              <a:spcBef>
                <a:spcPts val="100"/>
              </a:spcBef>
              <a:spcAft>
                <a:spcPts val="100"/>
              </a:spcAft>
            </a:pPr>
            <a:r>
              <a:rPr lang="fr-FR" sz="2000">
                <a:latin typeface="Times New Roman" panose="02020603050405020304" pitchFamily="18" charset="0"/>
                <a:ea typeface="Times New Roman" panose="02020603050405020304" pitchFamily="18" charset="0"/>
                <a:cs typeface="Times New Roman" panose="02020603050405020304" pitchFamily="18" charset="0"/>
              </a:rPr>
              <a:t>B. Hình a và Hình d ; Hình b và Hình c</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50000"/>
              </a:lnSpc>
              <a:spcBef>
                <a:spcPts val="100"/>
              </a:spcBef>
              <a:spcAft>
                <a:spcPts val="100"/>
              </a:spcAft>
            </a:pPr>
            <a:r>
              <a:rPr lang="fr-FR" sz="2000">
                <a:latin typeface="Times New Roman" panose="02020603050405020304" pitchFamily="18" charset="0"/>
                <a:ea typeface="Times New Roman" panose="02020603050405020304" pitchFamily="18" charset="0"/>
                <a:cs typeface="Times New Roman" panose="02020603050405020304" pitchFamily="18" charset="0"/>
              </a:rPr>
              <a:t>C. Hình b và hình a ; Hình a và Hình c</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50000"/>
              </a:lnSpc>
              <a:spcBef>
                <a:spcPts val="100"/>
              </a:spcBef>
              <a:spcAft>
                <a:spcPts val="100"/>
              </a:spcAft>
            </a:pPr>
            <a:r>
              <a:rPr lang="fr-FR" sz="2000">
                <a:latin typeface="Times New Roman" panose="02020603050405020304" pitchFamily="18" charset="0"/>
                <a:ea typeface="Times New Roman" panose="02020603050405020304" pitchFamily="18" charset="0"/>
                <a:cs typeface="Times New Roman" panose="02020603050405020304" pitchFamily="18" charset="0"/>
              </a:rPr>
              <a:t>D. Hình d và hình c ; Hình b và Hình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8084288" y="4188651"/>
            <a:ext cx="831780" cy="794666"/>
          </a:xfrm>
          <a:prstGeom prst="rect">
            <a:avLst/>
          </a:prstGeom>
        </p:spPr>
      </p:pic>
      <p:sp>
        <p:nvSpPr>
          <p:cNvPr id="50" name="TextBox 49"/>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Times New Roman" panose="02020603050405020304" pitchFamily="18" charset="0"/>
                <a:cs typeface="Times New Roman" panose="02020603050405020304" pitchFamily="18" charset="0"/>
                <a:sym typeface="Arial"/>
              </a:rPr>
              <a:t>CÂU HỎI TRẮC NGHIỆM</a:t>
            </a:r>
          </a:p>
        </p:txBody>
      </p:sp>
      <p:sp>
        <p:nvSpPr>
          <p:cNvPr id="7" name="Rounded Rectangle 6"/>
          <p:cNvSpPr/>
          <p:nvPr/>
        </p:nvSpPr>
        <p:spPr>
          <a:xfrm>
            <a:off x="1002978" y="3047958"/>
            <a:ext cx="4696071" cy="55648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0"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p:sp>
        <p:nvSpPr>
          <p:cNvPr id="36" name="TextBox 35"/>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Times New Roman" panose="02020603050405020304" pitchFamily="18" charset="0"/>
                <a:cs typeface="Times New Roman" panose="02020603050405020304" pitchFamily="18" charset="0"/>
                <a:sym typeface="Arial"/>
              </a:rPr>
              <a:t>CÂU HỎI TRẮC NGHIỆM</a:t>
            </a:r>
          </a:p>
        </p:txBody>
      </p:sp>
      <mc:AlternateContent xmlns:mc="http://schemas.openxmlformats.org/markup-compatibility/2006">
        <mc:Choice xmlns:a14="http://schemas.microsoft.com/office/drawing/2010/main" Requires="a14">
          <p:sp>
            <p:nvSpPr>
              <p:cNvPr id="4" name="Rectangle 3"/>
              <p:cNvSpPr/>
              <p:nvPr/>
            </p:nvSpPr>
            <p:spPr>
              <a:xfrm>
                <a:off x="475043" y="871022"/>
                <a:ext cx="8062901" cy="1157946"/>
              </a:xfrm>
              <a:prstGeom prst="rect">
                <a:avLst/>
              </a:prstGeom>
            </p:spPr>
            <p:txBody>
              <a:bodyPr wrap="square">
                <a:spAutoFit/>
              </a:bodyPr>
              <a:lstStyle/>
              <a:p>
                <a:pPr marR="30480" algn="just">
                  <a:lnSpc>
                    <a:spcPct val="150000"/>
                  </a:lnSpc>
                  <a:spcBef>
                    <a:spcPts val="600"/>
                  </a:spcBef>
                  <a:spcAft>
                    <a:spcPts val="600"/>
                  </a:spcAft>
                </a:pPr>
                <a:r>
                  <a:rPr lang="fr-FR" sz="2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 2</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Cho </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tứ</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giác</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ABCD </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A’B’C’D’, </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bốn</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AA’, BB’, CC’, DD’ </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O. </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OA</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num>
                      <m:den>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OA</m:t>
                        </m:r>
                      </m:den>
                    </m:f>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OC</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num>
                      <m:den>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OC</m:t>
                        </m:r>
                      </m:den>
                    </m:f>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475043" y="871022"/>
                <a:ext cx="8062901" cy="1157946"/>
              </a:xfrm>
              <a:prstGeom prst="rect">
                <a:avLst/>
              </a:prstGeom>
              <a:blipFill>
                <a:blip r:embed="rId4"/>
                <a:stretch>
                  <a:fillRect l="-831" r="-302" b="-3158"/>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8084288" y="4188651"/>
            <a:ext cx="831780" cy="794666"/>
          </a:xfrm>
          <a:prstGeom prst="rect">
            <a:avLst/>
          </a:prstGeom>
        </p:spPr>
      </p:pic>
      <p:pic>
        <p:nvPicPr>
          <p:cNvPr id="8" name="Picture 7"/>
          <p:cNvPicPr>
            <a:picLocks noChangeAspect="1"/>
          </p:cNvPicPr>
          <p:nvPr/>
        </p:nvPicPr>
        <p:blipFill>
          <a:blip r:embed="rId6"/>
          <a:stretch>
            <a:fillRect/>
          </a:stretch>
        </p:blipFill>
        <p:spPr>
          <a:xfrm>
            <a:off x="633947" y="2416755"/>
            <a:ext cx="3587934" cy="1892397"/>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5161061" y="2341482"/>
                <a:ext cx="3691209" cy="1641668"/>
              </a:xfrm>
              <a:prstGeom prst="rect">
                <a:avLst/>
              </a:prstGeom>
            </p:spPr>
            <p:txBody>
              <a:bodyPr wrap="square">
                <a:spAutoFit/>
              </a:bodyPr>
              <a:lstStyle/>
              <a:p>
                <a:pPr marR="30480">
                  <a:lnSpc>
                    <a:spcPct val="200000"/>
                  </a:lnSpc>
                  <a:spcBef>
                    <a:spcPts val="600"/>
                  </a:spcBef>
                  <a:spcAft>
                    <a:spcPts val="600"/>
                  </a:spcAft>
                </a:pPr>
                <a:r>
                  <a:rPr lang="fr-FR" sz="2000" smtClean="0">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fr-FR"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smtClean="0">
                    <a:effectLst/>
                    <a:latin typeface="Times New Roman" panose="02020603050405020304" pitchFamily="18" charset="0"/>
                    <a:ea typeface="Times New Roman" panose="02020603050405020304" pitchFamily="18" charset="0"/>
                    <a:cs typeface="Times New Roman" panose="02020603050405020304" pitchFamily="18" charset="0"/>
                  </a:rPr>
                  <a:t>B</a:t>
                </a:r>
                <a:r>
                  <a:rPr lang="fr-FR" sz="200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fr-FR"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nSpc>
                    <a:spcPct val="200000"/>
                  </a:lnSpc>
                  <a:spcBef>
                    <a:spcPts val="600"/>
                  </a:spcBef>
                  <a:spcAft>
                    <a:spcPts val="600"/>
                  </a:spcAft>
                </a:pPr>
                <a:r>
                  <a:rPr lang="fr-FR" sz="2000" smtClean="0">
                    <a:effectLst/>
                    <a:latin typeface="Times New Roman" panose="02020603050405020304" pitchFamily="18" charset="0"/>
                    <a:ea typeface="Times New Roman" panose="02020603050405020304" pitchFamily="18" charset="0"/>
                    <a:cs typeface="Times New Roman" panose="02020603050405020304" pitchFamily="18" charset="0"/>
                  </a:rPr>
                  <a:t>C</a:t>
                </a:r>
                <a:r>
                  <a:rPr lang="fr-FR" sz="200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fr-FR"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smtClean="0">
                    <a:effectLst/>
                    <a:latin typeface="Times New Roman" panose="02020603050405020304" pitchFamily="18" charset="0"/>
                    <a:ea typeface="Times New Roman" panose="02020603050405020304" pitchFamily="18" charset="0"/>
                    <a:cs typeface="Times New Roman" panose="02020603050405020304" pitchFamily="18" charset="0"/>
                  </a:rPr>
                  <a:t>D</a:t>
                </a:r>
                <a:r>
                  <a:rPr lang="fr-FR" sz="200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5161061" y="2341482"/>
                <a:ext cx="3691209" cy="1641668"/>
              </a:xfrm>
              <a:prstGeom prst="rect">
                <a:avLst/>
              </a:prstGeom>
              <a:blipFill>
                <a:blip r:embed="rId7"/>
                <a:stretch>
                  <a:fillRect l="-1818" b="-5948"/>
                </a:stretch>
              </a:blipFill>
            </p:spPr>
            <p:txBody>
              <a:bodyPr/>
              <a:lstStyle/>
              <a:p>
                <a:r>
                  <a:rPr lang="en-US">
                    <a:noFill/>
                  </a:rPr>
                  <a:t> </a:t>
                </a:r>
              </a:p>
            </p:txBody>
          </p:sp>
        </mc:Fallback>
      </mc:AlternateContent>
      <p:sp>
        <p:nvSpPr>
          <p:cNvPr id="12" name="Rounded Rectangle 11"/>
          <p:cNvSpPr/>
          <p:nvPr/>
        </p:nvSpPr>
        <p:spPr>
          <a:xfrm>
            <a:off x="6549655" y="2495601"/>
            <a:ext cx="1534633" cy="8217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54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514473" y="966715"/>
                <a:ext cx="8062901" cy="498663"/>
              </a:xfrm>
              <a:prstGeom prst="rect">
                <a:avLst/>
              </a:prstGeom>
            </p:spPr>
            <p:txBody>
              <a:bodyPr wrap="square">
                <a:spAutoFit/>
              </a:bodyPr>
              <a:lstStyle/>
              <a:p>
                <a:pPr marR="30480" lvl="0" algn="ctr">
                  <a:lnSpc>
                    <a:spcPct val="150000"/>
                  </a:lnSpc>
                  <a:spcBef>
                    <a:spcPts val="600"/>
                  </a:spcBef>
                  <a:spcAft>
                    <a:spcPts val="600"/>
                  </a:spcAft>
                </a:pPr>
                <a:r>
                  <a:rPr kumimoji="0" lang="fr-FR" sz="2000" b="1"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Câu</a:t>
                </a:r>
                <a:r>
                  <a:rPr kumimoji="0" lang="fr-FR" sz="20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fr-FR" sz="2000" b="1"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3</a:t>
                </a:r>
                <a:r>
                  <a:rPr kumimoji="0" lang="fr-FR" sz="20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fr-FR" sz="2000" dirty="0" err="1" smtClean="0">
                    <a:latin typeface="Times New Roman" panose="02020603050405020304" pitchFamily="18" charset="0"/>
                    <a:ea typeface="Times New Roman" panose="02020603050405020304" pitchFamily="18" charset="0"/>
                    <a:cs typeface="Times New Roman" panose="02020603050405020304" pitchFamily="18" charset="0"/>
                  </a:rPr>
                  <a:t>Hình</a:t>
                </a: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phối</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OCD</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mc:Choice>
        <mc:Fallback>
          <p:sp>
            <p:nvSpPr>
              <p:cNvPr id="4" name="Rectangle 3"/>
              <p:cNvSpPr>
                <a:spLocks noRot="1" noChangeAspect="1" noMove="1" noResize="1" noEditPoints="1" noAdjustHandles="1" noChangeArrowheads="1" noChangeShapeType="1" noTextEdit="1"/>
              </p:cNvSpPr>
              <p:nvPr/>
            </p:nvSpPr>
            <p:spPr>
              <a:xfrm>
                <a:off x="514473" y="966715"/>
                <a:ext cx="8062901" cy="498663"/>
              </a:xfrm>
              <a:prstGeom prst="rect">
                <a:avLst/>
              </a:prstGeom>
              <a:blipFill>
                <a:blip r:embed="rId4"/>
                <a:stretch>
                  <a:fillRect b="-22222"/>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8084288" y="4188651"/>
            <a:ext cx="831780" cy="794666"/>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5096048" y="2108369"/>
                <a:ext cx="3691209" cy="1785104"/>
              </a:xfrm>
              <a:prstGeom prst="rect">
                <a:avLst/>
              </a:prstGeom>
            </p:spPr>
            <p:txBody>
              <a:bodyPr wrap="square">
                <a:spAutoFit/>
              </a:bodyPr>
              <a:lstStyle/>
              <a:p>
                <a:pPr marR="30480" lvl="0">
                  <a:lnSpc>
                    <a:spcPct val="250000"/>
                  </a:lnSpc>
                  <a:spcBef>
                    <a:spcPts val="600"/>
                  </a:spcBef>
                  <a:spcAft>
                    <a:spcPts val="600"/>
                  </a:spcAft>
                </a:pP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fr-FR"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OMN</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B</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OAD</a:t>
                </a:r>
                <a:endParaRPr lang="fr-FR"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R="30480" lvl="0">
                  <a:lnSpc>
                    <a:spcPct val="250000"/>
                  </a:lnSpc>
                  <a:spcBef>
                    <a:spcPts val="600"/>
                  </a:spcBef>
                  <a:spcAft>
                    <a:spcPts val="600"/>
                  </a:spcAft>
                </a:pP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C</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OPQ</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D</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MNP</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mc:Choice>
        <mc:Fallback>
          <p:sp>
            <p:nvSpPr>
              <p:cNvPr id="9" name="Rectangle 8"/>
              <p:cNvSpPr>
                <a:spLocks noRot="1" noChangeAspect="1" noMove="1" noResize="1" noEditPoints="1" noAdjustHandles="1" noChangeArrowheads="1" noChangeShapeType="1" noTextEdit="1"/>
              </p:cNvSpPr>
              <p:nvPr/>
            </p:nvSpPr>
            <p:spPr>
              <a:xfrm>
                <a:off x="5096048" y="2108369"/>
                <a:ext cx="3691209" cy="1785104"/>
              </a:xfrm>
              <a:prstGeom prst="rect">
                <a:avLst/>
              </a:prstGeom>
              <a:blipFill>
                <a:blip r:embed="rId6"/>
                <a:stretch>
                  <a:fillRect l="-1818"/>
                </a:stretch>
              </a:blipFill>
            </p:spPr>
            <p:txBody>
              <a:bodyPr/>
              <a:lstStyle/>
              <a:p>
                <a:r>
                  <a:rPr lang="en-US">
                    <a:noFill/>
                  </a:rPr>
                  <a:t> </a:t>
                </a:r>
              </a:p>
            </p:txBody>
          </p:sp>
        </mc:Fallback>
      </mc:AlternateContent>
      <p:sp>
        <p:nvSpPr>
          <p:cNvPr id="10" name="TextBox 9"/>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Times New Roman" panose="02020603050405020304" pitchFamily="18" charset="0"/>
                <a:cs typeface="Times New Roman" panose="02020603050405020304" pitchFamily="18" charset="0"/>
                <a:sym typeface="Arial"/>
              </a:rPr>
              <a:t>CÂU HỎI TRẮC NGHIỆM</a:t>
            </a:r>
          </a:p>
        </p:txBody>
      </p:sp>
      <p:pic>
        <p:nvPicPr>
          <p:cNvPr id="3" name="Picture 2"/>
          <p:cNvPicPr>
            <a:picLocks noChangeAspect="1"/>
          </p:cNvPicPr>
          <p:nvPr/>
        </p:nvPicPr>
        <p:blipFill>
          <a:blip r:embed="rId7"/>
          <a:stretch>
            <a:fillRect/>
          </a:stretch>
        </p:blipFill>
        <p:spPr>
          <a:xfrm>
            <a:off x="917163" y="1901230"/>
            <a:ext cx="3598231" cy="2199729"/>
          </a:xfrm>
          <a:prstGeom prst="rect">
            <a:avLst/>
          </a:prstGeom>
        </p:spPr>
      </p:pic>
      <p:sp>
        <p:nvSpPr>
          <p:cNvPr id="11" name="Rounded Rectangle 10"/>
          <p:cNvSpPr/>
          <p:nvPr/>
        </p:nvSpPr>
        <p:spPr>
          <a:xfrm>
            <a:off x="4980641" y="3152259"/>
            <a:ext cx="1534633" cy="8217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V="1">
            <a:off x="2722728" y="2326943"/>
            <a:ext cx="1385248" cy="1344305"/>
          </a:xfrm>
          <a:prstGeom prst="line">
            <a:avLst/>
          </a:prstGeom>
          <a:ln w="38100">
            <a:solidFill>
              <a:srgbClr val="0000CC"/>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736376" y="3671248"/>
            <a:ext cx="1385248" cy="6824"/>
          </a:xfrm>
          <a:prstGeom prst="line">
            <a:avLst/>
          </a:prstGeom>
          <a:ln w="38100">
            <a:solidFill>
              <a:srgbClr val="0000CC"/>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107976" y="2326943"/>
            <a:ext cx="0" cy="134430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46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514473" y="966715"/>
                <a:ext cx="8062901" cy="498663"/>
              </a:xfrm>
              <a:prstGeom prst="rect">
                <a:avLst/>
              </a:prstGeom>
            </p:spPr>
            <p:txBody>
              <a:bodyPr wrap="square">
                <a:spAutoFit/>
              </a:bodyPr>
              <a:lstStyle/>
              <a:p>
                <a:pPr marR="30480" lvl="0" algn="ctr">
                  <a:lnSpc>
                    <a:spcPct val="150000"/>
                  </a:lnSpc>
                  <a:spcBef>
                    <a:spcPts val="600"/>
                  </a:spcBef>
                  <a:spcAft>
                    <a:spcPts val="600"/>
                  </a:spcAft>
                </a:pPr>
                <a:r>
                  <a:rPr kumimoji="0" lang="fr-FR" sz="2000" b="1"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Câu</a:t>
                </a:r>
                <a:r>
                  <a:rPr kumimoji="0" lang="fr-FR" sz="20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fr-FR" sz="2000" b="1"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4</a:t>
                </a: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ea typeface="Times New Roman" panose="02020603050405020304" pitchFamily="18" charset="0"/>
                    <a:cs typeface="Times New Roman" panose="02020603050405020304" pitchFamily="18" charset="0"/>
                  </a:rPr>
                  <a:t>Hình</a:t>
                </a: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phối</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OAB</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mc:Choice>
        <mc:Fallback>
          <p:sp>
            <p:nvSpPr>
              <p:cNvPr id="4" name="Rectangle 3"/>
              <p:cNvSpPr>
                <a:spLocks noRot="1" noChangeAspect="1" noMove="1" noResize="1" noEditPoints="1" noAdjustHandles="1" noChangeArrowheads="1" noChangeShapeType="1" noTextEdit="1"/>
              </p:cNvSpPr>
              <p:nvPr/>
            </p:nvSpPr>
            <p:spPr>
              <a:xfrm>
                <a:off x="514473" y="966715"/>
                <a:ext cx="8062901" cy="498663"/>
              </a:xfrm>
              <a:prstGeom prst="rect">
                <a:avLst/>
              </a:prstGeom>
              <a:blipFill>
                <a:blip r:embed="rId4"/>
                <a:stretch>
                  <a:fillRect b="-22222"/>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8084288" y="4188651"/>
            <a:ext cx="831780" cy="794666"/>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5096048" y="2108369"/>
                <a:ext cx="3691209" cy="1785104"/>
              </a:xfrm>
              <a:prstGeom prst="rect">
                <a:avLst/>
              </a:prstGeom>
            </p:spPr>
            <p:txBody>
              <a:bodyPr wrap="square">
                <a:spAutoFit/>
              </a:bodyPr>
              <a:lstStyle/>
              <a:p>
                <a:pPr marR="30480" lvl="0">
                  <a:lnSpc>
                    <a:spcPct val="250000"/>
                  </a:lnSpc>
                  <a:spcBef>
                    <a:spcPts val="600"/>
                  </a:spcBef>
                  <a:spcAft>
                    <a:spcPts val="600"/>
                  </a:spcAft>
                </a:pP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fr-FR"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OMQ</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 B</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OMN</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R="30480" lvl="0">
                  <a:lnSpc>
                    <a:spcPct val="250000"/>
                  </a:lnSpc>
                  <a:spcBef>
                    <a:spcPts val="600"/>
                  </a:spcBef>
                  <a:spcAft>
                    <a:spcPts val="600"/>
                  </a:spcAft>
                </a:pP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C</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ONP</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D</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OAD</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mc:Choice>
        <mc:Fallback>
          <p:sp>
            <p:nvSpPr>
              <p:cNvPr id="9" name="Rectangle 8"/>
              <p:cNvSpPr>
                <a:spLocks noRot="1" noChangeAspect="1" noMove="1" noResize="1" noEditPoints="1" noAdjustHandles="1" noChangeArrowheads="1" noChangeShapeType="1" noTextEdit="1"/>
              </p:cNvSpPr>
              <p:nvPr/>
            </p:nvSpPr>
            <p:spPr>
              <a:xfrm>
                <a:off x="5096048" y="2108369"/>
                <a:ext cx="3691209" cy="1785104"/>
              </a:xfrm>
              <a:prstGeom prst="rect">
                <a:avLst/>
              </a:prstGeom>
              <a:blipFill>
                <a:blip r:embed="rId6"/>
                <a:stretch>
                  <a:fillRect l="-1818"/>
                </a:stretch>
              </a:blipFill>
            </p:spPr>
            <p:txBody>
              <a:bodyPr/>
              <a:lstStyle/>
              <a:p>
                <a:r>
                  <a:rPr lang="en-US">
                    <a:noFill/>
                  </a:rPr>
                  <a:t> </a:t>
                </a:r>
              </a:p>
            </p:txBody>
          </p:sp>
        </mc:Fallback>
      </mc:AlternateContent>
      <p:sp>
        <p:nvSpPr>
          <p:cNvPr id="10" name="TextBox 9"/>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Times New Roman" panose="02020603050405020304" pitchFamily="18" charset="0"/>
                <a:cs typeface="Times New Roman" panose="02020603050405020304" pitchFamily="18" charset="0"/>
                <a:sym typeface="Arial"/>
              </a:rPr>
              <a:t>CÂU HỎI TRẮC NGHIỆM</a:t>
            </a:r>
          </a:p>
        </p:txBody>
      </p:sp>
      <p:pic>
        <p:nvPicPr>
          <p:cNvPr id="3" name="Picture 2"/>
          <p:cNvPicPr>
            <a:picLocks noChangeAspect="1"/>
          </p:cNvPicPr>
          <p:nvPr/>
        </p:nvPicPr>
        <p:blipFill>
          <a:blip r:embed="rId7"/>
          <a:stretch>
            <a:fillRect/>
          </a:stretch>
        </p:blipFill>
        <p:spPr>
          <a:xfrm>
            <a:off x="917163" y="1901230"/>
            <a:ext cx="3598231" cy="2199729"/>
          </a:xfrm>
          <a:prstGeom prst="rect">
            <a:avLst/>
          </a:prstGeom>
        </p:spPr>
      </p:pic>
      <p:sp>
        <p:nvSpPr>
          <p:cNvPr id="11" name="Rounded Rectangle 10"/>
          <p:cNvSpPr/>
          <p:nvPr/>
        </p:nvSpPr>
        <p:spPr>
          <a:xfrm>
            <a:off x="6666613" y="2231551"/>
            <a:ext cx="1534633" cy="8217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900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514473" y="966715"/>
                <a:ext cx="8062901" cy="553998"/>
              </a:xfrm>
              <a:prstGeom prst="rect">
                <a:avLst/>
              </a:prstGeom>
            </p:spPr>
            <p:txBody>
              <a:bodyPr wrap="square">
                <a:spAutoFit/>
              </a:bodyPr>
              <a:lstStyle/>
              <a:p>
                <a:pPr marL="0" marR="30480" lvl="0" indent="0" algn="ctr" defTabSz="914400" rtl="0" eaLnBrk="1" fontAlgn="auto" latinLnBrk="0" hangingPunct="1">
                  <a:lnSpc>
                    <a:spcPct val="150000"/>
                  </a:lnSpc>
                  <a:spcBef>
                    <a:spcPts val="600"/>
                  </a:spcBef>
                  <a:spcAft>
                    <a:spcPts val="600"/>
                  </a:spcAft>
                  <a:buClr>
                    <a:srgbClr val="000000"/>
                  </a:buClr>
                  <a:buSzTx/>
                  <a:buFont typeface="Arial"/>
                  <a:buNone/>
                  <a:tabLst/>
                  <a:defRPr/>
                </a:pPr>
                <a:r>
                  <a:rPr kumimoji="0" lang="fr-FR" sz="2000" b="1"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Câu</a:t>
                </a:r>
                <a:r>
                  <a:rPr kumimoji="0" lang="fr-FR" sz="20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fr-FR" sz="2000" b="1"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5</a:t>
                </a:r>
                <a:r>
                  <a:rPr kumimoji="0" lang="fr-FR" sz="20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fr-FR" sz="20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Hình</a:t>
                </a:r>
                <a:r>
                  <a:rPr kumimoji="0" lang="fr-FR" sz="20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nào</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đồng</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dạng</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phối</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cảnh</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fr-FR" sz="20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với</a:t>
                </a:r>
                <a:r>
                  <a:rPr kumimoji="0" lang="fr-FR"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fr-FR" sz="20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Arial"/>
                      </a:rPr>
                      <m:t>∆</m:t>
                    </m:r>
                  </m:oMath>
                </a14:m>
                <a:r>
                  <a:rPr kumimoji="0" lang="fr-FR" sz="20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OBC?</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mc:Choice>
        <mc:Fallback>
          <p:sp>
            <p:nvSpPr>
              <p:cNvPr id="4" name="Rectangle 3"/>
              <p:cNvSpPr>
                <a:spLocks noRot="1" noChangeAspect="1" noMove="1" noResize="1" noEditPoints="1" noAdjustHandles="1" noChangeArrowheads="1" noChangeShapeType="1" noTextEdit="1"/>
              </p:cNvSpPr>
              <p:nvPr/>
            </p:nvSpPr>
            <p:spPr>
              <a:xfrm>
                <a:off x="514473" y="966715"/>
                <a:ext cx="8062901" cy="553998"/>
              </a:xfrm>
              <a:prstGeom prst="rect">
                <a:avLst/>
              </a:prstGeom>
              <a:blipFill>
                <a:blip r:embed="rId4"/>
                <a:stretch>
                  <a:fillRect b="-10000"/>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8084288" y="4188651"/>
            <a:ext cx="831780" cy="794666"/>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5096048" y="2108369"/>
                <a:ext cx="3691209" cy="1785104"/>
              </a:xfrm>
              <a:prstGeom prst="rect">
                <a:avLst/>
              </a:prstGeom>
            </p:spPr>
            <p:txBody>
              <a:bodyPr wrap="square">
                <a:spAutoFit/>
              </a:bodyPr>
              <a:lstStyle/>
              <a:p>
                <a:pPr marR="30480" lvl="0">
                  <a:lnSpc>
                    <a:spcPct val="250000"/>
                  </a:lnSpc>
                  <a:spcBef>
                    <a:spcPts val="600"/>
                  </a:spcBef>
                  <a:spcAft>
                    <a:spcPts val="600"/>
                  </a:spcAft>
                </a:pPr>
                <a:r>
                  <a:rPr lang="fr-FR" sz="2000" dirty="0" smtClean="0">
                    <a:latin typeface="Times New Roman" panose="02020603050405020304" pitchFamily="18" charset="0"/>
                    <a:ea typeface="Cambria Math" panose="02040503050406030204" pitchFamily="18" charset="0"/>
                    <a:cs typeface="Times New Roman" panose="02020603050405020304" pitchFamily="18" charset="0"/>
                  </a:rPr>
                  <a:t>A. </a:t>
                </a:r>
                <a14:m>
                  <m:oMath xmlns:m="http://schemas.openxmlformats.org/officeDocument/2006/math">
                    <m:r>
                      <a:rPr lang="fr-FR" sz="2000"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OPQ</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B</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OAD</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R="30480" lvl="0">
                  <a:lnSpc>
                    <a:spcPct val="250000"/>
                  </a:lnSpc>
                  <a:spcBef>
                    <a:spcPts val="600"/>
                  </a:spcBef>
                  <a:spcAft>
                    <a:spcPts val="600"/>
                  </a:spcAft>
                </a:pP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C</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OM                D</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ONP</a:t>
                </a:r>
                <a:endParaRPr kumimoji="0" lang="en-US" sz="2000" b="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mc:Choice>
        <mc:Fallback>
          <p:sp>
            <p:nvSpPr>
              <p:cNvPr id="9" name="Rectangle 8"/>
              <p:cNvSpPr>
                <a:spLocks noRot="1" noChangeAspect="1" noMove="1" noResize="1" noEditPoints="1" noAdjustHandles="1" noChangeArrowheads="1" noChangeShapeType="1" noTextEdit="1"/>
              </p:cNvSpPr>
              <p:nvPr/>
            </p:nvSpPr>
            <p:spPr>
              <a:xfrm>
                <a:off x="5096048" y="2108369"/>
                <a:ext cx="3691209" cy="1785104"/>
              </a:xfrm>
              <a:prstGeom prst="rect">
                <a:avLst/>
              </a:prstGeom>
              <a:blipFill>
                <a:blip r:embed="rId6"/>
                <a:stretch>
                  <a:fillRect l="-1818"/>
                </a:stretch>
              </a:blipFill>
            </p:spPr>
            <p:txBody>
              <a:bodyPr/>
              <a:lstStyle/>
              <a:p>
                <a:r>
                  <a:rPr lang="en-US">
                    <a:noFill/>
                  </a:rPr>
                  <a:t> </a:t>
                </a:r>
              </a:p>
            </p:txBody>
          </p:sp>
        </mc:Fallback>
      </mc:AlternateContent>
      <p:sp>
        <p:nvSpPr>
          <p:cNvPr id="10" name="TextBox 9"/>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Times New Roman" panose="02020603050405020304" pitchFamily="18" charset="0"/>
                <a:cs typeface="Times New Roman" panose="02020603050405020304" pitchFamily="18" charset="0"/>
                <a:sym typeface="Arial"/>
              </a:rPr>
              <a:t>CÂU HỎI TRẮC NGHIỆM</a:t>
            </a:r>
          </a:p>
        </p:txBody>
      </p:sp>
      <p:pic>
        <p:nvPicPr>
          <p:cNvPr id="3" name="Picture 2"/>
          <p:cNvPicPr>
            <a:picLocks noChangeAspect="1"/>
          </p:cNvPicPr>
          <p:nvPr/>
        </p:nvPicPr>
        <p:blipFill>
          <a:blip r:embed="rId7"/>
          <a:stretch>
            <a:fillRect/>
          </a:stretch>
        </p:blipFill>
        <p:spPr>
          <a:xfrm>
            <a:off x="917163" y="1901230"/>
            <a:ext cx="3598231" cy="2199729"/>
          </a:xfrm>
          <a:prstGeom prst="rect">
            <a:avLst/>
          </a:prstGeom>
        </p:spPr>
      </p:pic>
      <p:sp>
        <p:nvSpPr>
          <p:cNvPr id="11" name="Rounded Rectangle 10"/>
          <p:cNvSpPr/>
          <p:nvPr/>
        </p:nvSpPr>
        <p:spPr>
          <a:xfrm>
            <a:off x="6687878" y="3096873"/>
            <a:ext cx="1534633" cy="8217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32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 name="Rectangle 13"/>
              <p:cNvSpPr/>
              <p:nvPr/>
            </p:nvSpPr>
            <p:spPr>
              <a:xfrm>
                <a:off x="511791" y="258909"/>
                <a:ext cx="7148884" cy="1083630"/>
              </a:xfrm>
              <a:prstGeom prst="rect">
                <a:avLst/>
              </a:prstGeom>
            </p:spPr>
            <p:txBody>
              <a:bodyPr wrap="square">
                <a:spAutoFit/>
              </a:bodyPr>
              <a:lstStyle/>
              <a:p>
                <a:pPr lvl="0" algn="just">
                  <a:buClrTx/>
                </a:pPr>
                <a:r>
                  <a:rPr kumimoji="0" lang="en-US" sz="2100" b="1" u="none" strike="noStrike" kern="1200" cap="none" spc="0" normalizeH="0" baseline="0" noProof="0" dirty="0" err="1" smtClean="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Bài</a:t>
                </a:r>
                <a:r>
                  <a:rPr kumimoji="0" lang="en-US" sz="2100" b="1"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2100" b="1" u="none" strike="noStrike" kern="1200" cap="none" spc="0" normalizeH="0" baseline="0" noProof="0" dirty="0" err="1" smtClean="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tập</a:t>
                </a:r>
                <a:r>
                  <a:rPr kumimoji="0" lang="en-US" sz="2100" b="1"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9.29 </a:t>
                </a:r>
                <a:r>
                  <a:rPr kumimoji="0" lang="en-US" sz="2100" b="1"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a:t>
                </a:r>
                <a:r>
                  <a:rPr kumimoji="0" lang="en-US" sz="2100" b="1"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SGK–tr107)</a:t>
                </a:r>
                <a:r>
                  <a:rPr kumimoji="0" lang="en-US" sz="2100" b="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a:t>
                </a:r>
                <a:r>
                  <a:rPr lang="vi-VN" sz="1800" dirty="0">
                    <a:latin typeface="Times New Roman" panose="02020603050405020304" pitchFamily="18" charset="0"/>
                    <a:ea typeface="Calibri" panose="020F0502020204030204" pitchFamily="34" charset="0"/>
                    <a:cs typeface="Times New Roman" panose="02020603050405020304" pitchFamily="18" charset="0"/>
                  </a:rPr>
                  <a:t>Lấy một điểm O nằm ngoài một đoạn thẳng AB. Hãy vẽ hình đồng dạng phối cảnh tâm O của đoạn thẳng AB </a:t>
                </a:r>
                <a:r>
                  <a:rPr lang="vi-VN" sz="1800" dirty="0" smtClean="0">
                    <a:latin typeface="Times New Roman" panose="02020603050405020304" pitchFamily="18" charset="0"/>
                    <a:ea typeface="Calibri" panose="020F0502020204030204" pitchFamily="34" charset="0"/>
                    <a:cs typeface="Times New Roman" panose="02020603050405020304" pitchFamily="18" charset="0"/>
                  </a:rPr>
                  <a:t>theo </a:t>
                </a:r>
                <a:r>
                  <a:rPr lang="vi-VN" sz="1800" dirty="0">
                    <a:latin typeface="Times New Roman" panose="02020603050405020304" pitchFamily="18" charset="0"/>
                    <a:ea typeface="Calibri" panose="020F0502020204030204" pitchFamily="34" charset="0"/>
                    <a:cs typeface="Times New Roman" panose="02020603050405020304" pitchFamily="18" charset="0"/>
                  </a:rPr>
                  <a:t>tỉ số đồng dạng </a:t>
                </a:r>
                <a14:m>
                  <m:oMath xmlns:m="http://schemas.openxmlformats.org/officeDocument/2006/math">
                    <m:f>
                      <m:fPr>
                        <m:ctrlPr>
                          <a:rPr lang="vi-VN" sz="1800" smtClean="0">
                            <a:latin typeface="Cambria Math" panose="02040503050406030204" pitchFamily="18" charset="0"/>
                            <a:ea typeface="Calibri" panose="020F0502020204030204" pitchFamily="34" charset="0"/>
                            <a:cs typeface="Times New Roman" panose="02020603050405020304" pitchFamily="18" charset="0"/>
                          </a:rPr>
                        </m:ctrlPr>
                      </m:fPr>
                      <m:num>
                        <m:r>
                          <a:rPr lang="en-US" sz="1800" b="0" i="0" smtClean="0">
                            <a:latin typeface="Cambria Math" panose="02040503050406030204" pitchFamily="18" charset="0"/>
                            <a:ea typeface="Calibri" panose="020F0502020204030204" pitchFamily="34" charset="0"/>
                            <a:cs typeface="Times New Roman" panose="02020603050405020304" pitchFamily="18" charset="0"/>
                          </a:rPr>
                          <m:t>1</m:t>
                        </m:r>
                      </m:num>
                      <m:den>
                        <m:r>
                          <a:rPr lang="en-US" sz="1800" b="0" i="0" smtClean="0">
                            <a:latin typeface="Cambria Math" panose="02040503050406030204" pitchFamily="18" charset="0"/>
                            <a:ea typeface="Calibri" panose="020F0502020204030204" pitchFamily="34" charset="0"/>
                            <a:cs typeface="Times New Roman" panose="02020603050405020304" pitchFamily="18" charset="0"/>
                          </a:rPr>
                          <m:t>2</m:t>
                        </m:r>
                      </m:den>
                    </m:f>
                    <m:r>
                      <a:rPr lang="en-US" sz="1800" b="0" i="0" smtClean="0">
                        <a:latin typeface="Cambria Math" panose="02040503050406030204" pitchFamily="18" charset="0"/>
                        <a:ea typeface="Calibri" panose="020F0502020204030204" pitchFamily="34" charset="0"/>
                        <a:cs typeface="Times New Roman" panose="02020603050405020304" pitchFamily="18" charset="0"/>
                      </a:rPr>
                      <m:t>.</m:t>
                    </m:r>
                  </m:oMath>
                </a14:m>
                <a:endParaRPr lang="vi-VN"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511791" y="258909"/>
                <a:ext cx="7148884" cy="1083630"/>
              </a:xfrm>
              <a:prstGeom prst="rect">
                <a:avLst/>
              </a:prstGeom>
              <a:blipFill>
                <a:blip r:embed="rId3"/>
                <a:stretch>
                  <a:fillRect l="-1023" t="-3371" r="-682" b="-2247"/>
                </a:stretch>
              </a:blipFill>
            </p:spPr>
            <p:txBody>
              <a:bodyPr/>
              <a:lstStyle/>
              <a:p>
                <a:r>
                  <a:rPr lang="en-US">
                    <a:noFill/>
                  </a:rPr>
                  <a:t> </a:t>
                </a:r>
              </a:p>
            </p:txBody>
          </p:sp>
        </mc:Fallback>
      </mc:AlternateContent>
      <p:sp>
        <p:nvSpPr>
          <p:cNvPr id="12" name="Rectangle 11"/>
          <p:cNvSpPr/>
          <p:nvPr/>
        </p:nvSpPr>
        <p:spPr>
          <a:xfrm>
            <a:off x="3908874" y="1114271"/>
            <a:ext cx="684803" cy="507831"/>
          </a:xfrm>
          <a:prstGeom prst="rect">
            <a:avLst/>
          </a:prstGeom>
        </p:spPr>
        <p:txBody>
          <a:bodyPr wrap="non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1" u="sng" strike="noStrike" kern="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Giải</a:t>
            </a:r>
            <a:r>
              <a:rPr kumimoji="0" lang="en-US" sz="1800" b="1" u="sng" strike="noStrike" kern="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endParaRPr kumimoji="0" lang="en-US" sz="1800" b="1" u="sng"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4" name="Rectangle 3"/>
              <p:cNvSpPr/>
              <p:nvPr/>
            </p:nvSpPr>
            <p:spPr>
              <a:xfrm>
                <a:off x="621667" y="1642392"/>
                <a:ext cx="7039008" cy="1428596"/>
              </a:xfrm>
              <a:prstGeom prst="rect">
                <a:avLst/>
              </a:prstGeom>
            </p:spPr>
            <p:txBody>
              <a:bodyPr wrap="square">
                <a:spAutoFit/>
              </a:bodyPr>
              <a:lstStyle/>
              <a:p>
                <a:pPr algn="just">
                  <a:spcBef>
                    <a:spcPts val="600"/>
                  </a:spcBef>
                  <a:spcAft>
                    <a:spcPts val="600"/>
                  </a:spcAft>
                </a:pPr>
                <a:r>
                  <a:rPr lang="fr-FR" sz="1800" dirty="0" smtClean="0">
                    <a:latin typeface="Times New Roman" panose="02020603050405020304" pitchFamily="18" charset="0"/>
                    <a:ea typeface="Calibri" panose="020F0502020204030204" pitchFamily="34" charset="0"/>
                    <a:cs typeface="Times New Roman" panose="02020603050405020304" pitchFamily="18" charset="0"/>
                  </a:rPr>
                  <a:t>Trên</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các</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tia</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OA</m:t>
                    </m:r>
                    <m:r>
                      <a:rPr lang="fr-FR" sz="18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OB</m:t>
                    </m:r>
                  </m:oMath>
                </a14:m>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lấy</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18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A</m:t>
                        </m:r>
                      </m:e>
                      <m:sup>
                        <m:r>
                          <a:rPr lang="fr-FR" sz="1800" i="0">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18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B</m:t>
                    </m:r>
                    <m:r>
                      <a:rPr lang="fr-FR" sz="18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O</m:t>
                    </m:r>
                    <m:sSup>
                      <m:sSupPr>
                        <m:ctrlPr>
                          <a:rPr lang="en-US" sz="18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A</m:t>
                        </m:r>
                      </m:e>
                      <m:sup>
                        <m:r>
                          <a:rPr lang="fr-FR" sz="1800" i="0">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1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0">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800" i="0">
                            <a:effectLst/>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OA</m:t>
                    </m:r>
                    <m:r>
                      <a:rPr lang="fr-FR"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O</m:t>
                    </m:r>
                    <m:sSup>
                      <m:sSupPr>
                        <m:ctrlPr>
                          <a:rPr lang="en-US" sz="18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B</m:t>
                        </m:r>
                      </m:e>
                      <m:sup>
                        <m:r>
                          <a:rPr lang="fr-FR" sz="1800" i="0">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1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0">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800" i="0">
                            <a:effectLst/>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OB</m:t>
                    </m:r>
                  </m:oMath>
                </a14:m>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hay</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18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A</m:t>
                        </m:r>
                      </m:e>
                      <m:sup>
                        <m:r>
                          <a:rPr lang="fr-FR" sz="1800" i="0">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18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B</m:t>
                    </m:r>
                    <m:r>
                      <a:rPr lang="fr-FR" sz="18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lượt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là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OA</m:t>
                    </m:r>
                    <m:r>
                      <a:rPr lang="fr-FR" sz="18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OB</m:t>
                    </m:r>
                  </m:oMath>
                </a14:m>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Khi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A</m:t>
                    </m:r>
                    <m:r>
                      <a:rPr lang="fr-FR"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B</m:t>
                    </m:r>
                    <m:r>
                      <a:rPr lang="fr-FR" sz="18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là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phối</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phối</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fr-FR" sz="18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1800">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0">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800" i="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621667" y="1642392"/>
                <a:ext cx="7039008" cy="1428596"/>
              </a:xfrm>
              <a:prstGeom prst="rect">
                <a:avLst/>
              </a:prstGeom>
              <a:blipFill>
                <a:blip r:embed="rId4"/>
                <a:stretch>
                  <a:fillRect l="-779" r="-606" b="-1277"/>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462594" y="3080496"/>
            <a:ext cx="2341417" cy="2063004"/>
          </a:xfrm>
          <a:prstGeom prst="rect">
            <a:avLst/>
          </a:prstGeom>
        </p:spPr>
      </p:pic>
    </p:spTree>
    <p:extLst>
      <p:ext uri="{BB962C8B-B14F-4D97-AF65-F5344CB8AC3E}">
        <p14:creationId xmlns:p14="http://schemas.microsoft.com/office/powerpoint/2010/main" val="267888707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0" lang="en-US" sz="1400" b="0" i="0" u="none" strike="noStrike" kern="0" cap="none" spc="0" normalizeH="0" baseline="0" noProof="0">
              <a:ln>
                <a:noFill/>
              </a:ln>
              <a:solidFill>
                <a:srgbClr val="E7F6FD"/>
              </a:solidFill>
              <a:effectLst/>
              <a:uLnTx/>
              <a:uFillTx/>
              <a:latin typeface="Times New Roman" panose="02020603050405020304" pitchFamily="18" charset="0"/>
              <a:cs typeface="Times New Roman" panose="02020603050405020304" pitchFamily="18" charset="0"/>
              <a:sym typeface="Arial"/>
            </a:endParaRPr>
          </a:p>
        </p:txBody>
      </p:sp>
      <p:pic>
        <p:nvPicPr>
          <p:cNvPr id="9" name="Picture 8"/>
          <p:cNvPicPr>
            <a:picLocks noChangeAspect="1"/>
          </p:cNvPicPr>
          <p:nvPr/>
        </p:nvPicPr>
        <p:blipFill>
          <a:blip r:embed="rId3"/>
          <a:stretch>
            <a:fillRect/>
          </a:stretch>
        </p:blipFill>
        <p:spPr>
          <a:xfrm>
            <a:off x="210312" y="4469330"/>
            <a:ext cx="857547" cy="514528"/>
          </a:xfrm>
          <a:prstGeom prst="rect">
            <a:avLst/>
          </a:prstGeom>
        </p:spPr>
      </p:pic>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619;p40"/>
          <p:cNvSpPr/>
          <p:nvPr/>
        </p:nvSpPr>
        <p:spPr>
          <a:xfrm rot="3608607">
            <a:off x="132924" y="62524"/>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Rectangle 11"/>
          <p:cNvSpPr/>
          <p:nvPr/>
        </p:nvSpPr>
        <p:spPr>
          <a:xfrm>
            <a:off x="397207" y="310664"/>
            <a:ext cx="8398284" cy="942822"/>
          </a:xfrm>
          <a:prstGeom prst="rect">
            <a:avLst/>
          </a:prstGeom>
        </p:spPr>
        <p:txBody>
          <a:bodyPr wrap="square">
            <a:spAutoFit/>
          </a:bodyPr>
          <a:lstStyle/>
          <a:p>
            <a:pPr lvl="0" algn="just">
              <a:lnSpc>
                <a:spcPct val="150000"/>
              </a:lnSpc>
              <a:buClrTx/>
            </a:pPr>
            <a:r>
              <a:rPr kumimoji="0" lang="en-US" sz="2100" b="1" i="0" u="none" strike="noStrike" kern="1200" cap="none" spc="0" normalizeH="0" baseline="0" noProof="0" smtClean="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Bài tập 9.30 </a:t>
            </a:r>
            <a:r>
              <a:rPr kumimoji="0" lang="en-US" sz="2100" b="1" i="0" u="none" strike="noStrike" kern="1200" cap="none" spc="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a:t>
            </a:r>
            <a:r>
              <a:rPr kumimoji="0" lang="en-US" sz="2100" b="1" i="0" u="none" strike="noStrike" kern="1200" cap="none" spc="0" normalizeH="0" baseline="0" noProof="0" smtClean="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SGK–tr107)</a:t>
            </a:r>
            <a:r>
              <a:rPr kumimoji="0" lang="en-US" sz="2100" b="1" i="0" u="none" strike="noStrike" kern="1200" cap="none" spc="0" normalizeH="0" baseline="0" noProof="0" smtClean="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a:t>
            </a:r>
            <a:r>
              <a:rPr lang="vi-VN" sz="1800">
                <a:latin typeface="Times New Roman" panose="02020603050405020304" pitchFamily="18" charset="0"/>
                <a:ea typeface="Calibri" panose="020F0502020204030204" pitchFamily="34" charset="0"/>
                <a:cs typeface="Times New Roman" panose="02020603050405020304" pitchFamily="18" charset="0"/>
              </a:rPr>
              <a:t>Biết rằng mỗi hình dưới đây đồng dạng với một hình khác, hãy tìm các cặp hình đồng dạng đó</a:t>
            </a:r>
            <a:r>
              <a:rPr lang="vi-VN" sz="1800" smtClean="0">
                <a:latin typeface="Times New Roman" panose="02020603050405020304" pitchFamily="18" charset="0"/>
                <a:ea typeface="Calibri" panose="020F0502020204030204" pitchFamily="34" charset="0"/>
                <a:cs typeface="Times New Roman" panose="02020603050405020304" pitchFamily="18" charset="0"/>
              </a:rPr>
              <a:t>.</a:t>
            </a:r>
            <a:endParaRPr lang="vi-VN" sz="18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1340802" y="1241671"/>
            <a:ext cx="6511092" cy="2066723"/>
          </a:xfrm>
          <a:prstGeom prst="rect">
            <a:avLst/>
          </a:prstGeom>
        </p:spPr>
      </p:pic>
      <p:sp>
        <p:nvSpPr>
          <p:cNvPr id="16" name="Rectangle 15"/>
          <p:cNvSpPr/>
          <p:nvPr/>
        </p:nvSpPr>
        <p:spPr>
          <a:xfrm>
            <a:off x="1340802" y="3764929"/>
            <a:ext cx="5106719" cy="1027461"/>
          </a:xfrm>
          <a:prstGeom prst="rect">
            <a:avLst/>
          </a:prstGeom>
        </p:spPr>
        <p:txBody>
          <a:bodyPr wrap="square">
            <a:spAutoFit/>
          </a:bodyPr>
          <a:lstStyle/>
          <a:p>
            <a:pPr algn="just">
              <a:lnSpc>
                <a:spcPct val="150000"/>
              </a:lnSpc>
              <a:spcBef>
                <a:spcPts val="600"/>
              </a:spcBef>
              <a:spcAft>
                <a:spcPts val="600"/>
              </a:spcAft>
            </a:pPr>
            <a:r>
              <a:rPr lang="fr-FR" sz="1800" dirty="0">
                <a:latin typeface="Times New Roman" panose="02020603050405020304" pitchFamily="18" charset="0"/>
                <a:ea typeface="Calibri" panose="020F0502020204030204" pitchFamily="34" charset="0"/>
                <a:cs typeface="Times New Roman" panose="02020603050405020304" pitchFamily="18" charset="0"/>
              </a:rPr>
              <a:t>Hai </a:t>
            </a:r>
            <a:r>
              <a:rPr lang="fr-FR" sz="1800" dirty="0" err="1">
                <a:latin typeface="Times New Roman" panose="02020603050405020304" pitchFamily="18" charset="0"/>
                <a:ea typeface="Calibri" panose="020F0502020204030204" pitchFamily="34" charset="0"/>
                <a:cs typeface="Times New Roman" panose="02020603050405020304" pitchFamily="18" charset="0"/>
              </a:rPr>
              <a:t>cặp</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hình</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đồng</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dạng</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smtClean="0">
                <a:latin typeface="Times New Roman" panose="02020603050405020304" pitchFamily="18" charset="0"/>
                <a:ea typeface="Calibri" panose="020F0502020204030204" pitchFamily="34" charset="0"/>
                <a:cs typeface="Times New Roman" panose="02020603050405020304" pitchFamily="18" charset="0"/>
              </a:rPr>
              <a:t>là: </a:t>
            </a:r>
            <a:r>
              <a:rPr lang="fr-FR" sz="1800" dirty="0" err="1">
                <a:latin typeface="Times New Roman" panose="02020603050405020304" pitchFamily="18" charset="0"/>
                <a:ea typeface="Calibri" panose="020F0502020204030204" pitchFamily="34" charset="0"/>
                <a:cs typeface="Times New Roman" panose="02020603050405020304" pitchFamily="18" charset="0"/>
              </a:rPr>
              <a:t>Hình</a:t>
            </a:r>
            <a:r>
              <a:rPr lang="fr-FR" sz="1800" dirty="0">
                <a:latin typeface="Times New Roman" panose="02020603050405020304" pitchFamily="18" charset="0"/>
                <a:ea typeface="Calibri" panose="020F0502020204030204" pitchFamily="34" charset="0"/>
                <a:cs typeface="Times New Roman" panose="02020603050405020304" pitchFamily="18" charset="0"/>
              </a:rPr>
              <a:t> a </a:t>
            </a:r>
            <a:r>
              <a:rPr lang="fr-FR" sz="1800" dirty="0" err="1">
                <a:latin typeface="Times New Roman" panose="02020603050405020304" pitchFamily="18" charset="0"/>
                <a:ea typeface="Calibri" panose="020F0502020204030204" pitchFamily="34" charset="0"/>
                <a:cs typeface="Times New Roman" panose="02020603050405020304" pitchFamily="18" charset="0"/>
              </a:rPr>
              <a:t>và</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Hình</a:t>
            </a:r>
            <a:r>
              <a:rPr lang="fr-FR" sz="1800" dirty="0">
                <a:latin typeface="Times New Roman" panose="02020603050405020304" pitchFamily="18" charset="0"/>
                <a:ea typeface="Calibri" panose="020F0502020204030204" pitchFamily="34" charset="0"/>
                <a:cs typeface="Times New Roman" panose="02020603050405020304" pitchFamily="18" charset="0"/>
              </a:rPr>
              <a:t> c </a:t>
            </a:r>
            <a:r>
              <a:rPr lang="fr-FR" sz="1800"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fr-FR"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1800" dirty="0">
                <a:latin typeface="Times New Roman" panose="02020603050405020304" pitchFamily="18" charset="0"/>
                <a:ea typeface="Calibri" panose="020F0502020204030204" pitchFamily="34" charset="0"/>
                <a:cs typeface="Times New Roman" panose="02020603050405020304" pitchFamily="18" charset="0"/>
              </a:rPr>
              <a:t>b </a:t>
            </a:r>
            <a:r>
              <a:rPr lang="fr-FR" sz="1800" dirty="0" err="1">
                <a:latin typeface="Times New Roman" panose="02020603050405020304" pitchFamily="18" charset="0"/>
                <a:ea typeface="Calibri" panose="020F0502020204030204" pitchFamily="34" charset="0"/>
                <a:cs typeface="Times New Roman" panose="02020603050405020304" pitchFamily="18" charset="0"/>
              </a:rPr>
              <a:t>và</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Hình</a:t>
            </a:r>
            <a:r>
              <a:rPr lang="fr-FR" sz="1800" dirty="0">
                <a:latin typeface="Times New Roman" panose="02020603050405020304" pitchFamily="18" charset="0"/>
                <a:ea typeface="Calibri" panose="020F0502020204030204" pitchFamily="34" charset="0"/>
                <a:cs typeface="Times New Roman" panose="02020603050405020304" pitchFamily="18" charset="0"/>
              </a:rPr>
              <a:t> d.</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7" name="Rectangle 16"/>
          <p:cNvSpPr/>
          <p:nvPr/>
        </p:nvSpPr>
        <p:spPr>
          <a:xfrm>
            <a:off x="4357286" y="3203543"/>
            <a:ext cx="697627" cy="456535"/>
          </a:xfrm>
          <a:prstGeom prst="rect">
            <a:avLst/>
          </a:prstGeom>
        </p:spPr>
        <p:txBody>
          <a:bodyPr wrap="non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1" i="1" u="sng" strike="noStrike" kern="0" cap="none" spc="0" normalizeH="0" baseline="0" noProof="0" dirty="0" err="1" smtClean="0">
                <a:ln>
                  <a:noFill/>
                </a:ln>
                <a:solidFill>
                  <a:srgbClr val="E7F6FD">
                    <a:lumMod val="2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Giải</a:t>
            </a:r>
            <a:r>
              <a:rPr kumimoji="0" lang="en-US" sz="1800" b="1" i="1" u="sng" strike="noStrike" kern="0" cap="none" spc="0" normalizeH="0" baseline="0" noProof="0" dirty="0" smtClean="0">
                <a:ln>
                  <a:noFill/>
                </a:ln>
                <a:solidFill>
                  <a:srgbClr val="E7F6FD">
                    <a:lumMod val="2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endParaRPr kumimoji="0" lang="en-US" sz="1800" b="1" i="1" u="sng" strike="noStrike" kern="0" cap="none" spc="0" normalizeH="0" baseline="0" noProof="0" dirty="0">
              <a:ln>
                <a:noFill/>
              </a:ln>
              <a:solidFill>
                <a:srgbClr val="E7F6FD">
                  <a:lumMod val="2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417024168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99227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Times New Roman" panose="02020603050405020304" pitchFamily="18" charset="0"/>
              <a:cs typeface="Times New Roman" panose="02020603050405020304" pitchFamily="18" charset="0"/>
              <a:sym typeface="Arial"/>
            </a:endParaRPr>
          </a:p>
        </p:txBody>
      </p:sp>
      <p:sp>
        <p:nvSpPr>
          <p:cNvPr id="14" name="Google Shape;619;p40"/>
          <p:cNvSpPr/>
          <p:nvPr/>
        </p:nvSpPr>
        <p:spPr>
          <a:xfrm rot="1121146">
            <a:off x="8637507" y="4487002"/>
            <a:ext cx="467646"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 name="Google Shape;619;p40"/>
          <p:cNvSpPr/>
          <p:nvPr/>
        </p:nvSpPr>
        <p:spPr>
          <a:xfrm rot="3608607">
            <a:off x="171391" y="4607952"/>
            <a:ext cx="455088" cy="404572"/>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 name="Rectangle 11"/>
          <p:cNvSpPr/>
          <p:nvPr/>
        </p:nvSpPr>
        <p:spPr>
          <a:xfrm>
            <a:off x="397206" y="310664"/>
            <a:ext cx="8630027" cy="992579"/>
          </a:xfrm>
          <a:prstGeom prst="rect">
            <a:avLst/>
          </a:prstGeom>
        </p:spPr>
        <p:txBody>
          <a:bodyPr wrap="square">
            <a:spAutoFit/>
          </a:bodyPr>
          <a:lstStyle/>
          <a:p>
            <a:pPr lvl="0" algn="just">
              <a:lnSpc>
                <a:spcPct val="150000"/>
              </a:lnSpc>
              <a:buClrTx/>
            </a:pPr>
            <a:r>
              <a:rPr kumimoji="0" lang="en-US" sz="2100" b="1" i="0" u="none" strike="noStrike" kern="1200" cap="none" spc="0" normalizeH="0" baseline="0" noProof="0" smtClean="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Bài tập 9.31 </a:t>
            </a:r>
            <a:r>
              <a:rPr kumimoji="0" lang="en-US" sz="2100" b="1" i="0" u="none" strike="noStrike" kern="1200" cap="none" spc="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a:t>
            </a:r>
            <a:r>
              <a:rPr kumimoji="0" lang="en-US" sz="2100" b="1" i="0" u="none" strike="noStrike" kern="1200" cap="none" spc="0" normalizeH="0" baseline="0" noProof="0" smtClean="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SGK–tr107)</a:t>
            </a:r>
            <a:r>
              <a:rPr kumimoji="0" lang="en-US" sz="2100" b="1" i="0" u="none" strike="noStrike" kern="1200" cap="none" spc="0" normalizeH="0" baseline="0" noProof="0" smtClean="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a:t>
            </a:r>
            <a:r>
              <a:rPr lang="vi-VN" sz="1800">
                <a:latin typeface="Times New Roman" panose="02020603050405020304" pitchFamily="18" charset="0"/>
                <a:ea typeface="Calibri" panose="020F0502020204030204" pitchFamily="34" charset="0"/>
                <a:cs typeface="Times New Roman" panose="02020603050405020304" pitchFamily="18" charset="0"/>
              </a:rPr>
              <a:t>Trong các cặp hình đồng dạng dưới đây, cặp hình nào là đồng dạng phối </a:t>
            </a:r>
            <a:r>
              <a:rPr lang="vi-VN" sz="1800" smtClean="0">
                <a:latin typeface="Times New Roman" panose="02020603050405020304" pitchFamily="18" charset="0"/>
                <a:ea typeface="Calibri" panose="020F0502020204030204" pitchFamily="34" charset="0"/>
                <a:cs typeface="Times New Roman" panose="02020603050405020304" pitchFamily="18" charset="0"/>
              </a:rPr>
              <a:t>cảnh</a:t>
            </a:r>
            <a:endParaRPr lang="vi-VN" sz="1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948332" y="3956165"/>
            <a:ext cx="7451974" cy="507831"/>
          </a:xfrm>
          <a:prstGeom prst="rect">
            <a:avLst/>
          </a:prstGeom>
        </p:spPr>
        <p:txBody>
          <a:bodyPr wrap="square">
            <a:spAutoFit/>
          </a:bodyPr>
          <a:lstStyle/>
          <a:p>
            <a:pPr lvl="0" algn="just">
              <a:lnSpc>
                <a:spcPct val="150000"/>
              </a:lnSpc>
              <a:spcBef>
                <a:spcPts val="600"/>
              </a:spcBef>
              <a:spcAft>
                <a:spcPts val="600"/>
              </a:spcAft>
            </a:pPr>
            <a:r>
              <a:rPr lang="fr-FR" sz="1800" dirty="0" err="1">
                <a:latin typeface="Times New Roman" panose="02020603050405020304" pitchFamily="18" charset="0"/>
                <a:ea typeface="Calibri" panose="020F0502020204030204" pitchFamily="34" charset="0"/>
                <a:cs typeface="Times New Roman" panose="02020603050405020304" pitchFamily="18" charset="0"/>
              </a:rPr>
              <a:t>Cặp</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hình</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lục</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giác</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đều</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và</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cặp</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hình</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vuông</a:t>
            </a:r>
            <a:r>
              <a:rPr lang="fr-FR" sz="1800" dirty="0">
                <a:latin typeface="Times New Roman" panose="02020603050405020304" pitchFamily="18" charset="0"/>
                <a:ea typeface="Calibri" panose="020F0502020204030204" pitchFamily="34" charset="0"/>
                <a:cs typeface="Times New Roman" panose="02020603050405020304" pitchFamily="18" charset="0"/>
              </a:rPr>
              <a:t> là </a:t>
            </a:r>
            <a:r>
              <a:rPr lang="fr-FR" sz="1800" dirty="0" err="1">
                <a:latin typeface="Times New Roman" panose="02020603050405020304" pitchFamily="18" charset="0"/>
                <a:ea typeface="Calibri" panose="020F0502020204030204" pitchFamily="34" charset="0"/>
                <a:cs typeface="Times New Roman" panose="02020603050405020304" pitchFamily="18" charset="0"/>
              </a:rPr>
              <a:t>các</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cặp</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hình</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smtClean="0">
                <a:latin typeface="Times New Roman" panose="02020603050405020304" pitchFamily="18" charset="0"/>
                <a:ea typeface="Calibri" panose="020F0502020204030204" pitchFamily="34" charset="0"/>
                <a:cs typeface="Times New Roman" panose="02020603050405020304" pitchFamily="18" charset="0"/>
              </a:rPr>
              <a:t>đồng</a:t>
            </a:r>
            <a:r>
              <a:rPr lang="fr-FR"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dạng</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phối</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latin typeface="Times New Roman" panose="02020603050405020304" pitchFamily="18" charset="0"/>
                <a:ea typeface="Calibri" panose="020F0502020204030204" pitchFamily="34" charset="0"/>
                <a:cs typeface="Times New Roman" panose="02020603050405020304" pitchFamily="18" charset="0"/>
              </a:rPr>
              <a:t>cảnh</a:t>
            </a:r>
            <a:r>
              <a:rPr lang="fr-FR" sz="1800" dirty="0">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p:sp>
        <p:nvSpPr>
          <p:cNvPr id="17" name="Rectangle 16"/>
          <p:cNvSpPr/>
          <p:nvPr/>
        </p:nvSpPr>
        <p:spPr>
          <a:xfrm>
            <a:off x="4247535" y="3439837"/>
            <a:ext cx="716877" cy="458074"/>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1" u="sng" strike="noStrike" kern="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Giải</a:t>
            </a:r>
            <a:r>
              <a:rPr kumimoji="0" lang="en-US" sz="1800" b="1" u="sng" strike="noStrike" kern="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endParaRPr kumimoji="0" lang="en-US" sz="1800" b="1" u="sng"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48333" y="1318100"/>
            <a:ext cx="7451973" cy="2257143"/>
          </a:xfrm>
          <a:prstGeom prst="rect">
            <a:avLst/>
          </a:prstGeom>
        </p:spPr>
      </p:pic>
      <p:pic>
        <p:nvPicPr>
          <p:cNvPr id="3" name="Picture 2"/>
          <p:cNvPicPr>
            <a:picLocks noChangeAspect="1"/>
          </p:cNvPicPr>
          <p:nvPr/>
        </p:nvPicPr>
        <p:blipFill>
          <a:blip r:embed="rId5"/>
          <a:stretch>
            <a:fillRect/>
          </a:stretch>
        </p:blipFill>
        <p:spPr>
          <a:xfrm rot="3062054">
            <a:off x="274289" y="2991161"/>
            <a:ext cx="712138" cy="844952"/>
          </a:xfrm>
          <a:prstGeom prst="rect">
            <a:avLst/>
          </a:prstGeom>
        </p:spPr>
      </p:pic>
    </p:spTree>
    <p:extLst>
      <p:ext uri="{BB962C8B-B14F-4D97-AF65-F5344CB8AC3E}">
        <p14:creationId xmlns:p14="http://schemas.microsoft.com/office/powerpoint/2010/main" val="153507985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74" name="TextBox 73"/>
          <p:cNvSpPr txBox="1"/>
          <p:nvPr/>
        </p:nvSpPr>
        <p:spPr>
          <a:xfrm>
            <a:off x="2289086" y="583137"/>
            <a:ext cx="48483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sym typeface="Arial"/>
              </a:rPr>
              <a:t>HƯỚNG DẪN VỀ NHÀ</a:t>
            </a:r>
            <a:endParaRPr kumimoji="0" lang="vi-VN"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75" name="Rectangle 74"/>
          <p:cNvSpPr/>
          <p:nvPr/>
        </p:nvSpPr>
        <p:spPr>
          <a:xfrm>
            <a:off x="1536880" y="1416711"/>
            <a:ext cx="3838711" cy="517193"/>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
                <a:srgbClr val="000000"/>
              </a:buClr>
              <a:buSzTx/>
              <a:buFont typeface="Wingdings" panose="05000000000000000000" pitchFamily="2" charset="2"/>
              <a:buChar char="q"/>
              <a:tabLst/>
              <a:defRPr/>
            </a:pPr>
            <a:r>
              <a:rPr kumimoji="0" lang="en-US" sz="21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Ôn</a:t>
            </a:r>
            <a:r>
              <a:rPr kumimoji="0" lang="en-US" sz="21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1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tập</a:t>
            </a:r>
            <a:r>
              <a:rPr kumimoji="0" lang="en-US" sz="21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1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kiến</a:t>
            </a:r>
            <a:r>
              <a:rPr kumimoji="0" lang="en-US" sz="21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1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thức</a:t>
            </a:r>
            <a:r>
              <a:rPr kumimoji="0" lang="en-US" sz="21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1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đã</a:t>
            </a:r>
            <a:r>
              <a:rPr kumimoji="0" lang="en-US" sz="21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1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học</a:t>
            </a:r>
            <a:r>
              <a:rPr kumimoji="0" lang="en-US" sz="21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p:txBody>
      </p:sp>
      <p:sp>
        <p:nvSpPr>
          <p:cNvPr id="76" name="Rectangle 75"/>
          <p:cNvSpPr/>
          <p:nvPr/>
        </p:nvSpPr>
        <p:spPr>
          <a:xfrm>
            <a:off x="1536880" y="2338870"/>
            <a:ext cx="4993574" cy="518988"/>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400"/>
              </a:spcAft>
              <a:buClr>
                <a:srgbClr val="000000"/>
              </a:buClr>
              <a:buSzTx/>
              <a:buFont typeface="Wingdings" panose="05000000000000000000" pitchFamily="2" charset="2"/>
              <a:buChar char="q"/>
              <a:tabLst/>
              <a:defRPr/>
            </a:pPr>
            <a:r>
              <a:rPr kumimoji="0" lang="vi-VN" sz="21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Hoàn thành bài tập trong </a:t>
            </a:r>
            <a:r>
              <a:rPr kumimoji="0" lang="vi-VN" sz="21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S</a:t>
            </a:r>
            <a:r>
              <a:rPr kumimoji="0" lang="en-US" sz="21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GK</a:t>
            </a:r>
            <a:r>
              <a:rPr kumimoji="0" lang="vi-VN" sz="21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kumimoji="0" lang="en-US" sz="2100" b="1" i="1" u="none" strike="noStrike" kern="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sym typeface="Arial"/>
            </a:endParaRPr>
          </a:p>
        </p:txBody>
      </p:sp>
      <p:sp>
        <p:nvSpPr>
          <p:cNvPr id="77" name="Rectangle 76"/>
          <p:cNvSpPr/>
          <p:nvPr/>
        </p:nvSpPr>
        <p:spPr>
          <a:xfrm>
            <a:off x="1547513" y="3298797"/>
            <a:ext cx="6352801" cy="518988"/>
          </a:xfrm>
          <a:prstGeom prst="rect">
            <a:avLst/>
          </a:prstGeom>
        </p:spPr>
        <p:txBody>
          <a:bodyPr wrap="square">
            <a:spAutoFit/>
          </a:bodyPr>
          <a:lstStyle/>
          <a:p>
            <a:pPr marL="342900" lvl="0" indent="-342900" defTabSz="457200">
              <a:lnSpc>
                <a:spcPct val="150000"/>
              </a:lnSpc>
              <a:buClrTx/>
              <a:buFont typeface="Wingdings" panose="05000000000000000000" pitchFamily="2" charset="2"/>
              <a:buChar char="q"/>
              <a:defRPr/>
            </a:pP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Đọc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và</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chuẩn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bị</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21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trước</a:t>
            </a:r>
            <a:r>
              <a:rPr kumimoji="0" lang="en-US" sz="21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vi-VN" sz="2100" b="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Luyện tập </a:t>
            </a:r>
            <a:r>
              <a:rPr lang="vi-VN" sz="2100" b="1" kern="12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100" b="1" kern="12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145309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randombar(horizontal)">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down)">
                                      <p:cBhvr>
                                        <p:cTn id="2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7" name="Google Shape;317;p31"/>
          <p:cNvSpPr/>
          <p:nvPr/>
        </p:nvSpPr>
        <p:spPr>
          <a:xfrm rot="4062540">
            <a:off x="7708000" y="4274333"/>
            <a:ext cx="241227" cy="208803"/>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506090" y="4421561"/>
            <a:ext cx="384900" cy="393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319" name="Google Shape;319;p31"/>
          <p:cNvSpPr/>
          <p:nvPr/>
        </p:nvSpPr>
        <p:spPr>
          <a:xfrm>
            <a:off x="496946" y="2956148"/>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1978899" y="4903740"/>
            <a:ext cx="180900" cy="18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rot="-2016074">
            <a:off x="33384" y="2039907"/>
            <a:ext cx="214669" cy="185464"/>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7240282" y="4585049"/>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rot="-2016074">
            <a:off x="5628287" y="4950706"/>
            <a:ext cx="214669" cy="185464"/>
          </a:xfrm>
          <a:prstGeom prst="triangle">
            <a:avLst>
              <a:gd name="adj" fmla="val 5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Rectangle 27"/>
          <p:cNvSpPr/>
          <p:nvPr/>
        </p:nvSpPr>
        <p:spPr>
          <a:xfrm>
            <a:off x="698540" y="1225499"/>
            <a:ext cx="7366550" cy="1911549"/>
          </a:xfrm>
          <a:prstGeom prst="rect">
            <a:avLst/>
          </a:prstGeom>
        </p:spPr>
        <p:txBody>
          <a:bodyPr wrap="square">
            <a:spAutoFit/>
          </a:bodyPr>
          <a:lstStyle/>
          <a:p>
            <a:pPr algn="ctr">
              <a:lnSpc>
                <a:spcPct val="150000"/>
              </a:lnSpc>
            </a:pPr>
            <a:r>
              <a:rPr lang="en-US" sz="4200" b="1" dirty="0" smtClean="0">
                <a:solidFill>
                  <a:schemeClr val="tx1">
                    <a:lumMod val="60000"/>
                    <a:lumOff val="40000"/>
                  </a:schemeClr>
                </a:solidFill>
                <a:sym typeface="Lilita One"/>
              </a:rPr>
              <a:t>TIẾT 43. </a:t>
            </a:r>
            <a:r>
              <a:rPr lang="vi-VN" sz="4200" b="1" dirty="0" smtClean="0">
                <a:solidFill>
                  <a:schemeClr val="tx1">
                    <a:lumMod val="60000"/>
                    <a:lumOff val="40000"/>
                  </a:schemeClr>
                </a:solidFill>
                <a:sym typeface="Lilita One"/>
              </a:rPr>
              <a:t>BÀI </a:t>
            </a:r>
            <a:r>
              <a:rPr lang="vi-VN" sz="4200" b="1" dirty="0">
                <a:solidFill>
                  <a:schemeClr val="tx1">
                    <a:lumMod val="60000"/>
                    <a:lumOff val="40000"/>
                  </a:schemeClr>
                </a:solidFill>
                <a:sym typeface="Lilita One"/>
              </a:rPr>
              <a:t>37. </a:t>
            </a:r>
            <a:endParaRPr lang="en-US" sz="4200" b="1" dirty="0" smtClean="0">
              <a:solidFill>
                <a:schemeClr val="tx1">
                  <a:lumMod val="60000"/>
                  <a:lumOff val="40000"/>
                </a:schemeClr>
              </a:solidFill>
              <a:sym typeface="Lilita One"/>
            </a:endParaRPr>
          </a:p>
          <a:p>
            <a:pPr algn="ctr">
              <a:lnSpc>
                <a:spcPct val="150000"/>
              </a:lnSpc>
            </a:pPr>
            <a:r>
              <a:rPr lang="vi-VN" sz="4200" b="1" dirty="0" smtClean="0">
                <a:solidFill>
                  <a:schemeClr val="tx1">
                    <a:lumMod val="60000"/>
                    <a:lumOff val="40000"/>
                  </a:schemeClr>
                </a:solidFill>
                <a:sym typeface="Lilita One"/>
              </a:rPr>
              <a:t>HÌNH </a:t>
            </a:r>
            <a:r>
              <a:rPr lang="vi-VN" sz="4200" b="1" dirty="0">
                <a:solidFill>
                  <a:schemeClr val="tx1">
                    <a:lumMod val="60000"/>
                    <a:lumOff val="40000"/>
                  </a:schemeClr>
                </a:solidFill>
                <a:sym typeface="Lilita One"/>
              </a:rPr>
              <a:t>ĐỒNG DẠNG </a:t>
            </a:r>
            <a:endParaRPr lang="en-US" sz="4200" b="1" dirty="0">
              <a:solidFill>
                <a:schemeClr val="tx1">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274405" y="68909"/>
                <a:ext cx="8419836" cy="786754"/>
              </a:xfrm>
              <a:prstGeom prst="rect">
                <a:avLst/>
              </a:prstGeom>
            </p:spPr>
            <p:txBody>
              <a:bodyPr wrap="square">
                <a:spAutoFit/>
              </a:bodyPr>
              <a:lstStyle/>
              <a:p>
                <a:pPr>
                  <a:lnSpc>
                    <a:spcPct val="150000"/>
                  </a:lnSpc>
                </a:pPr>
                <a:r>
                  <a:rPr lang="en-US" sz="1600" b="1" dirty="0" smtClean="0">
                    <a:solidFill>
                      <a:srgbClr val="FF0000"/>
                    </a:solidFill>
                    <a:latin typeface="Times New Roman" panose="02020603050405020304" pitchFamily="18" charset="0"/>
                    <a:cs typeface="Times New Roman" panose="02020603050405020304" pitchFamily="18" charset="0"/>
                  </a:rPr>
                  <a:t>HĐ1: </a:t>
                </a:r>
                <a:r>
                  <a:rPr lang="vi-VN" sz="1600" dirty="0" smtClean="0">
                    <a:latin typeface="Times New Roman" panose="02020603050405020304" pitchFamily="18" charset="0"/>
                    <a:cs typeface="Times New Roman" panose="02020603050405020304" pitchFamily="18" charset="0"/>
                  </a:rPr>
                  <a:t>Lấy </a:t>
                </a:r>
                <a:r>
                  <a:rPr lang="vi-VN" sz="1600" dirty="0">
                    <a:latin typeface="Times New Roman" panose="02020603050405020304" pitchFamily="18" charset="0"/>
                    <a:cs typeface="Times New Roman" panose="02020603050405020304" pitchFamily="18" charset="0"/>
                  </a:rPr>
                  <a:t>điểm O và vẽ </a:t>
                </a:r>
                <a14:m>
                  <m:oMath xmlns:m="http://schemas.openxmlformats.org/officeDocument/2006/math">
                    <m:r>
                      <a:rPr lang="vi-VN" sz="16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vi-VN" sz="1600" dirty="0" smtClean="0">
                    <a:latin typeface="Times New Roman" panose="02020603050405020304" pitchFamily="18" charset="0"/>
                    <a:cs typeface="Times New Roman" panose="02020603050405020304" pitchFamily="18" charset="0"/>
                  </a:rPr>
                  <a:t>A'B'C</a:t>
                </a:r>
                <a:r>
                  <a:rPr lang="vi-VN" sz="1600" dirty="0">
                    <a:latin typeface="Times New Roman" panose="02020603050405020304" pitchFamily="18" charset="0"/>
                    <a:cs typeface="Times New Roman" panose="02020603050405020304" pitchFamily="18" charset="0"/>
                  </a:rPr>
                  <a:t>' như Hình 9.58. Trên các tia OA', OB', OC', lấy các điểm A, B, C sao cho OA = 2OA', OB = 2OB', OC = 2OC</a:t>
                </a:r>
                <a:r>
                  <a:rPr lang="vi-VN"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74405" y="68909"/>
                <a:ext cx="8419836" cy="786754"/>
              </a:xfrm>
              <a:prstGeom prst="rect">
                <a:avLst/>
              </a:prstGeom>
              <a:blipFill>
                <a:blip r:embed="rId3"/>
                <a:stretch>
                  <a:fillRect l="-362" b="-9302"/>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8617" y="855663"/>
            <a:ext cx="3818900" cy="2162452"/>
          </a:xfrm>
          <a:prstGeom prst="rect">
            <a:avLst/>
          </a:prstGeom>
        </p:spPr>
      </p:pic>
      <p:sp>
        <p:nvSpPr>
          <p:cNvPr id="19" name="Rectangle 18"/>
          <p:cNvSpPr/>
          <p:nvPr/>
        </p:nvSpPr>
        <p:spPr>
          <a:xfrm>
            <a:off x="125379" y="3117067"/>
            <a:ext cx="4176350" cy="1846659"/>
          </a:xfrm>
          <a:prstGeom prst="rect">
            <a:avLst/>
          </a:prstGeom>
        </p:spPr>
        <p:txBody>
          <a:bodyPr wrap="square">
            <a:spAutoFit/>
          </a:bodyPr>
          <a:lstStyle/>
          <a:p>
            <a:r>
              <a:rPr lang="en-US" sz="1900" dirty="0" smtClean="0">
                <a:latin typeface="Times New Roman" panose="02020603050405020304" pitchFamily="18" charset="0"/>
                <a:cs typeface="Times New Roman" panose="02020603050405020304" pitchFamily="18" charset="0"/>
              </a:rPr>
              <a:t>-</a:t>
            </a:r>
            <a:r>
              <a:rPr lang="vi-VN" sz="1900" dirty="0" smtClean="0">
                <a:latin typeface="Times New Roman" panose="02020603050405020304" pitchFamily="18" charset="0"/>
                <a:cs typeface="Times New Roman" panose="02020603050405020304" pitchFamily="18" charset="0"/>
              </a:rPr>
              <a:t>Hãy </a:t>
            </a:r>
            <a:r>
              <a:rPr lang="vi-VN" sz="1900" dirty="0">
                <a:latin typeface="Times New Roman" panose="02020603050405020304" pitchFamily="18" charset="0"/>
                <a:cs typeface="Times New Roman" panose="02020603050405020304" pitchFamily="18" charset="0"/>
              </a:rPr>
              <a:t>giải thích vì sao </a:t>
            </a:r>
            <a:r>
              <a:rPr lang="el-GR" sz="1600" dirty="0">
                <a:latin typeface="Times New Roman" panose="02020603050405020304" pitchFamily="18" charset="0"/>
                <a:cs typeface="Times New Roman" panose="02020603050405020304" pitchFamily="18" charset="0"/>
              </a:rPr>
              <a:t>Δ</a:t>
            </a:r>
            <a:r>
              <a:rPr lang="vi-VN" sz="1600" dirty="0">
                <a:latin typeface="Times New Roman" panose="02020603050405020304" pitchFamily="18" charset="0"/>
                <a:cs typeface="Times New Roman" panose="02020603050405020304" pitchFamily="18" charset="0"/>
              </a:rPr>
              <a:t>ABC ∽ </a:t>
            </a:r>
            <a:r>
              <a:rPr lang="el-GR" sz="1600" dirty="0">
                <a:latin typeface="Times New Roman" panose="02020603050405020304" pitchFamily="18" charset="0"/>
                <a:cs typeface="Times New Roman" panose="02020603050405020304" pitchFamily="18" charset="0"/>
              </a:rPr>
              <a:t>Δ</a:t>
            </a:r>
            <a:r>
              <a:rPr lang="vi-VN" sz="1600" dirty="0">
                <a:latin typeface="Times New Roman" panose="02020603050405020304" pitchFamily="18" charset="0"/>
                <a:cs typeface="Times New Roman" panose="02020603050405020304" pitchFamily="18" charset="0"/>
              </a:rPr>
              <a:t>A'B'C'</a:t>
            </a:r>
            <a:r>
              <a:rPr lang="vi-VN" sz="1900" dirty="0">
                <a:latin typeface="Times New Roman" panose="02020603050405020304" pitchFamily="18" charset="0"/>
                <a:cs typeface="Times New Roman" panose="02020603050405020304" pitchFamily="18" charset="0"/>
              </a:rPr>
              <a:t> với tỉ số đồng dạng bằng </a:t>
            </a:r>
            <a:r>
              <a:rPr lang="vi-VN" sz="1900" dirty="0" smtClean="0">
                <a:latin typeface="Times New Roman" panose="02020603050405020304" pitchFamily="18" charset="0"/>
                <a:cs typeface="Times New Roman" panose="02020603050405020304" pitchFamily="18" charset="0"/>
              </a:rPr>
              <a:t>2</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algn="just"/>
            <a:r>
              <a:rPr lang="en-US" sz="1900" dirty="0" smtClean="0">
                <a:latin typeface="Times New Roman" panose="02020603050405020304" pitchFamily="18" charset="0"/>
                <a:cs typeface="Times New Roman" panose="02020603050405020304" pitchFamily="18" charset="0"/>
              </a:rPr>
              <a:t>-</a:t>
            </a:r>
            <a:r>
              <a:rPr lang="vi-VN" sz="1900" dirty="0" smtClean="0">
                <a:latin typeface="Times New Roman" panose="02020603050405020304" pitchFamily="18" charset="0"/>
                <a:cs typeface="Times New Roman" panose="02020603050405020304" pitchFamily="18" charset="0"/>
              </a:rPr>
              <a:t>Dùng </a:t>
            </a:r>
            <a:r>
              <a:rPr lang="vi-VN" sz="1900" dirty="0">
                <a:latin typeface="Times New Roman" panose="02020603050405020304" pitchFamily="18" charset="0"/>
                <a:cs typeface="Times New Roman" panose="02020603050405020304" pitchFamily="18" charset="0"/>
              </a:rPr>
              <a:t>thước thẳng, em hãy kiểm tra </a:t>
            </a:r>
            <a:r>
              <a:rPr lang="vi-VN" sz="1900" dirty="0" smtClean="0">
                <a:latin typeface="Times New Roman" panose="02020603050405020304" pitchFamily="18" charset="0"/>
                <a:cs typeface="Times New Roman" panose="02020603050405020304" pitchFamily="18" charset="0"/>
              </a:rPr>
              <a:t>xem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hai</a:t>
            </a:r>
            <a:r>
              <a:rPr lang="vi-VN" sz="1900" dirty="0" smtClean="0">
                <a:latin typeface="Times New Roman" panose="02020603050405020304" pitchFamily="18" charset="0"/>
                <a:cs typeface="Times New Roman" panose="02020603050405020304" pitchFamily="18" charset="0"/>
              </a:rPr>
              <a:t> </a:t>
            </a:r>
            <a:r>
              <a:rPr lang="vi-VN" sz="1900" dirty="0">
                <a:latin typeface="Times New Roman" panose="02020603050405020304" pitchFamily="18" charset="0"/>
                <a:cs typeface="Times New Roman" panose="02020603050405020304" pitchFamily="18" charset="0"/>
              </a:rPr>
              <a:t>đường thẳng MM', NN' nối các trung điểm </a:t>
            </a:r>
            <a:r>
              <a:rPr lang="en-US" sz="1900" dirty="0" err="1" smtClean="0">
                <a:latin typeface="Times New Roman" panose="02020603050405020304" pitchFamily="18" charset="0"/>
                <a:cs typeface="Times New Roman" panose="02020603050405020304" pitchFamily="18" charset="0"/>
              </a:rPr>
              <a:t>các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cạnh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của</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hai</a:t>
            </a:r>
            <a:r>
              <a:rPr lang="en-US" sz="1900" dirty="0" smtClean="0">
                <a:latin typeface="Times New Roman" panose="02020603050405020304" pitchFamily="18" charset="0"/>
                <a:cs typeface="Times New Roman" panose="02020603050405020304" pitchFamily="18" charset="0"/>
              </a:rPr>
              <a:t> tam </a:t>
            </a:r>
            <a:r>
              <a:rPr lang="en-US" sz="1900" dirty="0" err="1" smtClean="0">
                <a:latin typeface="Times New Roman" panose="02020603050405020304" pitchFamily="18" charset="0"/>
                <a:cs typeface="Times New Roman" panose="02020603050405020304" pitchFamily="18" charset="0"/>
              </a:rPr>
              <a:t>giác</a:t>
            </a:r>
            <a:r>
              <a:rPr lang="en-US" sz="1900" dirty="0" smtClean="0">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có </a:t>
            </a:r>
            <a:r>
              <a:rPr lang="vi-VN" sz="1900" dirty="0">
                <a:latin typeface="Times New Roman" panose="02020603050405020304" pitchFamily="18" charset="0"/>
                <a:cs typeface="Times New Roman" panose="02020603050405020304" pitchFamily="18" charset="0"/>
              </a:rPr>
              <a:t>đi qua O không</a:t>
            </a:r>
            <a:r>
              <a:rPr lang="vi-VN" sz="1900" dirty="0" smtClean="0">
                <a:latin typeface="Times New Roman" panose="02020603050405020304" pitchFamily="18" charset="0"/>
                <a:cs typeface="Times New Roman" panose="02020603050405020304" pitchFamily="18" charset="0"/>
              </a:rPr>
              <a:t>?</a:t>
            </a:r>
            <a:endParaRPr lang="vi-VN" sz="19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Rectangle 9"/>
              <p:cNvSpPr/>
              <p:nvPr/>
            </p:nvSpPr>
            <p:spPr>
              <a:xfrm>
                <a:off x="4301730" y="3555648"/>
                <a:ext cx="4812280" cy="1408078"/>
              </a:xfrm>
              <a:prstGeom prst="rect">
                <a:avLst/>
              </a:prstGeom>
              <a:ln>
                <a:solidFill>
                  <a:srgbClr val="00B050"/>
                </a:solidFill>
              </a:ln>
            </p:spPr>
            <p:txBody>
              <a:bodyPr wrap="square">
                <a:spAutoFit/>
              </a:bodyPr>
              <a:lstStyle/>
              <a:p>
                <a:pPr algn="just">
                  <a:lnSpc>
                    <a:spcPct val="150000"/>
                  </a:lnSpc>
                </a:pPr>
                <a:r>
                  <a:rPr lang="en-US" sz="1900" dirty="0" err="1" smtClean="0">
                    <a:latin typeface="Times New Roman" panose="02020603050405020304" pitchFamily="18" charset="0"/>
                    <a:cs typeface="Times New Roman" panose="02020603050405020304" pitchFamily="18" charset="0"/>
                  </a:rPr>
                  <a:t>Chốt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lại</a:t>
                </a:r>
                <a:r>
                  <a:rPr lang="en-US" sz="1900" dirty="0" smtClean="0">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Trong </a:t>
                </a:r>
                <a:r>
                  <a:rPr lang="vi-VN" sz="1900" dirty="0">
                    <a:latin typeface="Times New Roman" panose="02020603050405020304" pitchFamily="18" charset="0"/>
                    <a:cs typeface="Times New Roman" panose="02020603050405020304" pitchFamily="18" charset="0"/>
                  </a:rPr>
                  <a:t>Hình 9.58, </a:t>
                </a:r>
                <a:endParaRPr lang="en-US" sz="1900" dirty="0" smtClean="0">
                  <a:latin typeface="Times New Roman" panose="02020603050405020304" pitchFamily="18" charset="0"/>
                  <a:cs typeface="Times New Roman" panose="02020603050405020304" pitchFamily="18" charset="0"/>
                </a:endParaRPr>
              </a:p>
              <a:p>
                <a:pPr algn="just">
                  <a:lnSpc>
                    <a:spcPct val="150000"/>
                  </a:lnSpc>
                </a:pPr>
                <a:r>
                  <a:rPr lang="en-US" sz="1900" dirty="0" smtClean="0">
                    <a:latin typeface="Times New Roman" panose="02020603050405020304" pitchFamily="18" charset="0"/>
                    <a:cs typeface="Times New Roman" panose="02020603050405020304" pitchFamily="18" charset="0"/>
                  </a:rPr>
                  <a:t>      T</a:t>
                </a:r>
                <a:r>
                  <a:rPr lang="vi-VN" sz="1900" dirty="0" smtClean="0">
                    <a:latin typeface="Times New Roman" panose="02020603050405020304" pitchFamily="18" charset="0"/>
                    <a:cs typeface="Times New Roman" panose="02020603050405020304" pitchFamily="18" charset="0"/>
                  </a:rPr>
                  <a:t>a </a:t>
                </a:r>
                <a:r>
                  <a:rPr lang="vi-VN" sz="1900" dirty="0">
                    <a:latin typeface="Times New Roman" panose="02020603050405020304" pitchFamily="18" charset="0"/>
                    <a:cs typeface="Times New Roman" panose="02020603050405020304" pitchFamily="18" charset="0"/>
                  </a:rPr>
                  <a:t>nói </a:t>
                </a:r>
                <a14:m>
                  <m:oMath xmlns:m="http://schemas.openxmlformats.org/officeDocument/2006/math">
                    <m:r>
                      <a:rPr lang="vi-VN" sz="19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vi-VN" sz="1900" dirty="0" smtClean="0">
                    <a:latin typeface="Times New Roman" panose="02020603050405020304" pitchFamily="18" charset="0"/>
                    <a:cs typeface="Times New Roman" panose="02020603050405020304" pitchFamily="18" charset="0"/>
                  </a:rPr>
                  <a:t>ABC </a:t>
                </a:r>
                <a:r>
                  <a:rPr lang="vi-VN" sz="1900" dirty="0">
                    <a:latin typeface="Times New Roman" panose="02020603050405020304" pitchFamily="18" charset="0"/>
                    <a:cs typeface="Times New Roman" panose="02020603050405020304" pitchFamily="18" charset="0"/>
                  </a:rPr>
                  <a:t>là </a:t>
                </a:r>
                <a:r>
                  <a:rPr lang="vi-VN" sz="1900" dirty="0">
                    <a:solidFill>
                      <a:srgbClr val="FF0000"/>
                    </a:solidFill>
                    <a:latin typeface="Times New Roman" panose="02020603050405020304" pitchFamily="18" charset="0"/>
                    <a:cs typeface="Times New Roman" panose="02020603050405020304" pitchFamily="18" charset="0"/>
                  </a:rPr>
                  <a:t>hình phóng to </a:t>
                </a:r>
                <a:r>
                  <a:rPr lang="vi-VN" sz="1900" dirty="0" smtClean="0">
                    <a:latin typeface="Times New Roman" panose="02020603050405020304" pitchFamily="18" charset="0"/>
                    <a:cs typeface="Times New Roman" panose="02020603050405020304" pitchFamily="18" charset="0"/>
                  </a:rPr>
                  <a:t>của </a:t>
                </a:r>
                <a14:m>
                  <m:oMath xmlns:m="http://schemas.openxmlformats.org/officeDocument/2006/math">
                    <m:r>
                      <a:rPr lang="vi-VN" sz="1900" i="0"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1900" b="0" smtClean="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1900" b="0" i="0" smtClean="0">
                            <a:latin typeface="Cambria Math" panose="02040503050406030204" pitchFamily="18" charset="0"/>
                            <a:ea typeface="Cambria Math" panose="02040503050406030204" pitchFamily="18" charset="0"/>
                            <a:cs typeface="Times New Roman" panose="02020603050405020304" pitchFamily="18" charset="0"/>
                          </a:rPr>
                          <m:t>A</m:t>
                        </m:r>
                      </m:e>
                      <m:sup>
                        <m:r>
                          <a:rPr lang="en-US" sz="1900" b="0" i="0" smtClean="0">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sz="1900" b="0" smtClean="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1900" b="0" i="0" smtClean="0">
                            <a:latin typeface="Cambria Math" panose="02040503050406030204" pitchFamily="18" charset="0"/>
                            <a:ea typeface="Cambria Math" panose="02040503050406030204" pitchFamily="18" charset="0"/>
                            <a:cs typeface="Times New Roman" panose="02020603050405020304" pitchFamily="18" charset="0"/>
                          </a:rPr>
                          <m:t>B</m:t>
                        </m:r>
                      </m:e>
                      <m:sup>
                        <m:r>
                          <a:rPr lang="en-US" sz="1900" b="0" i="0" smtClean="0">
                            <a:latin typeface="Cambria Math" panose="02040503050406030204" pitchFamily="18" charset="0"/>
                            <a:ea typeface="Cambria Math" panose="02040503050406030204" pitchFamily="18" charset="0"/>
                            <a:cs typeface="Times New Roman" panose="02020603050405020304" pitchFamily="18" charset="0"/>
                          </a:rPr>
                          <m:t>′</m:t>
                        </m:r>
                      </m:sup>
                    </m:sSup>
                    <m:r>
                      <m:rPr>
                        <m:sty m:val="p"/>
                      </m:rPr>
                      <a:rPr lang="en-US" sz="1900" b="0" i="0" smtClean="0">
                        <a:latin typeface="Cambria Math" panose="02040503050406030204" pitchFamily="18" charset="0"/>
                        <a:ea typeface="Cambria Math" panose="02040503050406030204" pitchFamily="18" charset="0"/>
                        <a:cs typeface="Times New Roman" panose="02020603050405020304" pitchFamily="18" charset="0"/>
                      </a:rPr>
                      <m:t>C</m:t>
                    </m:r>
                    <m:r>
                      <a:rPr lang="en-US" sz="1900" b="0"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1900" dirty="0" smtClean="0">
                    <a:latin typeface="Times New Roman" panose="02020603050405020304" pitchFamily="18" charset="0"/>
                    <a:cs typeface="Times New Roman" panose="02020603050405020304" pitchFamily="18" charset="0"/>
                  </a:rPr>
                  <a:t>.        </a:t>
                </a:r>
              </a:p>
              <a:p>
                <a:pPr algn="just">
                  <a:lnSpc>
                    <a:spcPct val="150000"/>
                  </a:lnSpc>
                </a:pPr>
                <a:r>
                  <a:rPr lang="en-US" sz="1900" dirty="0" err="1" smtClean="0">
                    <a:latin typeface="Times New Roman" panose="02020603050405020304" pitchFamily="18" charset="0"/>
                    <a:cs typeface="Times New Roman" panose="02020603050405020304" pitchFamily="18" charset="0"/>
                  </a:rPr>
                  <a:t>Ngược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lại</a:t>
                </a:r>
                <a:r>
                  <a:rPr lang="en-US" sz="1900" dirty="0" smtClean="0">
                    <a:latin typeface="Times New Roman" panose="02020603050405020304" pitchFamily="18" charset="0"/>
                    <a:cs typeface="Times New Roman" panose="02020603050405020304" pitchFamily="18" charset="0"/>
                  </a:rPr>
                  <a:t>,</a:t>
                </a:r>
                <a:r>
                  <a:rPr lang="en-US" sz="19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19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vi-VN" sz="1900" dirty="0" smtClean="0">
                    <a:latin typeface="Times New Roman" panose="02020603050405020304" pitchFamily="18" charset="0"/>
                    <a:cs typeface="Times New Roman" panose="02020603050405020304" pitchFamily="18" charset="0"/>
                  </a:rPr>
                  <a:t>A'B'C</a:t>
                </a:r>
                <a:r>
                  <a:rPr lang="vi-VN" sz="1900" dirty="0">
                    <a:latin typeface="Times New Roman" panose="02020603050405020304" pitchFamily="18" charset="0"/>
                    <a:cs typeface="Times New Roman" panose="02020603050405020304" pitchFamily="18" charset="0"/>
                  </a:rPr>
                  <a:t>' là </a:t>
                </a:r>
                <a:r>
                  <a:rPr lang="vi-VN" sz="1900" dirty="0">
                    <a:solidFill>
                      <a:srgbClr val="FF0000"/>
                    </a:solidFill>
                    <a:latin typeface="Times New Roman" panose="02020603050405020304" pitchFamily="18" charset="0"/>
                    <a:cs typeface="Times New Roman" panose="02020603050405020304" pitchFamily="18" charset="0"/>
                  </a:rPr>
                  <a:t>hình thu nhỏ </a:t>
                </a:r>
                <a:r>
                  <a:rPr lang="vi-VN" sz="1900" dirty="0" smtClean="0">
                    <a:latin typeface="Times New Roman" panose="02020603050405020304" pitchFamily="18" charset="0"/>
                    <a:cs typeface="Times New Roman" panose="02020603050405020304" pitchFamily="18" charset="0"/>
                  </a:rPr>
                  <a:t>của </a:t>
                </a:r>
                <a14:m>
                  <m:oMath xmlns:m="http://schemas.openxmlformats.org/officeDocument/2006/math">
                    <m:r>
                      <a:rPr lang="vi-VN" sz="19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vi-VN" sz="1900" dirty="0" smtClean="0">
                    <a:latin typeface="Times New Roman" panose="02020603050405020304" pitchFamily="18" charset="0"/>
                    <a:cs typeface="Times New Roman" panose="02020603050405020304" pitchFamily="18" charset="0"/>
                  </a:rPr>
                  <a:t>ABC</a:t>
                </a:r>
                <a:r>
                  <a:rPr lang="en-US" sz="1900" dirty="0" smtClean="0">
                    <a:latin typeface="Times New Roman" panose="02020603050405020304" pitchFamily="18" charset="0"/>
                    <a:cs typeface="Times New Roman" panose="02020603050405020304" pitchFamily="18" charset="0"/>
                  </a:rPr>
                  <a:t>.</a:t>
                </a:r>
                <a:endParaRPr lang="vi-VN" sz="1900" dirty="0">
                  <a:latin typeface="Times New Roman" panose="02020603050405020304" pitchFamily="18"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4301730" y="3555648"/>
                <a:ext cx="4812280" cy="1408078"/>
              </a:xfrm>
              <a:prstGeom prst="rect">
                <a:avLst/>
              </a:prstGeom>
              <a:blipFill>
                <a:blip r:embed="rId6"/>
                <a:stretch>
                  <a:fillRect l="-1138" r="-885" b="-2575"/>
                </a:stretch>
              </a:blipFill>
              <a:ln>
                <a:solidFill>
                  <a:srgbClr val="00B05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4301729" y="855663"/>
                <a:ext cx="4812280" cy="2688365"/>
              </a:xfrm>
              <a:prstGeom prst="rect">
                <a:avLst/>
              </a:prstGeom>
              <a:ln>
                <a:solidFill>
                  <a:srgbClr val="FF0000"/>
                </a:solidFill>
              </a:ln>
            </p:spPr>
            <p:txBody>
              <a:bodyPr wrap="square">
                <a:spAutoFit/>
              </a:bodyPr>
              <a:lstStyle/>
              <a:p>
                <a:r>
                  <a:rPr lang="da-DK" sz="1900" dirty="0" smtClean="0">
                    <a:latin typeface="Times New Roman" panose="02020603050405020304" pitchFamily="18" charset="0"/>
                    <a:ea typeface="Dotum" panose="020B0600000101010101" pitchFamily="34" charset="-127"/>
                    <a:cs typeface="Times New Roman" panose="02020603050405020304" pitchFamily="18" charset="0"/>
                  </a:rPr>
                  <a:t>*Theo đề bài ta </a:t>
                </a:r>
                <a:r>
                  <a:rPr lang="da-DK" sz="1900" dirty="0">
                    <a:latin typeface="Times New Roman" panose="02020603050405020304" pitchFamily="18" charset="0"/>
                    <a:ea typeface="Dotum" panose="020B0600000101010101" pitchFamily="34" charset="-127"/>
                    <a:cs typeface="Times New Roman" panose="02020603050405020304" pitchFamily="18" charset="0"/>
                  </a:rPr>
                  <a:t>có: </a:t>
                </a:r>
                <a14:m>
                  <m:oMath xmlns:m="http://schemas.openxmlformats.org/officeDocument/2006/math">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OA</m:t>
                    </m:r>
                    <m:r>
                      <a:rPr lang="da-DK" sz="1900" i="0">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O</m:t>
                    </m:r>
                    <m:sSup>
                      <m:sSupPr>
                        <m:ctrlPr>
                          <a:rPr lang="en-US" sz="1900">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A</m:t>
                        </m:r>
                      </m:e>
                      <m:sup>
                        <m:r>
                          <a:rPr lang="da-DK" sz="1900" i="0">
                            <a:effectLst/>
                            <a:latin typeface="Cambria Math" panose="02040503050406030204" pitchFamily="18" charset="0"/>
                            <a:ea typeface="Dotum" panose="020B0600000101010101" pitchFamily="34" charset="-127"/>
                            <a:cs typeface="Times New Roman" panose="02020603050405020304" pitchFamily="18" charset="0"/>
                          </a:rPr>
                          <m:t>′</m:t>
                        </m:r>
                      </m:sup>
                    </m:sSup>
                    <m:r>
                      <a:rPr lang="da-DK" sz="1900" i="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ON</m:t>
                    </m:r>
                    <m:r>
                      <a:rPr lang="da-DK" sz="1900" i="0">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O</m:t>
                    </m:r>
                    <m:sSup>
                      <m:sSupPr>
                        <m:ctrlPr>
                          <a:rPr lang="en-US" sz="1900">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B</m:t>
                        </m:r>
                      </m:e>
                      <m:sup>
                        <m:r>
                          <a:rPr lang="da-DK" sz="1900" i="0">
                            <a:effectLst/>
                            <a:latin typeface="Cambria Math" panose="02040503050406030204" pitchFamily="18" charset="0"/>
                            <a:ea typeface="Dotum" panose="020B0600000101010101" pitchFamily="34" charset="-127"/>
                            <a:cs typeface="Times New Roman" panose="02020603050405020304" pitchFamily="18" charset="0"/>
                          </a:rPr>
                          <m:t>′</m:t>
                        </m:r>
                      </m:sup>
                    </m:sSup>
                    <m:r>
                      <a:rPr lang="da-DK" sz="1900" i="0">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1900" i="0" dirty="0" smtClean="0">
                  <a:effectLst/>
                  <a:latin typeface="Times New Roman" panose="02020603050405020304" pitchFamily="18" charset="0"/>
                  <a:ea typeface="Dotum" panose="020B0600000101010101" pitchFamily="34" charset="-127"/>
                  <a:cs typeface="Times New Roman" panose="02020603050405020304" pitchFamily="18" charset="0"/>
                </a:endParaRPr>
              </a:p>
              <a:p>
                <a14:m>
                  <m:oMath xmlns:m="http://schemas.openxmlformats.org/officeDocument/2006/math">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OC</m:t>
                    </m:r>
                    <m:r>
                      <a:rPr lang="da-DK" sz="1900" i="0">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OC</m:t>
                    </m:r>
                    <m:r>
                      <a:rPr lang="da-DK" sz="1900" i="0">
                        <a:effectLst/>
                        <a:latin typeface="Cambria Math" panose="02040503050406030204" pitchFamily="18" charset="0"/>
                        <a:ea typeface="Dotum" panose="020B0600000101010101" pitchFamily="34" charset="-127"/>
                        <a:cs typeface="Times New Roman" panose="02020603050405020304" pitchFamily="18" charset="0"/>
                      </a:rPr>
                      <m:t>′</m:t>
                    </m:r>
                  </m:oMath>
                </a14:m>
                <a:r>
                  <a:rPr lang="da-DK" sz="1900" dirty="0">
                    <a:effectLst/>
                    <a:latin typeface="Times New Roman" panose="02020603050405020304" pitchFamily="18" charset="0"/>
                    <a:ea typeface="Dotum" panose="020B0600000101010101" pitchFamily="34" charset="-127"/>
                    <a:cs typeface="Times New Roman" panose="02020603050405020304" pitchFamily="18" charset="0"/>
                  </a:rPr>
                  <a:t>.</a:t>
                </a:r>
                <a:endParaRPr lang="da-DK" sz="1900" dirty="0" smtClean="0">
                  <a:effectLst/>
                  <a:latin typeface="Times New Roman" panose="02020603050405020304" pitchFamily="18" charset="0"/>
                  <a:ea typeface="Dotum" panose="020B0600000101010101" pitchFamily="34" charset="-127"/>
                  <a:cs typeface="Times New Roman" panose="02020603050405020304" pitchFamily="18" charset="0"/>
                </a:endParaRPr>
              </a:p>
              <a:p>
                <a14:m>
                  <m:oMath xmlns:m="http://schemas.openxmlformats.org/officeDocument/2006/math">
                    <m:r>
                      <a:rPr lang="en-US" sz="1900" i="1" smtClean="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1900">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A</m:t>
                        </m:r>
                      </m:e>
                      <m:sup>
                        <m:r>
                          <a:rPr lang="da-DK" sz="1900" i="0">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B</m:t>
                        </m:r>
                      </m:e>
                      <m:sup>
                        <m:r>
                          <a:rPr lang="da-DK" sz="1900" i="0">
                            <a:effectLst/>
                            <a:latin typeface="Cambria Math" panose="02040503050406030204" pitchFamily="18" charset="0"/>
                            <a:ea typeface="Dotum" panose="020B0600000101010101" pitchFamily="34" charset="-127"/>
                            <a:cs typeface="Times New Roman" panose="02020603050405020304" pitchFamily="18" charset="0"/>
                          </a:rPr>
                          <m:t>′</m:t>
                        </m:r>
                      </m:sup>
                    </m:sSup>
                    <m:r>
                      <a:rPr lang="da-DK" sz="1900" i="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900">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A</m:t>
                        </m:r>
                      </m:e>
                      <m:sup>
                        <m:r>
                          <a:rPr lang="da-DK" sz="1900" i="0">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C</m:t>
                        </m:r>
                      </m:e>
                      <m:sup>
                        <m:r>
                          <a:rPr lang="da-DK" sz="1900" i="0">
                            <a:effectLst/>
                            <a:latin typeface="Cambria Math" panose="02040503050406030204" pitchFamily="18" charset="0"/>
                            <a:ea typeface="Dotum" panose="020B0600000101010101" pitchFamily="34" charset="-127"/>
                            <a:cs typeface="Times New Roman" panose="02020603050405020304" pitchFamily="18" charset="0"/>
                          </a:rPr>
                          <m:t>′</m:t>
                        </m:r>
                      </m:sup>
                    </m:sSup>
                    <m:r>
                      <a:rPr lang="da-DK" sz="1900" i="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B</m:t>
                    </m:r>
                    <m:r>
                      <a:rPr lang="da-DK" sz="1900" i="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C</m:t>
                    </m:r>
                    <m:r>
                      <a:rPr lang="da-DK" sz="1900" i="0">
                        <a:effectLst/>
                        <a:latin typeface="Cambria Math" panose="02040503050406030204" pitchFamily="18" charset="0"/>
                        <a:ea typeface="Dotum" panose="020B0600000101010101" pitchFamily="34" charset="-127"/>
                        <a:cs typeface="Times New Roman" panose="02020603050405020304" pitchFamily="18" charset="0"/>
                      </a:rPr>
                      <m:t>′</m:t>
                    </m:r>
                  </m:oMath>
                </a14:m>
                <a:r>
                  <a:rPr lang="da-DK" sz="1900" dirty="0">
                    <a:effectLst/>
                    <a:latin typeface="Times New Roman" panose="02020603050405020304" pitchFamily="18" charset="0"/>
                    <a:ea typeface="Dotum" panose="020B0600000101010101" pitchFamily="34" charset="-127"/>
                    <a:cs typeface="Times New Roman" panose="02020603050405020304" pitchFamily="18" charset="0"/>
                  </a:rPr>
                  <a:t> lần lượt là đường trung bình của </a:t>
                </a:r>
                <a14:m>
                  <m:oMath xmlns:m="http://schemas.openxmlformats.org/officeDocument/2006/math">
                    <m:r>
                      <a:rPr lang="da-DK" sz="1900" i="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OAB</m:t>
                    </m:r>
                    <m:r>
                      <a:rPr lang="da-DK" sz="1900" i="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OAC</m:t>
                    </m:r>
                    <m:r>
                      <a:rPr lang="da-DK" sz="1900" i="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OBC</m:t>
                    </m:r>
                  </m:oMath>
                </a14:m>
                <a:r>
                  <a:rPr lang="da-DK" sz="1900" dirty="0">
                    <a:effectLst/>
                    <a:latin typeface="Times New Roman" panose="02020603050405020304" pitchFamily="18" charset="0"/>
                    <a:ea typeface="Dotum" panose="020B0600000101010101" pitchFamily="34" charset="-127"/>
                    <a:cs typeface="Times New Roman" panose="02020603050405020304" pitchFamily="18" charset="0"/>
                  </a:rPr>
                  <a:t>.</a:t>
                </a:r>
                <a:endParaRPr lang="en-US" sz="1900" dirty="0">
                  <a:effectLst/>
                  <a:latin typeface="Times New Roman" panose="02020603050405020304" pitchFamily="18" charset="0"/>
                  <a:ea typeface="Arial" panose="020B060402020202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sz="1900">
                              <a:effectLst/>
                              <a:latin typeface="Cambria Math" panose="02040503050406030204" pitchFamily="18" charset="0"/>
                              <a:ea typeface="Dotum" panose="020B0600000101010101" pitchFamily="34" charset="-127"/>
                              <a:cs typeface="Times New Roman" panose="02020603050405020304" pitchFamily="18" charset="0"/>
                            </a:rPr>
                          </m:ctrlPr>
                        </m:fPr>
                        <m:num>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AB</m:t>
                          </m:r>
                        </m:num>
                        <m:den>
                          <m:sSup>
                            <m:sSupPr>
                              <m:ctrlPr>
                                <a:rPr lang="en-US" sz="1900">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A</m:t>
                              </m:r>
                            </m:e>
                            <m:sup>
                              <m:r>
                                <a:rPr lang="da-DK" sz="1900" i="0">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B</m:t>
                              </m:r>
                            </m:e>
                            <m:sup>
                              <m:r>
                                <a:rPr lang="da-DK" sz="1900" i="0">
                                  <a:effectLst/>
                                  <a:latin typeface="Cambria Math" panose="02040503050406030204" pitchFamily="18" charset="0"/>
                                  <a:ea typeface="Dotum" panose="020B0600000101010101" pitchFamily="34" charset="-127"/>
                                  <a:cs typeface="Times New Roman" panose="02020603050405020304" pitchFamily="18" charset="0"/>
                                </a:rPr>
                                <m:t>′</m:t>
                              </m:r>
                            </m:sup>
                          </m:sSup>
                        </m:den>
                      </m:f>
                      <m:r>
                        <a:rPr lang="da-DK" sz="1900" i="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a:effectLst/>
                              <a:latin typeface="Cambria Math" panose="02040503050406030204" pitchFamily="18" charset="0"/>
                              <a:ea typeface="Dotum" panose="020B0600000101010101" pitchFamily="34" charset="-127"/>
                              <a:cs typeface="Times New Roman" panose="02020603050405020304" pitchFamily="18" charset="0"/>
                            </a:rPr>
                          </m:ctrlPr>
                        </m:fPr>
                        <m:num>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BC</m:t>
                          </m:r>
                        </m:num>
                        <m:den>
                          <m:sSup>
                            <m:sSupPr>
                              <m:ctrlPr>
                                <a:rPr lang="en-US" sz="1900">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B</m:t>
                              </m:r>
                            </m:e>
                            <m:sup>
                              <m:r>
                                <a:rPr lang="da-DK" sz="1900" i="0">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C</m:t>
                              </m:r>
                            </m:e>
                            <m:sup>
                              <m:r>
                                <a:rPr lang="da-DK" sz="1900" i="0">
                                  <a:effectLst/>
                                  <a:latin typeface="Cambria Math" panose="02040503050406030204" pitchFamily="18" charset="0"/>
                                  <a:ea typeface="Dotum" panose="020B0600000101010101" pitchFamily="34" charset="-127"/>
                                  <a:cs typeface="Times New Roman" panose="02020603050405020304" pitchFamily="18" charset="0"/>
                                </a:rPr>
                                <m:t>′</m:t>
                              </m:r>
                            </m:sup>
                          </m:sSup>
                        </m:den>
                      </m:f>
                      <m:r>
                        <a:rPr lang="da-DK" sz="1900" i="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a:effectLst/>
                              <a:latin typeface="Cambria Math" panose="02040503050406030204" pitchFamily="18" charset="0"/>
                              <a:ea typeface="Dotum" panose="020B0600000101010101" pitchFamily="34" charset="-127"/>
                              <a:cs typeface="Times New Roman" panose="02020603050405020304" pitchFamily="18" charset="0"/>
                            </a:rPr>
                          </m:ctrlPr>
                        </m:fPr>
                        <m:num>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AC</m:t>
                          </m:r>
                        </m:num>
                        <m:den>
                          <m:sSup>
                            <m:sSupPr>
                              <m:ctrlPr>
                                <a:rPr lang="en-US" sz="1900">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A</m:t>
                              </m:r>
                            </m:e>
                            <m:sup>
                              <m:r>
                                <a:rPr lang="da-DK" sz="1900" i="0">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C</m:t>
                              </m:r>
                            </m:e>
                            <m:sup>
                              <m:r>
                                <a:rPr lang="da-DK" sz="1900" i="0">
                                  <a:effectLst/>
                                  <a:latin typeface="Cambria Math" panose="02040503050406030204" pitchFamily="18" charset="0"/>
                                  <a:ea typeface="Dotum" panose="020B0600000101010101" pitchFamily="34" charset="-127"/>
                                  <a:cs typeface="Times New Roman" panose="02020603050405020304" pitchFamily="18" charset="0"/>
                                </a:rPr>
                                <m:t>′</m:t>
                              </m:r>
                            </m:sup>
                          </m:sSup>
                        </m:den>
                      </m:f>
                      <m:r>
                        <a:rPr lang="da-DK" sz="1900" i="0">
                          <a:effectLst/>
                          <a:latin typeface="Cambria Math" panose="02040503050406030204" pitchFamily="18" charset="0"/>
                          <a:ea typeface="Dotum" panose="020B0600000101010101" pitchFamily="34" charset="-127"/>
                          <a:cs typeface="Times New Roman" panose="02020603050405020304" pitchFamily="18" charset="0"/>
                        </a:rPr>
                        <m:t>=2</m:t>
                      </m:r>
                    </m:oMath>
                  </m:oMathPara>
                </a14:m>
                <a:endParaRPr lang="da-DK" sz="1900" dirty="0" smtClean="0">
                  <a:effectLst/>
                  <a:latin typeface="Times New Roman" panose="02020603050405020304" pitchFamily="18" charset="0"/>
                  <a:ea typeface="Dotum" panose="020B0600000101010101" pitchFamily="34" charset="-127"/>
                  <a:cs typeface="Times New Roman" panose="02020603050405020304" pitchFamily="18" charset="0"/>
                </a:endParaRPr>
              </a:p>
              <a:p>
                <a:r>
                  <a:rPr lang="da-DK" sz="1900" dirty="0" smtClean="0">
                    <a:effectLst/>
                    <a:latin typeface="Times New Roman" panose="02020603050405020304" pitchFamily="18" charset="0"/>
                    <a:ea typeface="Dotum" panose="020B0600000101010101" pitchFamily="34" charset="-127"/>
                    <a:cs typeface="Times New Roman" panose="02020603050405020304" pitchFamily="18" charset="0"/>
                  </a:rPr>
                  <a:t>=&gt;</a:t>
                </a:r>
                <a14:m>
                  <m:oMath xmlns:m="http://schemas.openxmlformats.org/officeDocument/2006/math">
                    <m:r>
                      <a:rPr lang="da-DK" sz="1900" i="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ABC</m:t>
                    </m:r>
                    <m:r>
                      <m:rPr>
                        <m:nor/>
                      </m:rPr>
                      <a:rPr lang="en-US" sz="1900" b="0" i="0" smtClean="0">
                        <a:effectLst/>
                        <a:latin typeface="Times New Roman" panose="02020603050405020304" pitchFamily="18" charset="0"/>
                        <a:ea typeface="Dotum" panose="020B0600000101010101" pitchFamily="34" charset="-127"/>
                        <a:cs typeface="Times New Roman" panose="02020603050405020304" pitchFamily="18" charset="0"/>
                      </a:rPr>
                      <m:t> </m:t>
                    </m:r>
                    <m:r>
                      <m:rPr>
                        <m:nor/>
                      </m:rPr>
                      <a:rPr lang="vi-VN" sz="1600" dirty="0">
                        <a:latin typeface="Times New Roman" panose="02020603050405020304" pitchFamily="18" charset="0"/>
                        <a:cs typeface="Times New Roman" panose="02020603050405020304" pitchFamily="18" charset="0"/>
                      </a:rPr>
                      <m:t>∽</m:t>
                    </m:r>
                    <m:r>
                      <m:rPr>
                        <m:nor/>
                      </m:rPr>
                      <a:rPr lang="en-US" sz="1600" b="0" i="0" dirty="0" smtClean="0">
                        <a:latin typeface="Times New Roman" panose="02020603050405020304" pitchFamily="18" charset="0"/>
                        <a:cs typeface="Times New Roman" panose="02020603050405020304" pitchFamily="18" charset="0"/>
                      </a:rPr>
                      <m:t> </m:t>
                    </m:r>
                    <m:r>
                      <a:rPr lang="da-DK" sz="1900" i="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da-DK" sz="1900" i="0">
                        <a:effectLst/>
                        <a:latin typeface="Cambria Math" panose="02040503050406030204" pitchFamily="18" charset="0"/>
                        <a:ea typeface="Arial" panose="020B0604020202020204" pitchFamily="34" charset="0"/>
                        <a:cs typeface="Times New Roman" panose="02020603050405020304" pitchFamily="18" charset="0"/>
                      </a:rPr>
                      <m:t>A</m:t>
                    </m:r>
                    <m:r>
                      <a:rPr lang="da-DK" sz="19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da-DK" sz="1900" i="0">
                        <a:effectLst/>
                        <a:latin typeface="Cambria Math" panose="02040503050406030204" pitchFamily="18" charset="0"/>
                        <a:ea typeface="Arial" panose="020B0604020202020204" pitchFamily="34" charset="0"/>
                        <a:cs typeface="Times New Roman" panose="02020603050405020304" pitchFamily="18" charset="0"/>
                      </a:rPr>
                      <m:t>B</m:t>
                    </m:r>
                    <m:r>
                      <a:rPr lang="da-DK" sz="19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da-DK" sz="1900" i="0">
                        <a:effectLst/>
                        <a:latin typeface="Cambria Math" panose="02040503050406030204" pitchFamily="18" charset="0"/>
                        <a:ea typeface="Arial" panose="020B0604020202020204" pitchFamily="34" charset="0"/>
                        <a:cs typeface="Times New Roman" panose="02020603050405020304" pitchFamily="18" charset="0"/>
                      </a:rPr>
                      <m:t>C</m:t>
                    </m:r>
                    <m:r>
                      <a:rPr lang="da-DK" sz="1900" i="0">
                        <a:effectLst/>
                        <a:latin typeface="Cambria Math" panose="02040503050406030204" pitchFamily="18" charset="0"/>
                        <a:ea typeface="Arial" panose="020B0604020202020204" pitchFamily="34" charset="0"/>
                        <a:cs typeface="Times New Roman" panose="02020603050405020304" pitchFamily="18" charset="0"/>
                      </a:rPr>
                      <m:t>′</m:t>
                    </m:r>
                  </m:oMath>
                </a14:m>
                <a:r>
                  <a:rPr lang="da-DK" sz="1900" dirty="0">
                    <a:effectLst/>
                    <a:latin typeface="Times New Roman" panose="02020603050405020304" pitchFamily="18" charset="0"/>
                    <a:ea typeface="Dotum" panose="020B0600000101010101" pitchFamily="34" charset="-127"/>
                    <a:cs typeface="Times New Roman" panose="02020603050405020304" pitchFamily="18" charset="0"/>
                  </a:rPr>
                  <a:t> với tỉ số đồng dạng </a:t>
                </a:r>
                <a:r>
                  <a:rPr lang="da-DK" sz="1900" dirty="0" smtClean="0">
                    <a:effectLst/>
                    <a:latin typeface="Times New Roman" panose="02020603050405020304" pitchFamily="18" charset="0"/>
                    <a:ea typeface="Dotum" panose="020B0600000101010101" pitchFamily="34" charset="-127"/>
                    <a:cs typeface="Times New Roman" panose="02020603050405020304" pitchFamily="18" charset="0"/>
                  </a:rPr>
                  <a:t>là 2</a:t>
                </a:r>
                <a:r>
                  <a:rPr lang="da-DK" sz="1900" dirty="0">
                    <a:effectLst/>
                    <a:latin typeface="Times New Roman" panose="02020603050405020304" pitchFamily="18" charset="0"/>
                    <a:ea typeface="Dotum" panose="020B0600000101010101" pitchFamily="34" charset="-127"/>
                    <a:cs typeface="Times New Roman" panose="02020603050405020304" pitchFamily="18" charset="0"/>
                  </a:rPr>
                  <a:t>.</a:t>
                </a:r>
                <a:endParaRPr lang="en-US" sz="1900" dirty="0">
                  <a:effectLst/>
                  <a:latin typeface="Times New Roman" panose="02020603050405020304" pitchFamily="18" charset="0"/>
                  <a:ea typeface="Arial" panose="020B0604020202020204" pitchFamily="34" charset="0"/>
                  <a:cs typeface="Times New Roman" panose="02020603050405020304" pitchFamily="18" charset="0"/>
                </a:endParaRPr>
              </a:p>
              <a:p>
                <a:r>
                  <a:rPr lang="da-DK" sz="1900" dirty="0" smtClean="0">
                    <a:effectLst/>
                    <a:latin typeface="Times New Roman" panose="02020603050405020304" pitchFamily="18" charset="0"/>
                    <a:ea typeface="Dotum" panose="020B0600000101010101" pitchFamily="34" charset="-127"/>
                    <a:cs typeface="Times New Roman" panose="02020603050405020304" pitchFamily="18" charset="0"/>
                  </a:rPr>
                  <a:t>*Kẻ đường thẳng </a:t>
                </a:r>
                <a14:m>
                  <m:oMath xmlns:m="http://schemas.openxmlformats.org/officeDocument/2006/math">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M</m:t>
                    </m:r>
                    <m:sSup>
                      <m:sSupPr>
                        <m:ctrlPr>
                          <a:rPr lang="en-US" sz="1900">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M</m:t>
                        </m:r>
                      </m:e>
                      <m:sup>
                        <m:r>
                          <a:rPr lang="da-DK" sz="1900" i="0">
                            <a:effectLst/>
                            <a:latin typeface="Cambria Math" panose="02040503050406030204" pitchFamily="18" charset="0"/>
                            <a:ea typeface="Dotum" panose="020B0600000101010101" pitchFamily="34" charset="-127"/>
                            <a:cs typeface="Times New Roman" panose="02020603050405020304" pitchFamily="18" charset="0"/>
                          </a:rPr>
                          <m:t>′</m:t>
                        </m:r>
                      </m:sup>
                    </m:sSup>
                    <m:r>
                      <a:rPr lang="da-DK" sz="1900" i="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NN</m:t>
                    </m:r>
                    <m:r>
                      <a:rPr lang="da-DK" sz="1900" i="0">
                        <a:effectLst/>
                        <a:latin typeface="Cambria Math" panose="02040503050406030204" pitchFamily="18" charset="0"/>
                        <a:ea typeface="Dotum" panose="020B0600000101010101" pitchFamily="34" charset="-127"/>
                        <a:cs typeface="Times New Roman" panose="02020603050405020304" pitchFamily="18" charset="0"/>
                      </a:rPr>
                      <m:t>′</m:t>
                    </m:r>
                  </m:oMath>
                </a14:m>
                <a:r>
                  <a:rPr lang="da-DK" sz="1900" dirty="0">
                    <a:effectLst/>
                    <a:latin typeface="Times New Roman" panose="02020603050405020304" pitchFamily="18" charset="0"/>
                    <a:ea typeface="Dotum" panose="020B0600000101010101" pitchFamily="34" charset="-127"/>
                    <a:cs typeface="Times New Roman" panose="02020603050405020304" pitchFamily="18" charset="0"/>
                  </a:rPr>
                  <a:t> </a:t>
                </a:r>
                <a:r>
                  <a:rPr lang="da-DK" sz="1900" dirty="0" smtClean="0">
                    <a:effectLst/>
                    <a:latin typeface="Times New Roman" panose="02020603050405020304" pitchFamily="18" charset="0"/>
                    <a:ea typeface="Dotum" panose="020B0600000101010101" pitchFamily="34" charset="-127"/>
                    <a:cs typeface="Times New Roman" panose="02020603050405020304" pitchFamily="18" charset="0"/>
                  </a:rPr>
                  <a:t>ta thấy nó cùng </a:t>
                </a:r>
                <a:r>
                  <a:rPr lang="da-DK" sz="1900" dirty="0">
                    <a:effectLst/>
                    <a:latin typeface="Times New Roman" panose="02020603050405020304" pitchFamily="18" charset="0"/>
                    <a:ea typeface="Dotum" panose="020B0600000101010101" pitchFamily="34" charset="-127"/>
                    <a:cs typeface="Times New Roman" panose="02020603050405020304" pitchFamily="18" charset="0"/>
                  </a:rPr>
                  <a:t>đi qua điểm </a:t>
                </a:r>
                <a14:m>
                  <m:oMath xmlns:m="http://schemas.openxmlformats.org/officeDocument/2006/math">
                    <m:r>
                      <m:rPr>
                        <m:sty m:val="p"/>
                      </m:rPr>
                      <a:rPr lang="da-DK" sz="1900" i="0">
                        <a:effectLst/>
                        <a:latin typeface="Cambria Math" panose="02040503050406030204" pitchFamily="18" charset="0"/>
                        <a:ea typeface="Dotum" panose="020B0600000101010101" pitchFamily="34" charset="-127"/>
                        <a:cs typeface="Times New Roman" panose="02020603050405020304" pitchFamily="18" charset="0"/>
                      </a:rPr>
                      <m:t>O</m:t>
                    </m:r>
                  </m:oMath>
                </a14:m>
                <a:r>
                  <a:rPr lang="da-DK" sz="1900" dirty="0" smtClean="0">
                    <a:effectLst/>
                    <a:latin typeface="Times New Roman" panose="02020603050405020304" pitchFamily="18" charset="0"/>
                    <a:ea typeface="Dotum" panose="020B0600000101010101" pitchFamily="34" charset="-127"/>
                    <a:cs typeface="Times New Roman" panose="02020603050405020304" pitchFamily="18" charset="0"/>
                  </a:rPr>
                  <a:t>.</a:t>
                </a:r>
                <a:endParaRPr lang="en-US" sz="19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4301729" y="855663"/>
                <a:ext cx="4812280" cy="2688365"/>
              </a:xfrm>
              <a:prstGeom prst="rect">
                <a:avLst/>
              </a:prstGeom>
              <a:blipFill>
                <a:blip r:embed="rId7"/>
                <a:stretch>
                  <a:fillRect l="-1138" t="-903" r="-2149" b="-2709"/>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34650398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52"/>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5402348" y="1709727"/>
            <a:ext cx="3499696" cy="2594790"/>
          </a:xfrm>
          <a:prstGeom prst="rect">
            <a:avLst/>
          </a:prstGeom>
        </p:spPr>
      </p:pic>
      <p:sp>
        <p:nvSpPr>
          <p:cNvPr id="82" name="Google Shape;493;p36"/>
          <p:cNvSpPr/>
          <p:nvPr/>
        </p:nvSpPr>
        <p:spPr>
          <a:xfrm rot="1542219">
            <a:off x="8537239" y="-533965"/>
            <a:ext cx="455136" cy="393548"/>
          </a:xfrm>
          <a:prstGeom prst="triangle">
            <a:avLst>
              <a:gd name="adj" fmla="val 50000"/>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194900" y="49295"/>
                <a:ext cx="8707143" cy="2232727"/>
              </a:xfrm>
              <a:prstGeom prst="rect">
                <a:avLst/>
              </a:prstGeom>
            </p:spPr>
            <p:txBody>
              <a:bodyPr wrap="square">
                <a:spAutoFit/>
              </a:bodyPr>
              <a:lstStyle/>
              <a:p>
                <a:pPr algn="just">
                  <a:lnSpc>
                    <a:spcPct val="150000"/>
                  </a:lnSpc>
                </a:pPr>
                <a:r>
                  <a:rPr lang="en-US" sz="1900" b="1" dirty="0" smtClean="0">
                    <a:solidFill>
                      <a:srgbClr val="FF0000"/>
                    </a:solidFill>
                    <a:latin typeface="Times New Roman" panose="02020603050405020304" pitchFamily="18" charset="0"/>
                    <a:cs typeface="Times New Roman" panose="02020603050405020304" pitchFamily="18" charset="0"/>
                  </a:rPr>
                  <a:t>HĐ2: </a:t>
                </a:r>
                <a:r>
                  <a:rPr lang="vi-VN" sz="1900" dirty="0" smtClean="0">
                    <a:latin typeface="Times New Roman" panose="02020603050405020304" pitchFamily="18" charset="0"/>
                    <a:cs typeface="Times New Roman" panose="02020603050405020304" pitchFamily="18" charset="0"/>
                  </a:rPr>
                  <a:t>Hình </a:t>
                </a:r>
                <a:r>
                  <a:rPr lang="vi-VN" sz="1900" dirty="0">
                    <a:latin typeface="Times New Roman" panose="02020603050405020304" pitchFamily="18" charset="0"/>
                    <a:cs typeface="Times New Roman" panose="02020603050405020304" pitchFamily="18" charset="0"/>
                  </a:rPr>
                  <a:t>9.59 là hai bức hình chân dung của mội cậu bé với kích thước 2 x 3 (</a:t>
                </a:r>
                <a:r>
                  <a:rPr lang="vi-VN" sz="1900" dirty="0" smtClean="0">
                    <a:latin typeface="Times New Roman" panose="02020603050405020304" pitchFamily="18" charset="0"/>
                    <a:cs typeface="Times New Roman" panose="02020603050405020304" pitchFamily="18" charset="0"/>
                  </a:rPr>
                  <a:t>hình </a:t>
                </a:r>
                <a14:m>
                  <m:oMath xmlns:m="http://schemas.openxmlformats.org/officeDocument/2006/math">
                    <m:r>
                      <a:rPr lang="da-DK" sz="1900" i="1">
                        <a:latin typeface="Cambria Math" panose="02040503050406030204" pitchFamily="18" charset="0"/>
                        <a:ea typeface="Dotum" panose="020B0600000101010101" pitchFamily="34" charset="-127"/>
                        <a:cs typeface="Times New Roman" panose="02020603050405020304" pitchFamily="18" charset="0"/>
                      </a:rPr>
                      <m:t>𝒯</m:t>
                    </m:r>
                  </m:oMath>
                </a14:m>
                <a:r>
                  <a:rPr lang="vi-VN" sz="1900" dirty="0" smtClean="0">
                    <a:latin typeface="Times New Roman" panose="02020603050405020304" pitchFamily="18" charset="0"/>
                    <a:cs typeface="Times New Roman" panose="02020603050405020304" pitchFamily="18" charset="0"/>
                  </a:rPr>
                  <a:t>) </a:t>
                </a:r>
                <a:r>
                  <a:rPr lang="vi-VN" sz="1900" dirty="0">
                    <a:latin typeface="Times New Roman" panose="02020603050405020304" pitchFamily="18" charset="0"/>
                    <a:cs typeface="Times New Roman" panose="02020603050405020304" pitchFamily="18" charset="0"/>
                  </a:rPr>
                  <a:t>và </a:t>
                </a:r>
                <a:r>
                  <a:rPr lang="vi-VN" sz="1900" dirty="0" smtClean="0">
                    <a:latin typeface="Times New Roman" panose="02020603050405020304" pitchFamily="18" charset="0"/>
                    <a:cs typeface="Times New Roman" panose="02020603050405020304" pitchFamily="18" charset="0"/>
                  </a:rPr>
                  <a:t>4 </a:t>
                </a:r>
                <a:r>
                  <a:rPr lang="vi-VN" sz="1900" dirty="0">
                    <a:latin typeface="Times New Roman" panose="02020603050405020304" pitchFamily="18" charset="0"/>
                    <a:cs typeface="Times New Roman" panose="02020603050405020304" pitchFamily="18" charset="0"/>
                  </a:rPr>
                  <a:t>x 6 (hình </a:t>
                </a:r>
                <a14:m>
                  <m:oMath xmlns:m="http://schemas.openxmlformats.org/officeDocument/2006/math">
                    <m:r>
                      <a:rPr lang="da-DK" sz="1900" i="1">
                        <a:latin typeface="Cambria Math" panose="02040503050406030204" pitchFamily="18" charset="0"/>
                        <a:ea typeface="Dotum" panose="020B0600000101010101" pitchFamily="34" charset="-127"/>
                        <a:cs typeface="Times New Roman" panose="02020603050405020304" pitchFamily="18" charset="0"/>
                      </a:rPr>
                      <m:t>𝒯</m:t>
                    </m:r>
                    <m:r>
                      <a:rPr lang="da-DK" sz="1900" i="1">
                        <a:latin typeface="Cambria Math" panose="02040503050406030204" pitchFamily="18" charset="0"/>
                        <a:ea typeface="Dotum" panose="020B0600000101010101" pitchFamily="34" charset="-127"/>
                        <a:cs typeface="Times New Roman" panose="02020603050405020304" pitchFamily="18" charset="0"/>
                      </a:rPr>
                      <m:t>′</m:t>
                    </m:r>
                  </m:oMath>
                </a14:m>
                <a:r>
                  <a:rPr lang="vi-VN" sz="1900" dirty="0" smtClean="0">
                    <a:latin typeface="Times New Roman" panose="02020603050405020304" pitchFamily="18" charset="0"/>
                    <a:cs typeface="Times New Roman" panose="02020603050405020304" pitchFamily="18" charset="0"/>
                  </a:rPr>
                  <a:t>) </a:t>
                </a:r>
                <a:r>
                  <a:rPr lang="vi-VN" sz="1900" dirty="0">
                    <a:latin typeface="Times New Roman" panose="02020603050405020304" pitchFamily="18" charset="0"/>
                    <a:cs typeface="Times New Roman" panose="02020603050405020304" pitchFamily="18" charset="0"/>
                  </a:rPr>
                  <a:t>được đặt cạnh nhau theo chiều thẳng đứng. Ta thấy các đường thẳng AA', BB' nối các điểm tương ứng trên hai bức chân dung cùng đi qua một điểm O. Dùng thước thẳng, em hãy kiểm tra xem một đường thẳng nối hai điểm tương ứng tuỳ ý trên hai hình (ví dụ C và C') có đi qua điểm O không</a:t>
                </a:r>
                <a:r>
                  <a:rPr lang="vi-VN" sz="1900" dirty="0" smtClean="0">
                    <a:latin typeface="Times New Roman" panose="02020603050405020304" pitchFamily="18" charset="0"/>
                    <a:cs typeface="Times New Roman" panose="02020603050405020304" pitchFamily="18" charset="0"/>
                  </a:rPr>
                  <a:t>?</a:t>
                </a:r>
                <a:endParaRPr lang="vi-VN" sz="1900" dirty="0">
                  <a:latin typeface="Times New Roman" panose="02020603050405020304" pitchFamily="18"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94900" y="49295"/>
                <a:ext cx="8707143" cy="2232727"/>
              </a:xfrm>
              <a:prstGeom prst="rect">
                <a:avLst/>
              </a:prstGeom>
              <a:blipFill>
                <a:blip r:embed="rId5"/>
                <a:stretch>
                  <a:fillRect l="-700" r="-630" b="-382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94899" y="2212673"/>
                <a:ext cx="5458361" cy="1588897"/>
              </a:xfrm>
              <a:prstGeom prst="rect">
                <a:avLst/>
              </a:prstGeom>
            </p:spPr>
            <p:txBody>
              <a:bodyPr wrap="square">
                <a:spAutoFit/>
              </a:bodyPr>
              <a:lstStyle/>
              <a:p>
                <a:pPr lvl="0" algn="just">
                  <a:lnSpc>
                    <a:spcPct val="150000"/>
                  </a:lnSpc>
                </a:pPr>
                <a:r>
                  <a:rPr lang="vi-VN" sz="1900" dirty="0" smtClean="0">
                    <a:solidFill>
                      <a:srgbClr val="0000CC"/>
                    </a:solidFill>
                    <a:latin typeface="Times New Roman" panose="02020603050405020304" pitchFamily="18" charset="0"/>
                    <a:cs typeface="Times New Roman" panose="02020603050405020304" pitchFamily="18" charset="0"/>
                  </a:rPr>
                  <a:t>Ta cũng có </a:t>
                </a:r>
                <a:r>
                  <a:rPr lang="vi-VN" sz="1900" dirty="0" smtClean="0">
                    <a:solidFill>
                      <a:srgbClr val="0000CC"/>
                    </a:solidFill>
                    <a:latin typeface="Times New Roman" panose="02020603050405020304" pitchFamily="18" charset="0"/>
                    <a:cs typeface="Times New Roman" panose="02020603050405020304" pitchFamily="18" charset="0"/>
                  </a:rPr>
                  <a:t>nói</a:t>
                </a:r>
                <a:r>
                  <a:rPr lang="en-US" sz="1900" dirty="0" smtClean="0">
                    <a:solidFill>
                      <a:srgbClr val="0000CC"/>
                    </a:solidFill>
                    <a:latin typeface="Times New Roman" panose="02020603050405020304" pitchFamily="18" charset="0"/>
                    <a:cs typeface="Times New Roman" panose="02020603050405020304" pitchFamily="18" charset="0"/>
                  </a:rPr>
                  <a:t>:</a:t>
                </a:r>
                <a:r>
                  <a:rPr lang="vi-VN" sz="1900" dirty="0" smtClean="0">
                    <a:solidFill>
                      <a:srgbClr val="0000CC"/>
                    </a:solidFill>
                    <a:latin typeface="Times New Roman" panose="02020603050405020304" pitchFamily="18" charset="0"/>
                    <a:cs typeface="Times New Roman" panose="02020603050405020304" pitchFamily="18" charset="0"/>
                  </a:rPr>
                  <a:t> </a:t>
                </a:r>
                <a:endParaRPr lang="en-US" sz="1900" dirty="0" smtClean="0">
                  <a:solidFill>
                    <a:srgbClr val="0000CC"/>
                  </a:solidFill>
                  <a:latin typeface="Times New Roman" panose="02020603050405020304" pitchFamily="18" charset="0"/>
                  <a:cs typeface="Times New Roman" panose="02020603050405020304" pitchFamily="18" charset="0"/>
                </a:endParaRPr>
              </a:p>
              <a:p>
                <a:pPr lvl="0" algn="just">
                  <a:lnSpc>
                    <a:spcPct val="150000"/>
                  </a:lnSpc>
                </a:pPr>
                <a:r>
                  <a:rPr lang="vi-VN" sz="1900" dirty="0" smtClean="0">
                    <a:solidFill>
                      <a:srgbClr val="FF0000"/>
                    </a:solidFill>
                    <a:latin typeface="Times New Roman" panose="02020603050405020304" pitchFamily="18" charset="0"/>
                    <a:cs typeface="Times New Roman" panose="02020603050405020304" pitchFamily="18" charset="0"/>
                  </a:rPr>
                  <a:t>hình </a:t>
                </a:r>
                <a14:m>
                  <m:oMath xmlns:m="http://schemas.openxmlformats.org/officeDocument/2006/math">
                    <m:r>
                      <a:rPr lang="da-DK" sz="1900" i="1">
                        <a:solidFill>
                          <a:srgbClr val="FF0000"/>
                        </a:solidFill>
                        <a:latin typeface="Cambria Math" panose="02040503050406030204" pitchFamily="18" charset="0"/>
                        <a:ea typeface="Dotum" panose="020B0600000101010101" pitchFamily="34" charset="-127"/>
                        <a:cs typeface="Times New Roman" panose="02020603050405020304" pitchFamily="18" charset="0"/>
                      </a:rPr>
                      <m:t>𝒯</m:t>
                    </m:r>
                    <m:r>
                      <a:rPr lang="da-DK" sz="1900" i="1">
                        <a:solidFill>
                          <a:srgbClr val="FF0000"/>
                        </a:solidFill>
                        <a:latin typeface="Cambria Math" panose="02040503050406030204" pitchFamily="18" charset="0"/>
                        <a:ea typeface="Dotum" panose="020B0600000101010101" pitchFamily="34" charset="-127"/>
                        <a:cs typeface="Times New Roman" panose="02020603050405020304" pitchFamily="18" charset="0"/>
                      </a:rPr>
                      <m:t>′</m:t>
                    </m:r>
                  </m:oMath>
                </a14:m>
                <a:r>
                  <a:rPr lang="vi-VN" sz="1900" dirty="0" smtClean="0">
                    <a:latin typeface="Times New Roman" panose="02020603050405020304" pitchFamily="18" charset="0"/>
                    <a:cs typeface="Times New Roman" panose="02020603050405020304" pitchFamily="18" charset="0"/>
                  </a:rPr>
                  <a:t> là </a:t>
                </a:r>
                <a:r>
                  <a:rPr lang="vi-VN" sz="1900" dirty="0" smtClean="0">
                    <a:solidFill>
                      <a:srgbClr val="FF0000"/>
                    </a:solidFill>
                    <a:latin typeface="Times New Roman" panose="02020603050405020304" pitchFamily="18" charset="0"/>
                    <a:cs typeface="Times New Roman" panose="02020603050405020304" pitchFamily="18" charset="0"/>
                  </a:rPr>
                  <a:t>hình phóng to </a:t>
                </a:r>
                <a:r>
                  <a:rPr lang="vi-VN" sz="1900" dirty="0" smtClean="0">
                    <a:latin typeface="Times New Roman" panose="02020603050405020304" pitchFamily="18" charset="0"/>
                    <a:cs typeface="Times New Roman" panose="02020603050405020304" pitchFamily="18" charset="0"/>
                  </a:rPr>
                  <a:t>của </a:t>
                </a:r>
                <a:r>
                  <a:rPr lang="vi-VN" sz="1900" dirty="0" smtClean="0">
                    <a:solidFill>
                      <a:srgbClr val="FF0000"/>
                    </a:solidFill>
                    <a:latin typeface="Times New Roman" panose="02020603050405020304" pitchFamily="18" charset="0"/>
                    <a:cs typeface="Times New Roman" panose="02020603050405020304" pitchFamily="18" charset="0"/>
                  </a:rPr>
                  <a:t>hình </a:t>
                </a:r>
                <a14:m>
                  <m:oMath xmlns:m="http://schemas.openxmlformats.org/officeDocument/2006/math">
                    <m:r>
                      <a:rPr lang="da-DK" sz="1900" i="1">
                        <a:solidFill>
                          <a:srgbClr val="FF0000"/>
                        </a:solidFill>
                        <a:latin typeface="Cambria Math" panose="02040503050406030204" pitchFamily="18" charset="0"/>
                        <a:ea typeface="Dotum" panose="020B0600000101010101" pitchFamily="34" charset="-127"/>
                        <a:cs typeface="Times New Roman" panose="02020603050405020304" pitchFamily="18" charset="0"/>
                      </a:rPr>
                      <m:t>𝒯</m:t>
                    </m:r>
                  </m:oMath>
                </a14:m>
                <a:r>
                  <a:rPr lang="vi-VN" sz="1900" dirty="0" smtClean="0">
                    <a:solidFill>
                      <a:srgbClr val="FF0000"/>
                    </a:solidFill>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với tỉ số 6 : 3 = </a:t>
                </a:r>
                <a:r>
                  <a:rPr lang="vi-VN" sz="1900" dirty="0" smtClean="0">
                    <a:latin typeface="Times New Roman" panose="02020603050405020304" pitchFamily="18" charset="0"/>
                    <a:cs typeface="Times New Roman" panose="02020603050405020304" pitchFamily="18" charset="0"/>
                  </a:rPr>
                  <a:t>2 </a:t>
                </a:r>
                <a:endParaRPr lang="en-US" sz="1900" dirty="0" smtClean="0">
                  <a:latin typeface="Times New Roman" panose="02020603050405020304" pitchFamily="18" charset="0"/>
                  <a:cs typeface="Times New Roman" panose="02020603050405020304" pitchFamily="18" charset="0"/>
                </a:endParaRPr>
              </a:p>
              <a:p>
                <a:pPr lvl="0" algn="just">
                  <a:lnSpc>
                    <a:spcPct val="150000"/>
                  </a:lnSpc>
                </a:pPr>
                <a:r>
                  <a:rPr lang="vi-VN" sz="1900" dirty="0" smtClean="0">
                    <a:solidFill>
                      <a:srgbClr val="00B050"/>
                    </a:solidFill>
                    <a:latin typeface="Times New Roman" panose="02020603050405020304" pitchFamily="18" charset="0"/>
                    <a:cs typeface="Times New Roman" panose="02020603050405020304" pitchFamily="18" charset="0"/>
                  </a:rPr>
                  <a:t>hình </a:t>
                </a:r>
                <a14:m>
                  <m:oMath xmlns:m="http://schemas.openxmlformats.org/officeDocument/2006/math">
                    <m:r>
                      <a:rPr lang="da-DK" sz="1900" i="1">
                        <a:solidFill>
                          <a:srgbClr val="00B050"/>
                        </a:solidFill>
                        <a:latin typeface="Cambria Math" panose="02040503050406030204" pitchFamily="18" charset="0"/>
                        <a:ea typeface="Dotum" panose="020B0600000101010101" pitchFamily="34" charset="-127"/>
                        <a:cs typeface="Times New Roman" panose="02020603050405020304" pitchFamily="18" charset="0"/>
                      </a:rPr>
                      <m:t>𝒯</m:t>
                    </m:r>
                  </m:oMath>
                </a14:m>
                <a:r>
                  <a:rPr lang="vi-VN" sz="1900" dirty="0" smtClean="0">
                    <a:solidFill>
                      <a:srgbClr val="00B050"/>
                    </a:solidFill>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là </a:t>
                </a:r>
                <a:r>
                  <a:rPr lang="vi-VN" sz="1900" dirty="0" smtClean="0">
                    <a:solidFill>
                      <a:srgbClr val="00B050"/>
                    </a:solidFill>
                    <a:latin typeface="Times New Roman" panose="02020603050405020304" pitchFamily="18" charset="0"/>
                    <a:cs typeface="Times New Roman" panose="02020603050405020304" pitchFamily="18" charset="0"/>
                  </a:rPr>
                  <a:t>hình thu nhỏ </a:t>
                </a:r>
                <a:r>
                  <a:rPr lang="vi-VN" sz="1900" dirty="0" smtClean="0">
                    <a:latin typeface="Times New Roman" panose="02020603050405020304" pitchFamily="18" charset="0"/>
                    <a:cs typeface="Times New Roman" panose="02020603050405020304" pitchFamily="18" charset="0"/>
                  </a:rPr>
                  <a:t>của </a:t>
                </a:r>
                <a:r>
                  <a:rPr lang="vi-VN" sz="1900" dirty="0" smtClean="0">
                    <a:solidFill>
                      <a:srgbClr val="00B050"/>
                    </a:solidFill>
                    <a:latin typeface="Times New Roman" panose="02020603050405020304" pitchFamily="18" charset="0"/>
                    <a:cs typeface="Times New Roman" panose="02020603050405020304" pitchFamily="18" charset="0"/>
                  </a:rPr>
                  <a:t>hình </a:t>
                </a:r>
                <a14:m>
                  <m:oMath xmlns:m="http://schemas.openxmlformats.org/officeDocument/2006/math">
                    <m:r>
                      <a:rPr lang="da-DK" sz="1900" i="1">
                        <a:solidFill>
                          <a:srgbClr val="00B050"/>
                        </a:solidFill>
                        <a:latin typeface="Cambria Math" panose="02040503050406030204" pitchFamily="18" charset="0"/>
                        <a:ea typeface="Dotum" panose="020B0600000101010101" pitchFamily="34" charset="-127"/>
                        <a:cs typeface="Times New Roman" panose="02020603050405020304" pitchFamily="18" charset="0"/>
                      </a:rPr>
                      <m:t>𝒯</m:t>
                    </m:r>
                    <m:r>
                      <a:rPr lang="da-DK" sz="1900" i="1">
                        <a:solidFill>
                          <a:srgbClr val="00B050"/>
                        </a:solidFill>
                        <a:latin typeface="Cambria Math" panose="02040503050406030204" pitchFamily="18" charset="0"/>
                        <a:ea typeface="Dotum" panose="020B0600000101010101" pitchFamily="34" charset="-127"/>
                        <a:cs typeface="Times New Roman" panose="02020603050405020304" pitchFamily="18" charset="0"/>
                      </a:rPr>
                      <m:t>′</m:t>
                    </m:r>
                  </m:oMath>
                </a14:m>
                <a:r>
                  <a:rPr lang="vi-VN" sz="1900" dirty="0" smtClean="0">
                    <a:solidFill>
                      <a:srgbClr val="00B050"/>
                    </a:solidFill>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với tỉ số </a:t>
                </a:r>
                <a:r>
                  <a:rPr lang="vi-VN" sz="1900" dirty="0" smtClean="0">
                    <a:latin typeface="Times New Roman" panose="02020603050405020304" pitchFamily="18" charset="0"/>
                    <a:cs typeface="Times New Roman" panose="02020603050405020304" pitchFamily="18" charset="0"/>
                  </a:rPr>
                  <a:t>3</a:t>
                </a:r>
                <a:r>
                  <a:rPr lang="en-US" sz="1900" dirty="0" smtClean="0">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a:t>
                </a:r>
                <a:r>
                  <a:rPr lang="en-US" sz="1900" dirty="0" smtClean="0">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6 </a:t>
                </a:r>
                <a:r>
                  <a:rPr lang="vi-VN" sz="1900" dirty="0" smtClean="0">
                    <a:latin typeface="Times New Roman" panose="02020603050405020304" pitchFamily="18" charset="0"/>
                    <a:cs typeface="Times New Roman" panose="02020603050405020304" pitchFamily="18" charset="0"/>
                  </a:rPr>
                  <a:t>=</a:t>
                </a:r>
                <a:r>
                  <a:rPr lang="vi-VN" sz="1900" dirty="0">
                    <a:latin typeface="Times New Roman" panose="02020603050405020304" pitchFamily="18" charset="0"/>
                    <a:cs typeface="Times New Roman" panose="02020603050405020304" pitchFamily="18" charset="0"/>
                  </a:rPr>
                  <a:t> </a:t>
                </a:r>
                <a14:m>
                  <m:oMath xmlns:m="http://schemas.openxmlformats.org/officeDocument/2006/math">
                    <m:f>
                      <m:fPr>
                        <m:ctrlPr>
                          <a:rPr lang="vi-VN" sz="1900" i="1" smtClean="0">
                            <a:latin typeface="Cambria Math" panose="02040503050406030204" pitchFamily="18" charset="0"/>
                          </a:rPr>
                        </m:ctrlPr>
                      </m:fPr>
                      <m:num>
                        <m:r>
                          <a:rPr lang="en-US" sz="1900" b="0" i="1" smtClean="0">
                            <a:latin typeface="Cambria Math" panose="02040503050406030204" pitchFamily="18" charset="0"/>
                          </a:rPr>
                          <m:t>1</m:t>
                        </m:r>
                      </m:num>
                      <m:den>
                        <m:r>
                          <a:rPr lang="en-US" sz="1900" b="0" i="1" smtClean="0">
                            <a:latin typeface="Cambria Math" panose="02040503050406030204" pitchFamily="18" charset="0"/>
                          </a:rPr>
                          <m:t>2</m:t>
                        </m:r>
                      </m:den>
                    </m:f>
                  </m:oMath>
                </a14:m>
                <a:endParaRPr lang="vi-VN" sz="1900" dirty="0">
                  <a:latin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94899" y="2212673"/>
                <a:ext cx="5458361" cy="1588897"/>
              </a:xfrm>
              <a:prstGeom prst="rect">
                <a:avLst/>
              </a:prstGeom>
              <a:blipFill>
                <a:blip r:embed="rId6"/>
                <a:stretch>
                  <a:fillRect l="-11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795728" y="3834201"/>
                <a:ext cx="2999635" cy="437684"/>
              </a:xfrm>
              <a:prstGeom prst="rect">
                <a:avLst/>
              </a:prstGeom>
              <a:solidFill>
                <a:schemeClr val="tx2">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nSpc>
                    <a:spcPct val="150000"/>
                  </a:lnSpc>
                  <a:spcBef>
                    <a:spcPts val="600"/>
                  </a:spcBef>
                  <a:spcAft>
                    <a:spcPts val="600"/>
                  </a:spcAft>
                </a:pPr>
                <a:r>
                  <a:rPr lang="da-DK" sz="1700" dirty="0" smtClean="0">
                    <a:solidFill>
                      <a:schemeClr val="tx1">
                        <a:lumMod val="50000"/>
                      </a:schemeClr>
                    </a:solidFill>
                    <a:latin typeface="Times New Roman" panose="02020603050405020304" pitchFamily="18" charset="0"/>
                    <a:ea typeface="Dotum" panose="020B0600000101010101" pitchFamily="34" charset="-127"/>
                    <a:cs typeface="Times New Roman" panose="02020603050405020304" pitchFamily="18" charset="0"/>
                  </a:rPr>
                  <a:t>Đường </a:t>
                </a:r>
                <a:r>
                  <a:rPr lang="da-DK" sz="1700" dirty="0">
                    <a:solidFill>
                      <a:schemeClr val="tx1">
                        <a:lumMod val="50000"/>
                      </a:schemeClr>
                    </a:solidFill>
                    <a:latin typeface="Times New Roman" panose="02020603050405020304" pitchFamily="18" charset="0"/>
                    <a:ea typeface="Dotum" panose="020B0600000101010101" pitchFamily="34" charset="-127"/>
                    <a:cs typeface="Times New Roman" panose="02020603050405020304" pitchFamily="18" charset="0"/>
                  </a:rPr>
                  <a:t>thẳng </a:t>
                </a:r>
                <a14:m>
                  <m:oMath xmlns:m="http://schemas.openxmlformats.org/officeDocument/2006/math">
                    <m:r>
                      <m:rPr>
                        <m:sty m:val="p"/>
                      </m:rPr>
                      <a:rPr lang="da-DK" sz="1700" i="0">
                        <a:solidFill>
                          <a:schemeClr val="tx1">
                            <a:lumMod val="50000"/>
                          </a:schemeClr>
                        </a:solidFill>
                        <a:effectLst/>
                        <a:latin typeface="Cambria Math" panose="02040503050406030204" pitchFamily="18" charset="0"/>
                        <a:ea typeface="Dotum" panose="020B0600000101010101" pitchFamily="34" charset="-127"/>
                        <a:cs typeface="Times New Roman" panose="02020603050405020304" pitchFamily="18" charset="0"/>
                      </a:rPr>
                      <m:t>CC</m:t>
                    </m:r>
                    <m:r>
                      <a:rPr lang="da-DK" sz="1700" i="0">
                        <a:solidFill>
                          <a:schemeClr val="tx1">
                            <a:lumMod val="50000"/>
                          </a:schemeClr>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da-DK" sz="1700" dirty="0">
                    <a:solidFill>
                      <a:schemeClr val="tx1">
                        <a:lumMod val="50000"/>
                      </a:schemeClr>
                    </a:solidFill>
                    <a:effectLst/>
                    <a:latin typeface="Times New Roman" panose="02020603050405020304" pitchFamily="18" charset="0"/>
                    <a:ea typeface="Dotum" panose="020B0600000101010101" pitchFamily="34" charset="-127"/>
                    <a:cs typeface="Times New Roman" panose="02020603050405020304" pitchFamily="18" charset="0"/>
                  </a:rPr>
                  <a:t> đi qua </a:t>
                </a:r>
                <a14:m>
                  <m:oMath xmlns:m="http://schemas.openxmlformats.org/officeDocument/2006/math">
                    <m:r>
                      <m:rPr>
                        <m:sty m:val="p"/>
                      </m:rPr>
                      <a:rPr lang="da-DK" sz="1700" i="0">
                        <a:solidFill>
                          <a:schemeClr val="tx1">
                            <a:lumMod val="50000"/>
                          </a:schemeClr>
                        </a:solidFill>
                        <a:effectLst/>
                        <a:latin typeface="Cambria Math" panose="02040503050406030204" pitchFamily="18" charset="0"/>
                        <a:ea typeface="Dotum" panose="020B0600000101010101" pitchFamily="34" charset="-127"/>
                        <a:cs typeface="Times New Roman" panose="02020603050405020304" pitchFamily="18" charset="0"/>
                      </a:rPr>
                      <m:t>O</m:t>
                    </m:r>
                  </m:oMath>
                </a14:m>
                <a:r>
                  <a:rPr lang="da-DK" sz="1700" dirty="0">
                    <a:solidFill>
                      <a:schemeClr val="tx1">
                        <a:lumMod val="50000"/>
                      </a:schemeClr>
                    </a:solidFill>
                    <a:effectLst/>
                    <a:latin typeface="Times New Roman" panose="02020603050405020304" pitchFamily="18" charset="0"/>
                    <a:ea typeface="Dotum" panose="020B0600000101010101" pitchFamily="34" charset="-127"/>
                    <a:cs typeface="Times New Roman" panose="02020603050405020304" pitchFamily="18" charset="0"/>
                  </a:rPr>
                  <a:t>.</a:t>
                </a:r>
                <a:endParaRPr lang="en-US" sz="1700" dirty="0">
                  <a:solidFill>
                    <a:schemeClr val="tx1">
                      <a:lumMod val="50000"/>
                    </a:schemeClr>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795728" y="3834201"/>
                <a:ext cx="2999635" cy="437684"/>
              </a:xfrm>
              <a:prstGeom prst="rect">
                <a:avLst/>
              </a:prstGeom>
              <a:blipFill>
                <a:blip r:embed="rId7"/>
                <a:stretch>
                  <a:fillRect/>
                </a:stretch>
              </a:blipFill>
            </p:spPr>
            <p:txBody>
              <a:bodyPr/>
              <a:lstStyle/>
              <a:p>
                <a:r>
                  <a:rPr lang="en-US">
                    <a:noFill/>
                  </a:rPr>
                  <a:t> </a:t>
                </a:r>
              </a:p>
            </p:txBody>
          </p:sp>
        </mc:Fallback>
      </mc:AlternateContent>
      <p:sp>
        <p:nvSpPr>
          <p:cNvPr id="8" name="Right Arrow 7"/>
          <p:cNvSpPr/>
          <p:nvPr/>
        </p:nvSpPr>
        <p:spPr>
          <a:xfrm>
            <a:off x="422199" y="3941401"/>
            <a:ext cx="308344" cy="2232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1" y="173736"/>
            <a:ext cx="8922763"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Times New Roman" panose="02020603050405020304" pitchFamily="18" charset="0"/>
              <a:cs typeface="Times New Roman" panose="02020603050405020304" pitchFamily="18" charset="0"/>
              <a:sym typeface="Arial"/>
            </a:endParaRPr>
          </a:p>
        </p:txBody>
      </p:sp>
      <p:sp>
        <p:nvSpPr>
          <p:cNvPr id="11" name="TextBox 10"/>
          <p:cNvSpPr txBox="1"/>
          <p:nvPr/>
        </p:nvSpPr>
        <p:spPr>
          <a:xfrm>
            <a:off x="574003" y="246941"/>
            <a:ext cx="236531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sym typeface="Arial"/>
              </a:rPr>
              <a:t>*KHÁI </a:t>
            </a:r>
            <a:r>
              <a:rPr kumimoji="0" lang="en-US" sz="2400" b="1" i="0" u="none" strike="noStrike" kern="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sym typeface="Arial"/>
              </a:rPr>
              <a:t>NIỆM</a:t>
            </a:r>
            <a:endParaRPr kumimoji="0" lang="en-US"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3" name="Rectangle 2"/>
              <p:cNvSpPr/>
              <p:nvPr/>
            </p:nvSpPr>
            <p:spPr>
              <a:xfrm>
                <a:off x="387144" y="591947"/>
                <a:ext cx="8444681" cy="2419317"/>
              </a:xfrm>
              <a:prstGeom prst="rect">
                <a:avLst/>
              </a:prstGeom>
            </p:spPr>
            <p:txBody>
              <a:bodyPr wrap="square">
                <a:spAutoFit/>
              </a:bodyPr>
              <a:lstStyle/>
              <a:p>
                <a:pPr marL="342900" marR="0" lvl="0" indent="-342900" algn="just" defTabSz="914400" rtl="0" eaLnBrk="1" fontAlgn="auto" latinLnBrk="0" hangingPunct="1">
                  <a:spcBef>
                    <a:spcPts val="0"/>
                  </a:spcBef>
                  <a:spcAft>
                    <a:spcPts val="0"/>
                  </a:spcAft>
                  <a:buClr>
                    <a:srgbClr val="000000"/>
                  </a:buClr>
                  <a:buSzTx/>
                  <a:buFont typeface="Wingdings" panose="05000000000000000000" pitchFamily="2" charset="2"/>
                  <a:buChar char="§"/>
                  <a:tabLst/>
                  <a:defRPr/>
                </a:pPr>
                <a:r>
                  <a:rPr lang="da-DK" sz="2000" dirty="0" smtClean="0">
                    <a:latin typeface="Times New Roman" panose="02020603050405020304" pitchFamily="18" charset="0"/>
                    <a:ea typeface="Dotum" panose="020B0600000101010101" pitchFamily="34" charset="-127"/>
                    <a:cs typeface="Times New Roman" panose="02020603050405020304" pitchFamily="18" charset="0"/>
                  </a:rPr>
                  <a:t>Các </a:t>
                </a:r>
                <a:r>
                  <a:rPr lang="da-DK" sz="2000" dirty="0">
                    <a:latin typeface="Times New Roman" panose="02020603050405020304" pitchFamily="18" charset="0"/>
                    <a:ea typeface="Dotum" panose="020B0600000101010101" pitchFamily="34" charset="-127"/>
                    <a:cs typeface="Times New Roman" panose="02020603050405020304" pitchFamily="18" charset="0"/>
                  </a:rPr>
                  <a:t>c</a:t>
                </a:r>
                <a:r>
                  <a:rPr kumimoji="0" lang="da-DK" sz="2000" b="0" i="0" u="none" strike="noStrike" kern="0" cap="none" spc="0" normalizeH="0" baseline="0" noProof="0" dirty="0" smtClean="0">
                    <a:ln>
                      <a:noFill/>
                    </a:ln>
                    <a:solidFill>
                      <a:srgbClr val="00000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a:t>ặp </a:t>
                </a:r>
                <a:r>
                  <a:rPr kumimoji="0" lang="da-DK" sz="2000" b="0" i="0" u="none" strike="noStrike" kern="0" cap="none" spc="0" normalizeH="0" baseline="0" noProof="0" dirty="0">
                    <a:ln>
                      <a:noFill/>
                    </a:ln>
                    <a:solidFill>
                      <a:srgbClr val="00000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a:t>hình </a:t>
                </a:r>
                <a:r>
                  <a:rPr kumimoji="0" lang="da-DK" sz="2000" b="0" i="0" u="none" strike="noStrike" kern="0" cap="none" spc="0" normalizeH="0" baseline="0" noProof="0" dirty="0">
                    <a:ln>
                      <a:noFill/>
                    </a:ln>
                    <a:solidFill>
                      <a:srgbClr val="FF000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a:t>phóng to </a:t>
                </a:r>
                <a:r>
                  <a:rPr kumimoji="0" lang="da-DK" sz="2000" b="0" i="0" u="none" strike="noStrike" kern="0" cap="none" spc="0" normalizeH="0" baseline="0" noProof="0" dirty="0">
                    <a:ln>
                      <a:noFill/>
                    </a:ln>
                    <a:solidFill>
                      <a:srgbClr val="00000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a:t>– </a:t>
                </a:r>
                <a:r>
                  <a:rPr kumimoji="0" lang="da-DK" sz="2000" b="0" i="0" u="none" strike="noStrike" kern="0" cap="none" spc="0" normalizeH="0" baseline="0" noProof="0" dirty="0">
                    <a:ln>
                      <a:noFill/>
                    </a:ln>
                    <a:solidFill>
                      <a:srgbClr val="00B05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a:t>thu nhỏ </a:t>
                </a:r>
                <a:r>
                  <a:rPr kumimoji="0" lang="da-DK" sz="2000" b="0" i="0" u="none" strike="noStrike" kern="0" cap="none" spc="0" normalizeH="0" baseline="0" noProof="0" dirty="0">
                    <a:ln>
                      <a:noFill/>
                    </a:ln>
                    <a:solidFill>
                      <a:srgbClr val="00000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a:t>được gọi là cặp hình đồng dạng phối </a:t>
                </a:r>
                <a:r>
                  <a:rPr kumimoji="0" lang="da-DK" sz="2000" b="0" i="0" u="none" strike="noStrike" kern="0" cap="none" spc="0" normalizeH="0" baseline="0" noProof="0" dirty="0" smtClean="0">
                    <a:ln>
                      <a:noFill/>
                    </a:ln>
                    <a:solidFill>
                      <a:srgbClr val="00000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a:t>cảnh.</a:t>
                </a:r>
                <a:r>
                  <a:rPr lang="en-US" sz="2000" dirty="0">
                    <a:latin typeface="Times New Roman" panose="02020603050405020304" pitchFamily="18" charset="0"/>
                    <a:ea typeface="Dotum" panose="020B0600000101010101" pitchFamily="34" charset="-127"/>
                    <a:cs typeface="Times New Roman" panose="02020603050405020304" pitchFamily="18" charset="0"/>
                  </a:rPr>
                  <a:t> </a:t>
                </a:r>
                <a:r>
                  <a:rPr lang="da-DK" sz="2000" dirty="0" smtClean="0">
                    <a:latin typeface="Times New Roman" panose="02020603050405020304" pitchFamily="18" charset="0"/>
                    <a:ea typeface="Dotum" panose="020B0600000101010101" pitchFamily="34" charset="-127"/>
                    <a:cs typeface="Times New Roman" panose="02020603050405020304" pitchFamily="18" charset="0"/>
                  </a:rPr>
                  <a:t>Điểm </a:t>
                </a:r>
                <a:r>
                  <a:rPr lang="da-DK" sz="2000" dirty="0" smtClean="0">
                    <a:latin typeface="Times New Roman" panose="02020603050405020304" pitchFamily="18" charset="0"/>
                    <a:ea typeface="Dotum" panose="020B0600000101010101" pitchFamily="34" charset="-127"/>
                    <a:cs typeface="Times New Roman" panose="02020603050405020304" pitchFamily="18" charset="0"/>
                  </a:rPr>
                  <a:t>đồng quy O trong mỗi hình được gọi là tâm phối cảnh của các cặp hình. Trong hình 9.59, ta nói hình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𝒯</m:t>
                    </m:r>
                    <m:r>
                      <a:rPr lang="da-DK" sz="2000" i="1">
                        <a:latin typeface="Cambria Math" panose="02040503050406030204" pitchFamily="18" charset="0"/>
                        <a:ea typeface="Dotum" panose="020B0600000101010101" pitchFamily="34" charset="-127"/>
                        <a:cs typeface="Times New Roman" panose="02020603050405020304" pitchFamily="18" charset="0"/>
                      </a:rPr>
                      <m:t>′</m:t>
                    </m:r>
                  </m:oMath>
                </a14:m>
                <a:r>
                  <a:rPr lang="da-DK" sz="2000" dirty="0" smtClean="0">
                    <a:latin typeface="Times New Roman" panose="02020603050405020304" pitchFamily="18" charset="0"/>
                    <a:ea typeface="Dotum" panose="020B0600000101010101" pitchFamily="34" charset="-127"/>
                    <a:cs typeface="Times New Roman" panose="02020603050405020304" pitchFamily="18" charset="0"/>
                  </a:rPr>
                  <a:t> </a:t>
                </a:r>
                <a:r>
                  <a:rPr kumimoji="0" lang="da-DK" sz="2000" b="0" i="0" u="none" strike="noStrike" kern="0" cap="none" spc="0" normalizeH="0" baseline="0" noProof="0" dirty="0" smtClean="0">
                    <a:ln>
                      <a:noFill/>
                    </a:ln>
                    <a:solidFill>
                      <a:srgbClr val="00000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a:t>đồng </a:t>
                </a:r>
                <a:r>
                  <a:rPr kumimoji="0" lang="da-DK" sz="2000" b="0" i="0" u="none" strike="noStrike" kern="0" cap="none" spc="0" normalizeH="0" baseline="0" noProof="0" dirty="0">
                    <a:ln>
                      <a:noFill/>
                    </a:ln>
                    <a:solidFill>
                      <a:srgbClr val="00000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a:t>dạng phối </a:t>
                </a:r>
                <a:r>
                  <a:rPr kumimoji="0" lang="da-DK" sz="2000" b="0" i="0" u="none" strike="noStrike" kern="0" cap="none" spc="0" normalizeH="0" baseline="0" noProof="0" dirty="0" smtClean="0">
                    <a:ln>
                      <a:noFill/>
                    </a:ln>
                    <a:solidFill>
                      <a:srgbClr val="00000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a:t>cảnh với</a:t>
                </a:r>
                <a:r>
                  <a:rPr kumimoji="0" lang="da-DK" sz="2000" b="0" i="0" u="none" strike="noStrike" kern="0" cap="none" spc="0" normalizeH="0" noProof="0" dirty="0" smtClean="0">
                    <a:ln>
                      <a:noFill/>
                    </a:ln>
                    <a:solidFill>
                      <a:srgbClr val="00000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a:t> hình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𝒯</m:t>
                    </m:r>
                  </m:oMath>
                </a14:m>
                <a:r>
                  <a:rPr kumimoji="0" lang="da-DK" sz="2000" b="0" i="0" u="none" strike="noStrike" kern="0" cap="none" spc="0" normalizeH="0" baseline="0" noProof="0" dirty="0" smtClean="0">
                    <a:ln>
                      <a:noFill/>
                    </a:ln>
                    <a:solidFill>
                      <a:srgbClr val="00000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a:t> theo</a:t>
                </a:r>
                <a:r>
                  <a:rPr kumimoji="0" lang="da-DK" sz="2000" b="0" i="0" u="none" strike="noStrike" kern="0" cap="none" spc="0" normalizeH="0" noProof="0" dirty="0" smtClean="0">
                    <a:ln>
                      <a:noFill/>
                    </a:ln>
                    <a:solidFill>
                      <a:srgbClr val="00000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a:t> tỉ số đồng dạng</a:t>
                </a:r>
                <a:r>
                  <a:rPr kumimoji="0" lang="da-DK" sz="2000" b="0" i="0" u="none" strike="noStrike" kern="0" cap="none" spc="0" normalizeH="0" baseline="0" noProof="0" dirty="0" smtClean="0">
                    <a:ln>
                      <a:noFill/>
                    </a:ln>
                    <a:solidFill>
                      <a:srgbClr val="00000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a:t> </a:t>
                </a:r>
                <a14:m>
                  <m:oMath xmlns:m="http://schemas.openxmlformats.org/officeDocument/2006/math">
                    <m:r>
                      <m:rPr>
                        <m:sty m:val="p"/>
                      </m:rPr>
                      <a:rPr kumimoji="0" lang="da-DK" sz="20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k</m:t>
                    </m:r>
                    <m:r>
                      <a:rPr kumimoji="0" lang="da-DK" sz="20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2000" b="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m:rPr>
                            <m:sty m:val="p"/>
                          </m:rPr>
                          <a:rPr kumimoji="0" lang="da-DK" sz="20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O</m:t>
                        </m:r>
                        <m:sSup>
                          <m:sSupPr>
                            <m:ctrlPr>
                              <a:rPr kumimoji="0" lang="en-US" sz="2000" b="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sSupPr>
                          <m:e>
                            <m:r>
                              <m:rPr>
                                <m:sty m:val="p"/>
                              </m:rPr>
                              <a:rPr kumimoji="0" lang="da-DK" sz="20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A</m:t>
                            </m:r>
                          </m:e>
                          <m:sup>
                            <m:r>
                              <a:rPr kumimoji="0" lang="da-DK" sz="20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sup>
                        </m:sSup>
                      </m:num>
                      <m:den>
                        <m:r>
                          <m:rPr>
                            <m:sty m:val="p"/>
                          </m:rPr>
                          <a:rPr kumimoji="0" lang="da-DK" sz="20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OA</m:t>
                        </m:r>
                      </m:den>
                    </m:f>
                    <m:r>
                      <a:rPr kumimoji="0" lang="en-US" sz="2000" b="0" i="0"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oMath>
                </a14:m>
                <a:endPar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a:p>
                <a:pPr marL="342900" lvl="0" indent="-342900" algn="just">
                  <a:buFont typeface="Wingdings" panose="05000000000000000000" pitchFamily="2" charset="2"/>
                  <a:buChar char="§"/>
                </a:pPr>
                <a:r>
                  <a:rPr lang="da-DK" sz="2000" dirty="0">
                    <a:latin typeface="Times New Roman" panose="02020603050405020304" pitchFamily="18" charset="0"/>
                    <a:ea typeface="Dotum" panose="020B0600000101010101" pitchFamily="34" charset="-127"/>
                    <a:cs typeface="Times New Roman" panose="02020603050405020304" pitchFamily="18" charset="0"/>
                  </a:rPr>
                  <a:t>Các cặp hình </a:t>
                </a:r>
                <a:r>
                  <a:rPr lang="da-DK" sz="2000" dirty="0">
                    <a:solidFill>
                      <a:srgbClr val="FF0000"/>
                    </a:solidFill>
                    <a:latin typeface="Times New Roman" panose="02020603050405020304" pitchFamily="18" charset="0"/>
                    <a:ea typeface="Dotum" panose="020B0600000101010101" pitchFamily="34" charset="-127"/>
                    <a:cs typeface="Times New Roman" panose="02020603050405020304" pitchFamily="18" charset="0"/>
                  </a:rPr>
                  <a:t>phóng to </a:t>
                </a:r>
                <a:r>
                  <a:rPr lang="da-DK" sz="2000" dirty="0">
                    <a:latin typeface="Times New Roman" panose="02020603050405020304" pitchFamily="18" charset="0"/>
                    <a:ea typeface="Dotum" panose="020B0600000101010101" pitchFamily="34" charset="-127"/>
                    <a:cs typeface="Times New Roman" panose="02020603050405020304" pitchFamily="18" charset="0"/>
                  </a:rPr>
                  <a:t>– </a:t>
                </a:r>
                <a:r>
                  <a:rPr lang="da-DK" sz="2000" dirty="0">
                    <a:solidFill>
                      <a:srgbClr val="00B050"/>
                    </a:solidFill>
                    <a:latin typeface="Times New Roman" panose="02020603050405020304" pitchFamily="18" charset="0"/>
                    <a:ea typeface="Dotum" panose="020B0600000101010101" pitchFamily="34" charset="-127"/>
                    <a:cs typeface="Times New Roman" panose="02020603050405020304" pitchFamily="18" charset="0"/>
                  </a:rPr>
                  <a:t>thu nhỏ </a:t>
                </a:r>
                <a:r>
                  <a:rPr lang="da-DK" sz="2000" dirty="0" smtClean="0">
                    <a:latin typeface="Times New Roman" panose="02020603050405020304" pitchFamily="18" charset="0"/>
                    <a:ea typeface="Dotum" panose="020B0600000101010101" pitchFamily="34" charset="-127"/>
                    <a:cs typeface="Times New Roman" panose="02020603050405020304" pitchFamily="18" charset="0"/>
                  </a:rPr>
                  <a:t>nếu thay đổi vị trí của một hình thì ta thấy chúng vẫn có hình dạng giống nhau (H.9.60). Khi đó chúng được gọi là hình </a:t>
                </a:r>
                <a:r>
                  <a:rPr lang="da-DK" sz="2000" dirty="0">
                    <a:latin typeface="Times New Roman" panose="02020603050405020304" pitchFamily="18" charset="0"/>
                    <a:ea typeface="Dotum" panose="020B0600000101010101" pitchFamily="34" charset="-127"/>
                    <a:cs typeface="Times New Roman" panose="02020603050405020304" pitchFamily="18" charset="0"/>
                  </a:rPr>
                  <a:t>đồng </a:t>
                </a:r>
                <a:r>
                  <a:rPr lang="da-DK" sz="2000" dirty="0" smtClean="0">
                    <a:latin typeface="Times New Roman" panose="02020603050405020304" pitchFamily="18" charset="0"/>
                    <a:ea typeface="Dotum" panose="020B0600000101010101" pitchFamily="34" charset="-127"/>
                    <a:cs typeface="Times New Roman" panose="02020603050405020304" pitchFamily="18" charset="0"/>
                  </a:rPr>
                  <a:t>dạng.</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387144" y="591947"/>
                <a:ext cx="8444681" cy="2419317"/>
              </a:xfrm>
              <a:prstGeom prst="rect">
                <a:avLst/>
              </a:prstGeom>
              <a:blipFill>
                <a:blip r:embed="rId3"/>
                <a:stretch>
                  <a:fillRect l="-650" t="-1259" r="-722" b="-35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387143" y="2940115"/>
                <a:ext cx="5719981" cy="1405385"/>
              </a:xfrm>
              <a:prstGeom prst="rect">
                <a:avLst/>
              </a:prstGeom>
            </p:spPr>
            <p:txBody>
              <a:bodyPr wrap="square">
                <a:spAutoFit/>
              </a:bodyPr>
              <a:lstStyle/>
              <a:p>
                <a:pPr marL="342900" lvl="0" indent="-342900" algn="just">
                  <a:buFont typeface="Wingdings" panose="05000000000000000000" pitchFamily="2" charset="2"/>
                  <a:buChar char="§"/>
                </a:pPr>
                <a:r>
                  <a:rPr lang="da-DK" sz="2000" dirty="0" smtClean="0">
                    <a:latin typeface="Times New Roman" panose="02020603050405020304" pitchFamily="18" charset="0"/>
                    <a:ea typeface="Dotum" panose="020B0600000101010101" pitchFamily="34" charset="-127"/>
                    <a:cs typeface="Times New Roman" panose="02020603050405020304" pitchFamily="18" charset="0"/>
                  </a:rPr>
                  <a:t>Cụ thể một </a:t>
                </a:r>
                <a:r>
                  <a:rPr lang="da-DK" sz="2000" dirty="0" smtClean="0">
                    <a:solidFill>
                      <a:srgbClr val="FF0000"/>
                    </a:solidFill>
                    <a:latin typeface="Times New Roman" panose="02020603050405020304" pitchFamily="18" charset="0"/>
                    <a:ea typeface="Dotum" panose="020B0600000101010101" pitchFamily="34" charset="-127"/>
                    <a:cs typeface="Times New Roman" panose="02020603050405020304" pitchFamily="18" charset="0"/>
                  </a:rPr>
                  <a:t>hình </a:t>
                </a:r>
                <a14:m>
                  <m:oMath xmlns:m="http://schemas.openxmlformats.org/officeDocument/2006/math">
                    <m:r>
                      <a:rPr lang="da-DK" sz="2000" i="1">
                        <a:solidFill>
                          <a:srgbClr val="FF0000"/>
                        </a:solidFill>
                        <a:latin typeface="Cambria Math" panose="02040503050406030204" pitchFamily="18" charset="0"/>
                        <a:ea typeface="Dotum" panose="020B0600000101010101" pitchFamily="34" charset="-127"/>
                        <a:cs typeface="Times New Roman" panose="02020603050405020304" pitchFamily="18" charset="0"/>
                      </a:rPr>
                      <m:t>ℋ</m:t>
                    </m:r>
                    <m:r>
                      <a:rPr lang="da-DK" sz="2000" i="1">
                        <a:solidFill>
                          <a:srgbClr val="FF0000"/>
                        </a:solidFill>
                        <a:latin typeface="Cambria Math" panose="02040503050406030204" pitchFamily="18" charset="0"/>
                        <a:ea typeface="Dotum" panose="020B0600000101010101" pitchFamily="34" charset="-127"/>
                        <a:cs typeface="Times New Roman" panose="02020603050405020304" pitchFamily="18" charset="0"/>
                      </a:rPr>
                      <m:t>′</m:t>
                    </m:r>
                  </m:oMath>
                </a14:m>
                <a:r>
                  <a:rPr lang="da-DK" sz="2000" dirty="0">
                    <a:latin typeface="Times New Roman" panose="02020603050405020304" pitchFamily="18" charset="0"/>
                    <a:ea typeface="Dotum" panose="020B0600000101010101" pitchFamily="34" charset="-127"/>
                    <a:cs typeface="Times New Roman" panose="02020603050405020304" pitchFamily="18" charset="0"/>
                  </a:rPr>
                  <a:t> </a:t>
                </a:r>
                <a:r>
                  <a:rPr lang="da-DK" sz="2000" i="1" dirty="0">
                    <a:latin typeface="Times New Roman" panose="02020603050405020304" pitchFamily="18" charset="0"/>
                    <a:ea typeface="Dotum" panose="020B0600000101010101" pitchFamily="34" charset="-127"/>
                    <a:cs typeface="Times New Roman" panose="02020603050405020304" pitchFamily="18" charset="0"/>
                  </a:rPr>
                  <a:t>được gọi là đồng dạng </a:t>
                </a:r>
                <a:r>
                  <a:rPr lang="da-DK" sz="2000" dirty="0" smtClean="0">
                    <a:solidFill>
                      <a:srgbClr val="00B050"/>
                    </a:solidFill>
                    <a:latin typeface="Times New Roman" panose="02020603050405020304" pitchFamily="18" charset="0"/>
                    <a:ea typeface="Dotum" panose="020B0600000101010101" pitchFamily="34" charset="-127"/>
                    <a:cs typeface="Times New Roman" panose="02020603050405020304" pitchFamily="18" charset="0"/>
                  </a:rPr>
                  <a:t>với </a:t>
                </a:r>
                <a14:m>
                  <m:oMath xmlns:m="http://schemas.openxmlformats.org/officeDocument/2006/math">
                    <m:r>
                      <a:rPr lang="da-DK" sz="2000" i="1">
                        <a:solidFill>
                          <a:srgbClr val="00B050"/>
                        </a:solidFill>
                        <a:latin typeface="Cambria Math" panose="02040503050406030204" pitchFamily="18" charset="0"/>
                        <a:ea typeface="Dotum" panose="020B0600000101010101" pitchFamily="34" charset="-127"/>
                        <a:cs typeface="Times New Roman" panose="02020603050405020304" pitchFamily="18" charset="0"/>
                      </a:rPr>
                      <m:t>ℋ</m:t>
                    </m:r>
                  </m:oMath>
                </a14:m>
                <a:r>
                  <a:rPr lang="da-DK" sz="2000" dirty="0">
                    <a:latin typeface="Times New Roman" panose="02020603050405020304" pitchFamily="18" charset="0"/>
                    <a:ea typeface="Dotum" panose="020B0600000101010101" pitchFamily="34" charset="-127"/>
                    <a:cs typeface="Times New Roman" panose="02020603050405020304" pitchFamily="18" charset="0"/>
                  </a:rPr>
                  <a:t> nếu </a:t>
                </a:r>
                <a14:m>
                  <m:oMath xmlns:m="http://schemas.openxmlformats.org/officeDocument/2006/math">
                    <m:d>
                      <m:dPr>
                        <m:begChr m:val="⟨"/>
                        <m:endChr m:val=""/>
                        <m:ctrlPr>
                          <a:rPr lang="da-DK" sz="1800" i="1" smtClean="0">
                            <a:latin typeface="Cambria Math" panose="02040503050406030204" pitchFamily="18" charset="0"/>
                            <a:ea typeface="Dotum" panose="020B0600000101010101" pitchFamily="34" charset="-127"/>
                            <a:cs typeface="Times New Roman" panose="02020603050405020304" pitchFamily="18" charset="0"/>
                          </a:rPr>
                        </m:ctrlPr>
                      </m:dPr>
                      <m:e>
                        <m:eqArr>
                          <m:eqArrPr>
                            <m:ctrlPr>
                              <a:rPr lang="da-DK" sz="1800" smtClean="0">
                                <a:latin typeface="Cambria Math" panose="02040503050406030204" pitchFamily="18" charset="0"/>
                                <a:ea typeface="Dotum" panose="020B0600000101010101" pitchFamily="34" charset="-127"/>
                                <a:cs typeface="Times New Roman" panose="02020603050405020304" pitchFamily="18" charset="0"/>
                              </a:rPr>
                            </m:ctrlPr>
                          </m:eqArrPr>
                          <m:e>
                            <m:r>
                              <a:rPr lang="en-US" sz="1800" b="0" i="0" smtClean="0">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1800" b="0" i="0" smtClean="0">
                                <a:latin typeface="Cambria Math" panose="02040503050406030204" pitchFamily="18" charset="0"/>
                                <a:ea typeface="Dotum" panose="020B0600000101010101" pitchFamily="34" charset="-127"/>
                                <a:cs typeface="Times New Roman" panose="02020603050405020304" pitchFamily="18" charset="0"/>
                              </a:rPr>
                              <m:t>n</m:t>
                            </m:r>
                            <m:r>
                              <a:rPr lang="en-US" sz="1800" b="0" i="0" smtClean="0">
                                <a:latin typeface="Cambria Math" panose="02040503050406030204" pitchFamily="18" charset="0"/>
                                <a:ea typeface="Dotum" panose="020B0600000101010101" pitchFamily="34" charset="-127"/>
                                <a:cs typeface="Times New Roman" panose="02020603050405020304" pitchFamily="18" charset="0"/>
                              </a:rPr>
                              <m:t>ó </m:t>
                            </m:r>
                            <m:r>
                              <m:rPr>
                                <m:sty m:val="p"/>
                              </m:rPr>
                              <a:rPr lang="en-US" sz="1800" b="0" i="0" smtClean="0">
                                <a:latin typeface="Cambria Math" panose="02040503050406030204" pitchFamily="18" charset="0"/>
                                <a:ea typeface="Dotum" panose="020B0600000101010101" pitchFamily="34" charset="-127"/>
                                <a:cs typeface="Times New Roman" panose="02020603050405020304" pitchFamily="18" charset="0"/>
                              </a:rPr>
                              <m:t>b</m:t>
                            </m:r>
                            <m:r>
                              <a:rPr lang="en-US" sz="1800" b="0" i="0" smtClean="0">
                                <a:latin typeface="Cambria Math" panose="02040503050406030204" pitchFamily="18" charset="0"/>
                                <a:ea typeface="Dotum" panose="020B0600000101010101" pitchFamily="34" charset="-127"/>
                                <a:cs typeface="Times New Roman" panose="02020603050405020304" pitchFamily="18" charset="0"/>
                              </a:rPr>
                              <m:t>ằ</m:t>
                            </m:r>
                            <m:r>
                              <m:rPr>
                                <m:sty m:val="p"/>
                              </m:rPr>
                              <a:rPr lang="en-US" sz="1800" b="0" i="0" smtClean="0">
                                <a:latin typeface="Cambria Math" panose="02040503050406030204" pitchFamily="18" charset="0"/>
                                <a:ea typeface="Dotum" panose="020B0600000101010101" pitchFamily="34" charset="-127"/>
                                <a:cs typeface="Times New Roman" panose="02020603050405020304" pitchFamily="18" charset="0"/>
                              </a:rPr>
                              <m:t>ng</m:t>
                            </m:r>
                            <m:r>
                              <a:rPr lang="en-US" sz="1800" b="0" i="0" smtClean="0">
                                <a:latin typeface="Cambria Math" panose="02040503050406030204" pitchFamily="18" charset="0"/>
                                <a:ea typeface="Dotum" panose="020B0600000101010101" pitchFamily="34" charset="-127"/>
                                <a:cs typeface="Times New Roman" panose="02020603050405020304" pitchFamily="18" charset="0"/>
                              </a:rPr>
                              <m:t> </m:t>
                            </m:r>
                            <m:r>
                              <a:rPr lang="en-US" sz="1800" b="0" i="1" smtClean="0">
                                <a:latin typeface="Cambria Math" panose="02040503050406030204" pitchFamily="18" charset="0"/>
                                <a:ea typeface="Cambria Math" panose="02040503050406030204" pitchFamily="18" charset="0"/>
                                <a:cs typeface="Times New Roman" panose="02020603050405020304" pitchFamily="18" charset="0"/>
                              </a:rPr>
                              <m:t>ℋ</m:t>
                            </m:r>
                            <m:r>
                              <a:rPr lang="en-US" sz="1800" b="0" i="0" smtClean="0">
                                <a:latin typeface="Cambria Math" panose="02040503050406030204" pitchFamily="18" charset="0"/>
                                <a:ea typeface="Cambria Math" panose="02040503050406030204" pitchFamily="18" charset="0"/>
                                <a:cs typeface="Times New Roman" panose="02020603050405020304" pitchFamily="18" charset="0"/>
                              </a:rPr>
                              <m:t>                                    </m:t>
                            </m:r>
                          </m:e>
                          <m:e>
                            <m:r>
                              <a:rPr lang="en-US" sz="1800" b="0" i="0" smtClean="0">
                                <a:latin typeface="Cambria Math" panose="02040503050406030204" pitchFamily="18" charset="0"/>
                              </a:rPr>
                              <m:t>+</m:t>
                            </m:r>
                            <m:r>
                              <m:rPr>
                                <m:sty m:val="p"/>
                              </m:rPr>
                              <a:rPr lang="en-US" sz="1800" b="0" i="0" smtClean="0">
                                <a:latin typeface="Cambria Math" panose="02040503050406030204" pitchFamily="18" charset="0"/>
                              </a:rPr>
                              <m:t>n</m:t>
                            </m:r>
                            <m:r>
                              <a:rPr lang="en-US" sz="1800" b="0" i="0" smtClean="0">
                                <a:latin typeface="Cambria Math" panose="02040503050406030204" pitchFamily="18" charset="0"/>
                              </a:rPr>
                              <m:t>ó </m:t>
                            </m:r>
                            <m:r>
                              <m:rPr>
                                <m:sty m:val="p"/>
                              </m:rPr>
                              <a:rPr lang="en-US" sz="1800" b="0" i="0" smtClean="0">
                                <a:latin typeface="Cambria Math" panose="02040503050406030204" pitchFamily="18" charset="0"/>
                              </a:rPr>
                              <m:t>b</m:t>
                            </m:r>
                            <m:r>
                              <a:rPr lang="en-US" sz="1800" b="0" i="0" smtClean="0">
                                <a:latin typeface="Cambria Math" panose="02040503050406030204" pitchFamily="18" charset="0"/>
                              </a:rPr>
                              <m:t>ằ</m:t>
                            </m:r>
                            <m:r>
                              <m:rPr>
                                <m:sty m:val="p"/>
                              </m:rPr>
                              <a:rPr lang="en-US" sz="1800" b="0" i="0" smtClean="0">
                                <a:latin typeface="Cambria Math" panose="02040503050406030204" pitchFamily="18" charset="0"/>
                              </a:rPr>
                              <m:t>ng</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h</m:t>
                            </m:r>
                            <m:r>
                              <a:rPr lang="en-US" sz="1800" b="0" i="0" smtClean="0">
                                <a:latin typeface="Cambria Math" panose="02040503050406030204" pitchFamily="18" charset="0"/>
                              </a:rPr>
                              <m:t>ì</m:t>
                            </m:r>
                            <m:r>
                              <m:rPr>
                                <m:sty m:val="p"/>
                              </m:rPr>
                              <a:rPr lang="en-US" sz="1800" b="0" i="0" smtClean="0">
                                <a:latin typeface="Cambria Math" panose="02040503050406030204" pitchFamily="18" charset="0"/>
                              </a:rPr>
                              <m:t>nh</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ph</m:t>
                            </m:r>
                            <m:r>
                              <a:rPr lang="en-US" sz="1800" b="0" i="0" smtClean="0">
                                <a:latin typeface="Cambria Math" panose="02040503050406030204" pitchFamily="18" charset="0"/>
                              </a:rPr>
                              <m:t>ó</m:t>
                            </m:r>
                            <m:r>
                              <m:rPr>
                                <m:sty m:val="p"/>
                              </m:rPr>
                              <a:rPr lang="en-US" sz="1800" b="0" i="0" smtClean="0">
                                <a:latin typeface="Cambria Math" panose="02040503050406030204" pitchFamily="18" charset="0"/>
                              </a:rPr>
                              <m:t>ng</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to</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c</m:t>
                            </m:r>
                            <m:r>
                              <a:rPr lang="en-US" sz="1800" b="0" i="0" smtClean="0">
                                <a:latin typeface="Cambria Math" panose="02040503050406030204" pitchFamily="18" charset="0"/>
                              </a:rPr>
                              <m:t>ủ</m:t>
                            </m:r>
                            <m:r>
                              <m:rPr>
                                <m:sty m:val="p"/>
                              </m:rPr>
                              <a:rPr lang="en-US" sz="1800" b="0" i="0" smtClean="0">
                                <a:latin typeface="Cambria Math" panose="02040503050406030204" pitchFamily="18" charset="0"/>
                              </a:rPr>
                              <m:t>a</m:t>
                            </m:r>
                            <m:r>
                              <a:rPr lang="en-US" sz="1800" b="0" i="0" smtClean="0">
                                <a:latin typeface="Cambria Math" panose="02040503050406030204" pitchFamily="18" charset="0"/>
                              </a:rPr>
                              <m:t> </m:t>
                            </m:r>
                            <m:r>
                              <a:rPr lang="en-US" sz="1800" b="0" i="0" smtClean="0">
                                <a:latin typeface="Cambria Math" panose="02040503050406030204" pitchFamily="18" charset="0"/>
                                <a:ea typeface="Cambria Math" panose="02040503050406030204" pitchFamily="18" charset="0"/>
                              </a:rPr>
                              <m:t>ℋ</m:t>
                            </m:r>
                          </m:e>
                          <m:e>
                            <m:r>
                              <a:rPr lang="en-US" sz="1800" b="0" i="0" smtClean="0">
                                <a:latin typeface="Cambria Math" panose="02040503050406030204" pitchFamily="18" charset="0"/>
                              </a:rPr>
                              <m:t>+</m:t>
                            </m:r>
                            <m:r>
                              <m:rPr>
                                <m:sty m:val="p"/>
                              </m:rPr>
                              <a:rPr lang="en-US" sz="1800" b="0" i="0" smtClean="0">
                                <a:latin typeface="Cambria Math" panose="02040503050406030204" pitchFamily="18" charset="0"/>
                              </a:rPr>
                              <m:t>n</m:t>
                            </m:r>
                            <m:r>
                              <a:rPr lang="en-US" sz="1800" b="0" i="0" smtClean="0">
                                <a:latin typeface="Cambria Math" panose="02040503050406030204" pitchFamily="18" charset="0"/>
                              </a:rPr>
                              <m:t>ó </m:t>
                            </m:r>
                            <m:r>
                              <m:rPr>
                                <m:sty m:val="p"/>
                              </m:rPr>
                              <a:rPr lang="en-US" sz="1800" b="0" i="0" smtClean="0">
                                <a:latin typeface="Cambria Math" panose="02040503050406030204" pitchFamily="18" charset="0"/>
                              </a:rPr>
                              <m:t>b</m:t>
                            </m:r>
                            <m:r>
                              <a:rPr lang="en-US" sz="1800" b="0" i="0" smtClean="0">
                                <a:latin typeface="Cambria Math" panose="02040503050406030204" pitchFamily="18" charset="0"/>
                              </a:rPr>
                              <m:t>ằ</m:t>
                            </m:r>
                            <m:r>
                              <m:rPr>
                                <m:sty m:val="p"/>
                              </m:rPr>
                              <a:rPr lang="en-US" sz="1800" b="0" i="0" smtClean="0">
                                <a:latin typeface="Cambria Math" panose="02040503050406030204" pitchFamily="18" charset="0"/>
                              </a:rPr>
                              <m:t>ng</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h</m:t>
                            </m:r>
                            <m:r>
                              <a:rPr lang="en-US" sz="1800" b="0" i="0" smtClean="0">
                                <a:latin typeface="Cambria Math" panose="02040503050406030204" pitchFamily="18" charset="0"/>
                              </a:rPr>
                              <m:t>ì</m:t>
                            </m:r>
                            <m:r>
                              <m:rPr>
                                <m:sty m:val="p"/>
                              </m:rPr>
                              <a:rPr lang="en-US" sz="1800" b="0" i="0" smtClean="0">
                                <a:latin typeface="Cambria Math" panose="02040503050406030204" pitchFamily="18" charset="0"/>
                              </a:rPr>
                              <m:t>nh</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thu</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nh</m:t>
                            </m:r>
                            <m:r>
                              <a:rPr lang="en-US" sz="1800" b="0" i="0" smtClean="0">
                                <a:latin typeface="Cambria Math" panose="02040503050406030204" pitchFamily="18" charset="0"/>
                              </a:rPr>
                              <m:t>ỏ </m:t>
                            </m:r>
                            <m:r>
                              <m:rPr>
                                <m:sty m:val="p"/>
                              </m:rPr>
                              <a:rPr lang="en-US" sz="1800" b="0" i="0" smtClean="0">
                                <a:latin typeface="Cambria Math" panose="02040503050406030204" pitchFamily="18" charset="0"/>
                              </a:rPr>
                              <m:t>c</m:t>
                            </m:r>
                            <m:r>
                              <a:rPr lang="en-US" sz="1800" b="0" i="0" smtClean="0">
                                <a:latin typeface="Cambria Math" panose="02040503050406030204" pitchFamily="18" charset="0"/>
                              </a:rPr>
                              <m:t>ủ</m:t>
                            </m:r>
                            <m:r>
                              <m:rPr>
                                <m:sty m:val="p"/>
                              </m:rPr>
                              <a:rPr lang="en-US" sz="1800" b="0" i="0" smtClean="0">
                                <a:latin typeface="Cambria Math" panose="02040503050406030204" pitchFamily="18" charset="0"/>
                              </a:rPr>
                              <m:t>a</m:t>
                            </m:r>
                            <m:r>
                              <a:rPr lang="en-US" sz="1800" b="0" i="0" smtClean="0">
                                <a:latin typeface="Cambria Math" panose="02040503050406030204" pitchFamily="18" charset="0"/>
                              </a:rPr>
                              <m:t> </m:t>
                            </m:r>
                            <m:r>
                              <a:rPr lang="en-US" sz="1800" b="0" i="0" smtClean="0">
                                <a:latin typeface="Cambria Math" panose="02040503050406030204" pitchFamily="18" charset="0"/>
                                <a:ea typeface="Cambria Math" panose="02040503050406030204" pitchFamily="18" charset="0"/>
                              </a:rPr>
                              <m:t>ℋ</m:t>
                            </m:r>
                            <m:r>
                              <a:rPr lang="en-US" sz="1800" b="0" i="0" smtClean="0">
                                <a:latin typeface="Cambria Math" panose="02040503050406030204" pitchFamily="18" charset="0"/>
                                <a:ea typeface="Cambria Math" panose="02040503050406030204" pitchFamily="18" charset="0"/>
                              </a:rPr>
                              <m:t>  </m:t>
                            </m:r>
                          </m:e>
                        </m:eqArr>
                      </m:e>
                    </m:d>
                  </m:oMath>
                </a14:m>
                <a:r>
                  <a:rPr lang="da-DK" sz="2000" dirty="0" smtClean="0">
                    <a:latin typeface="Times New Roman" panose="02020603050405020304" pitchFamily="18" charset="0"/>
                    <a:ea typeface="Dotum" panose="020B0600000101010101" pitchFamily="34" charset="-127"/>
                    <a:cs typeface="Times New Roman" panose="02020603050405020304" pitchFamily="18" charset="0"/>
                  </a:rPr>
                  <a:t> </a:t>
                </a:r>
              </a:p>
            </p:txBody>
          </p:sp>
        </mc:Choice>
        <mc:Fallback>
          <p:sp>
            <p:nvSpPr>
              <p:cNvPr id="7" name="Rectangle 6"/>
              <p:cNvSpPr>
                <a:spLocks noRot="1" noChangeAspect="1" noMove="1" noResize="1" noEditPoints="1" noAdjustHandles="1" noChangeArrowheads="1" noChangeShapeType="1" noTextEdit="1"/>
              </p:cNvSpPr>
              <p:nvPr/>
            </p:nvSpPr>
            <p:spPr>
              <a:xfrm>
                <a:off x="387143" y="2940115"/>
                <a:ext cx="5719981" cy="1405385"/>
              </a:xfrm>
              <a:prstGeom prst="rect">
                <a:avLst/>
              </a:prstGeom>
              <a:blipFill>
                <a:blip r:embed="rId4"/>
                <a:stretch>
                  <a:fillRect l="-959" t="-2165"/>
                </a:stretch>
              </a:blipFill>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a:off x="6091203" y="2748734"/>
            <a:ext cx="2917455" cy="2156380"/>
          </a:xfrm>
          <a:prstGeom prst="rect">
            <a:avLst/>
          </a:prstGeom>
        </p:spPr>
      </p:pic>
    </p:spTree>
    <p:extLst>
      <p:ext uri="{BB962C8B-B14F-4D97-AF65-F5344CB8AC3E}">
        <p14:creationId xmlns:p14="http://schemas.microsoft.com/office/powerpoint/2010/main" val="254914731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45" name="Explosion 2 44"/>
          <p:cNvSpPr/>
          <p:nvPr/>
        </p:nvSpPr>
        <p:spPr>
          <a:xfrm rot="267749">
            <a:off x="5962367" y="3645727"/>
            <a:ext cx="2936802" cy="1473768"/>
          </a:xfrm>
          <a:prstGeom prst="irregularSeal2">
            <a:avLst/>
          </a:prstGeom>
          <a:solidFill>
            <a:schemeClr val="accent6"/>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Callout 43"/>
          <p:cNvSpPr/>
          <p:nvPr/>
        </p:nvSpPr>
        <p:spPr>
          <a:xfrm>
            <a:off x="6626910" y="2563301"/>
            <a:ext cx="2264606" cy="621884"/>
          </a:xfrm>
          <a:prstGeom prst="cloudCallout">
            <a:avLst>
              <a:gd name="adj1" fmla="val -84209"/>
              <a:gd name="adj2" fmla="val 46467"/>
            </a:avLst>
          </a:prstGeom>
          <a:solidFill>
            <a:schemeClr val="accent6"/>
          </a:solid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751611" y="2604341"/>
            <a:ext cx="2200441" cy="417422"/>
          </a:xfrm>
          <a:prstGeom prst="rect">
            <a:avLst/>
          </a:prstGeom>
          <a:noFill/>
        </p:spPr>
        <p:txBody>
          <a:bodyPr wrap="square" rtlCol="0">
            <a:spAutoFit/>
          </a:bodyPr>
          <a:lstStyle/>
          <a:p>
            <a:pPr defTabSz="457200">
              <a:lnSpc>
                <a:spcPct val="150000"/>
              </a:lnSpc>
              <a:buClrTx/>
              <a:defRPr/>
            </a:pPr>
            <a:r>
              <a:rPr lang="en-US" sz="1600" kern="1200" dirty="0" err="1" smtClean="0">
                <a:solidFill>
                  <a:srgbClr val="FF0000"/>
                </a:solidFill>
                <a:latin typeface="Times New Roman" panose="02020603050405020304" pitchFamily="18" charset="0"/>
                <a:ea typeface="+mn-ea"/>
                <a:cs typeface="Times New Roman" panose="02020603050405020304" pitchFamily="18" charset="0"/>
              </a:rPr>
              <a:t>Những</a:t>
            </a:r>
            <a:r>
              <a:rPr lang="en-US" sz="1600" kern="1200" dirty="0" smtClean="0">
                <a:solidFill>
                  <a:srgbClr val="FF0000"/>
                </a:solidFill>
                <a:latin typeface="Times New Roman" panose="02020603050405020304" pitchFamily="18" charset="0"/>
                <a:ea typeface="+mn-ea"/>
                <a:cs typeface="Times New Roman" panose="02020603050405020304" pitchFamily="18" charset="0"/>
              </a:rPr>
              <a:t> </a:t>
            </a:r>
            <a:r>
              <a:rPr lang="en-US" sz="1600" kern="1200" dirty="0" err="1" smtClean="0">
                <a:solidFill>
                  <a:srgbClr val="FF0000"/>
                </a:solidFill>
                <a:latin typeface="Times New Roman" panose="02020603050405020304" pitchFamily="18" charset="0"/>
                <a:ea typeface="+mn-ea"/>
                <a:cs typeface="Times New Roman" panose="02020603050405020304" pitchFamily="18" charset="0"/>
              </a:rPr>
              <a:t>hình</a:t>
            </a:r>
            <a:r>
              <a:rPr lang="en-US" sz="1600" kern="1200" dirty="0" smtClean="0">
                <a:solidFill>
                  <a:srgbClr val="FF0000"/>
                </a:solidFill>
                <a:latin typeface="Times New Roman" panose="02020603050405020304" pitchFamily="18" charset="0"/>
                <a:ea typeface="+mn-ea"/>
                <a:cs typeface="Times New Roman" panose="02020603050405020304" pitchFamily="18" charset="0"/>
              </a:rPr>
              <a:t> </a:t>
            </a:r>
            <a:r>
              <a:rPr lang="en-US" sz="1600" kern="1200" dirty="0" err="1" smtClean="0">
                <a:solidFill>
                  <a:srgbClr val="FF0000"/>
                </a:solidFill>
                <a:latin typeface="Times New Roman" panose="02020603050405020304" pitchFamily="18" charset="0"/>
                <a:ea typeface="+mn-ea"/>
                <a:cs typeface="Times New Roman" panose="02020603050405020304" pitchFamily="18" charset="0"/>
              </a:rPr>
              <a:t>đồng</a:t>
            </a:r>
            <a:r>
              <a:rPr lang="en-US" sz="1600" kern="1200" dirty="0" smtClean="0">
                <a:solidFill>
                  <a:srgbClr val="FF0000"/>
                </a:solidFill>
                <a:latin typeface="Times New Roman" panose="02020603050405020304" pitchFamily="18" charset="0"/>
                <a:ea typeface="+mn-ea"/>
                <a:cs typeface="Times New Roman" panose="02020603050405020304" pitchFamily="18" charset="0"/>
              </a:rPr>
              <a:t> </a:t>
            </a:r>
            <a:r>
              <a:rPr lang="en-US" sz="1600" kern="1200" dirty="0" err="1" smtClean="0">
                <a:solidFill>
                  <a:srgbClr val="FF0000"/>
                </a:solidFill>
                <a:latin typeface="Times New Roman" panose="02020603050405020304" pitchFamily="18" charset="0"/>
                <a:ea typeface="+mn-ea"/>
                <a:cs typeface="Times New Roman" panose="02020603050405020304" pitchFamily="18" charset="0"/>
              </a:rPr>
              <a:t>dạng</a:t>
            </a:r>
            <a:r>
              <a:rPr lang="en-US" sz="1600" kern="1200" dirty="0" smtClean="0">
                <a:solidFill>
                  <a:srgbClr val="FF0000"/>
                </a:solidFill>
                <a:latin typeface="Times New Roman" panose="02020603050405020304" pitchFamily="18" charset="0"/>
                <a:ea typeface="+mn-ea"/>
                <a:cs typeface="Times New Roman" panose="02020603050405020304" pitchFamily="18" charset="0"/>
              </a:rPr>
              <a:t>.</a:t>
            </a:r>
            <a:endParaRPr lang="vi-VN" sz="1600" kern="1200" dirty="0">
              <a:solidFill>
                <a:srgbClr val="FF0000"/>
              </a:solidFill>
              <a:latin typeface="Times New Roman" panose="02020603050405020304" pitchFamily="18" charset="0"/>
              <a:ea typeface="+mn-ea"/>
              <a:cs typeface="Times New Roman" panose="02020603050405020304" pitchFamily="18" charset="0"/>
            </a:endParaRPr>
          </a:p>
        </p:txBody>
      </p:sp>
      <p:sp>
        <p:nvSpPr>
          <p:cNvPr id="22" name="Rectangle 21"/>
          <p:cNvSpPr/>
          <p:nvPr/>
        </p:nvSpPr>
        <p:spPr>
          <a:xfrm>
            <a:off x="666958" y="11047"/>
            <a:ext cx="2654524" cy="1025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Times New Roman" panose="02020603050405020304" pitchFamily="18" charset="0"/>
              <a:cs typeface="Times New Roman" panose="02020603050405020304" pitchFamily="18" charset="0"/>
              <a:sym typeface="Arial"/>
            </a:endParaRPr>
          </a:p>
        </p:txBody>
      </p:sp>
      <p:grpSp>
        <p:nvGrpSpPr>
          <p:cNvPr id="23" name="Group 22"/>
          <p:cNvGrpSpPr/>
          <p:nvPr/>
        </p:nvGrpSpPr>
        <p:grpSpPr>
          <a:xfrm>
            <a:off x="350162" y="11047"/>
            <a:ext cx="8541354" cy="707886"/>
            <a:chOff x="793953" y="640704"/>
            <a:chExt cx="7348512" cy="707886"/>
          </a:xfrm>
        </p:grpSpPr>
        <p:pic>
          <p:nvPicPr>
            <p:cNvPr id="24" name="Picture 23"/>
            <p:cNvPicPr>
              <a:picLocks noChangeAspect="1"/>
            </p:cNvPicPr>
            <p:nvPr/>
          </p:nvPicPr>
          <p:blipFill>
            <a:blip r:embed="rId3"/>
            <a:stretch>
              <a:fillRect/>
            </a:stretch>
          </p:blipFill>
          <p:spPr>
            <a:xfrm>
              <a:off x="793953" y="739292"/>
              <a:ext cx="388725" cy="598847"/>
            </a:xfrm>
            <a:prstGeom prst="rect">
              <a:avLst/>
            </a:prstGeom>
          </p:spPr>
        </p:pic>
        <p:sp>
          <p:nvSpPr>
            <p:cNvPr id="26" name="Rectangle 25"/>
            <p:cNvSpPr/>
            <p:nvPr/>
          </p:nvSpPr>
          <p:spPr>
            <a:xfrm>
              <a:off x="1182678" y="640704"/>
              <a:ext cx="6959787" cy="70788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Theo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tam </a:t>
              </a:r>
              <a:r>
                <a:rPr lang="en-US" sz="2000" dirty="0" err="1">
                  <a:latin typeface="Times New Roman" panose="02020603050405020304" pitchFamily="18" charset="0"/>
                  <a:cs typeface="Times New Roman" panose="02020603050405020304" pitchFamily="18" charset="0"/>
                </a:rPr>
                <a:t>giác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kì</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pSp>
      <p:sp>
        <p:nvSpPr>
          <p:cNvPr id="27" name="Rectangle 26"/>
          <p:cNvSpPr/>
          <p:nvPr/>
        </p:nvSpPr>
        <p:spPr>
          <a:xfrm>
            <a:off x="3063367" y="501517"/>
            <a:ext cx="1047274" cy="400110"/>
          </a:xfrm>
          <a:prstGeom prst="rect">
            <a:avLst/>
          </a:prstGeom>
        </p:spPr>
        <p:txBody>
          <a:bodyPr wrap="none">
            <a:spAutoFit/>
          </a:bodyPr>
          <a:lstStyle/>
          <a:p>
            <a:pPr marL="0" marR="0" lvl="0" indent="0" algn="ctr" defTabSz="914400" rtl="0" eaLnBrk="1" fontAlgn="auto" latinLnBrk="0" hangingPunct="1">
              <a:spcBef>
                <a:spcPts val="0"/>
              </a:spcBef>
              <a:spcAft>
                <a:spcPts val="0"/>
              </a:spcAft>
              <a:buClrTx/>
              <a:buSzTx/>
              <a:buFont typeface="Arial"/>
              <a:buNone/>
              <a:tabLst/>
              <a:defRPr/>
            </a:pPr>
            <a:r>
              <a:rPr kumimoji="0" lang="en-US" sz="2000" b="1" u="sng"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Trả</a:t>
            </a:r>
            <a:r>
              <a:rPr kumimoji="0" lang="en-US" sz="2000" b="1" u="sng"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000" b="1" u="sng" strike="noStrike" kern="1200" cap="none" spc="0" normalizeH="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lời</a:t>
            </a:r>
            <a:r>
              <a:rPr kumimoji="0" lang="en-US" sz="2000" b="1" u="sng"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2000" b="1"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 name="Rectangle 1"/>
          <p:cNvSpPr/>
          <p:nvPr/>
        </p:nvSpPr>
        <p:spPr>
          <a:xfrm>
            <a:off x="289311" y="859901"/>
            <a:ext cx="8247928" cy="1015663"/>
          </a:xfrm>
          <a:prstGeom prst="rect">
            <a:avLst/>
          </a:prstGeom>
        </p:spPr>
        <p:txBody>
          <a:bodyPr wrap="square">
            <a:spAutoFit/>
          </a:bodyPr>
          <a:lstStyle/>
          <a:p>
            <a:pPr algn="just">
              <a:spcBef>
                <a:spcPts val="600"/>
              </a:spcBef>
              <a:spcAft>
                <a:spcPts val="600"/>
              </a:spcAft>
            </a:pPr>
            <a:r>
              <a:rPr lang="da-DK" sz="2000" dirty="0">
                <a:solidFill>
                  <a:srgbClr val="0000CC"/>
                </a:solidFill>
                <a:latin typeface="Times New Roman" panose="02020603050405020304" pitchFamily="18" charset="0"/>
                <a:ea typeface="Dotum" panose="020B0600000101010101" pitchFamily="34" charset="-127"/>
                <a:cs typeface="Times New Roman" panose="02020603050405020304" pitchFamily="18" charset="0"/>
              </a:rPr>
              <a:t>Hai tam giác bằng nhau là hai tam giác đồng dạng nhưng không nhất thiết đồng dạng phối </a:t>
            </a:r>
            <a:r>
              <a:rPr lang="da-DK" sz="2000" dirty="0" smtClean="0">
                <a:solidFill>
                  <a:srgbClr val="0000CC"/>
                </a:solidFill>
                <a:latin typeface="Times New Roman" panose="02020603050405020304" pitchFamily="18" charset="0"/>
                <a:ea typeface="Dotum" panose="020B0600000101010101" pitchFamily="34" charset="-127"/>
                <a:cs typeface="Times New Roman" panose="02020603050405020304" pitchFamily="18" charset="0"/>
              </a:rPr>
              <a:t>cảnh. Vì khi nối </a:t>
            </a:r>
            <a:r>
              <a:rPr lang="da-DK" sz="2000" dirty="0">
                <a:solidFill>
                  <a:srgbClr val="0000CC"/>
                </a:solidFill>
                <a:latin typeface="Times New Roman" panose="02020603050405020304" pitchFamily="18" charset="0"/>
                <a:ea typeface="Dotum" panose="020B0600000101010101" pitchFamily="34" charset="-127"/>
                <a:cs typeface="Times New Roman" panose="02020603050405020304" pitchFamily="18" charset="0"/>
              </a:rPr>
              <a:t>các đỉnh tương ứng </a:t>
            </a:r>
            <a:r>
              <a:rPr lang="da-DK" sz="2000" dirty="0" smtClean="0">
                <a:solidFill>
                  <a:srgbClr val="0000CC"/>
                </a:solidFill>
                <a:latin typeface="Times New Roman" panose="02020603050405020304" pitchFamily="18" charset="0"/>
                <a:ea typeface="Dotum" panose="020B0600000101010101" pitchFamily="34" charset="-127"/>
                <a:cs typeface="Times New Roman" panose="02020603050405020304" pitchFamily="18" charset="0"/>
              </a:rPr>
              <a:t>chúng chưa </a:t>
            </a:r>
            <a:r>
              <a:rPr lang="da-DK" sz="2000" dirty="0">
                <a:solidFill>
                  <a:srgbClr val="0000CC"/>
                </a:solidFill>
                <a:latin typeface="Times New Roman" panose="02020603050405020304" pitchFamily="18" charset="0"/>
                <a:ea typeface="Dotum" panose="020B0600000101010101" pitchFamily="34" charset="-127"/>
                <a:cs typeface="Times New Roman" panose="02020603050405020304" pitchFamily="18" charset="0"/>
              </a:rPr>
              <a:t>chắc đã đồng quy tại một điểm.</a:t>
            </a:r>
            <a:endParaRPr lang="en-US" sz="2000"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TextBox 7"/>
          <p:cNvSpPr txBox="1"/>
          <p:nvPr/>
        </p:nvSpPr>
        <p:spPr>
          <a:xfrm>
            <a:off x="289308" y="1765652"/>
            <a:ext cx="8424788" cy="677108"/>
          </a:xfrm>
          <a:prstGeom prst="rect">
            <a:avLst/>
          </a:prstGeom>
          <a:noFill/>
        </p:spPr>
        <p:txBody>
          <a:bodyPr wrap="square" rtlCol="0">
            <a:spAutoFit/>
          </a:bodyPr>
          <a:lstStyle/>
          <a:p>
            <a:pPr algn="just" defTabSz="457200">
              <a:buClrTx/>
              <a:defRPr/>
            </a:pPr>
            <a:r>
              <a:rPr lang="en-US" sz="1900" b="1" kern="1200" dirty="0" err="1" smtClean="0">
                <a:solidFill>
                  <a:srgbClr val="FF0000"/>
                </a:solidFill>
                <a:latin typeface="Times New Roman" panose="02020603050405020304" pitchFamily="18" charset="0"/>
                <a:ea typeface="+mn-ea"/>
                <a:cs typeface="Times New Roman" panose="02020603050405020304" pitchFamily="18" charset="0"/>
              </a:rPr>
              <a:t>Ví</a:t>
            </a:r>
            <a:r>
              <a:rPr lang="en-US" sz="1900" b="1" kern="1200" dirty="0" smtClean="0">
                <a:solidFill>
                  <a:srgbClr val="FF0000"/>
                </a:solidFill>
                <a:latin typeface="Times New Roman" panose="02020603050405020304" pitchFamily="18" charset="0"/>
                <a:ea typeface="+mn-ea"/>
                <a:cs typeface="Times New Roman" panose="02020603050405020304" pitchFamily="18" charset="0"/>
              </a:rPr>
              <a:t> </a:t>
            </a:r>
            <a:r>
              <a:rPr lang="en-US" sz="1900" b="1" kern="1200" dirty="0" err="1" smtClean="0">
                <a:solidFill>
                  <a:srgbClr val="FF0000"/>
                </a:solidFill>
                <a:latin typeface="Times New Roman" panose="02020603050405020304" pitchFamily="18" charset="0"/>
                <a:ea typeface="+mn-ea"/>
                <a:cs typeface="Times New Roman" panose="02020603050405020304" pitchFamily="18" charset="0"/>
              </a:rPr>
              <a:t>dụ</a:t>
            </a:r>
            <a:r>
              <a:rPr lang="en-US" sz="1900" b="1" kern="1200" dirty="0" smtClean="0">
                <a:solidFill>
                  <a:srgbClr val="FF0000"/>
                </a:solidFill>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Trong</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các</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hình</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hình</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học</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đơn</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giản</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chúng</a:t>
            </a:r>
            <a:r>
              <a:rPr lang="en-US" sz="1900" kern="1200" dirty="0" smtClean="0">
                <a:latin typeface="Times New Roman" panose="02020603050405020304" pitchFamily="18" charset="0"/>
                <a:ea typeface="+mn-ea"/>
                <a:cs typeface="Times New Roman" panose="02020603050405020304" pitchFamily="18" charset="0"/>
              </a:rPr>
              <a:t> ta </a:t>
            </a:r>
            <a:r>
              <a:rPr lang="en-US" sz="1900" kern="1200" dirty="0" err="1" smtClean="0">
                <a:latin typeface="Times New Roman" panose="02020603050405020304" pitchFamily="18" charset="0"/>
                <a:ea typeface="+mn-ea"/>
                <a:cs typeface="Times New Roman" panose="02020603050405020304" pitchFamily="18" charset="0"/>
              </a:rPr>
              <a:t>đã</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học</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những</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cặp</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hình</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dưới</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đây</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là</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cặp</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hình</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đồng</a:t>
            </a:r>
            <a:r>
              <a:rPr lang="en-US" sz="1900" kern="1200" dirty="0" smtClean="0">
                <a:latin typeface="Times New Roman" panose="02020603050405020304" pitchFamily="18" charset="0"/>
                <a:ea typeface="+mn-ea"/>
                <a:cs typeface="Times New Roman" panose="02020603050405020304" pitchFamily="18" charset="0"/>
              </a:rPr>
              <a:t> </a:t>
            </a:r>
            <a:r>
              <a:rPr lang="en-US" sz="1900" kern="1200" dirty="0" err="1" smtClean="0">
                <a:latin typeface="Times New Roman" panose="02020603050405020304" pitchFamily="18" charset="0"/>
                <a:ea typeface="+mn-ea"/>
                <a:cs typeface="Times New Roman" panose="02020603050405020304" pitchFamily="18" charset="0"/>
              </a:rPr>
              <a:t>dạng</a:t>
            </a:r>
            <a:r>
              <a:rPr lang="en-US" sz="1900" kern="1200" dirty="0" smtClean="0">
                <a:latin typeface="Times New Roman" panose="02020603050405020304" pitchFamily="18" charset="0"/>
                <a:ea typeface="+mn-ea"/>
                <a:cs typeface="Times New Roman" panose="02020603050405020304" pitchFamily="18" charset="0"/>
              </a:rPr>
              <a:t>:</a:t>
            </a:r>
            <a:endParaRPr lang="vi-VN" sz="1900" kern="1200" dirty="0">
              <a:latin typeface="Times New Roman" panose="02020603050405020304" pitchFamily="18" charset="0"/>
              <a:ea typeface="+mn-ea"/>
              <a:cs typeface="Times New Roman" panose="02020603050405020304" pitchFamily="18" charset="0"/>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Lst>
          </a:blip>
          <a:stretch>
            <a:fillRect/>
          </a:stretch>
        </p:blipFill>
        <p:spPr>
          <a:xfrm>
            <a:off x="289309" y="2429275"/>
            <a:ext cx="5794441" cy="1431983"/>
          </a:xfrm>
          <a:prstGeom prst="rect">
            <a:avLst/>
          </a:prstGeom>
        </p:spPr>
      </p:pic>
      <p:sp>
        <p:nvSpPr>
          <p:cNvPr id="10" name="TextBox 9"/>
          <p:cNvSpPr txBox="1"/>
          <p:nvPr/>
        </p:nvSpPr>
        <p:spPr>
          <a:xfrm>
            <a:off x="6448470" y="3990341"/>
            <a:ext cx="2088769" cy="700000"/>
          </a:xfrm>
          <a:prstGeom prst="rect">
            <a:avLst/>
          </a:prstGeom>
          <a:noFill/>
        </p:spPr>
        <p:txBody>
          <a:bodyPr wrap="square" rtlCol="0">
            <a:spAutoFit/>
          </a:bodyPr>
          <a:lstStyle/>
          <a:p>
            <a:pPr defTabSz="457200">
              <a:lnSpc>
                <a:spcPct val="150000"/>
              </a:lnSpc>
              <a:buClrTx/>
              <a:defRPr/>
            </a:pPr>
            <a:r>
              <a:rPr lang="en-US" kern="1200" dirty="0" err="1" smtClean="0">
                <a:solidFill>
                  <a:srgbClr val="0000CC"/>
                </a:solidFill>
                <a:latin typeface="Times New Roman" panose="02020603050405020304" pitchFamily="18" charset="0"/>
                <a:ea typeface="+mn-ea"/>
                <a:cs typeface="Times New Roman" panose="02020603050405020304" pitchFamily="18" charset="0"/>
              </a:rPr>
              <a:t>Những</a:t>
            </a:r>
            <a:r>
              <a:rPr lang="en-US" kern="1200" dirty="0" smtClean="0">
                <a:solidFill>
                  <a:srgbClr val="0000CC"/>
                </a:solidFill>
                <a:latin typeface="Times New Roman" panose="02020603050405020304" pitchFamily="18" charset="0"/>
                <a:ea typeface="+mn-ea"/>
                <a:cs typeface="Times New Roman" panose="02020603050405020304" pitchFamily="18" charset="0"/>
              </a:rPr>
              <a:t> </a:t>
            </a:r>
            <a:r>
              <a:rPr lang="en-US" kern="1200" dirty="0" err="1" smtClean="0">
                <a:solidFill>
                  <a:srgbClr val="0000CC"/>
                </a:solidFill>
                <a:latin typeface="Times New Roman" panose="02020603050405020304" pitchFamily="18" charset="0"/>
                <a:ea typeface="+mn-ea"/>
                <a:cs typeface="Times New Roman" panose="02020603050405020304" pitchFamily="18" charset="0"/>
              </a:rPr>
              <a:t>hình</a:t>
            </a:r>
            <a:r>
              <a:rPr lang="en-US" kern="1200" dirty="0" smtClean="0">
                <a:solidFill>
                  <a:srgbClr val="0000CC"/>
                </a:solidFill>
                <a:latin typeface="Times New Roman" panose="02020603050405020304" pitchFamily="18" charset="0"/>
                <a:ea typeface="+mn-ea"/>
                <a:cs typeface="Times New Roman" panose="02020603050405020304" pitchFamily="18" charset="0"/>
              </a:rPr>
              <a:t> </a:t>
            </a:r>
            <a:r>
              <a:rPr lang="en-US" kern="1200" dirty="0" err="1" smtClean="0">
                <a:solidFill>
                  <a:srgbClr val="0000CC"/>
                </a:solidFill>
                <a:latin typeface="Times New Roman" panose="02020603050405020304" pitchFamily="18" charset="0"/>
                <a:ea typeface="+mn-ea"/>
                <a:cs typeface="Times New Roman" panose="02020603050405020304" pitchFamily="18" charset="0"/>
              </a:rPr>
              <a:t>đồng</a:t>
            </a:r>
            <a:r>
              <a:rPr lang="en-US" kern="1200" dirty="0" smtClean="0">
                <a:solidFill>
                  <a:srgbClr val="0000CC"/>
                </a:solidFill>
                <a:latin typeface="Times New Roman" panose="02020603050405020304" pitchFamily="18" charset="0"/>
                <a:ea typeface="+mn-ea"/>
                <a:cs typeface="Times New Roman" panose="02020603050405020304" pitchFamily="18" charset="0"/>
              </a:rPr>
              <a:t> </a:t>
            </a:r>
            <a:r>
              <a:rPr lang="en-US" kern="1200" dirty="0" err="1" smtClean="0">
                <a:solidFill>
                  <a:srgbClr val="0000CC"/>
                </a:solidFill>
                <a:latin typeface="Times New Roman" panose="02020603050405020304" pitchFamily="18" charset="0"/>
                <a:ea typeface="+mn-ea"/>
                <a:cs typeface="Times New Roman" panose="02020603050405020304" pitchFamily="18" charset="0"/>
              </a:rPr>
              <a:t>dạng</a:t>
            </a:r>
            <a:r>
              <a:rPr lang="en-US" kern="1200" dirty="0" smtClean="0">
                <a:solidFill>
                  <a:srgbClr val="0000CC"/>
                </a:solidFill>
                <a:latin typeface="Times New Roman" panose="02020603050405020304" pitchFamily="18" charset="0"/>
                <a:ea typeface="+mn-ea"/>
                <a:cs typeface="Times New Roman" panose="02020603050405020304" pitchFamily="18" charset="0"/>
              </a:rPr>
              <a:t> </a:t>
            </a:r>
            <a:r>
              <a:rPr lang="en-US" kern="1200" dirty="0" err="1" smtClean="0">
                <a:solidFill>
                  <a:srgbClr val="0000CC"/>
                </a:solidFill>
                <a:latin typeface="Times New Roman" panose="02020603050405020304" pitchFamily="18" charset="0"/>
                <a:ea typeface="+mn-ea"/>
                <a:cs typeface="Times New Roman" panose="02020603050405020304" pitchFamily="18" charset="0"/>
              </a:rPr>
              <a:t>phối</a:t>
            </a:r>
            <a:r>
              <a:rPr lang="en-US" kern="1200" dirty="0" smtClean="0">
                <a:solidFill>
                  <a:srgbClr val="0000CC"/>
                </a:solidFill>
                <a:latin typeface="Times New Roman" panose="02020603050405020304" pitchFamily="18" charset="0"/>
                <a:ea typeface="+mn-ea"/>
                <a:cs typeface="Times New Roman" panose="02020603050405020304" pitchFamily="18" charset="0"/>
              </a:rPr>
              <a:t> </a:t>
            </a:r>
            <a:r>
              <a:rPr lang="en-US" kern="1200" dirty="0" err="1" smtClean="0">
                <a:solidFill>
                  <a:srgbClr val="0000CC"/>
                </a:solidFill>
                <a:latin typeface="Times New Roman" panose="02020603050405020304" pitchFamily="18" charset="0"/>
                <a:ea typeface="+mn-ea"/>
                <a:cs typeface="Times New Roman" panose="02020603050405020304" pitchFamily="18" charset="0"/>
              </a:rPr>
              <a:t>cảnh</a:t>
            </a:r>
            <a:r>
              <a:rPr lang="en-US" kern="1200" dirty="0" smtClean="0">
                <a:solidFill>
                  <a:srgbClr val="0000CC"/>
                </a:solidFill>
                <a:latin typeface="Times New Roman" panose="02020603050405020304" pitchFamily="18" charset="0"/>
                <a:ea typeface="+mn-ea"/>
                <a:cs typeface="Times New Roman" panose="02020603050405020304" pitchFamily="18" charset="0"/>
              </a:rPr>
              <a:t> </a:t>
            </a:r>
            <a:r>
              <a:rPr lang="en-US" kern="1200" dirty="0" err="1" smtClean="0">
                <a:solidFill>
                  <a:srgbClr val="0000CC"/>
                </a:solidFill>
                <a:latin typeface="Times New Roman" panose="02020603050405020304" pitchFamily="18" charset="0"/>
                <a:ea typeface="+mn-ea"/>
                <a:cs typeface="Times New Roman" panose="02020603050405020304" pitchFamily="18" charset="0"/>
              </a:rPr>
              <a:t>thường</a:t>
            </a:r>
            <a:r>
              <a:rPr lang="en-US" kern="1200" dirty="0" smtClean="0">
                <a:solidFill>
                  <a:srgbClr val="0000CC"/>
                </a:solidFill>
                <a:latin typeface="Times New Roman" panose="02020603050405020304" pitchFamily="18" charset="0"/>
                <a:ea typeface="+mn-ea"/>
                <a:cs typeface="Times New Roman" panose="02020603050405020304" pitchFamily="18" charset="0"/>
              </a:rPr>
              <a:t> </a:t>
            </a:r>
            <a:r>
              <a:rPr lang="en-US" kern="1200" dirty="0" err="1" smtClean="0">
                <a:solidFill>
                  <a:srgbClr val="0000CC"/>
                </a:solidFill>
                <a:latin typeface="Times New Roman" panose="02020603050405020304" pitchFamily="18" charset="0"/>
                <a:ea typeface="+mn-ea"/>
                <a:cs typeface="Times New Roman" panose="02020603050405020304" pitchFamily="18" charset="0"/>
              </a:rPr>
              <a:t>gặp</a:t>
            </a:r>
            <a:endParaRPr lang="vi-VN" kern="1200" dirty="0">
              <a:solidFill>
                <a:srgbClr val="0000CC"/>
              </a:solidFill>
              <a:latin typeface="Times New Roman" panose="02020603050405020304" pitchFamily="18" charset="0"/>
              <a:ea typeface="+mn-ea"/>
              <a:cs typeface="Times New Roman" panose="02020603050405020304" pitchFamily="18" charset="0"/>
            </a:endParaRPr>
          </a:p>
        </p:txBody>
      </p:sp>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9311" y="3814548"/>
            <a:ext cx="5794440" cy="1328951"/>
          </a:xfrm>
          <a:prstGeom prst="rect">
            <a:avLst/>
          </a:prstGeom>
        </p:spPr>
      </p:pic>
      <p:grpSp>
        <p:nvGrpSpPr>
          <p:cNvPr id="20" name="Group 19"/>
          <p:cNvGrpSpPr/>
          <p:nvPr/>
        </p:nvGrpSpPr>
        <p:grpSpPr>
          <a:xfrm>
            <a:off x="4336837" y="2504364"/>
            <a:ext cx="1746913" cy="852985"/>
            <a:chOff x="4336837" y="2504364"/>
            <a:chExt cx="1746913" cy="852985"/>
          </a:xfrm>
        </p:grpSpPr>
        <p:cxnSp>
          <p:nvCxnSpPr>
            <p:cNvPr id="4" name="Straight Connector 3"/>
            <p:cNvCxnSpPr/>
            <p:nvPr/>
          </p:nvCxnSpPr>
          <p:spPr>
            <a:xfrm>
              <a:off x="4947313" y="2504364"/>
              <a:ext cx="1136437" cy="156949"/>
            </a:xfrm>
            <a:prstGeom prst="line">
              <a:avLst/>
            </a:prstGeom>
            <a:ln>
              <a:solidFill>
                <a:srgbClr val="0000CC"/>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V="1">
              <a:off x="5247564" y="2661313"/>
              <a:ext cx="836186" cy="696036"/>
            </a:xfrm>
            <a:prstGeom prst="line">
              <a:avLst/>
            </a:prstGeom>
            <a:ln>
              <a:solidFill>
                <a:srgbClr val="0000CC"/>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4336837" y="2661313"/>
              <a:ext cx="1746913" cy="516083"/>
            </a:xfrm>
            <a:prstGeom prst="line">
              <a:avLst/>
            </a:prstGeom>
            <a:ln>
              <a:solidFill>
                <a:srgbClr val="0000CC"/>
              </a:solidFill>
            </a:ln>
          </p:spPr>
          <p:style>
            <a:lnRef idx="1">
              <a:schemeClr val="dk1"/>
            </a:lnRef>
            <a:fillRef idx="0">
              <a:schemeClr val="dk1"/>
            </a:fillRef>
            <a:effectRef idx="0">
              <a:schemeClr val="dk1"/>
            </a:effectRef>
            <a:fontRef idx="minor">
              <a:schemeClr val="tx1"/>
            </a:fontRef>
          </p:style>
        </p:cxnSp>
      </p:grpSp>
      <p:grpSp>
        <p:nvGrpSpPr>
          <p:cNvPr id="42" name="Group 41"/>
          <p:cNvGrpSpPr/>
          <p:nvPr/>
        </p:nvGrpSpPr>
        <p:grpSpPr>
          <a:xfrm>
            <a:off x="5366324" y="2439903"/>
            <a:ext cx="645515" cy="653494"/>
            <a:chOff x="5366324" y="2439903"/>
            <a:chExt cx="645515" cy="653494"/>
          </a:xfrm>
        </p:grpSpPr>
        <p:cxnSp>
          <p:nvCxnSpPr>
            <p:cNvPr id="25" name="Straight Connector 24"/>
            <p:cNvCxnSpPr/>
            <p:nvPr/>
          </p:nvCxnSpPr>
          <p:spPr>
            <a:xfrm flipV="1">
              <a:off x="5515531" y="2447073"/>
              <a:ext cx="496308" cy="116228"/>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5909484" y="2447073"/>
              <a:ext cx="90085" cy="494762"/>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V="1">
              <a:off x="5366324" y="2439903"/>
              <a:ext cx="645515" cy="653494"/>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370618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43" grpId="0"/>
      <p:bldP spid="27" grpId="0"/>
      <p:bldP spid="2"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p:cNvSpPr txBox="1"/>
          <p:nvPr/>
        </p:nvSpPr>
        <p:spPr>
          <a:xfrm>
            <a:off x="1583606" y="328691"/>
            <a:ext cx="7003158" cy="476734"/>
          </a:xfrm>
          <a:prstGeom prst="rect">
            <a:avLst/>
          </a:prstGeom>
          <a:noFill/>
        </p:spPr>
        <p:txBody>
          <a:bodyPr wrap="square" rtlCol="0">
            <a:spAutoFit/>
          </a:bodyPr>
          <a:lstStyle/>
          <a:p>
            <a:pPr marL="342900" marR="0" lvl="0"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Những</a:t>
            </a:r>
            <a:r>
              <a:rPr kumimoji="0" lang="en-US" sz="1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hình đồng dạng trong thế giới tự nhiên:</a:t>
            </a:r>
            <a:endParaRPr kumimoji="0" lang="vi-VN"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2" name="Google Shape;735;p18"/>
          <p:cNvSpPr txBox="1">
            <a:spLocks/>
          </p:cNvSpPr>
          <p:nvPr/>
        </p:nvSpPr>
        <p:spPr>
          <a:xfrm>
            <a:off x="474344" y="432216"/>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16" name="TextBox 15"/>
          <p:cNvSpPr txBox="1"/>
          <p:nvPr/>
        </p:nvSpPr>
        <p:spPr>
          <a:xfrm>
            <a:off x="376295" y="2760742"/>
            <a:ext cx="8584825" cy="530915"/>
          </a:xfrm>
          <a:prstGeom prst="rect">
            <a:avLst/>
          </a:prstGeom>
          <a:noFill/>
        </p:spPr>
        <p:txBody>
          <a:bodyPr wrap="square" rtlCol="0">
            <a:spAutoFit/>
          </a:bodyPr>
          <a:lstStyle/>
          <a:p>
            <a:pPr marL="342900" marR="0" lvl="0"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Những hình đồng dạng sử</a:t>
            </a:r>
            <a:r>
              <a:rPr kumimoji="0" lang="en-US" sz="1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dụng trong các công trình kiến trúc và trang trí:</a:t>
            </a:r>
            <a:endParaRPr kumimoji="0" lang="vi-VN"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20" name="Google Shape;493;p36"/>
          <p:cNvSpPr/>
          <p:nvPr/>
        </p:nvSpPr>
        <p:spPr>
          <a:xfrm rot="1542219">
            <a:off x="127741" y="1490383"/>
            <a:ext cx="392361" cy="291241"/>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8855" y="3380124"/>
            <a:ext cx="6073721" cy="1533615"/>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Lst>
          </a:blip>
          <a:stretch>
            <a:fillRect/>
          </a:stretch>
        </p:blipFill>
        <p:spPr>
          <a:xfrm>
            <a:off x="1632636" y="964078"/>
            <a:ext cx="6072142" cy="1700931"/>
          </a:xfrm>
          <a:prstGeom prst="rect">
            <a:avLst/>
          </a:prstGeom>
        </p:spPr>
      </p:pic>
    </p:spTree>
    <p:extLst>
      <p:ext uri="{BB962C8B-B14F-4D97-AF65-F5344CB8AC3E}">
        <p14:creationId xmlns:p14="http://schemas.microsoft.com/office/powerpoint/2010/main" val="197543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500"/>
                                        <p:tgtEl>
                                          <p:spTgt spid="16"/>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p:cNvSpPr txBox="1"/>
          <p:nvPr/>
        </p:nvSpPr>
        <p:spPr>
          <a:xfrm>
            <a:off x="1073727" y="1012930"/>
            <a:ext cx="7377514" cy="530915"/>
          </a:xfrm>
          <a:prstGeom prst="rect">
            <a:avLst/>
          </a:prstGeom>
          <a:noFill/>
        </p:spPr>
        <p:txBody>
          <a:bodyPr wrap="square" rtlCol="0">
            <a:spAutoFit/>
          </a:bodyPr>
          <a:lstStyle/>
          <a:p>
            <a:pPr marL="342900" marR="0" lvl="0"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Những hình đồng dạng phối</a:t>
            </a:r>
            <a:r>
              <a:rPr kumimoji="0" lang="en-US" sz="1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cảnh</a:t>
            </a: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trong nghệ</a:t>
            </a:r>
            <a:r>
              <a:rPr kumimoji="0" lang="en-US" sz="1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thuật và thiết kế</a:t>
            </a: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vi-VN"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2" name="Google Shape;735;p18"/>
          <p:cNvSpPr txBox="1">
            <a:spLocks/>
          </p:cNvSpPr>
          <p:nvPr/>
        </p:nvSpPr>
        <p:spPr>
          <a:xfrm>
            <a:off x="474344" y="432216"/>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20" name="Google Shape;493;p36"/>
          <p:cNvSpPr/>
          <p:nvPr/>
        </p:nvSpPr>
        <p:spPr>
          <a:xfrm rot="1542219">
            <a:off x="127741" y="1490383"/>
            <a:ext cx="392361" cy="291241"/>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0165" y="1852302"/>
            <a:ext cx="7811048" cy="2235912"/>
          </a:xfrm>
          <a:prstGeom prst="rect">
            <a:avLst/>
          </a:prstGeom>
        </p:spPr>
      </p:pic>
    </p:spTree>
    <p:extLst>
      <p:ext uri="{BB962C8B-B14F-4D97-AF65-F5344CB8AC3E}">
        <p14:creationId xmlns:p14="http://schemas.microsoft.com/office/powerpoint/2010/main" val="194833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Shape 344"/>
        <p:cNvGrpSpPr/>
        <p:nvPr/>
      </p:nvGrpSpPr>
      <p:grpSpPr>
        <a:xfrm>
          <a:off x="0" y="0"/>
          <a:ext cx="0" cy="0"/>
          <a:chOff x="0" y="0"/>
          <a:chExt cx="0" cy="0"/>
        </a:xfrm>
      </p:grpSpPr>
      <p:sp>
        <p:nvSpPr>
          <p:cNvPr id="2" name="Rectangle 1"/>
          <p:cNvSpPr/>
          <p:nvPr/>
        </p:nvSpPr>
        <p:spPr>
          <a:xfrm>
            <a:off x="173091" y="117897"/>
            <a:ext cx="8583091" cy="923330"/>
          </a:xfrm>
          <a:prstGeom prst="rect">
            <a:avLst/>
          </a:prstGeom>
        </p:spPr>
        <p:txBody>
          <a:bodyPr wrap="square">
            <a:spAutoFit/>
          </a:bodyPr>
          <a:lstStyle/>
          <a:p>
            <a:pPr algn="just"/>
            <a:r>
              <a:rPr lang="en-US" sz="1800" b="1" dirty="0" err="1" smtClean="0">
                <a:solidFill>
                  <a:srgbClr val="FF0000"/>
                </a:solidFill>
                <a:latin typeface="Times New Roman" panose="02020603050405020304" pitchFamily="18" charset="0"/>
                <a:cs typeface="Times New Roman" panose="02020603050405020304" pitchFamily="18" charset="0"/>
              </a:rPr>
              <a:t>Luyện</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tập</a:t>
            </a:r>
            <a:r>
              <a:rPr lang="en-US" sz="1800" b="1" dirty="0" smtClean="0">
                <a:solidFill>
                  <a:srgbClr val="FF0000"/>
                </a:solidFill>
                <a:latin typeface="Times New Roman" panose="02020603050405020304" pitchFamily="18" charset="0"/>
                <a:cs typeface="Times New Roman" panose="02020603050405020304" pitchFamily="18" charset="0"/>
              </a:rPr>
              <a:t> 1: </a:t>
            </a:r>
            <a:r>
              <a:rPr lang="vi-VN" sz="1800" dirty="0" smtClean="0">
                <a:latin typeface="Times New Roman" panose="02020603050405020304" pitchFamily="18" charset="0"/>
                <a:cs typeface="Times New Roman" panose="02020603050405020304" pitchFamily="18" charset="0"/>
              </a:rPr>
              <a:t>Trong </a:t>
            </a:r>
            <a:r>
              <a:rPr lang="vi-VN" sz="1800" dirty="0">
                <a:latin typeface="Times New Roman" panose="02020603050405020304" pitchFamily="18" charset="0"/>
                <a:cs typeface="Times New Roman" panose="02020603050405020304" pitchFamily="18" charset="0"/>
              </a:rPr>
              <a:t>những cặp hình dưới đây (H.9.70), cặp hình nào là hai hình đồng dạng? Hãy chỉ ra một cặp hình đồng dạng phối cảnh và vẽ cặp hình đó cùng tâm phối cảnh vào vở</a:t>
            </a:r>
            <a:r>
              <a:rPr lang="vi-VN"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796595" y="725700"/>
            <a:ext cx="5268027" cy="2173061"/>
          </a:xfrm>
          <a:prstGeom prst="rect">
            <a:avLst/>
          </a:prstGeom>
        </p:spPr>
      </p:pic>
      <p:sp>
        <p:nvSpPr>
          <p:cNvPr id="6" name="Rectangle 5"/>
          <p:cNvSpPr/>
          <p:nvPr/>
        </p:nvSpPr>
        <p:spPr>
          <a:xfrm>
            <a:off x="675384" y="2825829"/>
            <a:ext cx="7712265" cy="2062103"/>
          </a:xfrm>
          <a:prstGeom prst="rect">
            <a:avLst/>
          </a:prstGeom>
        </p:spPr>
        <p:txBody>
          <a:bodyPr wrap="square">
            <a:spAutoFit/>
          </a:bodyPr>
          <a:lstStyle/>
          <a:p>
            <a:pPr marL="285750" indent="-285750" algn="just">
              <a:lnSpc>
                <a:spcPct val="150000"/>
              </a:lnSpc>
              <a:spcBef>
                <a:spcPts val="600"/>
              </a:spcBef>
              <a:spcAft>
                <a:spcPts val="600"/>
              </a:spcAft>
              <a:buFontTx/>
              <a:buChar char="-"/>
            </a:pPr>
            <a:r>
              <a:rPr lang="da-DK" sz="1800" dirty="0" smtClean="0">
                <a:latin typeface="Times New Roman" panose="02020603050405020304" pitchFamily="18" charset="0"/>
                <a:ea typeface="Dotum" panose="020B0600000101010101" pitchFamily="34" charset="-127"/>
                <a:cs typeface="Times New Roman" panose="02020603050405020304" pitchFamily="18" charset="0"/>
              </a:rPr>
              <a:t>Cặp </a:t>
            </a:r>
            <a:r>
              <a:rPr lang="da-DK" sz="1800" dirty="0">
                <a:latin typeface="Times New Roman" panose="02020603050405020304" pitchFamily="18" charset="0"/>
                <a:ea typeface="Dotum" panose="020B0600000101010101" pitchFamily="34" charset="-127"/>
                <a:cs typeface="Times New Roman" panose="02020603050405020304" pitchFamily="18" charset="0"/>
              </a:rPr>
              <a:t>Hình 1 và cặp Hình 2 là hai cặp hình đồng </a:t>
            </a:r>
            <a:r>
              <a:rPr lang="da-DK" sz="1800" dirty="0" smtClean="0">
                <a:latin typeface="Times New Roman" panose="02020603050405020304" pitchFamily="18" charset="0"/>
                <a:ea typeface="Dotum" panose="020B0600000101010101" pitchFamily="34" charset="-127"/>
                <a:cs typeface="Times New Roman" panose="02020603050405020304" pitchFamily="18" charset="0"/>
              </a:rPr>
              <a:t>dạng.</a:t>
            </a:r>
          </a:p>
          <a:p>
            <a:pPr marL="285750" indent="-285750" algn="just">
              <a:lnSpc>
                <a:spcPct val="150000"/>
              </a:lnSpc>
              <a:spcBef>
                <a:spcPts val="600"/>
              </a:spcBef>
              <a:spcAft>
                <a:spcPts val="600"/>
              </a:spcAft>
              <a:buFontTx/>
              <a:buChar char="-"/>
            </a:pPr>
            <a:r>
              <a:rPr lang="da-DK" sz="1800" dirty="0" smtClean="0">
                <a:latin typeface="Times New Roman" panose="02020603050405020304" pitchFamily="18" charset="0"/>
                <a:ea typeface="Dotum" panose="020B0600000101010101" pitchFamily="34" charset="-127"/>
                <a:cs typeface="Times New Roman" panose="02020603050405020304" pitchFamily="18" charset="0"/>
              </a:rPr>
              <a:t>Cặp </a:t>
            </a:r>
            <a:r>
              <a:rPr lang="da-DK" sz="1800" dirty="0">
                <a:latin typeface="Times New Roman" panose="02020603050405020304" pitchFamily="18" charset="0"/>
                <a:ea typeface="Dotum" panose="020B0600000101010101" pitchFamily="34" charset="-127"/>
                <a:cs typeface="Times New Roman" panose="02020603050405020304" pitchFamily="18" charset="0"/>
              </a:rPr>
              <a:t>Hình 3 không phải cặp hình đồng </a:t>
            </a:r>
            <a:r>
              <a:rPr lang="da-DK" sz="1800" dirty="0" smtClean="0">
                <a:latin typeface="Times New Roman" panose="02020603050405020304" pitchFamily="18" charset="0"/>
                <a:ea typeface="Dotum" panose="020B0600000101010101" pitchFamily="34" charset="-127"/>
                <a:cs typeface="Times New Roman" panose="02020603050405020304" pitchFamily="18" charset="0"/>
              </a:rPr>
              <a:t>dạng.</a:t>
            </a:r>
            <a:endParaRPr lang="en-US" sz="1800" dirty="0" smtClean="0">
              <a:latin typeface="Times New Roman" panose="02020603050405020304" pitchFamily="18" charset="0"/>
              <a:ea typeface="Dotum" panose="020B0600000101010101" pitchFamily="34" charset="-127"/>
              <a:cs typeface="Times New Roman" panose="02020603050405020304" pitchFamily="18" charset="0"/>
            </a:endParaRPr>
          </a:p>
          <a:p>
            <a:pPr marL="285750" indent="-285750" algn="just">
              <a:lnSpc>
                <a:spcPct val="150000"/>
              </a:lnSpc>
              <a:spcBef>
                <a:spcPts val="600"/>
              </a:spcBef>
              <a:spcAft>
                <a:spcPts val="600"/>
              </a:spcAft>
              <a:buFontTx/>
              <a:buChar char="-"/>
            </a:pPr>
            <a:r>
              <a:rPr lang="da-DK" sz="1800" dirty="0" smtClean="0">
                <a:latin typeface="Times New Roman" panose="02020603050405020304" pitchFamily="18" charset="0"/>
                <a:ea typeface="Dotum" panose="020B0600000101010101" pitchFamily="34" charset="-127"/>
                <a:cs typeface="Times New Roman" panose="02020603050405020304" pitchFamily="18" charset="0"/>
              </a:rPr>
              <a:t>Cặp </a:t>
            </a:r>
            <a:r>
              <a:rPr lang="da-DK" sz="1800" dirty="0">
                <a:latin typeface="Times New Roman" panose="02020603050405020304" pitchFamily="18" charset="0"/>
                <a:ea typeface="Dotum" panose="020B0600000101010101" pitchFamily="34" charset="-127"/>
                <a:cs typeface="Times New Roman" panose="02020603050405020304" pitchFamily="18" charset="0"/>
              </a:rPr>
              <a:t>hình 2 là hai tam giác đồng dạng phối cảnh và nối các đỉnh tương ứng lại ta được tâm phối cảnh.</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11" name="Group 10"/>
          <p:cNvGrpSpPr/>
          <p:nvPr/>
        </p:nvGrpSpPr>
        <p:grpSpPr>
          <a:xfrm>
            <a:off x="4972467" y="881028"/>
            <a:ext cx="1962289" cy="1314867"/>
            <a:chOff x="4972467" y="881028"/>
            <a:chExt cx="1962289" cy="1314867"/>
          </a:xfrm>
        </p:grpSpPr>
        <p:cxnSp>
          <p:nvCxnSpPr>
            <p:cNvPr id="5" name="Straight Connector 4"/>
            <p:cNvCxnSpPr/>
            <p:nvPr/>
          </p:nvCxnSpPr>
          <p:spPr>
            <a:xfrm>
              <a:off x="5613215" y="881028"/>
              <a:ext cx="1321541" cy="660771"/>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972467" y="1535124"/>
              <a:ext cx="195561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5613215" y="1541799"/>
              <a:ext cx="1321541" cy="654096"/>
            </a:xfrm>
            <a:prstGeom prst="line">
              <a:avLst/>
            </a:prstGeom>
            <a:ln w="2857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496993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i Day Minitheme by Slidesgo">
  <a:themeElements>
    <a:clrScheme name="Simple Light">
      <a:dk1>
        <a:srgbClr val="1F1751"/>
      </a:dk1>
      <a:lt1>
        <a:srgbClr val="E7F6FD"/>
      </a:lt1>
      <a:dk2>
        <a:srgbClr val="B1E1FF"/>
      </a:dk2>
      <a:lt2>
        <a:srgbClr val="FD706F"/>
      </a:lt2>
      <a:accent1>
        <a:srgbClr val="F7CCCD"/>
      </a:accent1>
      <a:accent2>
        <a:srgbClr val="FFC858"/>
      </a:accent2>
      <a:accent3>
        <a:srgbClr val="F9E6BA"/>
      </a:accent3>
      <a:accent4>
        <a:srgbClr val="FFFFFF"/>
      </a:accent4>
      <a:accent5>
        <a:srgbClr val="FFFFFF"/>
      </a:accent5>
      <a:accent6>
        <a:srgbClr val="FFFFFF"/>
      </a:accent6>
      <a:hlink>
        <a:srgbClr val="0E00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1006</Words>
  <Application>Microsoft Office PowerPoint</Application>
  <PresentationFormat>On-screen Show (16:9)</PresentationFormat>
  <Paragraphs>84</Paragraphs>
  <Slides>19</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Darker Grotesque SemiBold</vt:lpstr>
      <vt:lpstr>Dotum</vt:lpstr>
      <vt:lpstr>Poppins SemiBold</vt:lpstr>
      <vt:lpstr>Lilita One</vt:lpstr>
      <vt:lpstr>DengXian</vt:lpstr>
      <vt:lpstr>Poppins</vt:lpstr>
      <vt:lpstr>Black Han Sans</vt:lpstr>
      <vt:lpstr>Times New Roman</vt:lpstr>
      <vt:lpstr>Wingdings</vt:lpstr>
      <vt:lpstr>Calibri</vt:lpstr>
      <vt:lpstr>Cambria Math</vt:lpstr>
      <vt:lpstr>Pi Day Minitheme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dc:title>
  <cp:lastModifiedBy>MyPC</cp:lastModifiedBy>
  <cp:revision>49</cp:revision>
  <dcterms:modified xsi:type="dcterms:W3CDTF">2025-03-04T07:35:15Z</dcterms:modified>
</cp:coreProperties>
</file>