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8" r:id="rId5"/>
    <p:sldMasterId id="2147483690" r:id="rId6"/>
    <p:sldMasterId id="2147483708" r:id="rId7"/>
  </p:sldMasterIdLst>
  <p:sldIdLst>
    <p:sldId id="313" r:id="rId8"/>
    <p:sldId id="372" r:id="rId9"/>
    <p:sldId id="314" r:id="rId10"/>
    <p:sldId id="296" r:id="rId11"/>
    <p:sldId id="320" r:id="rId12"/>
    <p:sldId id="330" r:id="rId13"/>
    <p:sldId id="329" r:id="rId14"/>
    <p:sldId id="371" r:id="rId15"/>
    <p:sldId id="316" r:id="rId16"/>
    <p:sldId id="322" r:id="rId17"/>
    <p:sldId id="348" r:id="rId18"/>
    <p:sldId id="334" r:id="rId19"/>
    <p:sldId id="323" r:id="rId20"/>
    <p:sldId id="326" r:id="rId21"/>
    <p:sldId id="325" r:id="rId22"/>
    <p:sldId id="331" r:id="rId23"/>
    <p:sldId id="328" r:id="rId24"/>
    <p:sldId id="327" r:id="rId25"/>
    <p:sldId id="317" r:id="rId26"/>
    <p:sldId id="340" r:id="rId27"/>
    <p:sldId id="336" r:id="rId28"/>
    <p:sldId id="324" r:id="rId29"/>
    <p:sldId id="343" r:id="rId30"/>
    <p:sldId id="347" r:id="rId31"/>
    <p:sldId id="349" r:id="rId32"/>
    <p:sldId id="333" r:id="rId33"/>
    <p:sldId id="345" r:id="rId34"/>
    <p:sldId id="339" r:id="rId35"/>
    <p:sldId id="341" r:id="rId36"/>
    <p:sldId id="351" r:id="rId37"/>
    <p:sldId id="358" r:id="rId38"/>
    <p:sldId id="357" r:id="rId39"/>
    <p:sldId id="312" r:id="rId40"/>
    <p:sldId id="344" r:id="rId41"/>
    <p:sldId id="335" r:id="rId42"/>
    <p:sldId id="355" r:id="rId43"/>
    <p:sldId id="360" r:id="rId44"/>
    <p:sldId id="337" r:id="rId45"/>
    <p:sldId id="373" r:id="rId46"/>
    <p:sldId id="374" r:id="rId47"/>
    <p:sldId id="375" r:id="rId48"/>
    <p:sldId id="356" r:id="rId49"/>
    <p:sldId id="363" r:id="rId50"/>
    <p:sldId id="364" r:id="rId51"/>
    <p:sldId id="354" r:id="rId52"/>
    <p:sldId id="352" r:id="rId53"/>
    <p:sldId id="365" r:id="rId54"/>
    <p:sldId id="366" r:id="rId55"/>
    <p:sldId id="367" r:id="rId56"/>
    <p:sldId id="368" r:id="rId57"/>
    <p:sldId id="370" r:id="rId58"/>
    <p:sldId id="382" r:id="rId59"/>
    <p:sldId id="383" r:id="rId60"/>
    <p:sldId id="384" r:id="rId61"/>
    <p:sldId id="377" r:id="rId62"/>
    <p:sldId id="376" r:id="rId63"/>
    <p:sldId id="378" r:id="rId64"/>
    <p:sldId id="379" r:id="rId65"/>
    <p:sldId id="380" r:id="rId66"/>
    <p:sldId id="381" r:id="rId67"/>
    <p:sldId id="369"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B7F"/>
    <a:srgbClr val="EEC3EB"/>
    <a:srgbClr val="AF15B7"/>
    <a:srgbClr val="FFFFFF"/>
    <a:srgbClr val="F7F7F7"/>
    <a:srgbClr val="FCEFDC"/>
    <a:srgbClr val="0C4F72"/>
    <a:srgbClr val="D0E7F7"/>
    <a:srgbClr val="FEF8D8"/>
    <a:srgbClr val="1D17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6" autoAdjust="0"/>
    <p:restoredTop sz="94619" autoAdjust="0"/>
  </p:normalViewPr>
  <p:slideViewPr>
    <p:cSldViewPr snapToGrid="0">
      <p:cViewPr varScale="1">
        <p:scale>
          <a:sx n="77" d="100"/>
          <a:sy n="77" d="100"/>
        </p:scale>
        <p:origin x="864"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7" Type="http://schemas.openxmlformats.org/officeDocument/2006/relationships/slideMaster" Target="slideMasters/slideMaster4.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4/1/2025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508280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4/1/2025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7392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4/1/2025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77243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4/1/2025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82853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4/1/2025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97252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4/1/2025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92141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4/1/2025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3939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4/1/2025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949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4/1/2025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47370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D97D8-BCFC-18AA-046A-2E9EA047E9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E349FA-89EC-51BD-8159-18D7A8AD6F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073C8-B73E-CB8A-E7A4-08CBE2D104AC}"/>
              </a:ext>
            </a:extLst>
          </p:cNvPr>
          <p:cNvSpPr>
            <a:spLocks noGrp="1"/>
          </p:cNvSpPr>
          <p:nvPr>
            <p:ph type="dt" sz="half" idx="10"/>
          </p:nvPr>
        </p:nvSpPr>
        <p:spPr/>
        <p:txBody>
          <a:bodyPr/>
          <a:lstStyle/>
          <a:p>
            <a:fld id="{8087BEB4-0F5F-4C84-88B0-47572DBCBDED}" type="datetimeFigureOut">
              <a:rPr lang="en-US" smtClean="0"/>
              <a:t>4/1/2025</a:t>
            </a:fld>
            <a:endParaRPr lang="en-US"/>
          </a:p>
        </p:txBody>
      </p:sp>
      <p:sp>
        <p:nvSpPr>
          <p:cNvPr id="5" name="Footer Placeholder 4">
            <a:extLst>
              <a:ext uri="{FF2B5EF4-FFF2-40B4-BE49-F238E27FC236}">
                <a16:creationId xmlns:a16="http://schemas.microsoft.com/office/drawing/2014/main" id="{41FCBF96-5119-6AF5-9C3E-F40E9AE499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8BB8-D9B2-0E67-4AD3-28A55B76E91F}"/>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34005359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EC763-8E97-8DB5-9C7B-CD6908E50D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23CABB-3170-BE8E-DB03-D0CCBADD5A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152CF-7B14-BD68-FAF9-678CA562C0F6}"/>
              </a:ext>
            </a:extLst>
          </p:cNvPr>
          <p:cNvSpPr>
            <a:spLocks noGrp="1"/>
          </p:cNvSpPr>
          <p:nvPr>
            <p:ph type="dt" sz="half" idx="10"/>
          </p:nvPr>
        </p:nvSpPr>
        <p:spPr/>
        <p:txBody>
          <a:bodyPr/>
          <a:lstStyle/>
          <a:p>
            <a:fld id="{8087BEB4-0F5F-4C84-88B0-47572DBCBDED}" type="datetimeFigureOut">
              <a:rPr lang="en-US" smtClean="0"/>
              <a:t>4/1/2025</a:t>
            </a:fld>
            <a:endParaRPr lang="en-US"/>
          </a:p>
        </p:txBody>
      </p:sp>
      <p:sp>
        <p:nvSpPr>
          <p:cNvPr id="5" name="Footer Placeholder 4">
            <a:extLst>
              <a:ext uri="{FF2B5EF4-FFF2-40B4-BE49-F238E27FC236}">
                <a16:creationId xmlns:a16="http://schemas.microsoft.com/office/drawing/2014/main" id="{FE1FE2DF-1379-C38A-075D-B2BCA571B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92085E-E011-44F4-AF01-D3BC40880C64}"/>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1171654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4/1/2025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65516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CBF2E-A90B-4711-F390-EBBFA805BD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E120EC-D28E-FAD4-6EFC-F2BF149F22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B75EEC-407E-FAD2-0F29-2B5354F2CC30}"/>
              </a:ext>
            </a:extLst>
          </p:cNvPr>
          <p:cNvSpPr>
            <a:spLocks noGrp="1"/>
          </p:cNvSpPr>
          <p:nvPr>
            <p:ph type="dt" sz="half" idx="10"/>
          </p:nvPr>
        </p:nvSpPr>
        <p:spPr/>
        <p:txBody>
          <a:bodyPr/>
          <a:lstStyle/>
          <a:p>
            <a:fld id="{8087BEB4-0F5F-4C84-88B0-47572DBCBDED}" type="datetimeFigureOut">
              <a:rPr lang="en-US" smtClean="0"/>
              <a:t>4/1/2025</a:t>
            </a:fld>
            <a:endParaRPr lang="en-US"/>
          </a:p>
        </p:txBody>
      </p:sp>
      <p:sp>
        <p:nvSpPr>
          <p:cNvPr id="5" name="Footer Placeholder 4">
            <a:extLst>
              <a:ext uri="{FF2B5EF4-FFF2-40B4-BE49-F238E27FC236}">
                <a16:creationId xmlns:a16="http://schemas.microsoft.com/office/drawing/2014/main" id="{2507E2A1-1E7A-B76D-BF19-6220249FAF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B9B5C6-D922-9C86-781B-999CDF5AF1E2}"/>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66616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7243A-E92D-E762-B585-1127D740F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70C1AB-8788-2AC0-26E8-134BDB357F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0833F3-9D7B-87B2-F1F5-A32DF36A9E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FEEA3D-5616-E11A-977E-995A285E7425}"/>
              </a:ext>
            </a:extLst>
          </p:cNvPr>
          <p:cNvSpPr>
            <a:spLocks noGrp="1"/>
          </p:cNvSpPr>
          <p:nvPr>
            <p:ph type="dt" sz="half" idx="10"/>
          </p:nvPr>
        </p:nvSpPr>
        <p:spPr/>
        <p:txBody>
          <a:bodyPr/>
          <a:lstStyle/>
          <a:p>
            <a:fld id="{8087BEB4-0F5F-4C84-88B0-47572DBCBDED}" type="datetimeFigureOut">
              <a:rPr lang="en-US" smtClean="0"/>
              <a:t>4/1/2025</a:t>
            </a:fld>
            <a:endParaRPr lang="en-US"/>
          </a:p>
        </p:txBody>
      </p:sp>
      <p:sp>
        <p:nvSpPr>
          <p:cNvPr id="6" name="Footer Placeholder 5">
            <a:extLst>
              <a:ext uri="{FF2B5EF4-FFF2-40B4-BE49-F238E27FC236}">
                <a16:creationId xmlns:a16="http://schemas.microsoft.com/office/drawing/2014/main" id="{260CBC62-C899-9FD6-D8BA-852B9C7C85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DC0CA8-459E-DEA3-081D-E6E9C768E818}"/>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31313534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BF802-9B5D-9B31-BA30-3A17BD6760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DC2895-20ED-511C-E333-E81B740612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7982C7-BA94-7DE6-7581-49A2168CD5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1C78AD-411B-E486-AD6B-C68A618D2C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4D2A3E-EC84-59FA-3F99-BF73547CBD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A90E90-B2F8-87B9-133E-7535706BD011}"/>
              </a:ext>
            </a:extLst>
          </p:cNvPr>
          <p:cNvSpPr>
            <a:spLocks noGrp="1"/>
          </p:cNvSpPr>
          <p:nvPr>
            <p:ph type="dt" sz="half" idx="10"/>
          </p:nvPr>
        </p:nvSpPr>
        <p:spPr/>
        <p:txBody>
          <a:bodyPr/>
          <a:lstStyle/>
          <a:p>
            <a:fld id="{8087BEB4-0F5F-4C84-88B0-47572DBCBDED}" type="datetimeFigureOut">
              <a:rPr lang="en-US" smtClean="0"/>
              <a:t>4/1/2025</a:t>
            </a:fld>
            <a:endParaRPr lang="en-US"/>
          </a:p>
        </p:txBody>
      </p:sp>
      <p:sp>
        <p:nvSpPr>
          <p:cNvPr id="8" name="Footer Placeholder 7">
            <a:extLst>
              <a:ext uri="{FF2B5EF4-FFF2-40B4-BE49-F238E27FC236}">
                <a16:creationId xmlns:a16="http://schemas.microsoft.com/office/drawing/2014/main" id="{31C88B10-5530-56F8-6864-0644417D93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1F6BC5-1336-501E-A0AD-FBCAA1F2C18C}"/>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2283590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BF84E-EC78-FAF3-B033-E167462F73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58A8AB-352C-7009-FD04-6BC9A11F674A}"/>
              </a:ext>
            </a:extLst>
          </p:cNvPr>
          <p:cNvSpPr>
            <a:spLocks noGrp="1"/>
          </p:cNvSpPr>
          <p:nvPr>
            <p:ph type="dt" sz="half" idx="10"/>
          </p:nvPr>
        </p:nvSpPr>
        <p:spPr/>
        <p:txBody>
          <a:bodyPr/>
          <a:lstStyle/>
          <a:p>
            <a:fld id="{8087BEB4-0F5F-4C84-88B0-47572DBCBDED}" type="datetimeFigureOut">
              <a:rPr lang="en-US" smtClean="0"/>
              <a:t>4/1/2025</a:t>
            </a:fld>
            <a:endParaRPr lang="en-US"/>
          </a:p>
        </p:txBody>
      </p:sp>
      <p:sp>
        <p:nvSpPr>
          <p:cNvPr id="4" name="Footer Placeholder 3">
            <a:extLst>
              <a:ext uri="{FF2B5EF4-FFF2-40B4-BE49-F238E27FC236}">
                <a16:creationId xmlns:a16="http://schemas.microsoft.com/office/drawing/2014/main" id="{4EE22F93-EC81-EC45-AEE9-7229988A41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F91E2D-5832-4275-9B20-BF3B40D3FA59}"/>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42769128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B77EF4-2441-391D-C680-6CFDBE2B614C}"/>
              </a:ext>
            </a:extLst>
          </p:cNvPr>
          <p:cNvSpPr>
            <a:spLocks noGrp="1"/>
          </p:cNvSpPr>
          <p:nvPr>
            <p:ph type="dt" sz="half" idx="10"/>
          </p:nvPr>
        </p:nvSpPr>
        <p:spPr/>
        <p:txBody>
          <a:bodyPr/>
          <a:lstStyle/>
          <a:p>
            <a:fld id="{8087BEB4-0F5F-4C84-88B0-47572DBCBDED}" type="datetimeFigureOut">
              <a:rPr lang="en-US" smtClean="0"/>
              <a:t>4/1/2025</a:t>
            </a:fld>
            <a:endParaRPr lang="en-US"/>
          </a:p>
        </p:txBody>
      </p:sp>
      <p:sp>
        <p:nvSpPr>
          <p:cNvPr id="3" name="Footer Placeholder 2">
            <a:extLst>
              <a:ext uri="{FF2B5EF4-FFF2-40B4-BE49-F238E27FC236}">
                <a16:creationId xmlns:a16="http://schemas.microsoft.com/office/drawing/2014/main" id="{5B36582A-A5C5-CDF5-13A9-6945532BDF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2A3C98-EA6F-4374-2734-3A267E711F78}"/>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444428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E32E0-DF91-C54A-58DC-6623962A56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42966B-188E-E2C2-35FB-A3A8120150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CA24F1-CDB6-8A39-5195-D30F62738C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8F7713-6C57-8019-1438-9A2346AFACA0}"/>
              </a:ext>
            </a:extLst>
          </p:cNvPr>
          <p:cNvSpPr>
            <a:spLocks noGrp="1"/>
          </p:cNvSpPr>
          <p:nvPr>
            <p:ph type="dt" sz="half" idx="10"/>
          </p:nvPr>
        </p:nvSpPr>
        <p:spPr/>
        <p:txBody>
          <a:bodyPr/>
          <a:lstStyle/>
          <a:p>
            <a:fld id="{8087BEB4-0F5F-4C84-88B0-47572DBCBDED}" type="datetimeFigureOut">
              <a:rPr lang="en-US" smtClean="0"/>
              <a:t>4/1/2025</a:t>
            </a:fld>
            <a:endParaRPr lang="en-US"/>
          </a:p>
        </p:txBody>
      </p:sp>
      <p:sp>
        <p:nvSpPr>
          <p:cNvPr id="6" name="Footer Placeholder 5">
            <a:extLst>
              <a:ext uri="{FF2B5EF4-FFF2-40B4-BE49-F238E27FC236}">
                <a16:creationId xmlns:a16="http://schemas.microsoft.com/office/drawing/2014/main" id="{5760BBD7-C7CC-A767-9AD9-1DD8703F00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BD40D7-69A7-87C5-D375-79DD7E4C2AE4}"/>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32418638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487F6-4A2C-5905-B1EC-B5CD4A2734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1110F9-D03B-9692-AA38-B1131AAFD7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55A252-4428-604B-88F9-DBDDD22878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D76414-B601-8FA6-7355-9A5DDAE30526}"/>
              </a:ext>
            </a:extLst>
          </p:cNvPr>
          <p:cNvSpPr>
            <a:spLocks noGrp="1"/>
          </p:cNvSpPr>
          <p:nvPr>
            <p:ph type="dt" sz="half" idx="10"/>
          </p:nvPr>
        </p:nvSpPr>
        <p:spPr/>
        <p:txBody>
          <a:bodyPr/>
          <a:lstStyle/>
          <a:p>
            <a:fld id="{8087BEB4-0F5F-4C84-88B0-47572DBCBDED}" type="datetimeFigureOut">
              <a:rPr lang="en-US" smtClean="0"/>
              <a:t>4/1/2025</a:t>
            </a:fld>
            <a:endParaRPr lang="en-US"/>
          </a:p>
        </p:txBody>
      </p:sp>
      <p:sp>
        <p:nvSpPr>
          <p:cNvPr id="6" name="Footer Placeholder 5">
            <a:extLst>
              <a:ext uri="{FF2B5EF4-FFF2-40B4-BE49-F238E27FC236}">
                <a16:creationId xmlns:a16="http://schemas.microsoft.com/office/drawing/2014/main" id="{1A19E5F7-1CDE-D9EE-3130-6B2DF69BB5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13B6CD-CDAE-6870-8C78-313FF8724479}"/>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16764833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EC30F-3BD4-5763-DA5C-DB620F87FA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6089F2-C3C7-C655-9003-A5452103DD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7B2B8E-72B1-2F70-E101-23F6D80754A4}"/>
              </a:ext>
            </a:extLst>
          </p:cNvPr>
          <p:cNvSpPr>
            <a:spLocks noGrp="1"/>
          </p:cNvSpPr>
          <p:nvPr>
            <p:ph type="dt" sz="half" idx="10"/>
          </p:nvPr>
        </p:nvSpPr>
        <p:spPr/>
        <p:txBody>
          <a:bodyPr/>
          <a:lstStyle/>
          <a:p>
            <a:fld id="{8087BEB4-0F5F-4C84-88B0-47572DBCBDED}" type="datetimeFigureOut">
              <a:rPr lang="en-US" smtClean="0"/>
              <a:t>4/1/2025</a:t>
            </a:fld>
            <a:endParaRPr lang="en-US"/>
          </a:p>
        </p:txBody>
      </p:sp>
      <p:sp>
        <p:nvSpPr>
          <p:cNvPr id="5" name="Footer Placeholder 4">
            <a:extLst>
              <a:ext uri="{FF2B5EF4-FFF2-40B4-BE49-F238E27FC236}">
                <a16:creationId xmlns:a16="http://schemas.microsoft.com/office/drawing/2014/main" id="{349CB0DE-E9A2-794A-8C43-E8417F86B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35A55C-B2EC-DB9F-9BD1-FE4DD3A80F09}"/>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13331676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AFCD07-C9CD-FE26-C7F3-19EBFD3D65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ADC26-574C-3525-AC63-4AE84B7BD1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270FE2-5D9B-3116-DDAB-ECE56D413979}"/>
              </a:ext>
            </a:extLst>
          </p:cNvPr>
          <p:cNvSpPr>
            <a:spLocks noGrp="1"/>
          </p:cNvSpPr>
          <p:nvPr>
            <p:ph type="dt" sz="half" idx="10"/>
          </p:nvPr>
        </p:nvSpPr>
        <p:spPr/>
        <p:txBody>
          <a:bodyPr/>
          <a:lstStyle/>
          <a:p>
            <a:fld id="{8087BEB4-0F5F-4C84-88B0-47572DBCBDED}" type="datetimeFigureOut">
              <a:rPr lang="en-US" smtClean="0"/>
              <a:t>4/1/2025</a:t>
            </a:fld>
            <a:endParaRPr lang="en-US"/>
          </a:p>
        </p:txBody>
      </p:sp>
      <p:sp>
        <p:nvSpPr>
          <p:cNvPr id="5" name="Footer Placeholder 4">
            <a:extLst>
              <a:ext uri="{FF2B5EF4-FFF2-40B4-BE49-F238E27FC236}">
                <a16:creationId xmlns:a16="http://schemas.microsoft.com/office/drawing/2014/main" id="{B1909192-78F5-E54A-5959-45985EF405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957726-4A1D-632F-B39D-BFA4F237E31C}"/>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2225312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4/1/2025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785359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4/1/2025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61209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4/1/2025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062500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4/1/2025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1013717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4/1/2025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397664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4/1/2025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635599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4/1/2025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602229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4/1/2025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041257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4/1/2025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5694105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4/1/2025</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38747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4/1/2025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152413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4/1/2025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57837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4/1/2025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036059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4/1/2025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6603698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4/1/2025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325676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4/1/2025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40613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4/1/2025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229032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4/1/2025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243767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4/1/2025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333773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4/1/2025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59361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4/1/2025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0283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4/1/2025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63796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4/1/2025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56214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4/1/2025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92994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4/1/2025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7116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4/1/2025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729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4/1/2025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01489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4/1/2025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769114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4/1/2025</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42305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48.xml"/><Relationship Id="rId7" Type="http://schemas.openxmlformats.org/officeDocument/2006/relationships/tags" Target="../tags/tag1.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4.xml"/><Relationship Id="rId5" Type="http://schemas.openxmlformats.org/officeDocument/2006/relationships/slideLayout" Target="../slideLayouts/slideLayout50.xml"/><Relationship Id="rId4" Type="http://schemas.openxmlformats.org/officeDocument/2006/relationships/slideLayout" Target="../slideLayouts/slideLayout49.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4/1/2025</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3620715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59DAE180-DFFE-CD6A-928D-23CEB1F5AEBF}"/>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AA50BB5-84BC-426A-A19B-6C29950590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FF66BE-7F86-0108-437B-4E7B3BB727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738C7-D5D5-7594-8F51-6CEC6FDA38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87BEB4-0F5F-4C84-88B0-47572DBCBDED}" type="datetimeFigureOut">
              <a:rPr lang="en-US" smtClean="0"/>
              <a:t>4/1/2025</a:t>
            </a:fld>
            <a:endParaRPr lang="en-US"/>
          </a:p>
        </p:txBody>
      </p:sp>
      <p:sp>
        <p:nvSpPr>
          <p:cNvPr id="5" name="Footer Placeholder 4">
            <a:extLst>
              <a:ext uri="{FF2B5EF4-FFF2-40B4-BE49-F238E27FC236}">
                <a16:creationId xmlns:a16="http://schemas.microsoft.com/office/drawing/2014/main" id="{9E2D4A5E-0B48-CDB5-B8BB-1B8AA6F4BE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6F011D-64E7-54BB-013B-F71DDC57F7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5CE6C2-496E-4907-9645-EF4507BB91C0}" type="slidenum">
              <a:rPr lang="en-US" smtClean="0"/>
              <a:t>‹#›</a:t>
            </a:fld>
            <a:endParaRPr lang="en-US"/>
          </a:p>
        </p:txBody>
      </p:sp>
      <p:sp>
        <p:nvSpPr>
          <p:cNvPr id="17" name="Rectangle 16">
            <a:extLst>
              <a:ext uri="{FF2B5EF4-FFF2-40B4-BE49-F238E27FC236}">
                <a16:creationId xmlns:a16="http://schemas.microsoft.com/office/drawing/2014/main" id="{5985227D-73CC-C6F2-B4FF-ABD74D8FBA26}"/>
              </a:ext>
            </a:extLst>
          </p:cNvPr>
          <p:cNvSpPr/>
          <p:nvPr userDrawn="1"/>
        </p:nvSpPr>
        <p:spPr>
          <a:xfrm>
            <a:off x="4660900" y="-1054100"/>
            <a:ext cx="3086100" cy="939800"/>
          </a:xfrm>
          <a:prstGeom prst="rect">
            <a:avLst/>
          </a:prstGeom>
          <a:solidFill>
            <a:srgbClr val="6666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695773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4/1/2025</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4024892667"/>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A52A102-8B58-1FAF-3EED-BE7510D3D62D}"/>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4/1/2025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B76AA5C-79BF-7971-C409-E604894AAD86}"/>
              </a:ext>
            </a:extLst>
          </p:cNvPr>
          <p:cNvSpPr/>
          <p:nvPr userDrawn="1"/>
        </p:nvSpPr>
        <p:spPr>
          <a:xfrm>
            <a:off x="4648200" y="-1295400"/>
            <a:ext cx="2942771" cy="1135743"/>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8BE0CB4-1E40-850B-AC8D-E19CBB232348}"/>
              </a:ext>
            </a:extLst>
          </p:cNvPr>
          <p:cNvSpPr/>
          <p:nvPr userDrawn="1"/>
        </p:nvSpPr>
        <p:spPr>
          <a:xfrm>
            <a:off x="3619500" y="7452178"/>
            <a:ext cx="5913748" cy="2282372"/>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641096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hemeOverride" Target="../theme/themeOverride8.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2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jpeg"/><Relationship Id="rId1" Type="http://schemas.openxmlformats.org/officeDocument/2006/relationships/slideLayout" Target="../slideLayouts/slideLayout24.xml"/><Relationship Id="rId6" Type="http://schemas.openxmlformats.org/officeDocument/2006/relationships/image" Target="../media/image32.jpeg"/><Relationship Id="rId5" Type="http://schemas.openxmlformats.org/officeDocument/2006/relationships/image" Target="../media/image31.emf"/><Relationship Id="rId4" Type="http://schemas.openxmlformats.org/officeDocument/2006/relationships/image" Target="../media/image30.emf"/></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jpe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jpeg"/><Relationship Id="rId1" Type="http://schemas.openxmlformats.org/officeDocument/2006/relationships/slideLayout" Target="../slideLayouts/slideLayout24.xml"/><Relationship Id="rId5" Type="http://schemas.openxmlformats.org/officeDocument/2006/relationships/image" Target="../media/image31.emf"/><Relationship Id="rId4" Type="http://schemas.openxmlformats.org/officeDocument/2006/relationships/image" Target="../media/image30.emf"/></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jpe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jpe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jpe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themeOverride" Target="../theme/themeOverride11.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8.jpeg"/><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0.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0.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30.xml"/><Relationship Id="rId5" Type="http://schemas.microsoft.com/office/2007/relationships/hdphoto" Target="../media/hdphoto1.wdp"/><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0945C50-4970-C82A-E26A-E8CD8CDC1CDC}"/>
              </a:ext>
            </a:extLst>
          </p:cNvPr>
          <p:cNvGrpSpPr/>
          <p:nvPr/>
        </p:nvGrpSpPr>
        <p:grpSpPr>
          <a:xfrm>
            <a:off x="637346" y="666327"/>
            <a:ext cx="2032624" cy="673180"/>
            <a:chOff x="1765221" y="706837"/>
            <a:chExt cx="2032624" cy="673180"/>
          </a:xfrm>
        </p:grpSpPr>
        <p:sp>
          <p:nvSpPr>
            <p:cNvPr id="6" name="Rectangle: Rounded Corners 5">
              <a:extLst>
                <a:ext uri="{FF2B5EF4-FFF2-40B4-BE49-F238E27FC236}">
                  <a16:creationId xmlns:a16="http://schemas.microsoft.com/office/drawing/2014/main" id="{691AAF00-53C5-95B6-0EB6-33F2D67F3654}"/>
                </a:ext>
              </a:extLst>
            </p:cNvPr>
            <p:cNvSpPr/>
            <p:nvPr/>
          </p:nvSpPr>
          <p:spPr>
            <a:xfrm>
              <a:off x="1823190" y="706837"/>
              <a:ext cx="1974655" cy="59464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B6ACC58D-A625-0352-BEC1-518D79E5EE96}"/>
                </a:ext>
              </a:extLst>
            </p:cNvPr>
            <p:cNvSpPr/>
            <p:nvPr/>
          </p:nvSpPr>
          <p:spPr>
            <a:xfrm>
              <a:off x="1765221" y="785377"/>
              <a:ext cx="1974655" cy="594640"/>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bg1"/>
                  </a:solidFill>
                </a:rPr>
                <a:t>Bài</a:t>
              </a:r>
              <a:r>
                <a:rPr lang="en-US" sz="3200" b="1" dirty="0">
                  <a:solidFill>
                    <a:schemeClr val="bg1"/>
                  </a:solidFill>
                </a:rPr>
                <a:t> 38</a:t>
              </a:r>
            </a:p>
          </p:txBody>
        </p:sp>
      </p:grpSp>
      <p:sp>
        <p:nvSpPr>
          <p:cNvPr id="12" name="Rectangle 11"/>
          <p:cNvSpPr/>
          <p:nvPr/>
        </p:nvSpPr>
        <p:spPr>
          <a:xfrm>
            <a:off x="2189534" y="1542296"/>
            <a:ext cx="8430448" cy="923330"/>
          </a:xfrm>
          <a:prstGeom prst="rect">
            <a:avLst/>
          </a:prstGeom>
          <a:noFill/>
        </p:spPr>
        <p:txBody>
          <a:bodyPr wrap="none" lIns="91440" tIns="45720" rIns="91440" bIns="45720">
            <a:spAutoFit/>
          </a:bodyPr>
          <a:lstStyle/>
          <a:p>
            <a:pPr algn="ctr"/>
            <a:r>
              <a:rPr lang="en-US" sz="5400" b="1">
                <a:solidFill>
                  <a:srgbClr val="FF0000"/>
                </a:solidFill>
              </a:rPr>
              <a:t>NUCLEIC ACID VÀ GENE</a:t>
            </a:r>
          </a:p>
        </p:txBody>
      </p:sp>
    </p:spTree>
    <p:extLst>
      <p:ext uri="{BB962C8B-B14F-4D97-AF65-F5344CB8AC3E}">
        <p14:creationId xmlns:p14="http://schemas.microsoft.com/office/powerpoint/2010/main" val="1317880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19A076B-B3B6-16B1-51E6-F35DACA963D9}"/>
              </a:ext>
            </a:extLst>
          </p:cNvPr>
          <p:cNvGrpSpPr/>
          <p:nvPr/>
        </p:nvGrpSpPr>
        <p:grpSpPr>
          <a:xfrm>
            <a:off x="3020310" y="0"/>
            <a:ext cx="6008876" cy="805543"/>
            <a:chOff x="1957096" y="205274"/>
            <a:chExt cx="5050196" cy="933061"/>
          </a:xfrm>
        </p:grpSpPr>
        <p:sp>
          <p:nvSpPr>
            <p:cNvPr id="18" name="Rectangle: Rounded Corners 17">
              <a:extLst>
                <a:ext uri="{FF2B5EF4-FFF2-40B4-BE49-F238E27FC236}">
                  <a16:creationId xmlns:a16="http://schemas.microsoft.com/office/drawing/2014/main" id="{EF38BAE2-A53F-FA2C-8183-7C5B49D998AE}"/>
                </a:ext>
              </a:extLst>
            </p:cNvPr>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5FF80D8-138B-D4DC-E531-31C4ADE6A149}"/>
                </a:ext>
              </a:extLst>
            </p:cNvPr>
            <p:cNvSpPr txBox="1"/>
            <p:nvPr/>
          </p:nvSpPr>
          <p:spPr>
            <a:xfrm>
              <a:off x="2141832" y="329758"/>
              <a:ext cx="4817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 KHÁI NIỆM NUCLEIC ACID</a:t>
              </a:r>
            </a:p>
          </p:txBody>
        </p:sp>
      </p:grpSp>
      <p:grpSp>
        <p:nvGrpSpPr>
          <p:cNvPr id="9" name="Group 8">
            <a:extLst>
              <a:ext uri="{FF2B5EF4-FFF2-40B4-BE49-F238E27FC236}">
                <a16:creationId xmlns:a16="http://schemas.microsoft.com/office/drawing/2014/main" id="{124BAB8C-2240-5E12-1847-039B2BDB5D85}"/>
              </a:ext>
            </a:extLst>
          </p:cNvPr>
          <p:cNvGrpSpPr/>
          <p:nvPr/>
        </p:nvGrpSpPr>
        <p:grpSpPr>
          <a:xfrm>
            <a:off x="429852" y="693137"/>
            <a:ext cx="11083457" cy="1517978"/>
            <a:chOff x="394226" y="800015"/>
            <a:chExt cx="11083457" cy="1517978"/>
          </a:xfrm>
        </p:grpSpPr>
        <p:sp>
          <p:nvSpPr>
            <p:cNvPr id="2" name="Rectangle: Rounded Corners 1">
              <a:extLst>
                <a:ext uri="{FF2B5EF4-FFF2-40B4-BE49-F238E27FC236}">
                  <a16:creationId xmlns:a16="http://schemas.microsoft.com/office/drawing/2014/main" id="{205D27E5-A56A-FD5B-F19E-3598FE498196}"/>
                </a:ext>
              </a:extLst>
            </p:cNvPr>
            <p:cNvSpPr/>
            <p:nvPr/>
          </p:nvSpPr>
          <p:spPr>
            <a:xfrm>
              <a:off x="624501" y="1163279"/>
              <a:ext cx="10853182" cy="115471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1C73C374-4EB5-1802-2C40-844C2430D5B8}"/>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0B5ACE95-B766-8E3D-D1B7-C192EA4118F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5216F"/>
                  </a:solidFill>
                  <a:effectLst/>
                  <a:uLnTx/>
                  <a:uFillTx/>
                  <a:latin typeface="Arial" panose="020B0604020202020204" pitchFamily="34" charset="0"/>
                  <a:ea typeface="Aachen" panose="02020500000000000000" pitchFamily="18" charset="0"/>
                  <a:cs typeface="Arial" panose="020B0604020202020204" pitchFamily="34" charset="0"/>
                </a:rPr>
                <a:t>?</a:t>
              </a:r>
            </a:p>
          </p:txBody>
        </p:sp>
        <p:sp>
          <p:nvSpPr>
            <p:cNvPr id="6" name="TextBox 5">
              <a:extLst>
                <a:ext uri="{FF2B5EF4-FFF2-40B4-BE49-F238E27FC236}">
                  <a16:creationId xmlns:a16="http://schemas.microsoft.com/office/drawing/2014/main" id="{B053A59A-E4BB-4378-19A3-58DF71AB8267}"/>
                </a:ext>
              </a:extLst>
            </p:cNvPr>
            <p:cNvSpPr txBox="1"/>
            <p:nvPr/>
          </p:nvSpPr>
          <p:spPr>
            <a:xfrm>
              <a:off x="1279871" y="1008900"/>
              <a:ext cx="10129999" cy="1154714"/>
            </a:xfrm>
            <a:prstGeom prst="round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Dựa vào thông tin sách giáo khoa, em hãy cho biết Nucleic acid được cấu tạo như thế nào? Gồm những loại nào?</a:t>
              </a:r>
            </a:p>
          </p:txBody>
        </p:sp>
      </p:grpSp>
      <p:grpSp>
        <p:nvGrpSpPr>
          <p:cNvPr id="10" name="Group 9">
            <a:extLst>
              <a:ext uri="{FF2B5EF4-FFF2-40B4-BE49-F238E27FC236}">
                <a16:creationId xmlns:a16="http://schemas.microsoft.com/office/drawing/2014/main" id="{D8189182-745E-F82F-3089-805E34925C33}"/>
              </a:ext>
            </a:extLst>
          </p:cNvPr>
          <p:cNvGrpSpPr/>
          <p:nvPr/>
        </p:nvGrpSpPr>
        <p:grpSpPr>
          <a:xfrm>
            <a:off x="285008" y="2850078"/>
            <a:ext cx="11756571" cy="3712763"/>
            <a:chOff x="1504970" y="3523109"/>
            <a:chExt cx="8149524" cy="1897638"/>
          </a:xfrm>
        </p:grpSpPr>
        <p:sp>
          <p:nvSpPr>
            <p:cNvPr id="5" name="Rectangle: Rounded Corners 4">
              <a:extLst>
                <a:ext uri="{FF2B5EF4-FFF2-40B4-BE49-F238E27FC236}">
                  <a16:creationId xmlns:a16="http://schemas.microsoft.com/office/drawing/2014/main" id="{B7FC87DF-4913-A4A3-CB3C-3BDDB47954D0}"/>
                </a:ext>
              </a:extLst>
            </p:cNvPr>
            <p:cNvSpPr/>
            <p:nvPr/>
          </p:nvSpPr>
          <p:spPr>
            <a:xfrm>
              <a:off x="1540739" y="3523109"/>
              <a:ext cx="8021169" cy="1897638"/>
            </a:xfrm>
            <a:prstGeom prst="roundRect">
              <a:avLst>
                <a:gd name="adj" fmla="val 5212"/>
              </a:avLst>
            </a:prstGeom>
            <a:solidFill>
              <a:srgbClr val="B6C2F6"/>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7" name="Rectangle: Rounded Corners 6">
              <a:extLst>
                <a:ext uri="{FF2B5EF4-FFF2-40B4-BE49-F238E27FC236}">
                  <a16:creationId xmlns:a16="http://schemas.microsoft.com/office/drawing/2014/main" id="{7728ACCD-EC6D-F235-2A64-72C8A0F4C704}"/>
                </a:ext>
              </a:extLst>
            </p:cNvPr>
            <p:cNvSpPr/>
            <p:nvPr/>
          </p:nvSpPr>
          <p:spPr>
            <a:xfrm>
              <a:off x="1504970" y="3578774"/>
              <a:ext cx="8149524" cy="1787313"/>
            </a:xfrm>
            <a:prstGeom prst="roundRect">
              <a:avLst>
                <a:gd name="adj" fmla="val 3172"/>
              </a:avLst>
            </a:prstGeom>
            <a:solidFill>
              <a:sysClr val="window" lastClr="FFFFFF"/>
            </a:solidFill>
            <a:ln w="19050" cap="flat" cmpd="sng" algn="ctr">
              <a:solidFill>
                <a:srgbClr val="20386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Arial"/>
                <a:ea typeface="+mn-ea"/>
                <a:cs typeface="+mn-cs"/>
              </a:endParaRPr>
            </a:p>
          </p:txBody>
        </p:sp>
      </p:grpSp>
      <p:sp>
        <p:nvSpPr>
          <p:cNvPr id="11" name="Rectangle: Rounded Corners 10">
            <a:extLst>
              <a:ext uri="{FF2B5EF4-FFF2-40B4-BE49-F238E27FC236}">
                <a16:creationId xmlns:a16="http://schemas.microsoft.com/office/drawing/2014/main" id="{5F7F9E2E-AEF4-C169-9D05-8F04CE796377}"/>
              </a:ext>
            </a:extLst>
          </p:cNvPr>
          <p:cNvSpPr/>
          <p:nvPr/>
        </p:nvSpPr>
        <p:spPr>
          <a:xfrm>
            <a:off x="5215092" y="2294966"/>
            <a:ext cx="1447333" cy="431080"/>
          </a:xfrm>
          <a:prstGeom prst="roundRect">
            <a:avLst>
              <a:gd name="adj" fmla="val 50000"/>
            </a:avLst>
          </a:prstGeom>
          <a:solidFill>
            <a:srgbClr val="F5D50F"/>
          </a:solidFill>
          <a:ln>
            <a:noFill/>
          </a:ln>
          <a:effectLst>
            <a:outerShdw blurRad="107950" dist="12700" dir="5400000" algn="ctr">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solidFill>
                  <a:schemeClr val="tx1"/>
                </a:solidFill>
                <a:latin typeface="Arial" panose="020B0604020202020204" pitchFamily="34" charset="0"/>
                <a:cs typeface="Arial" panose="020B0604020202020204" pitchFamily="34" charset="0"/>
              </a:rPr>
              <a:t>Trả lời</a:t>
            </a:r>
          </a:p>
        </p:txBody>
      </p:sp>
      <p:sp>
        <p:nvSpPr>
          <p:cNvPr id="13" name="TextBox 12">
            <a:extLst>
              <a:ext uri="{FF2B5EF4-FFF2-40B4-BE49-F238E27FC236}">
                <a16:creationId xmlns:a16="http://schemas.microsoft.com/office/drawing/2014/main" id="{64BB7221-B37C-76DD-2280-BFB66B6162AF}"/>
              </a:ext>
            </a:extLst>
          </p:cNvPr>
          <p:cNvSpPr txBox="1"/>
          <p:nvPr/>
        </p:nvSpPr>
        <p:spPr>
          <a:xfrm>
            <a:off x="421983" y="3121171"/>
            <a:ext cx="11536469" cy="3194721"/>
          </a:xfrm>
          <a:prstGeom prst="rect">
            <a:avLst/>
          </a:prstGeom>
          <a:noFill/>
        </p:spPr>
        <p:txBody>
          <a:bodyPr wrap="square">
            <a:spAutoFit/>
          </a:bodyPr>
          <a:lstStyle/>
          <a:p>
            <a:pPr algn="just">
              <a:lnSpc>
                <a:spcPct val="120000"/>
              </a:lnSpc>
              <a:spcBef>
                <a:spcPts val="600"/>
              </a:spcBef>
            </a:pPr>
            <a:r>
              <a:rPr lang="vi-VN" sz="2800" b="0" i="0">
                <a:effectLst/>
                <a:latin typeface="Arial" panose="020B0604020202020204" pitchFamily="34" charset="0"/>
                <a:cs typeface="Arial" panose="020B0604020202020204" pitchFamily="34" charset="0"/>
              </a:rPr>
              <a:t>●</a:t>
            </a:r>
            <a:r>
              <a:rPr lang="en-US" sz="2800" b="0" i="0">
                <a:effectLst/>
                <a:latin typeface="Arial" panose="020B0604020202020204" pitchFamily="34" charset="0"/>
                <a:cs typeface="Arial" panose="020B0604020202020204" pitchFamily="34" charset="0"/>
              </a:rPr>
              <a:t> </a:t>
            </a:r>
            <a:r>
              <a:rPr lang="vi-VN" sz="2800" b="0" i="0">
                <a:effectLst/>
                <a:latin typeface="Arial" panose="020B0604020202020204" pitchFamily="34" charset="0"/>
                <a:cs typeface="Arial" panose="020B0604020202020204" pitchFamily="34" charset="0"/>
              </a:rPr>
              <a:t>Nucleic acid là những phân tử sinh học cấu tạo từ các nguyên tố </a:t>
            </a:r>
            <a:r>
              <a:rPr lang="vi-VN" sz="2800" b="1" i="0">
                <a:solidFill>
                  <a:srgbClr val="00B050"/>
                </a:solidFill>
                <a:effectLst/>
                <a:latin typeface="Arial" panose="020B0604020202020204" pitchFamily="34" charset="0"/>
                <a:cs typeface="Arial" panose="020B0604020202020204" pitchFamily="34" charset="0"/>
              </a:rPr>
              <a:t>C, H, O, N, P</a:t>
            </a:r>
            <a:r>
              <a:rPr lang="vi-VN" sz="2800" b="1" i="0">
                <a:effectLst/>
                <a:latin typeface="Arial" panose="020B0604020202020204" pitchFamily="34" charset="0"/>
                <a:cs typeface="Arial" panose="020B0604020202020204" pitchFamily="34" charset="0"/>
              </a:rPr>
              <a:t>, </a:t>
            </a:r>
            <a:r>
              <a:rPr lang="vi-VN" sz="2800" b="0" i="0">
                <a:effectLst/>
                <a:latin typeface="Arial" panose="020B0604020202020204" pitchFamily="34" charset="0"/>
                <a:cs typeface="Arial" panose="020B0604020202020204" pitchFamily="34" charset="0"/>
              </a:rPr>
              <a:t>chúng có cấu trúc đa phân và được tìm thấy trong tế bào của </a:t>
            </a:r>
            <a:r>
              <a:rPr lang="vi-VN" sz="2800" b="1" i="0">
                <a:solidFill>
                  <a:srgbClr val="FF0000"/>
                </a:solidFill>
                <a:effectLst/>
                <a:latin typeface="Arial" panose="020B0604020202020204" pitchFamily="34" charset="0"/>
                <a:cs typeface="Arial" panose="020B0604020202020204" pitchFamily="34" charset="0"/>
              </a:rPr>
              <a:t>cơ thể sinh vật, trong virus</a:t>
            </a:r>
            <a:r>
              <a:rPr lang="vi-VN" sz="2800" b="0" i="0">
                <a:effectLst/>
                <a:latin typeface="Arial" panose="020B0604020202020204" pitchFamily="34" charset="0"/>
                <a:cs typeface="Arial" panose="020B0604020202020204" pitchFamily="34" charset="0"/>
              </a:rPr>
              <a:t>. </a:t>
            </a:r>
            <a:endParaRPr lang="en-US" sz="2800" b="0" i="0">
              <a:effectLst/>
              <a:latin typeface="Arial" panose="020B0604020202020204" pitchFamily="34" charset="0"/>
              <a:cs typeface="Arial" panose="020B0604020202020204" pitchFamily="34" charset="0"/>
            </a:endParaRPr>
          </a:p>
          <a:p>
            <a:pPr algn="just">
              <a:lnSpc>
                <a:spcPct val="120000"/>
              </a:lnSpc>
            </a:pPr>
            <a:r>
              <a:rPr lang="vi-VN" sz="2800" b="0" i="0">
                <a:effectLst/>
                <a:latin typeface="Arial" panose="020B0604020202020204" pitchFamily="34" charset="0"/>
                <a:cs typeface="Arial" panose="020B0604020202020204" pitchFamily="34" charset="0"/>
              </a:rPr>
              <a:t>●</a:t>
            </a:r>
            <a:r>
              <a:rPr lang="en-US" sz="2800" b="0" i="0">
                <a:effectLst/>
                <a:latin typeface="Arial" panose="020B0604020202020204" pitchFamily="34" charset="0"/>
                <a:cs typeface="Arial" panose="020B0604020202020204" pitchFamily="34" charset="0"/>
              </a:rPr>
              <a:t> </a:t>
            </a:r>
            <a:r>
              <a:rPr lang="vi-VN" sz="2800" b="0" i="0">
                <a:effectLst/>
                <a:latin typeface="Arial" panose="020B0604020202020204" pitchFamily="34" charset="0"/>
                <a:cs typeface="Arial" panose="020B0604020202020204" pitchFamily="34" charset="0"/>
              </a:rPr>
              <a:t>Nucleic acid có </a:t>
            </a:r>
            <a:r>
              <a:rPr lang="vi-VN" sz="2800" b="1" i="0">
                <a:effectLst/>
                <a:latin typeface="Arial" panose="020B0604020202020204" pitchFamily="34" charset="0"/>
                <a:cs typeface="Arial" panose="020B0604020202020204" pitchFamily="34" charset="0"/>
              </a:rPr>
              <a:t>hai loại </a:t>
            </a:r>
            <a:r>
              <a:rPr lang="vi-VN" sz="2800" b="0" i="0">
                <a:effectLst/>
                <a:latin typeface="Arial" panose="020B0604020202020204" pitchFamily="34" charset="0"/>
                <a:cs typeface="Arial" panose="020B0604020202020204" pitchFamily="34" charset="0"/>
              </a:rPr>
              <a:t>là </a:t>
            </a:r>
            <a:endParaRPr lang="en-US" sz="2800" b="0" i="0">
              <a:effectLst/>
              <a:latin typeface="Arial" panose="020B0604020202020204" pitchFamily="34" charset="0"/>
              <a:cs typeface="Arial" panose="020B0604020202020204" pitchFamily="34" charset="0"/>
            </a:endParaRPr>
          </a:p>
          <a:p>
            <a:pPr algn="just">
              <a:lnSpc>
                <a:spcPct val="120000"/>
              </a:lnSpc>
            </a:pPr>
            <a:r>
              <a:rPr lang="en-US" sz="2800">
                <a:latin typeface="Arial" panose="020B0604020202020204" pitchFamily="34" charset="0"/>
                <a:cs typeface="Arial" panose="020B0604020202020204" pitchFamily="34" charset="0"/>
              </a:rPr>
              <a:t>	+ </a:t>
            </a:r>
            <a:r>
              <a:rPr lang="en-US" sz="2800" b="0" i="0">
                <a:effectLst/>
                <a:latin typeface="Arial" panose="020B0604020202020204" pitchFamily="34" charset="0"/>
                <a:cs typeface="Arial" panose="020B0604020202020204" pitchFamily="34" charset="0"/>
              </a:rPr>
              <a:t>D</a:t>
            </a:r>
            <a:r>
              <a:rPr lang="vi-VN" sz="2800" b="0" i="0">
                <a:effectLst/>
                <a:latin typeface="Arial" panose="020B0604020202020204" pitchFamily="34" charset="0"/>
                <a:cs typeface="Arial" panose="020B0604020202020204" pitchFamily="34" charset="0"/>
              </a:rPr>
              <a:t>eoxyribonucleic acid </a:t>
            </a:r>
            <a:r>
              <a:rPr lang="vi-VN" sz="2800" b="1" i="0">
                <a:effectLst/>
                <a:latin typeface="Arial" panose="020B0604020202020204" pitchFamily="34" charset="0"/>
                <a:cs typeface="Arial" panose="020B0604020202020204" pitchFamily="34" charset="0"/>
              </a:rPr>
              <a:t>(DNA) </a:t>
            </a:r>
            <a:endParaRPr lang="en-US" sz="2800" b="1" i="0">
              <a:effectLst/>
              <a:latin typeface="Arial" panose="020B0604020202020204" pitchFamily="34" charset="0"/>
              <a:cs typeface="Arial" panose="020B0604020202020204" pitchFamily="34" charset="0"/>
            </a:endParaRPr>
          </a:p>
          <a:p>
            <a:pPr algn="just">
              <a:lnSpc>
                <a:spcPct val="120000"/>
              </a:lnSpc>
            </a:pPr>
            <a:r>
              <a:rPr lang="en-US" sz="2800">
                <a:latin typeface="Arial" panose="020B0604020202020204" pitchFamily="34" charset="0"/>
                <a:cs typeface="Arial" panose="020B0604020202020204" pitchFamily="34" charset="0"/>
              </a:rPr>
              <a:t>	+ </a:t>
            </a:r>
            <a:r>
              <a:rPr lang="en-US" sz="2800" b="0" i="0">
                <a:effectLst/>
                <a:latin typeface="Arial" panose="020B0604020202020204" pitchFamily="34" charset="0"/>
                <a:cs typeface="Arial" panose="020B0604020202020204" pitchFamily="34" charset="0"/>
              </a:rPr>
              <a:t>R</a:t>
            </a:r>
            <a:r>
              <a:rPr lang="vi-VN" sz="2800" b="0" i="0">
                <a:effectLst/>
                <a:latin typeface="Arial" panose="020B0604020202020204" pitchFamily="34" charset="0"/>
                <a:cs typeface="Arial" panose="020B0604020202020204" pitchFamily="34" charset="0"/>
              </a:rPr>
              <a:t>ibonucleic acid </a:t>
            </a:r>
            <a:r>
              <a:rPr lang="vi-VN" sz="2800" b="1" i="0">
                <a:effectLst/>
                <a:latin typeface="Arial" panose="020B0604020202020204" pitchFamily="34" charset="0"/>
                <a:cs typeface="Arial" panose="020B0604020202020204" pitchFamily="34" charset="0"/>
              </a:rPr>
              <a:t>(RNA).</a:t>
            </a:r>
            <a:endParaRPr lang="en-US" sz="28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33404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 calcmode="lin" valueType="num">
                                      <p:cBhvr additive="base">
                                        <p:cTn id="12"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 calcmode="lin" valueType="num">
                                      <p:cBhvr additive="base">
                                        <p:cTn id="16"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3">
                                            <p:txEl>
                                              <p:pRg st="3" end="3"/>
                                            </p:txEl>
                                          </p:spTgt>
                                        </p:tgtEl>
                                        <p:attrNameLst>
                                          <p:attrName>style.visibility</p:attrName>
                                        </p:attrNameLst>
                                      </p:cBhvr>
                                      <p:to>
                                        <p:strVal val="visible"/>
                                      </p:to>
                                    </p:set>
                                    <p:anim calcmode="lin" valueType="num">
                                      <p:cBhvr additive="base">
                                        <p:cTn id="20"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DF11449-3747-830E-8C20-A9C187D89534}"/>
              </a:ext>
            </a:extLst>
          </p:cNvPr>
          <p:cNvGrpSpPr/>
          <p:nvPr/>
        </p:nvGrpSpPr>
        <p:grpSpPr>
          <a:xfrm>
            <a:off x="1957387" y="39269"/>
            <a:ext cx="8277225" cy="6699522"/>
            <a:chOff x="1957387" y="39269"/>
            <a:chExt cx="8277225" cy="6699522"/>
          </a:xfrm>
        </p:grpSpPr>
        <p:pic>
          <p:nvPicPr>
            <p:cNvPr id="1026" name="Picture 2" descr="Lý thuyết bài các phân tử sinh học môn sinh học lớp 10 sách cánh diều">
              <a:extLst>
                <a:ext uri="{FF2B5EF4-FFF2-40B4-BE49-F238E27FC236}">
                  <a16:creationId xmlns:a16="http://schemas.microsoft.com/office/drawing/2014/main" id="{2FDD6FFD-6529-CFB4-BDB3-C0EDAA098B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477"/>
            <a:stretch/>
          </p:blipFill>
          <p:spPr bwMode="auto">
            <a:xfrm>
              <a:off x="1957387" y="119208"/>
              <a:ext cx="8277225" cy="661958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A8EA024-E512-8B0F-1AC4-F18E86E2FF67}"/>
                </a:ext>
              </a:extLst>
            </p:cNvPr>
            <p:cNvSpPr/>
            <p:nvPr/>
          </p:nvSpPr>
          <p:spPr>
            <a:xfrm>
              <a:off x="1957387" y="39269"/>
              <a:ext cx="1515089" cy="2243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902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19A076B-B3B6-16B1-51E6-F35DACA963D9}"/>
              </a:ext>
            </a:extLst>
          </p:cNvPr>
          <p:cNvGrpSpPr/>
          <p:nvPr/>
        </p:nvGrpSpPr>
        <p:grpSpPr>
          <a:xfrm>
            <a:off x="3091562" y="187688"/>
            <a:ext cx="6008876" cy="805543"/>
            <a:chOff x="1957096" y="205274"/>
            <a:chExt cx="5050196" cy="933061"/>
          </a:xfrm>
        </p:grpSpPr>
        <p:sp>
          <p:nvSpPr>
            <p:cNvPr id="18" name="Rectangle: Rounded Corners 17">
              <a:extLst>
                <a:ext uri="{FF2B5EF4-FFF2-40B4-BE49-F238E27FC236}">
                  <a16:creationId xmlns:a16="http://schemas.microsoft.com/office/drawing/2014/main" id="{EF38BAE2-A53F-FA2C-8183-7C5B49D998AE}"/>
                </a:ext>
              </a:extLst>
            </p:cNvPr>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5FF80D8-138B-D4DC-E531-31C4ADE6A149}"/>
                </a:ext>
              </a:extLst>
            </p:cNvPr>
            <p:cNvSpPr txBox="1"/>
            <p:nvPr/>
          </p:nvSpPr>
          <p:spPr>
            <a:xfrm>
              <a:off x="2141832" y="329758"/>
              <a:ext cx="4817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 KHÁI NIỆM NUCLEIC ACID</a:t>
              </a:r>
            </a:p>
          </p:txBody>
        </p:sp>
      </p:grpSp>
      <p:grpSp>
        <p:nvGrpSpPr>
          <p:cNvPr id="10" name="Group 9">
            <a:extLst>
              <a:ext uri="{FF2B5EF4-FFF2-40B4-BE49-F238E27FC236}">
                <a16:creationId xmlns:a16="http://schemas.microsoft.com/office/drawing/2014/main" id="{D8189182-745E-F82F-3089-805E34925C33}"/>
              </a:ext>
            </a:extLst>
          </p:cNvPr>
          <p:cNvGrpSpPr/>
          <p:nvPr/>
        </p:nvGrpSpPr>
        <p:grpSpPr>
          <a:xfrm>
            <a:off x="750985" y="1432833"/>
            <a:ext cx="6412750" cy="5052114"/>
            <a:chOff x="1504970" y="3523109"/>
            <a:chExt cx="8149524" cy="1897638"/>
          </a:xfrm>
        </p:grpSpPr>
        <p:sp>
          <p:nvSpPr>
            <p:cNvPr id="5" name="Rectangle: Rounded Corners 4">
              <a:extLst>
                <a:ext uri="{FF2B5EF4-FFF2-40B4-BE49-F238E27FC236}">
                  <a16:creationId xmlns:a16="http://schemas.microsoft.com/office/drawing/2014/main" id="{B7FC87DF-4913-A4A3-CB3C-3BDDB47954D0}"/>
                </a:ext>
              </a:extLst>
            </p:cNvPr>
            <p:cNvSpPr/>
            <p:nvPr/>
          </p:nvSpPr>
          <p:spPr>
            <a:xfrm>
              <a:off x="1540739" y="3523109"/>
              <a:ext cx="8021169" cy="1897638"/>
            </a:xfrm>
            <a:prstGeom prst="roundRect">
              <a:avLst>
                <a:gd name="adj" fmla="val 5212"/>
              </a:avLst>
            </a:prstGeom>
            <a:solidFill>
              <a:srgbClr val="EEC3EB"/>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7" name="Rectangle: Rounded Corners 6">
              <a:extLst>
                <a:ext uri="{FF2B5EF4-FFF2-40B4-BE49-F238E27FC236}">
                  <a16:creationId xmlns:a16="http://schemas.microsoft.com/office/drawing/2014/main" id="{7728ACCD-EC6D-F235-2A64-72C8A0F4C704}"/>
                </a:ext>
              </a:extLst>
            </p:cNvPr>
            <p:cNvSpPr/>
            <p:nvPr/>
          </p:nvSpPr>
          <p:spPr>
            <a:xfrm>
              <a:off x="1504970" y="3578774"/>
              <a:ext cx="8149524" cy="1787313"/>
            </a:xfrm>
            <a:prstGeom prst="roundRect">
              <a:avLst>
                <a:gd name="adj" fmla="val 3172"/>
              </a:avLst>
            </a:prstGeom>
            <a:solidFill>
              <a:sysClr val="window" lastClr="FFFFFF"/>
            </a:solidFill>
            <a:ln w="19050" cap="flat" cmpd="sng" algn="ctr">
              <a:solidFill>
                <a:srgbClr val="20386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sp>
        <p:nvSpPr>
          <p:cNvPr id="13" name="TextBox 12">
            <a:extLst>
              <a:ext uri="{FF2B5EF4-FFF2-40B4-BE49-F238E27FC236}">
                <a16:creationId xmlns:a16="http://schemas.microsoft.com/office/drawing/2014/main" id="{64BB7221-B37C-76DD-2280-BFB66B6162AF}"/>
              </a:ext>
            </a:extLst>
          </p:cNvPr>
          <p:cNvSpPr txBox="1"/>
          <p:nvPr/>
        </p:nvSpPr>
        <p:spPr>
          <a:xfrm>
            <a:off x="938652" y="1579054"/>
            <a:ext cx="6034349" cy="4637423"/>
          </a:xfrm>
          <a:prstGeom prst="rect">
            <a:avLst/>
          </a:prstGeom>
          <a:noFill/>
        </p:spPr>
        <p:txBody>
          <a:bodyPr wrap="square">
            <a:spAutoFit/>
          </a:bodyPr>
          <a:lstStyle/>
          <a:p>
            <a:pPr algn="just">
              <a:lnSpc>
                <a:spcPct val="120000"/>
              </a:lnSpc>
              <a:spcBef>
                <a:spcPts val="600"/>
              </a:spcBef>
            </a:pPr>
            <a:r>
              <a:rPr lang="vi-VN" sz="2400" b="0" i="0">
                <a:effectLst/>
                <a:latin typeface="Times New Roman" panose="02020603050405020304" pitchFamily="18" charset="0"/>
                <a:cs typeface="Times New Roman" panose="02020603050405020304" pitchFamily="18" charset="0"/>
              </a:rPr>
              <a:t>▪</a:t>
            </a:r>
            <a:r>
              <a:rPr lang="en-US" sz="2400" b="0" i="0">
                <a:effectLst/>
                <a:latin typeface="Times New Roman" panose="02020603050405020304" pitchFamily="18" charset="0"/>
                <a:cs typeface="Times New Roman" panose="02020603050405020304" pitchFamily="18" charset="0"/>
              </a:rPr>
              <a:t> </a:t>
            </a:r>
            <a:r>
              <a:rPr lang="vi-VN" sz="2400" b="0" i="0">
                <a:effectLst/>
                <a:latin typeface="Arial" panose="020B0604020202020204" pitchFamily="34" charset="0"/>
                <a:cs typeface="Arial" panose="020B0604020202020204" pitchFamily="34" charset="0"/>
              </a:rPr>
              <a:t>Các phân tử DNA và RNA mang thông tin từ vị trí này sang vị trí khác trong cơ thể sinh vật và từ thế hệ này sang thế hệ khác. </a:t>
            </a:r>
            <a:endParaRPr lang="en-US" sz="2400" b="0" i="0">
              <a:effectLst/>
              <a:latin typeface="Arial" panose="020B0604020202020204" pitchFamily="34" charset="0"/>
              <a:cs typeface="Arial" panose="020B0604020202020204" pitchFamily="34" charset="0"/>
            </a:endParaRPr>
          </a:p>
          <a:p>
            <a:pPr algn="just">
              <a:lnSpc>
                <a:spcPct val="120000"/>
              </a:lnSpc>
              <a:spcBef>
                <a:spcPts val="600"/>
              </a:spcBef>
            </a:pPr>
            <a:r>
              <a:rPr lang="vi-VN" sz="2400" b="0" i="0">
                <a:effectLst/>
                <a:latin typeface="Times New Roman" panose="02020603050405020304" pitchFamily="18" charset="0"/>
                <a:cs typeface="Times New Roman" panose="02020603050405020304" pitchFamily="18" charset="0"/>
              </a:rPr>
              <a:t>▪</a:t>
            </a:r>
            <a:r>
              <a:rPr lang="en-US" sz="2400" b="0" i="0">
                <a:effectLst/>
                <a:latin typeface="Times New Roman" panose="02020603050405020304" pitchFamily="18" charset="0"/>
                <a:cs typeface="Times New Roman" panose="02020603050405020304" pitchFamily="18" charset="0"/>
              </a:rPr>
              <a:t> </a:t>
            </a:r>
            <a:r>
              <a:rPr lang="vi-VN" sz="2400" b="0" i="0">
                <a:effectLst/>
                <a:latin typeface="Arial" panose="020B0604020202020204" pitchFamily="34" charset="0"/>
                <a:cs typeface="Arial" panose="020B0604020202020204" pitchFamily="34" charset="0"/>
              </a:rPr>
              <a:t>DNA và RNA là những phân tử chứa thông tin, là bản thiết kế cho mọi sự sống.</a:t>
            </a:r>
            <a:endParaRPr lang="en-US" sz="2400" b="0" i="0">
              <a:effectLst/>
              <a:latin typeface="Arial" panose="020B0604020202020204" pitchFamily="34" charset="0"/>
              <a:cs typeface="Arial" panose="020B0604020202020204" pitchFamily="34" charset="0"/>
            </a:endParaRPr>
          </a:p>
          <a:p>
            <a:pPr algn="just">
              <a:lnSpc>
                <a:spcPct val="120000"/>
              </a:lnSpc>
              <a:spcBef>
                <a:spcPts val="600"/>
              </a:spcBef>
            </a:pPr>
            <a:r>
              <a:rPr lang="vi-VN" sz="2400" b="0" i="0">
                <a:effectLst/>
                <a:latin typeface="Times New Roman" panose="02020603050405020304" pitchFamily="18" charset="0"/>
                <a:cs typeface="Times New Roman" panose="02020603050405020304" pitchFamily="18" charset="0"/>
              </a:rPr>
              <a:t>▪</a:t>
            </a:r>
            <a:r>
              <a:rPr lang="en-US" sz="2400" b="0" i="0">
                <a:effectLst/>
                <a:latin typeface="Times New Roman" panose="02020603050405020304" pitchFamily="18" charset="0"/>
                <a:cs typeface="Times New Roman" panose="02020603050405020304" pitchFamily="18" charset="0"/>
              </a:rPr>
              <a:t> </a:t>
            </a:r>
            <a:r>
              <a:rPr lang="vi-VN" sz="2400" b="0" i="0">
                <a:effectLst/>
                <a:latin typeface="Arial" panose="020B0604020202020204" pitchFamily="34" charset="0"/>
                <a:cs typeface="Arial" panose="020B0604020202020204" pitchFamily="34" charset="0"/>
              </a:rPr>
              <a:t>Cấu trúc của cả DNA và RNA bao gồm một chuỗi xen kẽ các phân tử đường và </a:t>
            </a:r>
            <a:r>
              <a:rPr lang="en-US" sz="2400" b="0" i="0">
                <a:effectLst/>
                <a:latin typeface="Arial" panose="020B0604020202020204" pitchFamily="34" charset="0"/>
                <a:cs typeface="Arial" panose="020B0604020202020204" pitchFamily="34" charset="0"/>
              </a:rPr>
              <a:t>phosphate </a:t>
            </a:r>
            <a:r>
              <a:rPr lang="vi-VN" sz="2400" b="0" i="0">
                <a:effectLst/>
                <a:latin typeface="Arial" panose="020B0604020202020204" pitchFamily="34" charset="0"/>
                <a:cs typeface="Arial" panose="020B0604020202020204" pitchFamily="34" charset="0"/>
              </a:rPr>
              <a:t>(một nguyên tử </a:t>
            </a:r>
            <a:r>
              <a:rPr lang="en-US" sz="2400" b="0" i="0">
                <a:effectLst/>
                <a:latin typeface="Arial" panose="020B0604020202020204" pitchFamily="34" charset="0"/>
                <a:cs typeface="Arial" panose="020B0604020202020204" pitchFamily="34" charset="0"/>
              </a:rPr>
              <a:t>P </a:t>
            </a:r>
            <a:r>
              <a:rPr lang="vi-VN" sz="2400" b="0" i="0">
                <a:effectLst/>
                <a:latin typeface="Arial" panose="020B0604020202020204" pitchFamily="34" charset="0"/>
                <a:cs typeface="Arial" panose="020B0604020202020204" pitchFamily="34" charset="0"/>
              </a:rPr>
              <a:t>được bao quanh bởi 4 nguyên tử </a:t>
            </a:r>
            <a:r>
              <a:rPr lang="en-US" sz="2400" b="0" i="0">
                <a:effectLst/>
                <a:latin typeface="Arial" panose="020B0604020202020204" pitchFamily="34" charset="0"/>
                <a:cs typeface="Arial" panose="020B0604020202020204" pitchFamily="34" charset="0"/>
              </a:rPr>
              <a:t>oxygen</a:t>
            </a:r>
            <a:r>
              <a:rPr lang="vi-VN" sz="2400" b="0" i="0">
                <a:effectLst/>
                <a:latin typeface="Arial" panose="020B0604020202020204" pitchFamily="34" charset="0"/>
                <a:cs typeface="Arial" panose="020B0604020202020204" pitchFamily="34" charset="0"/>
              </a:rPr>
              <a:t>) dọc theo “xương sống” của phân tử. </a:t>
            </a:r>
          </a:p>
        </p:txBody>
      </p:sp>
      <p:pic>
        <p:nvPicPr>
          <p:cNvPr id="8" name="Picture 2">
            <a:extLst>
              <a:ext uri="{FF2B5EF4-FFF2-40B4-BE49-F238E27FC236}">
                <a16:creationId xmlns:a16="http://schemas.microsoft.com/office/drawing/2014/main" id="{159F59EB-3158-911F-D3E8-9863383C6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6015" y="1991485"/>
            <a:ext cx="4401503" cy="352904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300273C-2A31-16B0-C13D-561589BE2B3B}"/>
              </a:ext>
            </a:extLst>
          </p:cNvPr>
          <p:cNvSpPr txBox="1"/>
          <p:nvPr/>
        </p:nvSpPr>
        <p:spPr>
          <a:xfrm>
            <a:off x="7466015" y="5672549"/>
            <a:ext cx="4475053" cy="733149"/>
          </a:xfrm>
          <a:prstGeom prst="rect">
            <a:avLst/>
          </a:prstGeom>
          <a:noFill/>
        </p:spPr>
        <p:txBody>
          <a:bodyPr wrap="square">
            <a:spAutoFit/>
          </a:bodyPr>
          <a:lstStyle/>
          <a:p>
            <a:pPr algn="ctr">
              <a:lnSpc>
                <a:spcPct val="120000"/>
              </a:lnSpc>
            </a:pPr>
            <a:r>
              <a:rPr lang="vi-VN" b="1">
                <a:latin typeface="Arial" panose="020B0604020202020204" pitchFamily="34" charset="0"/>
                <a:cs typeface="Arial" panose="020B0604020202020204" pitchFamily="34" charset="0"/>
              </a:rPr>
              <a:t>Hình</a:t>
            </a:r>
            <a:r>
              <a:rPr lang="en-US" b="1">
                <a:latin typeface="Arial" panose="020B0604020202020204" pitchFamily="34" charset="0"/>
                <a:cs typeface="Arial" panose="020B0604020202020204" pitchFamily="34" charset="0"/>
              </a:rPr>
              <a:t>. </a:t>
            </a:r>
            <a:r>
              <a:rPr lang="vi-VN">
                <a:latin typeface="Arial" panose="020B0604020202020204" pitchFamily="34" charset="0"/>
                <a:cs typeface="Arial" panose="020B0604020202020204" pitchFamily="34" charset="0"/>
              </a:rPr>
              <a:t>Một nucleotide được tạo thành từ pho</a:t>
            </a:r>
            <a:r>
              <a:rPr lang="en-US">
                <a:latin typeface="Arial" panose="020B0604020202020204" pitchFamily="34" charset="0"/>
                <a:cs typeface="Arial" panose="020B0604020202020204" pitchFamily="34" charset="0"/>
              </a:rPr>
              <a:t>s</a:t>
            </a:r>
            <a:r>
              <a:rPr lang="vi-VN">
                <a:latin typeface="Arial" panose="020B0604020202020204" pitchFamily="34" charset="0"/>
                <a:cs typeface="Arial" panose="020B0604020202020204" pitchFamily="34" charset="0"/>
              </a:rPr>
              <a:t>phat</a:t>
            </a:r>
            <a:r>
              <a:rPr lang="en-US">
                <a:latin typeface="Arial" panose="020B0604020202020204" pitchFamily="34" charset="0"/>
                <a:cs typeface="Arial" panose="020B0604020202020204" pitchFamily="34" charset="0"/>
              </a:rPr>
              <a:t>e</a:t>
            </a:r>
            <a:r>
              <a:rPr lang="vi-VN">
                <a:latin typeface="Arial" panose="020B0604020202020204" pitchFamily="34" charset="0"/>
                <a:cs typeface="Arial" panose="020B0604020202020204" pitchFamily="34" charset="0"/>
              </a:rPr>
              <a:t>, đường và ba</a:t>
            </a:r>
            <a:r>
              <a:rPr lang="en-US">
                <a:latin typeface="Arial" panose="020B0604020202020204" pitchFamily="34" charset="0"/>
                <a:cs typeface="Arial" panose="020B0604020202020204" pitchFamily="34" charset="0"/>
              </a:rPr>
              <a:t>se</a:t>
            </a:r>
            <a:r>
              <a:rPr lang="vi-VN">
                <a:latin typeface="Arial" panose="020B0604020202020204" pitchFamily="34" charset="0"/>
                <a:cs typeface="Arial" panose="020B0604020202020204" pitchFamily="34" charset="0"/>
              </a:rPr>
              <a:t>.</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016798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barn(inVertical)">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barn(inVertical)">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19A076B-B3B6-16B1-51E6-F35DACA963D9}"/>
              </a:ext>
            </a:extLst>
          </p:cNvPr>
          <p:cNvGrpSpPr/>
          <p:nvPr/>
        </p:nvGrpSpPr>
        <p:grpSpPr>
          <a:xfrm>
            <a:off x="3091562" y="187688"/>
            <a:ext cx="6008876" cy="805543"/>
            <a:chOff x="1957096" y="205274"/>
            <a:chExt cx="5050196" cy="933061"/>
          </a:xfrm>
        </p:grpSpPr>
        <p:sp>
          <p:nvSpPr>
            <p:cNvPr id="18" name="Rectangle: Rounded Corners 17">
              <a:extLst>
                <a:ext uri="{FF2B5EF4-FFF2-40B4-BE49-F238E27FC236}">
                  <a16:creationId xmlns:a16="http://schemas.microsoft.com/office/drawing/2014/main" id="{EF38BAE2-A53F-FA2C-8183-7C5B49D998AE}"/>
                </a:ext>
              </a:extLst>
            </p:cNvPr>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5FF80D8-138B-D4DC-E531-31C4ADE6A149}"/>
                </a:ext>
              </a:extLst>
            </p:cNvPr>
            <p:cNvSpPr txBox="1"/>
            <p:nvPr/>
          </p:nvSpPr>
          <p:spPr>
            <a:xfrm>
              <a:off x="2141832" y="329758"/>
              <a:ext cx="4817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 KHÁI NIỆM NUCLEIC ACID</a:t>
              </a:r>
            </a:p>
          </p:txBody>
        </p:sp>
      </p:grpSp>
      <p:grpSp>
        <p:nvGrpSpPr>
          <p:cNvPr id="9" name="Group 8">
            <a:extLst>
              <a:ext uri="{FF2B5EF4-FFF2-40B4-BE49-F238E27FC236}">
                <a16:creationId xmlns:a16="http://schemas.microsoft.com/office/drawing/2014/main" id="{124BAB8C-2240-5E12-1847-039B2BDB5D85}"/>
              </a:ext>
            </a:extLst>
          </p:cNvPr>
          <p:cNvGrpSpPr/>
          <p:nvPr/>
        </p:nvGrpSpPr>
        <p:grpSpPr>
          <a:xfrm>
            <a:off x="461544" y="993231"/>
            <a:ext cx="11083457" cy="1517978"/>
            <a:chOff x="394226" y="800015"/>
            <a:chExt cx="11083457" cy="1517978"/>
          </a:xfrm>
        </p:grpSpPr>
        <p:sp>
          <p:nvSpPr>
            <p:cNvPr id="2" name="Rectangle: Rounded Corners 1">
              <a:extLst>
                <a:ext uri="{FF2B5EF4-FFF2-40B4-BE49-F238E27FC236}">
                  <a16:creationId xmlns:a16="http://schemas.microsoft.com/office/drawing/2014/main" id="{205D27E5-A56A-FD5B-F19E-3598FE498196}"/>
                </a:ext>
              </a:extLst>
            </p:cNvPr>
            <p:cNvSpPr/>
            <p:nvPr/>
          </p:nvSpPr>
          <p:spPr>
            <a:xfrm>
              <a:off x="624501" y="1163279"/>
              <a:ext cx="10853182" cy="115471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1C73C374-4EB5-1802-2C40-844C2430D5B8}"/>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0B5ACE95-B766-8E3D-D1B7-C192EA4118F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5216F"/>
                  </a:solidFill>
                  <a:effectLst/>
                  <a:uLnTx/>
                  <a:uFillTx/>
                  <a:latin typeface="Arial" panose="020B0604020202020204" pitchFamily="34" charset="0"/>
                  <a:ea typeface="Aachen" panose="02020500000000000000" pitchFamily="18" charset="0"/>
                  <a:cs typeface="Arial" panose="020B0604020202020204" pitchFamily="34" charset="0"/>
                </a:rPr>
                <a:t>?</a:t>
              </a:r>
            </a:p>
          </p:txBody>
        </p:sp>
        <p:sp>
          <p:nvSpPr>
            <p:cNvPr id="6" name="TextBox 5">
              <a:extLst>
                <a:ext uri="{FF2B5EF4-FFF2-40B4-BE49-F238E27FC236}">
                  <a16:creationId xmlns:a16="http://schemas.microsoft.com/office/drawing/2014/main" id="{B053A59A-E4BB-4378-19A3-58DF71AB8267}"/>
                </a:ext>
              </a:extLst>
            </p:cNvPr>
            <p:cNvSpPr txBox="1"/>
            <p:nvPr/>
          </p:nvSpPr>
          <p:spPr>
            <a:xfrm>
              <a:off x="1279871" y="1163279"/>
              <a:ext cx="10129999" cy="1154714"/>
            </a:xfrm>
            <a:prstGeom prst="round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Cho các đối tượng sau: da, tóc, tiểu cầu, lục lạp, virus HIV, ti thể. Đối tượng nào có chứa nucleic acid? </a:t>
              </a:r>
              <a:endParaRPr kumimoji="0" lang="en-US" sz="2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9230" name="Picture 14" descr="Group of children sitting at desk in school library and studying together.  Or shelves on the background. Student study group.cartoon vector  illustration. 12576707 Vector Art at Vecteezy">
            <a:extLst>
              <a:ext uri="{FF2B5EF4-FFF2-40B4-BE49-F238E27FC236}">
                <a16:creationId xmlns:a16="http://schemas.microsoft.com/office/drawing/2014/main" id="{88B79F95-CA8C-EBE2-EC1B-A69D40A587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9302" y="2565865"/>
            <a:ext cx="5448027" cy="4196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24748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2" descr="Cấu tạo của da">
            <a:extLst>
              <a:ext uri="{FF2B5EF4-FFF2-40B4-BE49-F238E27FC236}">
                <a16:creationId xmlns:a16="http://schemas.microsoft.com/office/drawing/2014/main" id="{05E1D085-E7B0-BD85-ED78-08542339B1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83"/>
          <a:stretch/>
        </p:blipFill>
        <p:spPr bwMode="auto">
          <a:xfrm>
            <a:off x="736119" y="57882"/>
            <a:ext cx="10719761" cy="60792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83CC794F-8224-3345-E30E-3D498B69FD70}"/>
              </a:ext>
            </a:extLst>
          </p:cNvPr>
          <p:cNvSpPr/>
          <p:nvPr/>
        </p:nvSpPr>
        <p:spPr>
          <a:xfrm>
            <a:off x="4715984" y="6204459"/>
            <a:ext cx="2760030" cy="426344"/>
          </a:xfrm>
          <a:prstGeom prst="roundRect">
            <a:avLst>
              <a:gd name="adj" fmla="val 5000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Hình. </a:t>
            </a:r>
            <a:r>
              <a:rPr lang="en-US" sz="2200">
                <a:solidFill>
                  <a:schemeClr val="bg1"/>
                </a:solidFill>
              </a:rPr>
              <a:t>Cấu trúc da</a:t>
            </a:r>
          </a:p>
        </p:txBody>
      </p:sp>
      <p:pic>
        <p:nvPicPr>
          <p:cNvPr id="1026" name="Picture 2" descr="Hình ảnh Dấu Tích Xanh PNG, Vector, PSD, và biểu tượng để tải về miễn phí |  pngtree">
            <a:extLst>
              <a:ext uri="{FF2B5EF4-FFF2-40B4-BE49-F238E27FC236}">
                <a16:creationId xmlns:a16="http://schemas.microsoft.com/office/drawing/2014/main" id="{5F26F4CB-6478-9858-D4F3-336D2E51C4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50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92" name="Picture 8" descr="Cấu tạo của tóc và quá trình hình thành, phát triển của tóc">
            <a:extLst>
              <a:ext uri="{FF2B5EF4-FFF2-40B4-BE49-F238E27FC236}">
                <a16:creationId xmlns:a16="http://schemas.microsoft.com/office/drawing/2014/main" id="{6D3844C9-686F-4663-587D-B20DE104F8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6200" y="0"/>
            <a:ext cx="8571799" cy="64288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4857966-12C9-204F-08AA-AED0359FE7D7}"/>
              </a:ext>
            </a:extLst>
          </p:cNvPr>
          <p:cNvSpPr/>
          <p:nvPr/>
        </p:nvSpPr>
        <p:spPr>
          <a:xfrm>
            <a:off x="5548106" y="4584746"/>
            <a:ext cx="2064414"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a:solidFill>
                  <a:schemeClr val="bg1"/>
                </a:solidFill>
              </a:rPr>
              <a:t>Lớp biểu bì</a:t>
            </a:r>
          </a:p>
        </p:txBody>
      </p:sp>
      <p:sp>
        <p:nvSpPr>
          <p:cNvPr id="3" name="Rectangle 2">
            <a:extLst>
              <a:ext uri="{FF2B5EF4-FFF2-40B4-BE49-F238E27FC236}">
                <a16:creationId xmlns:a16="http://schemas.microsoft.com/office/drawing/2014/main" id="{D6897D19-697F-0AAC-DB8B-20EFFEF7B990}"/>
              </a:ext>
            </a:extLst>
          </p:cNvPr>
          <p:cNvSpPr/>
          <p:nvPr/>
        </p:nvSpPr>
        <p:spPr>
          <a:xfrm>
            <a:off x="5346152" y="2432103"/>
            <a:ext cx="1772703"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Lớp tủy</a:t>
            </a:r>
          </a:p>
        </p:txBody>
      </p:sp>
      <p:sp>
        <p:nvSpPr>
          <p:cNvPr id="4" name="Rectangle 3">
            <a:extLst>
              <a:ext uri="{FF2B5EF4-FFF2-40B4-BE49-F238E27FC236}">
                <a16:creationId xmlns:a16="http://schemas.microsoft.com/office/drawing/2014/main" id="{5739A98F-AA61-F2C2-1CEB-1AF7242EF0DE}"/>
              </a:ext>
            </a:extLst>
          </p:cNvPr>
          <p:cNvSpPr/>
          <p:nvPr/>
        </p:nvSpPr>
        <p:spPr>
          <a:xfrm>
            <a:off x="5209648" y="1467978"/>
            <a:ext cx="1772703"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Lớp vỏ</a:t>
            </a:r>
          </a:p>
        </p:txBody>
      </p:sp>
      <p:sp>
        <p:nvSpPr>
          <p:cNvPr id="5" name="Rectangle: Rounded Corners 4">
            <a:extLst>
              <a:ext uri="{FF2B5EF4-FFF2-40B4-BE49-F238E27FC236}">
                <a16:creationId xmlns:a16="http://schemas.microsoft.com/office/drawing/2014/main" id="{AC5A6FAE-B20B-D818-F582-F9C948B63F99}"/>
              </a:ext>
            </a:extLst>
          </p:cNvPr>
          <p:cNvSpPr/>
          <p:nvPr/>
        </p:nvSpPr>
        <p:spPr>
          <a:xfrm>
            <a:off x="4715984" y="6204459"/>
            <a:ext cx="2760030" cy="426344"/>
          </a:xfrm>
          <a:prstGeom prst="roundRect">
            <a:avLst>
              <a:gd name="adj" fmla="val 50000"/>
            </a:avLst>
          </a:prstGeom>
          <a:solidFill>
            <a:srgbClr val="F2DD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Hình. </a:t>
            </a:r>
            <a:r>
              <a:rPr lang="en-US" sz="2200">
                <a:solidFill>
                  <a:schemeClr val="bg1"/>
                </a:solidFill>
              </a:rPr>
              <a:t>Cấu trúc tóc</a:t>
            </a:r>
          </a:p>
        </p:txBody>
      </p:sp>
      <p:pic>
        <p:nvPicPr>
          <p:cNvPr id="6" name="Picture 2" descr="Hình ảnh Dấu Tích Xanh PNG, Vector, PSD, và biểu tượng để tải về miễn phí |  pngtree">
            <a:extLst>
              <a:ext uri="{FF2B5EF4-FFF2-40B4-BE49-F238E27FC236}">
                <a16:creationId xmlns:a16="http://schemas.microsoft.com/office/drawing/2014/main" id="{685D0210-DA31-EF5F-B869-3D5F09CE00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476" t="12392" r="8047" b="15297"/>
          <a:stretch/>
        </p:blipFill>
        <p:spPr bwMode="auto">
          <a:xfrm>
            <a:off x="10581736" y="194881"/>
            <a:ext cx="1219200"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89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CEFDC"/>
        </a:solidFill>
        <a:effectLst/>
      </p:bgPr>
    </p:bg>
    <p:spTree>
      <p:nvGrpSpPr>
        <p:cNvPr id="1" name=""/>
        <p:cNvGrpSpPr/>
        <p:nvPr/>
      </p:nvGrpSpPr>
      <p:grpSpPr>
        <a:xfrm>
          <a:off x="0" y="0"/>
          <a:ext cx="0" cy="0"/>
          <a:chOff x="0" y="0"/>
          <a:chExt cx="0" cy="0"/>
        </a:xfrm>
      </p:grpSpPr>
      <p:pic>
        <p:nvPicPr>
          <p:cNvPr id="17412" name="Picture 4" descr="The mechanisms of platelet adhesion, activation, and secretion. The platelet receptor complex GPIb/V/IX mediates platelet recruitment to von Willebrand factor bound to exposed extracellular matrix proteins, such as collagen. Subsequent platelet activation results in an increase in intracellular calcium (1), increased phosphatidylserine exposure to create a negatively charged surface (2), alpha and dense granule release (3), conversion of the GPIIb/IIIa receptor to a high-affinity state (4), thromboxane A2 generation (5), and cytoskeletal rearrangement (6). ADP, adenosine diphosphate.">
            <a:extLst>
              <a:ext uri="{FF2B5EF4-FFF2-40B4-BE49-F238E27FC236}">
                <a16:creationId xmlns:a16="http://schemas.microsoft.com/office/drawing/2014/main" id="{15DC76B6-AD4B-B17E-011E-E9FFFE3D16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40" t="1499" r="1170" b="723"/>
          <a:stretch/>
        </p:blipFill>
        <p:spPr bwMode="auto">
          <a:xfrm>
            <a:off x="2305635" y="0"/>
            <a:ext cx="7893012" cy="62212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44F8DBEA-25D0-1599-37B6-DCF88C55C94C}"/>
              </a:ext>
            </a:extLst>
          </p:cNvPr>
          <p:cNvSpPr/>
          <p:nvPr/>
        </p:nvSpPr>
        <p:spPr>
          <a:xfrm>
            <a:off x="4005930" y="6292221"/>
            <a:ext cx="3291036" cy="482889"/>
          </a:xfrm>
          <a:prstGeom prst="roundRect">
            <a:avLst>
              <a:gd name="adj" fmla="val 50000"/>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a:solidFill>
                  <a:schemeClr val="bg1"/>
                </a:solidFill>
              </a:rPr>
              <a:t>Hình. </a:t>
            </a:r>
            <a:r>
              <a:rPr lang="en-US" sz="2200">
                <a:solidFill>
                  <a:schemeClr val="bg1"/>
                </a:solidFill>
              </a:rPr>
              <a:t>Cấu trúc tiểu cầu</a:t>
            </a:r>
          </a:p>
        </p:txBody>
      </p:sp>
      <p:pic>
        <p:nvPicPr>
          <p:cNvPr id="3" name="Picture 2" descr="Hình ảnh Dấu Tích Xanh PNG, Vector, PSD, và biểu tượng để tải về miễn phí |  pngtree">
            <a:extLst>
              <a:ext uri="{FF2B5EF4-FFF2-40B4-BE49-F238E27FC236}">
                <a16:creationId xmlns:a16="http://schemas.microsoft.com/office/drawing/2014/main" id="{96EA045A-C018-3F10-BA15-E9869063DA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29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F5BBF65-6022-D2A8-F277-D40D7808BD4B}"/>
              </a:ext>
            </a:extLst>
          </p:cNvPr>
          <p:cNvGrpSpPr/>
          <p:nvPr/>
        </p:nvGrpSpPr>
        <p:grpSpPr>
          <a:xfrm>
            <a:off x="2707494" y="686012"/>
            <a:ext cx="7475840" cy="4973418"/>
            <a:chOff x="2943283" y="881544"/>
            <a:chExt cx="7475840" cy="4973418"/>
          </a:xfrm>
        </p:grpSpPr>
        <p:pic>
          <p:nvPicPr>
            <p:cNvPr id="12294" name="Picture 6" descr="6.299 chloroplast afbeeldingen, stockfoto's, 3D-objecten en vectoren |  Shutterstock">
              <a:extLst>
                <a:ext uri="{FF2B5EF4-FFF2-40B4-BE49-F238E27FC236}">
                  <a16:creationId xmlns:a16="http://schemas.microsoft.com/office/drawing/2014/main" id="{CAC61F85-9FD1-7B6E-6C7F-5B2BE62B15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0" y="1509713"/>
              <a:ext cx="5715000" cy="383857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288D073B-C014-0237-F2F5-8786C517A4DF}"/>
                </a:ext>
              </a:extLst>
            </p:cNvPr>
            <p:cNvCxnSpPr/>
            <p:nvPr/>
          </p:nvCxnSpPr>
          <p:spPr>
            <a:xfrm flipH="1" flipV="1">
              <a:off x="4044677" y="2081242"/>
              <a:ext cx="1142532" cy="5273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F18FD0F7-81CF-B8E8-1FCC-137170929FD3}"/>
                </a:ext>
              </a:extLst>
            </p:cNvPr>
            <p:cNvSpPr/>
            <p:nvPr/>
          </p:nvSpPr>
          <p:spPr>
            <a:xfrm>
              <a:off x="4863710" y="881544"/>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ngoài</a:t>
              </a:r>
            </a:p>
          </p:txBody>
        </p:sp>
        <p:sp>
          <p:nvSpPr>
            <p:cNvPr id="7" name="Rectangle 6">
              <a:extLst>
                <a:ext uri="{FF2B5EF4-FFF2-40B4-BE49-F238E27FC236}">
                  <a16:creationId xmlns:a16="http://schemas.microsoft.com/office/drawing/2014/main" id="{A79873C0-D360-DCD0-D213-6D4EA0A7118E}"/>
                </a:ext>
              </a:extLst>
            </p:cNvPr>
            <p:cNvSpPr/>
            <p:nvPr/>
          </p:nvSpPr>
          <p:spPr>
            <a:xfrm>
              <a:off x="2943283" y="1548309"/>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trong</a:t>
              </a:r>
            </a:p>
          </p:txBody>
        </p:sp>
        <p:cxnSp>
          <p:nvCxnSpPr>
            <p:cNvPr id="8" name="Straight Connector 7">
              <a:extLst>
                <a:ext uri="{FF2B5EF4-FFF2-40B4-BE49-F238E27FC236}">
                  <a16:creationId xmlns:a16="http://schemas.microsoft.com/office/drawing/2014/main" id="{7AFF2054-60C6-A925-080C-621B02DBF794}"/>
                </a:ext>
              </a:extLst>
            </p:cNvPr>
            <p:cNvCxnSpPr>
              <a:cxnSpLocks/>
            </p:cNvCxnSpPr>
            <p:nvPr/>
          </p:nvCxnSpPr>
          <p:spPr>
            <a:xfrm flipH="1" flipV="1">
              <a:off x="5422120" y="1348152"/>
              <a:ext cx="571266" cy="10602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4E7BB0B-B150-394E-B07C-0728ACCB8996}"/>
                </a:ext>
              </a:extLst>
            </p:cNvPr>
            <p:cNvCxnSpPr>
              <a:cxnSpLocks/>
            </p:cNvCxnSpPr>
            <p:nvPr/>
          </p:nvCxnSpPr>
          <p:spPr>
            <a:xfrm flipH="1">
              <a:off x="4044677" y="4029047"/>
              <a:ext cx="1079271" cy="4681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50E4FCF-9F2F-6C27-DCF8-269DA4CA4771}"/>
                </a:ext>
              </a:extLst>
            </p:cNvPr>
            <p:cNvSpPr/>
            <p:nvPr/>
          </p:nvSpPr>
          <p:spPr>
            <a:xfrm>
              <a:off x="3450566" y="4435282"/>
              <a:ext cx="122403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DNA</a:t>
              </a:r>
            </a:p>
          </p:txBody>
        </p:sp>
        <p:sp>
          <p:nvSpPr>
            <p:cNvPr id="13" name="Rectangle 12">
              <a:extLst>
                <a:ext uri="{FF2B5EF4-FFF2-40B4-BE49-F238E27FC236}">
                  <a16:creationId xmlns:a16="http://schemas.microsoft.com/office/drawing/2014/main" id="{0E958B8D-B233-E473-3B5E-4AB94815BA1B}"/>
                </a:ext>
              </a:extLst>
            </p:cNvPr>
            <p:cNvSpPr/>
            <p:nvPr/>
          </p:nvSpPr>
          <p:spPr>
            <a:xfrm>
              <a:off x="4969816" y="4712790"/>
              <a:ext cx="122403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Stroma </a:t>
              </a:r>
            </a:p>
          </p:txBody>
        </p:sp>
        <p:cxnSp>
          <p:nvCxnSpPr>
            <p:cNvPr id="14" name="Straight Connector 13">
              <a:extLst>
                <a:ext uri="{FF2B5EF4-FFF2-40B4-BE49-F238E27FC236}">
                  <a16:creationId xmlns:a16="http://schemas.microsoft.com/office/drawing/2014/main" id="{D11F12E6-7260-96E1-3EE3-8521D4B79CD8}"/>
                </a:ext>
              </a:extLst>
            </p:cNvPr>
            <p:cNvCxnSpPr>
              <a:cxnSpLocks/>
            </p:cNvCxnSpPr>
            <p:nvPr/>
          </p:nvCxnSpPr>
          <p:spPr>
            <a:xfrm flipH="1">
              <a:off x="5543945" y="4298560"/>
              <a:ext cx="539636" cy="4681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B246AA-53D1-6C3E-5B25-CA999BEABD73}"/>
                </a:ext>
              </a:extLst>
            </p:cNvPr>
            <p:cNvCxnSpPr>
              <a:cxnSpLocks/>
            </p:cNvCxnSpPr>
            <p:nvPr/>
          </p:nvCxnSpPr>
          <p:spPr>
            <a:xfrm flipH="1">
              <a:off x="7459009" y="2408407"/>
              <a:ext cx="1121399" cy="6683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58CA0373-9D86-81EC-B066-CCEAD447D604}"/>
                </a:ext>
              </a:extLst>
            </p:cNvPr>
            <p:cNvSpPr/>
            <p:nvPr/>
          </p:nvSpPr>
          <p:spPr>
            <a:xfrm>
              <a:off x="8601542" y="2081242"/>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Thylakoid </a:t>
              </a:r>
            </a:p>
          </p:txBody>
        </p:sp>
        <p:cxnSp>
          <p:nvCxnSpPr>
            <p:cNvPr id="19" name="Straight Connector 18">
              <a:extLst>
                <a:ext uri="{FF2B5EF4-FFF2-40B4-BE49-F238E27FC236}">
                  <a16:creationId xmlns:a16="http://schemas.microsoft.com/office/drawing/2014/main" id="{B4B9B85F-D46E-D11E-A0CA-4219D1030AEC}"/>
                </a:ext>
              </a:extLst>
            </p:cNvPr>
            <p:cNvCxnSpPr>
              <a:cxnSpLocks/>
            </p:cNvCxnSpPr>
            <p:nvPr/>
          </p:nvCxnSpPr>
          <p:spPr>
            <a:xfrm>
              <a:off x="6263204" y="4298559"/>
              <a:ext cx="592060" cy="10497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70FBD8DB-0FB4-DC1A-FEAB-8DB56005580C}"/>
                </a:ext>
              </a:extLst>
            </p:cNvPr>
            <p:cNvSpPr/>
            <p:nvPr/>
          </p:nvSpPr>
          <p:spPr>
            <a:xfrm>
              <a:off x="6422870" y="5322029"/>
              <a:ext cx="1571650"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Ribosome </a:t>
              </a:r>
            </a:p>
          </p:txBody>
        </p:sp>
      </p:grpSp>
      <p:sp>
        <p:nvSpPr>
          <p:cNvPr id="23" name="Rectangle: Rounded Corners 22">
            <a:extLst>
              <a:ext uri="{FF2B5EF4-FFF2-40B4-BE49-F238E27FC236}">
                <a16:creationId xmlns:a16="http://schemas.microsoft.com/office/drawing/2014/main" id="{A5AC8EF3-2EDF-82D1-359C-94F2E0D1EB9A}"/>
              </a:ext>
            </a:extLst>
          </p:cNvPr>
          <p:cNvSpPr/>
          <p:nvPr/>
        </p:nvSpPr>
        <p:spPr>
          <a:xfrm>
            <a:off x="4202274" y="5742459"/>
            <a:ext cx="3291036" cy="482889"/>
          </a:xfrm>
          <a:prstGeom prst="roundRect">
            <a:avLst>
              <a:gd name="adj" fmla="val 50000"/>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a:solidFill>
                  <a:schemeClr val="bg1"/>
                </a:solidFill>
              </a:rPr>
              <a:t>Hình. </a:t>
            </a:r>
            <a:r>
              <a:rPr lang="en-US" sz="2200">
                <a:solidFill>
                  <a:schemeClr val="bg1"/>
                </a:solidFill>
              </a:rPr>
              <a:t>Cấu trúc lục lạp</a:t>
            </a:r>
          </a:p>
        </p:txBody>
      </p:sp>
      <p:pic>
        <p:nvPicPr>
          <p:cNvPr id="2" name="Picture 2" descr="Hình ảnh Dấu Tích Xanh PNG, Vector, PSD, và biểu tượng để tải về miễn phí |  pngtree">
            <a:extLst>
              <a:ext uri="{FF2B5EF4-FFF2-40B4-BE49-F238E27FC236}">
                <a16:creationId xmlns:a16="http://schemas.microsoft.com/office/drawing/2014/main" id="{23C2C9E3-2EBE-33BD-BDFD-420EE5A705D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37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595D91A-FA31-2E0F-D684-E4FB5A128690}"/>
              </a:ext>
            </a:extLst>
          </p:cNvPr>
          <p:cNvGrpSpPr/>
          <p:nvPr/>
        </p:nvGrpSpPr>
        <p:grpSpPr>
          <a:xfrm>
            <a:off x="667568" y="50673"/>
            <a:ext cx="11038510" cy="6162011"/>
            <a:chOff x="667568" y="50673"/>
            <a:chExt cx="11038510" cy="6162011"/>
          </a:xfrm>
        </p:grpSpPr>
        <p:pic>
          <p:nvPicPr>
            <p:cNvPr id="14344" name="Picture 8" descr="Human cells have molecular weapon against HIV | BioWorld">
              <a:extLst>
                <a:ext uri="{FF2B5EF4-FFF2-40B4-BE49-F238E27FC236}">
                  <a16:creationId xmlns:a16="http://schemas.microsoft.com/office/drawing/2014/main" id="{6BBF2E72-D276-3F9C-B279-E1503B36A7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33" r="14305"/>
            <a:stretch/>
          </p:blipFill>
          <p:spPr bwMode="auto">
            <a:xfrm>
              <a:off x="3208815" y="50673"/>
              <a:ext cx="6134288" cy="616201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24A67C8A-4BA0-9A4C-B5EA-8EE2C7E3039B}"/>
                </a:ext>
              </a:extLst>
            </p:cNvPr>
            <p:cNvCxnSpPr>
              <a:cxnSpLocks/>
            </p:cNvCxnSpPr>
            <p:nvPr/>
          </p:nvCxnSpPr>
          <p:spPr>
            <a:xfrm flipH="1" flipV="1">
              <a:off x="3094411" y="704030"/>
              <a:ext cx="1298075" cy="32256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91E6FAF5-B4B2-93E8-F7A8-411830579EAD}"/>
                </a:ext>
              </a:extLst>
            </p:cNvPr>
            <p:cNvSpPr/>
            <p:nvPr/>
          </p:nvSpPr>
          <p:spPr>
            <a:xfrm>
              <a:off x="667568" y="378660"/>
              <a:ext cx="274099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Gai glycoprotein </a:t>
              </a:r>
            </a:p>
          </p:txBody>
        </p:sp>
        <p:cxnSp>
          <p:nvCxnSpPr>
            <p:cNvPr id="7" name="Straight Connector 6">
              <a:extLst>
                <a:ext uri="{FF2B5EF4-FFF2-40B4-BE49-F238E27FC236}">
                  <a16:creationId xmlns:a16="http://schemas.microsoft.com/office/drawing/2014/main" id="{5113C444-9E6C-DA41-755D-254397924D65}"/>
                </a:ext>
              </a:extLst>
            </p:cNvPr>
            <p:cNvCxnSpPr>
              <a:cxnSpLocks/>
            </p:cNvCxnSpPr>
            <p:nvPr/>
          </p:nvCxnSpPr>
          <p:spPr>
            <a:xfrm flipH="1">
              <a:off x="2502576" y="2468319"/>
              <a:ext cx="160941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27A1F03-D091-AD20-FC6F-2A6F13029010}"/>
                </a:ext>
              </a:extLst>
            </p:cNvPr>
            <p:cNvSpPr/>
            <p:nvPr/>
          </p:nvSpPr>
          <p:spPr>
            <a:xfrm>
              <a:off x="1105134" y="2201852"/>
              <a:ext cx="215196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Vỏ ngoài</a:t>
              </a:r>
            </a:p>
          </p:txBody>
        </p:sp>
        <p:cxnSp>
          <p:nvCxnSpPr>
            <p:cNvPr id="12" name="Straight Connector 11">
              <a:extLst>
                <a:ext uri="{FF2B5EF4-FFF2-40B4-BE49-F238E27FC236}">
                  <a16:creationId xmlns:a16="http://schemas.microsoft.com/office/drawing/2014/main" id="{06EAC35C-0AEF-02A0-BC50-5FA3F98D6607}"/>
                </a:ext>
              </a:extLst>
            </p:cNvPr>
            <p:cNvCxnSpPr>
              <a:cxnSpLocks/>
            </p:cNvCxnSpPr>
            <p:nvPr/>
          </p:nvCxnSpPr>
          <p:spPr>
            <a:xfrm flipH="1" flipV="1">
              <a:off x="6945849" y="2854421"/>
              <a:ext cx="2596448" cy="3936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5254BC92-58F1-288D-96D8-7D09FD6FAE1A}"/>
                </a:ext>
              </a:extLst>
            </p:cNvPr>
            <p:cNvSpPr/>
            <p:nvPr/>
          </p:nvSpPr>
          <p:spPr>
            <a:xfrm>
              <a:off x="9554115" y="2981616"/>
              <a:ext cx="215196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RNA sợi đơn</a:t>
              </a:r>
            </a:p>
          </p:txBody>
        </p:sp>
        <p:cxnSp>
          <p:nvCxnSpPr>
            <p:cNvPr id="16" name="Straight Connector 15">
              <a:extLst>
                <a:ext uri="{FF2B5EF4-FFF2-40B4-BE49-F238E27FC236}">
                  <a16:creationId xmlns:a16="http://schemas.microsoft.com/office/drawing/2014/main" id="{D8296061-8648-292D-4619-6C6CBF8BFDDD}"/>
                </a:ext>
              </a:extLst>
            </p:cNvPr>
            <p:cNvCxnSpPr>
              <a:cxnSpLocks/>
            </p:cNvCxnSpPr>
            <p:nvPr/>
          </p:nvCxnSpPr>
          <p:spPr>
            <a:xfrm flipH="1">
              <a:off x="7237261" y="1419283"/>
              <a:ext cx="1619106" cy="103781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7C46BF4C-6ED9-E881-9DDC-19460B2D6D42}"/>
                </a:ext>
              </a:extLst>
            </p:cNvPr>
            <p:cNvSpPr/>
            <p:nvPr/>
          </p:nvSpPr>
          <p:spPr>
            <a:xfrm>
              <a:off x="8856367" y="1079889"/>
              <a:ext cx="215196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Vỏ capsid</a:t>
              </a:r>
            </a:p>
          </p:txBody>
        </p:sp>
      </p:grpSp>
      <p:sp>
        <p:nvSpPr>
          <p:cNvPr id="21" name="Rectangle: Rounded Corners 20">
            <a:extLst>
              <a:ext uri="{FF2B5EF4-FFF2-40B4-BE49-F238E27FC236}">
                <a16:creationId xmlns:a16="http://schemas.microsoft.com/office/drawing/2014/main" id="{1211C1F5-12ED-5A92-5A46-5242898E4BD2}"/>
              </a:ext>
            </a:extLst>
          </p:cNvPr>
          <p:cNvSpPr/>
          <p:nvPr/>
        </p:nvSpPr>
        <p:spPr>
          <a:xfrm>
            <a:off x="4697323" y="6144879"/>
            <a:ext cx="3546750" cy="465127"/>
          </a:xfrm>
          <a:prstGeom prst="roundRect">
            <a:avLst>
              <a:gd name="adj" fmla="val 5000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a:solidFill>
                  <a:schemeClr val="bg1"/>
                </a:solidFill>
              </a:rPr>
              <a:t>Hình. </a:t>
            </a:r>
            <a:r>
              <a:rPr lang="en-US" sz="2200">
                <a:solidFill>
                  <a:schemeClr val="bg1"/>
                </a:solidFill>
              </a:rPr>
              <a:t>Cấu trúc virus HIV</a:t>
            </a:r>
          </a:p>
        </p:txBody>
      </p:sp>
      <p:pic>
        <p:nvPicPr>
          <p:cNvPr id="2" name="Picture 2" descr="Hình ảnh Dấu Tích Xanh PNG, Vector, PSD, và biểu tượng để tải về miễn phí |  pngtree">
            <a:extLst>
              <a:ext uri="{FF2B5EF4-FFF2-40B4-BE49-F238E27FC236}">
                <a16:creationId xmlns:a16="http://schemas.microsoft.com/office/drawing/2014/main" id="{696688D2-588A-7A16-D6B8-23CFF1CD3A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4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C7B5567-2C02-16B8-7CFA-FA345AF8BCCF}"/>
              </a:ext>
            </a:extLst>
          </p:cNvPr>
          <p:cNvGrpSpPr/>
          <p:nvPr/>
        </p:nvGrpSpPr>
        <p:grpSpPr>
          <a:xfrm>
            <a:off x="1840020" y="991272"/>
            <a:ext cx="8863509" cy="5403155"/>
            <a:chOff x="1750263" y="1243713"/>
            <a:chExt cx="8863509" cy="5403155"/>
          </a:xfrm>
        </p:grpSpPr>
        <p:pic>
          <p:nvPicPr>
            <p:cNvPr id="11266" name="Picture 2" descr="Wiped out. Energy and the mitochondria in ME/CFS">
              <a:extLst>
                <a:ext uri="{FF2B5EF4-FFF2-40B4-BE49-F238E27FC236}">
                  <a16:creationId xmlns:a16="http://schemas.microsoft.com/office/drawing/2014/main" id="{723B0CFE-3F28-FA89-F057-6FE485936E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72" t="18135" r="26323" b="10850"/>
            <a:stretch/>
          </p:blipFill>
          <p:spPr bwMode="auto">
            <a:xfrm>
              <a:off x="1750263" y="1243713"/>
              <a:ext cx="6810313" cy="487022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4EC48BC-52CF-97C7-2A2C-7C155996343B}"/>
                </a:ext>
              </a:extLst>
            </p:cNvPr>
            <p:cNvSpPr/>
            <p:nvPr/>
          </p:nvSpPr>
          <p:spPr>
            <a:xfrm>
              <a:off x="8560579" y="5127370"/>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ngoài</a:t>
              </a:r>
            </a:p>
          </p:txBody>
        </p:sp>
        <p:sp>
          <p:nvSpPr>
            <p:cNvPr id="3" name="Rectangle 2">
              <a:extLst>
                <a:ext uri="{FF2B5EF4-FFF2-40B4-BE49-F238E27FC236}">
                  <a16:creationId xmlns:a16="http://schemas.microsoft.com/office/drawing/2014/main" id="{7842133D-8CE8-3D18-4542-7F11C25A0AF4}"/>
                </a:ext>
              </a:extLst>
            </p:cNvPr>
            <p:cNvSpPr/>
            <p:nvPr/>
          </p:nvSpPr>
          <p:spPr>
            <a:xfrm>
              <a:off x="8560578" y="4647470"/>
              <a:ext cx="2053194"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Hạt chất nền</a:t>
              </a:r>
            </a:p>
          </p:txBody>
        </p:sp>
        <p:sp>
          <p:nvSpPr>
            <p:cNvPr id="4" name="Rectangle 3">
              <a:extLst>
                <a:ext uri="{FF2B5EF4-FFF2-40B4-BE49-F238E27FC236}">
                  <a16:creationId xmlns:a16="http://schemas.microsoft.com/office/drawing/2014/main" id="{72D29AFA-9E6E-1785-A3CC-0EC3D3506DB9}"/>
                </a:ext>
              </a:extLst>
            </p:cNvPr>
            <p:cNvSpPr/>
            <p:nvPr/>
          </p:nvSpPr>
          <p:spPr>
            <a:xfrm>
              <a:off x="8560577" y="4039066"/>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trong</a:t>
              </a:r>
            </a:p>
          </p:txBody>
        </p:sp>
        <p:sp>
          <p:nvSpPr>
            <p:cNvPr id="5" name="Rectangle 4">
              <a:extLst>
                <a:ext uri="{FF2B5EF4-FFF2-40B4-BE49-F238E27FC236}">
                  <a16:creationId xmlns:a16="http://schemas.microsoft.com/office/drawing/2014/main" id="{6500CC57-72F2-95E1-946B-AD8CD6408696}"/>
                </a:ext>
              </a:extLst>
            </p:cNvPr>
            <p:cNvSpPr/>
            <p:nvPr/>
          </p:nvSpPr>
          <p:spPr>
            <a:xfrm>
              <a:off x="7982766" y="3384245"/>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Ribosome </a:t>
              </a:r>
            </a:p>
          </p:txBody>
        </p:sp>
        <p:sp>
          <p:nvSpPr>
            <p:cNvPr id="10" name="Rectangle 9">
              <a:extLst>
                <a:ext uri="{FF2B5EF4-FFF2-40B4-BE49-F238E27FC236}">
                  <a16:creationId xmlns:a16="http://schemas.microsoft.com/office/drawing/2014/main" id="{6BBA38FC-F585-8AC2-350A-2B3F7652C4B5}"/>
                </a:ext>
              </a:extLst>
            </p:cNvPr>
            <p:cNvSpPr/>
            <p:nvPr/>
          </p:nvSpPr>
          <p:spPr>
            <a:xfrm>
              <a:off x="6772666" y="2637878"/>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Mào </a:t>
              </a:r>
            </a:p>
          </p:txBody>
        </p:sp>
        <p:sp>
          <p:nvSpPr>
            <p:cNvPr id="11" name="Rectangle 10">
              <a:extLst>
                <a:ext uri="{FF2B5EF4-FFF2-40B4-BE49-F238E27FC236}">
                  <a16:creationId xmlns:a16="http://schemas.microsoft.com/office/drawing/2014/main" id="{1E560F05-19E1-F6D6-6E39-09CF1ACA6F09}"/>
                </a:ext>
              </a:extLst>
            </p:cNvPr>
            <p:cNvSpPr/>
            <p:nvPr/>
          </p:nvSpPr>
          <p:spPr>
            <a:xfrm>
              <a:off x="5998512" y="2238842"/>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DNA</a:t>
              </a:r>
            </a:p>
          </p:txBody>
        </p:sp>
        <p:sp>
          <p:nvSpPr>
            <p:cNvPr id="12" name="Rectangle 11">
              <a:extLst>
                <a:ext uri="{FF2B5EF4-FFF2-40B4-BE49-F238E27FC236}">
                  <a16:creationId xmlns:a16="http://schemas.microsoft.com/office/drawing/2014/main" id="{5E8844B8-CFD6-0ECC-23EC-E07B1384EA9F}"/>
                </a:ext>
              </a:extLst>
            </p:cNvPr>
            <p:cNvSpPr/>
            <p:nvPr/>
          </p:nvSpPr>
          <p:spPr>
            <a:xfrm>
              <a:off x="5186415" y="1776646"/>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ATP</a:t>
              </a:r>
            </a:p>
          </p:txBody>
        </p:sp>
        <p:sp>
          <p:nvSpPr>
            <p:cNvPr id="13" name="Rectangle 12">
              <a:extLst>
                <a:ext uri="{FF2B5EF4-FFF2-40B4-BE49-F238E27FC236}">
                  <a16:creationId xmlns:a16="http://schemas.microsoft.com/office/drawing/2014/main" id="{C358F1C2-7981-127A-1FD5-079A97D3FB8F}"/>
                </a:ext>
              </a:extLst>
            </p:cNvPr>
            <p:cNvSpPr/>
            <p:nvPr/>
          </p:nvSpPr>
          <p:spPr>
            <a:xfrm>
              <a:off x="4563725" y="1243713"/>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Chất nền</a:t>
              </a:r>
            </a:p>
          </p:txBody>
        </p:sp>
        <p:sp>
          <p:nvSpPr>
            <p:cNvPr id="15" name="Rectangle: Rounded Corners 14">
              <a:extLst>
                <a:ext uri="{FF2B5EF4-FFF2-40B4-BE49-F238E27FC236}">
                  <a16:creationId xmlns:a16="http://schemas.microsoft.com/office/drawing/2014/main" id="{BF27FAAD-88E3-B6E1-A16B-1B0BCD90038A}"/>
                </a:ext>
              </a:extLst>
            </p:cNvPr>
            <p:cNvSpPr/>
            <p:nvPr/>
          </p:nvSpPr>
          <p:spPr>
            <a:xfrm>
              <a:off x="4768343" y="6175767"/>
              <a:ext cx="3107840" cy="471101"/>
            </a:xfrm>
            <a:prstGeom prst="roundRect">
              <a:avLst>
                <a:gd name="adj" fmla="val 500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Hình. </a:t>
              </a:r>
              <a:r>
                <a:rPr lang="en-US" sz="2200">
                  <a:solidFill>
                    <a:schemeClr val="bg1"/>
                  </a:solidFill>
                </a:rPr>
                <a:t>Cấu trúc ti thể</a:t>
              </a:r>
            </a:p>
          </p:txBody>
        </p:sp>
      </p:grpSp>
      <p:pic>
        <p:nvPicPr>
          <p:cNvPr id="6" name="Picture 2" descr="Hình ảnh Dấu Tích Xanh PNG, Vector, PSD, và biểu tượng để tải về miễn phí |  pngtree">
            <a:extLst>
              <a:ext uri="{FF2B5EF4-FFF2-40B4-BE49-F238E27FC236}">
                <a16:creationId xmlns:a16="http://schemas.microsoft.com/office/drawing/2014/main" id="{4502206D-9D66-AC91-0949-578CE05A43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72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F92479-0B52-008F-EB94-924EE2152FCB}"/>
              </a:ext>
            </a:extLst>
          </p:cNvPr>
          <p:cNvPicPr>
            <a:picLocks noChangeAspect="1"/>
          </p:cNvPicPr>
          <p:nvPr/>
        </p:nvPicPr>
        <p:blipFill rotWithShape="1">
          <a:blip r:embed="rId2"/>
          <a:srcRect l="3073"/>
          <a:stretch/>
        </p:blipFill>
        <p:spPr>
          <a:xfrm>
            <a:off x="3982969" y="1"/>
            <a:ext cx="8209031" cy="6858000"/>
          </a:xfrm>
          <a:prstGeom prst="rect">
            <a:avLst/>
          </a:prstGeom>
        </p:spPr>
      </p:pic>
      <p:sp>
        <p:nvSpPr>
          <p:cNvPr id="8" name="TextBox 7">
            <a:extLst>
              <a:ext uri="{FF2B5EF4-FFF2-40B4-BE49-F238E27FC236}">
                <a16:creationId xmlns:a16="http://schemas.microsoft.com/office/drawing/2014/main" id="{E04B54F0-B5C6-88B0-9D34-E394CFF9A76A}"/>
              </a:ext>
            </a:extLst>
          </p:cNvPr>
          <p:cNvSpPr txBox="1"/>
          <p:nvPr/>
        </p:nvSpPr>
        <p:spPr>
          <a:xfrm>
            <a:off x="196343" y="438339"/>
            <a:ext cx="3663210" cy="6242863"/>
          </a:xfrm>
          <a:prstGeom prst="rect">
            <a:avLst/>
          </a:prstGeom>
          <a:noFill/>
        </p:spPr>
        <p:txBody>
          <a:bodyPr wrap="square">
            <a:spAutoFit/>
          </a:bodyPr>
          <a:lstStyle/>
          <a:p>
            <a:pPr algn="just">
              <a:lnSpc>
                <a:spcPct val="125000"/>
              </a:lnSpc>
            </a:pPr>
            <a:r>
              <a:rPr lang="en-US" sz="2300"/>
              <a:t>T</a:t>
            </a:r>
            <a:r>
              <a:rPr lang="vi-VN" sz="2300"/>
              <a:t>hông tin bài báo </a:t>
            </a:r>
            <a:endParaRPr lang="en-US" sz="2300"/>
          </a:p>
          <a:p>
            <a:pPr algn="just">
              <a:lnSpc>
                <a:spcPct val="125000"/>
              </a:lnSpc>
            </a:pPr>
            <a:r>
              <a:rPr lang="vi-VN" sz="2300" b="1">
                <a:solidFill>
                  <a:srgbClr val="FFFF00"/>
                </a:solidFill>
              </a:rPr>
              <a:t>“Gặp lại người con bị trao nhầm 42 năm trước ở Hà Nội” </a:t>
            </a:r>
            <a:r>
              <a:rPr lang="vi-VN" sz="2300" i="1"/>
              <a:t>– Theo báo Thanh niên (25/02/2024). </a:t>
            </a:r>
            <a:endParaRPr lang="en-US" sz="2300" i="1"/>
          </a:p>
          <a:p>
            <a:pPr algn="just">
              <a:lnSpc>
                <a:spcPct val="125000"/>
              </a:lnSpc>
            </a:pPr>
            <a:endParaRPr lang="en-US" sz="2300" b="1">
              <a:solidFill>
                <a:srgbClr val="FF0000"/>
              </a:solidFill>
            </a:endParaRPr>
          </a:p>
          <a:p>
            <a:pPr algn="just">
              <a:lnSpc>
                <a:spcPct val="125000"/>
              </a:lnSpc>
            </a:pPr>
            <a:r>
              <a:rPr lang="en-US" sz="2300" b="1">
                <a:solidFill>
                  <a:srgbClr val="FF0000"/>
                </a:solidFill>
              </a:rPr>
              <a:t>Đặt vấn đề:</a:t>
            </a:r>
          </a:p>
          <a:p>
            <a:pPr algn="just">
              <a:lnSpc>
                <a:spcPct val="125000"/>
              </a:lnSpc>
            </a:pPr>
            <a:r>
              <a:rPr lang="vi-VN" sz="2300" i="1"/>
              <a:t>Dựa vào đâu các gia đình có thể tìm ra con ruột của mình, việc dùng phương pháp này có thể xác định được danh tính và nhận dạng mỗi cá nhân với độ chính xác cao hay không?</a:t>
            </a:r>
            <a:endParaRPr lang="en-US" sz="2300" i="1"/>
          </a:p>
        </p:txBody>
      </p:sp>
    </p:spTree>
    <p:extLst>
      <p:ext uri="{BB962C8B-B14F-4D97-AF65-F5344CB8AC3E}">
        <p14:creationId xmlns:p14="http://schemas.microsoft.com/office/powerpoint/2010/main" val="54455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barn(inVertical)">
                                      <p:cBhvr>
                                        <p:cTn id="7" dur="500"/>
                                        <p:tgtEl>
                                          <p:spTgt spid="8">
                                            <p:txEl>
                                              <p:pRg st="3" end="3"/>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4" end="4"/>
                                            </p:txEl>
                                          </p:spTgt>
                                        </p:tgtEl>
                                        <p:attrNameLst>
                                          <p:attrName>style.visibility</p:attrName>
                                        </p:attrNameLst>
                                      </p:cBhvr>
                                      <p:to>
                                        <p:strVal val="visible"/>
                                      </p:to>
                                    </p:set>
                                    <p:animEffect transition="in" filter="barn(inVertical)">
                                      <p:cBhvr>
                                        <p:cTn id="10"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F2103F1-A1EB-95FB-8D81-DF6850FE87ED}"/>
              </a:ext>
            </a:extLst>
          </p:cNvPr>
          <p:cNvSpPr txBox="1"/>
          <p:nvPr/>
        </p:nvSpPr>
        <p:spPr>
          <a:xfrm>
            <a:off x="247835" y="185296"/>
            <a:ext cx="10499334" cy="696024"/>
          </a:xfrm>
          <a:prstGeom prst="rect">
            <a:avLst/>
          </a:prstGeom>
          <a:noFill/>
        </p:spPr>
        <p:txBody>
          <a:bodyPr wrap="square" rtlCol="0">
            <a:spAutoFit/>
          </a:bodyPr>
          <a:lstStyle>
            <a:defPPr>
              <a:defRPr lang="en-US"/>
            </a:defPPr>
            <a:lvl1pPr algn="ctr">
              <a:defRPr sz="4800" b="1">
                <a:solidFill>
                  <a:srgbClr val="008080"/>
                </a:solidFill>
                <a:latin typeface="Arial" panose="020B0604020202020204" pitchFamily="34" charset="0"/>
                <a:cs typeface="Arial" panose="020B0604020202020204" pitchFamily="34" charset="0"/>
              </a:defRPr>
            </a:lvl1pPr>
          </a:lstStyle>
          <a:p>
            <a:pPr algn="l">
              <a:lnSpc>
                <a:spcPct val="120000"/>
              </a:lnSpc>
            </a:pPr>
            <a:r>
              <a:rPr lang="en-US" sz="3600">
                <a:solidFill>
                  <a:srgbClr val="FF0000"/>
                </a:solidFill>
              </a:rPr>
              <a:t>II. DEOXYRIBONUCLEIC ACID (DNA)</a:t>
            </a:r>
          </a:p>
        </p:txBody>
      </p:sp>
      <p:grpSp>
        <p:nvGrpSpPr>
          <p:cNvPr id="53" name="Group 2">
            <a:extLst>
              <a:ext uri="{FF2B5EF4-FFF2-40B4-BE49-F238E27FC236}">
                <a16:creationId xmlns:a16="http://schemas.microsoft.com/office/drawing/2014/main" id="{D227FD61-BAC4-19AE-C3C1-FF1E4901FBFC}"/>
              </a:ext>
            </a:extLst>
          </p:cNvPr>
          <p:cNvGrpSpPr>
            <a:grpSpLocks/>
          </p:cNvGrpSpPr>
          <p:nvPr/>
        </p:nvGrpSpPr>
        <p:grpSpPr bwMode="auto">
          <a:xfrm>
            <a:off x="4236309" y="3323461"/>
            <a:ext cx="1979568" cy="1929586"/>
            <a:chOff x="0" y="0"/>
            <a:chExt cx="2389188" cy="2328862"/>
          </a:xfrm>
        </p:grpSpPr>
        <p:sp>
          <p:nvSpPr>
            <p:cNvPr id="54" name="Freeform 12">
              <a:extLst>
                <a:ext uri="{FF2B5EF4-FFF2-40B4-BE49-F238E27FC236}">
                  <a16:creationId xmlns:a16="http://schemas.microsoft.com/office/drawing/2014/main" id="{E623CEAC-3EC9-3AF1-09DC-5264DDC6A21E}"/>
                </a:ext>
              </a:extLst>
            </p:cNvPr>
            <p:cNvSpPr>
              <a:spLocks/>
            </p:cNvSpPr>
            <p:nvPr/>
          </p:nvSpPr>
          <p:spPr bwMode="auto">
            <a:xfrm>
              <a:off x="52387" y="504825"/>
              <a:ext cx="725488" cy="1016000"/>
            </a:xfrm>
            <a:custGeom>
              <a:avLst/>
              <a:gdLst>
                <a:gd name="T0" fmla="*/ 124 w 193"/>
                <a:gd name="T1" fmla="*/ 262 h 270"/>
                <a:gd name="T2" fmla="*/ 169 w 193"/>
                <a:gd name="T3" fmla="*/ 257 h 270"/>
                <a:gd name="T4" fmla="*/ 193 w 193"/>
                <a:gd name="T5" fmla="*/ 240 h 270"/>
                <a:gd name="T6" fmla="*/ 166 w 193"/>
                <a:gd name="T7" fmla="*/ 262 h 270"/>
                <a:gd name="T8" fmla="*/ 121 w 193"/>
                <a:gd name="T9" fmla="*/ 267 h 270"/>
                <a:gd name="T10" fmla="*/ 10 w 193"/>
                <a:gd name="T11" fmla="*/ 148 h 270"/>
                <a:gd name="T12" fmla="*/ 46 w 193"/>
                <a:gd name="T13" fmla="*/ 0 h 270"/>
                <a:gd name="T14" fmla="*/ 14 w 193"/>
                <a:gd name="T15" fmla="*/ 143 h 270"/>
                <a:gd name="T16" fmla="*/ 124 w 193"/>
                <a:gd name="T17" fmla="*/ 26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270">
                  <a:moveTo>
                    <a:pt x="124" y="262"/>
                  </a:moveTo>
                  <a:cubicBezTo>
                    <a:pt x="140" y="265"/>
                    <a:pt x="156" y="263"/>
                    <a:pt x="169" y="257"/>
                  </a:cubicBezTo>
                  <a:cubicBezTo>
                    <a:pt x="179" y="253"/>
                    <a:pt x="187" y="247"/>
                    <a:pt x="193" y="240"/>
                  </a:cubicBezTo>
                  <a:cubicBezTo>
                    <a:pt x="187" y="249"/>
                    <a:pt x="177" y="257"/>
                    <a:pt x="166" y="262"/>
                  </a:cubicBezTo>
                  <a:cubicBezTo>
                    <a:pt x="152" y="267"/>
                    <a:pt x="137" y="270"/>
                    <a:pt x="121" y="267"/>
                  </a:cubicBezTo>
                  <a:cubicBezTo>
                    <a:pt x="72" y="258"/>
                    <a:pt x="24" y="208"/>
                    <a:pt x="10" y="148"/>
                  </a:cubicBezTo>
                  <a:cubicBezTo>
                    <a:pt x="0" y="98"/>
                    <a:pt x="14" y="46"/>
                    <a:pt x="46" y="0"/>
                  </a:cubicBezTo>
                  <a:cubicBezTo>
                    <a:pt x="16" y="44"/>
                    <a:pt x="3" y="95"/>
                    <a:pt x="14" y="143"/>
                  </a:cubicBezTo>
                  <a:cubicBezTo>
                    <a:pt x="27" y="203"/>
                    <a:pt x="75" y="253"/>
                    <a:pt x="124" y="26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sz="2800"/>
            </a:p>
          </p:txBody>
        </p:sp>
        <p:sp>
          <p:nvSpPr>
            <p:cNvPr id="55" name="Freeform 13">
              <a:extLst>
                <a:ext uri="{FF2B5EF4-FFF2-40B4-BE49-F238E27FC236}">
                  <a16:creationId xmlns:a16="http://schemas.microsoft.com/office/drawing/2014/main" id="{4CE1317E-C2BC-25EE-EE41-C0440DA639A6}"/>
                </a:ext>
              </a:extLst>
            </p:cNvPr>
            <p:cNvSpPr>
              <a:spLocks/>
            </p:cNvSpPr>
            <p:nvPr/>
          </p:nvSpPr>
          <p:spPr bwMode="auto">
            <a:xfrm>
              <a:off x="854075" y="779462"/>
              <a:ext cx="1222375" cy="1512888"/>
            </a:xfrm>
            <a:custGeom>
              <a:avLst/>
              <a:gdLst>
                <a:gd name="T0" fmla="*/ 52 w 325"/>
                <a:gd name="T1" fmla="*/ 19 h 402"/>
                <a:gd name="T2" fmla="*/ 135 w 325"/>
                <a:gd name="T3" fmla="*/ 4 h 402"/>
                <a:gd name="T4" fmla="*/ 307 w 325"/>
                <a:gd name="T5" fmla="*/ 171 h 402"/>
                <a:gd name="T6" fmla="*/ 277 w 325"/>
                <a:gd name="T7" fmla="*/ 359 h 402"/>
                <a:gd name="T8" fmla="*/ 270 w 325"/>
                <a:gd name="T9" fmla="*/ 392 h 402"/>
                <a:gd name="T10" fmla="*/ 307 w 325"/>
                <a:gd name="T11" fmla="*/ 364 h 402"/>
                <a:gd name="T12" fmla="*/ 311 w 325"/>
                <a:gd name="T13" fmla="*/ 360 h 402"/>
                <a:gd name="T14" fmla="*/ 303 w 325"/>
                <a:gd name="T15" fmla="*/ 368 h 402"/>
                <a:gd name="T16" fmla="*/ 267 w 325"/>
                <a:gd name="T17" fmla="*/ 396 h 402"/>
                <a:gd name="T18" fmla="*/ 273 w 325"/>
                <a:gd name="T19" fmla="*/ 362 h 402"/>
                <a:gd name="T20" fmla="*/ 303 w 325"/>
                <a:gd name="T21" fmla="*/ 176 h 402"/>
                <a:gd name="T22" fmla="*/ 131 w 325"/>
                <a:gd name="T23" fmla="*/ 9 h 402"/>
                <a:gd name="T24" fmla="*/ 48 w 325"/>
                <a:gd name="T25" fmla="*/ 25 h 402"/>
                <a:gd name="T26" fmla="*/ 0 w 325"/>
                <a:gd name="T27" fmla="*/ 62 h 402"/>
                <a:gd name="T28" fmla="*/ 52 w 325"/>
                <a:gd name="T29" fmla="*/ 19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 h="402">
                  <a:moveTo>
                    <a:pt x="52" y="19"/>
                  </a:moveTo>
                  <a:cubicBezTo>
                    <a:pt x="79" y="6"/>
                    <a:pt x="110" y="0"/>
                    <a:pt x="135" y="4"/>
                  </a:cubicBezTo>
                  <a:cubicBezTo>
                    <a:pt x="229" y="18"/>
                    <a:pt x="292" y="102"/>
                    <a:pt x="307" y="171"/>
                  </a:cubicBezTo>
                  <a:cubicBezTo>
                    <a:pt x="325" y="254"/>
                    <a:pt x="291" y="330"/>
                    <a:pt x="277" y="359"/>
                  </a:cubicBezTo>
                  <a:cubicBezTo>
                    <a:pt x="263" y="386"/>
                    <a:pt x="257" y="399"/>
                    <a:pt x="270" y="392"/>
                  </a:cubicBezTo>
                  <a:cubicBezTo>
                    <a:pt x="277" y="389"/>
                    <a:pt x="289" y="380"/>
                    <a:pt x="307" y="364"/>
                  </a:cubicBezTo>
                  <a:cubicBezTo>
                    <a:pt x="308" y="363"/>
                    <a:pt x="310" y="362"/>
                    <a:pt x="311" y="360"/>
                  </a:cubicBezTo>
                  <a:cubicBezTo>
                    <a:pt x="308" y="363"/>
                    <a:pt x="306" y="366"/>
                    <a:pt x="303" y="368"/>
                  </a:cubicBezTo>
                  <a:cubicBezTo>
                    <a:pt x="285" y="384"/>
                    <a:pt x="273" y="392"/>
                    <a:pt x="267" y="396"/>
                  </a:cubicBezTo>
                  <a:cubicBezTo>
                    <a:pt x="253" y="402"/>
                    <a:pt x="260" y="389"/>
                    <a:pt x="273" y="362"/>
                  </a:cubicBezTo>
                  <a:cubicBezTo>
                    <a:pt x="287" y="334"/>
                    <a:pt x="321" y="259"/>
                    <a:pt x="303" y="176"/>
                  </a:cubicBezTo>
                  <a:cubicBezTo>
                    <a:pt x="288" y="107"/>
                    <a:pt x="225" y="24"/>
                    <a:pt x="131" y="9"/>
                  </a:cubicBezTo>
                  <a:cubicBezTo>
                    <a:pt x="105" y="6"/>
                    <a:pt x="75" y="12"/>
                    <a:pt x="48" y="25"/>
                  </a:cubicBezTo>
                  <a:cubicBezTo>
                    <a:pt x="29" y="35"/>
                    <a:pt x="12" y="47"/>
                    <a:pt x="0" y="62"/>
                  </a:cubicBezTo>
                  <a:cubicBezTo>
                    <a:pt x="12" y="45"/>
                    <a:pt x="31" y="30"/>
                    <a:pt x="52" y="1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sz="2800"/>
            </a:p>
          </p:txBody>
        </p:sp>
        <p:sp>
          <p:nvSpPr>
            <p:cNvPr id="56" name="Freeform 19">
              <a:extLst>
                <a:ext uri="{FF2B5EF4-FFF2-40B4-BE49-F238E27FC236}">
                  <a16:creationId xmlns:a16="http://schemas.microsoft.com/office/drawing/2014/main" id="{94C4A853-F676-3243-6C4F-F9A16E5BB9D0}"/>
                </a:ext>
              </a:extLst>
            </p:cNvPr>
            <p:cNvSpPr>
              <a:spLocks/>
            </p:cNvSpPr>
            <p:nvPr/>
          </p:nvSpPr>
          <p:spPr bwMode="auto">
            <a:xfrm>
              <a:off x="812800" y="801688"/>
              <a:ext cx="1249363" cy="1527174"/>
            </a:xfrm>
            <a:custGeom>
              <a:avLst/>
              <a:gdLst>
                <a:gd name="T0" fmla="*/ 44 w 332"/>
                <a:gd name="T1" fmla="*/ 36 h 406"/>
                <a:gd name="T2" fmla="*/ 0 w 332"/>
                <a:gd name="T3" fmla="*/ 67 h 406"/>
                <a:gd name="T4" fmla="*/ 15 w 332"/>
                <a:gd name="T5" fmla="*/ 51 h 406"/>
                <a:gd name="T6" fmla="*/ 59 w 332"/>
                <a:gd name="T7" fmla="*/ 19 h 406"/>
                <a:gd name="T8" fmla="*/ 142 w 332"/>
                <a:gd name="T9" fmla="*/ 3 h 406"/>
                <a:gd name="T10" fmla="*/ 314 w 332"/>
                <a:gd name="T11" fmla="*/ 170 h 406"/>
                <a:gd name="T12" fmla="*/ 284 w 332"/>
                <a:gd name="T13" fmla="*/ 356 h 406"/>
                <a:gd name="T14" fmla="*/ 278 w 332"/>
                <a:gd name="T15" fmla="*/ 390 h 406"/>
                <a:gd name="T16" fmla="*/ 314 w 332"/>
                <a:gd name="T17" fmla="*/ 362 h 406"/>
                <a:gd name="T18" fmla="*/ 302 w 332"/>
                <a:gd name="T19" fmla="*/ 373 h 406"/>
                <a:gd name="T20" fmla="*/ 265 w 332"/>
                <a:gd name="T21" fmla="*/ 399 h 406"/>
                <a:gd name="T22" fmla="*/ 271 w 332"/>
                <a:gd name="T23" fmla="*/ 367 h 406"/>
                <a:gd name="T24" fmla="*/ 301 w 332"/>
                <a:gd name="T25" fmla="*/ 185 h 406"/>
                <a:gd name="T26" fmla="*/ 127 w 332"/>
                <a:gd name="T27" fmla="*/ 20 h 406"/>
                <a:gd name="T28" fmla="*/ 44 w 332"/>
                <a:gd name="T29" fmla="*/ 3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2" h="406">
                  <a:moveTo>
                    <a:pt x="44" y="36"/>
                  </a:moveTo>
                  <a:cubicBezTo>
                    <a:pt x="27" y="44"/>
                    <a:pt x="12" y="55"/>
                    <a:pt x="0" y="67"/>
                  </a:cubicBezTo>
                  <a:cubicBezTo>
                    <a:pt x="5" y="62"/>
                    <a:pt x="10" y="57"/>
                    <a:pt x="15" y="51"/>
                  </a:cubicBezTo>
                  <a:cubicBezTo>
                    <a:pt x="27" y="38"/>
                    <a:pt x="42" y="28"/>
                    <a:pt x="59" y="19"/>
                  </a:cubicBezTo>
                  <a:cubicBezTo>
                    <a:pt x="86" y="6"/>
                    <a:pt x="116" y="0"/>
                    <a:pt x="142" y="3"/>
                  </a:cubicBezTo>
                  <a:cubicBezTo>
                    <a:pt x="236" y="18"/>
                    <a:pt x="299" y="101"/>
                    <a:pt x="314" y="170"/>
                  </a:cubicBezTo>
                  <a:cubicBezTo>
                    <a:pt x="332" y="253"/>
                    <a:pt x="298" y="328"/>
                    <a:pt x="284" y="356"/>
                  </a:cubicBezTo>
                  <a:cubicBezTo>
                    <a:pt x="271" y="383"/>
                    <a:pt x="264" y="396"/>
                    <a:pt x="278" y="390"/>
                  </a:cubicBezTo>
                  <a:cubicBezTo>
                    <a:pt x="284" y="386"/>
                    <a:pt x="296" y="378"/>
                    <a:pt x="314" y="362"/>
                  </a:cubicBezTo>
                  <a:cubicBezTo>
                    <a:pt x="310" y="365"/>
                    <a:pt x="306" y="369"/>
                    <a:pt x="302" y="373"/>
                  </a:cubicBezTo>
                  <a:cubicBezTo>
                    <a:pt x="284" y="388"/>
                    <a:pt x="272" y="396"/>
                    <a:pt x="265" y="399"/>
                  </a:cubicBezTo>
                  <a:cubicBezTo>
                    <a:pt x="252" y="406"/>
                    <a:pt x="258" y="394"/>
                    <a:pt x="271" y="367"/>
                  </a:cubicBezTo>
                  <a:cubicBezTo>
                    <a:pt x="285" y="339"/>
                    <a:pt x="319" y="266"/>
                    <a:pt x="301" y="185"/>
                  </a:cubicBezTo>
                  <a:cubicBezTo>
                    <a:pt x="285" y="117"/>
                    <a:pt x="222" y="34"/>
                    <a:pt x="127" y="20"/>
                  </a:cubicBezTo>
                  <a:cubicBezTo>
                    <a:pt x="101" y="16"/>
                    <a:pt x="71" y="22"/>
                    <a:pt x="44" y="36"/>
                  </a:cubicBezTo>
                  <a:close/>
                </a:path>
              </a:pathLst>
            </a:custGeom>
            <a:gradFill rotWithShape="1">
              <a:gsLst>
                <a:gs pos="0">
                  <a:srgbClr val="FF7711"/>
                </a:gs>
                <a:gs pos="22900">
                  <a:srgbClr val="FFC000"/>
                </a:gs>
                <a:gs pos="50000">
                  <a:srgbClr val="FF7711"/>
                </a:gs>
                <a:gs pos="76250">
                  <a:srgbClr val="FFC000"/>
                </a:gs>
                <a:gs pos="100000">
                  <a:srgbClr val="FF771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sz="2800"/>
            </a:p>
          </p:txBody>
        </p:sp>
        <p:sp>
          <p:nvSpPr>
            <p:cNvPr id="57" name="Freeform 20">
              <a:extLst>
                <a:ext uri="{FF2B5EF4-FFF2-40B4-BE49-F238E27FC236}">
                  <a16:creationId xmlns:a16="http://schemas.microsoft.com/office/drawing/2014/main" id="{740A9416-671B-2304-B3AE-A585B5B001C2}"/>
                </a:ext>
              </a:extLst>
            </p:cNvPr>
            <p:cNvSpPr>
              <a:spLocks/>
            </p:cNvSpPr>
            <p:nvPr/>
          </p:nvSpPr>
          <p:spPr bwMode="auto">
            <a:xfrm>
              <a:off x="0" y="414338"/>
              <a:ext cx="758825" cy="1155700"/>
            </a:xfrm>
            <a:custGeom>
              <a:avLst/>
              <a:gdLst>
                <a:gd name="T0" fmla="*/ 78 w 202"/>
                <a:gd name="T1" fmla="*/ 0 h 307"/>
                <a:gd name="T2" fmla="*/ 24 w 202"/>
                <a:gd name="T3" fmla="*/ 172 h 307"/>
                <a:gd name="T4" fmla="*/ 135 w 202"/>
                <a:gd name="T5" fmla="*/ 291 h 307"/>
                <a:gd name="T6" fmla="*/ 180 w 202"/>
                <a:gd name="T7" fmla="*/ 286 h 307"/>
                <a:gd name="T8" fmla="*/ 202 w 202"/>
                <a:gd name="T9" fmla="*/ 271 h 307"/>
                <a:gd name="T10" fmla="*/ 188 w 202"/>
                <a:gd name="T11" fmla="*/ 285 h 307"/>
                <a:gd name="T12" fmla="*/ 166 w 202"/>
                <a:gd name="T13" fmla="*/ 299 h 307"/>
                <a:gd name="T14" fmla="*/ 122 w 202"/>
                <a:gd name="T15" fmla="*/ 304 h 307"/>
                <a:gd name="T16" fmla="*/ 13 w 202"/>
                <a:gd name="T17" fmla="*/ 187 h 307"/>
                <a:gd name="T18" fmla="*/ 64 w 202"/>
                <a:gd name="T19" fmla="*/ 16 h 307"/>
                <a:gd name="T20" fmla="*/ 78 w 202"/>
                <a:gd name="T21"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 h="307">
                  <a:moveTo>
                    <a:pt x="78" y="0"/>
                  </a:moveTo>
                  <a:cubicBezTo>
                    <a:pt x="34" y="51"/>
                    <a:pt x="12" y="114"/>
                    <a:pt x="24" y="172"/>
                  </a:cubicBezTo>
                  <a:cubicBezTo>
                    <a:pt x="38" y="232"/>
                    <a:pt x="86" y="282"/>
                    <a:pt x="135" y="291"/>
                  </a:cubicBezTo>
                  <a:cubicBezTo>
                    <a:pt x="151" y="294"/>
                    <a:pt x="166" y="291"/>
                    <a:pt x="180" y="286"/>
                  </a:cubicBezTo>
                  <a:cubicBezTo>
                    <a:pt x="188" y="282"/>
                    <a:pt x="196" y="277"/>
                    <a:pt x="202" y="271"/>
                  </a:cubicBezTo>
                  <a:cubicBezTo>
                    <a:pt x="197" y="275"/>
                    <a:pt x="193" y="280"/>
                    <a:pt x="188" y="285"/>
                  </a:cubicBezTo>
                  <a:cubicBezTo>
                    <a:pt x="182" y="291"/>
                    <a:pt x="175" y="296"/>
                    <a:pt x="166" y="299"/>
                  </a:cubicBezTo>
                  <a:cubicBezTo>
                    <a:pt x="153" y="305"/>
                    <a:pt x="138" y="307"/>
                    <a:pt x="122" y="304"/>
                  </a:cubicBezTo>
                  <a:cubicBezTo>
                    <a:pt x="74" y="295"/>
                    <a:pt x="26" y="245"/>
                    <a:pt x="13" y="187"/>
                  </a:cubicBezTo>
                  <a:cubicBezTo>
                    <a:pt x="0" y="129"/>
                    <a:pt x="21" y="67"/>
                    <a:pt x="64" y="16"/>
                  </a:cubicBezTo>
                  <a:cubicBezTo>
                    <a:pt x="69" y="11"/>
                    <a:pt x="73" y="5"/>
                    <a:pt x="78" y="0"/>
                  </a:cubicBezTo>
                  <a:close/>
                </a:path>
              </a:pathLst>
            </a:custGeom>
            <a:gradFill rotWithShape="1">
              <a:gsLst>
                <a:gs pos="0">
                  <a:srgbClr val="FF7711"/>
                </a:gs>
                <a:gs pos="22900">
                  <a:srgbClr val="FFC000"/>
                </a:gs>
                <a:gs pos="50000">
                  <a:srgbClr val="FF7711"/>
                </a:gs>
                <a:gs pos="76250">
                  <a:srgbClr val="FFC000"/>
                </a:gs>
                <a:gs pos="100000">
                  <a:srgbClr val="FF771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sz="2800"/>
            </a:p>
          </p:txBody>
        </p:sp>
        <p:sp>
          <p:nvSpPr>
            <p:cNvPr id="58" name="Freeform 23">
              <a:extLst>
                <a:ext uri="{FF2B5EF4-FFF2-40B4-BE49-F238E27FC236}">
                  <a16:creationId xmlns:a16="http://schemas.microsoft.com/office/drawing/2014/main" id="{869177C5-875D-27FA-3B4D-24152E9E908D}"/>
                </a:ext>
              </a:extLst>
            </p:cNvPr>
            <p:cNvSpPr>
              <a:spLocks/>
            </p:cNvSpPr>
            <p:nvPr/>
          </p:nvSpPr>
          <p:spPr bwMode="auto">
            <a:xfrm>
              <a:off x="63500" y="0"/>
              <a:ext cx="2325688" cy="2279649"/>
            </a:xfrm>
            <a:custGeom>
              <a:avLst/>
              <a:gdLst>
                <a:gd name="T0" fmla="*/ 315 w 618"/>
                <a:gd name="T1" fmla="*/ 5 h 606"/>
                <a:gd name="T2" fmla="*/ 616 w 618"/>
                <a:gd name="T3" fmla="*/ 332 h 606"/>
                <a:gd name="T4" fmla="*/ 521 w 618"/>
                <a:gd name="T5" fmla="*/ 567 h 606"/>
                <a:gd name="T6" fmla="*/ 517 w 618"/>
                <a:gd name="T7" fmla="*/ 571 h 606"/>
                <a:gd name="T8" fmla="*/ 480 w 618"/>
                <a:gd name="T9" fmla="*/ 599 h 606"/>
                <a:gd name="T10" fmla="*/ 487 w 618"/>
                <a:gd name="T11" fmla="*/ 566 h 606"/>
                <a:gd name="T12" fmla="*/ 517 w 618"/>
                <a:gd name="T13" fmla="*/ 378 h 606"/>
                <a:gd name="T14" fmla="*/ 345 w 618"/>
                <a:gd name="T15" fmla="*/ 211 h 606"/>
                <a:gd name="T16" fmla="*/ 262 w 618"/>
                <a:gd name="T17" fmla="*/ 226 h 606"/>
                <a:gd name="T18" fmla="*/ 210 w 618"/>
                <a:gd name="T19" fmla="*/ 269 h 606"/>
                <a:gd name="T20" fmla="*/ 196 w 618"/>
                <a:gd name="T21" fmla="*/ 338 h 606"/>
                <a:gd name="T22" fmla="*/ 190 w 618"/>
                <a:gd name="T23" fmla="*/ 374 h 606"/>
                <a:gd name="T24" fmla="*/ 166 w 618"/>
                <a:gd name="T25" fmla="*/ 391 h 606"/>
                <a:gd name="T26" fmla="*/ 121 w 618"/>
                <a:gd name="T27" fmla="*/ 396 h 606"/>
                <a:gd name="T28" fmla="*/ 11 w 618"/>
                <a:gd name="T29" fmla="*/ 277 h 606"/>
                <a:gd name="T30" fmla="*/ 43 w 618"/>
                <a:gd name="T31" fmla="*/ 134 h 606"/>
                <a:gd name="T32" fmla="*/ 159 w 618"/>
                <a:gd name="T33" fmla="*/ 35 h 606"/>
                <a:gd name="T34" fmla="*/ 315 w 618"/>
                <a:gd name="T35" fmla="*/ 5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8" h="606">
                  <a:moveTo>
                    <a:pt x="315" y="5"/>
                  </a:moveTo>
                  <a:cubicBezTo>
                    <a:pt x="494" y="26"/>
                    <a:pt x="614" y="205"/>
                    <a:pt x="616" y="332"/>
                  </a:cubicBezTo>
                  <a:cubicBezTo>
                    <a:pt x="618" y="446"/>
                    <a:pt x="556" y="533"/>
                    <a:pt x="521" y="567"/>
                  </a:cubicBezTo>
                  <a:cubicBezTo>
                    <a:pt x="520" y="569"/>
                    <a:pt x="518" y="570"/>
                    <a:pt x="517" y="571"/>
                  </a:cubicBezTo>
                  <a:cubicBezTo>
                    <a:pt x="499" y="587"/>
                    <a:pt x="487" y="596"/>
                    <a:pt x="480" y="599"/>
                  </a:cubicBezTo>
                  <a:cubicBezTo>
                    <a:pt x="467" y="606"/>
                    <a:pt x="473" y="593"/>
                    <a:pt x="487" y="566"/>
                  </a:cubicBezTo>
                  <a:cubicBezTo>
                    <a:pt x="501" y="537"/>
                    <a:pt x="535" y="461"/>
                    <a:pt x="517" y="378"/>
                  </a:cubicBezTo>
                  <a:cubicBezTo>
                    <a:pt x="502" y="309"/>
                    <a:pt x="439" y="225"/>
                    <a:pt x="345" y="211"/>
                  </a:cubicBezTo>
                  <a:cubicBezTo>
                    <a:pt x="320" y="207"/>
                    <a:pt x="289" y="213"/>
                    <a:pt x="262" y="226"/>
                  </a:cubicBezTo>
                  <a:cubicBezTo>
                    <a:pt x="241" y="237"/>
                    <a:pt x="222" y="252"/>
                    <a:pt x="210" y="269"/>
                  </a:cubicBezTo>
                  <a:cubicBezTo>
                    <a:pt x="194" y="289"/>
                    <a:pt x="187" y="313"/>
                    <a:pt x="196" y="338"/>
                  </a:cubicBezTo>
                  <a:cubicBezTo>
                    <a:pt x="201" y="351"/>
                    <a:pt x="198" y="363"/>
                    <a:pt x="190" y="374"/>
                  </a:cubicBezTo>
                  <a:cubicBezTo>
                    <a:pt x="184" y="381"/>
                    <a:pt x="176" y="387"/>
                    <a:pt x="166" y="391"/>
                  </a:cubicBezTo>
                  <a:cubicBezTo>
                    <a:pt x="153" y="397"/>
                    <a:pt x="137" y="399"/>
                    <a:pt x="121" y="396"/>
                  </a:cubicBezTo>
                  <a:cubicBezTo>
                    <a:pt x="72" y="387"/>
                    <a:pt x="24" y="337"/>
                    <a:pt x="11" y="277"/>
                  </a:cubicBezTo>
                  <a:cubicBezTo>
                    <a:pt x="0" y="229"/>
                    <a:pt x="13" y="178"/>
                    <a:pt x="43" y="134"/>
                  </a:cubicBezTo>
                  <a:cubicBezTo>
                    <a:pt x="70" y="94"/>
                    <a:pt x="111" y="59"/>
                    <a:pt x="159" y="35"/>
                  </a:cubicBezTo>
                  <a:cubicBezTo>
                    <a:pt x="207" y="11"/>
                    <a:pt x="261" y="0"/>
                    <a:pt x="315" y="5"/>
                  </a:cubicBezTo>
                  <a:close/>
                </a:path>
              </a:pathLst>
            </a:custGeom>
            <a:gradFill rotWithShape="1">
              <a:gsLst>
                <a:gs pos="0">
                  <a:srgbClr val="FFAA01"/>
                </a:gs>
                <a:gs pos="50000">
                  <a:srgbClr val="FF7711"/>
                </a:gs>
                <a:gs pos="100000">
                  <a:srgbClr val="FFAA0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sz="2800"/>
            </a:p>
          </p:txBody>
        </p:sp>
      </p:grpSp>
      <p:grpSp>
        <p:nvGrpSpPr>
          <p:cNvPr id="59" name="Group 8">
            <a:extLst>
              <a:ext uri="{FF2B5EF4-FFF2-40B4-BE49-F238E27FC236}">
                <a16:creationId xmlns:a16="http://schemas.microsoft.com/office/drawing/2014/main" id="{A0B327D6-3F5A-3803-AB91-606DF054EEBA}"/>
              </a:ext>
            </a:extLst>
          </p:cNvPr>
          <p:cNvGrpSpPr>
            <a:grpSpLocks/>
          </p:cNvGrpSpPr>
          <p:nvPr/>
        </p:nvGrpSpPr>
        <p:grpSpPr bwMode="auto">
          <a:xfrm>
            <a:off x="6080403" y="2723513"/>
            <a:ext cx="1218651" cy="1633637"/>
            <a:chOff x="0" y="0"/>
            <a:chExt cx="944563" cy="1971676"/>
          </a:xfrm>
        </p:grpSpPr>
        <p:sp>
          <p:nvSpPr>
            <p:cNvPr id="60" name="Freeform 6">
              <a:extLst>
                <a:ext uri="{FF2B5EF4-FFF2-40B4-BE49-F238E27FC236}">
                  <a16:creationId xmlns:a16="http://schemas.microsoft.com/office/drawing/2014/main" id="{9D667E4F-FBFD-70F2-DDBF-32BE1A40BFF3}"/>
                </a:ext>
              </a:extLst>
            </p:cNvPr>
            <p:cNvSpPr>
              <a:spLocks/>
            </p:cNvSpPr>
            <p:nvPr/>
          </p:nvSpPr>
          <p:spPr bwMode="auto">
            <a:xfrm>
              <a:off x="519113" y="225426"/>
              <a:ext cx="266700" cy="139700"/>
            </a:xfrm>
            <a:custGeom>
              <a:avLst/>
              <a:gdLst>
                <a:gd name="T0" fmla="*/ 67 w 71"/>
                <a:gd name="T1" fmla="*/ 7 h 37"/>
                <a:gd name="T2" fmla="*/ 57 w 71"/>
                <a:gd name="T3" fmla="*/ 7 h 37"/>
                <a:gd name="T4" fmla="*/ 32 w 71"/>
                <a:gd name="T5" fmla="*/ 8 h 37"/>
                <a:gd name="T6" fmla="*/ 0 w 71"/>
                <a:gd name="T7" fmla="*/ 37 h 37"/>
                <a:gd name="T8" fmla="*/ 3 w 71"/>
                <a:gd name="T9" fmla="*/ 30 h 37"/>
                <a:gd name="T10" fmla="*/ 35 w 71"/>
                <a:gd name="T11" fmla="*/ 3 h 37"/>
                <a:gd name="T12" fmla="*/ 59 w 71"/>
                <a:gd name="T13" fmla="*/ 2 h 37"/>
                <a:gd name="T14" fmla="*/ 69 w 71"/>
                <a:gd name="T15" fmla="*/ 2 h 37"/>
                <a:gd name="T16" fmla="*/ 71 w 71"/>
                <a:gd name="T17" fmla="*/ 1 h 37"/>
                <a:gd name="T18" fmla="*/ 69 w 71"/>
                <a:gd name="T19" fmla="*/ 6 h 37"/>
                <a:gd name="T20" fmla="*/ 67 w 71"/>
                <a:gd name="T21" fmla="*/ 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37">
                  <a:moveTo>
                    <a:pt x="67" y="7"/>
                  </a:moveTo>
                  <a:cubicBezTo>
                    <a:pt x="65" y="8"/>
                    <a:pt x="62" y="7"/>
                    <a:pt x="57" y="7"/>
                  </a:cubicBezTo>
                  <a:cubicBezTo>
                    <a:pt x="52" y="7"/>
                    <a:pt x="42" y="6"/>
                    <a:pt x="32" y="8"/>
                  </a:cubicBezTo>
                  <a:cubicBezTo>
                    <a:pt x="21" y="12"/>
                    <a:pt x="9" y="19"/>
                    <a:pt x="0" y="37"/>
                  </a:cubicBezTo>
                  <a:cubicBezTo>
                    <a:pt x="1" y="35"/>
                    <a:pt x="2" y="33"/>
                    <a:pt x="3" y="30"/>
                  </a:cubicBezTo>
                  <a:cubicBezTo>
                    <a:pt x="12" y="13"/>
                    <a:pt x="24" y="5"/>
                    <a:pt x="35" y="3"/>
                  </a:cubicBezTo>
                  <a:cubicBezTo>
                    <a:pt x="44" y="0"/>
                    <a:pt x="54" y="2"/>
                    <a:pt x="59" y="2"/>
                  </a:cubicBezTo>
                  <a:cubicBezTo>
                    <a:pt x="63" y="2"/>
                    <a:pt x="67" y="3"/>
                    <a:pt x="69" y="2"/>
                  </a:cubicBezTo>
                  <a:cubicBezTo>
                    <a:pt x="70" y="2"/>
                    <a:pt x="70" y="2"/>
                    <a:pt x="71" y="1"/>
                  </a:cubicBezTo>
                  <a:cubicBezTo>
                    <a:pt x="70" y="2"/>
                    <a:pt x="70" y="4"/>
                    <a:pt x="69" y="6"/>
                  </a:cubicBezTo>
                  <a:cubicBezTo>
                    <a:pt x="69" y="6"/>
                    <a:pt x="68" y="7"/>
                    <a:pt x="67" y="7"/>
                  </a:cubicBezTo>
                  <a:close/>
                </a:path>
              </a:pathLst>
            </a:custGeom>
            <a:gradFill rotWithShape="1">
              <a:gsLst>
                <a:gs pos="0">
                  <a:srgbClr val="006A96"/>
                </a:gs>
                <a:gs pos="21651">
                  <a:srgbClr val="00B8FF"/>
                </a:gs>
                <a:gs pos="50000">
                  <a:srgbClr val="0070C0"/>
                </a:gs>
                <a:gs pos="77100">
                  <a:srgbClr val="00B8FF"/>
                </a:gs>
                <a:gs pos="100000">
                  <a:srgbClr val="0070C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sz="2800"/>
            </a:p>
          </p:txBody>
        </p:sp>
        <p:sp>
          <p:nvSpPr>
            <p:cNvPr id="61" name="Freeform 7">
              <a:extLst>
                <a:ext uri="{FF2B5EF4-FFF2-40B4-BE49-F238E27FC236}">
                  <a16:creationId xmlns:a16="http://schemas.microsoft.com/office/drawing/2014/main" id="{02B8C721-916A-43F8-D950-0E7ECB4386F2}"/>
                </a:ext>
              </a:extLst>
            </p:cNvPr>
            <p:cNvSpPr>
              <a:spLocks/>
            </p:cNvSpPr>
            <p:nvPr/>
          </p:nvSpPr>
          <p:spPr bwMode="auto">
            <a:xfrm>
              <a:off x="1" y="109538"/>
              <a:ext cx="881062" cy="1862137"/>
            </a:xfrm>
            <a:custGeom>
              <a:avLst/>
              <a:gdLst>
                <a:gd name="T0" fmla="*/ 53 w 234"/>
                <a:gd name="T1" fmla="*/ 7 h 495"/>
                <a:gd name="T2" fmla="*/ 58 w 234"/>
                <a:gd name="T3" fmla="*/ 0 h 495"/>
                <a:gd name="T4" fmla="*/ 60 w 234"/>
                <a:gd name="T5" fmla="*/ 321 h 495"/>
                <a:gd name="T6" fmla="*/ 219 w 234"/>
                <a:gd name="T7" fmla="*/ 435 h 495"/>
                <a:gd name="T8" fmla="*/ 229 w 234"/>
                <a:gd name="T9" fmla="*/ 420 h 495"/>
                <a:gd name="T10" fmla="*/ 234 w 234"/>
                <a:gd name="T11" fmla="*/ 410 h 495"/>
                <a:gd name="T12" fmla="*/ 229 w 234"/>
                <a:gd name="T13" fmla="*/ 421 h 495"/>
                <a:gd name="T14" fmla="*/ 224 w 234"/>
                <a:gd name="T15" fmla="*/ 431 h 495"/>
                <a:gd name="T16" fmla="*/ 213 w 234"/>
                <a:gd name="T17" fmla="*/ 446 h 495"/>
                <a:gd name="T18" fmla="*/ 50 w 234"/>
                <a:gd name="T19" fmla="*/ 335 h 495"/>
                <a:gd name="T20" fmla="*/ 53 w 234"/>
                <a:gd name="T21" fmla="*/ 7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 h="495">
                  <a:moveTo>
                    <a:pt x="53" y="7"/>
                  </a:moveTo>
                  <a:cubicBezTo>
                    <a:pt x="55" y="4"/>
                    <a:pt x="57" y="2"/>
                    <a:pt x="58" y="0"/>
                  </a:cubicBezTo>
                  <a:cubicBezTo>
                    <a:pt x="21" y="50"/>
                    <a:pt x="9" y="180"/>
                    <a:pt x="60" y="321"/>
                  </a:cubicBezTo>
                  <a:cubicBezTo>
                    <a:pt x="101" y="437"/>
                    <a:pt x="177" y="482"/>
                    <a:pt x="219" y="435"/>
                  </a:cubicBezTo>
                  <a:cubicBezTo>
                    <a:pt x="222" y="431"/>
                    <a:pt x="226" y="426"/>
                    <a:pt x="229" y="420"/>
                  </a:cubicBezTo>
                  <a:cubicBezTo>
                    <a:pt x="231" y="417"/>
                    <a:pt x="232" y="413"/>
                    <a:pt x="234" y="410"/>
                  </a:cubicBezTo>
                  <a:cubicBezTo>
                    <a:pt x="233" y="413"/>
                    <a:pt x="231" y="417"/>
                    <a:pt x="229" y="421"/>
                  </a:cubicBezTo>
                  <a:cubicBezTo>
                    <a:pt x="228" y="424"/>
                    <a:pt x="226" y="428"/>
                    <a:pt x="224" y="431"/>
                  </a:cubicBezTo>
                  <a:cubicBezTo>
                    <a:pt x="220" y="437"/>
                    <a:pt x="217" y="442"/>
                    <a:pt x="213" y="446"/>
                  </a:cubicBezTo>
                  <a:cubicBezTo>
                    <a:pt x="170" y="495"/>
                    <a:pt x="92" y="451"/>
                    <a:pt x="50" y="335"/>
                  </a:cubicBezTo>
                  <a:cubicBezTo>
                    <a:pt x="0" y="193"/>
                    <a:pt x="14" y="59"/>
                    <a:pt x="53" y="7"/>
                  </a:cubicBezTo>
                  <a:close/>
                </a:path>
              </a:pathLst>
            </a:custGeom>
            <a:gradFill rotWithShape="1">
              <a:gsLst>
                <a:gs pos="0">
                  <a:srgbClr val="006A96"/>
                </a:gs>
                <a:gs pos="21651">
                  <a:srgbClr val="00B8FF"/>
                </a:gs>
                <a:gs pos="50000">
                  <a:srgbClr val="0070C0"/>
                </a:gs>
                <a:gs pos="77100">
                  <a:srgbClr val="00B8FF"/>
                </a:gs>
                <a:gs pos="100000">
                  <a:srgbClr val="0070C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sz="2800"/>
            </a:p>
          </p:txBody>
        </p:sp>
        <p:sp>
          <p:nvSpPr>
            <p:cNvPr id="62" name="Freeform 8">
              <a:extLst>
                <a:ext uri="{FF2B5EF4-FFF2-40B4-BE49-F238E27FC236}">
                  <a16:creationId xmlns:a16="http://schemas.microsoft.com/office/drawing/2014/main" id="{0B4288A5-1D61-444E-8499-36C0A4B35B4F}"/>
                </a:ext>
              </a:extLst>
            </p:cNvPr>
            <p:cNvSpPr>
              <a:spLocks/>
            </p:cNvSpPr>
            <p:nvPr/>
          </p:nvSpPr>
          <p:spPr bwMode="auto">
            <a:xfrm>
              <a:off x="530226" y="214313"/>
              <a:ext cx="255587" cy="131763"/>
            </a:xfrm>
            <a:custGeom>
              <a:avLst/>
              <a:gdLst>
                <a:gd name="T0" fmla="*/ 33 w 68"/>
                <a:gd name="T1" fmla="*/ 3 h 35"/>
                <a:gd name="T2" fmla="*/ 57 w 68"/>
                <a:gd name="T3" fmla="*/ 2 h 35"/>
                <a:gd name="T4" fmla="*/ 66 w 68"/>
                <a:gd name="T5" fmla="*/ 2 h 35"/>
                <a:gd name="T6" fmla="*/ 67 w 68"/>
                <a:gd name="T7" fmla="*/ 2 h 35"/>
                <a:gd name="T8" fmla="*/ 66 w 68"/>
                <a:gd name="T9" fmla="*/ 5 h 35"/>
                <a:gd name="T10" fmla="*/ 56 w 68"/>
                <a:gd name="T11" fmla="*/ 5 h 35"/>
                <a:gd name="T12" fmla="*/ 32 w 68"/>
                <a:gd name="T13" fmla="*/ 6 h 35"/>
                <a:gd name="T14" fmla="*/ 0 w 68"/>
                <a:gd name="T15" fmla="*/ 35 h 35"/>
                <a:gd name="T16" fmla="*/ 1 w 68"/>
                <a:gd name="T17" fmla="*/ 31 h 35"/>
                <a:gd name="T18" fmla="*/ 33 w 68"/>
                <a:gd name="T19"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35">
                  <a:moveTo>
                    <a:pt x="33" y="3"/>
                  </a:moveTo>
                  <a:cubicBezTo>
                    <a:pt x="42" y="0"/>
                    <a:pt x="52" y="2"/>
                    <a:pt x="57" y="2"/>
                  </a:cubicBezTo>
                  <a:cubicBezTo>
                    <a:pt x="61" y="3"/>
                    <a:pt x="64" y="3"/>
                    <a:pt x="66" y="2"/>
                  </a:cubicBezTo>
                  <a:cubicBezTo>
                    <a:pt x="67" y="3"/>
                    <a:pt x="67" y="2"/>
                    <a:pt x="67" y="2"/>
                  </a:cubicBezTo>
                  <a:cubicBezTo>
                    <a:pt x="68" y="4"/>
                    <a:pt x="67" y="5"/>
                    <a:pt x="66" y="5"/>
                  </a:cubicBezTo>
                  <a:cubicBezTo>
                    <a:pt x="64" y="6"/>
                    <a:pt x="60" y="5"/>
                    <a:pt x="56" y="5"/>
                  </a:cubicBezTo>
                  <a:cubicBezTo>
                    <a:pt x="51" y="5"/>
                    <a:pt x="41" y="3"/>
                    <a:pt x="32" y="6"/>
                  </a:cubicBezTo>
                  <a:cubicBezTo>
                    <a:pt x="20" y="8"/>
                    <a:pt x="8" y="16"/>
                    <a:pt x="0" y="35"/>
                  </a:cubicBezTo>
                  <a:cubicBezTo>
                    <a:pt x="0" y="33"/>
                    <a:pt x="0" y="32"/>
                    <a:pt x="1" y="31"/>
                  </a:cubicBezTo>
                  <a:cubicBezTo>
                    <a:pt x="9" y="13"/>
                    <a:pt x="21" y="5"/>
                    <a:pt x="33" y="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sz="2800"/>
            </a:p>
          </p:txBody>
        </p:sp>
        <p:sp>
          <p:nvSpPr>
            <p:cNvPr id="63" name="Freeform 9">
              <a:extLst>
                <a:ext uri="{FF2B5EF4-FFF2-40B4-BE49-F238E27FC236}">
                  <a16:creationId xmlns:a16="http://schemas.microsoft.com/office/drawing/2014/main" id="{2ED3EF9E-F531-BD28-3983-68DA2491650E}"/>
                </a:ext>
              </a:extLst>
            </p:cNvPr>
            <p:cNvSpPr>
              <a:spLocks/>
            </p:cNvSpPr>
            <p:nvPr/>
          </p:nvSpPr>
          <p:spPr bwMode="auto">
            <a:xfrm>
              <a:off x="46038" y="139700"/>
              <a:ext cx="830263" cy="1782763"/>
            </a:xfrm>
            <a:custGeom>
              <a:avLst/>
              <a:gdLst>
                <a:gd name="T0" fmla="*/ 48 w 221"/>
                <a:gd name="T1" fmla="*/ 313 h 474"/>
                <a:gd name="T2" fmla="*/ 41 w 221"/>
                <a:gd name="T3" fmla="*/ 0 h 474"/>
                <a:gd name="T4" fmla="*/ 51 w 221"/>
                <a:gd name="T5" fmla="*/ 308 h 474"/>
                <a:gd name="T6" fmla="*/ 209 w 221"/>
                <a:gd name="T7" fmla="*/ 423 h 474"/>
                <a:gd name="T8" fmla="*/ 219 w 221"/>
                <a:gd name="T9" fmla="*/ 408 h 474"/>
                <a:gd name="T10" fmla="*/ 221 w 221"/>
                <a:gd name="T11" fmla="*/ 403 h 474"/>
                <a:gd name="T12" fmla="*/ 217 w 221"/>
                <a:gd name="T13" fmla="*/ 412 h 474"/>
                <a:gd name="T14" fmla="*/ 207 w 221"/>
                <a:gd name="T15" fmla="*/ 427 h 474"/>
                <a:gd name="T16" fmla="*/ 48 w 221"/>
                <a:gd name="T17" fmla="*/ 313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 h="474">
                  <a:moveTo>
                    <a:pt x="48" y="313"/>
                  </a:moveTo>
                  <a:cubicBezTo>
                    <a:pt x="0" y="179"/>
                    <a:pt x="8" y="55"/>
                    <a:pt x="41" y="0"/>
                  </a:cubicBezTo>
                  <a:cubicBezTo>
                    <a:pt x="10" y="56"/>
                    <a:pt x="4" y="178"/>
                    <a:pt x="51" y="308"/>
                  </a:cubicBezTo>
                  <a:cubicBezTo>
                    <a:pt x="92" y="424"/>
                    <a:pt x="168" y="469"/>
                    <a:pt x="209" y="423"/>
                  </a:cubicBezTo>
                  <a:cubicBezTo>
                    <a:pt x="212" y="418"/>
                    <a:pt x="216" y="413"/>
                    <a:pt x="219" y="408"/>
                  </a:cubicBezTo>
                  <a:cubicBezTo>
                    <a:pt x="220" y="406"/>
                    <a:pt x="221" y="405"/>
                    <a:pt x="221" y="403"/>
                  </a:cubicBezTo>
                  <a:cubicBezTo>
                    <a:pt x="220" y="406"/>
                    <a:pt x="218" y="409"/>
                    <a:pt x="217" y="412"/>
                  </a:cubicBezTo>
                  <a:cubicBezTo>
                    <a:pt x="214" y="418"/>
                    <a:pt x="210" y="423"/>
                    <a:pt x="207" y="427"/>
                  </a:cubicBezTo>
                  <a:cubicBezTo>
                    <a:pt x="165" y="474"/>
                    <a:pt x="89" y="429"/>
                    <a:pt x="48" y="31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sz="2800"/>
            </a:p>
          </p:txBody>
        </p:sp>
        <p:sp>
          <p:nvSpPr>
            <p:cNvPr id="7168" name="Freeform 21">
              <a:extLst>
                <a:ext uri="{FF2B5EF4-FFF2-40B4-BE49-F238E27FC236}">
                  <a16:creationId xmlns:a16="http://schemas.microsoft.com/office/drawing/2014/main" id="{D820BE2B-7424-408D-80D8-F8DCFE4D155E}"/>
                </a:ext>
              </a:extLst>
            </p:cNvPr>
            <p:cNvSpPr>
              <a:spLocks/>
            </p:cNvSpPr>
            <p:nvPr/>
          </p:nvSpPr>
          <p:spPr bwMode="auto">
            <a:xfrm>
              <a:off x="60326" y="1"/>
              <a:ext cx="884237" cy="1903411"/>
            </a:xfrm>
            <a:custGeom>
              <a:avLst/>
              <a:gdLst>
                <a:gd name="T0" fmla="*/ 205 w 235"/>
                <a:gd name="T1" fmla="*/ 460 h 506"/>
                <a:gd name="T2" fmla="*/ 47 w 235"/>
                <a:gd name="T3" fmla="*/ 345 h 506"/>
                <a:gd name="T4" fmla="*/ 37 w 235"/>
                <a:gd name="T5" fmla="*/ 37 h 506"/>
                <a:gd name="T6" fmla="*/ 55 w 235"/>
                <a:gd name="T7" fmla="*/ 16 h 506"/>
                <a:gd name="T8" fmla="*/ 85 w 235"/>
                <a:gd name="T9" fmla="*/ 4 h 506"/>
                <a:gd name="T10" fmla="*/ 170 w 235"/>
                <a:gd name="T11" fmla="*/ 36 h 506"/>
                <a:gd name="T12" fmla="*/ 192 w 235"/>
                <a:gd name="T13" fmla="*/ 59 h 506"/>
                <a:gd name="T14" fmla="*/ 191 w 235"/>
                <a:gd name="T15" fmla="*/ 59 h 506"/>
                <a:gd name="T16" fmla="*/ 182 w 235"/>
                <a:gd name="T17" fmla="*/ 59 h 506"/>
                <a:gd name="T18" fmla="*/ 158 w 235"/>
                <a:gd name="T19" fmla="*/ 60 h 506"/>
                <a:gd name="T20" fmla="*/ 126 w 235"/>
                <a:gd name="T21" fmla="*/ 88 h 506"/>
                <a:gd name="T22" fmla="*/ 125 w 235"/>
                <a:gd name="T23" fmla="*/ 92 h 506"/>
                <a:gd name="T24" fmla="*/ 124 w 235"/>
                <a:gd name="T25" fmla="*/ 92 h 506"/>
                <a:gd name="T26" fmla="*/ 131 w 235"/>
                <a:gd name="T27" fmla="*/ 261 h 506"/>
                <a:gd name="T28" fmla="*/ 195 w 235"/>
                <a:gd name="T29" fmla="*/ 328 h 506"/>
                <a:gd name="T30" fmla="*/ 201 w 235"/>
                <a:gd name="T31" fmla="*/ 319 h 506"/>
                <a:gd name="T32" fmla="*/ 204 w 235"/>
                <a:gd name="T33" fmla="*/ 313 h 506"/>
                <a:gd name="T34" fmla="*/ 230 w 235"/>
                <a:gd name="T35" fmla="*/ 347 h 506"/>
                <a:gd name="T36" fmla="*/ 217 w 235"/>
                <a:gd name="T37" fmla="*/ 440 h 506"/>
                <a:gd name="T38" fmla="*/ 215 w 235"/>
                <a:gd name="T39" fmla="*/ 445 h 506"/>
                <a:gd name="T40" fmla="*/ 205 w 235"/>
                <a:gd name="T41" fmla="*/ 46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5" h="506">
                  <a:moveTo>
                    <a:pt x="205" y="460"/>
                  </a:moveTo>
                  <a:cubicBezTo>
                    <a:pt x="164" y="506"/>
                    <a:pt x="88" y="461"/>
                    <a:pt x="47" y="345"/>
                  </a:cubicBezTo>
                  <a:cubicBezTo>
                    <a:pt x="0" y="215"/>
                    <a:pt x="6" y="93"/>
                    <a:pt x="37" y="37"/>
                  </a:cubicBezTo>
                  <a:cubicBezTo>
                    <a:pt x="42" y="28"/>
                    <a:pt x="49" y="21"/>
                    <a:pt x="55" y="16"/>
                  </a:cubicBezTo>
                  <a:cubicBezTo>
                    <a:pt x="65" y="9"/>
                    <a:pt x="75" y="6"/>
                    <a:pt x="85" y="4"/>
                  </a:cubicBezTo>
                  <a:cubicBezTo>
                    <a:pt x="118" y="0"/>
                    <a:pt x="155" y="22"/>
                    <a:pt x="170" y="36"/>
                  </a:cubicBezTo>
                  <a:cubicBezTo>
                    <a:pt x="185" y="48"/>
                    <a:pt x="191" y="55"/>
                    <a:pt x="192" y="59"/>
                  </a:cubicBezTo>
                  <a:cubicBezTo>
                    <a:pt x="192" y="59"/>
                    <a:pt x="192" y="60"/>
                    <a:pt x="191" y="59"/>
                  </a:cubicBezTo>
                  <a:cubicBezTo>
                    <a:pt x="189" y="60"/>
                    <a:pt x="186" y="60"/>
                    <a:pt x="182" y="59"/>
                  </a:cubicBezTo>
                  <a:cubicBezTo>
                    <a:pt x="177" y="59"/>
                    <a:pt x="167" y="57"/>
                    <a:pt x="158" y="60"/>
                  </a:cubicBezTo>
                  <a:cubicBezTo>
                    <a:pt x="146" y="62"/>
                    <a:pt x="134" y="70"/>
                    <a:pt x="126" y="88"/>
                  </a:cubicBezTo>
                  <a:cubicBezTo>
                    <a:pt x="125" y="89"/>
                    <a:pt x="125" y="90"/>
                    <a:pt x="125" y="92"/>
                  </a:cubicBezTo>
                  <a:cubicBezTo>
                    <a:pt x="124" y="92"/>
                    <a:pt x="124" y="92"/>
                    <a:pt x="124" y="92"/>
                  </a:cubicBezTo>
                  <a:cubicBezTo>
                    <a:pt x="111" y="122"/>
                    <a:pt x="108" y="188"/>
                    <a:pt x="131" y="261"/>
                  </a:cubicBezTo>
                  <a:cubicBezTo>
                    <a:pt x="145" y="303"/>
                    <a:pt x="177" y="345"/>
                    <a:pt x="195" y="328"/>
                  </a:cubicBezTo>
                  <a:cubicBezTo>
                    <a:pt x="197" y="326"/>
                    <a:pt x="199" y="323"/>
                    <a:pt x="201" y="319"/>
                  </a:cubicBezTo>
                  <a:cubicBezTo>
                    <a:pt x="202" y="316"/>
                    <a:pt x="203" y="315"/>
                    <a:pt x="204" y="313"/>
                  </a:cubicBezTo>
                  <a:cubicBezTo>
                    <a:pt x="212" y="306"/>
                    <a:pt x="226" y="322"/>
                    <a:pt x="230" y="347"/>
                  </a:cubicBezTo>
                  <a:cubicBezTo>
                    <a:pt x="235" y="376"/>
                    <a:pt x="229" y="413"/>
                    <a:pt x="217" y="440"/>
                  </a:cubicBezTo>
                  <a:cubicBezTo>
                    <a:pt x="217" y="442"/>
                    <a:pt x="216" y="443"/>
                    <a:pt x="215" y="445"/>
                  </a:cubicBezTo>
                  <a:cubicBezTo>
                    <a:pt x="212" y="450"/>
                    <a:pt x="208" y="455"/>
                    <a:pt x="205" y="460"/>
                  </a:cubicBezTo>
                  <a:close/>
                </a:path>
              </a:pathLst>
            </a:custGeom>
            <a:gradFill rotWithShape="1">
              <a:gsLst>
                <a:gs pos="0">
                  <a:srgbClr val="006A96"/>
                </a:gs>
                <a:gs pos="50000">
                  <a:srgbClr val="009AD9"/>
                </a:gs>
                <a:gs pos="100000">
                  <a:srgbClr val="00B8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sz="2800"/>
            </a:p>
          </p:txBody>
        </p:sp>
        <p:sp>
          <p:nvSpPr>
            <p:cNvPr id="7169" name="Freeform 24">
              <a:extLst>
                <a:ext uri="{FF2B5EF4-FFF2-40B4-BE49-F238E27FC236}">
                  <a16:creationId xmlns:a16="http://schemas.microsoft.com/office/drawing/2014/main" id="{7AC599ED-1B37-2429-BA9A-72A1F9462777}"/>
                </a:ext>
              </a:extLst>
            </p:cNvPr>
            <p:cNvSpPr>
              <a:spLocks/>
            </p:cNvSpPr>
            <p:nvPr/>
          </p:nvSpPr>
          <p:spPr bwMode="auto">
            <a:xfrm>
              <a:off x="87313" y="1"/>
              <a:ext cx="857250" cy="1793874"/>
            </a:xfrm>
            <a:custGeom>
              <a:avLst/>
              <a:gdLst>
                <a:gd name="T0" fmla="*/ 30 w 228"/>
                <a:gd name="T1" fmla="*/ 37 h 477"/>
                <a:gd name="T2" fmla="*/ 48 w 228"/>
                <a:gd name="T3" fmla="*/ 16 h 477"/>
                <a:gd name="T4" fmla="*/ 78 w 228"/>
                <a:gd name="T5" fmla="*/ 4 h 477"/>
                <a:gd name="T6" fmla="*/ 163 w 228"/>
                <a:gd name="T7" fmla="*/ 36 h 477"/>
                <a:gd name="T8" fmla="*/ 185 w 228"/>
                <a:gd name="T9" fmla="*/ 59 h 477"/>
                <a:gd name="T10" fmla="*/ 184 w 228"/>
                <a:gd name="T11" fmla="*/ 59 h 477"/>
                <a:gd name="T12" fmla="*/ 175 w 228"/>
                <a:gd name="T13" fmla="*/ 59 h 477"/>
                <a:gd name="T14" fmla="*/ 151 w 228"/>
                <a:gd name="T15" fmla="*/ 60 h 477"/>
                <a:gd name="T16" fmla="*/ 119 w 228"/>
                <a:gd name="T17" fmla="*/ 88 h 477"/>
                <a:gd name="T18" fmla="*/ 118 w 228"/>
                <a:gd name="T19" fmla="*/ 92 h 477"/>
                <a:gd name="T20" fmla="*/ 117 w 228"/>
                <a:gd name="T21" fmla="*/ 92 h 477"/>
                <a:gd name="T22" fmla="*/ 124 w 228"/>
                <a:gd name="T23" fmla="*/ 261 h 477"/>
                <a:gd name="T24" fmla="*/ 188 w 228"/>
                <a:gd name="T25" fmla="*/ 328 h 477"/>
                <a:gd name="T26" fmla="*/ 194 w 228"/>
                <a:gd name="T27" fmla="*/ 319 h 477"/>
                <a:gd name="T28" fmla="*/ 197 w 228"/>
                <a:gd name="T29" fmla="*/ 313 h 477"/>
                <a:gd name="T30" fmla="*/ 223 w 228"/>
                <a:gd name="T31" fmla="*/ 347 h 477"/>
                <a:gd name="T32" fmla="*/ 210 w 228"/>
                <a:gd name="T33" fmla="*/ 440 h 477"/>
                <a:gd name="T34" fmla="*/ 208 w 228"/>
                <a:gd name="T35" fmla="*/ 445 h 477"/>
                <a:gd name="T36" fmla="*/ 198 w 228"/>
                <a:gd name="T37" fmla="*/ 460 h 477"/>
                <a:gd name="T38" fmla="*/ 169 w 228"/>
                <a:gd name="T39" fmla="*/ 477 h 477"/>
                <a:gd name="T40" fmla="*/ 12 w 228"/>
                <a:gd name="T41" fmla="*/ 229 h 477"/>
                <a:gd name="T42" fmla="*/ 30 w 228"/>
                <a:gd name="T43" fmla="*/ 37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8" h="477">
                  <a:moveTo>
                    <a:pt x="30" y="37"/>
                  </a:moveTo>
                  <a:cubicBezTo>
                    <a:pt x="35" y="28"/>
                    <a:pt x="42" y="21"/>
                    <a:pt x="48" y="16"/>
                  </a:cubicBezTo>
                  <a:cubicBezTo>
                    <a:pt x="58" y="9"/>
                    <a:pt x="68" y="6"/>
                    <a:pt x="78" y="4"/>
                  </a:cubicBezTo>
                  <a:cubicBezTo>
                    <a:pt x="111" y="0"/>
                    <a:pt x="148" y="22"/>
                    <a:pt x="163" y="36"/>
                  </a:cubicBezTo>
                  <a:cubicBezTo>
                    <a:pt x="178" y="48"/>
                    <a:pt x="184" y="55"/>
                    <a:pt x="185" y="59"/>
                  </a:cubicBezTo>
                  <a:cubicBezTo>
                    <a:pt x="185" y="59"/>
                    <a:pt x="185" y="60"/>
                    <a:pt x="184" y="59"/>
                  </a:cubicBezTo>
                  <a:cubicBezTo>
                    <a:pt x="182" y="60"/>
                    <a:pt x="179" y="60"/>
                    <a:pt x="175" y="59"/>
                  </a:cubicBezTo>
                  <a:cubicBezTo>
                    <a:pt x="170" y="59"/>
                    <a:pt x="160" y="57"/>
                    <a:pt x="151" y="60"/>
                  </a:cubicBezTo>
                  <a:cubicBezTo>
                    <a:pt x="139" y="62"/>
                    <a:pt x="127" y="70"/>
                    <a:pt x="119" y="88"/>
                  </a:cubicBezTo>
                  <a:cubicBezTo>
                    <a:pt x="118" y="89"/>
                    <a:pt x="118" y="90"/>
                    <a:pt x="118" y="92"/>
                  </a:cubicBezTo>
                  <a:cubicBezTo>
                    <a:pt x="117" y="92"/>
                    <a:pt x="117" y="92"/>
                    <a:pt x="117" y="92"/>
                  </a:cubicBezTo>
                  <a:cubicBezTo>
                    <a:pt x="104" y="122"/>
                    <a:pt x="101" y="188"/>
                    <a:pt x="124" y="261"/>
                  </a:cubicBezTo>
                  <a:cubicBezTo>
                    <a:pt x="138" y="303"/>
                    <a:pt x="170" y="345"/>
                    <a:pt x="188" y="328"/>
                  </a:cubicBezTo>
                  <a:cubicBezTo>
                    <a:pt x="190" y="326"/>
                    <a:pt x="192" y="323"/>
                    <a:pt x="194" y="319"/>
                  </a:cubicBezTo>
                  <a:cubicBezTo>
                    <a:pt x="195" y="316"/>
                    <a:pt x="196" y="315"/>
                    <a:pt x="197" y="313"/>
                  </a:cubicBezTo>
                  <a:cubicBezTo>
                    <a:pt x="205" y="306"/>
                    <a:pt x="219" y="322"/>
                    <a:pt x="223" y="347"/>
                  </a:cubicBezTo>
                  <a:cubicBezTo>
                    <a:pt x="228" y="376"/>
                    <a:pt x="222" y="413"/>
                    <a:pt x="210" y="440"/>
                  </a:cubicBezTo>
                  <a:cubicBezTo>
                    <a:pt x="210" y="442"/>
                    <a:pt x="209" y="443"/>
                    <a:pt x="208" y="445"/>
                  </a:cubicBezTo>
                  <a:cubicBezTo>
                    <a:pt x="205" y="450"/>
                    <a:pt x="201" y="455"/>
                    <a:pt x="198" y="460"/>
                  </a:cubicBezTo>
                  <a:cubicBezTo>
                    <a:pt x="189" y="469"/>
                    <a:pt x="180" y="475"/>
                    <a:pt x="169" y="477"/>
                  </a:cubicBezTo>
                  <a:cubicBezTo>
                    <a:pt x="142" y="405"/>
                    <a:pt x="92" y="319"/>
                    <a:pt x="12" y="229"/>
                  </a:cubicBezTo>
                  <a:cubicBezTo>
                    <a:pt x="0" y="144"/>
                    <a:pt x="9" y="75"/>
                    <a:pt x="30" y="37"/>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sz="2800"/>
            </a:p>
          </p:txBody>
        </p:sp>
      </p:grpSp>
      <p:grpSp>
        <p:nvGrpSpPr>
          <p:cNvPr id="7171" name="Group 15">
            <a:extLst>
              <a:ext uri="{FF2B5EF4-FFF2-40B4-BE49-F238E27FC236}">
                <a16:creationId xmlns:a16="http://schemas.microsoft.com/office/drawing/2014/main" id="{E4110DFD-2008-147C-078A-EC9E0028302A}"/>
              </a:ext>
            </a:extLst>
          </p:cNvPr>
          <p:cNvGrpSpPr>
            <a:grpSpLocks/>
          </p:cNvGrpSpPr>
          <p:nvPr/>
        </p:nvGrpSpPr>
        <p:grpSpPr bwMode="auto">
          <a:xfrm>
            <a:off x="4219103" y="1940783"/>
            <a:ext cx="1986145" cy="1251884"/>
            <a:chOff x="0" y="0"/>
            <a:chExt cx="2397125" cy="1223962"/>
          </a:xfrm>
        </p:grpSpPr>
        <p:sp>
          <p:nvSpPr>
            <p:cNvPr id="7172" name="Freeform 10">
              <a:extLst>
                <a:ext uri="{FF2B5EF4-FFF2-40B4-BE49-F238E27FC236}">
                  <a16:creationId xmlns:a16="http://schemas.microsoft.com/office/drawing/2014/main" id="{8CF86E46-06F5-8243-DB2E-A86F79AF81B9}"/>
                </a:ext>
              </a:extLst>
            </p:cNvPr>
            <p:cNvSpPr>
              <a:spLocks/>
            </p:cNvSpPr>
            <p:nvPr/>
          </p:nvSpPr>
          <p:spPr bwMode="auto">
            <a:xfrm>
              <a:off x="1346200" y="38100"/>
              <a:ext cx="430213" cy="463550"/>
            </a:xfrm>
            <a:custGeom>
              <a:avLst/>
              <a:gdLst>
                <a:gd name="T0" fmla="*/ 44 w 114"/>
                <a:gd name="T1" fmla="*/ 35 h 123"/>
                <a:gd name="T2" fmla="*/ 90 w 114"/>
                <a:gd name="T3" fmla="*/ 123 h 123"/>
                <a:gd name="T4" fmla="*/ 41 w 114"/>
                <a:gd name="T5" fmla="*/ 38 h 123"/>
                <a:gd name="T6" fmla="*/ 16 w 114"/>
                <a:gd name="T7" fmla="*/ 0 h 123"/>
                <a:gd name="T8" fmla="*/ 44 w 114"/>
                <a:gd name="T9" fmla="*/ 35 h 123"/>
              </a:gdLst>
              <a:ahLst/>
              <a:cxnLst>
                <a:cxn ang="0">
                  <a:pos x="T0" y="T1"/>
                </a:cxn>
                <a:cxn ang="0">
                  <a:pos x="T2" y="T3"/>
                </a:cxn>
                <a:cxn ang="0">
                  <a:pos x="T4" y="T5"/>
                </a:cxn>
                <a:cxn ang="0">
                  <a:pos x="T6" y="T7"/>
                </a:cxn>
                <a:cxn ang="0">
                  <a:pos x="T8" y="T9"/>
                </a:cxn>
              </a:cxnLst>
              <a:rect l="0" t="0" r="r" b="b"/>
              <a:pathLst>
                <a:path w="114" h="123">
                  <a:moveTo>
                    <a:pt x="44" y="35"/>
                  </a:moveTo>
                  <a:cubicBezTo>
                    <a:pt x="98" y="47"/>
                    <a:pt x="114" y="99"/>
                    <a:pt x="90" y="123"/>
                  </a:cubicBezTo>
                  <a:cubicBezTo>
                    <a:pt x="109" y="98"/>
                    <a:pt x="92" y="49"/>
                    <a:pt x="41" y="38"/>
                  </a:cubicBezTo>
                  <a:cubicBezTo>
                    <a:pt x="12" y="32"/>
                    <a:pt x="0" y="11"/>
                    <a:pt x="16" y="0"/>
                  </a:cubicBezTo>
                  <a:cubicBezTo>
                    <a:pt x="5" y="11"/>
                    <a:pt x="18" y="30"/>
                    <a:pt x="44" y="3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sz="2800"/>
            </a:p>
          </p:txBody>
        </p:sp>
        <p:sp>
          <p:nvSpPr>
            <p:cNvPr id="7173" name="Freeform 11">
              <a:extLst>
                <a:ext uri="{FF2B5EF4-FFF2-40B4-BE49-F238E27FC236}">
                  <a16:creationId xmlns:a16="http://schemas.microsoft.com/office/drawing/2014/main" id="{A42833B3-66B4-EF0B-C571-78DD11D02A8C}"/>
                </a:ext>
              </a:extLst>
            </p:cNvPr>
            <p:cNvSpPr>
              <a:spLocks/>
            </p:cNvSpPr>
            <p:nvPr/>
          </p:nvSpPr>
          <p:spPr bwMode="auto">
            <a:xfrm>
              <a:off x="44450" y="452437"/>
              <a:ext cx="2216150" cy="722313"/>
            </a:xfrm>
            <a:custGeom>
              <a:avLst/>
              <a:gdLst>
                <a:gd name="T0" fmla="*/ 7 w 589"/>
                <a:gd name="T1" fmla="*/ 0 h 192"/>
                <a:gd name="T2" fmla="*/ 7 w 589"/>
                <a:gd name="T3" fmla="*/ 27 h 192"/>
                <a:gd name="T4" fmla="*/ 187 w 589"/>
                <a:gd name="T5" fmla="*/ 158 h 192"/>
                <a:gd name="T6" fmla="*/ 510 w 589"/>
                <a:gd name="T7" fmla="*/ 153 h 192"/>
                <a:gd name="T8" fmla="*/ 589 w 589"/>
                <a:gd name="T9" fmla="*/ 98 h 192"/>
                <a:gd name="T10" fmla="*/ 589 w 589"/>
                <a:gd name="T11" fmla="*/ 98 h 192"/>
                <a:gd name="T12" fmla="*/ 507 w 589"/>
                <a:gd name="T13" fmla="*/ 157 h 192"/>
                <a:gd name="T14" fmla="*/ 183 w 589"/>
                <a:gd name="T15" fmla="*/ 163 h 192"/>
                <a:gd name="T16" fmla="*/ 3 w 589"/>
                <a:gd name="T17" fmla="*/ 32 h 192"/>
                <a:gd name="T18" fmla="*/ 6 w 589"/>
                <a:gd name="T19" fmla="*/ 0 h 192"/>
                <a:gd name="T20" fmla="*/ 7 w 589"/>
                <a:gd name="T21"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9" h="192">
                  <a:moveTo>
                    <a:pt x="7" y="0"/>
                  </a:moveTo>
                  <a:cubicBezTo>
                    <a:pt x="5" y="5"/>
                    <a:pt x="5" y="13"/>
                    <a:pt x="7" y="27"/>
                  </a:cubicBezTo>
                  <a:cubicBezTo>
                    <a:pt x="12" y="54"/>
                    <a:pt x="53" y="120"/>
                    <a:pt x="187" y="158"/>
                  </a:cubicBezTo>
                  <a:cubicBezTo>
                    <a:pt x="281" y="183"/>
                    <a:pt x="415" y="186"/>
                    <a:pt x="510" y="153"/>
                  </a:cubicBezTo>
                  <a:cubicBezTo>
                    <a:pt x="545" y="140"/>
                    <a:pt x="573" y="122"/>
                    <a:pt x="589" y="98"/>
                  </a:cubicBezTo>
                  <a:cubicBezTo>
                    <a:pt x="589" y="98"/>
                    <a:pt x="588" y="98"/>
                    <a:pt x="589" y="98"/>
                  </a:cubicBezTo>
                  <a:cubicBezTo>
                    <a:pt x="573" y="125"/>
                    <a:pt x="544" y="144"/>
                    <a:pt x="507" y="157"/>
                  </a:cubicBezTo>
                  <a:cubicBezTo>
                    <a:pt x="411" y="192"/>
                    <a:pt x="277" y="189"/>
                    <a:pt x="183" y="163"/>
                  </a:cubicBezTo>
                  <a:cubicBezTo>
                    <a:pt x="49" y="125"/>
                    <a:pt x="8" y="58"/>
                    <a:pt x="3" y="32"/>
                  </a:cubicBezTo>
                  <a:cubicBezTo>
                    <a:pt x="0" y="12"/>
                    <a:pt x="1" y="3"/>
                    <a:pt x="6" y="0"/>
                  </a:cubicBezTo>
                  <a:cubicBezTo>
                    <a:pt x="6" y="0"/>
                    <a:pt x="7" y="0"/>
                    <a:pt x="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sz="2800"/>
            </a:p>
          </p:txBody>
        </p:sp>
        <p:sp>
          <p:nvSpPr>
            <p:cNvPr id="7174" name="Freeform 15">
              <a:extLst>
                <a:ext uri="{FF2B5EF4-FFF2-40B4-BE49-F238E27FC236}">
                  <a16:creationId xmlns:a16="http://schemas.microsoft.com/office/drawing/2014/main" id="{CEE52F04-5886-0ED1-46D9-4817534DB373}"/>
                </a:ext>
              </a:extLst>
            </p:cNvPr>
            <p:cNvSpPr>
              <a:spLocks/>
            </p:cNvSpPr>
            <p:nvPr/>
          </p:nvSpPr>
          <p:spPr bwMode="auto">
            <a:xfrm>
              <a:off x="63500" y="0"/>
              <a:ext cx="2333625" cy="1152525"/>
            </a:xfrm>
            <a:custGeom>
              <a:avLst/>
              <a:gdLst>
                <a:gd name="T0" fmla="*/ 182 w 620"/>
                <a:gd name="T1" fmla="*/ 278 h 306"/>
                <a:gd name="T2" fmla="*/ 2 w 620"/>
                <a:gd name="T3" fmla="*/ 147 h 306"/>
                <a:gd name="T4" fmla="*/ 2 w 620"/>
                <a:gd name="T5" fmla="*/ 120 h 306"/>
                <a:gd name="T6" fmla="*/ 33 w 620"/>
                <a:gd name="T7" fmla="*/ 128 h 306"/>
                <a:gd name="T8" fmla="*/ 208 w 620"/>
                <a:gd name="T9" fmla="*/ 177 h 306"/>
                <a:gd name="T10" fmla="*/ 375 w 620"/>
                <a:gd name="T11" fmla="*/ 165 h 306"/>
                <a:gd name="T12" fmla="*/ 426 w 620"/>
                <a:gd name="T13" fmla="*/ 138 h 306"/>
                <a:gd name="T14" fmla="*/ 431 w 620"/>
                <a:gd name="T15" fmla="*/ 133 h 306"/>
                <a:gd name="T16" fmla="*/ 385 w 620"/>
                <a:gd name="T17" fmla="*/ 45 h 306"/>
                <a:gd name="T18" fmla="*/ 357 w 620"/>
                <a:gd name="T19" fmla="*/ 10 h 306"/>
                <a:gd name="T20" fmla="*/ 358 w 620"/>
                <a:gd name="T21" fmla="*/ 9 h 306"/>
                <a:gd name="T22" fmla="*/ 381 w 620"/>
                <a:gd name="T23" fmla="*/ 3 h 306"/>
                <a:gd name="T24" fmla="*/ 461 w 620"/>
                <a:gd name="T25" fmla="*/ 13 h 306"/>
                <a:gd name="T26" fmla="*/ 584 w 620"/>
                <a:gd name="T27" fmla="*/ 218 h 306"/>
                <a:gd name="T28" fmla="*/ 505 w 620"/>
                <a:gd name="T29" fmla="*/ 273 h 306"/>
                <a:gd name="T30" fmla="*/ 182 w 620"/>
                <a:gd name="T31" fmla="*/ 278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0" h="306">
                  <a:moveTo>
                    <a:pt x="182" y="278"/>
                  </a:moveTo>
                  <a:cubicBezTo>
                    <a:pt x="48" y="240"/>
                    <a:pt x="7" y="174"/>
                    <a:pt x="2" y="147"/>
                  </a:cubicBezTo>
                  <a:cubicBezTo>
                    <a:pt x="0" y="133"/>
                    <a:pt x="0" y="125"/>
                    <a:pt x="2" y="120"/>
                  </a:cubicBezTo>
                  <a:cubicBezTo>
                    <a:pt x="7" y="117"/>
                    <a:pt x="17" y="121"/>
                    <a:pt x="33" y="128"/>
                  </a:cubicBezTo>
                  <a:cubicBezTo>
                    <a:pt x="56" y="138"/>
                    <a:pt x="112" y="167"/>
                    <a:pt x="208" y="177"/>
                  </a:cubicBezTo>
                  <a:cubicBezTo>
                    <a:pt x="259" y="182"/>
                    <a:pt x="324" y="180"/>
                    <a:pt x="375" y="165"/>
                  </a:cubicBezTo>
                  <a:cubicBezTo>
                    <a:pt x="396" y="158"/>
                    <a:pt x="414" y="150"/>
                    <a:pt x="426" y="138"/>
                  </a:cubicBezTo>
                  <a:cubicBezTo>
                    <a:pt x="428" y="137"/>
                    <a:pt x="430" y="135"/>
                    <a:pt x="431" y="133"/>
                  </a:cubicBezTo>
                  <a:cubicBezTo>
                    <a:pt x="455" y="109"/>
                    <a:pt x="439" y="57"/>
                    <a:pt x="385" y="45"/>
                  </a:cubicBezTo>
                  <a:cubicBezTo>
                    <a:pt x="359" y="40"/>
                    <a:pt x="346" y="21"/>
                    <a:pt x="357" y="10"/>
                  </a:cubicBezTo>
                  <a:cubicBezTo>
                    <a:pt x="358" y="10"/>
                    <a:pt x="358" y="10"/>
                    <a:pt x="358" y="9"/>
                  </a:cubicBezTo>
                  <a:cubicBezTo>
                    <a:pt x="364" y="6"/>
                    <a:pt x="372" y="4"/>
                    <a:pt x="381" y="3"/>
                  </a:cubicBezTo>
                  <a:cubicBezTo>
                    <a:pt x="403" y="0"/>
                    <a:pt x="433" y="3"/>
                    <a:pt x="461" y="13"/>
                  </a:cubicBezTo>
                  <a:cubicBezTo>
                    <a:pt x="551" y="44"/>
                    <a:pt x="620" y="155"/>
                    <a:pt x="584" y="218"/>
                  </a:cubicBezTo>
                  <a:cubicBezTo>
                    <a:pt x="568" y="242"/>
                    <a:pt x="540" y="260"/>
                    <a:pt x="505" y="273"/>
                  </a:cubicBezTo>
                  <a:cubicBezTo>
                    <a:pt x="410" y="306"/>
                    <a:pt x="276" y="303"/>
                    <a:pt x="182" y="278"/>
                  </a:cubicBezTo>
                  <a:close/>
                </a:path>
              </a:pathLst>
            </a:custGeom>
            <a:gradFill rotWithShape="1">
              <a:gsLst>
                <a:gs pos="0">
                  <a:srgbClr val="F87477"/>
                </a:gs>
                <a:gs pos="50000">
                  <a:srgbClr val="BE1247"/>
                </a:gs>
                <a:gs pos="100000">
                  <a:srgbClr val="F87B7E"/>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sz="2800"/>
            </a:p>
          </p:txBody>
        </p:sp>
        <p:sp>
          <p:nvSpPr>
            <p:cNvPr id="7175" name="Freeform 17">
              <a:extLst>
                <a:ext uri="{FF2B5EF4-FFF2-40B4-BE49-F238E27FC236}">
                  <a16:creationId xmlns:a16="http://schemas.microsoft.com/office/drawing/2014/main" id="{E282F65A-9A98-EF76-5C08-57716FDE2528}"/>
                </a:ext>
              </a:extLst>
            </p:cNvPr>
            <p:cNvSpPr>
              <a:spLocks/>
            </p:cNvSpPr>
            <p:nvPr/>
          </p:nvSpPr>
          <p:spPr bwMode="auto">
            <a:xfrm>
              <a:off x="1309688" y="30163"/>
              <a:ext cx="455612" cy="534987"/>
            </a:xfrm>
            <a:custGeom>
              <a:avLst/>
              <a:gdLst>
                <a:gd name="T0" fmla="*/ 91 w 121"/>
                <a:gd name="T1" fmla="*/ 134 h 142"/>
                <a:gd name="T2" fmla="*/ 81 w 121"/>
                <a:gd name="T3" fmla="*/ 142 h 142"/>
                <a:gd name="T4" fmla="*/ 85 w 121"/>
                <a:gd name="T5" fmla="*/ 138 h 142"/>
                <a:gd name="T6" fmla="*/ 41 w 121"/>
                <a:gd name="T7" fmla="*/ 46 h 142"/>
                <a:gd name="T8" fmla="*/ 18 w 121"/>
                <a:gd name="T9" fmla="*/ 6 h 142"/>
                <a:gd name="T10" fmla="*/ 21 w 121"/>
                <a:gd name="T11" fmla="*/ 4 h 142"/>
                <a:gd name="T12" fmla="*/ 30 w 121"/>
                <a:gd name="T13" fmla="*/ 0 h 142"/>
                <a:gd name="T14" fmla="*/ 27 w 121"/>
                <a:gd name="T15" fmla="*/ 1 h 142"/>
                <a:gd name="T16" fmla="*/ 51 w 121"/>
                <a:gd name="T17" fmla="*/ 40 h 142"/>
                <a:gd name="T18" fmla="*/ 95 w 121"/>
                <a:gd name="T19" fmla="*/ 130 h 142"/>
                <a:gd name="T20" fmla="*/ 91 w 121"/>
                <a:gd name="T21" fmla="*/ 13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 h="142">
                  <a:moveTo>
                    <a:pt x="91" y="134"/>
                  </a:moveTo>
                  <a:cubicBezTo>
                    <a:pt x="87" y="137"/>
                    <a:pt x="84" y="139"/>
                    <a:pt x="81" y="142"/>
                  </a:cubicBezTo>
                  <a:cubicBezTo>
                    <a:pt x="82" y="141"/>
                    <a:pt x="84" y="140"/>
                    <a:pt x="85" y="138"/>
                  </a:cubicBezTo>
                  <a:cubicBezTo>
                    <a:pt x="112" y="113"/>
                    <a:pt x="97" y="57"/>
                    <a:pt x="41" y="46"/>
                  </a:cubicBezTo>
                  <a:cubicBezTo>
                    <a:pt x="12" y="40"/>
                    <a:pt x="0" y="17"/>
                    <a:pt x="18" y="6"/>
                  </a:cubicBezTo>
                  <a:cubicBezTo>
                    <a:pt x="19" y="5"/>
                    <a:pt x="20" y="5"/>
                    <a:pt x="21" y="4"/>
                  </a:cubicBezTo>
                  <a:cubicBezTo>
                    <a:pt x="24" y="3"/>
                    <a:pt x="27" y="2"/>
                    <a:pt x="30" y="0"/>
                  </a:cubicBezTo>
                  <a:cubicBezTo>
                    <a:pt x="29" y="1"/>
                    <a:pt x="28" y="1"/>
                    <a:pt x="27" y="1"/>
                  </a:cubicBezTo>
                  <a:cubicBezTo>
                    <a:pt x="9" y="12"/>
                    <a:pt x="21" y="34"/>
                    <a:pt x="51" y="40"/>
                  </a:cubicBezTo>
                  <a:cubicBezTo>
                    <a:pt x="106" y="52"/>
                    <a:pt x="121" y="107"/>
                    <a:pt x="95" y="130"/>
                  </a:cubicBezTo>
                  <a:cubicBezTo>
                    <a:pt x="94" y="132"/>
                    <a:pt x="92" y="133"/>
                    <a:pt x="91" y="134"/>
                  </a:cubicBezTo>
                  <a:close/>
                </a:path>
              </a:pathLst>
            </a:custGeom>
            <a:gradFill rotWithShape="1">
              <a:gsLst>
                <a:gs pos="0">
                  <a:srgbClr val="D2144F"/>
                </a:gs>
                <a:gs pos="24600">
                  <a:srgbClr val="F87477"/>
                </a:gs>
                <a:gs pos="50000">
                  <a:srgbClr val="BE1247"/>
                </a:gs>
                <a:gs pos="72501">
                  <a:srgbClr val="F87477"/>
                </a:gs>
                <a:gs pos="100000">
                  <a:srgbClr val="BE124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sz="2800"/>
            </a:p>
          </p:txBody>
        </p:sp>
        <p:sp>
          <p:nvSpPr>
            <p:cNvPr id="7176" name="Freeform 18">
              <a:extLst>
                <a:ext uri="{FF2B5EF4-FFF2-40B4-BE49-F238E27FC236}">
                  <a16:creationId xmlns:a16="http://schemas.microsoft.com/office/drawing/2014/main" id="{6129A486-820B-D201-F751-F63181034A73}"/>
                </a:ext>
              </a:extLst>
            </p:cNvPr>
            <p:cNvSpPr>
              <a:spLocks/>
            </p:cNvSpPr>
            <p:nvPr/>
          </p:nvSpPr>
          <p:spPr bwMode="auto">
            <a:xfrm>
              <a:off x="0" y="455613"/>
              <a:ext cx="2216150" cy="768350"/>
            </a:xfrm>
            <a:custGeom>
              <a:avLst/>
              <a:gdLst>
                <a:gd name="T0" fmla="*/ 17 w 589"/>
                <a:gd name="T1" fmla="*/ 0 h 204"/>
                <a:gd name="T2" fmla="*/ 15 w 589"/>
                <a:gd name="T3" fmla="*/ 31 h 204"/>
                <a:gd name="T4" fmla="*/ 195 w 589"/>
                <a:gd name="T5" fmla="*/ 162 h 204"/>
                <a:gd name="T6" fmla="*/ 519 w 589"/>
                <a:gd name="T7" fmla="*/ 156 h 204"/>
                <a:gd name="T8" fmla="*/ 589 w 589"/>
                <a:gd name="T9" fmla="*/ 113 h 204"/>
                <a:gd name="T10" fmla="*/ 581 w 589"/>
                <a:gd name="T11" fmla="*/ 122 h 204"/>
                <a:gd name="T12" fmla="*/ 508 w 589"/>
                <a:gd name="T13" fmla="*/ 168 h 204"/>
                <a:gd name="T14" fmla="*/ 181 w 589"/>
                <a:gd name="T15" fmla="*/ 176 h 204"/>
                <a:gd name="T16" fmla="*/ 3 w 589"/>
                <a:gd name="T17" fmla="*/ 42 h 204"/>
                <a:gd name="T18" fmla="*/ 5 w 589"/>
                <a:gd name="T19" fmla="*/ 10 h 204"/>
                <a:gd name="T20" fmla="*/ 17 w 589"/>
                <a:gd name="T21"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9" h="204">
                  <a:moveTo>
                    <a:pt x="17" y="0"/>
                  </a:moveTo>
                  <a:cubicBezTo>
                    <a:pt x="13" y="3"/>
                    <a:pt x="12" y="12"/>
                    <a:pt x="15" y="31"/>
                  </a:cubicBezTo>
                  <a:cubicBezTo>
                    <a:pt x="20" y="57"/>
                    <a:pt x="61" y="124"/>
                    <a:pt x="195" y="162"/>
                  </a:cubicBezTo>
                  <a:cubicBezTo>
                    <a:pt x="289" y="188"/>
                    <a:pt x="423" y="191"/>
                    <a:pt x="519" y="156"/>
                  </a:cubicBezTo>
                  <a:cubicBezTo>
                    <a:pt x="548" y="146"/>
                    <a:pt x="572" y="132"/>
                    <a:pt x="589" y="113"/>
                  </a:cubicBezTo>
                  <a:cubicBezTo>
                    <a:pt x="586" y="116"/>
                    <a:pt x="583" y="119"/>
                    <a:pt x="581" y="122"/>
                  </a:cubicBezTo>
                  <a:cubicBezTo>
                    <a:pt x="563" y="142"/>
                    <a:pt x="538" y="156"/>
                    <a:pt x="508" y="168"/>
                  </a:cubicBezTo>
                  <a:cubicBezTo>
                    <a:pt x="410" y="204"/>
                    <a:pt x="275" y="202"/>
                    <a:pt x="181" y="176"/>
                  </a:cubicBezTo>
                  <a:cubicBezTo>
                    <a:pt x="48" y="138"/>
                    <a:pt x="8" y="69"/>
                    <a:pt x="3" y="42"/>
                  </a:cubicBezTo>
                  <a:cubicBezTo>
                    <a:pt x="0" y="23"/>
                    <a:pt x="1" y="14"/>
                    <a:pt x="5" y="10"/>
                  </a:cubicBezTo>
                  <a:cubicBezTo>
                    <a:pt x="9" y="7"/>
                    <a:pt x="13" y="3"/>
                    <a:pt x="17" y="0"/>
                  </a:cubicBezTo>
                  <a:close/>
                </a:path>
              </a:pathLst>
            </a:custGeom>
            <a:gradFill rotWithShape="1">
              <a:gsLst>
                <a:gs pos="0">
                  <a:srgbClr val="D2144F"/>
                </a:gs>
                <a:gs pos="24600">
                  <a:srgbClr val="F87477"/>
                </a:gs>
                <a:gs pos="50000">
                  <a:srgbClr val="BE1247"/>
                </a:gs>
                <a:gs pos="72501">
                  <a:srgbClr val="F87477"/>
                </a:gs>
                <a:gs pos="100000">
                  <a:srgbClr val="BE124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sz="2800"/>
            </a:p>
          </p:txBody>
        </p:sp>
        <p:sp>
          <p:nvSpPr>
            <p:cNvPr id="7177" name="Freeform 25">
              <a:extLst>
                <a:ext uri="{FF2B5EF4-FFF2-40B4-BE49-F238E27FC236}">
                  <a16:creationId xmlns:a16="http://schemas.microsoft.com/office/drawing/2014/main" id="{D8334522-99CE-C928-F828-028C3AA161C1}"/>
                </a:ext>
              </a:extLst>
            </p:cNvPr>
            <p:cNvSpPr>
              <a:spLocks/>
            </p:cNvSpPr>
            <p:nvPr/>
          </p:nvSpPr>
          <p:spPr bwMode="auto">
            <a:xfrm>
              <a:off x="1362075" y="0"/>
              <a:ext cx="1035050" cy="1035050"/>
            </a:xfrm>
            <a:custGeom>
              <a:avLst/>
              <a:gdLst>
                <a:gd name="T0" fmla="*/ 0 w 275"/>
                <a:gd name="T1" fmla="*/ 172 h 275"/>
                <a:gd name="T2" fmla="*/ 30 w 275"/>
                <a:gd name="T3" fmla="*/ 165 h 275"/>
                <a:gd name="T4" fmla="*/ 81 w 275"/>
                <a:gd name="T5" fmla="*/ 138 h 275"/>
                <a:gd name="T6" fmla="*/ 86 w 275"/>
                <a:gd name="T7" fmla="*/ 133 h 275"/>
                <a:gd name="T8" fmla="*/ 40 w 275"/>
                <a:gd name="T9" fmla="*/ 45 h 275"/>
                <a:gd name="T10" fmla="*/ 12 w 275"/>
                <a:gd name="T11" fmla="*/ 10 h 275"/>
                <a:gd name="T12" fmla="*/ 13 w 275"/>
                <a:gd name="T13" fmla="*/ 9 h 275"/>
                <a:gd name="T14" fmla="*/ 36 w 275"/>
                <a:gd name="T15" fmla="*/ 3 h 275"/>
                <a:gd name="T16" fmla="*/ 116 w 275"/>
                <a:gd name="T17" fmla="*/ 13 h 275"/>
                <a:gd name="T18" fmla="*/ 239 w 275"/>
                <a:gd name="T19" fmla="*/ 218 h 275"/>
                <a:gd name="T20" fmla="*/ 160 w 275"/>
                <a:gd name="T21" fmla="*/ 273 h 275"/>
                <a:gd name="T22" fmla="*/ 151 w 275"/>
                <a:gd name="T23" fmla="*/ 275 h 275"/>
                <a:gd name="T24" fmla="*/ 0 w 275"/>
                <a:gd name="T25" fmla="*/ 172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75">
                  <a:moveTo>
                    <a:pt x="0" y="172"/>
                  </a:moveTo>
                  <a:cubicBezTo>
                    <a:pt x="10" y="170"/>
                    <a:pt x="20" y="168"/>
                    <a:pt x="30" y="165"/>
                  </a:cubicBezTo>
                  <a:cubicBezTo>
                    <a:pt x="51" y="158"/>
                    <a:pt x="69" y="150"/>
                    <a:pt x="81" y="138"/>
                  </a:cubicBezTo>
                  <a:cubicBezTo>
                    <a:pt x="83" y="137"/>
                    <a:pt x="85" y="135"/>
                    <a:pt x="86" y="133"/>
                  </a:cubicBezTo>
                  <a:cubicBezTo>
                    <a:pt x="110" y="109"/>
                    <a:pt x="94" y="57"/>
                    <a:pt x="40" y="45"/>
                  </a:cubicBezTo>
                  <a:cubicBezTo>
                    <a:pt x="14" y="40"/>
                    <a:pt x="1" y="21"/>
                    <a:pt x="12" y="10"/>
                  </a:cubicBezTo>
                  <a:cubicBezTo>
                    <a:pt x="13" y="10"/>
                    <a:pt x="13" y="10"/>
                    <a:pt x="13" y="9"/>
                  </a:cubicBezTo>
                  <a:cubicBezTo>
                    <a:pt x="19" y="6"/>
                    <a:pt x="27" y="4"/>
                    <a:pt x="36" y="3"/>
                  </a:cubicBezTo>
                  <a:cubicBezTo>
                    <a:pt x="58" y="0"/>
                    <a:pt x="88" y="3"/>
                    <a:pt x="116" y="13"/>
                  </a:cubicBezTo>
                  <a:cubicBezTo>
                    <a:pt x="206" y="44"/>
                    <a:pt x="275" y="155"/>
                    <a:pt x="239" y="218"/>
                  </a:cubicBezTo>
                  <a:cubicBezTo>
                    <a:pt x="223" y="242"/>
                    <a:pt x="195" y="260"/>
                    <a:pt x="160" y="273"/>
                  </a:cubicBezTo>
                  <a:cubicBezTo>
                    <a:pt x="157" y="274"/>
                    <a:pt x="154" y="275"/>
                    <a:pt x="151" y="275"/>
                  </a:cubicBezTo>
                  <a:cubicBezTo>
                    <a:pt x="101" y="235"/>
                    <a:pt x="50" y="201"/>
                    <a:pt x="0" y="172"/>
                  </a:cubicBezTo>
                  <a:close/>
                </a:path>
              </a:pathLst>
            </a:custGeom>
            <a:solidFill>
              <a:srgbClr val="F2F2F2">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sz="2800"/>
            </a:p>
          </p:txBody>
        </p:sp>
      </p:grpSp>
      <p:grpSp>
        <p:nvGrpSpPr>
          <p:cNvPr id="7178" name="组合 97">
            <a:extLst>
              <a:ext uri="{FF2B5EF4-FFF2-40B4-BE49-F238E27FC236}">
                <a16:creationId xmlns:a16="http://schemas.microsoft.com/office/drawing/2014/main" id="{3EC37265-1523-5380-5F2A-F60E6D713305}"/>
              </a:ext>
            </a:extLst>
          </p:cNvPr>
          <p:cNvGrpSpPr/>
          <p:nvPr/>
        </p:nvGrpSpPr>
        <p:grpSpPr>
          <a:xfrm>
            <a:off x="6383684" y="2510342"/>
            <a:ext cx="4802873" cy="1078950"/>
            <a:chOff x="4997451" y="2181270"/>
            <a:chExt cx="3306337" cy="1302209"/>
          </a:xfrm>
        </p:grpSpPr>
        <p:cxnSp>
          <p:nvCxnSpPr>
            <p:cNvPr id="7179" name="直接连接符 76">
              <a:extLst>
                <a:ext uri="{FF2B5EF4-FFF2-40B4-BE49-F238E27FC236}">
                  <a16:creationId xmlns:a16="http://schemas.microsoft.com/office/drawing/2014/main" id="{F0223BFF-E4DB-9A3B-9AA0-9AE8C4D0FD88}"/>
                </a:ext>
              </a:extLst>
            </p:cNvPr>
            <p:cNvCxnSpPr>
              <a:cxnSpLocks noChangeShapeType="1"/>
            </p:cNvCxnSpPr>
            <p:nvPr/>
          </p:nvCxnSpPr>
          <p:spPr bwMode="auto">
            <a:xfrm flipH="1">
              <a:off x="4997451" y="3006949"/>
              <a:ext cx="1090893" cy="39464"/>
            </a:xfrm>
            <a:prstGeom prst="line">
              <a:avLst/>
            </a:prstGeom>
            <a:noFill/>
            <a:ln w="19050" cmpd="sng">
              <a:solidFill>
                <a:srgbClr val="0070C0"/>
              </a:solidFill>
              <a:prstDash val="solid"/>
              <a:round/>
              <a:headEnd type="oval" w="med" len="med"/>
              <a:tailEnd type="oval" w="med" len="med"/>
            </a:ln>
            <a:extLst>
              <a:ext uri="{909E8E84-426E-40DD-AFC4-6F175D3DCCD1}">
                <a14:hiddenFill xmlns:a14="http://schemas.microsoft.com/office/drawing/2010/main">
                  <a:noFill/>
                </a14:hiddenFill>
              </a:ext>
            </a:extLst>
          </p:spPr>
        </p:cxnSp>
        <p:sp>
          <p:nvSpPr>
            <p:cNvPr id="7181" name="TextBox 11">
              <a:extLst>
                <a:ext uri="{FF2B5EF4-FFF2-40B4-BE49-F238E27FC236}">
                  <a16:creationId xmlns:a16="http://schemas.microsoft.com/office/drawing/2014/main" id="{1B5A057B-CF25-23B3-667C-9F1F49B247F7}"/>
                </a:ext>
              </a:extLst>
            </p:cNvPr>
            <p:cNvSpPr txBox="1">
              <a:spLocks noChangeArrowheads="1"/>
            </p:cNvSpPr>
            <p:nvPr/>
          </p:nvSpPr>
          <p:spPr bwMode="auto">
            <a:xfrm flipH="1">
              <a:off x="5483674" y="2181270"/>
              <a:ext cx="2820114" cy="1302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120000"/>
                </a:lnSpc>
              </a:pPr>
              <a:r>
                <a:rPr lang="en-US" altLang="zh-CN" sz="2800" b="1">
                  <a:solidFill>
                    <a:srgbClr val="00B0F0"/>
                  </a:solidFill>
                  <a:latin typeface="+mn-lt"/>
                  <a:ea typeface="微软雅黑" pitchFamily="34" charset="-122"/>
                </a:rPr>
                <a:t>     Chức năng của phân tử DNA</a:t>
              </a:r>
              <a:endParaRPr lang="en-US" sz="2800" b="1">
                <a:solidFill>
                  <a:srgbClr val="00B0F0"/>
                </a:solidFill>
                <a:latin typeface="+mn-lt"/>
                <a:ea typeface="微软雅黑" pitchFamily="34" charset="-122"/>
              </a:endParaRPr>
            </a:p>
          </p:txBody>
        </p:sp>
      </p:grpSp>
      <p:grpSp>
        <p:nvGrpSpPr>
          <p:cNvPr id="7183" name="组合 102">
            <a:extLst>
              <a:ext uri="{FF2B5EF4-FFF2-40B4-BE49-F238E27FC236}">
                <a16:creationId xmlns:a16="http://schemas.microsoft.com/office/drawing/2014/main" id="{28FDDC6E-1014-4E53-79E7-C8A8EDB88B12}"/>
              </a:ext>
            </a:extLst>
          </p:cNvPr>
          <p:cNvGrpSpPr/>
          <p:nvPr/>
        </p:nvGrpSpPr>
        <p:grpSpPr>
          <a:xfrm>
            <a:off x="95003" y="3789850"/>
            <a:ext cx="5129884" cy="1316577"/>
            <a:chOff x="-2387726" y="3681413"/>
            <a:chExt cx="6191376" cy="1589005"/>
          </a:xfrm>
        </p:grpSpPr>
        <p:sp>
          <p:nvSpPr>
            <p:cNvPr id="7184" name="TextBox 11">
              <a:extLst>
                <a:ext uri="{FF2B5EF4-FFF2-40B4-BE49-F238E27FC236}">
                  <a16:creationId xmlns:a16="http://schemas.microsoft.com/office/drawing/2014/main" id="{18548B9C-6773-8366-35FB-9FF32EE64419}"/>
                </a:ext>
              </a:extLst>
            </p:cNvPr>
            <p:cNvSpPr txBox="1">
              <a:spLocks noChangeArrowheads="1"/>
            </p:cNvSpPr>
            <p:nvPr/>
          </p:nvSpPr>
          <p:spPr bwMode="auto">
            <a:xfrm flipH="1">
              <a:off x="-2387726" y="4592267"/>
              <a:ext cx="3605688" cy="678151"/>
            </a:xfrm>
            <a:prstGeom prst="rect">
              <a:avLst/>
            </a:prstGeom>
            <a:noFill/>
            <a:ln w="19050">
              <a:noFill/>
              <a:prstDash val="solid"/>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altLang="zh-CN" sz="2800" b="1">
                  <a:solidFill>
                    <a:srgbClr val="FF0000"/>
                  </a:solidFill>
                  <a:latin typeface="+mn-lt"/>
                  <a:ea typeface="微软雅黑" pitchFamily="34" charset="-122"/>
                </a:rPr>
                <a:t>Khái niệm gene</a:t>
              </a:r>
              <a:endParaRPr lang="en-US" sz="2800" b="1" dirty="0">
                <a:solidFill>
                  <a:srgbClr val="FF0000"/>
                </a:solidFill>
                <a:latin typeface="+mn-lt"/>
                <a:ea typeface="微软雅黑" pitchFamily="34" charset="-122"/>
              </a:endParaRPr>
            </a:p>
          </p:txBody>
        </p:sp>
        <p:sp>
          <p:nvSpPr>
            <p:cNvPr id="7186" name="任意多边形 80">
              <a:extLst>
                <a:ext uri="{FF2B5EF4-FFF2-40B4-BE49-F238E27FC236}">
                  <a16:creationId xmlns:a16="http://schemas.microsoft.com/office/drawing/2014/main" id="{0C83407D-97C5-E98A-3F28-8F4A93C3EB19}"/>
                </a:ext>
              </a:extLst>
            </p:cNvPr>
            <p:cNvSpPr>
              <a:spLocks/>
            </p:cNvSpPr>
            <p:nvPr/>
          </p:nvSpPr>
          <p:spPr bwMode="auto">
            <a:xfrm flipV="1">
              <a:off x="1260475" y="3681413"/>
              <a:ext cx="2543175" cy="1449387"/>
            </a:xfrm>
            <a:custGeom>
              <a:avLst/>
              <a:gdLst>
                <a:gd name="T0" fmla="*/ 1416325 w 1416325"/>
                <a:gd name="T1" fmla="*/ 2898062 h 2898062"/>
                <a:gd name="T2" fmla="*/ 1092406 w 1416325"/>
                <a:gd name="T3" fmla="*/ 0 h 2898062"/>
                <a:gd name="T4" fmla="*/ 0 w 1416325"/>
                <a:gd name="T5" fmla="*/ 7480 h 2898062"/>
              </a:gdLst>
              <a:ahLst/>
              <a:cxnLst>
                <a:cxn ang="0">
                  <a:pos x="T0" y="T1"/>
                </a:cxn>
                <a:cxn ang="0">
                  <a:pos x="T2" y="T3"/>
                </a:cxn>
                <a:cxn ang="0">
                  <a:pos x="T4" y="T5"/>
                </a:cxn>
              </a:cxnLst>
              <a:rect l="0" t="0" r="r" b="b"/>
              <a:pathLst>
                <a:path w="1416325" h="2898062">
                  <a:moveTo>
                    <a:pt x="1416325" y="2898062"/>
                  </a:moveTo>
                  <a:cubicBezTo>
                    <a:pt x="1415662" y="2586467"/>
                    <a:pt x="1093069" y="311595"/>
                    <a:pt x="1092406" y="0"/>
                  </a:cubicBezTo>
                  <a:lnTo>
                    <a:pt x="0" y="7480"/>
                  </a:lnTo>
                </a:path>
              </a:pathLst>
            </a:custGeom>
            <a:noFill/>
            <a:ln w="19050" cap="flat" cmpd="sng">
              <a:solidFill>
                <a:srgbClr val="FFC000"/>
              </a:solidFill>
              <a:prstDash val="solid"/>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pPr>
                <a:lnSpc>
                  <a:spcPct val="120000"/>
                </a:lnSpc>
              </a:pPr>
              <a:endParaRPr lang="zh-CN" altLang="en-US" sz="2800"/>
            </a:p>
          </p:txBody>
        </p:sp>
      </p:grpSp>
      <p:grpSp>
        <p:nvGrpSpPr>
          <p:cNvPr id="7189" name="组合 108">
            <a:extLst>
              <a:ext uri="{FF2B5EF4-FFF2-40B4-BE49-F238E27FC236}">
                <a16:creationId xmlns:a16="http://schemas.microsoft.com/office/drawing/2014/main" id="{7A914B52-CFAA-E05A-57FA-33C07A17D38F}"/>
              </a:ext>
            </a:extLst>
          </p:cNvPr>
          <p:cNvGrpSpPr/>
          <p:nvPr/>
        </p:nvGrpSpPr>
        <p:grpSpPr>
          <a:xfrm>
            <a:off x="511217" y="1452775"/>
            <a:ext cx="4398541" cy="1349819"/>
            <a:chOff x="-1703490" y="856896"/>
            <a:chExt cx="5308703" cy="1629129"/>
          </a:xfrm>
        </p:grpSpPr>
        <p:sp>
          <p:nvSpPr>
            <p:cNvPr id="7190" name="TextBox 11">
              <a:extLst>
                <a:ext uri="{FF2B5EF4-FFF2-40B4-BE49-F238E27FC236}">
                  <a16:creationId xmlns:a16="http://schemas.microsoft.com/office/drawing/2014/main" id="{186C65C6-CFD1-D191-FD1F-08B291913435}"/>
                </a:ext>
              </a:extLst>
            </p:cNvPr>
            <p:cNvSpPr txBox="1">
              <a:spLocks noChangeArrowheads="1"/>
            </p:cNvSpPr>
            <p:nvPr/>
          </p:nvSpPr>
          <p:spPr bwMode="auto">
            <a:xfrm flipH="1">
              <a:off x="-1703490" y="856896"/>
              <a:ext cx="3198525" cy="1302210"/>
            </a:xfrm>
            <a:prstGeom prst="rect">
              <a:avLst/>
            </a:prstGeom>
            <a:noFill/>
            <a:ln w="9525">
              <a:noFill/>
              <a:prstDash val="solid"/>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sz="2800" b="1">
                  <a:solidFill>
                    <a:srgbClr val="BE1247"/>
                  </a:solidFill>
                  <a:latin typeface="+mn-lt"/>
                  <a:ea typeface="微软雅黑" pitchFamily="34" charset="-122"/>
                </a:rPr>
                <a:t>Cấu trúc phân tử DNA</a:t>
              </a:r>
            </a:p>
          </p:txBody>
        </p:sp>
        <p:sp>
          <p:nvSpPr>
            <p:cNvPr id="7192" name="任意多边形 81">
              <a:extLst>
                <a:ext uri="{FF2B5EF4-FFF2-40B4-BE49-F238E27FC236}">
                  <a16:creationId xmlns:a16="http://schemas.microsoft.com/office/drawing/2014/main" id="{111C846F-5A4F-FA00-5372-773740DAC8BE}"/>
                </a:ext>
              </a:extLst>
            </p:cNvPr>
            <p:cNvSpPr>
              <a:spLocks/>
            </p:cNvSpPr>
            <p:nvPr/>
          </p:nvSpPr>
          <p:spPr bwMode="auto">
            <a:xfrm>
              <a:off x="1262063" y="1531938"/>
              <a:ext cx="2343150" cy="954087"/>
            </a:xfrm>
            <a:custGeom>
              <a:avLst/>
              <a:gdLst>
                <a:gd name="T0" fmla="*/ 1561580 w 1561580"/>
                <a:gd name="T1" fmla="*/ 934786 h 934786"/>
                <a:gd name="T2" fmla="*/ 1349962 w 1561580"/>
                <a:gd name="T3" fmla="*/ 0 h 934786"/>
                <a:gd name="T4" fmla="*/ 0 w 1561580"/>
                <a:gd name="T5" fmla="*/ 9142 h 934786"/>
              </a:gdLst>
              <a:ahLst/>
              <a:cxnLst>
                <a:cxn ang="0">
                  <a:pos x="T0" y="T1"/>
                </a:cxn>
                <a:cxn ang="0">
                  <a:pos x="T2" y="T3"/>
                </a:cxn>
                <a:cxn ang="0">
                  <a:pos x="T4" y="T5"/>
                </a:cxn>
              </a:cxnLst>
              <a:rect l="0" t="0" r="r" b="b"/>
              <a:pathLst>
                <a:path w="1561580" h="934786">
                  <a:moveTo>
                    <a:pt x="1561580" y="934786"/>
                  </a:moveTo>
                  <a:lnTo>
                    <a:pt x="1349962" y="0"/>
                  </a:lnTo>
                  <a:lnTo>
                    <a:pt x="0" y="9142"/>
                  </a:lnTo>
                </a:path>
              </a:pathLst>
            </a:custGeom>
            <a:noFill/>
            <a:ln w="19050" cap="flat" cmpd="sng">
              <a:solidFill>
                <a:srgbClr val="BE1247"/>
              </a:solidFill>
              <a:prstDash val="solid"/>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pPr>
                <a:lnSpc>
                  <a:spcPct val="120000"/>
                </a:lnSpc>
              </a:pPr>
              <a:endParaRPr lang="zh-CN" altLang="en-US" sz="2800"/>
            </a:p>
          </p:txBody>
        </p:sp>
      </p:grpSp>
    </p:spTree>
    <p:extLst>
      <p:ext uri="{BB962C8B-B14F-4D97-AF65-F5344CB8AC3E}">
        <p14:creationId xmlns:p14="http://schemas.microsoft.com/office/powerpoint/2010/main" val="250816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additive="base">
                                        <p:cTn id="7" dur="500" fill="hold"/>
                                        <p:tgtEl>
                                          <p:spTgt spid="7171"/>
                                        </p:tgtEl>
                                        <p:attrNameLst>
                                          <p:attrName>ppt_x</p:attrName>
                                        </p:attrNameLst>
                                      </p:cBhvr>
                                      <p:tavLst>
                                        <p:tav tm="0">
                                          <p:val>
                                            <p:strVal val="0-#ppt_w/2"/>
                                          </p:val>
                                        </p:tav>
                                        <p:tav tm="100000">
                                          <p:val>
                                            <p:strVal val="#ppt_x"/>
                                          </p:val>
                                        </p:tav>
                                      </p:tavLst>
                                    </p:anim>
                                    <p:anim calcmode="lin" valueType="num">
                                      <p:cBhvr additive="base">
                                        <p:cTn id="8" dur="500" fill="hold"/>
                                        <p:tgtEl>
                                          <p:spTgt spid="7171"/>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0-#ppt_w/2"/>
                                          </p:val>
                                        </p:tav>
                                        <p:tav tm="100000">
                                          <p:val>
                                            <p:strVal val="#ppt_x"/>
                                          </p:val>
                                        </p:tav>
                                      </p:tavLst>
                                    </p:anim>
                                    <p:anim calcmode="lin" valueType="num">
                                      <p:cBhvr additive="base">
                                        <p:cTn id="12" dur="500" fill="hold"/>
                                        <p:tgtEl>
                                          <p:spTgt spid="53"/>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additive="base">
                                        <p:cTn id="15" dur="500" fill="hold"/>
                                        <p:tgtEl>
                                          <p:spTgt spid="59"/>
                                        </p:tgtEl>
                                        <p:attrNameLst>
                                          <p:attrName>ppt_x</p:attrName>
                                        </p:attrNameLst>
                                      </p:cBhvr>
                                      <p:tavLst>
                                        <p:tav tm="0">
                                          <p:val>
                                            <p:strVal val="1+#ppt_w/2"/>
                                          </p:val>
                                        </p:tav>
                                        <p:tav tm="100000">
                                          <p:val>
                                            <p:strVal val="#ppt_x"/>
                                          </p:val>
                                        </p:tav>
                                      </p:tavLst>
                                    </p:anim>
                                    <p:anim calcmode="lin" valueType="num">
                                      <p:cBhvr additive="base">
                                        <p:cTn id="16" dur="500" fill="hold"/>
                                        <p:tgtEl>
                                          <p:spTgt spid="59"/>
                                        </p:tgtEl>
                                        <p:attrNameLst>
                                          <p:attrName>ppt_y</p:attrName>
                                        </p:attrNameLst>
                                      </p:cBhvr>
                                      <p:tavLst>
                                        <p:tav tm="0">
                                          <p:val>
                                            <p:strVal val="#ppt_y"/>
                                          </p:val>
                                        </p:tav>
                                        <p:tav tm="100000">
                                          <p:val>
                                            <p:strVal val="#ppt_y"/>
                                          </p:val>
                                        </p:tav>
                                      </p:tavLst>
                                    </p:anim>
                                  </p:childTnLst>
                                </p:cTn>
                              </p:par>
                              <p:par>
                                <p:cTn id="17" presetID="31" presetClass="entr" presetSubtype="0" fill="hold" nodeType="withEffect">
                                  <p:stCondLst>
                                    <p:cond delay="600"/>
                                  </p:stCondLst>
                                  <p:childTnLst>
                                    <p:set>
                                      <p:cBhvr>
                                        <p:cTn id="18" dur="1" fill="hold">
                                          <p:stCondLst>
                                            <p:cond delay="0"/>
                                          </p:stCondLst>
                                        </p:cTn>
                                        <p:tgtEl>
                                          <p:spTgt spid="7183"/>
                                        </p:tgtEl>
                                        <p:attrNameLst>
                                          <p:attrName>style.visibility</p:attrName>
                                        </p:attrNameLst>
                                      </p:cBhvr>
                                      <p:to>
                                        <p:strVal val="visible"/>
                                      </p:to>
                                    </p:set>
                                    <p:anim calcmode="lin" valueType="num">
                                      <p:cBhvr>
                                        <p:cTn id="19" dur="1000" fill="hold"/>
                                        <p:tgtEl>
                                          <p:spTgt spid="7183"/>
                                        </p:tgtEl>
                                        <p:attrNameLst>
                                          <p:attrName>ppt_w</p:attrName>
                                        </p:attrNameLst>
                                      </p:cBhvr>
                                      <p:tavLst>
                                        <p:tav tm="0">
                                          <p:val>
                                            <p:fltVal val="0"/>
                                          </p:val>
                                        </p:tav>
                                        <p:tav tm="100000">
                                          <p:val>
                                            <p:strVal val="#ppt_w"/>
                                          </p:val>
                                        </p:tav>
                                      </p:tavLst>
                                    </p:anim>
                                    <p:anim calcmode="lin" valueType="num">
                                      <p:cBhvr>
                                        <p:cTn id="20" dur="1000" fill="hold"/>
                                        <p:tgtEl>
                                          <p:spTgt spid="7183"/>
                                        </p:tgtEl>
                                        <p:attrNameLst>
                                          <p:attrName>ppt_h</p:attrName>
                                        </p:attrNameLst>
                                      </p:cBhvr>
                                      <p:tavLst>
                                        <p:tav tm="0">
                                          <p:val>
                                            <p:fltVal val="0"/>
                                          </p:val>
                                        </p:tav>
                                        <p:tav tm="100000">
                                          <p:val>
                                            <p:strVal val="#ppt_h"/>
                                          </p:val>
                                        </p:tav>
                                      </p:tavLst>
                                    </p:anim>
                                    <p:anim calcmode="lin" valueType="num">
                                      <p:cBhvr>
                                        <p:cTn id="21" dur="1000" fill="hold"/>
                                        <p:tgtEl>
                                          <p:spTgt spid="7183"/>
                                        </p:tgtEl>
                                        <p:attrNameLst>
                                          <p:attrName>style.rotation</p:attrName>
                                        </p:attrNameLst>
                                      </p:cBhvr>
                                      <p:tavLst>
                                        <p:tav tm="0">
                                          <p:val>
                                            <p:fltVal val="90"/>
                                          </p:val>
                                        </p:tav>
                                        <p:tav tm="100000">
                                          <p:val>
                                            <p:fltVal val="0"/>
                                          </p:val>
                                        </p:tav>
                                      </p:tavLst>
                                    </p:anim>
                                    <p:animEffect transition="in" filter="fade">
                                      <p:cBhvr>
                                        <p:cTn id="22" dur="1000"/>
                                        <p:tgtEl>
                                          <p:spTgt spid="7183"/>
                                        </p:tgtEl>
                                      </p:cBhvr>
                                    </p:animEffect>
                                  </p:childTnLst>
                                </p:cTn>
                              </p:par>
                              <p:par>
                                <p:cTn id="23" presetID="31" presetClass="entr" presetSubtype="0" fill="hold" nodeType="withEffect">
                                  <p:stCondLst>
                                    <p:cond delay="800"/>
                                  </p:stCondLst>
                                  <p:childTnLst>
                                    <p:set>
                                      <p:cBhvr>
                                        <p:cTn id="24" dur="1" fill="hold">
                                          <p:stCondLst>
                                            <p:cond delay="0"/>
                                          </p:stCondLst>
                                        </p:cTn>
                                        <p:tgtEl>
                                          <p:spTgt spid="7189"/>
                                        </p:tgtEl>
                                        <p:attrNameLst>
                                          <p:attrName>style.visibility</p:attrName>
                                        </p:attrNameLst>
                                      </p:cBhvr>
                                      <p:to>
                                        <p:strVal val="visible"/>
                                      </p:to>
                                    </p:set>
                                    <p:anim calcmode="lin" valueType="num">
                                      <p:cBhvr>
                                        <p:cTn id="25" dur="1000" fill="hold"/>
                                        <p:tgtEl>
                                          <p:spTgt spid="7189"/>
                                        </p:tgtEl>
                                        <p:attrNameLst>
                                          <p:attrName>ppt_w</p:attrName>
                                        </p:attrNameLst>
                                      </p:cBhvr>
                                      <p:tavLst>
                                        <p:tav tm="0">
                                          <p:val>
                                            <p:fltVal val="0"/>
                                          </p:val>
                                        </p:tav>
                                        <p:tav tm="100000">
                                          <p:val>
                                            <p:strVal val="#ppt_w"/>
                                          </p:val>
                                        </p:tav>
                                      </p:tavLst>
                                    </p:anim>
                                    <p:anim calcmode="lin" valueType="num">
                                      <p:cBhvr>
                                        <p:cTn id="26" dur="1000" fill="hold"/>
                                        <p:tgtEl>
                                          <p:spTgt spid="7189"/>
                                        </p:tgtEl>
                                        <p:attrNameLst>
                                          <p:attrName>ppt_h</p:attrName>
                                        </p:attrNameLst>
                                      </p:cBhvr>
                                      <p:tavLst>
                                        <p:tav tm="0">
                                          <p:val>
                                            <p:fltVal val="0"/>
                                          </p:val>
                                        </p:tav>
                                        <p:tav tm="100000">
                                          <p:val>
                                            <p:strVal val="#ppt_h"/>
                                          </p:val>
                                        </p:tav>
                                      </p:tavLst>
                                    </p:anim>
                                    <p:anim calcmode="lin" valueType="num">
                                      <p:cBhvr>
                                        <p:cTn id="27" dur="1000" fill="hold"/>
                                        <p:tgtEl>
                                          <p:spTgt spid="7189"/>
                                        </p:tgtEl>
                                        <p:attrNameLst>
                                          <p:attrName>style.rotation</p:attrName>
                                        </p:attrNameLst>
                                      </p:cBhvr>
                                      <p:tavLst>
                                        <p:tav tm="0">
                                          <p:val>
                                            <p:fltVal val="90"/>
                                          </p:val>
                                        </p:tav>
                                        <p:tav tm="100000">
                                          <p:val>
                                            <p:fltVal val="0"/>
                                          </p:val>
                                        </p:tav>
                                      </p:tavLst>
                                    </p:anim>
                                    <p:animEffect transition="in" filter="fade">
                                      <p:cBhvr>
                                        <p:cTn id="28" dur="1000"/>
                                        <p:tgtEl>
                                          <p:spTgt spid="7189"/>
                                        </p:tgtEl>
                                      </p:cBhvr>
                                    </p:animEffect>
                                  </p:childTnLst>
                                </p:cTn>
                              </p:par>
                              <p:par>
                                <p:cTn id="29" presetID="31" presetClass="entr" presetSubtype="0" fill="hold" nodeType="withEffect">
                                  <p:stCondLst>
                                    <p:cond delay="1000"/>
                                  </p:stCondLst>
                                  <p:childTnLst>
                                    <p:set>
                                      <p:cBhvr>
                                        <p:cTn id="30" dur="1" fill="hold">
                                          <p:stCondLst>
                                            <p:cond delay="0"/>
                                          </p:stCondLst>
                                        </p:cTn>
                                        <p:tgtEl>
                                          <p:spTgt spid="7178"/>
                                        </p:tgtEl>
                                        <p:attrNameLst>
                                          <p:attrName>style.visibility</p:attrName>
                                        </p:attrNameLst>
                                      </p:cBhvr>
                                      <p:to>
                                        <p:strVal val="visible"/>
                                      </p:to>
                                    </p:set>
                                    <p:anim calcmode="lin" valueType="num">
                                      <p:cBhvr>
                                        <p:cTn id="31" dur="1000" fill="hold"/>
                                        <p:tgtEl>
                                          <p:spTgt spid="7178"/>
                                        </p:tgtEl>
                                        <p:attrNameLst>
                                          <p:attrName>ppt_w</p:attrName>
                                        </p:attrNameLst>
                                      </p:cBhvr>
                                      <p:tavLst>
                                        <p:tav tm="0">
                                          <p:val>
                                            <p:fltVal val="0"/>
                                          </p:val>
                                        </p:tav>
                                        <p:tav tm="100000">
                                          <p:val>
                                            <p:strVal val="#ppt_w"/>
                                          </p:val>
                                        </p:tav>
                                      </p:tavLst>
                                    </p:anim>
                                    <p:anim calcmode="lin" valueType="num">
                                      <p:cBhvr>
                                        <p:cTn id="32" dur="1000" fill="hold"/>
                                        <p:tgtEl>
                                          <p:spTgt spid="7178"/>
                                        </p:tgtEl>
                                        <p:attrNameLst>
                                          <p:attrName>ppt_h</p:attrName>
                                        </p:attrNameLst>
                                      </p:cBhvr>
                                      <p:tavLst>
                                        <p:tav tm="0">
                                          <p:val>
                                            <p:fltVal val="0"/>
                                          </p:val>
                                        </p:tav>
                                        <p:tav tm="100000">
                                          <p:val>
                                            <p:strVal val="#ppt_h"/>
                                          </p:val>
                                        </p:tav>
                                      </p:tavLst>
                                    </p:anim>
                                    <p:anim calcmode="lin" valueType="num">
                                      <p:cBhvr>
                                        <p:cTn id="33" dur="1000" fill="hold"/>
                                        <p:tgtEl>
                                          <p:spTgt spid="7178"/>
                                        </p:tgtEl>
                                        <p:attrNameLst>
                                          <p:attrName>style.rotation</p:attrName>
                                        </p:attrNameLst>
                                      </p:cBhvr>
                                      <p:tavLst>
                                        <p:tav tm="0">
                                          <p:val>
                                            <p:fltVal val="90"/>
                                          </p:val>
                                        </p:tav>
                                        <p:tav tm="100000">
                                          <p:val>
                                            <p:fltVal val="0"/>
                                          </p:val>
                                        </p:tav>
                                      </p:tavLst>
                                    </p:anim>
                                    <p:animEffect transition="in" filter="fade">
                                      <p:cBhvr>
                                        <p:cTn id="34" dur="1000"/>
                                        <p:tgtEl>
                                          <p:spTgt spid="7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6" name="Picture 8" descr="Figure 9.5">
            <a:extLst>
              <a:ext uri="{FF2B5EF4-FFF2-40B4-BE49-F238E27FC236}">
                <a16:creationId xmlns:a16="http://schemas.microsoft.com/office/drawing/2014/main" id="{1C8B4BF2-C21D-B5D2-B656-C4C47EB8BF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730"/>
          <a:stretch/>
        </p:blipFill>
        <p:spPr bwMode="auto">
          <a:xfrm>
            <a:off x="3194829" y="118679"/>
            <a:ext cx="8234363" cy="67393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7F373DD-FF51-6287-B9B2-915EF98EC351}"/>
              </a:ext>
            </a:extLst>
          </p:cNvPr>
          <p:cNvSpPr txBox="1"/>
          <p:nvPr/>
        </p:nvSpPr>
        <p:spPr>
          <a:xfrm>
            <a:off x="386948" y="5417516"/>
            <a:ext cx="6630931" cy="940066"/>
          </a:xfrm>
          <a:prstGeom prst="rect">
            <a:avLst/>
          </a:prstGeom>
          <a:noFill/>
        </p:spPr>
        <p:txBody>
          <a:bodyPr wrap="square">
            <a:spAutoFit/>
          </a:bodyPr>
          <a:lstStyle>
            <a:defPPr>
              <a:defRPr lang="en-US"/>
            </a:defPPr>
            <a:lvl1pPr marR="0" lvl="0" indent="0" algn="ctr" fontAlgn="auto">
              <a:lnSpc>
                <a:spcPct val="120000"/>
              </a:lnSpc>
              <a:spcBef>
                <a:spcPts val="0"/>
              </a:spcBef>
              <a:spcAft>
                <a:spcPts val="0"/>
              </a:spcAft>
              <a:buClrTx/>
              <a:buSzTx/>
              <a:buFontTx/>
              <a:buNone/>
              <a:tabLst/>
              <a:defRPr kumimoji="0" sz="2700" b="1" i="0" u="none" strike="noStrike" cap="none" spc="0" normalizeH="0" baseline="0">
                <a:ln>
                  <a:noFill/>
                </a:ln>
                <a:solidFill>
                  <a:prstClr val="black"/>
                </a:solidFill>
                <a:effectLst/>
                <a:uLnTx/>
                <a:uFillTx/>
                <a:latin typeface="+mj-lt"/>
                <a:cs typeface="Arial" panose="020B0604020202020204" pitchFamily="34" charset="0"/>
              </a:defRPr>
            </a:lvl1pPr>
          </a:lstStyle>
          <a:p>
            <a:pPr algn="just"/>
            <a:r>
              <a:rPr lang="en-US" sz="2400" b="0" i="1">
                <a:solidFill>
                  <a:schemeClr val="tx1">
                    <a:lumMod val="95000"/>
                    <a:lumOff val="5000"/>
                  </a:schemeClr>
                </a:solidFill>
                <a:latin typeface="Times New Roman" panose="02020603050405020304" pitchFamily="18" charset="0"/>
                <a:cs typeface="Times New Roman" panose="02020603050405020304" pitchFamily="18" charset="0"/>
              </a:rPr>
              <a:t>Năm 1953, James Watson và Francis Crick công bố mô hình cấu trúc không gian của phân tử ADN.</a:t>
            </a:r>
          </a:p>
        </p:txBody>
      </p:sp>
      <p:pic>
        <p:nvPicPr>
          <p:cNvPr id="7" name="Picture 6" descr="WORLDKINGS] Sự Kiện Kỷ Niệm – 28.02.2021 – Kỷ niệm 68 năm James D. Watson  khám phá ra cấu trúc AND, năm 1953 - HỘI KỶ LỤC GIA VIỆT NAM - TỔ CHỨC KỶ  LỤC VIỆT NAM(VIETKINGS)">
            <a:extLst>
              <a:ext uri="{FF2B5EF4-FFF2-40B4-BE49-F238E27FC236}">
                <a16:creationId xmlns:a16="http://schemas.microsoft.com/office/drawing/2014/main" id="{EB2D3641-CFF7-471F-178C-9A638C1F63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7531" y="1633731"/>
            <a:ext cx="3742086" cy="3748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E02011E-087A-232C-9D07-C5D95777DDB8}"/>
              </a:ext>
            </a:extLst>
          </p:cNvPr>
          <p:cNvSpPr/>
          <p:nvPr/>
        </p:nvSpPr>
        <p:spPr>
          <a:xfrm>
            <a:off x="8515701" y="407149"/>
            <a:ext cx="790984" cy="1963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F1A558A-965D-2632-91A1-7B2FA7717B50}"/>
              </a:ext>
            </a:extLst>
          </p:cNvPr>
          <p:cNvSpPr/>
          <p:nvPr/>
        </p:nvSpPr>
        <p:spPr>
          <a:xfrm>
            <a:off x="8515700" y="812650"/>
            <a:ext cx="1047239"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83E0C2-5666-57F2-5896-A695C921B863}"/>
              </a:ext>
            </a:extLst>
          </p:cNvPr>
          <p:cNvSpPr/>
          <p:nvPr/>
        </p:nvSpPr>
        <p:spPr>
          <a:xfrm>
            <a:off x="8387573" y="1039992"/>
            <a:ext cx="1047239"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D9DAC9E-3293-4A4D-DE22-CB570618B233}"/>
              </a:ext>
            </a:extLst>
          </p:cNvPr>
          <p:cNvSpPr/>
          <p:nvPr/>
        </p:nvSpPr>
        <p:spPr>
          <a:xfrm>
            <a:off x="8498870" y="1425216"/>
            <a:ext cx="684343"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D5D7C65-CC30-EEAD-26BE-7AF26FFC7ACE}"/>
              </a:ext>
            </a:extLst>
          </p:cNvPr>
          <p:cNvSpPr/>
          <p:nvPr/>
        </p:nvSpPr>
        <p:spPr>
          <a:xfrm>
            <a:off x="8410733" y="1980588"/>
            <a:ext cx="684343"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918D537-CE33-76F4-1E79-736C9B4471A3}"/>
              </a:ext>
            </a:extLst>
          </p:cNvPr>
          <p:cNvSpPr/>
          <p:nvPr/>
        </p:nvSpPr>
        <p:spPr>
          <a:xfrm>
            <a:off x="11042142" y="3096942"/>
            <a:ext cx="684343" cy="333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5EFBA3-74E4-8B64-A209-86806DA4CC1E}"/>
              </a:ext>
            </a:extLst>
          </p:cNvPr>
          <p:cNvSpPr/>
          <p:nvPr/>
        </p:nvSpPr>
        <p:spPr>
          <a:xfrm>
            <a:off x="11042142" y="1980588"/>
            <a:ext cx="684343" cy="333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11F868F-6F3E-19AB-D95B-0FAF32B2C47B}"/>
              </a:ext>
            </a:extLst>
          </p:cNvPr>
          <p:cNvSpPr/>
          <p:nvPr/>
        </p:nvSpPr>
        <p:spPr>
          <a:xfrm>
            <a:off x="8561030" y="3643680"/>
            <a:ext cx="684343" cy="333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41D79FC-5284-5694-1988-D2D97543ECC4}"/>
              </a:ext>
            </a:extLst>
          </p:cNvPr>
          <p:cNvSpPr txBox="1"/>
          <p:nvPr/>
        </p:nvSpPr>
        <p:spPr>
          <a:xfrm>
            <a:off x="11042142" y="1980588"/>
            <a:ext cx="1006846" cy="276999"/>
          </a:xfrm>
          <a:prstGeom prst="rect">
            <a:avLst/>
          </a:prstGeom>
          <a:noFill/>
        </p:spPr>
        <p:txBody>
          <a:bodyPr wrap="square" rtlCol="0">
            <a:spAutoFit/>
          </a:bodyPr>
          <a:lstStyle/>
          <a:p>
            <a:r>
              <a:rPr lang="en-US" sz="1200">
                <a:latin typeface="Times New Roman" panose="02020603050405020304" pitchFamily="18" charset="0"/>
                <a:cs typeface="Times New Roman" panose="02020603050405020304" pitchFamily="18" charset="0"/>
              </a:rPr>
              <a:t>Rảnh chính</a:t>
            </a:r>
          </a:p>
        </p:txBody>
      </p:sp>
      <p:sp>
        <p:nvSpPr>
          <p:cNvPr id="17" name="TextBox 16">
            <a:extLst>
              <a:ext uri="{FF2B5EF4-FFF2-40B4-BE49-F238E27FC236}">
                <a16:creationId xmlns:a16="http://schemas.microsoft.com/office/drawing/2014/main" id="{D2F9399D-272C-2279-D62D-E80E825E407E}"/>
              </a:ext>
            </a:extLst>
          </p:cNvPr>
          <p:cNvSpPr txBox="1"/>
          <p:nvPr/>
        </p:nvSpPr>
        <p:spPr>
          <a:xfrm>
            <a:off x="11074416" y="3096942"/>
            <a:ext cx="1006846" cy="276999"/>
          </a:xfrm>
          <a:prstGeom prst="rect">
            <a:avLst/>
          </a:prstGeom>
          <a:noFill/>
        </p:spPr>
        <p:txBody>
          <a:bodyPr wrap="square" rtlCol="0">
            <a:spAutoFit/>
          </a:bodyPr>
          <a:lstStyle/>
          <a:p>
            <a:r>
              <a:rPr lang="en-US" sz="1200">
                <a:latin typeface="Times New Roman" panose="02020603050405020304" pitchFamily="18" charset="0"/>
                <a:cs typeface="Times New Roman" panose="02020603050405020304" pitchFamily="18" charset="0"/>
              </a:rPr>
              <a:t>Rảnh phụ</a:t>
            </a:r>
          </a:p>
        </p:txBody>
      </p:sp>
      <p:sp>
        <p:nvSpPr>
          <p:cNvPr id="18" name="TextBox 17">
            <a:extLst>
              <a:ext uri="{FF2B5EF4-FFF2-40B4-BE49-F238E27FC236}">
                <a16:creationId xmlns:a16="http://schemas.microsoft.com/office/drawing/2014/main" id="{87C9ADAB-7D0B-88CD-FC13-6D67A915A2B8}"/>
              </a:ext>
            </a:extLst>
          </p:cNvPr>
          <p:cNvSpPr txBox="1"/>
          <p:nvPr/>
        </p:nvSpPr>
        <p:spPr>
          <a:xfrm>
            <a:off x="8273777" y="3643680"/>
            <a:ext cx="1006846"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Base </a:t>
            </a:r>
          </a:p>
        </p:txBody>
      </p:sp>
      <p:sp>
        <p:nvSpPr>
          <p:cNvPr id="20" name="TextBox 19">
            <a:extLst>
              <a:ext uri="{FF2B5EF4-FFF2-40B4-BE49-F238E27FC236}">
                <a16:creationId xmlns:a16="http://schemas.microsoft.com/office/drawing/2014/main" id="{44943B1F-F14B-AC81-4539-C5747916D2C6}"/>
              </a:ext>
            </a:extLst>
          </p:cNvPr>
          <p:cNvSpPr txBox="1"/>
          <p:nvPr/>
        </p:nvSpPr>
        <p:spPr>
          <a:xfrm>
            <a:off x="8118154" y="2040326"/>
            <a:ext cx="1006846"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Oxygen </a:t>
            </a:r>
          </a:p>
        </p:txBody>
      </p:sp>
      <p:sp>
        <p:nvSpPr>
          <p:cNvPr id="21" name="TextBox 20">
            <a:extLst>
              <a:ext uri="{FF2B5EF4-FFF2-40B4-BE49-F238E27FC236}">
                <a16:creationId xmlns:a16="http://schemas.microsoft.com/office/drawing/2014/main" id="{E946776F-79FB-1055-DF71-D1E818E43F32}"/>
              </a:ext>
            </a:extLst>
          </p:cNvPr>
          <p:cNvSpPr txBox="1"/>
          <p:nvPr/>
        </p:nvSpPr>
        <p:spPr>
          <a:xfrm>
            <a:off x="8146626" y="1412427"/>
            <a:ext cx="1006846"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Hydrogen </a:t>
            </a:r>
          </a:p>
        </p:txBody>
      </p:sp>
      <p:sp>
        <p:nvSpPr>
          <p:cNvPr id="22" name="TextBox 21">
            <a:extLst>
              <a:ext uri="{FF2B5EF4-FFF2-40B4-BE49-F238E27FC236}">
                <a16:creationId xmlns:a16="http://schemas.microsoft.com/office/drawing/2014/main" id="{A3D60BB5-695B-4A45-AA24-842CB1424CAF}"/>
              </a:ext>
            </a:extLst>
          </p:cNvPr>
          <p:cNvSpPr txBox="1"/>
          <p:nvPr/>
        </p:nvSpPr>
        <p:spPr>
          <a:xfrm>
            <a:off x="8151812" y="862833"/>
            <a:ext cx="1340354" cy="461665"/>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Carbon trong đường phosphate</a:t>
            </a:r>
          </a:p>
        </p:txBody>
      </p:sp>
      <p:sp>
        <p:nvSpPr>
          <p:cNvPr id="23" name="TextBox 22">
            <a:extLst>
              <a:ext uri="{FF2B5EF4-FFF2-40B4-BE49-F238E27FC236}">
                <a16:creationId xmlns:a16="http://schemas.microsoft.com/office/drawing/2014/main" id="{392FB186-A6D5-9270-20BE-8BBDFC51A2D2}"/>
              </a:ext>
            </a:extLst>
          </p:cNvPr>
          <p:cNvSpPr txBox="1"/>
          <p:nvPr/>
        </p:nvSpPr>
        <p:spPr>
          <a:xfrm>
            <a:off x="7979872" y="350967"/>
            <a:ext cx="1340354"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Phosphorus </a:t>
            </a:r>
          </a:p>
        </p:txBody>
      </p:sp>
      <p:sp>
        <p:nvSpPr>
          <p:cNvPr id="24" name="Rectangle 23">
            <a:extLst>
              <a:ext uri="{FF2B5EF4-FFF2-40B4-BE49-F238E27FC236}">
                <a16:creationId xmlns:a16="http://schemas.microsoft.com/office/drawing/2014/main" id="{EE6C46E6-70ED-16EC-495C-7DB734BDDBC9}"/>
              </a:ext>
            </a:extLst>
          </p:cNvPr>
          <p:cNvSpPr/>
          <p:nvPr/>
        </p:nvSpPr>
        <p:spPr>
          <a:xfrm>
            <a:off x="5032005" y="528144"/>
            <a:ext cx="1285114" cy="307330"/>
          </a:xfrm>
          <a:prstGeom prst="rect">
            <a:avLst/>
          </a:prstGeom>
          <a:solidFill>
            <a:srgbClr val="FEF8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EA693CA-8359-637C-243E-C674CFC2BBB4}"/>
              </a:ext>
            </a:extLst>
          </p:cNvPr>
          <p:cNvSpPr/>
          <p:nvPr/>
        </p:nvSpPr>
        <p:spPr>
          <a:xfrm>
            <a:off x="5032004" y="728488"/>
            <a:ext cx="684397" cy="696728"/>
          </a:xfrm>
          <a:prstGeom prst="rect">
            <a:avLst/>
          </a:prstGeom>
          <a:solidFill>
            <a:srgbClr val="FEF8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F88FB14-3FCA-7907-46CB-F907118976A0}"/>
              </a:ext>
            </a:extLst>
          </p:cNvPr>
          <p:cNvSpPr txBox="1"/>
          <p:nvPr/>
        </p:nvSpPr>
        <p:spPr>
          <a:xfrm>
            <a:off x="4980684" y="492393"/>
            <a:ext cx="1448165" cy="400110"/>
          </a:xfrm>
          <a:prstGeom prst="rect">
            <a:avLst/>
          </a:prstGeom>
          <a:noFill/>
        </p:spPr>
        <p:txBody>
          <a:bodyPr wrap="square" rtlCol="0">
            <a:spAutoFit/>
          </a:bodyPr>
          <a:lstStyle/>
          <a:p>
            <a:r>
              <a:rPr lang="vi-VN" sz="1000">
                <a:latin typeface="Times New Roman" panose="02020603050405020304" pitchFamily="18" charset="0"/>
                <a:cs typeface="Times New Roman" panose="02020603050405020304" pitchFamily="18" charset="0"/>
              </a:rPr>
              <a:t>Các dải màu xanh tượng trưng cho hai</a:t>
            </a:r>
            <a:r>
              <a:rPr lang="en-US" sz="1000">
                <a:latin typeface="Times New Roman" panose="02020603050405020304" pitchFamily="18" charset="0"/>
                <a:cs typeface="Times New Roman" panose="02020603050405020304" pitchFamily="18" charset="0"/>
              </a:rPr>
              <a:t> trục đường</a:t>
            </a:r>
          </a:p>
        </p:txBody>
      </p:sp>
      <p:sp>
        <p:nvSpPr>
          <p:cNvPr id="29" name="TextBox 28">
            <a:extLst>
              <a:ext uri="{FF2B5EF4-FFF2-40B4-BE49-F238E27FC236}">
                <a16:creationId xmlns:a16="http://schemas.microsoft.com/office/drawing/2014/main" id="{29095E9F-0D64-CA7F-7EBF-A93B1AB24656}"/>
              </a:ext>
            </a:extLst>
          </p:cNvPr>
          <p:cNvSpPr txBox="1"/>
          <p:nvPr/>
        </p:nvSpPr>
        <p:spPr>
          <a:xfrm>
            <a:off x="5014155" y="802615"/>
            <a:ext cx="868643" cy="707886"/>
          </a:xfrm>
          <a:prstGeom prst="rect">
            <a:avLst/>
          </a:prstGeom>
          <a:noFill/>
        </p:spPr>
        <p:txBody>
          <a:bodyPr wrap="square" rtlCol="0">
            <a:spAutoFit/>
          </a:bodyPr>
          <a:lstStyle/>
          <a:p>
            <a:r>
              <a:rPr lang="en-US" sz="1000">
                <a:latin typeface="Times New Roman" panose="02020603050405020304" pitchFamily="18" charset="0"/>
                <a:cs typeface="Times New Roman" panose="02020603050405020304" pitchFamily="18" charset="0"/>
              </a:rPr>
              <a:t>phosphate</a:t>
            </a:r>
            <a:r>
              <a:rPr lang="vi-VN" sz="1000">
                <a:latin typeface="Times New Roman" panose="02020603050405020304" pitchFamily="18" charset="0"/>
                <a:cs typeface="Times New Roman" panose="02020603050405020304" pitchFamily="18" charset="0"/>
              </a:rPr>
              <a:t>, chạy</a:t>
            </a:r>
            <a:r>
              <a:rPr lang="en-US" sz="1000">
                <a:latin typeface="Times New Roman" panose="02020603050405020304" pitchFamily="18" charset="0"/>
                <a:cs typeface="Times New Roman" panose="02020603050405020304" pitchFamily="18" charset="0"/>
              </a:rPr>
              <a:t> theo hướng</a:t>
            </a:r>
            <a:r>
              <a:rPr lang="vi-VN" sz="1000">
                <a:latin typeface="Times New Roman" panose="02020603050405020304" pitchFamily="18" charset="0"/>
                <a:cs typeface="Times New Roman" panose="02020603050405020304" pitchFamily="18" charset="0"/>
              </a:rPr>
              <a:t> ngược nhau:</a:t>
            </a:r>
            <a:endParaRPr lang="en-US" sz="1000">
              <a:latin typeface="Times New Roman" panose="02020603050405020304" pitchFamily="18" charset="0"/>
              <a:cs typeface="Times New Roman" panose="02020603050405020304" pitchFamily="18" charset="0"/>
            </a:endParaRPr>
          </a:p>
        </p:txBody>
      </p:sp>
      <p:sp>
        <p:nvSpPr>
          <p:cNvPr id="2" name="Arrow: Pentagon 1">
            <a:extLst>
              <a:ext uri="{FF2B5EF4-FFF2-40B4-BE49-F238E27FC236}">
                <a16:creationId xmlns:a16="http://schemas.microsoft.com/office/drawing/2014/main" id="{35E37178-6797-C308-347F-A22B1A5E6562}"/>
              </a:ext>
            </a:extLst>
          </p:cNvPr>
          <p:cNvSpPr/>
          <p:nvPr/>
        </p:nvSpPr>
        <p:spPr>
          <a:xfrm>
            <a:off x="-1" y="235612"/>
            <a:ext cx="4583876"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1. CẤU TRÚC PHÂN TỬ DNA</a:t>
            </a:r>
          </a:p>
        </p:txBody>
      </p:sp>
    </p:spTree>
    <p:extLst>
      <p:ext uri="{BB962C8B-B14F-4D97-AF65-F5344CB8AC3E}">
        <p14:creationId xmlns:p14="http://schemas.microsoft.com/office/powerpoint/2010/main" val="416698670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056"/>
                                        </p:tgtEl>
                                        <p:attrNameLst>
                                          <p:attrName>style.visibility</p:attrName>
                                        </p:attrNameLst>
                                      </p:cBhvr>
                                      <p:to>
                                        <p:strVal val="visible"/>
                                      </p:to>
                                    </p:set>
                                    <p:animEffect transition="in" filter="barn(inVertical)">
                                      <p:cBhvr>
                                        <p:cTn id="13" dur="500"/>
                                        <p:tgtEl>
                                          <p:spTgt spid="205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inVertical)">
                                      <p:cBhvr>
                                        <p:cTn id="49" dur="500"/>
                                        <p:tgtEl>
                                          <p:spTgt spid="17"/>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arn(inVertical)">
                                      <p:cBhvr>
                                        <p:cTn id="55" dur="500"/>
                                        <p:tgtEl>
                                          <p:spTgt spid="20"/>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barn(inVertical)">
                                      <p:cBhvr>
                                        <p:cTn id="58" dur="500"/>
                                        <p:tgtEl>
                                          <p:spTgt spid="21"/>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arn(inVertical)">
                                      <p:cBhvr>
                                        <p:cTn id="64" dur="500"/>
                                        <p:tgtEl>
                                          <p:spTgt spid="23"/>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arn(inVertical)">
                                      <p:cBhvr>
                                        <p:cTn id="67" dur="500"/>
                                        <p:tgtEl>
                                          <p:spTgt spid="24"/>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barn(inVertical)">
                                      <p:cBhvr>
                                        <p:cTn id="70" dur="500"/>
                                        <p:tgtEl>
                                          <p:spTgt spid="25"/>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barn(inVertical)">
                                      <p:cBhvr>
                                        <p:cTn id="73" dur="500"/>
                                        <p:tgtEl>
                                          <p:spTgt spid="26"/>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barn(inVertical)">
                                      <p:cBhvr>
                                        <p:cTn id="7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11" grpId="0" animBg="1"/>
      <p:bldP spid="12" grpId="0" animBg="1"/>
      <p:bldP spid="13" grpId="0" animBg="1"/>
      <p:bldP spid="14" grpId="0" animBg="1"/>
      <p:bldP spid="15" grpId="0" animBg="1"/>
      <p:bldP spid="16" grpId="0"/>
      <p:bldP spid="17" grpId="0"/>
      <p:bldP spid="18" grpId="0"/>
      <p:bldP spid="20" grpId="0"/>
      <p:bldP spid="21" grpId="0"/>
      <p:bldP spid="22" grpId="0"/>
      <p:bldP spid="23" grpId="0"/>
      <p:bldP spid="24" grpId="0" animBg="1"/>
      <p:bldP spid="25" grpId="0" animBg="1"/>
      <p:bldP spid="26" grpId="0"/>
      <p:bldP spid="29" grpId="0"/>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AF1FF"/>
        </a:solidFill>
        <a:effectLst/>
      </p:bgPr>
    </p:bg>
    <p:spTree>
      <p:nvGrpSpPr>
        <p:cNvPr id="1" name=""/>
        <p:cNvGrpSpPr/>
        <p:nvPr/>
      </p:nvGrpSpPr>
      <p:grpSpPr>
        <a:xfrm>
          <a:off x="0" y="0"/>
          <a:ext cx="0" cy="0"/>
          <a:chOff x="0" y="0"/>
          <a:chExt cx="0" cy="0"/>
        </a:xfrm>
      </p:grpSpPr>
      <p:pic>
        <p:nvPicPr>
          <p:cNvPr id="6146" name="Picture 2" descr="Structure of DNA">
            <a:extLst>
              <a:ext uri="{FF2B5EF4-FFF2-40B4-BE49-F238E27FC236}">
                <a16:creationId xmlns:a16="http://schemas.microsoft.com/office/drawing/2014/main" id="{D1C3CC0C-D571-8769-CB75-2ED2DC634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325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947C527-0839-229F-BDCB-6FD3D8DADFE8}"/>
              </a:ext>
            </a:extLst>
          </p:cNvPr>
          <p:cNvSpPr/>
          <p:nvPr/>
        </p:nvSpPr>
        <p:spPr>
          <a:xfrm>
            <a:off x="4543250" y="157075"/>
            <a:ext cx="2025143" cy="1166841"/>
          </a:xfrm>
          <a:prstGeom prst="rect">
            <a:avLst/>
          </a:prstGeom>
          <a:solidFill>
            <a:srgbClr val="DA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000" b="1">
                <a:solidFill>
                  <a:schemeClr val="accent2">
                    <a:lumMod val="75000"/>
                  </a:schemeClr>
                </a:solidFill>
                <a:latin typeface="+mj-lt"/>
                <a:ea typeface="Tahoma" panose="020B0604030504040204" pitchFamily="34" charset="0"/>
                <a:cs typeface="Tahoma" panose="020B0604030504040204" pitchFamily="34" charset="0"/>
              </a:rPr>
              <a:t>DNA</a:t>
            </a:r>
          </a:p>
        </p:txBody>
      </p:sp>
      <p:sp>
        <p:nvSpPr>
          <p:cNvPr id="3" name="Rectangle 2">
            <a:extLst>
              <a:ext uri="{FF2B5EF4-FFF2-40B4-BE49-F238E27FC236}">
                <a16:creationId xmlns:a16="http://schemas.microsoft.com/office/drawing/2014/main" id="{8385DDC6-BD29-734B-6936-A77A39574B3C}"/>
              </a:ext>
            </a:extLst>
          </p:cNvPr>
          <p:cNvSpPr/>
          <p:nvPr/>
        </p:nvSpPr>
        <p:spPr>
          <a:xfrm>
            <a:off x="8240119" y="274881"/>
            <a:ext cx="2025143" cy="544152"/>
          </a:xfrm>
          <a:prstGeom prst="rect">
            <a:avLst/>
          </a:prstGeom>
          <a:solidFill>
            <a:srgbClr val="DA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b="1">
                <a:solidFill>
                  <a:schemeClr val="accent2">
                    <a:lumMod val="75000"/>
                  </a:schemeClr>
                </a:solidFill>
                <a:latin typeface="+mj-lt"/>
                <a:ea typeface="Tahoma" panose="020B0604030504040204" pitchFamily="34" charset="0"/>
                <a:cs typeface="Tahoma" panose="020B0604030504040204" pitchFamily="34" charset="0"/>
              </a:rPr>
              <a:t>Cặp DNA</a:t>
            </a:r>
          </a:p>
        </p:txBody>
      </p:sp>
      <p:sp>
        <p:nvSpPr>
          <p:cNvPr id="4" name="Rectangle 3">
            <a:extLst>
              <a:ext uri="{FF2B5EF4-FFF2-40B4-BE49-F238E27FC236}">
                <a16:creationId xmlns:a16="http://schemas.microsoft.com/office/drawing/2014/main" id="{3663D818-9641-74BD-0012-2791B4DEA04B}"/>
              </a:ext>
            </a:extLst>
          </p:cNvPr>
          <p:cNvSpPr/>
          <p:nvPr/>
        </p:nvSpPr>
        <p:spPr>
          <a:xfrm>
            <a:off x="8485549" y="4689807"/>
            <a:ext cx="3412171" cy="343076"/>
          </a:xfrm>
          <a:prstGeom prst="rect">
            <a:avLst/>
          </a:prstGeom>
          <a:solidFill>
            <a:srgbClr val="0C4F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804EFFB-8060-0C49-53C2-CAA5521E3B68}"/>
              </a:ext>
            </a:extLst>
          </p:cNvPr>
          <p:cNvSpPr/>
          <p:nvPr/>
        </p:nvSpPr>
        <p:spPr>
          <a:xfrm>
            <a:off x="8195941" y="4555171"/>
            <a:ext cx="3701779" cy="5441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b="1">
                <a:solidFill>
                  <a:schemeClr val="tx1"/>
                </a:solidFill>
                <a:latin typeface="+mj-lt"/>
                <a:ea typeface="Tahoma" panose="020B0604030504040204" pitchFamily="34" charset="0"/>
                <a:cs typeface="Tahoma" panose="020B0604030504040204" pitchFamily="34" charset="0"/>
              </a:rPr>
              <a:t>Sự thật về DNA</a:t>
            </a:r>
          </a:p>
        </p:txBody>
      </p:sp>
      <p:sp>
        <p:nvSpPr>
          <p:cNvPr id="6" name="Rectangle 5">
            <a:extLst>
              <a:ext uri="{FF2B5EF4-FFF2-40B4-BE49-F238E27FC236}">
                <a16:creationId xmlns:a16="http://schemas.microsoft.com/office/drawing/2014/main" id="{20D92C7B-57BB-B8B8-84C7-F28224952C80}"/>
              </a:ext>
            </a:extLst>
          </p:cNvPr>
          <p:cNvSpPr/>
          <p:nvPr/>
        </p:nvSpPr>
        <p:spPr>
          <a:xfrm>
            <a:off x="8773752" y="5099323"/>
            <a:ext cx="2627498" cy="1576358"/>
          </a:xfrm>
          <a:prstGeom prst="rect">
            <a:avLst/>
          </a:prstGeom>
          <a:solidFill>
            <a:srgbClr val="DA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03A4764-0F81-9465-A77A-68FEC8A39BEF}"/>
              </a:ext>
            </a:extLst>
          </p:cNvPr>
          <p:cNvSpPr/>
          <p:nvPr/>
        </p:nvSpPr>
        <p:spPr>
          <a:xfrm>
            <a:off x="8693808" y="5032883"/>
            <a:ext cx="3412171" cy="3846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a:solidFill>
                  <a:schemeClr val="bg1"/>
                </a:solidFill>
                <a:latin typeface="+mj-lt"/>
                <a:ea typeface="Tahoma" panose="020B0604030504040204" pitchFamily="34" charset="0"/>
                <a:cs typeface="Tahoma" panose="020B0604030504040204" pitchFamily="34" charset="0"/>
              </a:rPr>
              <a:t>DNA có thể kéo dài từ trái đất tới mặt trời 600 lần</a:t>
            </a:r>
          </a:p>
        </p:txBody>
      </p:sp>
      <p:sp>
        <p:nvSpPr>
          <p:cNvPr id="8" name="Rectangle 7">
            <a:extLst>
              <a:ext uri="{FF2B5EF4-FFF2-40B4-BE49-F238E27FC236}">
                <a16:creationId xmlns:a16="http://schemas.microsoft.com/office/drawing/2014/main" id="{1FD9D3CE-6573-EA61-4164-808C8A169209}"/>
              </a:ext>
            </a:extLst>
          </p:cNvPr>
          <p:cNvSpPr/>
          <p:nvPr/>
        </p:nvSpPr>
        <p:spPr>
          <a:xfrm>
            <a:off x="8693810" y="5441871"/>
            <a:ext cx="3210219" cy="3155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a:solidFill>
                  <a:schemeClr val="bg1"/>
                </a:solidFill>
                <a:latin typeface="+mj-lt"/>
                <a:ea typeface="Tahoma" panose="020B0604030504040204" pitchFamily="34" charset="0"/>
                <a:cs typeface="Tahoma" panose="020B0604030504040204" pitchFamily="34" charset="0"/>
              </a:rPr>
              <a:t>Tất cả chúng ta đều giống nhau đến 99%</a:t>
            </a:r>
          </a:p>
        </p:txBody>
      </p:sp>
      <p:sp>
        <p:nvSpPr>
          <p:cNvPr id="9" name="Rectangle 8">
            <a:extLst>
              <a:ext uri="{FF2B5EF4-FFF2-40B4-BE49-F238E27FC236}">
                <a16:creationId xmlns:a16="http://schemas.microsoft.com/office/drawing/2014/main" id="{B6089DBE-3016-31AA-9D4A-E01CB944FA39}"/>
              </a:ext>
            </a:extLst>
          </p:cNvPr>
          <p:cNvSpPr/>
          <p:nvPr/>
        </p:nvSpPr>
        <p:spPr>
          <a:xfrm>
            <a:off x="8693808" y="5781791"/>
            <a:ext cx="3339247" cy="3155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a:solidFill>
                  <a:schemeClr val="bg1"/>
                </a:solidFill>
                <a:latin typeface="+mj-lt"/>
                <a:ea typeface="Tahoma" panose="020B0604030504040204" pitchFamily="34" charset="0"/>
                <a:cs typeface="Tahoma" panose="020B0604030504040204" pitchFamily="34" charset="0"/>
              </a:rPr>
              <a:t>Bộ gene của con người chứa 3 tỉ cặp DNA cơ bản</a:t>
            </a:r>
          </a:p>
        </p:txBody>
      </p:sp>
      <p:sp>
        <p:nvSpPr>
          <p:cNvPr id="10" name="Rectangle 9">
            <a:extLst>
              <a:ext uri="{FF2B5EF4-FFF2-40B4-BE49-F238E27FC236}">
                <a16:creationId xmlns:a16="http://schemas.microsoft.com/office/drawing/2014/main" id="{EA9B336E-E4E1-D7F3-3FEB-3EEBC5970D5D}"/>
              </a:ext>
            </a:extLst>
          </p:cNvPr>
          <p:cNvSpPr/>
          <p:nvPr/>
        </p:nvSpPr>
        <p:spPr>
          <a:xfrm>
            <a:off x="8693808" y="6159755"/>
            <a:ext cx="3210219" cy="5262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a:solidFill>
                  <a:schemeClr val="bg1"/>
                </a:solidFill>
                <a:latin typeface="+mj-lt"/>
                <a:ea typeface="Tahoma" panose="020B0604030504040204" pitchFamily="34" charset="0"/>
                <a:cs typeface="Tahoma" panose="020B0604030504040204" pitchFamily="34" charset="0"/>
              </a:rPr>
              <a:t>Một người đánh máy nhanh, làm việc 8h/ngày, sẽ mất 50 năm để đánh xong bộ gene của người</a:t>
            </a:r>
          </a:p>
        </p:txBody>
      </p:sp>
      <p:grpSp>
        <p:nvGrpSpPr>
          <p:cNvPr id="31" name="Group 30">
            <a:extLst>
              <a:ext uri="{FF2B5EF4-FFF2-40B4-BE49-F238E27FC236}">
                <a16:creationId xmlns:a16="http://schemas.microsoft.com/office/drawing/2014/main" id="{D331A0BD-9B5D-075E-F739-99386A6B4543}"/>
              </a:ext>
            </a:extLst>
          </p:cNvPr>
          <p:cNvGrpSpPr/>
          <p:nvPr/>
        </p:nvGrpSpPr>
        <p:grpSpPr>
          <a:xfrm>
            <a:off x="138672" y="2533271"/>
            <a:ext cx="4111643" cy="3248520"/>
            <a:chOff x="188283" y="1739043"/>
            <a:chExt cx="4111643" cy="3248520"/>
          </a:xfrm>
        </p:grpSpPr>
        <p:grpSp>
          <p:nvGrpSpPr>
            <p:cNvPr id="29" name="Group 28">
              <a:extLst>
                <a:ext uri="{FF2B5EF4-FFF2-40B4-BE49-F238E27FC236}">
                  <a16:creationId xmlns:a16="http://schemas.microsoft.com/office/drawing/2014/main" id="{CFE3DEF7-5F01-A089-6D66-273C832C57DF}"/>
                </a:ext>
              </a:extLst>
            </p:cNvPr>
            <p:cNvGrpSpPr/>
            <p:nvPr/>
          </p:nvGrpSpPr>
          <p:grpSpPr>
            <a:xfrm>
              <a:off x="188283" y="1739043"/>
              <a:ext cx="4111643" cy="3248520"/>
              <a:chOff x="129378" y="1356495"/>
              <a:chExt cx="4111643" cy="6254150"/>
            </a:xfrm>
          </p:grpSpPr>
          <p:sp>
            <p:nvSpPr>
              <p:cNvPr id="27" name="Rectangle: Rounded Corners 26">
                <a:extLst>
                  <a:ext uri="{FF2B5EF4-FFF2-40B4-BE49-F238E27FC236}">
                    <a16:creationId xmlns:a16="http://schemas.microsoft.com/office/drawing/2014/main" id="{5746F87A-F045-DC49-2A7A-2E6D5766D4B1}"/>
                  </a:ext>
                </a:extLst>
              </p:cNvPr>
              <p:cNvSpPr/>
              <p:nvPr/>
            </p:nvSpPr>
            <p:spPr>
              <a:xfrm>
                <a:off x="218783" y="1356495"/>
                <a:ext cx="4022238" cy="6207238"/>
              </a:xfrm>
              <a:prstGeom prst="roundRect">
                <a:avLst>
                  <a:gd name="adj" fmla="val 2490"/>
                </a:avLst>
              </a:prstGeom>
              <a:solidFill>
                <a:srgbClr val="E8A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77C68DE5-6EB6-73BC-4111-859A67E2861C}"/>
                  </a:ext>
                </a:extLst>
              </p:cNvPr>
              <p:cNvSpPr/>
              <p:nvPr/>
            </p:nvSpPr>
            <p:spPr>
              <a:xfrm>
                <a:off x="129378" y="1523547"/>
                <a:ext cx="4022238" cy="6087098"/>
              </a:xfrm>
              <a:prstGeom prst="roundRect">
                <a:avLst>
                  <a:gd name="adj" fmla="val 318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TextBox 29">
              <a:extLst>
                <a:ext uri="{FF2B5EF4-FFF2-40B4-BE49-F238E27FC236}">
                  <a16:creationId xmlns:a16="http://schemas.microsoft.com/office/drawing/2014/main" id="{A42CD07F-7AF2-ED3B-E67C-FF179D2F3606}"/>
                </a:ext>
              </a:extLst>
            </p:cNvPr>
            <p:cNvSpPr txBox="1"/>
            <p:nvPr/>
          </p:nvSpPr>
          <p:spPr>
            <a:xfrm>
              <a:off x="337582" y="1830895"/>
              <a:ext cx="3828697" cy="3040448"/>
            </a:xfrm>
            <a:prstGeom prst="roundRect">
              <a:avLst>
                <a:gd name="adj" fmla="val 0"/>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700" b="1" i="0" u="none" strike="noStrike" kern="1200" cap="none" spc="0" normalizeH="0" baseline="0" noProof="0">
                  <a:ln>
                    <a:noFill/>
                  </a:ln>
                  <a:solidFill>
                    <a:prstClr val="black"/>
                  </a:solidFill>
                  <a:effectLst/>
                  <a:uLnTx/>
                  <a:uFillTx/>
                  <a:latin typeface="+mj-lt"/>
                  <a:ea typeface="+mn-ea"/>
                  <a:cs typeface="Arial" panose="020B0604020202020204" pitchFamily="34" charset="0"/>
                </a:rPr>
                <a:t>Quan sát hình bên, kết hợp thông tin SGK hãy nêu những hiểu biết của em về phân tử DNA? Nêu kích thước mỗi cặp nucleotide?</a:t>
              </a:r>
            </a:p>
          </p:txBody>
        </p:sp>
      </p:grpSp>
    </p:spTree>
    <p:extLst>
      <p:ext uri="{BB962C8B-B14F-4D97-AF65-F5344CB8AC3E}">
        <p14:creationId xmlns:p14="http://schemas.microsoft.com/office/powerpoint/2010/main" val="157030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grpSp>
        <p:nvGrpSpPr>
          <p:cNvPr id="40" name="Group 39">
            <a:extLst>
              <a:ext uri="{FF2B5EF4-FFF2-40B4-BE49-F238E27FC236}">
                <a16:creationId xmlns:a16="http://schemas.microsoft.com/office/drawing/2014/main" id="{4172AD18-5EFE-9D0A-E69C-C82CB61B1727}"/>
              </a:ext>
            </a:extLst>
          </p:cNvPr>
          <p:cNvGrpSpPr/>
          <p:nvPr/>
        </p:nvGrpSpPr>
        <p:grpSpPr>
          <a:xfrm>
            <a:off x="97766" y="0"/>
            <a:ext cx="7072711" cy="6858000"/>
            <a:chOff x="97766" y="0"/>
            <a:chExt cx="7072711" cy="6858000"/>
          </a:xfrm>
        </p:grpSpPr>
        <p:pic>
          <p:nvPicPr>
            <p:cNvPr id="2050" name="Picture 2" descr="23.7: DNA Replication, the Double Helix, and Protein Synthesis - Chemistry  LibreTexts">
              <a:extLst>
                <a:ext uri="{FF2B5EF4-FFF2-40B4-BE49-F238E27FC236}">
                  <a16:creationId xmlns:a16="http://schemas.microsoft.com/office/drawing/2014/main" id="{3BE481E7-D5A9-0E0B-9C5C-7A03D7397F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66" y="0"/>
              <a:ext cx="608965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28AE019-F040-8B63-3354-6296A4423B55}"/>
                </a:ext>
              </a:extLst>
            </p:cNvPr>
            <p:cNvSpPr/>
            <p:nvPr/>
          </p:nvSpPr>
          <p:spPr>
            <a:xfrm>
              <a:off x="3200558" y="5323715"/>
              <a:ext cx="712447" cy="230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7ABA0B4-B5D1-2940-F38C-7B52AEC6955C}"/>
                </a:ext>
              </a:extLst>
            </p:cNvPr>
            <p:cNvSpPr/>
            <p:nvPr/>
          </p:nvSpPr>
          <p:spPr>
            <a:xfrm>
              <a:off x="3180718" y="5389380"/>
              <a:ext cx="712447" cy="3214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2DF3517-E1FA-D28C-AD4E-4507565EDACE}"/>
                </a:ext>
              </a:extLst>
            </p:cNvPr>
            <p:cNvSpPr/>
            <p:nvPr/>
          </p:nvSpPr>
          <p:spPr>
            <a:xfrm>
              <a:off x="3200557" y="1916904"/>
              <a:ext cx="712447" cy="230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25565C7-32FD-84A8-5F51-1C0A10EADE95}"/>
                </a:ext>
              </a:extLst>
            </p:cNvPr>
            <p:cNvSpPr/>
            <p:nvPr/>
          </p:nvSpPr>
          <p:spPr>
            <a:xfrm>
              <a:off x="5124724" y="3638963"/>
              <a:ext cx="1062692" cy="287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0C3265E-A793-5E75-AD2E-9648AB40ECE0}"/>
                </a:ext>
              </a:extLst>
            </p:cNvPr>
            <p:cNvSpPr txBox="1"/>
            <p:nvPr/>
          </p:nvSpPr>
          <p:spPr>
            <a:xfrm>
              <a:off x="3180718" y="5207883"/>
              <a:ext cx="1147314" cy="523220"/>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Liên kết hydrogen</a:t>
              </a:r>
            </a:p>
          </p:txBody>
        </p:sp>
        <p:sp>
          <p:nvSpPr>
            <p:cNvPr id="15" name="TextBox 14">
              <a:extLst>
                <a:ext uri="{FF2B5EF4-FFF2-40B4-BE49-F238E27FC236}">
                  <a16:creationId xmlns:a16="http://schemas.microsoft.com/office/drawing/2014/main" id="{7E8081C9-6BEA-817E-EB30-5849481CFA2C}"/>
                </a:ext>
              </a:extLst>
            </p:cNvPr>
            <p:cNvSpPr txBox="1"/>
            <p:nvPr/>
          </p:nvSpPr>
          <p:spPr>
            <a:xfrm>
              <a:off x="5318396" y="3430363"/>
              <a:ext cx="1512052" cy="523220"/>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Xương sống đường phosphate</a:t>
              </a:r>
            </a:p>
          </p:txBody>
        </p:sp>
        <p:sp>
          <p:nvSpPr>
            <p:cNvPr id="16" name="TextBox 15">
              <a:extLst>
                <a:ext uri="{FF2B5EF4-FFF2-40B4-BE49-F238E27FC236}">
                  <a16:creationId xmlns:a16="http://schemas.microsoft.com/office/drawing/2014/main" id="{D97A9C31-DDBC-F85E-8561-BE82371FB5D2}"/>
                </a:ext>
              </a:extLst>
            </p:cNvPr>
            <p:cNvSpPr txBox="1"/>
            <p:nvPr/>
          </p:nvSpPr>
          <p:spPr>
            <a:xfrm>
              <a:off x="3421130" y="1893405"/>
              <a:ext cx="599408"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Base </a:t>
              </a:r>
            </a:p>
          </p:txBody>
        </p:sp>
        <p:sp>
          <p:nvSpPr>
            <p:cNvPr id="17" name="Right Bracket 16">
              <a:extLst>
                <a:ext uri="{FF2B5EF4-FFF2-40B4-BE49-F238E27FC236}">
                  <a16:creationId xmlns:a16="http://schemas.microsoft.com/office/drawing/2014/main" id="{AE09A67D-BD65-3D98-5E5B-42B51FE67DF1}"/>
                </a:ext>
              </a:extLst>
            </p:cNvPr>
            <p:cNvSpPr/>
            <p:nvPr/>
          </p:nvSpPr>
          <p:spPr>
            <a:xfrm>
              <a:off x="5402019" y="4330778"/>
              <a:ext cx="115394" cy="392687"/>
            </a:xfrm>
            <a:prstGeom prst="righ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3" name="Picture 22">
              <a:extLst>
                <a:ext uri="{FF2B5EF4-FFF2-40B4-BE49-F238E27FC236}">
                  <a16:creationId xmlns:a16="http://schemas.microsoft.com/office/drawing/2014/main" id="{699B2AB4-A74D-1D5F-0980-1609A7F0FCCC}"/>
                </a:ext>
              </a:extLst>
            </p:cNvPr>
            <p:cNvPicPr>
              <a:picLocks noChangeAspect="1"/>
            </p:cNvPicPr>
            <p:nvPr/>
          </p:nvPicPr>
          <p:blipFill>
            <a:blip r:embed="rId3"/>
            <a:stretch>
              <a:fillRect/>
            </a:stretch>
          </p:blipFill>
          <p:spPr>
            <a:xfrm>
              <a:off x="5539090" y="4276333"/>
              <a:ext cx="465362" cy="405591"/>
            </a:xfrm>
            <a:prstGeom prst="rect">
              <a:avLst/>
            </a:prstGeom>
          </p:spPr>
        </p:pic>
        <p:sp>
          <p:nvSpPr>
            <p:cNvPr id="24" name="Right Bracket 23">
              <a:extLst>
                <a:ext uri="{FF2B5EF4-FFF2-40B4-BE49-F238E27FC236}">
                  <a16:creationId xmlns:a16="http://schemas.microsoft.com/office/drawing/2014/main" id="{C32E1418-981E-F51B-AE4A-5EE95E183EDE}"/>
                </a:ext>
              </a:extLst>
            </p:cNvPr>
            <p:cNvSpPr/>
            <p:nvPr/>
          </p:nvSpPr>
          <p:spPr>
            <a:xfrm>
              <a:off x="5517413" y="2545626"/>
              <a:ext cx="1200500" cy="3698099"/>
            </a:xfrm>
            <a:prstGeom prst="righ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C94095F4-AD9B-3A72-374E-0BD76E99C2C3}"/>
                </a:ext>
              </a:extLst>
            </p:cNvPr>
            <p:cNvSpPr txBox="1"/>
            <p:nvPr/>
          </p:nvSpPr>
          <p:spPr>
            <a:xfrm>
              <a:off x="6739590" y="3136165"/>
              <a:ext cx="430887" cy="1452620"/>
            </a:xfrm>
            <a:prstGeom prst="rect">
              <a:avLst/>
            </a:prstGeom>
            <a:noFill/>
          </p:spPr>
          <p:txBody>
            <a:bodyPr vert="vert" wrap="square" rtlCol="0">
              <a:spAutoFit/>
            </a:bodyPr>
            <a:lstStyle/>
            <a:p>
              <a:r>
                <a:rPr lang="en-US" sz="1600">
                  <a:latin typeface="Times New Roman" panose="02020603050405020304" pitchFamily="18" charset="0"/>
                  <a:cs typeface="Times New Roman" panose="02020603050405020304" pitchFamily="18" charset="0"/>
                </a:rPr>
                <a:t>Chu kì xoắn </a:t>
              </a:r>
            </a:p>
          </p:txBody>
        </p:sp>
        <p:pic>
          <p:nvPicPr>
            <p:cNvPr id="29" name="Picture 28">
              <a:extLst>
                <a:ext uri="{FF2B5EF4-FFF2-40B4-BE49-F238E27FC236}">
                  <a16:creationId xmlns:a16="http://schemas.microsoft.com/office/drawing/2014/main" id="{11DC18F7-761B-1753-5686-5E543AD2EBD2}"/>
                </a:ext>
              </a:extLst>
            </p:cNvPr>
            <p:cNvPicPr>
              <a:picLocks noChangeAspect="1"/>
            </p:cNvPicPr>
            <p:nvPr/>
          </p:nvPicPr>
          <p:blipFill>
            <a:blip r:embed="rId4"/>
            <a:stretch>
              <a:fillRect/>
            </a:stretch>
          </p:blipFill>
          <p:spPr>
            <a:xfrm rot="5400000">
              <a:off x="6788340" y="4237412"/>
              <a:ext cx="389247" cy="372322"/>
            </a:xfrm>
            <a:prstGeom prst="rect">
              <a:avLst/>
            </a:prstGeom>
          </p:spPr>
        </p:pic>
        <p:cxnSp>
          <p:nvCxnSpPr>
            <p:cNvPr id="31" name="Straight Arrow Connector 30">
              <a:extLst>
                <a:ext uri="{FF2B5EF4-FFF2-40B4-BE49-F238E27FC236}">
                  <a16:creationId xmlns:a16="http://schemas.microsoft.com/office/drawing/2014/main" id="{E69FF924-564E-0384-B695-FB250022EDD2}"/>
                </a:ext>
              </a:extLst>
            </p:cNvPr>
            <p:cNvCxnSpPr>
              <a:cxnSpLocks/>
            </p:cNvCxnSpPr>
            <p:nvPr/>
          </p:nvCxnSpPr>
          <p:spPr>
            <a:xfrm flipH="1">
              <a:off x="5133833" y="2171145"/>
              <a:ext cx="399591" cy="24729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6A86B91-1FBD-6FDF-FE6E-1206A1CA52AC}"/>
                </a:ext>
              </a:extLst>
            </p:cNvPr>
            <p:cNvSpPr txBox="1"/>
            <p:nvPr/>
          </p:nvSpPr>
          <p:spPr>
            <a:xfrm>
              <a:off x="5517413" y="1885297"/>
              <a:ext cx="1033679" cy="523220"/>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Liên kết cộng hóa trị</a:t>
              </a:r>
            </a:p>
          </p:txBody>
        </p:sp>
        <p:cxnSp>
          <p:nvCxnSpPr>
            <p:cNvPr id="35" name="Straight Connector 34">
              <a:extLst>
                <a:ext uri="{FF2B5EF4-FFF2-40B4-BE49-F238E27FC236}">
                  <a16:creationId xmlns:a16="http://schemas.microsoft.com/office/drawing/2014/main" id="{4B87BC9F-BB45-9C71-4497-FE558F88EBAE}"/>
                </a:ext>
              </a:extLst>
            </p:cNvPr>
            <p:cNvCxnSpPr>
              <a:cxnSpLocks/>
            </p:cNvCxnSpPr>
            <p:nvPr/>
          </p:nvCxnSpPr>
          <p:spPr>
            <a:xfrm>
              <a:off x="3698913" y="6452559"/>
              <a:ext cx="1634715" cy="0"/>
            </a:xfrm>
            <a:prstGeom prst="line">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54B2C479-6C44-056C-BAFF-C79671E211B1}"/>
                </a:ext>
              </a:extLst>
            </p:cNvPr>
            <p:cNvPicPr>
              <a:picLocks noChangeAspect="1"/>
            </p:cNvPicPr>
            <p:nvPr/>
          </p:nvPicPr>
          <p:blipFill>
            <a:blip r:embed="rId5"/>
            <a:stretch>
              <a:fillRect/>
            </a:stretch>
          </p:blipFill>
          <p:spPr>
            <a:xfrm>
              <a:off x="4310579" y="6441057"/>
              <a:ext cx="411381" cy="381068"/>
            </a:xfrm>
            <a:prstGeom prst="rect">
              <a:avLst/>
            </a:prstGeom>
          </p:spPr>
        </p:pic>
      </p:grpSp>
      <p:pic>
        <p:nvPicPr>
          <p:cNvPr id="1030" name="Picture 6" descr="6 Questions About DNA Answered | Britannica">
            <a:extLst>
              <a:ext uri="{FF2B5EF4-FFF2-40B4-BE49-F238E27FC236}">
                <a16:creationId xmlns:a16="http://schemas.microsoft.com/office/drawing/2014/main" id="{4306CB7A-CDF3-986C-9235-79C73218EA9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877757"/>
      </p:ext>
    </p:extLst>
  </p:cSld>
  <p:clrMapOvr>
    <a:masterClrMapping/>
  </p:clrMapOvr>
  <p:transition spd="slow">
    <p:comb/>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sp>
        <p:nvSpPr>
          <p:cNvPr id="3" name="TextBox 2">
            <a:extLst>
              <a:ext uri="{FF2B5EF4-FFF2-40B4-BE49-F238E27FC236}">
                <a16:creationId xmlns:a16="http://schemas.microsoft.com/office/drawing/2014/main" id="{BC6A0387-A28B-5774-3807-EDF7991A519D}"/>
              </a:ext>
            </a:extLst>
          </p:cNvPr>
          <p:cNvSpPr txBox="1"/>
          <p:nvPr/>
        </p:nvSpPr>
        <p:spPr>
          <a:xfrm>
            <a:off x="132889" y="2156903"/>
            <a:ext cx="4852157" cy="2586414"/>
          </a:xfrm>
          <a:prstGeom prst="rect">
            <a:avLst/>
          </a:prstGeom>
          <a:noFill/>
        </p:spPr>
        <p:txBody>
          <a:bodyPr wrap="square">
            <a:spAutoFit/>
          </a:bodyPr>
          <a:lstStyle/>
          <a:p>
            <a:pPr algn="ctr">
              <a:lnSpc>
                <a:spcPct val="130000"/>
              </a:lnSpc>
              <a:spcAft>
                <a:spcPts val="600"/>
              </a:spcAft>
            </a:pPr>
            <a:r>
              <a:rPr lang="en-US" sz="3200" b="1">
                <a:solidFill>
                  <a:srgbClr val="AF15B7"/>
                </a:solidFill>
                <a:latin typeface="Times New Roman "/>
              </a:rPr>
              <a:t>DNA</a:t>
            </a:r>
            <a:r>
              <a:rPr lang="vi-VN" sz="3200" b="1">
                <a:solidFill>
                  <a:srgbClr val="AF15B7"/>
                </a:solidFill>
                <a:latin typeface="Times New Roman "/>
              </a:rPr>
              <a:t> </a:t>
            </a:r>
            <a:r>
              <a:rPr lang="vi-VN" sz="3200">
                <a:solidFill>
                  <a:srgbClr val="AF15B7"/>
                </a:solidFill>
                <a:latin typeface="Times New Roman "/>
              </a:rPr>
              <a:t>(</a:t>
            </a:r>
            <a:r>
              <a:rPr lang="vi-VN" sz="3200" b="1" i="1">
                <a:solidFill>
                  <a:srgbClr val="AF15B7"/>
                </a:solidFill>
                <a:latin typeface="Times New Roman "/>
              </a:rPr>
              <a:t>Deoxyribonucleic acid</a:t>
            </a:r>
            <a:r>
              <a:rPr lang="vi-VN" sz="3200">
                <a:solidFill>
                  <a:srgbClr val="AF15B7"/>
                </a:solidFill>
                <a:latin typeface="Times New Roman "/>
              </a:rPr>
              <a:t>) là một </a:t>
            </a:r>
            <a:r>
              <a:rPr lang="en-US" sz="3200">
                <a:solidFill>
                  <a:srgbClr val="AF15B7"/>
                </a:solidFill>
                <a:latin typeface="Times New Roman "/>
              </a:rPr>
              <a:t>nucleic acid</a:t>
            </a:r>
            <a:r>
              <a:rPr lang="vi-VN" sz="3200">
                <a:solidFill>
                  <a:srgbClr val="AF15B7"/>
                </a:solidFill>
                <a:latin typeface="Times New Roman "/>
              </a:rPr>
              <a:t>, cấu tạo từ các nguyên tố: </a:t>
            </a:r>
            <a:r>
              <a:rPr lang="vi-VN" sz="3200" b="1">
                <a:solidFill>
                  <a:srgbClr val="FF0000"/>
                </a:solidFill>
                <a:latin typeface="Times New Roman "/>
              </a:rPr>
              <a:t>C, H, O, N và P</a:t>
            </a:r>
          </a:p>
        </p:txBody>
      </p:sp>
      <p:sp>
        <p:nvSpPr>
          <p:cNvPr id="4" name="AutoShape 2" descr="Nêu Cấu Tạo Hóa Học Của ADN, Ai Là Người Phát Hiện ADN Đầu Tiên? - VIETGEN">
            <a:extLst>
              <a:ext uri="{FF2B5EF4-FFF2-40B4-BE49-F238E27FC236}">
                <a16:creationId xmlns:a16="http://schemas.microsoft.com/office/drawing/2014/main" id="{1011674A-37CE-1B81-921D-A9DDE4FB620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2D14F987-FFA4-F437-9B5B-847CF339FC57}"/>
              </a:ext>
            </a:extLst>
          </p:cNvPr>
          <p:cNvPicPr>
            <a:picLocks noChangeAspect="1"/>
          </p:cNvPicPr>
          <p:nvPr/>
        </p:nvPicPr>
        <p:blipFill rotWithShape="1">
          <a:blip r:embed="rId2"/>
          <a:srcRect l="2975"/>
          <a:stretch/>
        </p:blipFill>
        <p:spPr>
          <a:xfrm>
            <a:off x="5233958" y="0"/>
            <a:ext cx="6706400" cy="6858000"/>
          </a:xfrm>
          <a:prstGeom prst="rect">
            <a:avLst/>
          </a:prstGeom>
        </p:spPr>
      </p:pic>
    </p:spTree>
    <p:extLst>
      <p:ext uri="{BB962C8B-B14F-4D97-AF65-F5344CB8AC3E}">
        <p14:creationId xmlns:p14="http://schemas.microsoft.com/office/powerpoint/2010/main" val="2709409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1030" name="Picture 6" descr="6 Questions About DNA Answered | Britannica">
            <a:extLst>
              <a:ext uri="{FF2B5EF4-FFF2-40B4-BE49-F238E27FC236}">
                <a16:creationId xmlns:a16="http://schemas.microsoft.com/office/drawing/2014/main" id="{4306CB7A-CDF3-986C-9235-79C73218E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C6A0387-A28B-5774-3807-EDF7991A519D}"/>
              </a:ext>
            </a:extLst>
          </p:cNvPr>
          <p:cNvSpPr txBox="1"/>
          <p:nvPr/>
        </p:nvSpPr>
        <p:spPr>
          <a:xfrm>
            <a:off x="242588" y="452423"/>
            <a:ext cx="6943549" cy="3841052"/>
          </a:xfrm>
          <a:prstGeom prst="rect">
            <a:avLst/>
          </a:prstGeom>
          <a:noFill/>
        </p:spPr>
        <p:txBody>
          <a:bodyPr wrap="square">
            <a:spAutoFit/>
          </a:bodyPr>
          <a:lstStyle/>
          <a:p>
            <a:pPr algn="just">
              <a:lnSpc>
                <a:spcPct val="130000"/>
              </a:lnSpc>
              <a:spcAft>
                <a:spcPts val="600"/>
              </a:spcAft>
            </a:pPr>
            <a:r>
              <a:rPr lang="vi-VN" sz="2800" b="1">
                <a:solidFill>
                  <a:srgbClr val="FF0000"/>
                </a:solidFill>
                <a:latin typeface="Times New Roman "/>
              </a:rPr>
              <a:t>* Đặc điểm:</a:t>
            </a:r>
          </a:p>
          <a:p>
            <a:pPr algn="just">
              <a:lnSpc>
                <a:spcPct val="130000"/>
              </a:lnSpc>
              <a:spcAft>
                <a:spcPts val="600"/>
              </a:spcAft>
            </a:pPr>
            <a:r>
              <a:rPr lang="en-US" sz="2400">
                <a:latin typeface="Times New Roman "/>
              </a:rPr>
              <a:t>-</a:t>
            </a:r>
            <a:r>
              <a:rPr lang="vi-VN" sz="2400">
                <a:latin typeface="Times New Roman "/>
              </a:rPr>
              <a:t> Đại phân tử.</a:t>
            </a:r>
          </a:p>
          <a:p>
            <a:pPr algn="just">
              <a:lnSpc>
                <a:spcPct val="130000"/>
              </a:lnSpc>
              <a:spcAft>
                <a:spcPts val="600"/>
              </a:spcAft>
            </a:pPr>
            <a:r>
              <a:rPr lang="en-US" sz="2400">
                <a:latin typeface="Times New Roman "/>
              </a:rPr>
              <a:t>-</a:t>
            </a:r>
            <a:r>
              <a:rPr lang="vi-VN" sz="2400">
                <a:latin typeface="Times New Roman "/>
              </a:rPr>
              <a:t> Có kích thước lớn.</a:t>
            </a:r>
          </a:p>
          <a:p>
            <a:pPr algn="just">
              <a:lnSpc>
                <a:spcPct val="130000"/>
              </a:lnSpc>
              <a:spcAft>
                <a:spcPts val="600"/>
              </a:spcAft>
            </a:pPr>
            <a:r>
              <a:rPr lang="en-US" sz="2400">
                <a:latin typeface="Times New Roman "/>
              </a:rPr>
              <a:t>-</a:t>
            </a:r>
            <a:r>
              <a:rPr lang="vi-VN" sz="2400">
                <a:latin typeface="Times New Roman "/>
              </a:rPr>
              <a:t> Khối lượng lớn: hàng triệu, hàng chục triệu đơn vị ca</a:t>
            </a:r>
            <a:r>
              <a:rPr lang="en-US" sz="2400">
                <a:latin typeface="Times New Roman "/>
              </a:rPr>
              <a:t>r</a:t>
            </a:r>
            <a:r>
              <a:rPr lang="vi-VN" sz="2400">
                <a:latin typeface="Times New Roman "/>
              </a:rPr>
              <a:t>bon.</a:t>
            </a:r>
          </a:p>
          <a:p>
            <a:pPr>
              <a:lnSpc>
                <a:spcPct val="130000"/>
              </a:lnSpc>
              <a:spcAft>
                <a:spcPts val="600"/>
              </a:spcAft>
            </a:pPr>
            <a:r>
              <a:rPr lang="en-US" sz="2400">
                <a:latin typeface="Times New Roman "/>
              </a:rPr>
              <a:t>-</a:t>
            </a:r>
            <a:r>
              <a:rPr lang="vi-VN" sz="2400">
                <a:latin typeface="Times New Roman "/>
              </a:rPr>
              <a:t> Cấu tạo theo nguyên tắc đa phân: đơn phân là nucleoti</a:t>
            </a:r>
            <a:r>
              <a:rPr lang="en-US" sz="2400">
                <a:latin typeface="Times New Roman "/>
              </a:rPr>
              <a:t>de</a:t>
            </a:r>
            <a:r>
              <a:rPr lang="vi-VN" sz="2400">
                <a:latin typeface="Times New Roman "/>
              </a:rPr>
              <a:t>.</a:t>
            </a:r>
            <a:endParaRPr lang="en-US" sz="2400">
              <a:latin typeface="Times New Roman "/>
            </a:endParaRPr>
          </a:p>
        </p:txBody>
      </p:sp>
      <p:grpSp>
        <p:nvGrpSpPr>
          <p:cNvPr id="2" name="Group 1">
            <a:extLst>
              <a:ext uri="{FF2B5EF4-FFF2-40B4-BE49-F238E27FC236}">
                <a16:creationId xmlns:a16="http://schemas.microsoft.com/office/drawing/2014/main" id="{4F29295D-5785-DCDC-2C71-2224B9EB0CB5}"/>
              </a:ext>
            </a:extLst>
          </p:cNvPr>
          <p:cNvGrpSpPr/>
          <p:nvPr/>
        </p:nvGrpSpPr>
        <p:grpSpPr>
          <a:xfrm>
            <a:off x="129629" y="4310482"/>
            <a:ext cx="7089313" cy="2015383"/>
            <a:chOff x="1094862" y="5307264"/>
            <a:chExt cx="7089313" cy="2015383"/>
          </a:xfrm>
        </p:grpSpPr>
        <p:sp>
          <p:nvSpPr>
            <p:cNvPr id="4" name="Rectangle: Rounded Corners 3">
              <a:extLst>
                <a:ext uri="{FF2B5EF4-FFF2-40B4-BE49-F238E27FC236}">
                  <a16:creationId xmlns:a16="http://schemas.microsoft.com/office/drawing/2014/main" id="{060654E4-C20C-99F7-71EF-9DB76D733A8E}"/>
                </a:ext>
              </a:extLst>
            </p:cNvPr>
            <p:cNvSpPr/>
            <p:nvPr/>
          </p:nvSpPr>
          <p:spPr>
            <a:xfrm>
              <a:off x="1436112" y="5486400"/>
              <a:ext cx="6748063" cy="1836247"/>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a16="http://schemas.microsoft.com/office/drawing/2014/main"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a16="http://schemas.microsoft.com/office/drawing/2014/main" id="{2549905C-364D-BBD4-FA36-92E95CD175A9}"/>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EE0A7874-3831-6E50-9C40-20BDC68BC6C3}"/>
                </a:ext>
              </a:extLst>
            </p:cNvPr>
            <p:cNvSpPr txBox="1"/>
            <p:nvPr/>
          </p:nvSpPr>
          <p:spPr>
            <a:xfrm>
              <a:off x="1906032" y="5486400"/>
              <a:ext cx="6127618" cy="1745478"/>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1"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1. Mô tả cấu trúc phân tử DNA. Cấu trúc đó được hình thành và ổn định nhờ yếu tố nào?</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2. Gọi tên các đơn phân cấu tạo nên phân tử DNA.</a:t>
              </a:r>
              <a:endParaRPr kumimoji="0" lang="en-US" sz="2200" i="1" u="none" strike="noStrike" kern="0" cap="none" spc="0" normalizeH="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endParaRPr>
            </a:p>
          </p:txBody>
        </p:sp>
      </p:grpSp>
    </p:spTree>
    <p:extLst>
      <p:ext uri="{BB962C8B-B14F-4D97-AF65-F5344CB8AC3E}">
        <p14:creationId xmlns:p14="http://schemas.microsoft.com/office/powerpoint/2010/main" val="322077700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3074" name="Picture 2" descr="DNA Molecules &amp; Nucleotides | AncestryDNA® Learning Hub">
            <a:extLst>
              <a:ext uri="{FF2B5EF4-FFF2-40B4-BE49-F238E27FC236}">
                <a16:creationId xmlns:a16="http://schemas.microsoft.com/office/drawing/2014/main" id="{F5DD07EF-7610-4307-06F7-BEA287097C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0525" y="0"/>
            <a:ext cx="88709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791031"/>
      </p:ext>
    </p:extLst>
  </p:cSld>
  <p:clrMapOvr>
    <a:masterClrMapping/>
  </p:clrMapOvr>
  <p:transition spd="slow">
    <p:comb/>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4172AD18-5EFE-9D0A-E69C-C82CB61B1727}"/>
              </a:ext>
            </a:extLst>
          </p:cNvPr>
          <p:cNvGrpSpPr/>
          <p:nvPr/>
        </p:nvGrpSpPr>
        <p:grpSpPr>
          <a:xfrm>
            <a:off x="225627" y="115001"/>
            <a:ext cx="3989759" cy="6627998"/>
            <a:chOff x="3180718" y="230002"/>
            <a:chExt cx="3989759" cy="6627998"/>
          </a:xfrm>
        </p:grpSpPr>
        <p:pic>
          <p:nvPicPr>
            <p:cNvPr id="2050" name="Picture 2" descr="23.7: DNA Replication, the Double Helix, and Protein Synthesis - Chemistry  LibreTexts">
              <a:extLst>
                <a:ext uri="{FF2B5EF4-FFF2-40B4-BE49-F238E27FC236}">
                  <a16:creationId xmlns:a16="http://schemas.microsoft.com/office/drawing/2014/main" id="{3BE481E7-D5A9-0E0B-9C5C-7A03D7397F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057" t="3354"/>
            <a:stretch/>
          </p:blipFill>
          <p:spPr bwMode="auto">
            <a:xfrm>
              <a:off x="3450568" y="230002"/>
              <a:ext cx="2736847" cy="662799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28AE019-F040-8B63-3354-6296A4423B55}"/>
                </a:ext>
              </a:extLst>
            </p:cNvPr>
            <p:cNvSpPr/>
            <p:nvPr/>
          </p:nvSpPr>
          <p:spPr>
            <a:xfrm>
              <a:off x="3200558" y="5323715"/>
              <a:ext cx="712447" cy="230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7ABA0B4-B5D1-2940-F38C-7B52AEC6955C}"/>
                </a:ext>
              </a:extLst>
            </p:cNvPr>
            <p:cNvSpPr/>
            <p:nvPr/>
          </p:nvSpPr>
          <p:spPr>
            <a:xfrm>
              <a:off x="3180718" y="5389380"/>
              <a:ext cx="712447" cy="3214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2DF3517-E1FA-D28C-AD4E-4507565EDACE}"/>
                </a:ext>
              </a:extLst>
            </p:cNvPr>
            <p:cNvSpPr/>
            <p:nvPr/>
          </p:nvSpPr>
          <p:spPr>
            <a:xfrm>
              <a:off x="3200557" y="1916904"/>
              <a:ext cx="712447" cy="230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25565C7-32FD-84A8-5F51-1C0A10EADE95}"/>
                </a:ext>
              </a:extLst>
            </p:cNvPr>
            <p:cNvSpPr/>
            <p:nvPr/>
          </p:nvSpPr>
          <p:spPr>
            <a:xfrm>
              <a:off x="5124724" y="3638963"/>
              <a:ext cx="1062692" cy="287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0C3265E-A793-5E75-AD2E-9648AB40ECE0}"/>
                </a:ext>
              </a:extLst>
            </p:cNvPr>
            <p:cNvSpPr txBox="1"/>
            <p:nvPr/>
          </p:nvSpPr>
          <p:spPr>
            <a:xfrm>
              <a:off x="3180718" y="5207883"/>
              <a:ext cx="11473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Liên kết hydrogen</a:t>
              </a:r>
            </a:p>
          </p:txBody>
        </p:sp>
        <p:sp>
          <p:nvSpPr>
            <p:cNvPr id="15" name="TextBox 14">
              <a:extLst>
                <a:ext uri="{FF2B5EF4-FFF2-40B4-BE49-F238E27FC236}">
                  <a16:creationId xmlns:a16="http://schemas.microsoft.com/office/drawing/2014/main" id="{7E8081C9-6BEA-817E-EB30-5849481CFA2C}"/>
                </a:ext>
              </a:extLst>
            </p:cNvPr>
            <p:cNvSpPr txBox="1"/>
            <p:nvPr/>
          </p:nvSpPr>
          <p:spPr>
            <a:xfrm>
              <a:off x="5318396" y="3430363"/>
              <a:ext cx="15120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Xương sống đường phosphate</a:t>
              </a:r>
            </a:p>
          </p:txBody>
        </p:sp>
        <p:sp>
          <p:nvSpPr>
            <p:cNvPr id="16" name="TextBox 15">
              <a:extLst>
                <a:ext uri="{FF2B5EF4-FFF2-40B4-BE49-F238E27FC236}">
                  <a16:creationId xmlns:a16="http://schemas.microsoft.com/office/drawing/2014/main" id="{D97A9C31-DDBC-F85E-8561-BE82371FB5D2}"/>
                </a:ext>
              </a:extLst>
            </p:cNvPr>
            <p:cNvSpPr txBox="1"/>
            <p:nvPr/>
          </p:nvSpPr>
          <p:spPr>
            <a:xfrm>
              <a:off x="3421130" y="1893405"/>
              <a:ext cx="59940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Base </a:t>
              </a:r>
            </a:p>
          </p:txBody>
        </p:sp>
        <p:sp>
          <p:nvSpPr>
            <p:cNvPr id="17" name="Right Bracket 16">
              <a:extLst>
                <a:ext uri="{FF2B5EF4-FFF2-40B4-BE49-F238E27FC236}">
                  <a16:creationId xmlns:a16="http://schemas.microsoft.com/office/drawing/2014/main" id="{AE09A67D-BD65-3D98-5E5B-42B51FE67DF1}"/>
                </a:ext>
              </a:extLst>
            </p:cNvPr>
            <p:cNvSpPr/>
            <p:nvPr/>
          </p:nvSpPr>
          <p:spPr>
            <a:xfrm>
              <a:off x="5402019" y="4330778"/>
              <a:ext cx="115394" cy="392687"/>
            </a:xfrm>
            <a:prstGeom prst="righ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699B2AB4-A74D-1D5F-0980-1609A7F0FCCC}"/>
                </a:ext>
              </a:extLst>
            </p:cNvPr>
            <p:cNvPicPr>
              <a:picLocks noChangeAspect="1"/>
            </p:cNvPicPr>
            <p:nvPr/>
          </p:nvPicPr>
          <p:blipFill>
            <a:blip r:embed="rId3"/>
            <a:stretch>
              <a:fillRect/>
            </a:stretch>
          </p:blipFill>
          <p:spPr>
            <a:xfrm>
              <a:off x="5539090" y="4276333"/>
              <a:ext cx="465362" cy="405591"/>
            </a:xfrm>
            <a:prstGeom prst="rect">
              <a:avLst/>
            </a:prstGeom>
          </p:spPr>
        </p:pic>
        <p:sp>
          <p:nvSpPr>
            <p:cNvPr id="24" name="Right Bracket 23">
              <a:extLst>
                <a:ext uri="{FF2B5EF4-FFF2-40B4-BE49-F238E27FC236}">
                  <a16:creationId xmlns:a16="http://schemas.microsoft.com/office/drawing/2014/main" id="{C32E1418-981E-F51B-AE4A-5EE95E183EDE}"/>
                </a:ext>
              </a:extLst>
            </p:cNvPr>
            <p:cNvSpPr/>
            <p:nvPr/>
          </p:nvSpPr>
          <p:spPr>
            <a:xfrm>
              <a:off x="5517413" y="2545626"/>
              <a:ext cx="1200500" cy="3698099"/>
            </a:xfrm>
            <a:prstGeom prst="righ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C94095F4-AD9B-3A72-374E-0BD76E99C2C3}"/>
                </a:ext>
              </a:extLst>
            </p:cNvPr>
            <p:cNvSpPr txBox="1"/>
            <p:nvPr/>
          </p:nvSpPr>
          <p:spPr>
            <a:xfrm>
              <a:off x="6739590" y="3136165"/>
              <a:ext cx="430887" cy="1452620"/>
            </a:xfrm>
            <a:prstGeom prst="rect">
              <a:avLst/>
            </a:prstGeom>
            <a:noFill/>
          </p:spPr>
          <p:txBody>
            <a:bodyPr vert="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Chu kì xoắn </a:t>
              </a:r>
            </a:p>
          </p:txBody>
        </p:sp>
        <p:pic>
          <p:nvPicPr>
            <p:cNvPr id="29" name="Picture 28">
              <a:extLst>
                <a:ext uri="{FF2B5EF4-FFF2-40B4-BE49-F238E27FC236}">
                  <a16:creationId xmlns:a16="http://schemas.microsoft.com/office/drawing/2014/main" id="{11DC18F7-761B-1753-5686-5E543AD2EBD2}"/>
                </a:ext>
              </a:extLst>
            </p:cNvPr>
            <p:cNvPicPr>
              <a:picLocks noChangeAspect="1"/>
            </p:cNvPicPr>
            <p:nvPr/>
          </p:nvPicPr>
          <p:blipFill>
            <a:blip r:embed="rId4"/>
            <a:stretch>
              <a:fillRect/>
            </a:stretch>
          </p:blipFill>
          <p:spPr>
            <a:xfrm rot="5400000">
              <a:off x="6788340" y="4237412"/>
              <a:ext cx="389247" cy="372322"/>
            </a:xfrm>
            <a:prstGeom prst="rect">
              <a:avLst/>
            </a:prstGeom>
          </p:spPr>
        </p:pic>
        <p:cxnSp>
          <p:nvCxnSpPr>
            <p:cNvPr id="31" name="Straight Arrow Connector 30">
              <a:extLst>
                <a:ext uri="{FF2B5EF4-FFF2-40B4-BE49-F238E27FC236}">
                  <a16:creationId xmlns:a16="http://schemas.microsoft.com/office/drawing/2014/main" id="{E69FF924-564E-0384-B695-FB250022EDD2}"/>
                </a:ext>
              </a:extLst>
            </p:cNvPr>
            <p:cNvCxnSpPr>
              <a:cxnSpLocks/>
            </p:cNvCxnSpPr>
            <p:nvPr/>
          </p:nvCxnSpPr>
          <p:spPr>
            <a:xfrm flipH="1">
              <a:off x="5133833" y="2171145"/>
              <a:ext cx="399591" cy="24729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6A86B91-1FBD-6FDF-FE6E-1206A1CA52AC}"/>
                </a:ext>
              </a:extLst>
            </p:cNvPr>
            <p:cNvSpPr txBox="1"/>
            <p:nvPr/>
          </p:nvSpPr>
          <p:spPr>
            <a:xfrm>
              <a:off x="5517413" y="1885297"/>
              <a:ext cx="10336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Liên kết cộng hóa trị</a:t>
              </a:r>
            </a:p>
          </p:txBody>
        </p:sp>
        <p:cxnSp>
          <p:nvCxnSpPr>
            <p:cNvPr id="35" name="Straight Connector 34">
              <a:extLst>
                <a:ext uri="{FF2B5EF4-FFF2-40B4-BE49-F238E27FC236}">
                  <a16:creationId xmlns:a16="http://schemas.microsoft.com/office/drawing/2014/main" id="{4B87BC9F-BB45-9C71-4497-FE558F88EBAE}"/>
                </a:ext>
              </a:extLst>
            </p:cNvPr>
            <p:cNvCxnSpPr>
              <a:cxnSpLocks/>
            </p:cNvCxnSpPr>
            <p:nvPr/>
          </p:nvCxnSpPr>
          <p:spPr>
            <a:xfrm>
              <a:off x="3698913" y="6452559"/>
              <a:ext cx="1634715" cy="0"/>
            </a:xfrm>
            <a:prstGeom prst="line">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54B2C479-6C44-056C-BAFF-C79671E211B1}"/>
                </a:ext>
              </a:extLst>
            </p:cNvPr>
            <p:cNvPicPr>
              <a:picLocks noChangeAspect="1"/>
            </p:cNvPicPr>
            <p:nvPr/>
          </p:nvPicPr>
          <p:blipFill>
            <a:blip r:embed="rId5"/>
            <a:stretch>
              <a:fillRect/>
            </a:stretch>
          </p:blipFill>
          <p:spPr>
            <a:xfrm>
              <a:off x="4310579" y="6441057"/>
              <a:ext cx="411381" cy="381068"/>
            </a:xfrm>
            <a:prstGeom prst="rect">
              <a:avLst/>
            </a:prstGeom>
          </p:spPr>
        </p:pic>
      </p:grpSp>
      <p:sp>
        <p:nvSpPr>
          <p:cNvPr id="5" name="TextBox 4">
            <a:extLst>
              <a:ext uri="{FF2B5EF4-FFF2-40B4-BE49-F238E27FC236}">
                <a16:creationId xmlns:a16="http://schemas.microsoft.com/office/drawing/2014/main" id="{5A9AE504-0B8E-2AE0-10C6-2F140E641F7A}"/>
              </a:ext>
            </a:extLst>
          </p:cNvPr>
          <p:cNvSpPr txBox="1"/>
          <p:nvPr/>
        </p:nvSpPr>
        <p:spPr>
          <a:xfrm>
            <a:off x="4484034" y="550110"/>
            <a:ext cx="7141517"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kumimoji="0" sz="2400" b="0" i="1" u="none" strike="noStrike" cap="none" spc="0" normalizeH="0" baseline="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ADN là một chuỗi xoắn kép gồm hai mạch song song, xoắn đều quanh một trục:</a:t>
            </a:r>
          </a:p>
        </p:txBody>
      </p:sp>
      <p:sp>
        <p:nvSpPr>
          <p:cNvPr id="6" name="TextBox 5">
            <a:extLst>
              <a:ext uri="{FF2B5EF4-FFF2-40B4-BE49-F238E27FC236}">
                <a16:creationId xmlns:a16="http://schemas.microsoft.com/office/drawing/2014/main" id="{017F13E8-4E38-7F94-37BD-E126FA9AF758}"/>
              </a:ext>
            </a:extLst>
          </p:cNvPr>
          <p:cNvSpPr txBox="1"/>
          <p:nvPr/>
        </p:nvSpPr>
        <p:spPr>
          <a:xfrm>
            <a:off x="4718111" y="1537677"/>
            <a:ext cx="6943457" cy="1126462"/>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kumimoji="0" sz="2400" b="0" i="1" u="none" strike="noStrike" cap="none" spc="0" normalizeH="0" baseline="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Theo chiều từ trái sang phải (xoắn phải).</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Ngược chiều kim đồng hồ.</a:t>
            </a:r>
          </a:p>
        </p:txBody>
      </p:sp>
      <p:sp>
        <p:nvSpPr>
          <p:cNvPr id="9" name="TextBox 8">
            <a:extLst>
              <a:ext uri="{FF2B5EF4-FFF2-40B4-BE49-F238E27FC236}">
                <a16:creationId xmlns:a16="http://schemas.microsoft.com/office/drawing/2014/main" id="{E174AECA-F8BA-3A5A-AD39-5569F48B7DCE}"/>
              </a:ext>
            </a:extLst>
          </p:cNvPr>
          <p:cNvSpPr txBox="1"/>
          <p:nvPr/>
        </p:nvSpPr>
        <p:spPr>
          <a:xfrm>
            <a:off x="4474631" y="2989440"/>
            <a:ext cx="5086557" cy="564257"/>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kumimoji="0" sz="2400" b="0" i="1" u="none" strike="noStrike" cap="none" spc="0" normalizeH="0" baseline="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Mỗi chu kì xoắn gồm: </a:t>
            </a:r>
          </a:p>
        </p:txBody>
      </p:sp>
      <p:sp>
        <p:nvSpPr>
          <p:cNvPr id="22" name="TextBox 21">
            <a:extLst>
              <a:ext uri="{FF2B5EF4-FFF2-40B4-BE49-F238E27FC236}">
                <a16:creationId xmlns:a16="http://schemas.microsoft.com/office/drawing/2014/main" id="{BCABD167-09ED-6F5B-71CB-41CBB3E6AD99}"/>
              </a:ext>
            </a:extLst>
          </p:cNvPr>
          <p:cNvSpPr txBox="1"/>
          <p:nvPr/>
        </p:nvSpPr>
        <p:spPr>
          <a:xfrm>
            <a:off x="4720587" y="3645836"/>
            <a:ext cx="6501595" cy="1126462"/>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kumimoji="0" sz="2400" b="0" i="1" u="none" strike="noStrike" cap="none" spc="0" normalizeH="0" baseline="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10 cặp nucleotide, dài 34</a:t>
            </a:r>
            <a:r>
              <a:rPr kumimoji="0" lang="en-US" sz="2800" b="0" i="0" u="none" strike="noStrike" kern="1200" cap="none" spc="0" normalizeH="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a:t>
            </a:r>
            <a:r>
              <a:rPr kumimoji="0" lang="en-US" sz="2800" b="0" i="0" u="none" strike="noStrike" kern="1200" cap="none" spc="0" normalizeH="0" baseline="3000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0</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Đường kính vòng xoắn 20 A</a:t>
            </a:r>
            <a:r>
              <a:rPr kumimoji="0" lang="en-US" sz="2800" b="0" i="0" u="none" kern="1200" cap="none" spc="0" normalizeH="0" baseline="3000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0</a:t>
            </a:r>
            <a:r>
              <a:rPr kumimoji="0" lang="en-US" sz="28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11486224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xplain the double helix structure of DNA molecule.">
            <a:extLst>
              <a:ext uri="{FF2B5EF4-FFF2-40B4-BE49-F238E27FC236}">
                <a16:creationId xmlns:a16="http://schemas.microsoft.com/office/drawing/2014/main" id="{8B40608C-47FB-36EF-E555-64504233F4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50" y="0"/>
            <a:ext cx="105029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4857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a:extLst>
              <a:ext uri="{FF2B5EF4-FFF2-40B4-BE49-F238E27FC236}">
                <a16:creationId xmlns:a16="http://schemas.microsoft.com/office/drawing/2014/main" id="{F45F06B4-D691-90A3-D968-6FD916BF54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9914" y="179532"/>
            <a:ext cx="9116563" cy="6498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546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What is Genetic Testing? | AncestryDNA® Learning Hub">
            <a:extLst>
              <a:ext uri="{FF2B5EF4-FFF2-40B4-BE49-F238E27FC236}">
                <a16:creationId xmlns:a16="http://schemas.microsoft.com/office/drawing/2014/main" id="{1782A562-71D3-5BDB-E54F-D7E11F607C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1742" y="1986755"/>
            <a:ext cx="5702069" cy="4871246"/>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AB9208BB-F63C-A3B0-4196-960C9E03472C}"/>
              </a:ext>
            </a:extLst>
          </p:cNvPr>
          <p:cNvGrpSpPr/>
          <p:nvPr/>
        </p:nvGrpSpPr>
        <p:grpSpPr>
          <a:xfrm>
            <a:off x="403695" y="336770"/>
            <a:ext cx="11555188" cy="1606216"/>
            <a:chOff x="403695" y="336770"/>
            <a:chExt cx="11555188" cy="1606216"/>
          </a:xfrm>
        </p:grpSpPr>
        <p:sp>
          <p:nvSpPr>
            <p:cNvPr id="6" name="Rectangle: Rounded Corners 5">
              <a:extLst>
                <a:ext uri="{FF2B5EF4-FFF2-40B4-BE49-F238E27FC236}">
                  <a16:creationId xmlns:a16="http://schemas.microsoft.com/office/drawing/2014/main" id="{4E71312E-6A7F-1FAC-11F4-663D54B8FD4E}"/>
                </a:ext>
              </a:extLst>
            </p:cNvPr>
            <p:cNvSpPr/>
            <p:nvPr/>
          </p:nvSpPr>
          <p:spPr>
            <a:xfrm>
              <a:off x="786012" y="434449"/>
              <a:ext cx="11172871" cy="149848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04E5356-5198-32D7-D0C1-E0D123D0DA5F}"/>
                </a:ext>
              </a:extLst>
            </p:cNvPr>
            <p:cNvSpPr/>
            <p:nvPr/>
          </p:nvSpPr>
          <p:spPr>
            <a:xfrm>
              <a:off x="1125678" y="407942"/>
              <a:ext cx="2775010" cy="9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C02781B5-8B95-6021-F4C2-B04E95A48E05}"/>
                </a:ext>
              </a:extLst>
            </p:cNvPr>
            <p:cNvGrpSpPr/>
            <p:nvPr/>
          </p:nvGrpSpPr>
          <p:grpSpPr>
            <a:xfrm>
              <a:off x="403695" y="336770"/>
              <a:ext cx="914400" cy="914400"/>
              <a:chOff x="666750" y="619125"/>
              <a:chExt cx="914400" cy="914400"/>
            </a:xfrm>
          </p:grpSpPr>
          <p:sp>
            <p:nvSpPr>
              <p:cNvPr id="9" name="Oval 8">
                <a:extLst>
                  <a:ext uri="{FF2B5EF4-FFF2-40B4-BE49-F238E27FC236}">
                    <a16:creationId xmlns:a16="http://schemas.microsoft.com/office/drawing/2014/main" id="{BC1E0570-55B4-4DA8-B4BD-DBE482219723}"/>
                  </a:ext>
                </a:extLst>
              </p:cNvPr>
              <p:cNvSpPr/>
              <p:nvPr/>
            </p:nvSpPr>
            <p:spPr>
              <a:xfrm>
                <a:off x="666750" y="619125"/>
                <a:ext cx="914400" cy="914400"/>
              </a:xfrm>
              <a:prstGeom prst="ellipse">
                <a:avLst/>
              </a:prstGeom>
              <a:solidFill>
                <a:schemeClr val="tx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E14E001-24AF-DB07-8F2D-94038BFD92A2}"/>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1" name="Block Arc 10">
                <a:extLst>
                  <a:ext uri="{FF2B5EF4-FFF2-40B4-BE49-F238E27FC236}">
                    <a16:creationId xmlns:a16="http://schemas.microsoft.com/office/drawing/2014/main" id="{2E332A66-D02C-4FC6-DAF1-839B70817B22}"/>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lock Arc 11">
                <a:extLst>
                  <a:ext uri="{FF2B5EF4-FFF2-40B4-BE49-F238E27FC236}">
                    <a16:creationId xmlns:a16="http://schemas.microsoft.com/office/drawing/2014/main" id="{F2039FFA-DC74-A798-394A-EEA2C24F9B43}"/>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Block Arc 12">
                <a:extLst>
                  <a:ext uri="{FF2B5EF4-FFF2-40B4-BE49-F238E27FC236}">
                    <a16:creationId xmlns:a16="http://schemas.microsoft.com/office/drawing/2014/main" id="{3E2E7208-877B-EACF-83F6-B0FCB3EFF5CE}"/>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Oval 13">
                <a:extLst>
                  <a:ext uri="{FF2B5EF4-FFF2-40B4-BE49-F238E27FC236}">
                    <a16:creationId xmlns:a16="http://schemas.microsoft.com/office/drawing/2014/main" id="{A310F1A1-326A-8920-0290-02A4506CBC70}"/>
                  </a:ext>
                </a:extLst>
              </p:cNvPr>
              <p:cNvSpPr/>
              <p:nvPr/>
            </p:nvSpPr>
            <p:spPr>
              <a:xfrm>
                <a:off x="728662" y="1033462"/>
                <a:ext cx="85726" cy="85726"/>
              </a:xfrm>
              <a:prstGeom prst="ellipse">
                <a:avLst/>
              </a:prstGeom>
              <a:solidFill>
                <a:schemeClr val="tx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21E71A8-D4CD-A5BF-2E41-048F967A9755}"/>
                  </a:ext>
                </a:extLst>
              </p:cNvPr>
              <p:cNvSpPr/>
              <p:nvPr/>
            </p:nvSpPr>
            <p:spPr>
              <a:xfrm>
                <a:off x="1257300" y="728893"/>
                <a:ext cx="85726" cy="85726"/>
              </a:xfrm>
              <a:prstGeom prst="ellipse">
                <a:avLst/>
              </a:prstGeom>
              <a:solidFill>
                <a:schemeClr val="tx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81F3477-91DE-4295-1B39-6F6320D58897}"/>
                  </a:ext>
                </a:extLst>
              </p:cNvPr>
              <p:cNvSpPr/>
              <p:nvPr/>
            </p:nvSpPr>
            <p:spPr>
              <a:xfrm>
                <a:off x="1247775" y="1344214"/>
                <a:ext cx="85726" cy="85726"/>
              </a:xfrm>
              <a:prstGeom prst="ellipse">
                <a:avLst/>
              </a:prstGeom>
              <a:solidFill>
                <a:schemeClr val="tx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Freeform: Shape 17">
              <a:extLst>
                <a:ext uri="{FF2B5EF4-FFF2-40B4-BE49-F238E27FC236}">
                  <a16:creationId xmlns:a16="http://schemas.microsoft.com/office/drawing/2014/main" id="{96B2BC5B-1EEA-929E-52E0-07556E65927D}"/>
                </a:ext>
              </a:extLst>
            </p:cNvPr>
            <p:cNvSpPr/>
            <p:nvPr/>
          </p:nvSpPr>
          <p:spPr>
            <a:xfrm>
              <a:off x="8983811" y="1209400"/>
              <a:ext cx="2957149" cy="733586"/>
            </a:xfrm>
            <a:custGeom>
              <a:avLst/>
              <a:gdLst>
                <a:gd name="connsiteX0" fmla="*/ 935065 w 942370"/>
                <a:gd name="connsiteY0" fmla="*/ 0 h 725167"/>
                <a:gd name="connsiteX1" fmla="*/ 940231 w 942370"/>
                <a:gd name="connsiteY1" fmla="*/ 439118 h 725167"/>
                <a:gd name="connsiteX2" fmla="*/ 904068 w 942370"/>
                <a:gd name="connsiteY2" fmla="*/ 599268 h 725167"/>
                <a:gd name="connsiteX3" fmla="*/ 811078 w 942370"/>
                <a:gd name="connsiteY3" fmla="*/ 697424 h 725167"/>
                <a:gd name="connsiteX4" fmla="*/ 681926 w 942370"/>
                <a:gd name="connsiteY4" fmla="*/ 723254 h 725167"/>
                <a:gd name="connsiteX5" fmla="*/ 449451 w 942370"/>
                <a:gd name="connsiteY5" fmla="*/ 723254 h 725167"/>
                <a:gd name="connsiteX6" fmla="*/ 0 w 942370"/>
                <a:gd name="connsiteY6" fmla="*/ 723254 h 725167"/>
                <a:gd name="connsiteX0" fmla="*/ 2949844 w 2957149"/>
                <a:gd name="connsiteY0" fmla="*/ 0 h 733586"/>
                <a:gd name="connsiteX1" fmla="*/ 2955010 w 2957149"/>
                <a:gd name="connsiteY1" fmla="*/ 439118 h 733586"/>
                <a:gd name="connsiteX2" fmla="*/ 2918847 w 2957149"/>
                <a:gd name="connsiteY2" fmla="*/ 599268 h 733586"/>
                <a:gd name="connsiteX3" fmla="*/ 2825857 w 2957149"/>
                <a:gd name="connsiteY3" fmla="*/ 697424 h 733586"/>
                <a:gd name="connsiteX4" fmla="*/ 2696705 w 2957149"/>
                <a:gd name="connsiteY4" fmla="*/ 723254 h 733586"/>
                <a:gd name="connsiteX5" fmla="*/ 2464230 w 2957149"/>
                <a:gd name="connsiteY5" fmla="*/ 723254 h 733586"/>
                <a:gd name="connsiteX6" fmla="*/ 0 w 2957149"/>
                <a:gd name="connsiteY6" fmla="*/ 733586 h 73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149" h="733586">
                  <a:moveTo>
                    <a:pt x="2949844" y="0"/>
                  </a:moveTo>
                  <a:cubicBezTo>
                    <a:pt x="2955010" y="169620"/>
                    <a:pt x="2960176" y="339240"/>
                    <a:pt x="2955010" y="439118"/>
                  </a:cubicBezTo>
                  <a:cubicBezTo>
                    <a:pt x="2949844" y="538996"/>
                    <a:pt x="2940372" y="556217"/>
                    <a:pt x="2918847" y="599268"/>
                  </a:cubicBezTo>
                  <a:cubicBezTo>
                    <a:pt x="2897321" y="642319"/>
                    <a:pt x="2862881" y="676760"/>
                    <a:pt x="2825857" y="697424"/>
                  </a:cubicBezTo>
                  <a:cubicBezTo>
                    <a:pt x="2788833" y="718088"/>
                    <a:pt x="2756976" y="718949"/>
                    <a:pt x="2696705" y="723254"/>
                  </a:cubicBezTo>
                  <a:cubicBezTo>
                    <a:pt x="2636434" y="727559"/>
                    <a:pt x="2464230" y="723254"/>
                    <a:pt x="2464230" y="723254"/>
                  </a:cubicBezTo>
                  <a:lnTo>
                    <a:pt x="0" y="733586"/>
                  </a:lnTo>
                </a:path>
              </a:pathLst>
            </a:cu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12AF51F-37BC-4F38-3F90-E07C4F0419E8}"/>
                </a:ext>
              </a:extLst>
            </p:cNvPr>
            <p:cNvSpPr txBox="1"/>
            <p:nvPr/>
          </p:nvSpPr>
          <p:spPr>
            <a:xfrm>
              <a:off x="1399766" y="595232"/>
              <a:ext cx="10559117" cy="1154714"/>
            </a:xfrm>
            <a:prstGeom prst="roundRect">
              <a:avLst/>
            </a:prstGeom>
            <a:noFill/>
          </p:spPr>
          <p:txBody>
            <a:bodyPr wrap="square">
              <a:spAutoFit/>
            </a:bodyPr>
            <a:lstStyle/>
            <a:p>
              <a:pPr>
                <a:lnSpc>
                  <a:spcPct val="120000"/>
                </a:lnSpc>
              </a:pPr>
              <a:r>
                <a:rPr lang="en-US" sz="2700" b="1" i="0">
                  <a:solidFill>
                    <a:schemeClr val="bg1"/>
                  </a:solidFill>
                  <a:effectLst/>
                </a:rPr>
                <a:t>Xét nghiệm DNA cho phép xác định danh tính và nhận dạng mỗi cá nhân với độ tin cậy cao. Em đã biết những gì về DNA?</a:t>
              </a:r>
              <a:endParaRPr lang="en-US" sz="2700" b="1">
                <a:solidFill>
                  <a:schemeClr val="bg1"/>
                </a:solidFill>
              </a:endParaRPr>
            </a:p>
          </p:txBody>
        </p:sp>
      </p:grpSp>
    </p:spTree>
    <p:extLst>
      <p:ext uri="{BB962C8B-B14F-4D97-AF65-F5344CB8AC3E}">
        <p14:creationId xmlns:p14="http://schemas.microsoft.com/office/powerpoint/2010/main" val="132676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1030" name="Picture 6" descr="6 Questions About DNA Answered | Britannica">
            <a:extLst>
              <a:ext uri="{FF2B5EF4-FFF2-40B4-BE49-F238E27FC236}">
                <a16:creationId xmlns:a16="http://schemas.microsoft.com/office/drawing/2014/main" id="{4306CB7A-CDF3-986C-9235-79C73218E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F29295D-5785-DCDC-2C71-2224B9EB0CB5}"/>
              </a:ext>
            </a:extLst>
          </p:cNvPr>
          <p:cNvGrpSpPr/>
          <p:nvPr/>
        </p:nvGrpSpPr>
        <p:grpSpPr>
          <a:xfrm>
            <a:off x="105878" y="220733"/>
            <a:ext cx="7089313" cy="1551969"/>
            <a:chOff x="1094862" y="5307264"/>
            <a:chExt cx="7089313" cy="1551969"/>
          </a:xfrm>
        </p:grpSpPr>
        <p:sp>
          <p:nvSpPr>
            <p:cNvPr id="4" name="Rectangle: Rounded Corners 3">
              <a:extLst>
                <a:ext uri="{FF2B5EF4-FFF2-40B4-BE49-F238E27FC236}">
                  <a16:creationId xmlns:a16="http://schemas.microsoft.com/office/drawing/2014/main" id="{060654E4-C20C-99F7-71EF-9DB76D733A8E}"/>
                </a:ext>
              </a:extLst>
            </p:cNvPr>
            <p:cNvSpPr/>
            <p:nvPr/>
          </p:nvSpPr>
          <p:spPr>
            <a:xfrm>
              <a:off x="1436112" y="5486400"/>
              <a:ext cx="6748063" cy="1372833"/>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a16="http://schemas.microsoft.com/office/drawing/2014/main"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a16="http://schemas.microsoft.com/office/drawing/2014/main" id="{2549905C-364D-BBD4-FA36-92E95CD175A9}"/>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EE0A7874-3831-6E50-9C40-20BDC68BC6C3}"/>
                </a:ext>
              </a:extLst>
            </p:cNvPr>
            <p:cNvSpPr txBox="1"/>
            <p:nvPr/>
          </p:nvSpPr>
          <p:spPr>
            <a:xfrm>
              <a:off x="1906032" y="5486400"/>
              <a:ext cx="6127618" cy="1322285"/>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1"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1. Mô tả cấu trúc phân tử DNA. Cấu trúc đó được hình thành và ổn định nhờ yếu tố nào?</a:t>
              </a:r>
            </a:p>
          </p:txBody>
        </p:sp>
      </p:grpSp>
      <p:sp>
        <p:nvSpPr>
          <p:cNvPr id="28" name="Rectangle: Rounded Corners 27">
            <a:extLst>
              <a:ext uri="{FF2B5EF4-FFF2-40B4-BE49-F238E27FC236}">
                <a16:creationId xmlns:a16="http://schemas.microsoft.com/office/drawing/2014/main" id="{75AAF699-92DF-AFC7-E545-888B92B9C18C}"/>
              </a:ext>
            </a:extLst>
          </p:cNvPr>
          <p:cNvSpPr/>
          <p:nvPr/>
        </p:nvSpPr>
        <p:spPr>
          <a:xfrm>
            <a:off x="2990614" y="1809334"/>
            <a:ext cx="1447333" cy="372500"/>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latin typeface="Times New Roman" panose="02020603050405020304" pitchFamily="18" charset="0"/>
                <a:cs typeface="Times New Roman" panose="02020603050405020304" pitchFamily="18" charset="0"/>
              </a:rPr>
              <a:t>Trả lời</a:t>
            </a:r>
          </a:p>
        </p:txBody>
      </p:sp>
      <p:sp>
        <p:nvSpPr>
          <p:cNvPr id="9" name="TextBox 8">
            <a:extLst>
              <a:ext uri="{FF2B5EF4-FFF2-40B4-BE49-F238E27FC236}">
                <a16:creationId xmlns:a16="http://schemas.microsoft.com/office/drawing/2014/main" id="{769F6428-4CFF-0AAE-034E-1A3E717E4EAE}"/>
              </a:ext>
            </a:extLst>
          </p:cNvPr>
          <p:cNvSpPr txBox="1"/>
          <p:nvPr/>
        </p:nvSpPr>
        <p:spPr>
          <a:xfrm>
            <a:off x="212974" y="2168777"/>
            <a:ext cx="6851589" cy="4350678"/>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200" b="1" i="1" u="none" strike="noStrike" kern="0" cap="none" spc="0" normalizeH="0" baseline="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defRPr>
            </a:lvl1pPr>
          </a:lstStyle>
          <a:p>
            <a:r>
              <a:rPr lang="vi-VN" sz="2800" i="0">
                <a:solidFill>
                  <a:srgbClr val="FF0000"/>
                </a:solidFill>
              </a:rPr>
              <a:t>Cấu trúc phân tử DNA:</a:t>
            </a:r>
          </a:p>
          <a:p>
            <a:r>
              <a:rPr lang="en-US" sz="2800" b="0" i="0"/>
              <a:t>- </a:t>
            </a:r>
            <a:r>
              <a:rPr lang="vi-VN" sz="2800" b="0" i="0"/>
              <a:t>DNA có cấu trúc xoắn kép gồm 2 mạch polynucleotide song song, ngược chiều, xoắn quanh một trục tưởng tượng từ trái qua phải (xoắn phải).</a:t>
            </a:r>
          </a:p>
          <a:p>
            <a:r>
              <a:rPr lang="en-US" sz="2800" b="0" i="0"/>
              <a:t>-</a:t>
            </a:r>
            <a:r>
              <a:rPr lang="vi-VN" sz="2800" b="0" i="0"/>
              <a:t> Trên mỗi mạch, các nucleotide liên kết với nhau bằng liên kết cộng hóa trị, tạo thành chuỗi polynucleotide theo chiều từ 5’ tới 3’.</a:t>
            </a:r>
            <a:endParaRPr lang="en-US" sz="2800" b="0" i="0"/>
          </a:p>
        </p:txBody>
      </p:sp>
    </p:spTree>
    <p:extLst>
      <p:ext uri="{BB962C8B-B14F-4D97-AF65-F5344CB8AC3E}">
        <p14:creationId xmlns:p14="http://schemas.microsoft.com/office/powerpoint/2010/main" val="36422248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 calcmode="lin" valueType="num">
                                      <p:cBhvr additive="base">
                                        <p:cTn id="1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 calcmode="lin" valueType="num">
                                      <p:cBhvr additive="base">
                                        <p:cTn id="2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1030" name="Picture 6" descr="6 Questions About DNA Answered | Britannica">
            <a:extLst>
              <a:ext uri="{FF2B5EF4-FFF2-40B4-BE49-F238E27FC236}">
                <a16:creationId xmlns:a16="http://schemas.microsoft.com/office/drawing/2014/main" id="{4306CB7A-CDF3-986C-9235-79C73218E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F29295D-5785-DCDC-2C71-2224B9EB0CB5}"/>
              </a:ext>
            </a:extLst>
          </p:cNvPr>
          <p:cNvGrpSpPr/>
          <p:nvPr/>
        </p:nvGrpSpPr>
        <p:grpSpPr>
          <a:xfrm>
            <a:off x="105878" y="220733"/>
            <a:ext cx="7089313" cy="1551969"/>
            <a:chOff x="1094862" y="5307264"/>
            <a:chExt cx="7089313" cy="1551969"/>
          </a:xfrm>
        </p:grpSpPr>
        <p:sp>
          <p:nvSpPr>
            <p:cNvPr id="4" name="Rectangle: Rounded Corners 3">
              <a:extLst>
                <a:ext uri="{FF2B5EF4-FFF2-40B4-BE49-F238E27FC236}">
                  <a16:creationId xmlns:a16="http://schemas.microsoft.com/office/drawing/2014/main" id="{060654E4-C20C-99F7-71EF-9DB76D733A8E}"/>
                </a:ext>
              </a:extLst>
            </p:cNvPr>
            <p:cNvSpPr/>
            <p:nvPr/>
          </p:nvSpPr>
          <p:spPr>
            <a:xfrm>
              <a:off x="1436112" y="5486400"/>
              <a:ext cx="6748063" cy="1372833"/>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a16="http://schemas.microsoft.com/office/drawing/2014/main"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a16="http://schemas.microsoft.com/office/drawing/2014/main" id="{2549905C-364D-BBD4-FA36-92E95CD175A9}"/>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EE0A7874-3831-6E50-9C40-20BDC68BC6C3}"/>
                </a:ext>
              </a:extLst>
            </p:cNvPr>
            <p:cNvSpPr txBox="1"/>
            <p:nvPr/>
          </p:nvSpPr>
          <p:spPr>
            <a:xfrm>
              <a:off x="1906032" y="5486400"/>
              <a:ext cx="6127618" cy="1322285"/>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1"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1. Mô tả cấu trúc phân tử DNA. Cấu trúc đó được hình thành và ổn định nhờ yếu tố nào?</a:t>
              </a:r>
            </a:p>
          </p:txBody>
        </p:sp>
      </p:grpSp>
      <p:sp>
        <p:nvSpPr>
          <p:cNvPr id="28" name="Rectangle: Rounded Corners 27">
            <a:extLst>
              <a:ext uri="{FF2B5EF4-FFF2-40B4-BE49-F238E27FC236}">
                <a16:creationId xmlns:a16="http://schemas.microsoft.com/office/drawing/2014/main" id="{75AAF699-92DF-AFC7-E545-888B92B9C18C}"/>
              </a:ext>
            </a:extLst>
          </p:cNvPr>
          <p:cNvSpPr/>
          <p:nvPr/>
        </p:nvSpPr>
        <p:spPr>
          <a:xfrm>
            <a:off x="3097492" y="1951838"/>
            <a:ext cx="1447333" cy="372500"/>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latin typeface="Times New Roman" panose="02020603050405020304" pitchFamily="18" charset="0"/>
                <a:cs typeface="Times New Roman" panose="02020603050405020304" pitchFamily="18" charset="0"/>
              </a:rPr>
              <a:t>Trả lời</a:t>
            </a:r>
          </a:p>
        </p:txBody>
      </p:sp>
      <p:sp>
        <p:nvSpPr>
          <p:cNvPr id="9" name="TextBox 8">
            <a:extLst>
              <a:ext uri="{FF2B5EF4-FFF2-40B4-BE49-F238E27FC236}">
                <a16:creationId xmlns:a16="http://schemas.microsoft.com/office/drawing/2014/main" id="{769F6428-4CFF-0AAE-034E-1A3E717E4EAE}"/>
              </a:ext>
            </a:extLst>
          </p:cNvPr>
          <p:cNvSpPr txBox="1"/>
          <p:nvPr/>
        </p:nvSpPr>
        <p:spPr>
          <a:xfrm>
            <a:off x="296102" y="2382533"/>
            <a:ext cx="6748064" cy="4247317"/>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200" b="1" i="1" u="none" strike="noStrike" kern="0" cap="none" spc="0" normalizeH="0" baseline="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defRPr>
            </a:lvl1pPr>
          </a:lstStyle>
          <a:p>
            <a:r>
              <a:rPr lang="vi-VN" sz="2400" i="0">
                <a:solidFill>
                  <a:srgbClr val="FF0000"/>
                </a:solidFill>
              </a:rPr>
              <a:t>Cấu trúc phân tử DNA:</a:t>
            </a:r>
          </a:p>
          <a:p>
            <a:r>
              <a:rPr lang="en-US" sz="2400" b="0" i="0"/>
              <a:t>-</a:t>
            </a:r>
            <a:r>
              <a:rPr lang="vi-VN" sz="2400" b="0" i="0"/>
              <a:t> Giữa hai mạch đơn, các nucleotide liên kết với nhau bằng liên kết hydrogen theo nguyên tắc bổ sung (A của mạch này liên kết với T của mạch kia, G của mạch này liên kết với C của mạch kia hoặc ngược lại) tạo thành cặp nucleotide.</a:t>
            </a:r>
          </a:p>
          <a:p>
            <a:r>
              <a:rPr lang="en-US" sz="2400" b="0" i="0"/>
              <a:t>-</a:t>
            </a:r>
            <a:r>
              <a:rPr lang="vi-VN" sz="2400" b="0" i="0"/>
              <a:t> DNA xoắn có tính chu kì, mỗi chu kì xoắn dài 34 Å tương ứng với 10 cặp nucleotide, đường kính vòng xoắn là 20 Å.</a:t>
            </a:r>
            <a:endParaRPr lang="en-US" sz="2400" b="0" i="0"/>
          </a:p>
        </p:txBody>
      </p:sp>
    </p:spTree>
    <p:extLst>
      <p:ext uri="{BB962C8B-B14F-4D97-AF65-F5344CB8AC3E}">
        <p14:creationId xmlns:p14="http://schemas.microsoft.com/office/powerpoint/2010/main" val="391587209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arn(inVertical)">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1030" name="Picture 6" descr="6 Questions About DNA Answered | Britannica">
            <a:extLst>
              <a:ext uri="{FF2B5EF4-FFF2-40B4-BE49-F238E27FC236}">
                <a16:creationId xmlns:a16="http://schemas.microsoft.com/office/drawing/2014/main" id="{4306CB7A-CDF3-986C-9235-79C73218E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F29295D-5785-DCDC-2C71-2224B9EB0CB5}"/>
              </a:ext>
            </a:extLst>
          </p:cNvPr>
          <p:cNvGrpSpPr/>
          <p:nvPr/>
        </p:nvGrpSpPr>
        <p:grpSpPr>
          <a:xfrm>
            <a:off x="105878" y="220733"/>
            <a:ext cx="7089313" cy="1237819"/>
            <a:chOff x="1094862" y="5307264"/>
            <a:chExt cx="7089313" cy="1237819"/>
          </a:xfrm>
        </p:grpSpPr>
        <p:sp>
          <p:nvSpPr>
            <p:cNvPr id="4" name="Rectangle: Rounded Corners 3">
              <a:extLst>
                <a:ext uri="{FF2B5EF4-FFF2-40B4-BE49-F238E27FC236}">
                  <a16:creationId xmlns:a16="http://schemas.microsoft.com/office/drawing/2014/main" id="{060654E4-C20C-99F7-71EF-9DB76D733A8E}"/>
                </a:ext>
              </a:extLst>
            </p:cNvPr>
            <p:cNvSpPr/>
            <p:nvPr/>
          </p:nvSpPr>
          <p:spPr>
            <a:xfrm>
              <a:off x="1436112" y="5486400"/>
              <a:ext cx="6748063" cy="1058683"/>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a16="http://schemas.microsoft.com/office/drawing/2014/main"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a16="http://schemas.microsoft.com/office/drawing/2014/main" id="{2549905C-364D-BBD4-FA36-92E95CD175A9}"/>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EE0A7874-3831-6E50-9C40-20BDC68BC6C3}"/>
                </a:ext>
              </a:extLst>
            </p:cNvPr>
            <p:cNvSpPr txBox="1"/>
            <p:nvPr/>
          </p:nvSpPr>
          <p:spPr>
            <a:xfrm>
              <a:off x="1906032" y="5486400"/>
              <a:ext cx="6127618" cy="899092"/>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1"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2. Gọi tên các đơn phân cấu tạo nên phân tử DNA.</a:t>
              </a:r>
              <a:endParaRPr kumimoji="0" lang="en-US" sz="2200" i="1" u="none" strike="noStrike" kern="0" cap="none" spc="0" normalizeH="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endParaRPr>
            </a:p>
          </p:txBody>
        </p:sp>
      </p:grpSp>
      <p:sp>
        <p:nvSpPr>
          <p:cNvPr id="28" name="Rectangle: Rounded Corners 27">
            <a:extLst>
              <a:ext uri="{FF2B5EF4-FFF2-40B4-BE49-F238E27FC236}">
                <a16:creationId xmlns:a16="http://schemas.microsoft.com/office/drawing/2014/main" id="{75AAF699-92DF-AFC7-E545-888B92B9C18C}"/>
              </a:ext>
            </a:extLst>
          </p:cNvPr>
          <p:cNvSpPr/>
          <p:nvPr/>
        </p:nvSpPr>
        <p:spPr>
          <a:xfrm>
            <a:off x="3097493" y="1637688"/>
            <a:ext cx="1447333" cy="372500"/>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latin typeface="Times New Roman" panose="02020603050405020304" pitchFamily="18" charset="0"/>
                <a:cs typeface="Times New Roman" panose="02020603050405020304" pitchFamily="18" charset="0"/>
              </a:rPr>
              <a:t>Trả lời</a:t>
            </a:r>
          </a:p>
        </p:txBody>
      </p:sp>
      <p:sp>
        <p:nvSpPr>
          <p:cNvPr id="10" name="TextBox 9">
            <a:extLst>
              <a:ext uri="{FF2B5EF4-FFF2-40B4-BE49-F238E27FC236}">
                <a16:creationId xmlns:a16="http://schemas.microsoft.com/office/drawing/2014/main" id="{9E05F3F7-347C-6696-C8A1-994F75354AB8}"/>
              </a:ext>
            </a:extLst>
          </p:cNvPr>
          <p:cNvSpPr txBox="1"/>
          <p:nvPr/>
        </p:nvSpPr>
        <p:spPr>
          <a:xfrm>
            <a:off x="515575" y="2473329"/>
            <a:ext cx="6679616" cy="2554545"/>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200" b="1" i="0" u="none" strike="noStrike" kern="0" cap="none" spc="0" normalizeH="0" baseline="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defRPr>
            </a:lvl1pPr>
          </a:lstStyle>
          <a:p>
            <a:pPr algn="l"/>
            <a:r>
              <a:rPr lang="vi-VN" sz="3200" b="0">
                <a:solidFill>
                  <a:schemeClr val="tx1"/>
                </a:solidFill>
              </a:rPr>
              <a:t>Các đơn phân cấu tạo nên phân tử DNA bao gồm</a:t>
            </a:r>
            <a:r>
              <a:rPr lang="vi-VN" sz="3200">
                <a:solidFill>
                  <a:srgbClr val="FF0000"/>
                </a:solidFill>
              </a:rPr>
              <a:t>: Adenine (A), Thymine (T), </a:t>
            </a:r>
            <a:r>
              <a:rPr lang="en-US" sz="3200">
                <a:solidFill>
                  <a:srgbClr val="FF0000"/>
                </a:solidFill>
              </a:rPr>
              <a:t> </a:t>
            </a:r>
            <a:r>
              <a:rPr lang="vi-VN" sz="3200">
                <a:solidFill>
                  <a:srgbClr val="FF0000"/>
                </a:solidFill>
              </a:rPr>
              <a:t>Guanine (G), Cytosine (C).</a:t>
            </a:r>
            <a:endParaRPr lang="en-US" sz="3200">
              <a:solidFill>
                <a:srgbClr val="FF0000"/>
              </a:solidFill>
            </a:endParaRPr>
          </a:p>
        </p:txBody>
      </p:sp>
    </p:spTree>
    <p:extLst>
      <p:ext uri="{BB962C8B-B14F-4D97-AF65-F5344CB8AC3E}">
        <p14:creationId xmlns:p14="http://schemas.microsoft.com/office/powerpoint/2010/main" val="32086561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5ACC409-81D7-1227-234A-58D4A0924254}"/>
              </a:ext>
            </a:extLst>
          </p:cNvPr>
          <p:cNvSpPr txBox="1"/>
          <p:nvPr/>
        </p:nvSpPr>
        <p:spPr>
          <a:xfrm>
            <a:off x="4508317" y="423980"/>
            <a:ext cx="7533262" cy="2677656"/>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en-US" sz="2800" b="1" kern="0">
                <a:solidFill>
                  <a:prstClr val="black"/>
                </a:solidFill>
                <a:latin typeface="+mj-lt"/>
                <a:cs typeface="Arial" panose="020B0604020202020204" pitchFamily="34" charset="0"/>
              </a:rPr>
              <a:t>Đ</a:t>
            </a:r>
            <a:r>
              <a:rPr kumimoji="0" lang="vi-VN" sz="2800" b="1" i="0" u="none" strike="noStrike" kern="0" cap="none" spc="0" normalizeH="0" baseline="0" noProof="0">
                <a:ln>
                  <a:noFill/>
                </a:ln>
                <a:solidFill>
                  <a:prstClr val="black"/>
                </a:solidFill>
                <a:effectLst/>
                <a:uLnTx/>
                <a:uFillTx/>
                <a:latin typeface="+mj-lt"/>
                <a:cs typeface="Arial" panose="020B0604020202020204" pitchFamily="34" charset="0"/>
              </a:rPr>
              <a:t>ọc thông tin trên để thực hiện các yêu cầu sau:</a:t>
            </a:r>
          </a:p>
          <a:p>
            <a:pPr marL="0" marR="0" lvl="0" indent="0" algn="just" defTabSz="914400" eaLnBrk="1" fontAlgn="auto" latinLnBrk="0" hangingPunct="1">
              <a:lnSpc>
                <a:spcPct val="120000"/>
              </a:lnSpc>
              <a:spcBef>
                <a:spcPts val="0"/>
              </a:spcBef>
              <a:spcAft>
                <a:spcPts val="0"/>
              </a:spcAft>
              <a:buClrTx/>
              <a:buSzTx/>
              <a:buFontTx/>
              <a:buNone/>
              <a:tabLst/>
              <a:defRPr/>
            </a:pPr>
            <a:r>
              <a:rPr kumimoji="0" lang="vi-VN" sz="2800" i="0" u="none" strike="noStrike" kern="0" cap="none" spc="0" normalizeH="0" baseline="0" noProof="0">
                <a:ln>
                  <a:noFill/>
                </a:ln>
                <a:solidFill>
                  <a:prstClr val="black"/>
                </a:solidFill>
                <a:effectLst/>
                <a:uLnTx/>
                <a:uFillTx/>
                <a:latin typeface="+mj-lt"/>
                <a:cs typeface="Arial" panose="020B0604020202020204" pitchFamily="34" charset="0"/>
              </a:rPr>
              <a:t>1. Kích thước của mỗi cặp nucleotide là bao nhiêu Å?</a:t>
            </a:r>
          </a:p>
          <a:p>
            <a:pPr marL="0" marR="0" lvl="0" indent="0" algn="just" defTabSz="914400" eaLnBrk="1" fontAlgn="auto" latinLnBrk="0" hangingPunct="1">
              <a:lnSpc>
                <a:spcPct val="120000"/>
              </a:lnSpc>
              <a:spcBef>
                <a:spcPts val="0"/>
              </a:spcBef>
              <a:spcAft>
                <a:spcPts val="0"/>
              </a:spcAft>
              <a:buClrTx/>
              <a:buSzTx/>
              <a:buFontTx/>
              <a:buNone/>
              <a:tabLst/>
              <a:defRPr/>
            </a:pPr>
            <a:r>
              <a:rPr kumimoji="0" lang="vi-VN" sz="2800" i="0" u="none" strike="noStrike" kern="0" cap="none" spc="0" normalizeH="0" baseline="0" noProof="0">
                <a:ln>
                  <a:noFill/>
                </a:ln>
                <a:solidFill>
                  <a:prstClr val="black"/>
                </a:solidFill>
                <a:effectLst/>
                <a:uLnTx/>
                <a:uFillTx/>
                <a:latin typeface="+mj-lt"/>
                <a:cs typeface="Arial" panose="020B0604020202020204" pitchFamily="34" charset="0"/>
              </a:rPr>
              <a:t>2. Các nucleotide trong mỗi cặp liên kết bổ sung với nhau bằng bao nhiêu liên kết hydrogen?</a:t>
            </a:r>
            <a:endParaRPr kumimoji="0" lang="en-US" sz="2800" i="0" u="none" strike="noStrike" kern="0" cap="none" spc="0" normalizeH="0" baseline="0" noProof="0">
              <a:ln>
                <a:noFill/>
              </a:ln>
              <a:solidFill>
                <a:prstClr val="black"/>
              </a:solidFill>
              <a:effectLst/>
              <a:uLnTx/>
              <a:uFillTx/>
              <a:latin typeface="+mj-lt"/>
              <a:cs typeface="Arial" panose="020B0604020202020204" pitchFamily="34" charset="0"/>
            </a:endParaRPr>
          </a:p>
        </p:txBody>
      </p:sp>
      <p:grpSp>
        <p:nvGrpSpPr>
          <p:cNvPr id="30" name="Group 29">
            <a:extLst>
              <a:ext uri="{FF2B5EF4-FFF2-40B4-BE49-F238E27FC236}">
                <a16:creationId xmlns:a16="http://schemas.microsoft.com/office/drawing/2014/main" id="{47147DC2-DC78-91B2-1DD6-187882A4F533}"/>
              </a:ext>
            </a:extLst>
          </p:cNvPr>
          <p:cNvGrpSpPr/>
          <p:nvPr/>
        </p:nvGrpSpPr>
        <p:grpSpPr>
          <a:xfrm>
            <a:off x="225627" y="115001"/>
            <a:ext cx="3989759" cy="6627998"/>
            <a:chOff x="3180718" y="230002"/>
            <a:chExt cx="3989759" cy="6627998"/>
          </a:xfrm>
        </p:grpSpPr>
        <p:pic>
          <p:nvPicPr>
            <p:cNvPr id="31" name="Picture 2" descr="23.7: DNA Replication, the Double Helix, and Protein Synthesis - Chemistry  LibreTexts">
              <a:extLst>
                <a:ext uri="{FF2B5EF4-FFF2-40B4-BE49-F238E27FC236}">
                  <a16:creationId xmlns:a16="http://schemas.microsoft.com/office/drawing/2014/main" id="{44D0848B-72B5-6F16-7452-E536109F8B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057" t="3354"/>
            <a:stretch/>
          </p:blipFill>
          <p:spPr bwMode="auto">
            <a:xfrm>
              <a:off x="3450568" y="230002"/>
              <a:ext cx="2736847" cy="6627998"/>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3E822B87-4E14-F077-8395-2532CA9E84D5}"/>
                </a:ext>
              </a:extLst>
            </p:cNvPr>
            <p:cNvSpPr/>
            <p:nvPr/>
          </p:nvSpPr>
          <p:spPr>
            <a:xfrm>
              <a:off x="3200558" y="5323715"/>
              <a:ext cx="712447" cy="23000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FA1EAF21-B531-57D7-D9D9-A1487109BC85}"/>
                </a:ext>
              </a:extLst>
            </p:cNvPr>
            <p:cNvSpPr/>
            <p:nvPr/>
          </p:nvSpPr>
          <p:spPr>
            <a:xfrm>
              <a:off x="3180718" y="5389380"/>
              <a:ext cx="712447" cy="32141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04154352-AE14-112F-7487-90B521776FB2}"/>
                </a:ext>
              </a:extLst>
            </p:cNvPr>
            <p:cNvSpPr/>
            <p:nvPr/>
          </p:nvSpPr>
          <p:spPr>
            <a:xfrm>
              <a:off x="3200557" y="1916904"/>
              <a:ext cx="712447" cy="23000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E465C991-F742-9CF3-8AEC-0B1D343CFDC3}"/>
                </a:ext>
              </a:extLst>
            </p:cNvPr>
            <p:cNvSpPr/>
            <p:nvPr/>
          </p:nvSpPr>
          <p:spPr>
            <a:xfrm>
              <a:off x="5124724" y="3638963"/>
              <a:ext cx="1062692" cy="28790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098D6651-169F-5229-3306-61A70AE66928}"/>
                </a:ext>
              </a:extLst>
            </p:cNvPr>
            <p:cNvSpPr txBox="1"/>
            <p:nvPr/>
          </p:nvSpPr>
          <p:spPr>
            <a:xfrm>
              <a:off x="3180718" y="5207883"/>
              <a:ext cx="1147314"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Liên kết hydrogen</a:t>
              </a:r>
            </a:p>
          </p:txBody>
        </p:sp>
        <p:sp>
          <p:nvSpPr>
            <p:cNvPr id="37" name="TextBox 36">
              <a:extLst>
                <a:ext uri="{FF2B5EF4-FFF2-40B4-BE49-F238E27FC236}">
                  <a16:creationId xmlns:a16="http://schemas.microsoft.com/office/drawing/2014/main" id="{95E0C3D5-4AE8-35F3-FE64-B05A35A30392}"/>
                </a:ext>
              </a:extLst>
            </p:cNvPr>
            <p:cNvSpPr txBox="1"/>
            <p:nvPr/>
          </p:nvSpPr>
          <p:spPr>
            <a:xfrm>
              <a:off x="5318396" y="3430363"/>
              <a:ext cx="151205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Xương sống đường phosphate</a:t>
              </a:r>
            </a:p>
          </p:txBody>
        </p:sp>
        <p:sp>
          <p:nvSpPr>
            <p:cNvPr id="38" name="TextBox 37">
              <a:extLst>
                <a:ext uri="{FF2B5EF4-FFF2-40B4-BE49-F238E27FC236}">
                  <a16:creationId xmlns:a16="http://schemas.microsoft.com/office/drawing/2014/main" id="{27B802FD-2BC9-4A77-2C55-E8F81288FC1E}"/>
                </a:ext>
              </a:extLst>
            </p:cNvPr>
            <p:cNvSpPr txBox="1"/>
            <p:nvPr/>
          </p:nvSpPr>
          <p:spPr>
            <a:xfrm>
              <a:off x="3421130" y="1893405"/>
              <a:ext cx="59940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Base </a:t>
              </a:r>
            </a:p>
          </p:txBody>
        </p:sp>
        <p:sp>
          <p:nvSpPr>
            <p:cNvPr id="39" name="Right Bracket 38">
              <a:extLst>
                <a:ext uri="{FF2B5EF4-FFF2-40B4-BE49-F238E27FC236}">
                  <a16:creationId xmlns:a16="http://schemas.microsoft.com/office/drawing/2014/main" id="{6ED17575-78E8-D960-415B-852666619232}"/>
                </a:ext>
              </a:extLst>
            </p:cNvPr>
            <p:cNvSpPr/>
            <p:nvPr/>
          </p:nvSpPr>
          <p:spPr>
            <a:xfrm>
              <a:off x="5402019" y="4330778"/>
              <a:ext cx="115394" cy="392687"/>
            </a:xfrm>
            <a:prstGeom prst="rightBracket">
              <a:avLst>
                <a:gd name="adj" fmla="val 0"/>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B400D3B4-88B0-A620-1768-031900DE3368}"/>
                </a:ext>
              </a:extLst>
            </p:cNvPr>
            <p:cNvPicPr>
              <a:picLocks noChangeAspect="1"/>
            </p:cNvPicPr>
            <p:nvPr/>
          </p:nvPicPr>
          <p:blipFill>
            <a:blip r:embed="rId4"/>
            <a:stretch>
              <a:fillRect/>
            </a:stretch>
          </p:blipFill>
          <p:spPr>
            <a:xfrm>
              <a:off x="5539090" y="4276333"/>
              <a:ext cx="465362" cy="405591"/>
            </a:xfrm>
            <a:prstGeom prst="rect">
              <a:avLst/>
            </a:prstGeom>
          </p:spPr>
        </p:pic>
        <p:sp>
          <p:nvSpPr>
            <p:cNvPr id="41" name="Right Bracket 40">
              <a:extLst>
                <a:ext uri="{FF2B5EF4-FFF2-40B4-BE49-F238E27FC236}">
                  <a16:creationId xmlns:a16="http://schemas.microsoft.com/office/drawing/2014/main" id="{6AAE2470-E078-52A2-1A23-C73FA94A8FDA}"/>
                </a:ext>
              </a:extLst>
            </p:cNvPr>
            <p:cNvSpPr/>
            <p:nvPr/>
          </p:nvSpPr>
          <p:spPr>
            <a:xfrm>
              <a:off x="5517413" y="2545626"/>
              <a:ext cx="1200500" cy="3698099"/>
            </a:xfrm>
            <a:prstGeom prst="rightBracket">
              <a:avLst>
                <a:gd name="adj" fmla="val 0"/>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9A986B23-D95F-6743-4CEB-DDDC68DC1DA8}"/>
                </a:ext>
              </a:extLst>
            </p:cNvPr>
            <p:cNvSpPr txBox="1"/>
            <p:nvPr/>
          </p:nvSpPr>
          <p:spPr>
            <a:xfrm>
              <a:off x="6739590" y="3136165"/>
              <a:ext cx="430887" cy="1452620"/>
            </a:xfrm>
            <a:prstGeom prst="rect">
              <a:avLst/>
            </a:prstGeom>
            <a:noFill/>
          </p:spPr>
          <p:txBody>
            <a:bodyPr vert="vert"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Chu kì xoắn </a:t>
              </a:r>
            </a:p>
          </p:txBody>
        </p:sp>
        <p:pic>
          <p:nvPicPr>
            <p:cNvPr id="43" name="Picture 42">
              <a:extLst>
                <a:ext uri="{FF2B5EF4-FFF2-40B4-BE49-F238E27FC236}">
                  <a16:creationId xmlns:a16="http://schemas.microsoft.com/office/drawing/2014/main" id="{6EA75E13-D680-88A8-607F-505D6015B096}"/>
                </a:ext>
              </a:extLst>
            </p:cNvPr>
            <p:cNvPicPr>
              <a:picLocks noChangeAspect="1"/>
            </p:cNvPicPr>
            <p:nvPr/>
          </p:nvPicPr>
          <p:blipFill>
            <a:blip r:embed="rId5"/>
            <a:stretch>
              <a:fillRect/>
            </a:stretch>
          </p:blipFill>
          <p:spPr>
            <a:xfrm rot="5400000">
              <a:off x="6788340" y="4237412"/>
              <a:ext cx="389247" cy="372322"/>
            </a:xfrm>
            <a:prstGeom prst="rect">
              <a:avLst/>
            </a:prstGeom>
          </p:spPr>
        </p:pic>
        <p:cxnSp>
          <p:nvCxnSpPr>
            <p:cNvPr id="44" name="Straight Arrow Connector 43">
              <a:extLst>
                <a:ext uri="{FF2B5EF4-FFF2-40B4-BE49-F238E27FC236}">
                  <a16:creationId xmlns:a16="http://schemas.microsoft.com/office/drawing/2014/main" id="{F99BFCB6-C1BA-29C0-A3C1-A003D5DDD60D}"/>
                </a:ext>
              </a:extLst>
            </p:cNvPr>
            <p:cNvCxnSpPr>
              <a:cxnSpLocks/>
            </p:cNvCxnSpPr>
            <p:nvPr/>
          </p:nvCxnSpPr>
          <p:spPr>
            <a:xfrm flipH="1">
              <a:off x="5133833" y="2171145"/>
              <a:ext cx="399591" cy="247290"/>
            </a:xfrm>
            <a:prstGeom prst="straightConnector1">
              <a:avLst/>
            </a:prstGeom>
            <a:noFill/>
            <a:ln w="12700" cap="flat" cmpd="sng" algn="ctr">
              <a:solidFill>
                <a:sysClr val="windowText" lastClr="000000"/>
              </a:solidFill>
              <a:prstDash val="solid"/>
              <a:miter lim="800000"/>
              <a:headEnd type="none" w="med" len="med"/>
              <a:tailEnd type="triangle" w="med" len="med"/>
            </a:ln>
            <a:effectLst/>
          </p:spPr>
        </p:cxnSp>
        <p:sp>
          <p:nvSpPr>
            <p:cNvPr id="45" name="TextBox 44">
              <a:extLst>
                <a:ext uri="{FF2B5EF4-FFF2-40B4-BE49-F238E27FC236}">
                  <a16:creationId xmlns:a16="http://schemas.microsoft.com/office/drawing/2014/main" id="{61D77F1C-E3CB-641C-29F1-71BFF2288616}"/>
                </a:ext>
              </a:extLst>
            </p:cNvPr>
            <p:cNvSpPr txBox="1"/>
            <p:nvPr/>
          </p:nvSpPr>
          <p:spPr>
            <a:xfrm>
              <a:off x="5517413" y="1885297"/>
              <a:ext cx="103367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Liên kết cộng hóa trị</a:t>
              </a:r>
            </a:p>
          </p:txBody>
        </p:sp>
        <p:cxnSp>
          <p:nvCxnSpPr>
            <p:cNvPr id="46" name="Straight Connector 45">
              <a:extLst>
                <a:ext uri="{FF2B5EF4-FFF2-40B4-BE49-F238E27FC236}">
                  <a16:creationId xmlns:a16="http://schemas.microsoft.com/office/drawing/2014/main" id="{3C519042-76E0-936D-9DF9-9B16E2AA886E}"/>
                </a:ext>
              </a:extLst>
            </p:cNvPr>
            <p:cNvCxnSpPr>
              <a:cxnSpLocks/>
            </p:cNvCxnSpPr>
            <p:nvPr/>
          </p:nvCxnSpPr>
          <p:spPr>
            <a:xfrm>
              <a:off x="3698913" y="6452559"/>
              <a:ext cx="1634715" cy="0"/>
            </a:xfrm>
            <a:prstGeom prst="line">
              <a:avLst/>
            </a:prstGeom>
            <a:noFill/>
            <a:ln w="12700" cap="flat" cmpd="sng" algn="ctr">
              <a:solidFill>
                <a:sysClr val="windowText" lastClr="000000"/>
              </a:solidFill>
              <a:prstDash val="solid"/>
              <a:miter lim="800000"/>
              <a:headEnd type="arrow" w="med" len="med"/>
              <a:tailEnd type="arrow" w="med" len="med"/>
            </a:ln>
            <a:effectLst/>
          </p:spPr>
        </p:cxnSp>
        <p:pic>
          <p:nvPicPr>
            <p:cNvPr id="47" name="Picture 46">
              <a:extLst>
                <a:ext uri="{FF2B5EF4-FFF2-40B4-BE49-F238E27FC236}">
                  <a16:creationId xmlns:a16="http://schemas.microsoft.com/office/drawing/2014/main" id="{E2E0A1F8-49C9-F18E-F161-7C2202E002BF}"/>
                </a:ext>
              </a:extLst>
            </p:cNvPr>
            <p:cNvPicPr>
              <a:picLocks noChangeAspect="1"/>
            </p:cNvPicPr>
            <p:nvPr/>
          </p:nvPicPr>
          <p:blipFill>
            <a:blip r:embed="rId6"/>
            <a:stretch>
              <a:fillRect/>
            </a:stretch>
          </p:blipFill>
          <p:spPr>
            <a:xfrm>
              <a:off x="4310579" y="6441057"/>
              <a:ext cx="411381" cy="381068"/>
            </a:xfrm>
            <a:prstGeom prst="rect">
              <a:avLst/>
            </a:prstGeom>
          </p:spPr>
        </p:pic>
      </p:grpSp>
      <p:sp>
        <p:nvSpPr>
          <p:cNvPr id="4" name="TextBox 3">
            <a:extLst>
              <a:ext uri="{FF2B5EF4-FFF2-40B4-BE49-F238E27FC236}">
                <a16:creationId xmlns:a16="http://schemas.microsoft.com/office/drawing/2014/main" id="{90275B33-969E-66F2-4E29-DB2BCF915D3B}"/>
              </a:ext>
            </a:extLst>
          </p:cNvPr>
          <p:cNvSpPr txBox="1"/>
          <p:nvPr/>
        </p:nvSpPr>
        <p:spPr>
          <a:xfrm>
            <a:off x="5153084" y="5208714"/>
            <a:ext cx="5926303" cy="1120200"/>
          </a:xfrm>
          <a:prstGeom prst="roundRect">
            <a:avLst>
              <a:gd name="adj" fmla="val 25851"/>
            </a:avLst>
          </a:prstGeom>
          <a:solidFill>
            <a:schemeClr val="accent3">
              <a:lumMod val="20000"/>
              <a:lumOff val="80000"/>
            </a:schemeClr>
          </a:solidFill>
          <a:ln w="28575">
            <a:solidFill>
              <a:schemeClr val="accent3"/>
            </a:solidFill>
          </a:ln>
        </p:spPr>
        <p:txBody>
          <a:bodyPr wrap="square">
            <a:spAutoFit/>
          </a:bodyPr>
          <a:lstStyle/>
          <a:p>
            <a:pPr algn="ctr"/>
            <a:r>
              <a:rPr lang="vi-VN" sz="2800" b="1">
                <a:solidFill>
                  <a:schemeClr val="bg1"/>
                </a:solidFill>
                <a:latin typeface="Times New Roman "/>
              </a:rPr>
              <a:t>Kích thước của mỗi cặp nucleotide là 3,4 </a:t>
            </a:r>
            <a:r>
              <a:rPr lang="en-US" sz="2800" b="1">
                <a:solidFill>
                  <a:schemeClr val="bg1"/>
                </a:solidFill>
                <a:latin typeface="Times New Roman "/>
              </a:rPr>
              <a:t>A</a:t>
            </a:r>
            <a:r>
              <a:rPr lang="en-US" sz="2800" b="1" baseline="30000">
                <a:solidFill>
                  <a:schemeClr val="bg1"/>
                </a:solidFill>
                <a:latin typeface="Times New Roman "/>
              </a:rPr>
              <a:t>0</a:t>
            </a:r>
            <a:r>
              <a:rPr lang="vi-VN" sz="2800" b="1">
                <a:solidFill>
                  <a:schemeClr val="bg1"/>
                </a:solidFill>
                <a:latin typeface="Times New Roman "/>
              </a:rPr>
              <a:t>.</a:t>
            </a:r>
            <a:endParaRPr lang="en-US" sz="2400" b="1">
              <a:solidFill>
                <a:schemeClr val="bg1"/>
              </a:solidFill>
              <a:latin typeface="Times New Roman "/>
            </a:endParaRPr>
          </a:p>
        </p:txBody>
      </p:sp>
      <p:cxnSp>
        <p:nvCxnSpPr>
          <p:cNvPr id="3" name="Straight Arrow Connector 2">
            <a:extLst>
              <a:ext uri="{FF2B5EF4-FFF2-40B4-BE49-F238E27FC236}">
                <a16:creationId xmlns:a16="http://schemas.microsoft.com/office/drawing/2014/main" id="{6B3C9FB3-2C05-E96F-8D17-55B35BAD3861}"/>
              </a:ext>
            </a:extLst>
          </p:cNvPr>
          <p:cNvCxnSpPr>
            <a:cxnSpLocks/>
          </p:cNvCxnSpPr>
          <p:nvPr/>
        </p:nvCxnSpPr>
        <p:spPr>
          <a:xfrm>
            <a:off x="3107838" y="4503196"/>
            <a:ext cx="2045246" cy="980381"/>
          </a:xfrm>
          <a:prstGeom prst="straightConnector1">
            <a:avLst/>
          </a:prstGeom>
          <a:ln w="28575">
            <a:solidFill>
              <a:schemeClr val="accent3"/>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643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grpSp>
        <p:nvGrpSpPr>
          <p:cNvPr id="18" name="Group 17">
            <a:extLst>
              <a:ext uri="{FF2B5EF4-FFF2-40B4-BE49-F238E27FC236}">
                <a16:creationId xmlns:a16="http://schemas.microsoft.com/office/drawing/2014/main" id="{6D9D190B-19FC-92DB-6E49-105EF2B30159}"/>
              </a:ext>
            </a:extLst>
          </p:cNvPr>
          <p:cNvGrpSpPr/>
          <p:nvPr/>
        </p:nvGrpSpPr>
        <p:grpSpPr>
          <a:xfrm>
            <a:off x="61709" y="0"/>
            <a:ext cx="6861606" cy="6858000"/>
            <a:chOff x="5424693" y="0"/>
            <a:chExt cx="7264175" cy="6858000"/>
          </a:xfrm>
        </p:grpSpPr>
        <p:pic>
          <p:nvPicPr>
            <p:cNvPr id="2" name="Picture 12" descr="DNA Structure | Carlson Stock Art">
              <a:extLst>
                <a:ext uri="{FF2B5EF4-FFF2-40B4-BE49-F238E27FC236}">
                  <a16:creationId xmlns:a16="http://schemas.microsoft.com/office/drawing/2014/main" id="{46C3A085-51ED-72AC-E398-01C793C37F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736" y="0"/>
              <a:ext cx="5235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106F15E-82FA-21F0-C4AC-5FAE455BB772}"/>
                </a:ext>
              </a:extLst>
            </p:cNvPr>
            <p:cNvSpPr/>
            <p:nvPr/>
          </p:nvSpPr>
          <p:spPr>
            <a:xfrm>
              <a:off x="10881172" y="4862369"/>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916D344-E6F4-106B-23D3-D6F7131E849A}"/>
                </a:ext>
              </a:extLst>
            </p:cNvPr>
            <p:cNvSpPr/>
            <p:nvPr/>
          </p:nvSpPr>
          <p:spPr>
            <a:xfrm>
              <a:off x="10529371" y="2708200"/>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9D0C751-3656-2207-0E05-F81173A9E436}"/>
                </a:ext>
              </a:extLst>
            </p:cNvPr>
            <p:cNvSpPr/>
            <p:nvPr/>
          </p:nvSpPr>
          <p:spPr>
            <a:xfrm>
              <a:off x="10219213" y="1037816"/>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6BB94B5-7FEC-1FB9-0259-D73667BAE1DE}"/>
                </a:ext>
              </a:extLst>
            </p:cNvPr>
            <p:cNvSpPr/>
            <p:nvPr/>
          </p:nvSpPr>
          <p:spPr>
            <a:xfrm>
              <a:off x="6892592" y="2574905"/>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316355E-CD06-1F32-982C-E8D5A00E72F0}"/>
                </a:ext>
              </a:extLst>
            </p:cNvPr>
            <p:cNvSpPr/>
            <p:nvPr/>
          </p:nvSpPr>
          <p:spPr>
            <a:xfrm>
              <a:off x="6591279" y="3058690"/>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A9E16C0-D9DC-D5EA-6B22-2A5A4949FBC9}"/>
                </a:ext>
              </a:extLst>
            </p:cNvPr>
            <p:cNvSpPr/>
            <p:nvPr/>
          </p:nvSpPr>
          <p:spPr>
            <a:xfrm>
              <a:off x="6304023" y="3542475"/>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69BD90-325D-B5C1-FE14-C0A33C818822}"/>
                </a:ext>
              </a:extLst>
            </p:cNvPr>
            <p:cNvSpPr/>
            <p:nvPr/>
          </p:nvSpPr>
          <p:spPr>
            <a:xfrm>
              <a:off x="8396484" y="6261499"/>
              <a:ext cx="1594597" cy="301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E5D2AB0-5E16-F5EB-7563-5FC90615B7D0}"/>
                </a:ext>
              </a:extLst>
            </p:cNvPr>
            <p:cNvSpPr txBox="1"/>
            <p:nvPr/>
          </p:nvSpPr>
          <p:spPr>
            <a:xfrm>
              <a:off x="6491827" y="2689358"/>
              <a:ext cx="1904657" cy="369332"/>
            </a:xfrm>
            <a:prstGeom prst="rect">
              <a:avLst/>
            </a:prstGeom>
            <a:noFill/>
          </p:spPr>
          <p:txBody>
            <a:bodyPr wrap="square" rtlCol="0">
              <a:spAutoFit/>
            </a:bodyPr>
            <a:lstStyle/>
            <a:p>
              <a:r>
                <a:rPr lang="en-US">
                  <a:latin typeface="Times New Roman "/>
                </a:rPr>
                <a:t>Nhóm phosphate</a:t>
              </a:r>
            </a:p>
          </p:txBody>
        </p:sp>
        <p:sp>
          <p:nvSpPr>
            <p:cNvPr id="12" name="TextBox 11">
              <a:extLst>
                <a:ext uri="{FF2B5EF4-FFF2-40B4-BE49-F238E27FC236}">
                  <a16:creationId xmlns:a16="http://schemas.microsoft.com/office/drawing/2014/main" id="{217DF44E-CF5B-5B60-DE85-32A3C788E62C}"/>
                </a:ext>
              </a:extLst>
            </p:cNvPr>
            <p:cNvSpPr txBox="1"/>
            <p:nvPr/>
          </p:nvSpPr>
          <p:spPr>
            <a:xfrm>
              <a:off x="8241453" y="6193509"/>
              <a:ext cx="1904657" cy="369332"/>
            </a:xfrm>
            <a:prstGeom prst="rect">
              <a:avLst/>
            </a:prstGeom>
            <a:noFill/>
          </p:spPr>
          <p:txBody>
            <a:bodyPr wrap="square" rtlCol="0">
              <a:spAutoFit/>
            </a:bodyPr>
            <a:lstStyle/>
            <a:p>
              <a:pPr algn="ctr"/>
              <a:r>
                <a:rPr lang="en-US">
                  <a:latin typeface="Times New Roman "/>
                </a:rPr>
                <a:t>Cặp base nitrogen</a:t>
              </a:r>
            </a:p>
          </p:txBody>
        </p:sp>
        <p:sp>
          <p:nvSpPr>
            <p:cNvPr id="13" name="TextBox 12">
              <a:extLst>
                <a:ext uri="{FF2B5EF4-FFF2-40B4-BE49-F238E27FC236}">
                  <a16:creationId xmlns:a16="http://schemas.microsoft.com/office/drawing/2014/main" id="{AB389F24-D326-C1DD-604E-F6BFA45F5ED0}"/>
                </a:ext>
              </a:extLst>
            </p:cNvPr>
            <p:cNvSpPr txBox="1"/>
            <p:nvPr/>
          </p:nvSpPr>
          <p:spPr>
            <a:xfrm>
              <a:off x="5424693" y="3130859"/>
              <a:ext cx="2488712" cy="369332"/>
            </a:xfrm>
            <a:prstGeom prst="rect">
              <a:avLst/>
            </a:prstGeom>
            <a:noFill/>
          </p:spPr>
          <p:txBody>
            <a:bodyPr wrap="square" rtlCol="0">
              <a:spAutoFit/>
            </a:bodyPr>
            <a:lstStyle/>
            <a:p>
              <a:pPr algn="ctr"/>
              <a:r>
                <a:rPr lang="en-US">
                  <a:latin typeface="Times New Roman "/>
                </a:rPr>
                <a:t>Liên kết phosphodiester</a:t>
              </a:r>
            </a:p>
          </p:txBody>
        </p:sp>
        <p:sp>
          <p:nvSpPr>
            <p:cNvPr id="14" name="TextBox 13">
              <a:extLst>
                <a:ext uri="{FF2B5EF4-FFF2-40B4-BE49-F238E27FC236}">
                  <a16:creationId xmlns:a16="http://schemas.microsoft.com/office/drawing/2014/main" id="{0F0E8874-759F-D900-1E17-61B1AFB7B8D6}"/>
                </a:ext>
              </a:extLst>
            </p:cNvPr>
            <p:cNvSpPr txBox="1"/>
            <p:nvPr/>
          </p:nvSpPr>
          <p:spPr>
            <a:xfrm>
              <a:off x="5675265" y="3599701"/>
              <a:ext cx="1873114" cy="369332"/>
            </a:xfrm>
            <a:prstGeom prst="rect">
              <a:avLst/>
            </a:prstGeom>
            <a:noFill/>
          </p:spPr>
          <p:txBody>
            <a:bodyPr wrap="square" rtlCol="0">
              <a:spAutoFit/>
            </a:bodyPr>
            <a:lstStyle/>
            <a:p>
              <a:pPr algn="ctr"/>
              <a:r>
                <a:rPr lang="en-US">
                  <a:latin typeface="Times New Roman "/>
                </a:rPr>
                <a:t>Đường 5 carbon</a:t>
              </a:r>
            </a:p>
          </p:txBody>
        </p:sp>
        <p:sp>
          <p:nvSpPr>
            <p:cNvPr id="15" name="TextBox 14">
              <a:extLst>
                <a:ext uri="{FF2B5EF4-FFF2-40B4-BE49-F238E27FC236}">
                  <a16:creationId xmlns:a16="http://schemas.microsoft.com/office/drawing/2014/main" id="{BC8C30C3-D295-AE68-6AEB-44B8641FB276}"/>
                </a:ext>
              </a:extLst>
            </p:cNvPr>
            <p:cNvSpPr txBox="1"/>
            <p:nvPr/>
          </p:nvSpPr>
          <p:spPr>
            <a:xfrm>
              <a:off x="10815754" y="4677703"/>
              <a:ext cx="1873114" cy="369332"/>
            </a:xfrm>
            <a:prstGeom prst="rect">
              <a:avLst/>
            </a:prstGeom>
            <a:noFill/>
          </p:spPr>
          <p:txBody>
            <a:bodyPr wrap="square" rtlCol="0">
              <a:spAutoFit/>
            </a:bodyPr>
            <a:lstStyle/>
            <a:p>
              <a:pPr algn="ctr"/>
              <a:r>
                <a:rPr lang="en-US">
                  <a:latin typeface="Times New Roman "/>
                </a:rPr>
                <a:t>Liên kết hydrogen</a:t>
              </a:r>
            </a:p>
          </p:txBody>
        </p:sp>
        <p:sp>
          <p:nvSpPr>
            <p:cNvPr id="16" name="TextBox 15">
              <a:extLst>
                <a:ext uri="{FF2B5EF4-FFF2-40B4-BE49-F238E27FC236}">
                  <a16:creationId xmlns:a16="http://schemas.microsoft.com/office/drawing/2014/main" id="{724CFF4D-4FF8-FD2F-EBE5-C2938BACD62C}"/>
                </a:ext>
              </a:extLst>
            </p:cNvPr>
            <p:cNvSpPr txBox="1"/>
            <p:nvPr/>
          </p:nvSpPr>
          <p:spPr>
            <a:xfrm>
              <a:off x="10230998" y="1117163"/>
              <a:ext cx="1162538" cy="369332"/>
            </a:xfrm>
            <a:prstGeom prst="rect">
              <a:avLst/>
            </a:prstGeom>
            <a:noFill/>
          </p:spPr>
          <p:txBody>
            <a:bodyPr wrap="square" rtlCol="0">
              <a:spAutoFit/>
            </a:bodyPr>
            <a:lstStyle/>
            <a:p>
              <a:pPr algn="ctr"/>
              <a:r>
                <a:rPr lang="en-US">
                  <a:latin typeface="Times New Roman "/>
                </a:rPr>
                <a:t>Cặp base</a:t>
              </a:r>
            </a:p>
          </p:txBody>
        </p:sp>
        <p:sp>
          <p:nvSpPr>
            <p:cNvPr id="17" name="TextBox 16">
              <a:extLst>
                <a:ext uri="{FF2B5EF4-FFF2-40B4-BE49-F238E27FC236}">
                  <a16:creationId xmlns:a16="http://schemas.microsoft.com/office/drawing/2014/main" id="{82811F0E-B91F-A459-7766-6B6D10FADBAB}"/>
                </a:ext>
              </a:extLst>
            </p:cNvPr>
            <p:cNvSpPr txBox="1"/>
            <p:nvPr/>
          </p:nvSpPr>
          <p:spPr>
            <a:xfrm>
              <a:off x="10431925" y="2543572"/>
              <a:ext cx="1793243" cy="646331"/>
            </a:xfrm>
            <a:prstGeom prst="rect">
              <a:avLst/>
            </a:prstGeom>
            <a:noFill/>
          </p:spPr>
          <p:txBody>
            <a:bodyPr wrap="square" rtlCol="0">
              <a:spAutoFit/>
            </a:bodyPr>
            <a:lstStyle/>
            <a:p>
              <a:r>
                <a:rPr lang="vi-VN">
                  <a:latin typeface="Times New Roman "/>
                </a:rPr>
                <a:t>Xương sống đường phosphate</a:t>
              </a:r>
            </a:p>
          </p:txBody>
        </p:sp>
      </p:grpSp>
      <p:sp>
        <p:nvSpPr>
          <p:cNvPr id="26" name="TextBox 25">
            <a:extLst>
              <a:ext uri="{FF2B5EF4-FFF2-40B4-BE49-F238E27FC236}">
                <a16:creationId xmlns:a16="http://schemas.microsoft.com/office/drawing/2014/main" id="{3F4871AE-3D27-2D89-B919-D38830D3745B}"/>
              </a:ext>
            </a:extLst>
          </p:cNvPr>
          <p:cNvSpPr txBox="1"/>
          <p:nvPr/>
        </p:nvSpPr>
        <p:spPr>
          <a:xfrm>
            <a:off x="6765229" y="402068"/>
            <a:ext cx="5426771" cy="5410712"/>
          </a:xfrm>
          <a:prstGeom prst="rect">
            <a:avLst/>
          </a:prstGeom>
          <a:solidFill>
            <a:schemeClr val="accent4">
              <a:lumMod val="20000"/>
              <a:lumOff val="80000"/>
            </a:schemeClr>
          </a:solidFill>
        </p:spPr>
        <p:txBody>
          <a:bodyPr wrap="square">
            <a:spAutoFit/>
          </a:bodyPr>
          <a:lstStyle/>
          <a:p>
            <a:pPr>
              <a:lnSpc>
                <a:spcPct val="120000"/>
              </a:lnSpc>
            </a:pPr>
            <a:r>
              <a:rPr lang="vi-VN" sz="2800" b="1">
                <a:solidFill>
                  <a:srgbClr val="C00000"/>
                </a:solidFill>
                <a:latin typeface="Times New Roman "/>
              </a:rPr>
              <a:t>Trong phân tử ADN:</a:t>
            </a:r>
          </a:p>
          <a:p>
            <a:pPr>
              <a:lnSpc>
                <a:spcPct val="130000"/>
              </a:lnSpc>
            </a:pPr>
            <a:r>
              <a:rPr lang="en-US" sz="2400">
                <a:latin typeface="Times New Roman "/>
              </a:rPr>
              <a:t>-</a:t>
            </a:r>
            <a:r>
              <a:rPr lang="vi-VN" sz="2400">
                <a:latin typeface="Times New Roman "/>
              </a:rPr>
              <a:t> Liên kết dọc: trên một mạch đơn các nu liên kết với nhau bằng liên kết hóa trị.</a:t>
            </a:r>
          </a:p>
          <a:p>
            <a:pPr>
              <a:lnSpc>
                <a:spcPct val="130000"/>
              </a:lnSpc>
            </a:pPr>
            <a:r>
              <a:rPr lang="vi-VN" sz="2400">
                <a:latin typeface="Times New Roman "/>
              </a:rPr>
              <a:t>- Giữa hai mạch các nu</a:t>
            </a:r>
            <a:r>
              <a:rPr lang="en-US" sz="2400">
                <a:latin typeface="Times New Roman "/>
              </a:rPr>
              <a:t>cleotide</a:t>
            </a:r>
            <a:r>
              <a:rPr lang="vi-VN" sz="2400">
                <a:latin typeface="Times New Roman "/>
              </a:rPr>
              <a:t> liên kết với nhau bằng liên kết h</a:t>
            </a:r>
            <a:r>
              <a:rPr lang="en-US" sz="2400">
                <a:latin typeface="Times New Roman "/>
              </a:rPr>
              <a:t>ydrogen</a:t>
            </a:r>
            <a:r>
              <a:rPr lang="vi-VN" sz="2400">
                <a:latin typeface="Times New Roman "/>
              </a:rPr>
              <a:t> tạo thành các cặp:</a:t>
            </a:r>
            <a:endParaRPr lang="en-US" sz="2400">
              <a:latin typeface="Times New Roman "/>
            </a:endParaRPr>
          </a:p>
          <a:p>
            <a:pPr>
              <a:lnSpc>
                <a:spcPct val="130000"/>
              </a:lnSpc>
            </a:pPr>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a:t>
            </a:r>
            <a:r>
              <a:rPr lang="en-US" sz="2400">
                <a:latin typeface="Times New Roman" panose="02020603050405020304" pitchFamily="18" charset="0"/>
                <a:cs typeface="Times New Roman" panose="02020603050405020304" pitchFamily="18" charset="0"/>
              </a:rPr>
              <a:t> </a:t>
            </a:r>
            <a:r>
              <a:rPr lang="vi-VN" sz="2400">
                <a:latin typeface="Times New Roman "/>
              </a:rPr>
              <a:t>A liên kết với T bằng 2 liên kết </a:t>
            </a:r>
            <a:r>
              <a:rPr lang="en-US" sz="2400">
                <a:latin typeface="Times New Roman "/>
              </a:rPr>
              <a:t>hydrogen</a:t>
            </a:r>
            <a:r>
              <a:rPr lang="vi-VN" sz="2400">
                <a:latin typeface="Times New Roman "/>
              </a:rPr>
              <a:t>.</a:t>
            </a:r>
            <a:endParaRPr lang="en-US" sz="2400">
              <a:latin typeface="Times New Roman "/>
            </a:endParaRPr>
          </a:p>
          <a:p>
            <a:pPr>
              <a:lnSpc>
                <a:spcPct val="130000"/>
              </a:lnSpc>
            </a:pPr>
            <a:r>
              <a:rPr lang="en-US" sz="2400">
                <a:latin typeface="Times New Roman "/>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a:t>
            </a:r>
            <a:r>
              <a:rPr lang="en-US" sz="2400">
                <a:latin typeface="Times New Roman" panose="02020603050405020304" pitchFamily="18" charset="0"/>
                <a:cs typeface="Times New Roman" panose="02020603050405020304" pitchFamily="18" charset="0"/>
              </a:rPr>
              <a:t> </a:t>
            </a:r>
            <a:r>
              <a:rPr lang="vi-VN" sz="2400">
                <a:latin typeface="Times New Roman "/>
              </a:rPr>
              <a:t>G liên kết với </a:t>
            </a:r>
            <a:r>
              <a:rPr lang="en-US" sz="2400">
                <a:latin typeface="Times New Roman "/>
              </a:rPr>
              <a:t>C</a:t>
            </a:r>
            <a:r>
              <a:rPr lang="vi-VN" sz="2400">
                <a:latin typeface="Times New Roman "/>
              </a:rPr>
              <a:t> bằng 3 liên kết </a:t>
            </a:r>
            <a:r>
              <a:rPr lang="en-US" sz="2400">
                <a:latin typeface="Times New Roman "/>
              </a:rPr>
              <a:t>hydrogen</a:t>
            </a:r>
            <a:r>
              <a:rPr lang="vi-VN" sz="2400">
                <a:latin typeface="Times New Roman "/>
              </a:rPr>
              <a:t>.</a:t>
            </a:r>
            <a:endParaRPr lang="en-US" sz="2400">
              <a:latin typeface="Times New Roman "/>
            </a:endParaRPr>
          </a:p>
        </p:txBody>
      </p:sp>
    </p:spTree>
    <p:extLst>
      <p:ext uri="{BB962C8B-B14F-4D97-AF65-F5344CB8AC3E}">
        <p14:creationId xmlns:p14="http://schemas.microsoft.com/office/powerpoint/2010/main" val="214238788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04B03D-87EF-E752-DFEF-E8CAB971789C}"/>
              </a:ext>
            </a:extLst>
          </p:cNvPr>
          <p:cNvSpPr txBox="1"/>
          <p:nvPr/>
        </p:nvSpPr>
        <p:spPr>
          <a:xfrm>
            <a:off x="691643" y="393832"/>
            <a:ext cx="10808714" cy="2404504"/>
          </a:xfrm>
          <a:prstGeom prst="rect">
            <a:avLst/>
          </a:prstGeom>
          <a:solidFill>
            <a:srgbClr val="FCEFDC"/>
          </a:solidFill>
        </p:spPr>
        <p:txBody>
          <a:bodyPr wrap="square">
            <a:spAutoFit/>
          </a:bodyPr>
          <a:lstStyle>
            <a:defPPr>
              <a:defRPr lang="en-US"/>
            </a:defPPr>
            <a:lvl1pPr>
              <a:lnSpc>
                <a:spcPct val="120000"/>
              </a:lnSpc>
              <a:defRPr sz="2400" b="1">
                <a:solidFill>
                  <a:srgbClr val="C00000"/>
                </a:solidFill>
                <a:latin typeface="Times New Roman "/>
              </a:defRPr>
            </a:lvl1pPr>
          </a:lstStyle>
          <a:p>
            <a:r>
              <a:rPr lang="vi-VN" sz="3200"/>
              <a:t>3. Trình tự các nucleotide trên một đoạn của DNA như sau: </a:t>
            </a:r>
            <a:endParaRPr lang="en-US" sz="3200"/>
          </a:p>
          <a:p>
            <a:pPr algn="ctr"/>
            <a:r>
              <a:rPr lang="vi-VN" sz="3200">
                <a:solidFill>
                  <a:schemeClr val="tx1"/>
                </a:solidFill>
              </a:rPr>
              <a:t>...A-T-G-C-T-G-A-T-C-A-C-G-T... </a:t>
            </a:r>
            <a:endParaRPr lang="en-US" sz="3200">
              <a:solidFill>
                <a:schemeClr val="tx1"/>
              </a:solidFill>
            </a:endParaRPr>
          </a:p>
          <a:p>
            <a:pPr algn="just"/>
            <a:r>
              <a:rPr lang="vi-VN" sz="3200" i="1"/>
              <a:t>Hãy xác định trình tự các nucleotide trên mạch bổ sung với mạch đó.</a:t>
            </a:r>
            <a:endParaRPr lang="en-US" sz="3200" i="1"/>
          </a:p>
        </p:txBody>
      </p:sp>
      <p:sp>
        <p:nvSpPr>
          <p:cNvPr id="4" name="Rectangle: Rounded Corners 3">
            <a:extLst>
              <a:ext uri="{FF2B5EF4-FFF2-40B4-BE49-F238E27FC236}">
                <a16:creationId xmlns:a16="http://schemas.microsoft.com/office/drawing/2014/main" id="{CA111321-7C9C-7443-3E48-011ED76869F1}"/>
              </a:ext>
            </a:extLst>
          </p:cNvPr>
          <p:cNvSpPr/>
          <p:nvPr/>
        </p:nvSpPr>
        <p:spPr>
          <a:xfrm>
            <a:off x="5372333" y="2908916"/>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Trả lời</a:t>
            </a:r>
          </a:p>
        </p:txBody>
      </p:sp>
      <p:sp>
        <p:nvSpPr>
          <p:cNvPr id="5" name="TextBox 4">
            <a:extLst>
              <a:ext uri="{FF2B5EF4-FFF2-40B4-BE49-F238E27FC236}">
                <a16:creationId xmlns:a16="http://schemas.microsoft.com/office/drawing/2014/main" id="{86750940-247A-8979-F799-EAF41F964DE8}"/>
              </a:ext>
            </a:extLst>
          </p:cNvPr>
          <p:cNvSpPr txBox="1"/>
          <p:nvPr/>
        </p:nvSpPr>
        <p:spPr>
          <a:xfrm>
            <a:off x="691641" y="3658745"/>
            <a:ext cx="10808715" cy="2404504"/>
          </a:xfrm>
          <a:prstGeom prst="rect">
            <a:avLst/>
          </a:prstGeom>
          <a:noFill/>
        </p:spPr>
        <p:txBody>
          <a:bodyPr wrap="square">
            <a:spAutoFit/>
          </a:bodyPr>
          <a:lstStyle/>
          <a:p>
            <a:pPr algn="just">
              <a:lnSpc>
                <a:spcPct val="120000"/>
              </a:lnSpc>
            </a:pPr>
            <a:r>
              <a:rPr lang="vi-VN" sz="3200" b="1">
                <a:latin typeface="Times New Roman "/>
              </a:rPr>
              <a:t>Với trình tự mạch gốc là </a:t>
            </a:r>
            <a:endParaRPr lang="en-US" sz="3200" b="1">
              <a:latin typeface="Times New Roman "/>
            </a:endParaRPr>
          </a:p>
          <a:p>
            <a:pPr algn="ctr">
              <a:lnSpc>
                <a:spcPct val="120000"/>
              </a:lnSpc>
            </a:pPr>
            <a:r>
              <a:rPr lang="vi-VN" sz="3200" b="1">
                <a:latin typeface="Times New Roman "/>
              </a:rPr>
              <a:t>…A-T-G-C-T-G-A-T-C-A-C-G-T… </a:t>
            </a:r>
            <a:endParaRPr lang="en-US" sz="3200" b="1">
              <a:latin typeface="Times New Roman "/>
            </a:endParaRPr>
          </a:p>
          <a:p>
            <a:pPr algn="just">
              <a:lnSpc>
                <a:spcPct val="120000"/>
              </a:lnSpc>
            </a:pPr>
            <a:r>
              <a:rPr lang="vi-VN" sz="3200" b="1">
                <a:latin typeface="Times New Roman "/>
              </a:rPr>
              <a:t>thì trình tự trên mạch bổ sung của nó lần lượt là: </a:t>
            </a:r>
            <a:endParaRPr lang="en-US" sz="3200" b="1">
              <a:latin typeface="Times New Roman "/>
            </a:endParaRPr>
          </a:p>
          <a:p>
            <a:pPr algn="ctr">
              <a:lnSpc>
                <a:spcPct val="120000"/>
              </a:lnSpc>
            </a:pPr>
            <a:r>
              <a:rPr lang="vi-VN" sz="3200" b="1">
                <a:solidFill>
                  <a:srgbClr val="00B050"/>
                </a:solidFill>
                <a:latin typeface="Times New Roman "/>
              </a:rPr>
              <a:t>…T-A-C-G-A-C-T-A-G-T-G-C-A…</a:t>
            </a:r>
            <a:endParaRPr lang="en-US" sz="3200" b="1">
              <a:solidFill>
                <a:srgbClr val="00B050"/>
              </a:solidFill>
              <a:latin typeface="Times New Roman "/>
            </a:endParaRPr>
          </a:p>
        </p:txBody>
      </p:sp>
    </p:spTree>
    <p:extLst>
      <p:ext uri="{BB962C8B-B14F-4D97-AF65-F5344CB8AC3E}">
        <p14:creationId xmlns:p14="http://schemas.microsoft.com/office/powerpoint/2010/main" val="129950305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5BA5B406-DFE1-8CFA-6F21-9F3D9269EB62}"/>
              </a:ext>
            </a:extLst>
          </p:cNvPr>
          <p:cNvSpPr/>
          <p:nvPr/>
        </p:nvSpPr>
        <p:spPr>
          <a:xfrm>
            <a:off x="-1" y="235612"/>
            <a:ext cx="6282048"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
                <a:ea typeface="Aachen" panose="02020500000000000000" pitchFamily="18" charset="0"/>
                <a:cs typeface="Aachen" panose="02020500000000000000" pitchFamily="18" charset="0"/>
              </a:rPr>
              <a:t>2. CHỨC NĂNG PHÂN TỬ DNA</a:t>
            </a:r>
          </a:p>
        </p:txBody>
      </p:sp>
      <p:grpSp>
        <p:nvGrpSpPr>
          <p:cNvPr id="3" name="Group 2">
            <a:extLst>
              <a:ext uri="{FF2B5EF4-FFF2-40B4-BE49-F238E27FC236}">
                <a16:creationId xmlns:a16="http://schemas.microsoft.com/office/drawing/2014/main" id="{C8ED0E3C-AE32-A83D-7211-2CFBD1DA44ED}"/>
              </a:ext>
            </a:extLst>
          </p:cNvPr>
          <p:cNvGrpSpPr/>
          <p:nvPr/>
        </p:nvGrpSpPr>
        <p:grpSpPr>
          <a:xfrm>
            <a:off x="0" y="756682"/>
            <a:ext cx="12108872" cy="1634050"/>
            <a:chOff x="673582" y="1589717"/>
            <a:chExt cx="5962754" cy="1634050"/>
          </a:xfrm>
        </p:grpSpPr>
        <p:sp>
          <p:nvSpPr>
            <p:cNvPr id="4" name="Rectangle: Rounded Corners 3">
              <a:extLst>
                <a:ext uri="{FF2B5EF4-FFF2-40B4-BE49-F238E27FC236}">
                  <a16:creationId xmlns:a16="http://schemas.microsoft.com/office/drawing/2014/main" id="{98A17EF0-5CD9-A11E-DF09-FE38DFFE11BF}"/>
                </a:ext>
              </a:extLst>
            </p:cNvPr>
            <p:cNvSpPr/>
            <p:nvPr/>
          </p:nvSpPr>
          <p:spPr>
            <a:xfrm>
              <a:off x="673582" y="1589717"/>
              <a:ext cx="5962754" cy="105507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9ED9FB8A-4A80-7D35-19DE-57226DDDBE78}"/>
                </a:ext>
              </a:extLst>
            </p:cNvPr>
            <p:cNvSpPr txBox="1"/>
            <p:nvPr/>
          </p:nvSpPr>
          <p:spPr>
            <a:xfrm>
              <a:off x="825223" y="1625381"/>
              <a:ext cx="5676996" cy="1598386"/>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800" b="1" kern="0">
                  <a:solidFill>
                    <a:prstClr val="black"/>
                  </a:solidFill>
                  <a:latin typeface="+mj-lt"/>
                  <a:cs typeface="Arial" panose="020B0604020202020204" pitchFamily="34" charset="0"/>
                </a:rPr>
                <a:t>1. </a:t>
              </a:r>
              <a:r>
                <a:rPr lang="vi-VN" sz="2800" kern="0">
                  <a:solidFill>
                    <a:prstClr val="black"/>
                  </a:solidFill>
                  <a:latin typeface="+mj-lt"/>
                  <a:cs typeface="Arial" panose="020B0604020202020204" pitchFamily="34" charset="0"/>
                </a:rPr>
                <a:t>Những đặc điểm nào của phân tử DNA đảm bảo cho nó thực hiện chức năng lưu giữ, bảo quản và truyền đạt thông tin di truyền?</a:t>
              </a:r>
            </a:p>
          </p:txBody>
        </p:sp>
      </p:grpSp>
      <p:sp>
        <p:nvSpPr>
          <p:cNvPr id="6" name="Rectangle: Rounded Corners 5">
            <a:extLst>
              <a:ext uri="{FF2B5EF4-FFF2-40B4-BE49-F238E27FC236}">
                <a16:creationId xmlns:a16="http://schemas.microsoft.com/office/drawing/2014/main" id="{D39B82E3-236C-C4FA-A8A6-64AC79FFCA6C}"/>
              </a:ext>
            </a:extLst>
          </p:cNvPr>
          <p:cNvSpPr/>
          <p:nvPr/>
        </p:nvSpPr>
        <p:spPr>
          <a:xfrm>
            <a:off x="6725264" y="274896"/>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8" name="TextBox 7">
            <a:extLst>
              <a:ext uri="{FF2B5EF4-FFF2-40B4-BE49-F238E27FC236}">
                <a16:creationId xmlns:a16="http://schemas.microsoft.com/office/drawing/2014/main" id="{445ECED4-0BD7-8360-5576-C1402C116955}"/>
              </a:ext>
            </a:extLst>
          </p:cNvPr>
          <p:cNvSpPr txBox="1"/>
          <p:nvPr/>
        </p:nvSpPr>
        <p:spPr>
          <a:xfrm>
            <a:off x="329253" y="870918"/>
            <a:ext cx="11709069" cy="7183505"/>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pPr marL="457200" indent="-457200">
              <a:buFontTx/>
              <a:buChar char="-"/>
            </a:pPr>
            <a:r>
              <a:rPr lang="vi-VN" sz="3200" b="1">
                <a:solidFill>
                  <a:srgbClr val="FF0000"/>
                </a:solidFill>
              </a:rPr>
              <a:t>DNA </a:t>
            </a:r>
            <a:r>
              <a:rPr lang="en-US" sz="3200" b="1">
                <a:solidFill>
                  <a:srgbClr val="FF0000"/>
                </a:solidFill>
              </a:rPr>
              <a:t>là nơi </a:t>
            </a:r>
            <a:r>
              <a:rPr lang="vi-VN" sz="3200" b="1">
                <a:solidFill>
                  <a:srgbClr val="FF0000"/>
                </a:solidFill>
              </a:rPr>
              <a:t>lưu giữ</a:t>
            </a:r>
            <a:r>
              <a:rPr lang="en-US" sz="3200" b="1">
                <a:solidFill>
                  <a:srgbClr val="FF0000"/>
                </a:solidFill>
              </a:rPr>
              <a:t>, bảo quản</a:t>
            </a:r>
            <a:r>
              <a:rPr lang="vi-VN" sz="3200" b="1">
                <a:solidFill>
                  <a:srgbClr val="FF0000"/>
                </a:solidFill>
              </a:rPr>
              <a:t> thông tin di truyền</a:t>
            </a:r>
            <a:endParaRPr lang="en-US" sz="3200" b="1">
              <a:solidFill>
                <a:srgbClr val="FF0000"/>
              </a:solidFill>
            </a:endParaRPr>
          </a:p>
          <a:p>
            <a:r>
              <a:rPr lang="vi-VN" sz="3200" b="1">
                <a:solidFill>
                  <a:srgbClr val="FF0000"/>
                </a:solidFill>
              </a:rPr>
              <a:t>- Đặc điểm giúp DNA thực hiện chức năng bảo quản thông tin di truyền: </a:t>
            </a:r>
            <a:endParaRPr lang="en-US" sz="3200" b="1">
              <a:solidFill>
                <a:srgbClr val="FF0000"/>
              </a:solidFill>
            </a:endParaRPr>
          </a:p>
          <a:p>
            <a:r>
              <a:rPr lang="en-US" sz="3200" b="1">
                <a:solidFill>
                  <a:srgbClr val="FF0000"/>
                </a:solidFill>
              </a:rPr>
              <a:t>+ </a:t>
            </a:r>
            <a:r>
              <a:rPr lang="vi-VN" sz="3200" b="1"/>
              <a:t>Trình tự các nucleotide trên DNA là thông tin di truyền chỉ dẫn cho tế bào tổng hợp protein. </a:t>
            </a:r>
            <a:endParaRPr lang="en-US" sz="3200" b="1"/>
          </a:p>
          <a:p>
            <a:r>
              <a:rPr lang="en-US" sz="3200" b="1"/>
              <a:t>+ Liên kết cộng hóa trị giữa các nucleotide </a:t>
            </a:r>
            <a:r>
              <a:rPr lang="vi-VN" sz="3200" b="1"/>
              <a:t> đảm bảo cấu trúc của DNA được ổn định.</a:t>
            </a:r>
            <a:endParaRPr lang="en-US" sz="3200" b="1"/>
          </a:p>
          <a:p>
            <a:r>
              <a:rPr lang="en-US" sz="3200"/>
              <a:t>+ </a:t>
            </a:r>
            <a:r>
              <a:rPr lang="vi-VN" sz="3200" b="1"/>
              <a:t>Phân tử DNA có khả năng tự nhân đôi, nhờ đó thông tin có thể di truyền qua các thế hệ tế bào và cơ thể, đảm bảo cho đặc tính của loài được duy trì ổn định.</a:t>
            </a:r>
            <a:endParaRPr lang="en-US" sz="3200" b="1"/>
          </a:p>
          <a:p>
            <a:endParaRPr lang="en-US" sz="3200" b="1"/>
          </a:p>
          <a:p>
            <a:endParaRPr lang="vi-VN" sz="3200" b="1"/>
          </a:p>
        </p:txBody>
      </p:sp>
    </p:spTree>
    <p:extLst>
      <p:ext uri="{BB962C8B-B14F-4D97-AF65-F5344CB8AC3E}">
        <p14:creationId xmlns:p14="http://schemas.microsoft.com/office/powerpoint/2010/main" val="10546527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xit" presetSubtype="4" fill="hold" nodeType="withEffect">
                                  <p:stCondLst>
                                    <p:cond delay="0"/>
                                  </p:stCondLst>
                                  <p:childTnLst>
                                    <p:anim calcmode="lin" valueType="num">
                                      <p:cBhvr additive="base">
                                        <p:cTn id="21" dur="500"/>
                                        <p:tgtEl>
                                          <p:spTgt spid="3"/>
                                        </p:tgtEl>
                                        <p:attrNameLst>
                                          <p:attrName>ppt_x</p:attrName>
                                        </p:attrNameLst>
                                      </p:cBhvr>
                                      <p:tavLst>
                                        <p:tav tm="0">
                                          <p:val>
                                            <p:strVal val="ppt_x"/>
                                          </p:val>
                                        </p:tav>
                                        <p:tav tm="100000">
                                          <p:val>
                                            <p:strVal val="ppt_x"/>
                                          </p:val>
                                        </p:tav>
                                      </p:tavLst>
                                    </p:anim>
                                    <p:anim calcmode="lin" valueType="num">
                                      <p:cBhvr additive="base">
                                        <p:cTn id="22" dur="500"/>
                                        <p:tgtEl>
                                          <p:spTgt spid="3"/>
                                        </p:tgtEl>
                                        <p:attrNameLst>
                                          <p:attrName>ppt_y</p:attrName>
                                        </p:attrNameLst>
                                      </p:cBhvr>
                                      <p:tavLst>
                                        <p:tav tm="0">
                                          <p:val>
                                            <p:strVal val="ppt_y"/>
                                          </p:val>
                                        </p:tav>
                                        <p:tav tm="100000">
                                          <p:val>
                                            <p:strVal val="1+ppt_h/2"/>
                                          </p:val>
                                        </p:tav>
                                      </p:tavLst>
                                    </p:anim>
                                    <p:set>
                                      <p:cBhvr>
                                        <p:cTn id="23" dur="1" fill="hold">
                                          <p:stCondLst>
                                            <p:cond delay="499"/>
                                          </p:stCondLst>
                                        </p:cTn>
                                        <p:tgtEl>
                                          <p:spTgt spid="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 calcmode="lin" valueType="num">
                                      <p:cBhvr additive="base">
                                        <p:cTn id="28"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8">
                                            <p:txEl>
                                              <p:pRg st="1" end="1"/>
                                            </p:txEl>
                                          </p:spTgt>
                                        </p:tgtEl>
                                        <p:attrNameLst>
                                          <p:attrName>style.visibility</p:attrName>
                                        </p:attrNameLst>
                                      </p:cBhvr>
                                      <p:to>
                                        <p:strVal val="visible"/>
                                      </p:to>
                                    </p:set>
                                    <p:anim calcmode="lin" valueType="num">
                                      <p:cBhvr additive="base">
                                        <p:cTn id="34"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8">
                                            <p:txEl>
                                              <p:pRg st="2" end="2"/>
                                            </p:txEl>
                                          </p:spTgt>
                                        </p:tgtEl>
                                        <p:attrNameLst>
                                          <p:attrName>style.visibility</p:attrName>
                                        </p:attrNameLst>
                                      </p:cBhvr>
                                      <p:to>
                                        <p:strVal val="visible"/>
                                      </p:to>
                                    </p:set>
                                    <p:anim calcmode="lin" valueType="num">
                                      <p:cBhvr additive="base">
                                        <p:cTn id="40"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8">
                                            <p:txEl>
                                              <p:pRg st="2" end="2"/>
                                            </p:txEl>
                                          </p:spTgt>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8">
                                            <p:txEl>
                                              <p:pRg st="3" end="3"/>
                                            </p:txEl>
                                          </p:spTgt>
                                        </p:tgtEl>
                                        <p:attrNameLst>
                                          <p:attrName>style.visibility</p:attrName>
                                        </p:attrNameLst>
                                      </p:cBhvr>
                                      <p:to>
                                        <p:strVal val="visible"/>
                                      </p:to>
                                    </p:set>
                                    <p:anim calcmode="lin" valueType="num">
                                      <p:cBhvr additive="base">
                                        <p:cTn id="44"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8">
                                            <p:txEl>
                                              <p:pRg st="3" end="3"/>
                                            </p:txEl>
                                          </p:spTgt>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8">
                                            <p:txEl>
                                              <p:pRg st="4" end="4"/>
                                            </p:txEl>
                                          </p:spTgt>
                                        </p:tgtEl>
                                        <p:attrNameLst>
                                          <p:attrName>style.visibility</p:attrName>
                                        </p:attrNameLst>
                                      </p:cBhvr>
                                      <p:to>
                                        <p:strVal val="visible"/>
                                      </p:to>
                                    </p:set>
                                    <p:anim calcmode="lin" valueType="num">
                                      <p:cBhvr additive="base">
                                        <p:cTn id="48"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8ED0E3C-AE32-A83D-7211-2CFBD1DA44ED}"/>
              </a:ext>
            </a:extLst>
          </p:cNvPr>
          <p:cNvGrpSpPr/>
          <p:nvPr/>
        </p:nvGrpSpPr>
        <p:grpSpPr>
          <a:xfrm>
            <a:off x="198835" y="328021"/>
            <a:ext cx="11644120" cy="1258306"/>
            <a:chOff x="673582" y="1589717"/>
            <a:chExt cx="5962754" cy="1258306"/>
          </a:xfrm>
        </p:grpSpPr>
        <p:sp>
          <p:nvSpPr>
            <p:cNvPr id="4" name="Rectangle: Rounded Corners 3">
              <a:extLst>
                <a:ext uri="{FF2B5EF4-FFF2-40B4-BE49-F238E27FC236}">
                  <a16:creationId xmlns:a16="http://schemas.microsoft.com/office/drawing/2014/main" id="{98A17EF0-5CD9-A11E-DF09-FE38DFFE11BF}"/>
                </a:ext>
              </a:extLst>
            </p:cNvPr>
            <p:cNvSpPr/>
            <p:nvPr/>
          </p:nvSpPr>
          <p:spPr>
            <a:xfrm>
              <a:off x="673582" y="1589717"/>
              <a:ext cx="5962754" cy="1032631"/>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9ED9FB8A-4A80-7D35-19DE-57226DDDBE78}"/>
                </a:ext>
              </a:extLst>
            </p:cNvPr>
            <p:cNvSpPr txBox="1"/>
            <p:nvPr/>
          </p:nvSpPr>
          <p:spPr>
            <a:xfrm>
              <a:off x="825223" y="1625381"/>
              <a:ext cx="5676996" cy="1222642"/>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3200" b="1" kern="0">
                  <a:solidFill>
                    <a:prstClr val="black"/>
                  </a:solidFill>
                  <a:latin typeface="+mj-lt"/>
                  <a:cs typeface="Arial" panose="020B0604020202020204" pitchFamily="34" charset="0"/>
                </a:rPr>
                <a:t>2. </a:t>
              </a:r>
              <a:r>
                <a:rPr lang="vi-VN" sz="3200" kern="0">
                  <a:solidFill>
                    <a:prstClr val="black"/>
                  </a:solidFill>
                  <a:latin typeface="+mj-lt"/>
                  <a:cs typeface="Arial" panose="020B0604020202020204" pitchFamily="34" charset="0"/>
                </a:rPr>
                <a:t>Con sinh ra có nhiều đặc điểm giống bố mẹ là nhờ chức năng nào của phân tử DNA?</a:t>
              </a:r>
              <a:endParaRPr kumimoji="0" lang="en-US" sz="3200" i="0" u="none" strike="noStrike" kern="0" cap="none" spc="0" normalizeH="0" baseline="0" noProof="0">
                <a:ln>
                  <a:noFill/>
                </a:ln>
                <a:solidFill>
                  <a:prstClr val="black"/>
                </a:solidFill>
                <a:effectLst/>
                <a:uLnTx/>
                <a:uFillTx/>
                <a:latin typeface="+mj-lt"/>
                <a:cs typeface="Arial" panose="020B0604020202020204" pitchFamily="34" charset="0"/>
              </a:endParaRPr>
            </a:p>
          </p:txBody>
        </p:sp>
      </p:grpSp>
      <p:sp>
        <p:nvSpPr>
          <p:cNvPr id="6" name="Rectangle: Rounded Corners 5">
            <a:extLst>
              <a:ext uri="{FF2B5EF4-FFF2-40B4-BE49-F238E27FC236}">
                <a16:creationId xmlns:a16="http://schemas.microsoft.com/office/drawing/2014/main" id="{D39B82E3-236C-C4FA-A8A6-64AC79FFCA6C}"/>
              </a:ext>
            </a:extLst>
          </p:cNvPr>
          <p:cNvSpPr/>
          <p:nvPr/>
        </p:nvSpPr>
        <p:spPr>
          <a:xfrm>
            <a:off x="527351" y="1595947"/>
            <a:ext cx="1447333" cy="463986"/>
          </a:xfrm>
          <a:prstGeom prst="roundRect">
            <a:avLst>
              <a:gd name="adj" fmla="val 50000"/>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Trả lời</a:t>
            </a:r>
          </a:p>
        </p:txBody>
      </p:sp>
      <p:sp>
        <p:nvSpPr>
          <p:cNvPr id="8" name="TextBox 7">
            <a:extLst>
              <a:ext uri="{FF2B5EF4-FFF2-40B4-BE49-F238E27FC236}">
                <a16:creationId xmlns:a16="http://schemas.microsoft.com/office/drawing/2014/main" id="{406BAB82-3CC2-106C-5DE1-16921AAA785F}"/>
              </a:ext>
            </a:extLst>
          </p:cNvPr>
          <p:cNvSpPr txBox="1"/>
          <p:nvPr/>
        </p:nvSpPr>
        <p:spPr>
          <a:xfrm>
            <a:off x="750719" y="2380267"/>
            <a:ext cx="11077487" cy="2028697"/>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r>
              <a:rPr lang="vi-VN" sz="3600">
                <a:cs typeface="Times New Roman" panose="02020603050405020304" pitchFamily="18" charset="0"/>
              </a:rPr>
              <a:t>Con sinh ra có nhiều đặc điểm giống bố mẹ là nhờ gene quy định đặc điểm được truyền đạt từ bố mẹ cho con </a:t>
            </a:r>
            <a:r>
              <a:rPr lang="vi-VN" sz="3600" b="1">
                <a:solidFill>
                  <a:srgbClr val="FF0000"/>
                </a:solidFill>
                <a:cs typeface="Times New Roman" panose="02020603050405020304" pitchFamily="18" charset="0"/>
              </a:rPr>
              <a:t>thông qua quá trình tái bản DNA</a:t>
            </a:r>
            <a:r>
              <a:rPr lang="en-US" sz="3600" b="1">
                <a:solidFill>
                  <a:srgbClr val="FF0000"/>
                </a:solidFill>
                <a:cs typeface="Times New Roman" panose="02020603050405020304" pitchFamily="18" charset="0"/>
              </a:rPr>
              <a:t>.</a:t>
            </a:r>
            <a:endParaRPr lang="en-US" sz="36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863725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398205" y="235612"/>
            <a:ext cx="5751872"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a:latin typeface="Times New Roman "/>
                <a:ea typeface="Aachen" panose="02020500000000000000" pitchFamily="18" charset="0"/>
                <a:cs typeface="Aachen" panose="02020500000000000000" pitchFamily="18" charset="0"/>
              </a:rPr>
              <a:t>3. KHÁI NIỆM GENE</a:t>
            </a:r>
          </a:p>
        </p:txBody>
      </p:sp>
      <p:sp>
        <p:nvSpPr>
          <p:cNvPr id="4" name="TextBox 3">
            <a:extLst>
              <a:ext uri="{FF2B5EF4-FFF2-40B4-BE49-F238E27FC236}">
                <a16:creationId xmlns:a16="http://schemas.microsoft.com/office/drawing/2014/main" id="{4CA2F49A-B7DC-D930-A7CF-693316DBEE1D}"/>
              </a:ext>
            </a:extLst>
          </p:cNvPr>
          <p:cNvSpPr txBox="1"/>
          <p:nvPr/>
        </p:nvSpPr>
        <p:spPr>
          <a:xfrm>
            <a:off x="468947" y="924528"/>
            <a:ext cx="11403505" cy="3348609"/>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pPr>
              <a:spcBef>
                <a:spcPts val="600"/>
              </a:spcBef>
            </a:pPr>
            <a:r>
              <a:rPr lang="vi-VN" sz="2800">
                <a:latin typeface="Times New Roman" panose="02020603050405020304" pitchFamily="18" charset="0"/>
                <a:cs typeface="Times New Roman" panose="02020603050405020304" pitchFamily="18" charset="0"/>
              </a:rPr>
              <a:t>●</a:t>
            </a:r>
            <a:r>
              <a:rPr lang="en-US" sz="2800">
                <a:latin typeface="Times New Roman" panose="02020603050405020304" pitchFamily="18" charset="0"/>
                <a:cs typeface="Times New Roman" panose="02020603050405020304" pitchFamily="18" charset="0"/>
              </a:rPr>
              <a:t> </a:t>
            </a:r>
            <a:r>
              <a:rPr lang="vi-VN" sz="2800"/>
              <a:t>Ở cơ thể sinh vật, mỗi phân tử DNA có chứa vài trăm đến hàng nghìn gene. Mỗi gene quy định một sản phẩm xác định là phân tử RNA hoặc chuỗi polypeptide.</a:t>
            </a:r>
            <a:endParaRPr lang="en-US" sz="2800"/>
          </a:p>
          <a:p>
            <a:pPr>
              <a:spcBef>
                <a:spcPts val="600"/>
              </a:spcBef>
            </a:pPr>
            <a:r>
              <a:rPr lang="vi-VN" sz="2800">
                <a:latin typeface="Times New Roman" panose="02020603050405020304" pitchFamily="18" charset="0"/>
                <a:cs typeface="Times New Roman" panose="02020603050405020304" pitchFamily="18" charset="0"/>
              </a:rPr>
              <a:t>●</a:t>
            </a:r>
            <a:r>
              <a:rPr lang="en-US" sz="2800">
                <a:latin typeface="Times New Roman" panose="02020603050405020304" pitchFamily="18" charset="0"/>
                <a:cs typeface="Times New Roman" panose="02020603050405020304" pitchFamily="18" charset="0"/>
              </a:rPr>
              <a:t> </a:t>
            </a:r>
            <a:r>
              <a:rPr lang="vi-VN" sz="2800"/>
              <a:t>Mỗi gene thường có từ 600 đến 1 500 cặp nucleotide có trình tự xác định. </a:t>
            </a:r>
            <a:endParaRPr lang="en-US" sz="2800"/>
          </a:p>
          <a:p>
            <a:pPr>
              <a:spcBef>
                <a:spcPts val="600"/>
              </a:spcBef>
            </a:pPr>
            <a:r>
              <a:rPr lang="vi-VN" sz="2800">
                <a:latin typeface="Times New Roman" panose="02020603050405020304" pitchFamily="18" charset="0"/>
                <a:cs typeface="Times New Roman" panose="02020603050405020304" pitchFamily="18" charset="0"/>
              </a:rPr>
              <a:t>●</a:t>
            </a:r>
            <a:r>
              <a:rPr lang="en-US" sz="2800">
                <a:latin typeface="Times New Roman" panose="02020603050405020304" pitchFamily="18" charset="0"/>
                <a:cs typeface="Times New Roman" panose="02020603050405020304" pitchFamily="18" charset="0"/>
              </a:rPr>
              <a:t> </a:t>
            </a:r>
            <a:r>
              <a:rPr lang="vi-VN" sz="2800"/>
              <a:t>Tế bào của mỗi loài chứa nhiều gene, ví dụ: vi khuẩn E. coli có khoảng 4 400 gene, ruồi giấm khoảng 14 000 gene, ở người có khoảng 21 300 gene.</a:t>
            </a:r>
            <a:endParaRPr lang="en-US" sz="2800"/>
          </a:p>
        </p:txBody>
      </p:sp>
      <p:grpSp>
        <p:nvGrpSpPr>
          <p:cNvPr id="5" name="Group 4">
            <a:extLst>
              <a:ext uri="{FF2B5EF4-FFF2-40B4-BE49-F238E27FC236}">
                <a16:creationId xmlns:a16="http://schemas.microsoft.com/office/drawing/2014/main" id="{FEA0E79C-2CD7-05FA-E9C1-0FF55A4020F9}"/>
              </a:ext>
            </a:extLst>
          </p:cNvPr>
          <p:cNvGrpSpPr/>
          <p:nvPr/>
        </p:nvGrpSpPr>
        <p:grpSpPr>
          <a:xfrm>
            <a:off x="662720" y="4553803"/>
            <a:ext cx="9971898" cy="914400"/>
            <a:chOff x="394226" y="800015"/>
            <a:chExt cx="9971898" cy="914400"/>
          </a:xfrm>
        </p:grpSpPr>
        <p:sp>
          <p:nvSpPr>
            <p:cNvPr id="7" name="Oval 6">
              <a:extLst>
                <a:ext uri="{FF2B5EF4-FFF2-40B4-BE49-F238E27FC236}">
                  <a16:creationId xmlns:a16="http://schemas.microsoft.com/office/drawing/2014/main" id="{1597EDC9-0DEA-8B3E-0DDF-76BB6FA76611}"/>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8F4457A-FDB3-5A47-C578-6E13BBAFF59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5216F"/>
                  </a:solidFill>
                  <a:effectLst/>
                  <a:uLnTx/>
                  <a:uFillTx/>
                  <a:latin typeface="Arial" panose="020B0604020202020204" pitchFamily="34" charset="0"/>
                  <a:ea typeface="Aachen" panose="02020500000000000000" pitchFamily="18" charset="0"/>
                  <a:cs typeface="Arial" panose="020B0604020202020204" pitchFamily="34" charset="0"/>
                </a:rPr>
                <a:t>?</a:t>
              </a:r>
            </a:p>
          </p:txBody>
        </p:sp>
        <p:sp>
          <p:nvSpPr>
            <p:cNvPr id="9" name="TextBox 8">
              <a:extLst>
                <a:ext uri="{FF2B5EF4-FFF2-40B4-BE49-F238E27FC236}">
                  <a16:creationId xmlns:a16="http://schemas.microsoft.com/office/drawing/2014/main" id="{F9162037-CB3C-1D6E-B352-E0318879A83D}"/>
                </a:ext>
              </a:extLst>
            </p:cNvPr>
            <p:cNvSpPr txBox="1"/>
            <p:nvPr/>
          </p:nvSpPr>
          <p:spPr>
            <a:xfrm>
              <a:off x="1338123" y="972960"/>
              <a:ext cx="9028001" cy="603073"/>
            </a:xfrm>
            <a:prstGeom prst="round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2700" b="1">
                  <a:solidFill>
                    <a:prstClr val="black"/>
                  </a:solidFill>
                  <a:latin typeface="Arial" panose="020B0604020202020204" pitchFamily="34" charset="0"/>
                  <a:cs typeface="Arial" panose="020B0604020202020204" pitchFamily="34" charset="0"/>
                </a:rPr>
                <a:t>Đọc đoạn thông tin trên, hãy nêu khái niệm về gene?</a:t>
              </a:r>
              <a:endParaRPr kumimoji="0" lang="en-US" sz="2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0" name="TextBox 9">
            <a:extLst>
              <a:ext uri="{FF2B5EF4-FFF2-40B4-BE49-F238E27FC236}">
                <a16:creationId xmlns:a16="http://schemas.microsoft.com/office/drawing/2014/main" id="{2CC15108-6BDE-5A58-D2EC-31CEDC4D1248}"/>
              </a:ext>
            </a:extLst>
          </p:cNvPr>
          <p:cNvSpPr txBox="1"/>
          <p:nvPr/>
        </p:nvSpPr>
        <p:spPr>
          <a:xfrm>
            <a:off x="428740" y="1176150"/>
            <a:ext cx="11487957" cy="186512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Times New Roman" panose="02020603050405020304" pitchFamily="18" charset="0"/>
                <a:cs typeface="Times New Roman" panose="02020603050405020304" pitchFamily="18" charset="0"/>
              </a:defRPr>
            </a:lvl1pPr>
          </a:lstStyle>
          <a:p>
            <a:r>
              <a:rPr lang="en-US" sz="3200" b="1">
                <a:solidFill>
                  <a:srgbClr val="FF0000"/>
                </a:solidFill>
              </a:rPr>
              <a:t> Khái niệm gene: </a:t>
            </a:r>
            <a:r>
              <a:rPr lang="en-US" sz="3200" b="1"/>
              <a:t>Gene là một đoạn của phân tử DNA mang thông tin mã hóa cho một sản phẩm xác định là RNA hoặc chuỗi polypeptide.</a:t>
            </a:r>
          </a:p>
        </p:txBody>
      </p:sp>
    </p:spTree>
    <p:extLst>
      <p:ext uri="{BB962C8B-B14F-4D97-AF65-F5344CB8AC3E}">
        <p14:creationId xmlns:p14="http://schemas.microsoft.com/office/powerpoint/2010/main" val="111971778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par>
                                <p:cTn id="34" presetID="2" presetClass="exit" presetSubtype="4" fill="hold" grpId="0" nodeType="withEffect">
                                  <p:stCondLst>
                                    <p:cond delay="0"/>
                                  </p:stCondLst>
                                  <p:childTnLst>
                                    <p:anim calcmode="lin" valueType="num">
                                      <p:cBhvr additive="base">
                                        <p:cTn id="35" dur="500"/>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6" dur="500"/>
                                        <p:tgtEl>
                                          <p:spTgt spid="4">
                                            <p:txEl>
                                              <p:pRg st="0" end="0"/>
                                            </p:txEl>
                                          </p:spTgt>
                                        </p:tgtEl>
                                        <p:attrNameLst>
                                          <p:attrName>ppt_y</p:attrName>
                                        </p:attrNameLst>
                                      </p:cBhvr>
                                      <p:tavLst>
                                        <p:tav tm="0">
                                          <p:val>
                                            <p:strVal val="ppt_y"/>
                                          </p:val>
                                        </p:tav>
                                        <p:tav tm="100000">
                                          <p:val>
                                            <p:strVal val="1+ppt_h/2"/>
                                          </p:val>
                                        </p:tav>
                                      </p:tavLst>
                                    </p:anim>
                                    <p:set>
                                      <p:cBhvr>
                                        <p:cTn id="37" dur="1" fill="hold">
                                          <p:stCondLst>
                                            <p:cond delay="499"/>
                                          </p:stCondLst>
                                        </p:cTn>
                                        <p:tgtEl>
                                          <p:spTgt spid="4">
                                            <p:txEl>
                                              <p:pRg st="0" end="0"/>
                                            </p:txEl>
                                          </p:spTgt>
                                        </p:tgtEl>
                                        <p:attrNameLst>
                                          <p:attrName>style.visibility</p:attrName>
                                        </p:attrNameLst>
                                      </p:cBhvr>
                                      <p:to>
                                        <p:strVal val="hidden"/>
                                      </p:to>
                                    </p:set>
                                  </p:childTnLst>
                                </p:cTn>
                              </p:par>
                              <p:par>
                                <p:cTn id="38" presetID="2" presetClass="exit" presetSubtype="4" fill="hold" grpId="0" nodeType="withEffect">
                                  <p:stCondLst>
                                    <p:cond delay="0"/>
                                  </p:stCondLst>
                                  <p:childTnLst>
                                    <p:anim calcmode="lin" valueType="num">
                                      <p:cBhvr additive="base">
                                        <p:cTn id="39" dur="500"/>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40" dur="500"/>
                                        <p:tgtEl>
                                          <p:spTgt spid="4">
                                            <p:txEl>
                                              <p:pRg st="1" end="1"/>
                                            </p:txEl>
                                          </p:spTgt>
                                        </p:tgtEl>
                                        <p:attrNameLst>
                                          <p:attrName>ppt_y</p:attrName>
                                        </p:attrNameLst>
                                      </p:cBhvr>
                                      <p:tavLst>
                                        <p:tav tm="0">
                                          <p:val>
                                            <p:strVal val="ppt_y"/>
                                          </p:val>
                                        </p:tav>
                                        <p:tav tm="100000">
                                          <p:val>
                                            <p:strVal val="1+ppt_h/2"/>
                                          </p:val>
                                        </p:tav>
                                      </p:tavLst>
                                    </p:anim>
                                    <p:set>
                                      <p:cBhvr>
                                        <p:cTn id="41" dur="1" fill="hold">
                                          <p:stCondLst>
                                            <p:cond delay="499"/>
                                          </p:stCondLst>
                                        </p:cTn>
                                        <p:tgtEl>
                                          <p:spTgt spid="4">
                                            <p:txEl>
                                              <p:pRg st="1" end="1"/>
                                            </p:txEl>
                                          </p:spTgt>
                                        </p:tgtEl>
                                        <p:attrNameLst>
                                          <p:attrName>style.visibility</p:attrName>
                                        </p:attrNameLst>
                                      </p:cBhvr>
                                      <p:to>
                                        <p:strVal val="hidden"/>
                                      </p:to>
                                    </p:set>
                                  </p:childTnLst>
                                </p:cTn>
                              </p:par>
                              <p:par>
                                <p:cTn id="42" presetID="2" presetClass="exit" presetSubtype="4" fill="hold" grpId="0" nodeType="withEffect">
                                  <p:stCondLst>
                                    <p:cond delay="0"/>
                                  </p:stCondLst>
                                  <p:childTnLst>
                                    <p:anim calcmode="lin" valueType="num">
                                      <p:cBhvr additive="base">
                                        <p:cTn id="43" dur="500"/>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4" dur="500"/>
                                        <p:tgtEl>
                                          <p:spTgt spid="4">
                                            <p:txEl>
                                              <p:pRg st="2" end="2"/>
                                            </p:txEl>
                                          </p:spTgt>
                                        </p:tgtEl>
                                        <p:attrNameLst>
                                          <p:attrName>ppt_y</p:attrName>
                                        </p:attrNameLst>
                                      </p:cBhvr>
                                      <p:tavLst>
                                        <p:tav tm="0">
                                          <p:val>
                                            <p:strVal val="ppt_y"/>
                                          </p:val>
                                        </p:tav>
                                        <p:tav tm="100000">
                                          <p:val>
                                            <p:strVal val="1+ppt_h/2"/>
                                          </p:val>
                                        </p:tav>
                                      </p:tavLst>
                                    </p:anim>
                                    <p:set>
                                      <p:cBhvr>
                                        <p:cTn id="45" dur="1" fill="hold">
                                          <p:stCondLst>
                                            <p:cond delay="499"/>
                                          </p:stCondLst>
                                        </p:cTn>
                                        <p:tgtEl>
                                          <p:spTgt spid="4">
                                            <p:txEl>
                                              <p:pRg st="2" end="2"/>
                                            </p:txEl>
                                          </p:spTgt>
                                        </p:tgtEl>
                                        <p:attrNameLst>
                                          <p:attrName>style.visibility</p:attrName>
                                        </p:attrNameLst>
                                      </p:cBhvr>
                                      <p:to>
                                        <p:strVal val="hidden"/>
                                      </p:to>
                                    </p:set>
                                  </p:childTnLst>
                                </p:cTn>
                              </p:par>
                              <p:par>
                                <p:cTn id="46" presetID="2" presetClass="exit" presetSubtype="4" fill="hold" nodeType="withEffect">
                                  <p:stCondLst>
                                    <p:cond delay="0"/>
                                  </p:stCondLst>
                                  <p:childTnLst>
                                    <p:anim calcmode="lin" valueType="num">
                                      <p:cBhvr additive="base">
                                        <p:cTn id="47" dur="500"/>
                                        <p:tgtEl>
                                          <p:spTgt spid="5"/>
                                        </p:tgtEl>
                                        <p:attrNameLst>
                                          <p:attrName>ppt_x</p:attrName>
                                        </p:attrNameLst>
                                      </p:cBhvr>
                                      <p:tavLst>
                                        <p:tav tm="0">
                                          <p:val>
                                            <p:strVal val="ppt_x"/>
                                          </p:val>
                                        </p:tav>
                                        <p:tav tm="100000">
                                          <p:val>
                                            <p:strVal val="ppt_x"/>
                                          </p:val>
                                        </p:tav>
                                      </p:tavLst>
                                    </p:anim>
                                    <p:anim calcmode="lin" valueType="num">
                                      <p:cBhvr additive="base">
                                        <p:cTn id="48" dur="500"/>
                                        <p:tgtEl>
                                          <p:spTgt spid="5"/>
                                        </p:tgtEl>
                                        <p:attrNameLst>
                                          <p:attrName>ppt_y</p:attrName>
                                        </p:attrNameLst>
                                      </p:cBhvr>
                                      <p:tavLst>
                                        <p:tav tm="0">
                                          <p:val>
                                            <p:strVal val="ppt_y"/>
                                          </p:val>
                                        </p:tav>
                                        <p:tav tm="100000">
                                          <p:val>
                                            <p:strVal val="1+ppt_h/2"/>
                                          </p:val>
                                        </p:tav>
                                      </p:tavLst>
                                    </p:anim>
                                    <p:set>
                                      <p:cBhvr>
                                        <p:cTn id="4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allAtOnce"/>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5D5698B-18AF-9970-4620-5081B37B946D}"/>
              </a:ext>
            </a:extLst>
          </p:cNvPr>
          <p:cNvSpPr txBox="1"/>
          <p:nvPr/>
        </p:nvSpPr>
        <p:spPr>
          <a:xfrm>
            <a:off x="368731" y="253447"/>
            <a:ext cx="6061566" cy="2785378"/>
          </a:xfrm>
          <a:prstGeom prst="rect">
            <a:avLst/>
          </a:prstGeom>
          <a:noFill/>
        </p:spPr>
        <p:txBody>
          <a:bodyPr wrap="square">
            <a:spAutoFit/>
          </a:bodyPr>
          <a:lstStyle/>
          <a:p>
            <a:pPr algn="just">
              <a:lnSpc>
                <a:spcPct val="125000"/>
              </a:lnSpc>
            </a:pPr>
            <a:r>
              <a:rPr lang="en-US" sz="2800" b="1">
                <a:latin typeface="+mj-lt"/>
              </a:rPr>
              <a:t>Câu hỏi: </a:t>
            </a:r>
            <a:r>
              <a:rPr lang="vi-VN" sz="2800">
                <a:latin typeface="+mj-lt"/>
              </a:rPr>
              <a:t>Những hiểu biết về gene là cơ sở cho những ứng dụng trong chọn giống, y học và kĩ thuật di truyền. Nêu những thành tựu về ứng dụng công nghệ gene trong cuộc sống mà em biết.</a:t>
            </a:r>
            <a:endParaRPr lang="en-US" sz="2800">
              <a:latin typeface="+mj-lt"/>
            </a:endParaRPr>
          </a:p>
        </p:txBody>
      </p:sp>
      <p:sp>
        <p:nvSpPr>
          <p:cNvPr id="15" name="Rectangle: Rounded Corners 14">
            <a:extLst>
              <a:ext uri="{FF2B5EF4-FFF2-40B4-BE49-F238E27FC236}">
                <a16:creationId xmlns:a16="http://schemas.microsoft.com/office/drawing/2014/main" id="{A9C94067-C9EF-4E31-06DC-460436D03D78}"/>
              </a:ext>
            </a:extLst>
          </p:cNvPr>
          <p:cNvSpPr/>
          <p:nvPr/>
        </p:nvSpPr>
        <p:spPr>
          <a:xfrm>
            <a:off x="2160412" y="3057634"/>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17" name="TextBox 16">
            <a:extLst>
              <a:ext uri="{FF2B5EF4-FFF2-40B4-BE49-F238E27FC236}">
                <a16:creationId xmlns:a16="http://schemas.microsoft.com/office/drawing/2014/main" id="{A8543520-6B5C-2F36-6970-7CBC5E08D25B}"/>
              </a:ext>
            </a:extLst>
          </p:cNvPr>
          <p:cNvSpPr txBox="1"/>
          <p:nvPr/>
        </p:nvSpPr>
        <p:spPr>
          <a:xfrm>
            <a:off x="124500" y="3584540"/>
            <a:ext cx="6276299" cy="2785378"/>
          </a:xfrm>
          <a:prstGeom prst="rect">
            <a:avLst/>
          </a:prstGeom>
          <a:noFill/>
        </p:spPr>
        <p:txBody>
          <a:bodyPr wrap="square">
            <a:spAutoFit/>
          </a:bodyPr>
          <a:lstStyle>
            <a:defPPr>
              <a:defRPr lang="en-US"/>
            </a:defPPr>
            <a:lvl1pPr algn="just">
              <a:lnSpc>
                <a:spcPct val="125000"/>
              </a:lnSpc>
              <a:defRPr sz="2400" b="1">
                <a:latin typeface="+mj-lt"/>
              </a:defRPr>
            </a:lvl1pPr>
          </a:lstStyle>
          <a:p>
            <a:r>
              <a:rPr lang="vi-VN" sz="2800">
                <a:solidFill>
                  <a:srgbClr val="FF0000"/>
                </a:solidFill>
              </a:rPr>
              <a:t>–</a:t>
            </a:r>
            <a:r>
              <a:rPr lang="en-US" sz="2800">
                <a:solidFill>
                  <a:srgbClr val="FF0000"/>
                </a:solidFill>
              </a:rPr>
              <a:t> </a:t>
            </a:r>
            <a:r>
              <a:rPr lang="vi-VN" sz="2800">
                <a:solidFill>
                  <a:srgbClr val="FF0000"/>
                </a:solidFill>
              </a:rPr>
              <a:t>Trong nông nghiệp, </a:t>
            </a:r>
            <a:r>
              <a:rPr lang="vi-VN" sz="2800" b="0"/>
              <a:t>công nghệ gene cho nhiều kết quả to lớn với những sinh vật biến đổi gene: ngô, đậu nành, củ cải đường, khoai tây, cà chua, bí đao, dầu, gạo vàng,...</a:t>
            </a:r>
            <a:endParaRPr lang="en-US" sz="2800" b="0"/>
          </a:p>
        </p:txBody>
      </p:sp>
      <p:pic>
        <p:nvPicPr>
          <p:cNvPr id="1028" name="Picture 4" descr="Pin on Cây trồng Biến đổi Gen (GMO)">
            <a:extLst>
              <a:ext uri="{FF2B5EF4-FFF2-40B4-BE49-F238E27FC236}">
                <a16:creationId xmlns:a16="http://schemas.microsoft.com/office/drawing/2014/main" id="{1292D752-9103-04F6-A3A0-3C241B17AE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172"/>
          <a:stretch/>
        </p:blipFill>
        <p:spPr bwMode="auto">
          <a:xfrm>
            <a:off x="6784258" y="516194"/>
            <a:ext cx="5201265" cy="6032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3287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ircle(in)">
                                      <p:cBhvr>
                                        <p:cTn id="18" dur="2000"/>
                                        <p:tgtEl>
                                          <p:spTgt spid="17"/>
                                        </p:tgtEl>
                                      </p:cBhvr>
                                    </p:animEffect>
                                  </p:childTnLst>
                                </p:cTn>
                              </p:par>
                              <p:par>
                                <p:cTn id="19" presetID="6" presetClass="entr" presetSubtype="16"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circle(in)">
                                      <p:cBhvr>
                                        <p:cTn id="21"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19A076B-B3B6-16B1-51E6-F35DACA963D9}"/>
              </a:ext>
            </a:extLst>
          </p:cNvPr>
          <p:cNvGrpSpPr/>
          <p:nvPr/>
        </p:nvGrpSpPr>
        <p:grpSpPr>
          <a:xfrm>
            <a:off x="3091562" y="187688"/>
            <a:ext cx="6008876" cy="805543"/>
            <a:chOff x="1957096" y="205274"/>
            <a:chExt cx="5050196" cy="933061"/>
          </a:xfrm>
        </p:grpSpPr>
        <p:sp>
          <p:nvSpPr>
            <p:cNvPr id="18" name="Rectangle: Rounded Corners 17">
              <a:extLst>
                <a:ext uri="{FF2B5EF4-FFF2-40B4-BE49-F238E27FC236}">
                  <a16:creationId xmlns:a16="http://schemas.microsoft.com/office/drawing/2014/main" id="{EF38BAE2-A53F-FA2C-8183-7C5B49D998AE}"/>
                </a:ext>
              </a:extLst>
            </p:cNvPr>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5FF80D8-138B-D4DC-E531-31C4ADE6A149}"/>
                </a:ext>
              </a:extLst>
            </p:cNvPr>
            <p:cNvSpPr txBox="1"/>
            <p:nvPr/>
          </p:nvSpPr>
          <p:spPr>
            <a:xfrm>
              <a:off x="2141832" y="329758"/>
              <a:ext cx="4817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latin typeface="Arial" panose="020B0604020202020204" pitchFamily="34" charset="0"/>
                  <a:cs typeface="Arial" panose="020B0604020202020204" pitchFamily="34" charset="0"/>
                </a:rPr>
                <a:t>I. KHÁI NIỆM NUCLEIC ACID</a:t>
              </a:r>
              <a:endPar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3074" name="Picture 2">
            <a:extLst>
              <a:ext uri="{FF2B5EF4-FFF2-40B4-BE49-F238E27FC236}">
                <a16:creationId xmlns:a16="http://schemas.microsoft.com/office/drawing/2014/main" id="{CE075B04-A9E3-AB23-09D0-E667D39F58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2622" y="2686181"/>
            <a:ext cx="4019909" cy="322309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124BAB8C-2240-5E12-1847-039B2BDB5D85}"/>
              </a:ext>
            </a:extLst>
          </p:cNvPr>
          <p:cNvGrpSpPr/>
          <p:nvPr/>
        </p:nvGrpSpPr>
        <p:grpSpPr>
          <a:xfrm>
            <a:off x="394226" y="800015"/>
            <a:ext cx="11083457" cy="1517978"/>
            <a:chOff x="394226" y="800015"/>
            <a:chExt cx="11083457" cy="1517978"/>
          </a:xfrm>
        </p:grpSpPr>
        <p:sp>
          <p:nvSpPr>
            <p:cNvPr id="2" name="Rectangle: Rounded Corners 1">
              <a:extLst>
                <a:ext uri="{FF2B5EF4-FFF2-40B4-BE49-F238E27FC236}">
                  <a16:creationId xmlns:a16="http://schemas.microsoft.com/office/drawing/2014/main" id="{205D27E5-A56A-FD5B-F19E-3598FE498196}"/>
                </a:ext>
              </a:extLst>
            </p:cNvPr>
            <p:cNvSpPr/>
            <p:nvPr/>
          </p:nvSpPr>
          <p:spPr>
            <a:xfrm>
              <a:off x="624501" y="1163279"/>
              <a:ext cx="10853182" cy="115471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1C73C374-4EB5-1802-2C40-844C2430D5B8}"/>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0B5ACE95-B766-8E3D-D1B7-C192EA4118F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75216F"/>
                  </a:solidFill>
                  <a:latin typeface="Arial" panose="020B0604020202020204" pitchFamily="34" charset="0"/>
                  <a:ea typeface="Aachen" panose="02020500000000000000" pitchFamily="18" charset="0"/>
                  <a:cs typeface="Arial" panose="020B0604020202020204" pitchFamily="34" charset="0"/>
                </a:rPr>
                <a:t>?</a:t>
              </a:r>
            </a:p>
          </p:txBody>
        </p:sp>
        <p:sp>
          <p:nvSpPr>
            <p:cNvPr id="6" name="TextBox 5">
              <a:extLst>
                <a:ext uri="{FF2B5EF4-FFF2-40B4-BE49-F238E27FC236}">
                  <a16:creationId xmlns:a16="http://schemas.microsoft.com/office/drawing/2014/main" id="{B053A59A-E4BB-4378-19A3-58DF71AB8267}"/>
                </a:ext>
              </a:extLst>
            </p:cNvPr>
            <p:cNvSpPr txBox="1"/>
            <p:nvPr/>
          </p:nvSpPr>
          <p:spPr>
            <a:xfrm>
              <a:off x="1279871" y="1163279"/>
              <a:ext cx="10129999" cy="1154714"/>
            </a:xfrm>
            <a:prstGeom prst="roundRect">
              <a:avLst/>
            </a:prstGeom>
            <a:noFill/>
          </p:spPr>
          <p:txBody>
            <a:bodyPr wrap="square">
              <a:spAutoFit/>
            </a:bodyPr>
            <a:lstStyle/>
            <a:p>
              <a:pPr>
                <a:lnSpc>
                  <a:spcPct val="120000"/>
                </a:lnSpc>
              </a:pPr>
              <a:r>
                <a:rPr lang="en-US" sz="2700" b="1">
                  <a:latin typeface="Arial" panose="020B0604020202020204" pitchFamily="34" charset="0"/>
                  <a:cs typeface="Arial" panose="020B0604020202020204" pitchFamily="34" charset="0"/>
                </a:rPr>
                <a:t>Dựa vào thông tin sách giáo khoa, em hãy cho biết Nucleic acid được cấu tạo như thế nào? Gồm những loại nào?</a:t>
              </a:r>
            </a:p>
          </p:txBody>
        </p:sp>
      </p:grpSp>
      <p:sp>
        <p:nvSpPr>
          <p:cNvPr id="8" name="TextBox 7">
            <a:extLst>
              <a:ext uri="{FF2B5EF4-FFF2-40B4-BE49-F238E27FC236}">
                <a16:creationId xmlns:a16="http://schemas.microsoft.com/office/drawing/2014/main" id="{53830F4B-747F-36EA-9948-D4E51004D4AE}"/>
              </a:ext>
            </a:extLst>
          </p:cNvPr>
          <p:cNvSpPr txBox="1"/>
          <p:nvPr/>
        </p:nvSpPr>
        <p:spPr>
          <a:xfrm>
            <a:off x="1003507" y="6003528"/>
            <a:ext cx="4475053" cy="733149"/>
          </a:xfrm>
          <a:prstGeom prst="rect">
            <a:avLst/>
          </a:prstGeom>
          <a:noFill/>
        </p:spPr>
        <p:txBody>
          <a:bodyPr wrap="square">
            <a:spAutoFit/>
          </a:bodyPr>
          <a:lstStyle/>
          <a:p>
            <a:pPr algn="ctr">
              <a:lnSpc>
                <a:spcPct val="120000"/>
              </a:lnSpc>
            </a:pPr>
            <a:r>
              <a:rPr lang="vi-VN" b="1">
                <a:latin typeface="Arial" panose="020B0604020202020204" pitchFamily="34" charset="0"/>
                <a:cs typeface="Arial" panose="020B0604020202020204" pitchFamily="34" charset="0"/>
              </a:rPr>
              <a:t>Hình</a:t>
            </a:r>
            <a:r>
              <a:rPr lang="en-US" b="1">
                <a:latin typeface="Arial" panose="020B0604020202020204" pitchFamily="34" charset="0"/>
                <a:cs typeface="Arial" panose="020B0604020202020204" pitchFamily="34" charset="0"/>
              </a:rPr>
              <a:t>. </a:t>
            </a:r>
            <a:r>
              <a:rPr lang="vi-VN">
                <a:latin typeface="Arial" panose="020B0604020202020204" pitchFamily="34" charset="0"/>
                <a:cs typeface="Arial" panose="020B0604020202020204" pitchFamily="34" charset="0"/>
              </a:rPr>
              <a:t>Một nucleotide được tạo thành từ pho</a:t>
            </a:r>
            <a:r>
              <a:rPr lang="en-US">
                <a:latin typeface="Arial" panose="020B0604020202020204" pitchFamily="34" charset="0"/>
                <a:cs typeface="Arial" panose="020B0604020202020204" pitchFamily="34" charset="0"/>
              </a:rPr>
              <a:t>s</a:t>
            </a:r>
            <a:r>
              <a:rPr lang="vi-VN">
                <a:latin typeface="Arial" panose="020B0604020202020204" pitchFamily="34" charset="0"/>
                <a:cs typeface="Arial" panose="020B0604020202020204" pitchFamily="34" charset="0"/>
              </a:rPr>
              <a:t>phat</a:t>
            </a:r>
            <a:r>
              <a:rPr lang="en-US">
                <a:latin typeface="Arial" panose="020B0604020202020204" pitchFamily="34" charset="0"/>
                <a:cs typeface="Arial" panose="020B0604020202020204" pitchFamily="34" charset="0"/>
              </a:rPr>
              <a:t>e</a:t>
            </a:r>
            <a:r>
              <a:rPr lang="vi-VN">
                <a:latin typeface="Arial" panose="020B0604020202020204" pitchFamily="34" charset="0"/>
                <a:cs typeface="Arial" panose="020B0604020202020204" pitchFamily="34" charset="0"/>
              </a:rPr>
              <a:t>, đường và ba</a:t>
            </a:r>
            <a:r>
              <a:rPr lang="en-US">
                <a:latin typeface="Arial" panose="020B0604020202020204" pitchFamily="34" charset="0"/>
                <a:cs typeface="Arial" panose="020B0604020202020204" pitchFamily="34" charset="0"/>
              </a:rPr>
              <a:t>se</a:t>
            </a:r>
            <a:r>
              <a:rPr lang="vi-VN">
                <a:latin typeface="Arial" panose="020B0604020202020204" pitchFamily="34" charset="0"/>
                <a:cs typeface="Arial" panose="020B0604020202020204" pitchFamily="34" charset="0"/>
              </a:rPr>
              <a:t>.</a:t>
            </a:r>
            <a:endParaRPr lang="en-US">
              <a:latin typeface="Arial" panose="020B0604020202020204" pitchFamily="34" charset="0"/>
              <a:cs typeface="Arial" panose="020B0604020202020204" pitchFamily="34" charset="0"/>
            </a:endParaRPr>
          </a:p>
        </p:txBody>
      </p:sp>
      <p:pic>
        <p:nvPicPr>
          <p:cNvPr id="3076" name="Picture 4">
            <a:extLst>
              <a:ext uri="{FF2B5EF4-FFF2-40B4-BE49-F238E27FC236}">
                <a16:creationId xmlns:a16="http://schemas.microsoft.com/office/drawing/2014/main" id="{CC466F4E-14FE-6593-E703-6C4A866D79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2751" y="2343339"/>
            <a:ext cx="4535715" cy="4393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63277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circle(in)">
                                      <p:cBhvr>
                                        <p:cTn id="18" dur="2000"/>
                                        <p:tgtEl>
                                          <p:spTgt spid="307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par>
                                <p:cTn id="22" presetID="6" presetClass="entr" presetSubtype="16"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circle(in)">
                                      <p:cBhvr>
                                        <p:cTn id="24"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A9C94067-C9EF-4E31-06DC-460436D03D78}"/>
              </a:ext>
            </a:extLst>
          </p:cNvPr>
          <p:cNvSpPr/>
          <p:nvPr/>
        </p:nvSpPr>
        <p:spPr>
          <a:xfrm>
            <a:off x="1688463" y="432422"/>
            <a:ext cx="1447333" cy="463986"/>
          </a:xfrm>
          <a:prstGeom prst="roundRect">
            <a:avLst>
              <a:gd name="adj" fmla="val 50000"/>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17" name="TextBox 16">
            <a:extLst>
              <a:ext uri="{FF2B5EF4-FFF2-40B4-BE49-F238E27FC236}">
                <a16:creationId xmlns:a16="http://schemas.microsoft.com/office/drawing/2014/main" id="{A8543520-6B5C-2F36-6970-7CBC5E08D25B}"/>
              </a:ext>
            </a:extLst>
          </p:cNvPr>
          <p:cNvSpPr txBox="1"/>
          <p:nvPr/>
        </p:nvSpPr>
        <p:spPr>
          <a:xfrm>
            <a:off x="271985" y="1203468"/>
            <a:ext cx="5065664" cy="4636847"/>
          </a:xfrm>
          <a:prstGeom prst="rect">
            <a:avLst/>
          </a:prstGeom>
          <a:noFill/>
        </p:spPr>
        <p:txBody>
          <a:bodyPr wrap="square">
            <a:spAutoFit/>
          </a:bodyPr>
          <a:lstStyle>
            <a:defPPr>
              <a:defRPr lang="en-US"/>
            </a:defPPr>
            <a:lvl1pPr algn="just">
              <a:lnSpc>
                <a:spcPct val="125000"/>
              </a:lnSpc>
              <a:defRPr sz="2400" b="1">
                <a:latin typeface="+mj-lt"/>
              </a:defRPr>
            </a:lvl1pPr>
          </a:lstStyle>
          <a:p>
            <a:r>
              <a:rPr lang="vi-VN" sz="4000" b="0"/>
              <a:t>Nhờ được chọn lọc gene, những thực phẩm biến đổi gene thường có </a:t>
            </a:r>
            <a:r>
              <a:rPr lang="vi-VN" sz="4000">
                <a:solidFill>
                  <a:srgbClr val="00B050"/>
                </a:solidFill>
              </a:rPr>
              <a:t>năng suất cao, hàm lượng chất dinh dưỡng nhiều,...</a:t>
            </a:r>
            <a:endParaRPr lang="en-US" sz="4000">
              <a:solidFill>
                <a:srgbClr val="00B050"/>
              </a:solidFill>
            </a:endParaRPr>
          </a:p>
        </p:txBody>
      </p:sp>
      <p:pic>
        <p:nvPicPr>
          <p:cNvPr id="1028" name="Picture 4" descr="Pin on Cây trồng Biến đổi Gen (GMO)">
            <a:extLst>
              <a:ext uri="{FF2B5EF4-FFF2-40B4-BE49-F238E27FC236}">
                <a16:creationId xmlns:a16="http://schemas.microsoft.com/office/drawing/2014/main" id="{1292D752-9103-04F6-A3A0-3C241B17AE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172"/>
          <a:stretch/>
        </p:blipFill>
        <p:spPr bwMode="auto">
          <a:xfrm>
            <a:off x="5620101" y="0"/>
            <a:ext cx="65718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87309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8543520-6B5C-2F36-6970-7CBC5E08D25B}"/>
              </a:ext>
            </a:extLst>
          </p:cNvPr>
          <p:cNvSpPr txBox="1"/>
          <p:nvPr/>
        </p:nvSpPr>
        <p:spPr>
          <a:xfrm>
            <a:off x="478462" y="790513"/>
            <a:ext cx="5127371" cy="4182363"/>
          </a:xfrm>
          <a:prstGeom prst="rect">
            <a:avLst/>
          </a:prstGeom>
          <a:noFill/>
        </p:spPr>
        <p:txBody>
          <a:bodyPr wrap="square">
            <a:spAutoFit/>
          </a:bodyPr>
          <a:lstStyle>
            <a:defPPr>
              <a:defRPr lang="en-US"/>
            </a:defPPr>
            <a:lvl1pPr algn="just">
              <a:lnSpc>
                <a:spcPct val="125000"/>
              </a:lnSpc>
              <a:defRPr sz="2400" b="1">
                <a:latin typeface="+mj-lt"/>
              </a:defRPr>
            </a:lvl1pPr>
          </a:lstStyle>
          <a:p>
            <a:r>
              <a:rPr lang="vi-VN" sz="3600" b="0">
                <a:solidFill>
                  <a:srgbClr val="FF0000"/>
                </a:solidFill>
              </a:rPr>
              <a:t>–</a:t>
            </a:r>
            <a:r>
              <a:rPr lang="en-US" sz="3600" b="0">
                <a:solidFill>
                  <a:srgbClr val="FF0000"/>
                </a:solidFill>
              </a:rPr>
              <a:t> </a:t>
            </a:r>
            <a:r>
              <a:rPr lang="vi-VN" sz="3600" b="0">
                <a:solidFill>
                  <a:srgbClr val="FF0000"/>
                </a:solidFill>
              </a:rPr>
              <a:t>Trong y khoa, </a:t>
            </a:r>
            <a:r>
              <a:rPr lang="vi-VN" sz="3600" b="0"/>
              <a:t>công nghệ gene đóng một vai trò quan trọng: công cụ chẩn đoán, sản xuất thuốc điều trị và vaccine phòng bệnh,... </a:t>
            </a:r>
            <a:endParaRPr lang="en-US" sz="3600" b="0">
              <a:solidFill>
                <a:srgbClr val="00B050"/>
              </a:solidFill>
            </a:endParaRPr>
          </a:p>
        </p:txBody>
      </p:sp>
      <p:pic>
        <p:nvPicPr>
          <p:cNvPr id="2050" name="Picture 2" descr="Quy trình sản xuất vaccine chống Covid 19 (phần 1)">
            <a:extLst>
              <a:ext uri="{FF2B5EF4-FFF2-40B4-BE49-F238E27FC236}">
                <a16:creationId xmlns:a16="http://schemas.microsoft.com/office/drawing/2014/main" id="{543A3873-4DCC-4EEA-0818-9797148075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389"/>
          <a:stretch/>
        </p:blipFill>
        <p:spPr bwMode="auto">
          <a:xfrm>
            <a:off x="6372751" y="0"/>
            <a:ext cx="5819249" cy="31449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hát triển y học chính xác: Cần sự đầu tư tổng thể - Tạp chí Tia sáng">
            <a:extLst>
              <a:ext uri="{FF2B5EF4-FFF2-40B4-BE49-F238E27FC236}">
                <a16:creationId xmlns:a16="http://schemas.microsoft.com/office/drawing/2014/main" id="{4335B032-ABBE-655B-965E-939FE181F3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75"/>
          <a:stretch/>
        </p:blipFill>
        <p:spPr bwMode="auto">
          <a:xfrm>
            <a:off x="6372751" y="3122088"/>
            <a:ext cx="5819249" cy="3735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420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par>
                                <p:cTn id="8" presetID="6" presetClass="entr" presetSubtype="16"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circle(in)">
                                      <p:cBhvr>
                                        <p:cTn id="10" dur="2000"/>
                                        <p:tgtEl>
                                          <p:spTgt spid="2052"/>
                                        </p:tgtEl>
                                      </p:cBhvr>
                                    </p:animEffect>
                                  </p:childTnLst>
                                </p:cTn>
                              </p:par>
                              <p:par>
                                <p:cTn id="11" presetID="6" presetClass="entr" presetSubtype="16"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circle(in)">
                                      <p:cBhvr>
                                        <p:cTn id="13"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 y="235612"/>
            <a:ext cx="7197214"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4. TÍNH ĐA DẠNG VÀ ĐẶC TRƯNG</a:t>
            </a:r>
          </a:p>
        </p:txBody>
      </p:sp>
      <p:pic>
        <p:nvPicPr>
          <p:cNvPr id="7170" name="Picture 2">
            <a:extLst>
              <a:ext uri="{FF2B5EF4-FFF2-40B4-BE49-F238E27FC236}">
                <a16:creationId xmlns:a16="http://schemas.microsoft.com/office/drawing/2014/main" id="{367F6A08-49D7-F9FA-5A03-3BF50DD31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767" y="4100051"/>
            <a:ext cx="6718387" cy="255102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F4DA11C3-A24C-DD57-6E42-4C52B9D7B8DA}"/>
              </a:ext>
            </a:extLst>
          </p:cNvPr>
          <p:cNvGrpSpPr/>
          <p:nvPr/>
        </p:nvGrpSpPr>
        <p:grpSpPr>
          <a:xfrm>
            <a:off x="0" y="1065440"/>
            <a:ext cx="11857703" cy="2729158"/>
            <a:chOff x="673582" y="1589717"/>
            <a:chExt cx="5962754" cy="2729158"/>
          </a:xfrm>
        </p:grpSpPr>
        <p:sp>
          <p:nvSpPr>
            <p:cNvPr id="15" name="Rectangle: Rounded Corners 14">
              <a:extLst>
                <a:ext uri="{FF2B5EF4-FFF2-40B4-BE49-F238E27FC236}">
                  <a16:creationId xmlns:a16="http://schemas.microsoft.com/office/drawing/2014/main" id="{9E810159-3BA8-6490-2711-221B73F98756}"/>
                </a:ext>
              </a:extLst>
            </p:cNvPr>
            <p:cNvSpPr/>
            <p:nvPr/>
          </p:nvSpPr>
          <p:spPr>
            <a:xfrm>
              <a:off x="673582" y="1589717"/>
              <a:ext cx="5962754" cy="189779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mj-lt"/>
                <a:ea typeface="+mn-ea"/>
                <a:cs typeface="+mn-cs"/>
              </a:endParaRPr>
            </a:p>
          </p:txBody>
        </p:sp>
        <p:sp>
          <p:nvSpPr>
            <p:cNvPr id="16" name="TextBox 15">
              <a:extLst>
                <a:ext uri="{FF2B5EF4-FFF2-40B4-BE49-F238E27FC236}">
                  <a16:creationId xmlns:a16="http://schemas.microsoft.com/office/drawing/2014/main" id="{724E4182-2944-B806-D5B3-DFF4344061F8}"/>
                </a:ext>
              </a:extLst>
            </p:cNvPr>
            <p:cNvSpPr txBox="1"/>
            <p:nvPr/>
          </p:nvSpPr>
          <p:spPr>
            <a:xfrm>
              <a:off x="825223" y="1625381"/>
              <a:ext cx="5709027" cy="2693494"/>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3600" b="1" kern="0">
                  <a:solidFill>
                    <a:prstClr val="black"/>
                  </a:solidFill>
                  <a:latin typeface="+mj-lt"/>
                  <a:cs typeface="Arial" panose="020B0604020202020204" pitchFamily="34" charset="0"/>
                </a:rPr>
                <a:t>1. </a:t>
              </a:r>
              <a:r>
                <a:rPr lang="vi-VN" sz="3600" kern="0">
                  <a:solidFill>
                    <a:prstClr val="black"/>
                  </a:solidFill>
                  <a:latin typeface="+mj-lt"/>
                  <a:cs typeface="Arial" panose="020B0604020202020204" pitchFamily="34" charset="0"/>
                </a:rPr>
                <a:t>Giải thích vì sao chỉ từ bốn loại nucleotide tạo ra được sự đa dạng của phân tử DNA.</a:t>
              </a:r>
            </a:p>
            <a:p>
              <a:pPr marL="0" marR="0" lvl="0" indent="0" algn="just" defTabSz="914400" eaLnBrk="1" fontAlgn="auto" latinLnBrk="0" hangingPunct="1">
                <a:lnSpc>
                  <a:spcPct val="120000"/>
                </a:lnSpc>
                <a:spcBef>
                  <a:spcPts val="0"/>
                </a:spcBef>
                <a:spcAft>
                  <a:spcPts val="0"/>
                </a:spcAft>
                <a:buClrTx/>
                <a:buSzTx/>
                <a:buFontTx/>
                <a:buNone/>
                <a:tabLst/>
                <a:defRPr/>
              </a:pPr>
              <a:r>
                <a:rPr lang="vi-VN" sz="3600" b="1" kern="0">
                  <a:solidFill>
                    <a:prstClr val="black"/>
                  </a:solidFill>
                  <a:latin typeface="+mj-lt"/>
                  <a:cs typeface="Arial" panose="020B0604020202020204" pitchFamily="34" charset="0"/>
                </a:rPr>
                <a:t>2. </a:t>
              </a:r>
              <a:r>
                <a:rPr lang="vi-VN" sz="3600" kern="0">
                  <a:solidFill>
                    <a:prstClr val="black"/>
                  </a:solidFill>
                  <a:latin typeface="+mj-lt"/>
                  <a:cs typeface="Arial" panose="020B0604020202020204" pitchFamily="34" charset="0"/>
                </a:rPr>
                <a:t>Phương pháp phân tích DNA đem lại những ứng dụng gì trong thực tiễn? Cơ sở của các ứng dụng đó là gì?</a:t>
              </a:r>
              <a:endParaRPr kumimoji="0" lang="en-US" sz="3600" i="0" u="none" strike="noStrike" kern="0" cap="none" spc="0" normalizeH="0" baseline="0" noProof="0">
                <a:ln>
                  <a:noFill/>
                </a:ln>
                <a:solidFill>
                  <a:prstClr val="black"/>
                </a:solidFill>
                <a:effectLst/>
                <a:uLnTx/>
                <a:uFillTx/>
                <a:latin typeface="+mj-lt"/>
                <a:cs typeface="Arial" panose="020B0604020202020204" pitchFamily="34" charset="0"/>
              </a:endParaRPr>
            </a:p>
          </p:txBody>
        </p:sp>
      </p:grpSp>
      <p:pic>
        <p:nvPicPr>
          <p:cNvPr id="7174" name="Picture 6" descr="VADR – VinBigdata Genomics">
            <a:extLst>
              <a:ext uri="{FF2B5EF4-FFF2-40B4-BE49-F238E27FC236}">
                <a16:creationId xmlns:a16="http://schemas.microsoft.com/office/drawing/2014/main" id="{E7F5510B-9B67-8E67-23F2-CE75D099C1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4565" y="4000500"/>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9853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4DA11C3-A24C-DD57-6E42-4C52B9D7B8DA}"/>
              </a:ext>
            </a:extLst>
          </p:cNvPr>
          <p:cNvGrpSpPr/>
          <p:nvPr/>
        </p:nvGrpSpPr>
        <p:grpSpPr>
          <a:xfrm>
            <a:off x="0" y="1035944"/>
            <a:ext cx="11806353" cy="1399564"/>
            <a:chOff x="673582" y="1589717"/>
            <a:chExt cx="5962754" cy="1399564"/>
          </a:xfrm>
        </p:grpSpPr>
        <p:sp>
          <p:nvSpPr>
            <p:cNvPr id="15" name="Rectangle: Rounded Corners 14">
              <a:extLst>
                <a:ext uri="{FF2B5EF4-FFF2-40B4-BE49-F238E27FC236}">
                  <a16:creationId xmlns:a16="http://schemas.microsoft.com/office/drawing/2014/main" id="{9E810159-3BA8-6490-2711-221B73F98756}"/>
                </a:ext>
              </a:extLst>
            </p:cNvPr>
            <p:cNvSpPr/>
            <p:nvPr/>
          </p:nvSpPr>
          <p:spPr>
            <a:xfrm>
              <a:off x="673582" y="1589717"/>
              <a:ext cx="5962754" cy="106068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mj-lt"/>
                <a:ea typeface="+mn-ea"/>
                <a:cs typeface="+mn-cs"/>
              </a:endParaRPr>
            </a:p>
          </p:txBody>
        </p:sp>
        <p:sp>
          <p:nvSpPr>
            <p:cNvPr id="16" name="TextBox 15">
              <a:extLst>
                <a:ext uri="{FF2B5EF4-FFF2-40B4-BE49-F238E27FC236}">
                  <a16:creationId xmlns:a16="http://schemas.microsoft.com/office/drawing/2014/main" id="{724E4182-2944-B806-D5B3-DFF4344061F8}"/>
                </a:ext>
              </a:extLst>
            </p:cNvPr>
            <p:cNvSpPr txBox="1"/>
            <p:nvPr/>
          </p:nvSpPr>
          <p:spPr>
            <a:xfrm>
              <a:off x="825223" y="1625381"/>
              <a:ext cx="5709027" cy="1363900"/>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3600" b="1" kern="0">
                  <a:solidFill>
                    <a:prstClr val="black"/>
                  </a:solidFill>
                  <a:latin typeface="+mj-lt"/>
                  <a:cs typeface="Arial" panose="020B0604020202020204" pitchFamily="34" charset="0"/>
                </a:rPr>
                <a:t>1. </a:t>
              </a:r>
              <a:r>
                <a:rPr lang="vi-VN" sz="3600" kern="0">
                  <a:solidFill>
                    <a:prstClr val="black"/>
                  </a:solidFill>
                  <a:latin typeface="+mj-lt"/>
                  <a:cs typeface="Arial" panose="020B0604020202020204" pitchFamily="34" charset="0"/>
                </a:rPr>
                <a:t>Giải thích vì sao chỉ từ bốn loại nucleotide tạo ra được sự đa dạng của phân tử DNA.</a:t>
              </a:r>
            </a:p>
          </p:txBody>
        </p:sp>
      </p:grpSp>
      <p:sp>
        <p:nvSpPr>
          <p:cNvPr id="5" name="TextBox 4">
            <a:extLst>
              <a:ext uri="{FF2B5EF4-FFF2-40B4-BE49-F238E27FC236}">
                <a16:creationId xmlns:a16="http://schemas.microsoft.com/office/drawing/2014/main" id="{FB375FEA-A909-E8E1-67B6-7C306DF41FC6}"/>
              </a:ext>
            </a:extLst>
          </p:cNvPr>
          <p:cNvSpPr txBox="1"/>
          <p:nvPr/>
        </p:nvSpPr>
        <p:spPr>
          <a:xfrm>
            <a:off x="401696" y="1142281"/>
            <a:ext cx="11485503" cy="4023089"/>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r>
              <a:rPr lang="vi-VN" sz="3600" b="1">
                <a:solidFill>
                  <a:srgbClr val="FF0000"/>
                </a:solidFill>
              </a:rPr>
              <a:t>Chỉ từ bốn loại nucleotide tạo ra được sự đa dạng của phân tử DNA vì: </a:t>
            </a:r>
            <a:r>
              <a:rPr lang="vi-VN" sz="3600"/>
              <a:t>DNA được cấu trúc theo nguyên tắc đa phân, từ bốn loại nucleotide liên kết theo chiều dọc và sắp xếp theo nhiều cách khác nhau đã tạo ra vô số phân tử DNA khác nhau về số lượng, thành phần và trình tự sắp xếp các nucleotide.</a:t>
            </a:r>
            <a:endParaRPr lang="en-US" sz="3600"/>
          </a:p>
        </p:txBody>
      </p:sp>
      <p:sp>
        <p:nvSpPr>
          <p:cNvPr id="8" name="Arrow: Pentagon 1">
            <a:extLst>
              <a:ext uri="{FF2B5EF4-FFF2-40B4-BE49-F238E27FC236}">
                <a16:creationId xmlns:a16="http://schemas.microsoft.com/office/drawing/2014/main" id="{AF394550-5D93-5933-24B2-CDD3878D6539}"/>
              </a:ext>
            </a:extLst>
          </p:cNvPr>
          <p:cNvSpPr/>
          <p:nvPr/>
        </p:nvSpPr>
        <p:spPr>
          <a:xfrm>
            <a:off x="-1" y="235612"/>
            <a:ext cx="7197214"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4. TÍNH ĐA DẠNG VÀ ĐẶC TRƯNG</a:t>
            </a:r>
          </a:p>
        </p:txBody>
      </p:sp>
    </p:spTree>
    <p:extLst>
      <p:ext uri="{BB962C8B-B14F-4D97-AF65-F5344CB8AC3E}">
        <p14:creationId xmlns:p14="http://schemas.microsoft.com/office/powerpoint/2010/main" val="139442899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xit" presetSubtype="4" fill="hold" nodeType="withEffect">
                                  <p:stCondLst>
                                    <p:cond delay="0"/>
                                  </p:stCondLst>
                                  <p:childTnLst>
                                    <p:anim calcmode="lin" valueType="num">
                                      <p:cBhvr additive="base">
                                        <p:cTn id="22" dur="500"/>
                                        <p:tgtEl>
                                          <p:spTgt spid="14"/>
                                        </p:tgtEl>
                                        <p:attrNameLst>
                                          <p:attrName>ppt_x</p:attrName>
                                        </p:attrNameLst>
                                      </p:cBhvr>
                                      <p:tavLst>
                                        <p:tav tm="0">
                                          <p:val>
                                            <p:strVal val="ppt_x"/>
                                          </p:val>
                                        </p:tav>
                                        <p:tav tm="100000">
                                          <p:val>
                                            <p:strVal val="ppt_x"/>
                                          </p:val>
                                        </p:tav>
                                      </p:tavLst>
                                    </p:anim>
                                    <p:anim calcmode="lin" valueType="num">
                                      <p:cBhvr additive="base">
                                        <p:cTn id="23" dur="500"/>
                                        <p:tgtEl>
                                          <p:spTgt spid="14"/>
                                        </p:tgtEl>
                                        <p:attrNameLst>
                                          <p:attrName>ppt_y</p:attrName>
                                        </p:attrNameLst>
                                      </p:cBhvr>
                                      <p:tavLst>
                                        <p:tav tm="0">
                                          <p:val>
                                            <p:strVal val="ppt_y"/>
                                          </p:val>
                                        </p:tav>
                                        <p:tav tm="100000">
                                          <p:val>
                                            <p:strVal val="1+ppt_h/2"/>
                                          </p:val>
                                        </p:tav>
                                      </p:tavLst>
                                    </p:anim>
                                    <p:set>
                                      <p:cBhvr>
                                        <p:cTn id="24"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4DA11C3-A24C-DD57-6E42-4C52B9D7B8DA}"/>
              </a:ext>
            </a:extLst>
          </p:cNvPr>
          <p:cNvGrpSpPr/>
          <p:nvPr/>
        </p:nvGrpSpPr>
        <p:grpSpPr>
          <a:xfrm>
            <a:off x="110344" y="151040"/>
            <a:ext cx="11703114" cy="1258306"/>
            <a:chOff x="673582" y="1589717"/>
            <a:chExt cx="5962754" cy="1258306"/>
          </a:xfrm>
        </p:grpSpPr>
        <p:sp>
          <p:nvSpPr>
            <p:cNvPr id="15" name="Rectangle: Rounded Corners 14">
              <a:extLst>
                <a:ext uri="{FF2B5EF4-FFF2-40B4-BE49-F238E27FC236}">
                  <a16:creationId xmlns:a16="http://schemas.microsoft.com/office/drawing/2014/main" id="{9E810159-3BA8-6490-2711-221B73F98756}"/>
                </a:ext>
              </a:extLst>
            </p:cNvPr>
            <p:cNvSpPr/>
            <p:nvPr/>
          </p:nvSpPr>
          <p:spPr>
            <a:xfrm>
              <a:off x="673582" y="1589717"/>
              <a:ext cx="5962754" cy="108312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mj-lt"/>
                <a:ea typeface="+mn-ea"/>
                <a:cs typeface="+mn-cs"/>
              </a:endParaRPr>
            </a:p>
          </p:txBody>
        </p:sp>
        <p:sp>
          <p:nvSpPr>
            <p:cNvPr id="16" name="TextBox 15">
              <a:extLst>
                <a:ext uri="{FF2B5EF4-FFF2-40B4-BE49-F238E27FC236}">
                  <a16:creationId xmlns:a16="http://schemas.microsoft.com/office/drawing/2014/main" id="{724E4182-2944-B806-D5B3-DFF4344061F8}"/>
                </a:ext>
              </a:extLst>
            </p:cNvPr>
            <p:cNvSpPr txBox="1"/>
            <p:nvPr/>
          </p:nvSpPr>
          <p:spPr>
            <a:xfrm>
              <a:off x="825223" y="1625381"/>
              <a:ext cx="5709027" cy="1222642"/>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3200" b="1" kern="0">
                  <a:solidFill>
                    <a:prstClr val="black"/>
                  </a:solidFill>
                  <a:latin typeface="+mj-lt"/>
                  <a:cs typeface="Arial" panose="020B0604020202020204" pitchFamily="34" charset="0"/>
                </a:rPr>
                <a:t>2. </a:t>
              </a:r>
              <a:r>
                <a:rPr lang="vi-VN" sz="3200" kern="0">
                  <a:solidFill>
                    <a:prstClr val="black"/>
                  </a:solidFill>
                  <a:latin typeface="+mj-lt"/>
                  <a:cs typeface="Arial" panose="020B0604020202020204" pitchFamily="34" charset="0"/>
                </a:rPr>
                <a:t>Phương pháp phân tích DNA đem lại những ứng dụng gì trong thực tiễn? Cơ sở của các ứng dụng đó là gì?</a:t>
              </a:r>
              <a:endParaRPr kumimoji="0" lang="en-US" sz="3200" i="0" u="none" strike="noStrike" kern="0" cap="none" spc="0" normalizeH="0" baseline="0" noProof="0">
                <a:ln>
                  <a:noFill/>
                </a:ln>
                <a:solidFill>
                  <a:prstClr val="black"/>
                </a:solidFill>
                <a:effectLst/>
                <a:uLnTx/>
                <a:uFillTx/>
                <a:latin typeface="+mj-lt"/>
                <a:cs typeface="Arial" panose="020B0604020202020204" pitchFamily="34" charset="0"/>
              </a:endParaRPr>
            </a:p>
          </p:txBody>
        </p:sp>
      </p:grpSp>
      <p:sp>
        <p:nvSpPr>
          <p:cNvPr id="3" name="Rectangle: Rounded Corners 2">
            <a:extLst>
              <a:ext uri="{FF2B5EF4-FFF2-40B4-BE49-F238E27FC236}">
                <a16:creationId xmlns:a16="http://schemas.microsoft.com/office/drawing/2014/main" id="{BC78F9ED-6082-8503-B5F7-EF17AE1B9533}"/>
              </a:ext>
            </a:extLst>
          </p:cNvPr>
          <p:cNvSpPr/>
          <p:nvPr/>
        </p:nvSpPr>
        <p:spPr>
          <a:xfrm>
            <a:off x="350371" y="1374722"/>
            <a:ext cx="1447333" cy="463986"/>
          </a:xfrm>
          <a:prstGeom prst="roundRect">
            <a:avLst>
              <a:gd name="adj" fmla="val 50000"/>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5" name="TextBox 4">
            <a:extLst>
              <a:ext uri="{FF2B5EF4-FFF2-40B4-BE49-F238E27FC236}">
                <a16:creationId xmlns:a16="http://schemas.microsoft.com/office/drawing/2014/main" id="{8DCEAF89-39BD-D8A4-EF6D-EB057D129290}"/>
              </a:ext>
            </a:extLst>
          </p:cNvPr>
          <p:cNvSpPr txBox="1"/>
          <p:nvPr/>
        </p:nvSpPr>
        <p:spPr>
          <a:xfrm>
            <a:off x="272577" y="1947578"/>
            <a:ext cx="11717862" cy="4819781"/>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1" kern="0">
                <a:solidFill>
                  <a:prstClr val="black"/>
                </a:solidFill>
                <a:latin typeface="+mj-lt"/>
                <a:cs typeface="Arial" panose="020B0604020202020204" pitchFamily="34" charset="0"/>
              </a:defRPr>
            </a:lvl1pPr>
          </a:lstStyle>
          <a:p>
            <a:r>
              <a:rPr lang="vi-VN" sz="3200">
                <a:solidFill>
                  <a:srgbClr val="FF0000"/>
                </a:solidFill>
              </a:rPr>
              <a:t>- Ứng dụng của phương pháp phân tích DNA:</a:t>
            </a:r>
          </a:p>
          <a:p>
            <a:r>
              <a:rPr lang="en-US" sz="3200" b="0"/>
              <a:t>	</a:t>
            </a:r>
            <a:r>
              <a:rPr lang="vi-VN" sz="3200" b="0"/>
              <a:t>+ So sánh, đối chiếu các mẫu DNA để xác định quan hệ huyết thống, danh tính của những thi thể không còn nguyên vẹn, truy tìm tội phạm hay nghiên cứu phát sinh chủng loại sinh vật.</a:t>
            </a:r>
          </a:p>
          <a:p>
            <a:r>
              <a:rPr lang="en-US" sz="3200" b="0"/>
              <a:t>	</a:t>
            </a:r>
            <a:r>
              <a:rPr lang="vi-VN" sz="3200" b="0"/>
              <a:t>+ Phân tích DNA để dự đoán nguy cơ mắc các bệnh di truyền và điều trị y tế.</a:t>
            </a:r>
          </a:p>
          <a:p>
            <a:r>
              <a:rPr lang="vi-VN" sz="3200">
                <a:solidFill>
                  <a:srgbClr val="FF0000"/>
                </a:solidFill>
              </a:rPr>
              <a:t>- Cơ sở của các ứng dụng </a:t>
            </a:r>
            <a:r>
              <a:rPr lang="vi-VN" sz="3200" b="0"/>
              <a:t>đó là tính đặc trưng của DNA (DNA đặc trưng cho loài, thậm trí từng cá thể).</a:t>
            </a:r>
            <a:endParaRPr lang="en-US" sz="3200" b="0"/>
          </a:p>
        </p:txBody>
      </p:sp>
    </p:spTree>
    <p:extLst>
      <p:ext uri="{BB962C8B-B14F-4D97-AF65-F5344CB8AC3E}">
        <p14:creationId xmlns:p14="http://schemas.microsoft.com/office/powerpoint/2010/main" val="295175849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8194" name="Picture 2" descr="RNA Editing Is Having a Moment">
            <a:extLst>
              <a:ext uri="{FF2B5EF4-FFF2-40B4-BE49-F238E27FC236}">
                <a16:creationId xmlns:a16="http://schemas.microsoft.com/office/drawing/2014/main" id="{CF6F2504-AA6C-6CFC-14F6-252EA774E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219041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9352BC46-FA9E-A464-49DE-FCD01703BD90}"/>
              </a:ext>
            </a:extLst>
          </p:cNvPr>
          <p:cNvSpPr/>
          <p:nvPr/>
        </p:nvSpPr>
        <p:spPr>
          <a:xfrm>
            <a:off x="0" y="324465"/>
            <a:ext cx="7580671" cy="996131"/>
          </a:xfrm>
          <a:prstGeom prst="homePlate">
            <a:avLst>
              <a:gd name="adj" fmla="val 33735"/>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kumimoji="0" lang="en-US" sz="3600" b="1" i="0" u="none" strike="noStrike" kern="1200" cap="none" spc="0" normalizeH="0" baseline="0" noProof="0">
                <a:ln>
                  <a:noFill/>
                </a:ln>
                <a:solidFill>
                  <a:prstClr val="white"/>
                </a:solidFill>
                <a:effectLst/>
                <a:uLnTx/>
                <a:uFillTx/>
                <a:latin typeface="Arial" panose="020B0604020202020204"/>
              </a:rPr>
              <a:t> III. </a:t>
            </a:r>
            <a:r>
              <a:rPr lang="en-US" sz="3600" b="1">
                <a:solidFill>
                  <a:prstClr val="white"/>
                </a:solidFill>
                <a:latin typeface="Arial" panose="020B0604020202020204" pitchFamily="34" charset="0"/>
                <a:cs typeface="Arial" panose="020B0604020202020204" pitchFamily="34" charset="0"/>
              </a:rPr>
              <a:t>RIBONUCLEIC ACID (RNA)</a:t>
            </a:r>
          </a:p>
        </p:txBody>
      </p:sp>
      <p:sp>
        <p:nvSpPr>
          <p:cNvPr id="3" name="TextBox 2">
            <a:extLst>
              <a:ext uri="{FF2B5EF4-FFF2-40B4-BE49-F238E27FC236}">
                <a16:creationId xmlns:a16="http://schemas.microsoft.com/office/drawing/2014/main" id="{922D2D59-7D5A-CA19-22B0-A1CA1900D1DF}"/>
              </a:ext>
            </a:extLst>
          </p:cNvPr>
          <p:cNvSpPr txBox="1"/>
          <p:nvPr/>
        </p:nvSpPr>
        <p:spPr>
          <a:xfrm>
            <a:off x="3503787" y="5478555"/>
            <a:ext cx="8438299" cy="897233"/>
          </a:xfrm>
          <a:prstGeom prst="rect">
            <a:avLst/>
          </a:prstGeom>
          <a:noFill/>
        </p:spPr>
        <p:txBody>
          <a:bodyPr wrap="square" rtlCol="0">
            <a:spAutoFit/>
          </a:bodyPr>
          <a:lstStyle>
            <a:defPPr>
              <a:defRPr lang="en-US"/>
            </a:defPPr>
            <a:lvl1pPr algn="ctr">
              <a:defRPr sz="4800" b="1">
                <a:solidFill>
                  <a:srgbClr val="00808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62103725"/>
      </p:ext>
    </p:extLst>
  </p:cSld>
  <p:clrMapOvr>
    <a:masterClrMapping/>
  </p:clrMapOvr>
  <p:transition spd="slow">
    <p:comb/>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21AE72C-F093-1FD7-98E7-BBC94FA2B102}"/>
              </a:ext>
            </a:extLst>
          </p:cNvPr>
          <p:cNvSpPr/>
          <p:nvPr/>
        </p:nvSpPr>
        <p:spPr>
          <a:xfrm>
            <a:off x="-1" y="235612"/>
            <a:ext cx="5279924"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1. CẤU TRÚC PHÂN TỬ RNA</a:t>
            </a:r>
          </a:p>
        </p:txBody>
      </p:sp>
      <p:pic>
        <p:nvPicPr>
          <p:cNvPr id="4" name="Picture 3" descr="A diagram of the structure of rna&#10;&#10;Description automatically generated">
            <a:extLst>
              <a:ext uri="{FF2B5EF4-FFF2-40B4-BE49-F238E27FC236}">
                <a16:creationId xmlns:a16="http://schemas.microsoft.com/office/drawing/2014/main" id="{3E20B7F9-0CBE-8D2D-7C0F-01FDACD74DAD}"/>
              </a:ext>
            </a:extLst>
          </p:cNvPr>
          <p:cNvPicPr>
            <a:picLocks noChangeAspect="1"/>
          </p:cNvPicPr>
          <p:nvPr/>
        </p:nvPicPr>
        <p:blipFill rotWithShape="1">
          <a:blip r:embed="rId2"/>
          <a:srcRect t="13824" b="8221"/>
          <a:stretch/>
        </p:blipFill>
        <p:spPr>
          <a:xfrm>
            <a:off x="510431" y="1043425"/>
            <a:ext cx="6716944" cy="5346155"/>
          </a:xfrm>
          <a:prstGeom prst="rect">
            <a:avLst/>
          </a:prstGeom>
        </p:spPr>
      </p:pic>
      <p:grpSp>
        <p:nvGrpSpPr>
          <p:cNvPr id="5" name="Group 4">
            <a:extLst>
              <a:ext uri="{FF2B5EF4-FFF2-40B4-BE49-F238E27FC236}">
                <a16:creationId xmlns:a16="http://schemas.microsoft.com/office/drawing/2014/main" id="{0021A64B-4698-280A-B2C1-03ADE789B25C}"/>
              </a:ext>
            </a:extLst>
          </p:cNvPr>
          <p:cNvGrpSpPr/>
          <p:nvPr/>
        </p:nvGrpSpPr>
        <p:grpSpPr>
          <a:xfrm>
            <a:off x="6846992" y="435509"/>
            <a:ext cx="5018854" cy="1688981"/>
            <a:chOff x="673582" y="1589717"/>
            <a:chExt cx="5962754" cy="549576"/>
          </a:xfrm>
        </p:grpSpPr>
        <p:sp>
          <p:nvSpPr>
            <p:cNvPr id="6" name="Rectangle: Rounded Corners 5">
              <a:extLst>
                <a:ext uri="{FF2B5EF4-FFF2-40B4-BE49-F238E27FC236}">
                  <a16:creationId xmlns:a16="http://schemas.microsoft.com/office/drawing/2014/main" id="{A450085A-CD43-0D02-96C4-44D92579875E}"/>
                </a:ext>
              </a:extLst>
            </p:cNvPr>
            <p:cNvSpPr/>
            <p:nvPr/>
          </p:nvSpPr>
          <p:spPr>
            <a:xfrm>
              <a:off x="673582" y="1589717"/>
              <a:ext cx="5962754" cy="549576"/>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7" name="TextBox 6">
              <a:extLst>
                <a:ext uri="{FF2B5EF4-FFF2-40B4-BE49-F238E27FC236}">
                  <a16:creationId xmlns:a16="http://schemas.microsoft.com/office/drawing/2014/main" id="{10DE6DAE-8B70-CD97-424D-D5DB8993A5B7}"/>
                </a:ext>
              </a:extLst>
            </p:cNvPr>
            <p:cNvSpPr txBox="1"/>
            <p:nvPr/>
          </p:nvSpPr>
          <p:spPr>
            <a:xfrm>
              <a:off x="825223" y="1625381"/>
              <a:ext cx="5709027" cy="450099"/>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i="1" kern="0">
                  <a:solidFill>
                    <a:prstClr val="black"/>
                  </a:solidFill>
                  <a:latin typeface="+mj-lt"/>
                  <a:cs typeface="Arial" panose="020B0604020202020204" pitchFamily="34" charset="0"/>
                </a:rPr>
                <a:t>Dựa vào kiến thức đã học và quan sá</a:t>
              </a:r>
              <a:r>
                <a:rPr lang="en-US" sz="2400" b="1" i="1" kern="0">
                  <a:solidFill>
                    <a:prstClr val="black"/>
                  </a:solidFill>
                  <a:latin typeface="+mj-lt"/>
                  <a:cs typeface="Arial" panose="020B0604020202020204" pitchFamily="34" charset="0"/>
                </a:rPr>
                <a:t>t hình</a:t>
              </a:r>
              <a:r>
                <a:rPr lang="vi-VN" sz="2400" b="1" i="1" kern="0">
                  <a:solidFill>
                    <a:prstClr val="black"/>
                  </a:solidFill>
                  <a:latin typeface="+mj-lt"/>
                  <a:cs typeface="Arial" panose="020B0604020202020204" pitchFamily="34" charset="0"/>
                </a:rPr>
                <a:t>, thực hiện các yêu cầu sau:</a:t>
              </a:r>
              <a:endParaRPr lang="en-US" sz="2400" b="1" i="1" kern="0">
                <a:solidFill>
                  <a:prstClr val="black"/>
                </a:solidFill>
                <a:latin typeface="+mj-lt"/>
                <a:cs typeface="Arial" panose="020B0604020202020204" pitchFamily="34" charset="0"/>
              </a:endParaRPr>
            </a:p>
            <a:p>
              <a:pPr marR="0" lvl="0" algn="just" defTabSz="914400" eaLnBrk="1" fontAlgn="auto" latinLnBrk="0" hangingPunct="1">
                <a:lnSpc>
                  <a:spcPct val="120000"/>
                </a:lnSpc>
                <a:spcBef>
                  <a:spcPts val="0"/>
                </a:spcBef>
                <a:spcAft>
                  <a:spcPts val="0"/>
                </a:spcAft>
                <a:buClrTx/>
                <a:buSzTx/>
                <a:tabLst/>
                <a:defRPr/>
              </a:pPr>
              <a:r>
                <a:rPr lang="en-US" sz="2400"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Mô tả cấu trúc của phân tử RNA.</a:t>
              </a:r>
              <a:endParaRPr lang="en-US" sz="2400" kern="0">
                <a:solidFill>
                  <a:prstClr val="black"/>
                </a:solidFill>
                <a:latin typeface="+mj-lt"/>
                <a:cs typeface="Arial" panose="020B0604020202020204" pitchFamily="34" charset="0"/>
              </a:endParaRPr>
            </a:p>
          </p:txBody>
        </p:sp>
      </p:grpSp>
      <p:sp>
        <p:nvSpPr>
          <p:cNvPr id="9" name="TextBox 8">
            <a:extLst>
              <a:ext uri="{FF2B5EF4-FFF2-40B4-BE49-F238E27FC236}">
                <a16:creationId xmlns:a16="http://schemas.microsoft.com/office/drawing/2014/main" id="{9748F006-3AB8-3EC4-4D6F-B1EB88ABE854}"/>
              </a:ext>
            </a:extLst>
          </p:cNvPr>
          <p:cNvSpPr txBox="1"/>
          <p:nvPr/>
        </p:nvSpPr>
        <p:spPr>
          <a:xfrm>
            <a:off x="7133767" y="2506553"/>
            <a:ext cx="4900917" cy="4228850"/>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1" kern="0">
                <a:solidFill>
                  <a:prstClr val="black"/>
                </a:solidFill>
                <a:latin typeface="+mj-lt"/>
                <a:cs typeface="Arial" panose="020B0604020202020204" pitchFamily="34" charset="0"/>
              </a:defRPr>
            </a:lvl1pPr>
          </a:lstStyle>
          <a:p>
            <a:r>
              <a:rPr lang="en-US" sz="2800" b="0"/>
              <a:t>- </a:t>
            </a:r>
            <a:r>
              <a:rPr lang="vi-VN" sz="2800" b="0"/>
              <a:t>RNA có cấu tạo đa phân, đơn phân là bốn loại nucleotide: </a:t>
            </a:r>
            <a:r>
              <a:rPr lang="vi-VN" sz="2800">
                <a:solidFill>
                  <a:srgbClr val="00B050"/>
                </a:solidFill>
              </a:rPr>
              <a:t>A, U, C, G.</a:t>
            </a:r>
          </a:p>
          <a:p>
            <a:r>
              <a:rPr lang="en-US" sz="2800" b="0"/>
              <a:t>- </a:t>
            </a:r>
            <a:r>
              <a:rPr lang="vi-VN" sz="2800" b="0"/>
              <a:t>RNA có cấu trúc </a:t>
            </a:r>
            <a:r>
              <a:rPr lang="vi-VN" sz="2800">
                <a:solidFill>
                  <a:srgbClr val="FF0000"/>
                </a:solidFill>
              </a:rPr>
              <a:t>một mạch</a:t>
            </a:r>
            <a:r>
              <a:rPr lang="vi-VN" sz="2800" b="0"/>
              <a:t>: Các đơn phân liên kết với nhau bằng liên kết cộng hóa trị tạo thành mạch RNA (chuỗi polypeptide).</a:t>
            </a:r>
            <a:endParaRPr lang="en-US" sz="2800" b="0"/>
          </a:p>
        </p:txBody>
      </p:sp>
      <p:sp>
        <p:nvSpPr>
          <p:cNvPr id="10" name="Rectangle: Rounded Corners 9">
            <a:extLst>
              <a:ext uri="{FF2B5EF4-FFF2-40B4-BE49-F238E27FC236}">
                <a16:creationId xmlns:a16="http://schemas.microsoft.com/office/drawing/2014/main" id="{4C74963E-2A56-EFA2-5884-F343968A251E}"/>
              </a:ext>
            </a:extLst>
          </p:cNvPr>
          <p:cNvSpPr/>
          <p:nvPr/>
        </p:nvSpPr>
        <p:spPr>
          <a:xfrm>
            <a:off x="7037113" y="1998322"/>
            <a:ext cx="1447333" cy="463986"/>
          </a:xfrm>
          <a:prstGeom prst="roundRect">
            <a:avLst>
              <a:gd name="adj" fmla="val 0"/>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Tree>
    <p:extLst>
      <p:ext uri="{BB962C8B-B14F-4D97-AF65-F5344CB8AC3E}">
        <p14:creationId xmlns:p14="http://schemas.microsoft.com/office/powerpoint/2010/main" val="303902662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 calcmode="lin" valueType="num">
                                      <p:cBhvr additive="base">
                                        <p:cTn id="29"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anim calcmode="lin" valueType="num">
                                      <p:cBhvr additive="base">
                                        <p:cTn id="35"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21AE72C-F093-1FD7-98E7-BBC94FA2B102}"/>
              </a:ext>
            </a:extLst>
          </p:cNvPr>
          <p:cNvSpPr/>
          <p:nvPr/>
        </p:nvSpPr>
        <p:spPr>
          <a:xfrm>
            <a:off x="-1" y="235612"/>
            <a:ext cx="4313949"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CẤU TRÚC PHÂN TỬ RNA</a:t>
            </a:r>
          </a:p>
        </p:txBody>
      </p:sp>
      <p:pic>
        <p:nvPicPr>
          <p:cNvPr id="4" name="Picture 3" descr="A diagram of the structure of rna&#10;&#10;Description automatically generated">
            <a:extLst>
              <a:ext uri="{FF2B5EF4-FFF2-40B4-BE49-F238E27FC236}">
                <a16:creationId xmlns:a16="http://schemas.microsoft.com/office/drawing/2014/main" id="{3E20B7F9-0CBE-8D2D-7C0F-01FDACD74DAD}"/>
              </a:ext>
            </a:extLst>
          </p:cNvPr>
          <p:cNvPicPr>
            <a:picLocks noChangeAspect="1"/>
          </p:cNvPicPr>
          <p:nvPr/>
        </p:nvPicPr>
        <p:blipFill rotWithShape="1">
          <a:blip r:embed="rId2"/>
          <a:srcRect t="13824" b="8221"/>
          <a:stretch/>
        </p:blipFill>
        <p:spPr>
          <a:xfrm>
            <a:off x="510431" y="1043425"/>
            <a:ext cx="6288575" cy="5346155"/>
          </a:xfrm>
          <a:prstGeom prst="rect">
            <a:avLst/>
          </a:prstGeom>
        </p:spPr>
      </p:pic>
      <p:grpSp>
        <p:nvGrpSpPr>
          <p:cNvPr id="5" name="Group 4">
            <a:extLst>
              <a:ext uri="{FF2B5EF4-FFF2-40B4-BE49-F238E27FC236}">
                <a16:creationId xmlns:a16="http://schemas.microsoft.com/office/drawing/2014/main" id="{0021A64B-4698-280A-B2C1-03ADE789B25C}"/>
              </a:ext>
            </a:extLst>
          </p:cNvPr>
          <p:cNvGrpSpPr/>
          <p:nvPr/>
        </p:nvGrpSpPr>
        <p:grpSpPr>
          <a:xfrm>
            <a:off x="6846992" y="0"/>
            <a:ext cx="5018854" cy="2027935"/>
            <a:chOff x="673582" y="1589717"/>
            <a:chExt cx="5962754" cy="659868"/>
          </a:xfrm>
        </p:grpSpPr>
        <p:sp>
          <p:nvSpPr>
            <p:cNvPr id="6" name="Rectangle: Rounded Corners 5">
              <a:extLst>
                <a:ext uri="{FF2B5EF4-FFF2-40B4-BE49-F238E27FC236}">
                  <a16:creationId xmlns:a16="http://schemas.microsoft.com/office/drawing/2014/main" id="{A450085A-CD43-0D02-96C4-44D92579875E}"/>
                </a:ext>
              </a:extLst>
            </p:cNvPr>
            <p:cNvSpPr/>
            <p:nvPr/>
          </p:nvSpPr>
          <p:spPr>
            <a:xfrm>
              <a:off x="673582" y="1589717"/>
              <a:ext cx="5962754" cy="659868"/>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7" name="TextBox 6">
              <a:extLst>
                <a:ext uri="{FF2B5EF4-FFF2-40B4-BE49-F238E27FC236}">
                  <a16:creationId xmlns:a16="http://schemas.microsoft.com/office/drawing/2014/main" id="{10DE6DAE-8B70-CD97-424D-D5DB8993A5B7}"/>
                </a:ext>
              </a:extLst>
            </p:cNvPr>
            <p:cNvSpPr txBox="1"/>
            <p:nvPr/>
          </p:nvSpPr>
          <p:spPr>
            <a:xfrm>
              <a:off x="825223" y="1625381"/>
              <a:ext cx="5709027" cy="594311"/>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i="1" kern="0">
                  <a:solidFill>
                    <a:prstClr val="black"/>
                  </a:solidFill>
                  <a:latin typeface="+mj-lt"/>
                  <a:cs typeface="Arial" panose="020B0604020202020204" pitchFamily="34" charset="0"/>
                </a:rPr>
                <a:t>Dựa vào kiến thức đã học và quan sá</a:t>
              </a:r>
              <a:r>
                <a:rPr lang="en-US" sz="2400" b="1" i="1" kern="0">
                  <a:solidFill>
                    <a:prstClr val="black"/>
                  </a:solidFill>
                  <a:latin typeface="+mj-lt"/>
                  <a:cs typeface="Arial" panose="020B0604020202020204" pitchFamily="34" charset="0"/>
                </a:rPr>
                <a:t>t hình</a:t>
              </a:r>
              <a:r>
                <a:rPr lang="vi-VN" sz="2400" b="1" i="1" kern="0">
                  <a:solidFill>
                    <a:prstClr val="black"/>
                  </a:solidFill>
                  <a:latin typeface="+mj-lt"/>
                  <a:cs typeface="Arial" panose="020B0604020202020204" pitchFamily="34" charset="0"/>
                </a:rPr>
                <a:t>, thực hiện các yêu cầu sau:</a:t>
              </a:r>
              <a:endParaRPr lang="en-US" sz="2400" b="1" i="1" kern="0">
                <a:solidFill>
                  <a:prstClr val="black"/>
                </a:solidFill>
                <a:latin typeface="+mj-lt"/>
                <a:cs typeface="Arial" panose="020B0604020202020204" pitchFamily="34" charset="0"/>
              </a:endParaRPr>
            </a:p>
            <a:p>
              <a:pPr marL="0" marR="0" lvl="0" indent="0" algn="just" defTabSz="914400" eaLnBrk="1" fontAlgn="auto" latinLnBrk="0" hangingPunct="1">
                <a:lnSpc>
                  <a:spcPct val="120000"/>
                </a:lnSpc>
                <a:spcBef>
                  <a:spcPts val="0"/>
                </a:spcBef>
                <a:spcAft>
                  <a:spcPts val="0"/>
                </a:spcAft>
                <a:buClrTx/>
                <a:buSzTx/>
                <a:buFontTx/>
                <a:buNone/>
                <a:tabLst/>
                <a:defRPr/>
              </a:pPr>
              <a:r>
                <a:rPr lang="en-US" sz="2400" kern="0">
                  <a:solidFill>
                    <a:prstClr val="black"/>
                  </a:solidFill>
                  <a:latin typeface="+mj-lt"/>
                  <a:cs typeface="Arial" panose="020B0604020202020204" pitchFamily="34" charset="0"/>
                </a:rPr>
                <a:t>2. </a:t>
              </a:r>
              <a:r>
                <a:rPr lang="vi-VN" sz="2400" kern="0">
                  <a:solidFill>
                    <a:prstClr val="black"/>
                  </a:solidFill>
                  <a:latin typeface="+mj-lt"/>
                  <a:cs typeface="Arial" panose="020B0604020202020204" pitchFamily="34" charset="0"/>
                </a:rPr>
                <a:t>Dự đoán trong tế bào, RNA được tổng hợp từ cấu trúc nào?</a:t>
              </a:r>
              <a:endParaRPr lang="en-US" sz="2400" kern="0">
                <a:solidFill>
                  <a:prstClr val="black"/>
                </a:solidFill>
                <a:latin typeface="+mj-lt"/>
                <a:cs typeface="Arial" panose="020B0604020202020204" pitchFamily="34" charset="0"/>
              </a:endParaRPr>
            </a:p>
          </p:txBody>
        </p:sp>
      </p:grpSp>
      <p:sp>
        <p:nvSpPr>
          <p:cNvPr id="9" name="TextBox 8">
            <a:extLst>
              <a:ext uri="{FF2B5EF4-FFF2-40B4-BE49-F238E27FC236}">
                <a16:creationId xmlns:a16="http://schemas.microsoft.com/office/drawing/2014/main" id="{9748F006-3AB8-3EC4-4D6F-B1EB88ABE854}"/>
              </a:ext>
            </a:extLst>
          </p:cNvPr>
          <p:cNvSpPr txBox="1"/>
          <p:nvPr/>
        </p:nvSpPr>
        <p:spPr>
          <a:xfrm>
            <a:off x="6927288" y="2736081"/>
            <a:ext cx="5018905" cy="2995435"/>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1" kern="0">
                <a:solidFill>
                  <a:prstClr val="black"/>
                </a:solidFill>
                <a:latin typeface="+mj-lt"/>
                <a:cs typeface="Arial" panose="020B0604020202020204" pitchFamily="34" charset="0"/>
              </a:defRPr>
            </a:lvl1pPr>
          </a:lstStyle>
          <a:p>
            <a:r>
              <a:rPr lang="vi-VN" sz="3200" b="0"/>
              <a:t>RNA có cấu trúc một mạch có trình tự các nucleotide bổ sung với các nucleotide trên DNA, do đó </a:t>
            </a:r>
            <a:r>
              <a:rPr lang="vi-VN" sz="3200">
                <a:solidFill>
                  <a:srgbClr val="FF0000"/>
                </a:solidFill>
              </a:rPr>
              <a:t>RNA được hình thành từ DNA.</a:t>
            </a:r>
            <a:endParaRPr lang="en-US" sz="3200">
              <a:solidFill>
                <a:srgbClr val="FF0000"/>
              </a:solidFill>
            </a:endParaRPr>
          </a:p>
        </p:txBody>
      </p:sp>
      <p:sp>
        <p:nvSpPr>
          <p:cNvPr id="10" name="Rectangle: Rounded Corners 9">
            <a:extLst>
              <a:ext uri="{FF2B5EF4-FFF2-40B4-BE49-F238E27FC236}">
                <a16:creationId xmlns:a16="http://schemas.microsoft.com/office/drawing/2014/main" id="{4C74963E-2A56-EFA2-5884-F343968A251E}"/>
              </a:ext>
            </a:extLst>
          </p:cNvPr>
          <p:cNvSpPr/>
          <p:nvPr/>
        </p:nvSpPr>
        <p:spPr>
          <a:xfrm>
            <a:off x="6771641" y="2112328"/>
            <a:ext cx="1447333" cy="463986"/>
          </a:xfrm>
          <a:prstGeom prst="roundRect">
            <a:avLst>
              <a:gd name="adj" fmla="val 50000"/>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Tree>
    <p:extLst>
      <p:ext uri="{BB962C8B-B14F-4D97-AF65-F5344CB8AC3E}">
        <p14:creationId xmlns:p14="http://schemas.microsoft.com/office/powerpoint/2010/main" val="257837991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21AE72C-F093-1FD7-98E7-BBC94FA2B102}"/>
              </a:ext>
            </a:extLst>
          </p:cNvPr>
          <p:cNvSpPr/>
          <p:nvPr/>
        </p:nvSpPr>
        <p:spPr>
          <a:xfrm>
            <a:off x="-1" y="235612"/>
            <a:ext cx="6046840"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2. CÁC LOẠI RNA TRONG TẾ BÀO</a:t>
            </a:r>
          </a:p>
        </p:txBody>
      </p:sp>
      <p:sp>
        <p:nvSpPr>
          <p:cNvPr id="12" name="TextBox 11">
            <a:extLst>
              <a:ext uri="{FF2B5EF4-FFF2-40B4-BE49-F238E27FC236}">
                <a16:creationId xmlns:a16="http://schemas.microsoft.com/office/drawing/2014/main" id="{7B5A5958-57C1-4823-43E8-8570746BA1C7}"/>
              </a:ext>
            </a:extLst>
          </p:cNvPr>
          <p:cNvSpPr txBox="1"/>
          <p:nvPr/>
        </p:nvSpPr>
        <p:spPr>
          <a:xfrm>
            <a:off x="402466" y="5319777"/>
            <a:ext cx="11455237" cy="1643527"/>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0" kern="0">
                <a:solidFill>
                  <a:prstClr val="black"/>
                </a:solidFill>
                <a:latin typeface="+mj-lt"/>
                <a:cs typeface="Arial" panose="020B0604020202020204" pitchFamily="34" charset="0"/>
              </a:defRPr>
            </a:lvl1pPr>
          </a:lstStyle>
          <a:p>
            <a:r>
              <a:rPr lang="vi-VN" sz="2800" b="1"/>
              <a:t>Tuỳ theo cấu trúc và chức năng, RNA được chia thành các loại khác nhau, trong đó có RNA thông tin </a:t>
            </a:r>
            <a:r>
              <a:rPr lang="vi-VN" sz="2800" b="1">
                <a:solidFill>
                  <a:srgbClr val="FF0000"/>
                </a:solidFill>
              </a:rPr>
              <a:t>(mRNA), </a:t>
            </a:r>
            <a:r>
              <a:rPr lang="vi-VN" sz="2800" b="1"/>
              <a:t>RNA vận chuyển </a:t>
            </a:r>
            <a:r>
              <a:rPr lang="vi-VN" sz="2800" b="1">
                <a:solidFill>
                  <a:srgbClr val="00B050"/>
                </a:solidFill>
              </a:rPr>
              <a:t>(tRNA) </a:t>
            </a:r>
            <a:r>
              <a:rPr lang="vi-VN" sz="2800" b="1"/>
              <a:t>và RNA ribosome </a:t>
            </a:r>
            <a:r>
              <a:rPr lang="vi-VN" sz="2800" b="1">
                <a:solidFill>
                  <a:srgbClr val="AF15B7"/>
                </a:solidFill>
              </a:rPr>
              <a:t>(rRNA) </a:t>
            </a:r>
            <a:endParaRPr lang="en-US" sz="2800" b="1">
              <a:solidFill>
                <a:srgbClr val="AF15B7"/>
              </a:solidFill>
            </a:endParaRPr>
          </a:p>
        </p:txBody>
      </p:sp>
      <p:grpSp>
        <p:nvGrpSpPr>
          <p:cNvPr id="6" name="Group 5">
            <a:extLst>
              <a:ext uri="{FF2B5EF4-FFF2-40B4-BE49-F238E27FC236}">
                <a16:creationId xmlns:a16="http://schemas.microsoft.com/office/drawing/2014/main" id="{F66ABA78-103B-0F04-CC9D-6E250BE14957}"/>
              </a:ext>
            </a:extLst>
          </p:cNvPr>
          <p:cNvGrpSpPr/>
          <p:nvPr/>
        </p:nvGrpSpPr>
        <p:grpSpPr>
          <a:xfrm>
            <a:off x="1323918" y="879931"/>
            <a:ext cx="9309670" cy="4414740"/>
            <a:chOff x="1323917" y="879931"/>
            <a:chExt cx="9672855" cy="4598504"/>
          </a:xfrm>
        </p:grpSpPr>
        <p:pic>
          <p:nvPicPr>
            <p:cNvPr id="8" name="Picture 7" descr="A diagram of dna sequence&#10;&#10;Description automatically generated">
              <a:extLst>
                <a:ext uri="{FF2B5EF4-FFF2-40B4-BE49-F238E27FC236}">
                  <a16:creationId xmlns:a16="http://schemas.microsoft.com/office/drawing/2014/main" id="{330D458B-8A46-421B-7D6F-A1E77724DB63}"/>
                </a:ext>
              </a:extLst>
            </p:cNvPr>
            <p:cNvPicPr>
              <a:picLocks noChangeAspect="1"/>
            </p:cNvPicPr>
            <p:nvPr/>
          </p:nvPicPr>
          <p:blipFill rotWithShape="1">
            <a:blip r:embed="rId2"/>
            <a:srcRect t="13140" b="19807"/>
            <a:stretch/>
          </p:blipFill>
          <p:spPr>
            <a:xfrm>
              <a:off x="1498157" y="879931"/>
              <a:ext cx="9498615" cy="4598504"/>
            </a:xfrm>
            <a:prstGeom prst="rect">
              <a:avLst/>
            </a:prstGeom>
          </p:spPr>
        </p:pic>
        <p:sp>
          <p:nvSpPr>
            <p:cNvPr id="3" name="Rectangle 2">
              <a:extLst>
                <a:ext uri="{FF2B5EF4-FFF2-40B4-BE49-F238E27FC236}">
                  <a16:creationId xmlns:a16="http://schemas.microsoft.com/office/drawing/2014/main" id="{43C37ACA-3BB6-CCC7-0A6E-29DEDC3F726C}"/>
                </a:ext>
              </a:extLst>
            </p:cNvPr>
            <p:cNvSpPr/>
            <p:nvPr/>
          </p:nvSpPr>
          <p:spPr>
            <a:xfrm>
              <a:off x="1323917" y="94244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mRNA</a:t>
              </a:r>
            </a:p>
          </p:txBody>
        </p:sp>
        <p:sp>
          <p:nvSpPr>
            <p:cNvPr id="4" name="Rectangle 3">
              <a:extLst>
                <a:ext uri="{FF2B5EF4-FFF2-40B4-BE49-F238E27FC236}">
                  <a16:creationId xmlns:a16="http://schemas.microsoft.com/office/drawing/2014/main" id="{D2862602-B22F-20E8-ECFD-9D20CD5E6AE9}"/>
                </a:ext>
              </a:extLst>
            </p:cNvPr>
            <p:cNvSpPr/>
            <p:nvPr/>
          </p:nvSpPr>
          <p:spPr>
            <a:xfrm>
              <a:off x="4549561" y="1312697"/>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tRNA</a:t>
              </a:r>
            </a:p>
          </p:txBody>
        </p:sp>
        <p:sp>
          <p:nvSpPr>
            <p:cNvPr id="5" name="Rectangle 4">
              <a:extLst>
                <a:ext uri="{FF2B5EF4-FFF2-40B4-BE49-F238E27FC236}">
                  <a16:creationId xmlns:a16="http://schemas.microsoft.com/office/drawing/2014/main" id="{436C3C2B-C25D-DAA7-8B3F-7EC35FF4C227}"/>
                </a:ext>
              </a:extLst>
            </p:cNvPr>
            <p:cNvSpPr/>
            <p:nvPr/>
          </p:nvSpPr>
          <p:spPr>
            <a:xfrm>
              <a:off x="8851951" y="131310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rRNA</a:t>
              </a:r>
            </a:p>
          </p:txBody>
        </p:sp>
      </p:grpSp>
    </p:spTree>
    <p:extLst>
      <p:ext uri="{BB962C8B-B14F-4D97-AF65-F5344CB8AC3E}">
        <p14:creationId xmlns:p14="http://schemas.microsoft.com/office/powerpoint/2010/main" val="13485471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21AE72C-F093-1FD7-98E7-BBC94FA2B102}"/>
              </a:ext>
            </a:extLst>
          </p:cNvPr>
          <p:cNvSpPr/>
          <p:nvPr/>
        </p:nvSpPr>
        <p:spPr>
          <a:xfrm>
            <a:off x="-1" y="235612"/>
            <a:ext cx="5026396"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CÁC LOẠI RNA TRONG TẾ BÀO</a:t>
            </a:r>
          </a:p>
        </p:txBody>
      </p:sp>
      <p:grpSp>
        <p:nvGrpSpPr>
          <p:cNvPr id="6" name="Group 5">
            <a:extLst>
              <a:ext uri="{FF2B5EF4-FFF2-40B4-BE49-F238E27FC236}">
                <a16:creationId xmlns:a16="http://schemas.microsoft.com/office/drawing/2014/main" id="{2C4D5B9F-84DB-57BE-9679-F8B64FAB3CAC}"/>
              </a:ext>
            </a:extLst>
          </p:cNvPr>
          <p:cNvGrpSpPr/>
          <p:nvPr/>
        </p:nvGrpSpPr>
        <p:grpSpPr>
          <a:xfrm>
            <a:off x="2644176" y="5686526"/>
            <a:ext cx="6752264" cy="583085"/>
            <a:chOff x="2442223" y="5615762"/>
            <a:chExt cx="6752264" cy="583085"/>
          </a:xfrm>
        </p:grpSpPr>
        <p:grpSp>
          <p:nvGrpSpPr>
            <p:cNvPr id="3" name="Group 2">
              <a:extLst>
                <a:ext uri="{FF2B5EF4-FFF2-40B4-BE49-F238E27FC236}">
                  <a16:creationId xmlns:a16="http://schemas.microsoft.com/office/drawing/2014/main" id="{CE636943-A0AF-B009-773B-D2F5D006106E}"/>
                </a:ext>
              </a:extLst>
            </p:cNvPr>
            <p:cNvGrpSpPr/>
            <p:nvPr/>
          </p:nvGrpSpPr>
          <p:grpSpPr>
            <a:xfrm>
              <a:off x="2862936" y="5615763"/>
              <a:ext cx="6331551" cy="583084"/>
              <a:chOff x="673582" y="1589717"/>
              <a:chExt cx="3354166" cy="235781"/>
            </a:xfrm>
          </p:grpSpPr>
          <p:sp>
            <p:nvSpPr>
              <p:cNvPr id="4" name="Rectangle: Rounded Corners 3">
                <a:extLst>
                  <a:ext uri="{FF2B5EF4-FFF2-40B4-BE49-F238E27FC236}">
                    <a16:creationId xmlns:a16="http://schemas.microsoft.com/office/drawing/2014/main" id="{5E63357A-B688-D3C0-620F-26B21F7842D9}"/>
                  </a:ext>
                </a:extLst>
              </p:cNvPr>
              <p:cNvSpPr/>
              <p:nvPr/>
            </p:nvSpPr>
            <p:spPr>
              <a:xfrm>
                <a:off x="673582" y="1589717"/>
                <a:ext cx="3354166" cy="235781"/>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CE75C3D8-7B85-1815-4275-10FE2A3427EC}"/>
                  </a:ext>
                </a:extLst>
              </p:cNvPr>
              <p:cNvSpPr txBox="1"/>
              <p:nvPr/>
            </p:nvSpPr>
            <p:spPr>
              <a:xfrm>
                <a:off x="705812" y="1614266"/>
                <a:ext cx="3289705" cy="186683"/>
              </a:xfrm>
              <a:prstGeom prst="roundRect">
                <a:avLst>
                  <a:gd name="adj" fmla="val 0"/>
                </a:avLst>
              </a:prstGeom>
              <a:noFill/>
            </p:spPr>
            <p:txBody>
              <a:bodyPr wrap="square">
                <a:spAutoFit/>
              </a:bodyPr>
              <a:lstStyle/>
              <a:p>
                <a:pPr marL="0" marR="0" lvl="0" indent="0" algn="ctr" defTabSz="914400" eaLnBrk="1" fontAlgn="auto" latinLnBrk="0" hangingPunct="1">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Phân biệt các loại RNA dựa vào chức năng.</a:t>
                </a:r>
                <a:endParaRPr lang="en-US" sz="2400" b="1" kern="0">
                  <a:solidFill>
                    <a:prstClr val="black"/>
                  </a:solidFill>
                  <a:latin typeface="+mj-lt"/>
                  <a:cs typeface="Arial" panose="020B0604020202020204" pitchFamily="34" charset="0"/>
                </a:endParaRPr>
              </a:p>
            </p:txBody>
          </p:sp>
        </p:grpSp>
        <p:pic>
          <p:nvPicPr>
            <p:cNvPr id="2050" name="Picture 2" descr="Hơn 80000 hình minh họa Câu Hỏi và Dấu Chấm Hỏi miễn phí - Pixabay">
              <a:extLst>
                <a:ext uri="{FF2B5EF4-FFF2-40B4-BE49-F238E27FC236}">
                  <a16:creationId xmlns:a16="http://schemas.microsoft.com/office/drawing/2014/main" id="{653EB5F8-E7DD-FFA2-8C40-0B1205501D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2223" y="5615762"/>
              <a:ext cx="359872" cy="5830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AC5A5DAD-BF06-6BBB-3B4E-E3C39AF0C1C5}"/>
              </a:ext>
            </a:extLst>
          </p:cNvPr>
          <p:cNvGrpSpPr/>
          <p:nvPr/>
        </p:nvGrpSpPr>
        <p:grpSpPr>
          <a:xfrm>
            <a:off x="1323917" y="879931"/>
            <a:ext cx="9672855" cy="4598504"/>
            <a:chOff x="1323917" y="879931"/>
            <a:chExt cx="9672855" cy="4598504"/>
          </a:xfrm>
        </p:grpSpPr>
        <p:pic>
          <p:nvPicPr>
            <p:cNvPr id="9" name="Picture 8" descr="A diagram of dna sequence&#10;&#10;Description automatically generated">
              <a:extLst>
                <a:ext uri="{FF2B5EF4-FFF2-40B4-BE49-F238E27FC236}">
                  <a16:creationId xmlns:a16="http://schemas.microsoft.com/office/drawing/2014/main" id="{493E4AE7-26E2-D478-AF9F-B442A3CB2A79}"/>
                </a:ext>
              </a:extLst>
            </p:cNvPr>
            <p:cNvPicPr>
              <a:picLocks noChangeAspect="1"/>
            </p:cNvPicPr>
            <p:nvPr/>
          </p:nvPicPr>
          <p:blipFill rotWithShape="1">
            <a:blip r:embed="rId3"/>
            <a:srcRect t="13140" b="19807"/>
            <a:stretch/>
          </p:blipFill>
          <p:spPr>
            <a:xfrm>
              <a:off x="1498157" y="879931"/>
              <a:ext cx="9498615" cy="4598504"/>
            </a:xfrm>
            <a:prstGeom prst="rect">
              <a:avLst/>
            </a:prstGeom>
          </p:spPr>
        </p:pic>
        <p:sp>
          <p:nvSpPr>
            <p:cNvPr id="10" name="Rectangle 9">
              <a:extLst>
                <a:ext uri="{FF2B5EF4-FFF2-40B4-BE49-F238E27FC236}">
                  <a16:creationId xmlns:a16="http://schemas.microsoft.com/office/drawing/2014/main" id="{F39C3414-6066-F715-1BDD-A92602B962D5}"/>
                </a:ext>
              </a:extLst>
            </p:cNvPr>
            <p:cNvSpPr/>
            <p:nvPr/>
          </p:nvSpPr>
          <p:spPr>
            <a:xfrm>
              <a:off x="1323917" y="94244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mRNA</a:t>
              </a:r>
            </a:p>
          </p:txBody>
        </p:sp>
        <p:sp>
          <p:nvSpPr>
            <p:cNvPr id="11" name="Rectangle 10">
              <a:extLst>
                <a:ext uri="{FF2B5EF4-FFF2-40B4-BE49-F238E27FC236}">
                  <a16:creationId xmlns:a16="http://schemas.microsoft.com/office/drawing/2014/main" id="{BF6D4576-309E-BBE0-4177-4077EC35CC7E}"/>
                </a:ext>
              </a:extLst>
            </p:cNvPr>
            <p:cNvSpPr/>
            <p:nvPr/>
          </p:nvSpPr>
          <p:spPr>
            <a:xfrm>
              <a:off x="4549561" y="1312697"/>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tRNA</a:t>
              </a:r>
            </a:p>
          </p:txBody>
        </p:sp>
        <p:sp>
          <p:nvSpPr>
            <p:cNvPr id="12" name="Rectangle 11">
              <a:extLst>
                <a:ext uri="{FF2B5EF4-FFF2-40B4-BE49-F238E27FC236}">
                  <a16:creationId xmlns:a16="http://schemas.microsoft.com/office/drawing/2014/main" id="{2AAB220C-7925-76C3-56F8-3C65554BAEA4}"/>
                </a:ext>
              </a:extLst>
            </p:cNvPr>
            <p:cNvSpPr/>
            <p:nvPr/>
          </p:nvSpPr>
          <p:spPr>
            <a:xfrm>
              <a:off x="8851951" y="131310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rRNA</a:t>
              </a:r>
            </a:p>
          </p:txBody>
        </p:sp>
      </p:grpSp>
    </p:spTree>
    <p:extLst>
      <p:ext uri="{BB962C8B-B14F-4D97-AF65-F5344CB8AC3E}">
        <p14:creationId xmlns:p14="http://schemas.microsoft.com/office/powerpoint/2010/main" val="1213928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2E0CBF1-815A-6DE8-505E-A73C2D28580D}"/>
              </a:ext>
            </a:extLst>
          </p:cNvPr>
          <p:cNvGrpSpPr/>
          <p:nvPr/>
        </p:nvGrpSpPr>
        <p:grpSpPr>
          <a:xfrm>
            <a:off x="901309" y="231267"/>
            <a:ext cx="6585926" cy="6485224"/>
            <a:chOff x="364638" y="906651"/>
            <a:chExt cx="5621035" cy="5535088"/>
          </a:xfrm>
        </p:grpSpPr>
        <p:grpSp>
          <p:nvGrpSpPr>
            <p:cNvPr id="3" name="Group 2">
              <a:extLst>
                <a:ext uri="{FF2B5EF4-FFF2-40B4-BE49-F238E27FC236}">
                  <a16:creationId xmlns:a16="http://schemas.microsoft.com/office/drawing/2014/main" id="{BE9D5948-116E-BA09-0CEC-31438815ECA2}"/>
                </a:ext>
              </a:extLst>
            </p:cNvPr>
            <p:cNvGrpSpPr/>
            <p:nvPr/>
          </p:nvGrpSpPr>
          <p:grpSpPr>
            <a:xfrm>
              <a:off x="364638" y="906651"/>
              <a:ext cx="5621035" cy="5535088"/>
              <a:chOff x="364638" y="906651"/>
              <a:chExt cx="5621035" cy="5535088"/>
            </a:xfrm>
          </p:grpSpPr>
          <p:pic>
            <p:nvPicPr>
              <p:cNvPr id="5" name="Picture 6" descr="Genetic Disorder Research/PowerPoint Slide Project | OER Commons">
                <a:extLst>
                  <a:ext uri="{FF2B5EF4-FFF2-40B4-BE49-F238E27FC236}">
                    <a16:creationId xmlns:a16="http://schemas.microsoft.com/office/drawing/2014/main" id="{D20FD838-EC93-7C62-1F3C-1F65CFB019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638" y="906651"/>
                <a:ext cx="5486400" cy="55350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D36C672-9956-4D9E-D1B3-04815377596D}"/>
                  </a:ext>
                </a:extLst>
              </p:cNvPr>
              <p:cNvSpPr/>
              <p:nvPr/>
            </p:nvSpPr>
            <p:spPr>
              <a:xfrm>
                <a:off x="1797944" y="5867867"/>
                <a:ext cx="136038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CE956A"/>
                    </a:solidFill>
                    <a:latin typeface="Arial" panose="020B0604020202020204" pitchFamily="34" charset="0"/>
                    <a:cs typeface="Arial" panose="020B0604020202020204" pitchFamily="34" charset="0"/>
                  </a:rPr>
                  <a:t>Cơ thể</a:t>
                </a:r>
              </a:p>
            </p:txBody>
          </p:sp>
          <p:sp>
            <p:nvSpPr>
              <p:cNvPr id="7" name="Rectangle 6">
                <a:extLst>
                  <a:ext uri="{FF2B5EF4-FFF2-40B4-BE49-F238E27FC236}">
                    <a16:creationId xmlns:a16="http://schemas.microsoft.com/office/drawing/2014/main" id="{4B1C3B84-BC09-A533-F7B3-103F60D30F67}"/>
                  </a:ext>
                </a:extLst>
              </p:cNvPr>
              <p:cNvSpPr/>
              <p:nvPr/>
            </p:nvSpPr>
            <p:spPr>
              <a:xfrm>
                <a:off x="2200298" y="1064167"/>
                <a:ext cx="136038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2BC7E0"/>
                    </a:solidFill>
                    <a:latin typeface="Arial" panose="020B0604020202020204" pitchFamily="34" charset="0"/>
                    <a:cs typeface="Arial" panose="020B0604020202020204" pitchFamily="34" charset="0"/>
                  </a:rPr>
                  <a:t>Tế bào</a:t>
                </a:r>
              </a:p>
            </p:txBody>
          </p:sp>
          <p:sp>
            <p:nvSpPr>
              <p:cNvPr id="8" name="Rectangle 7">
                <a:extLst>
                  <a:ext uri="{FF2B5EF4-FFF2-40B4-BE49-F238E27FC236}">
                    <a16:creationId xmlns:a16="http://schemas.microsoft.com/office/drawing/2014/main" id="{43EFA028-80E7-1D9D-D457-FC5B5B73F754}"/>
                  </a:ext>
                </a:extLst>
              </p:cNvPr>
              <p:cNvSpPr/>
              <p:nvPr/>
            </p:nvSpPr>
            <p:spPr>
              <a:xfrm>
                <a:off x="3427598" y="2932044"/>
                <a:ext cx="236403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2F48E1"/>
                    </a:solidFill>
                    <a:latin typeface="Arial" panose="020B0604020202020204" pitchFamily="34" charset="0"/>
                    <a:cs typeface="Arial" panose="020B0604020202020204" pitchFamily="34" charset="0"/>
                  </a:rPr>
                  <a:t>Nhiễm sắc thể</a:t>
                </a:r>
              </a:p>
            </p:txBody>
          </p:sp>
          <p:sp>
            <p:nvSpPr>
              <p:cNvPr id="9" name="Rectangle 8">
                <a:extLst>
                  <a:ext uri="{FF2B5EF4-FFF2-40B4-BE49-F238E27FC236}">
                    <a16:creationId xmlns:a16="http://schemas.microsoft.com/office/drawing/2014/main" id="{942502A7-2651-B317-5702-A0A8A014D80C}"/>
                  </a:ext>
                </a:extLst>
              </p:cNvPr>
              <p:cNvSpPr/>
              <p:nvPr/>
            </p:nvSpPr>
            <p:spPr>
              <a:xfrm>
                <a:off x="3621640" y="5834664"/>
                <a:ext cx="236403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70C0"/>
                    </a:solidFill>
                    <a:latin typeface="Arial" panose="020B0604020202020204" pitchFamily="34" charset="0"/>
                    <a:cs typeface="Arial" panose="020B0604020202020204" pitchFamily="34" charset="0"/>
                  </a:rPr>
                  <a:t>DNA</a:t>
                </a:r>
              </a:p>
            </p:txBody>
          </p:sp>
        </p:grpSp>
        <p:pic>
          <p:nvPicPr>
            <p:cNvPr id="4" name="Picture 8" descr="Dna strand in many colors Royalty Free Vector Image">
              <a:extLst>
                <a:ext uri="{FF2B5EF4-FFF2-40B4-BE49-F238E27FC236}">
                  <a16:creationId xmlns:a16="http://schemas.microsoft.com/office/drawing/2014/main" id="{A3361368-3C01-642E-547C-8D45B532F2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463"/>
            <a:stretch/>
          </p:blipFill>
          <p:spPr bwMode="auto">
            <a:xfrm rot="9369789">
              <a:off x="2942348" y="3715405"/>
              <a:ext cx="2518403" cy="2169032"/>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25">
            <a:extLst>
              <a:ext uri="{FF2B5EF4-FFF2-40B4-BE49-F238E27FC236}">
                <a16:creationId xmlns:a16="http://schemas.microsoft.com/office/drawing/2014/main" id="{B4894FB4-30AA-CA45-6866-68252070426C}"/>
              </a:ext>
            </a:extLst>
          </p:cNvPr>
          <p:cNvSpPr/>
          <p:nvPr/>
        </p:nvSpPr>
        <p:spPr>
          <a:xfrm>
            <a:off x="7731166" y="3141263"/>
            <a:ext cx="4461674" cy="57547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DNA trong cơ thể người</a:t>
            </a:r>
          </a:p>
        </p:txBody>
      </p:sp>
    </p:spTree>
    <p:extLst>
      <p:ext uri="{BB962C8B-B14F-4D97-AF65-F5344CB8AC3E}">
        <p14:creationId xmlns:p14="http://schemas.microsoft.com/office/powerpoint/2010/main" val="279324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21AE72C-F093-1FD7-98E7-BBC94FA2B102}"/>
              </a:ext>
            </a:extLst>
          </p:cNvPr>
          <p:cNvSpPr/>
          <p:nvPr/>
        </p:nvSpPr>
        <p:spPr>
          <a:xfrm>
            <a:off x="-1" y="235612"/>
            <a:ext cx="5026396"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CÁC LOẠI RNA TRONG TẾ BÀO</a:t>
            </a:r>
          </a:p>
        </p:txBody>
      </p:sp>
      <p:graphicFrame>
        <p:nvGraphicFramePr>
          <p:cNvPr id="7" name="Table 6">
            <a:extLst>
              <a:ext uri="{FF2B5EF4-FFF2-40B4-BE49-F238E27FC236}">
                <a16:creationId xmlns:a16="http://schemas.microsoft.com/office/drawing/2014/main" id="{D3574BB9-13DA-A63D-23B9-64D8BA91DD5F}"/>
              </a:ext>
            </a:extLst>
          </p:cNvPr>
          <p:cNvGraphicFramePr>
            <a:graphicFrameLocks noGrp="1"/>
          </p:cNvGraphicFramePr>
          <p:nvPr>
            <p:extLst>
              <p:ext uri="{D42A27DB-BD31-4B8C-83A1-F6EECF244321}">
                <p14:modId xmlns:p14="http://schemas.microsoft.com/office/powerpoint/2010/main" val="373779186"/>
              </p:ext>
            </p:extLst>
          </p:nvPr>
        </p:nvGraphicFramePr>
        <p:xfrm>
          <a:off x="560980" y="1039425"/>
          <a:ext cx="11343049" cy="5353072"/>
        </p:xfrm>
        <a:graphic>
          <a:graphicData uri="http://schemas.openxmlformats.org/drawingml/2006/table">
            <a:tbl>
              <a:tblPr firstRow="1" bandRow="1">
                <a:tableStyleId>{5940675A-B579-460E-94D1-54222C63F5DA}</a:tableStyleId>
              </a:tblPr>
              <a:tblGrid>
                <a:gridCol w="1727825">
                  <a:extLst>
                    <a:ext uri="{9D8B030D-6E8A-4147-A177-3AD203B41FA5}">
                      <a16:colId xmlns:a16="http://schemas.microsoft.com/office/drawing/2014/main" val="3895614915"/>
                    </a:ext>
                  </a:extLst>
                </a:gridCol>
                <a:gridCol w="3539794">
                  <a:extLst>
                    <a:ext uri="{9D8B030D-6E8A-4147-A177-3AD203B41FA5}">
                      <a16:colId xmlns:a16="http://schemas.microsoft.com/office/drawing/2014/main" val="600362355"/>
                    </a:ext>
                  </a:extLst>
                </a:gridCol>
                <a:gridCol w="2900275">
                  <a:extLst>
                    <a:ext uri="{9D8B030D-6E8A-4147-A177-3AD203B41FA5}">
                      <a16:colId xmlns:a16="http://schemas.microsoft.com/office/drawing/2014/main" val="2715797169"/>
                    </a:ext>
                  </a:extLst>
                </a:gridCol>
                <a:gridCol w="3175155">
                  <a:extLst>
                    <a:ext uri="{9D8B030D-6E8A-4147-A177-3AD203B41FA5}">
                      <a16:colId xmlns:a16="http://schemas.microsoft.com/office/drawing/2014/main" val="642542102"/>
                    </a:ext>
                  </a:extLst>
                </a:gridCol>
              </a:tblGrid>
              <a:tr h="2854149">
                <a:tc>
                  <a:txBody>
                    <a:bodyPr/>
                    <a:lstStyle/>
                    <a:p>
                      <a:pPr>
                        <a:lnSpc>
                          <a:spcPct val="130000"/>
                        </a:lnSpc>
                      </a:pPr>
                      <a:r>
                        <a:rPr lang="en-US" sz="2400" b="1">
                          <a:latin typeface="+mj-lt"/>
                        </a:rPr>
                        <a:t>Các loại</a:t>
                      </a:r>
                    </a:p>
                  </a:txBody>
                  <a:tcPr anchor="ct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solidFill>
                      <a:srgbClr val="EEC3EB"/>
                    </a:solidFill>
                  </a:tcPr>
                </a:tc>
                <a:tc>
                  <a:txBody>
                    <a:bodyPr/>
                    <a:lstStyle/>
                    <a:p>
                      <a:pPr>
                        <a:lnSpc>
                          <a:spcPct val="130000"/>
                        </a:lnSpc>
                      </a:pPr>
                      <a:endParaRPr lang="en-US" sz="2400" b="1">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nSpc>
                          <a:spcPct val="130000"/>
                        </a:lnSpc>
                      </a:pPr>
                      <a:endParaRPr lang="en-US" sz="2400" b="1">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nSpc>
                          <a:spcPct val="130000"/>
                        </a:lnSpc>
                      </a:pPr>
                      <a:endParaRPr lang="en-US" sz="2400" b="1">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extLst>
                  <a:ext uri="{0D108BD9-81ED-4DB2-BD59-A6C34878D82A}">
                    <a16:rowId xmlns:a16="http://schemas.microsoft.com/office/drawing/2014/main" val="2120340418"/>
                  </a:ext>
                </a:extLst>
              </a:tr>
              <a:tr h="2498923">
                <a:tc>
                  <a:txBody>
                    <a:bodyPr/>
                    <a:lstStyle/>
                    <a:p>
                      <a:pPr>
                        <a:lnSpc>
                          <a:spcPct val="130000"/>
                        </a:lnSpc>
                      </a:pPr>
                      <a:r>
                        <a:rPr lang="en-US" sz="2400" b="1">
                          <a:latin typeface="+mj-lt"/>
                        </a:rPr>
                        <a:t>Chức năng</a:t>
                      </a:r>
                    </a:p>
                  </a:txBody>
                  <a:tcPr anchor="ct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solidFill>
                      <a:srgbClr val="EEC3EB"/>
                    </a:solidFill>
                  </a:tcPr>
                </a:tc>
                <a:tc>
                  <a:txBody>
                    <a:bodyPr/>
                    <a:lstStyle/>
                    <a:p>
                      <a:pPr algn="just">
                        <a:lnSpc>
                          <a:spcPct val="130000"/>
                        </a:lnSpc>
                      </a:pPr>
                      <a:r>
                        <a:rPr lang="en-US" sz="2400" b="1">
                          <a:latin typeface="+mj-lt"/>
                        </a:rPr>
                        <a:t>mRNA: </a:t>
                      </a:r>
                      <a:r>
                        <a:rPr lang="en-US" sz="2400" b="0">
                          <a:latin typeface="+mj-lt"/>
                        </a:rPr>
                        <a:t>truyền đạt thông tin di truyền từ nhân ra tế bào chất, làm khuôn cho quá trình tổng hợp chuỗi polypeptide (dịch mã).</a:t>
                      </a: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gn="just">
                        <a:lnSpc>
                          <a:spcPct val="130000"/>
                        </a:lnSpc>
                      </a:pPr>
                      <a:r>
                        <a:rPr lang="vi-VN" sz="2400" b="1">
                          <a:latin typeface="+mj-lt"/>
                        </a:rPr>
                        <a:t>tRNA: </a:t>
                      </a:r>
                      <a:r>
                        <a:rPr lang="vi-VN" sz="2400" b="0">
                          <a:latin typeface="+mj-lt"/>
                        </a:rPr>
                        <a:t>vận chuyển amino acid tự do đến nơi tổng hợp chuỗi polypeptide.</a:t>
                      </a:r>
                      <a:endParaRPr lang="en-US" sz="2400" b="0">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gn="just">
                        <a:lnSpc>
                          <a:spcPct val="130000"/>
                        </a:lnSpc>
                      </a:pPr>
                      <a:r>
                        <a:rPr lang="vi-VN" sz="2400" b="1">
                          <a:latin typeface="+mj-lt"/>
                        </a:rPr>
                        <a:t>rRNA: </a:t>
                      </a:r>
                      <a:r>
                        <a:rPr lang="vi-VN" sz="2400" b="0">
                          <a:latin typeface="+mj-lt"/>
                        </a:rPr>
                        <a:t>là thành phần chủ yếu cấu tạo nên ribosome - nơi tổng hợp chuỗi polypeptide.</a:t>
                      </a:r>
                      <a:endParaRPr lang="en-US" sz="2400" b="0">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extLst>
                  <a:ext uri="{0D108BD9-81ED-4DB2-BD59-A6C34878D82A}">
                    <a16:rowId xmlns:a16="http://schemas.microsoft.com/office/drawing/2014/main" val="4151553051"/>
                  </a:ext>
                </a:extLst>
              </a:tr>
            </a:tbl>
          </a:graphicData>
        </a:graphic>
      </p:graphicFrame>
      <p:pic>
        <p:nvPicPr>
          <p:cNvPr id="9" name="Picture 8" descr="A diagram of dna sequence&#10;&#10;Description automatically generated">
            <a:extLst>
              <a:ext uri="{FF2B5EF4-FFF2-40B4-BE49-F238E27FC236}">
                <a16:creationId xmlns:a16="http://schemas.microsoft.com/office/drawing/2014/main" id="{28F25373-D475-1E67-51DA-71A97A68E42F}"/>
              </a:ext>
            </a:extLst>
          </p:cNvPr>
          <p:cNvPicPr>
            <a:picLocks noChangeAspect="1"/>
          </p:cNvPicPr>
          <p:nvPr/>
        </p:nvPicPr>
        <p:blipFill rotWithShape="1">
          <a:blip r:embed="rId2"/>
          <a:srcRect t="22421" r="82050" b="19854"/>
          <a:stretch/>
        </p:blipFill>
        <p:spPr>
          <a:xfrm>
            <a:off x="3697204" y="1088639"/>
            <a:ext cx="1289921" cy="2804935"/>
          </a:xfrm>
          <a:prstGeom prst="rect">
            <a:avLst/>
          </a:prstGeom>
        </p:spPr>
      </p:pic>
      <p:pic>
        <p:nvPicPr>
          <p:cNvPr id="10" name="Picture 9" descr="A diagram of dna sequence&#10;&#10;Description automatically generated">
            <a:extLst>
              <a:ext uri="{FF2B5EF4-FFF2-40B4-BE49-F238E27FC236}">
                <a16:creationId xmlns:a16="http://schemas.microsoft.com/office/drawing/2014/main" id="{FA845A67-D45A-58F5-6292-B4C3CB3EC152}"/>
              </a:ext>
            </a:extLst>
          </p:cNvPr>
          <p:cNvPicPr>
            <a:picLocks noChangeAspect="1"/>
          </p:cNvPicPr>
          <p:nvPr/>
        </p:nvPicPr>
        <p:blipFill rotWithShape="1">
          <a:blip r:embed="rId2"/>
          <a:srcRect l="30648" t="29348" r="43248" b="19773"/>
          <a:stretch/>
        </p:blipFill>
        <p:spPr>
          <a:xfrm>
            <a:off x="6468119" y="1121154"/>
            <a:ext cx="2056706" cy="2683930"/>
          </a:xfrm>
          <a:prstGeom prst="rect">
            <a:avLst/>
          </a:prstGeom>
        </p:spPr>
      </p:pic>
      <p:pic>
        <p:nvPicPr>
          <p:cNvPr id="11" name="Picture 10" descr="A diagram of dna sequence&#10;&#10;Description automatically generated">
            <a:extLst>
              <a:ext uri="{FF2B5EF4-FFF2-40B4-BE49-F238E27FC236}">
                <a16:creationId xmlns:a16="http://schemas.microsoft.com/office/drawing/2014/main" id="{665660BF-B328-F7D7-56B1-75D8666F04A9}"/>
              </a:ext>
            </a:extLst>
          </p:cNvPr>
          <p:cNvPicPr>
            <a:picLocks noChangeAspect="1"/>
          </p:cNvPicPr>
          <p:nvPr/>
        </p:nvPicPr>
        <p:blipFill rotWithShape="1">
          <a:blip r:embed="rId2"/>
          <a:srcRect l="67856" t="29594" b="19807"/>
          <a:stretch/>
        </p:blipFill>
        <p:spPr>
          <a:xfrm>
            <a:off x="8979247" y="1121153"/>
            <a:ext cx="2546604" cy="2624937"/>
          </a:xfrm>
          <a:prstGeom prst="rect">
            <a:avLst/>
          </a:prstGeom>
        </p:spPr>
      </p:pic>
    </p:spTree>
    <p:extLst>
      <p:ext uri="{BB962C8B-B14F-4D97-AF65-F5344CB8AC3E}">
        <p14:creationId xmlns:p14="http://schemas.microsoft.com/office/powerpoint/2010/main" val="3530921824"/>
      </p:ext>
    </p:extLst>
  </p:cSld>
  <p:clrMapOvr>
    <a:masterClrMapping/>
  </p:clrMapOvr>
  <p:transition spd="slow">
    <p:comb/>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62BD34C8-CCA9-FC96-ECC8-FBDA1AB69B95}"/>
              </a:ext>
            </a:extLst>
          </p:cNvPr>
          <p:cNvGrpSpPr/>
          <p:nvPr/>
        </p:nvGrpSpPr>
        <p:grpSpPr>
          <a:xfrm>
            <a:off x="266700" y="246453"/>
            <a:ext cx="4806904" cy="914400"/>
            <a:chOff x="3620120" y="976704"/>
            <a:chExt cx="4806904" cy="914400"/>
          </a:xfrm>
        </p:grpSpPr>
        <p:sp>
          <p:nvSpPr>
            <p:cNvPr id="8" name="Rectangle: Rounded Corners 7">
              <a:extLst>
                <a:ext uri="{FF2B5EF4-FFF2-40B4-BE49-F238E27FC236}">
                  <a16:creationId xmlns:a16="http://schemas.microsoft.com/office/drawing/2014/main" id="{EB12B00B-B9E9-3EFB-E6A6-5C178072005A}"/>
                </a:ext>
              </a:extLst>
            </p:cNvPr>
            <p:cNvSpPr/>
            <p:nvPr/>
          </p:nvSpPr>
          <p:spPr>
            <a:xfrm>
              <a:off x="4114104" y="1077165"/>
              <a:ext cx="4312920" cy="72776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Oval 8">
              <a:extLst>
                <a:ext uri="{FF2B5EF4-FFF2-40B4-BE49-F238E27FC236}">
                  <a16:creationId xmlns:a16="http://schemas.microsoft.com/office/drawing/2014/main" id="{BEAA9A6D-66DB-7E8F-09D2-F1A105E25B11}"/>
                </a:ext>
              </a:extLst>
            </p:cNvPr>
            <p:cNvSpPr/>
            <p:nvPr/>
          </p:nvSpPr>
          <p:spPr>
            <a:xfrm>
              <a:off x="3620120" y="976704"/>
              <a:ext cx="914400" cy="914400"/>
            </a:xfrm>
            <a:prstGeom prst="ellipse">
              <a:avLst/>
            </a:prstGeom>
            <a:solidFill>
              <a:schemeClr val="bg1"/>
            </a:solidFill>
            <a:ln w="57150">
              <a:solidFill>
                <a:srgbClr val="355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descr="Vector Illustration of Green Light Bulb Icon | Freestock icons">
              <a:extLst>
                <a:ext uri="{FF2B5EF4-FFF2-40B4-BE49-F238E27FC236}">
                  <a16:creationId xmlns:a16="http://schemas.microsoft.com/office/drawing/2014/main" id="{0347027A-F684-99EC-DC94-B0756EE3103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3437" y="1077165"/>
              <a:ext cx="727766" cy="7277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FCD30AC-5092-2DD5-7941-07EA8CE9CE4C}"/>
                </a:ext>
              </a:extLst>
            </p:cNvPr>
            <p:cNvSpPr txBox="1"/>
            <p:nvPr/>
          </p:nvSpPr>
          <p:spPr>
            <a:xfrm>
              <a:off x="4596380" y="1204838"/>
              <a:ext cx="223971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EM ĐÃ</a:t>
              </a:r>
              <a:r>
                <a:rPr kumimoji="0" lang="en-US" sz="2800" b="1" i="0" u="none" strike="noStrike" kern="1200" cap="none" spc="0" normalizeH="0" noProof="0">
                  <a:ln>
                    <a:noFill/>
                  </a:ln>
                  <a:solidFill>
                    <a:prstClr val="white"/>
                  </a:solidFill>
                  <a:effectLst/>
                  <a:uLnTx/>
                  <a:uFillTx/>
                  <a:latin typeface="Arial"/>
                  <a:ea typeface="+mn-ea"/>
                  <a:cs typeface="+mn-cs"/>
                </a:rPr>
                <a:t> HỌC</a:t>
              </a:r>
              <a:endParaRPr kumimoji="0" lang="en-US" sz="2800" b="1" i="0" u="none" strike="noStrike" kern="1200" cap="none" spc="0" normalizeH="0" baseline="0" noProof="0">
                <a:ln>
                  <a:noFill/>
                </a:ln>
                <a:solidFill>
                  <a:prstClr val="white"/>
                </a:solidFill>
                <a:effectLst/>
                <a:uLnTx/>
                <a:uFillTx/>
                <a:latin typeface="Arial"/>
                <a:ea typeface="+mn-ea"/>
                <a:cs typeface="+mn-cs"/>
              </a:endParaRPr>
            </a:p>
          </p:txBody>
        </p:sp>
      </p:grpSp>
      <p:sp>
        <p:nvSpPr>
          <p:cNvPr id="5" name="Rectangle 4">
            <a:extLst>
              <a:ext uri="{FF2B5EF4-FFF2-40B4-BE49-F238E27FC236}">
                <a16:creationId xmlns:a16="http://schemas.microsoft.com/office/drawing/2014/main" id="{DD8A90F3-7FC4-2DE9-44B7-3F28F127C6F6}"/>
              </a:ext>
            </a:extLst>
          </p:cNvPr>
          <p:cNvSpPr/>
          <p:nvPr/>
        </p:nvSpPr>
        <p:spPr>
          <a:xfrm>
            <a:off x="523335" y="4950725"/>
            <a:ext cx="11145329" cy="1660821"/>
          </a:xfrm>
          <a:prstGeom prst="rect">
            <a:avLst/>
          </a:prstGeom>
          <a:solidFill>
            <a:srgbClr val="FBE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A54BAFC8-8611-2304-D254-C550377CAFF0}"/>
              </a:ext>
            </a:extLst>
          </p:cNvPr>
          <p:cNvSpPr/>
          <p:nvPr/>
        </p:nvSpPr>
        <p:spPr>
          <a:xfrm>
            <a:off x="523335" y="1415500"/>
            <a:ext cx="11145329" cy="3427132"/>
          </a:xfrm>
          <a:prstGeom prst="rect">
            <a:avLst/>
          </a:prstGeom>
          <a:solidFill>
            <a:srgbClr val="FF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9855D36F-7B2F-109B-5439-251A190F9E17}"/>
              </a:ext>
            </a:extLst>
          </p:cNvPr>
          <p:cNvSpPr txBox="1"/>
          <p:nvPr/>
        </p:nvSpPr>
        <p:spPr>
          <a:xfrm>
            <a:off x="1060186" y="1523593"/>
            <a:ext cx="10476207" cy="937949"/>
          </a:xfrm>
          <a:prstGeom prst="rect">
            <a:avLst/>
          </a:prstGeom>
          <a:noFill/>
        </p:spPr>
        <p:txBody>
          <a:bodyPr wrap="square" rtlCol="0">
            <a:spAutoFit/>
          </a:bodyPr>
          <a:lstStyle/>
          <a:p>
            <a:pPr lvl="0">
              <a:lnSpc>
                <a:spcPct val="120000"/>
              </a:lnSpc>
              <a:defRPr/>
            </a:pPr>
            <a:r>
              <a:rPr lang="vi-VN" sz="2400" b="1">
                <a:solidFill>
                  <a:prstClr val="black"/>
                </a:solidFill>
              </a:rPr>
              <a:t>Nucleic acid </a:t>
            </a:r>
            <a:r>
              <a:rPr lang="vi-VN" sz="2400">
                <a:solidFill>
                  <a:prstClr val="black"/>
                </a:solidFill>
              </a:rPr>
              <a:t>là những đại phân tử sinh học, cấu tạo đa phân với đơn phân là nucleotide. Nucleic acid gồm DNA và RNA.</a:t>
            </a:r>
            <a:endParaRPr kumimoji="0" lang="en-US" sz="2400" i="0" u="none" strike="noStrike" kern="1200" cap="none" spc="0" normalizeH="0" baseline="0" noProof="0">
              <a:ln>
                <a:noFill/>
              </a:ln>
              <a:solidFill>
                <a:prstClr val="black"/>
              </a:solidFill>
              <a:effectLst/>
              <a:uLnTx/>
              <a:uFillTx/>
              <a:latin typeface="Arial"/>
            </a:endParaRPr>
          </a:p>
        </p:txBody>
      </p:sp>
      <p:sp>
        <p:nvSpPr>
          <p:cNvPr id="29" name="Oval 28">
            <a:extLst>
              <a:ext uri="{FF2B5EF4-FFF2-40B4-BE49-F238E27FC236}">
                <a16:creationId xmlns:a16="http://schemas.microsoft.com/office/drawing/2014/main" id="{76030317-B5A7-1E90-8F15-5274EBFD8143}"/>
              </a:ext>
            </a:extLst>
          </p:cNvPr>
          <p:cNvSpPr/>
          <p:nvPr/>
        </p:nvSpPr>
        <p:spPr>
          <a:xfrm>
            <a:off x="850899" y="1684543"/>
            <a:ext cx="158621" cy="158621"/>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Oval 23">
            <a:extLst>
              <a:ext uri="{FF2B5EF4-FFF2-40B4-BE49-F238E27FC236}">
                <a16:creationId xmlns:a16="http://schemas.microsoft.com/office/drawing/2014/main" id="{8F448D3F-5B65-E728-DCB6-4CF94EEDC74E}"/>
              </a:ext>
            </a:extLst>
          </p:cNvPr>
          <p:cNvSpPr/>
          <p:nvPr/>
        </p:nvSpPr>
        <p:spPr>
          <a:xfrm>
            <a:off x="849456" y="5228302"/>
            <a:ext cx="158621" cy="1586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8" name="Oval 37">
            <a:extLst>
              <a:ext uri="{FF2B5EF4-FFF2-40B4-BE49-F238E27FC236}">
                <a16:creationId xmlns:a16="http://schemas.microsoft.com/office/drawing/2014/main" id="{A334DF09-8189-7A35-DD12-EF7943A820B6}"/>
              </a:ext>
            </a:extLst>
          </p:cNvPr>
          <p:cNvSpPr/>
          <p:nvPr/>
        </p:nvSpPr>
        <p:spPr>
          <a:xfrm>
            <a:off x="849455" y="6173738"/>
            <a:ext cx="158621" cy="1586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TextBox 19">
            <a:extLst>
              <a:ext uri="{FF2B5EF4-FFF2-40B4-BE49-F238E27FC236}">
                <a16:creationId xmlns:a16="http://schemas.microsoft.com/office/drawing/2014/main" id="{FDC1A415-AD0D-5CE8-5FA1-26EE49931517}"/>
              </a:ext>
            </a:extLst>
          </p:cNvPr>
          <p:cNvSpPr txBox="1"/>
          <p:nvPr/>
        </p:nvSpPr>
        <p:spPr>
          <a:xfrm>
            <a:off x="1060187" y="2527542"/>
            <a:ext cx="10412946" cy="2267544"/>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lvl="0" algn="just">
              <a:lnSpc>
                <a:spcPct val="120000"/>
              </a:lnSpc>
            </a:pPr>
            <a:r>
              <a:rPr lang="vi-VN" b="1"/>
              <a:t>DNA </a:t>
            </a:r>
            <a:r>
              <a:rPr lang="vi-VN"/>
              <a:t>cấu tạo từ bốn loại đơn phân A, T, G, C; có cấu trúc xoắn kép gồm hai mạch polynucleotide song song nhờ các nucleotide giữa hai mạch liên kết hydrogen theo nguyên tắc bổ sung. DNA rất đa dạng và đặc trưng bởi số lượng, thành phần và trình tự sắp xếp các nucleotide. DNA có chức năng lưu giữ, bảo quản và truyền đạt thông tin di truyền.</a:t>
            </a:r>
            <a:endParaRPr kumimoji="0" lang="en-US" sz="2400" i="0" u="none" strike="noStrike" kern="1200" cap="none" spc="0" normalizeH="0" baseline="0" noProof="0">
              <a:ln>
                <a:noFill/>
              </a:ln>
              <a:solidFill>
                <a:prstClr val="black"/>
              </a:solidFill>
              <a:effectLst/>
              <a:uLnTx/>
              <a:uFillTx/>
            </a:endParaRPr>
          </a:p>
        </p:txBody>
      </p:sp>
      <p:sp>
        <p:nvSpPr>
          <p:cNvPr id="21" name="Oval 20">
            <a:extLst>
              <a:ext uri="{FF2B5EF4-FFF2-40B4-BE49-F238E27FC236}">
                <a16:creationId xmlns:a16="http://schemas.microsoft.com/office/drawing/2014/main" id="{1770F3E2-E7A5-1436-07B5-BB93474683C3}"/>
              </a:ext>
            </a:extLst>
          </p:cNvPr>
          <p:cNvSpPr/>
          <p:nvPr/>
        </p:nvSpPr>
        <p:spPr>
          <a:xfrm>
            <a:off x="849455" y="2700187"/>
            <a:ext cx="158621" cy="158621"/>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BFA7DCF9-B441-FB68-DAE0-AD6795D8A134}"/>
              </a:ext>
            </a:extLst>
          </p:cNvPr>
          <p:cNvSpPr txBox="1"/>
          <p:nvPr/>
        </p:nvSpPr>
        <p:spPr>
          <a:xfrm>
            <a:off x="1008077" y="5080006"/>
            <a:ext cx="10528315" cy="905633"/>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lvl="0" algn="just"/>
            <a:r>
              <a:rPr lang="vi-VN" b="1"/>
              <a:t>RNA </a:t>
            </a:r>
            <a:r>
              <a:rPr lang="vi-VN"/>
              <a:t>có cấu trúc một mạch, cấu tạo từ bốn loại đơn phân A, U, G, C. Ba loại RNA khác nhau về cấu trúc và chức năng.</a:t>
            </a:r>
            <a:endParaRPr kumimoji="0" lang="en-US" sz="2400" i="0" u="none" strike="noStrike" kern="1200" cap="none" spc="0" normalizeH="0" baseline="0" noProof="0">
              <a:ln>
                <a:noFill/>
              </a:ln>
              <a:solidFill>
                <a:prstClr val="black"/>
              </a:solidFill>
              <a:effectLst/>
              <a:uLnTx/>
              <a:uFillTx/>
            </a:endParaRPr>
          </a:p>
        </p:txBody>
      </p:sp>
      <p:sp>
        <p:nvSpPr>
          <p:cNvPr id="23" name="TextBox 22">
            <a:extLst>
              <a:ext uri="{FF2B5EF4-FFF2-40B4-BE49-F238E27FC236}">
                <a16:creationId xmlns:a16="http://schemas.microsoft.com/office/drawing/2014/main" id="{9600C396-5714-E7F4-6BD0-4F79D99578E8}"/>
              </a:ext>
            </a:extLst>
          </p:cNvPr>
          <p:cNvSpPr txBox="1"/>
          <p:nvPr/>
        </p:nvSpPr>
        <p:spPr>
          <a:xfrm>
            <a:off x="1060188" y="6019810"/>
            <a:ext cx="10282358" cy="480901"/>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lvl="0" algn="just"/>
            <a:r>
              <a:rPr lang="en-US" b="1"/>
              <a:t>Gene</a:t>
            </a:r>
            <a:r>
              <a:rPr lang="en-US"/>
              <a:t> là một đoạn của phân tử DNA có chức năng di truyền xác định.</a:t>
            </a:r>
            <a:endParaRPr kumimoji="0" lang="en-US" sz="2400" b="0" i="0" u="none" strike="noStrike" kern="1200" cap="none" spc="0" normalizeH="0" baseline="0" noProof="0">
              <a:ln>
                <a:noFill/>
              </a:ln>
              <a:solidFill>
                <a:prstClr val="black"/>
              </a:solidFill>
              <a:effectLst/>
              <a:uLnTx/>
              <a:uFillTx/>
              <a:latin typeface="Arial"/>
              <a:ea typeface="+mn-ea"/>
              <a:cs typeface="+mn-cs"/>
            </a:endParaRPr>
          </a:p>
        </p:txBody>
      </p:sp>
      <p:pic>
        <p:nvPicPr>
          <p:cNvPr id="3074" name="Picture 2" descr="What are the differences between RNA and DNA? | TEL Gurus Questionnaire">
            <a:extLst>
              <a:ext uri="{FF2B5EF4-FFF2-40B4-BE49-F238E27FC236}">
                <a16:creationId xmlns:a16="http://schemas.microsoft.com/office/drawing/2014/main" id="{7F3EBAF9-367F-A7C3-99D8-D4044E49DC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501" b="25380"/>
          <a:stretch/>
        </p:blipFill>
        <p:spPr bwMode="auto">
          <a:xfrm>
            <a:off x="8990162" y="113722"/>
            <a:ext cx="2992647" cy="1219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778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2" grpId="0"/>
      <p:bldP spid="2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Đặc điểm cấu tạo của virus cúm | Vinmec">
            <a:extLst>
              <a:ext uri="{FF2B5EF4-FFF2-40B4-BE49-F238E27FC236}">
                <a16:creationId xmlns:a16="http://schemas.microsoft.com/office/drawing/2014/main" id="{910A6917-2B16-7B1D-A7CC-9DB2EE0CE8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DE29DF91-9560-0225-9ED5-3C90D62D4C57}"/>
              </a:ext>
            </a:extLst>
          </p:cNvPr>
          <p:cNvSpPr/>
          <p:nvPr/>
        </p:nvSpPr>
        <p:spPr>
          <a:xfrm>
            <a:off x="1105134" y="1896118"/>
            <a:ext cx="2305633" cy="1318306"/>
          </a:xfrm>
          <a:prstGeom prst="ellipse">
            <a:avLst/>
          </a:prstGeom>
          <a:noFill/>
          <a:ln w="28575">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6404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n human cells, scientists find DNA that looks like a twisted knot instead  of a double helix - Los Angeles Times">
            <a:extLst>
              <a:ext uri="{FF2B5EF4-FFF2-40B4-BE49-F238E27FC236}">
                <a16:creationId xmlns:a16="http://schemas.microsoft.com/office/drawing/2014/main" id="{A6B88EFF-83D3-0781-8F06-57D149879B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111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32CEABC8-5C56-D651-5490-CF39851CB6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52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47F1A-4039-382D-AB6B-E52935D82C3A}"/>
              </a:ext>
            </a:extLst>
          </p:cNvPr>
          <p:cNvSpPr>
            <a:spLocks noGrp="1"/>
          </p:cNvSpPr>
          <p:nvPr>
            <p:ph type="title"/>
          </p:nvPr>
        </p:nvSpPr>
        <p:spPr/>
        <p:txBody>
          <a:bodyPr/>
          <a:lstStyle/>
          <a:p>
            <a:endParaRPr lang="en-US"/>
          </a:p>
        </p:txBody>
      </p:sp>
      <p:pic>
        <p:nvPicPr>
          <p:cNvPr id="1026" name="Picture 2" descr="Free Google Slides Virtual Classroom Background PowerPoint Template">
            <a:extLst>
              <a:ext uri="{FF2B5EF4-FFF2-40B4-BE49-F238E27FC236}">
                <a16:creationId xmlns:a16="http://schemas.microsoft.com/office/drawing/2014/main" id="{97500F9A-E26D-1078-F24F-0E97EBC9A0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746BD44-50F0-090F-1375-24C5A2E090AF}"/>
              </a:ext>
            </a:extLst>
          </p:cNvPr>
          <p:cNvSpPr txBox="1"/>
          <p:nvPr/>
        </p:nvSpPr>
        <p:spPr>
          <a:xfrm>
            <a:off x="615351" y="2055813"/>
            <a:ext cx="10961297" cy="1302088"/>
          </a:xfrm>
          <a:prstGeom prst="rect">
            <a:avLst/>
          </a:prstGeom>
          <a:noFill/>
        </p:spPr>
        <p:txBody>
          <a:bodyPr wrap="square" lIns="0" tIns="0" rIns="0" bIns="0" rtlCol="0">
            <a:spAutoFit/>
          </a:bodyPr>
          <a:lstStyle/>
          <a:p>
            <a:pPr algn="ctr">
              <a:lnSpc>
                <a:spcPct val="130000"/>
              </a:lnSpc>
            </a:pPr>
            <a:r>
              <a:rPr lang="en-US" sz="4000" b="1">
                <a:solidFill>
                  <a:schemeClr val="bg1"/>
                </a:solidFill>
              </a:rPr>
              <a:t>CÂU HỎI ÔN TẬP KIẾN THỨC</a:t>
            </a:r>
          </a:p>
          <a:p>
            <a:pPr algn="ctr">
              <a:lnSpc>
                <a:spcPct val="130000"/>
              </a:lnSpc>
            </a:pPr>
            <a:r>
              <a:rPr lang="en-US" sz="2800" b="1">
                <a:solidFill>
                  <a:srgbClr val="FFFF00"/>
                </a:solidFill>
              </a:rPr>
              <a:t>Chọn 1 trong các phương án A, B, C hoặc D</a:t>
            </a:r>
          </a:p>
        </p:txBody>
      </p:sp>
    </p:spTree>
    <p:extLst>
      <p:ext uri="{BB962C8B-B14F-4D97-AF65-F5344CB8AC3E}">
        <p14:creationId xmlns:p14="http://schemas.microsoft.com/office/powerpoint/2010/main" val="365435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60" y="414708"/>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1: </a:t>
            </a:r>
            <a:r>
              <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Nguyên tắc bổ sung trong cấu trúc của DNA dẫn đến hệ quả</a:t>
            </a:r>
          </a:p>
        </p:txBody>
      </p:sp>
      <p:sp>
        <p:nvSpPr>
          <p:cNvPr id="10" name="TextBox 9">
            <a:extLst>
              <a:ext uri="{FF2B5EF4-FFF2-40B4-BE49-F238E27FC236}">
                <a16:creationId xmlns:a16="http://schemas.microsoft.com/office/drawing/2014/main" id="{FC875E5B-6272-29E1-FCAE-64F869DF4214}"/>
              </a:ext>
            </a:extLst>
          </p:cNvPr>
          <p:cNvSpPr txBox="1"/>
          <p:nvPr/>
        </p:nvSpPr>
        <p:spPr>
          <a:xfrm>
            <a:off x="1426234" y="1095554"/>
            <a:ext cx="3640347" cy="2241960"/>
          </a:xfrm>
          <a:prstGeom prst="rect">
            <a:avLst/>
          </a:prstGeom>
          <a:noFill/>
        </p:spPr>
        <p:txBody>
          <a:bodyPr wrap="square">
            <a:spAutoFit/>
          </a:bodyPr>
          <a:lstStyle>
            <a:defPPr>
              <a:defRPr lang="en-US"/>
            </a:defPPr>
            <a:lvl1pPr algn="just">
              <a:defRPr sz="2400" b="1">
                <a:latin typeface="Times New Roman" panose="02020603050405020304" pitchFamily="18" charset="0"/>
                <a:ea typeface="Tahoma" panose="020B0604030504040204" pitchFamily="34" charset="0"/>
                <a:cs typeface="Times New Roman" panose="02020603050405020304" pitchFamily="18" charset="0"/>
              </a:defRPr>
            </a:lvl1pPr>
          </a:lstStyle>
          <a:p>
            <a:pPr>
              <a:lnSpc>
                <a:spcPct val="150000"/>
              </a:lnSpc>
            </a:pPr>
            <a:r>
              <a:rPr lang="en-US"/>
              <a:t>A. </a:t>
            </a:r>
            <a:r>
              <a:rPr lang="en-US" b="0"/>
              <a:t>A = C, G = T.</a:t>
            </a:r>
          </a:p>
          <a:p>
            <a:pPr>
              <a:lnSpc>
                <a:spcPct val="150000"/>
              </a:lnSpc>
            </a:pPr>
            <a:r>
              <a:rPr lang="en-US"/>
              <a:t>B. </a:t>
            </a:r>
            <a:r>
              <a:rPr lang="en-US" b="0"/>
              <a:t>A + T = G + C.</a:t>
            </a:r>
          </a:p>
          <a:p>
            <a:pPr>
              <a:lnSpc>
                <a:spcPct val="150000"/>
              </a:lnSpc>
            </a:pPr>
            <a:r>
              <a:rPr lang="en-US"/>
              <a:t>C. </a:t>
            </a:r>
            <a:r>
              <a:rPr lang="en-US" b="0"/>
              <a:t>A + G = T + C.</a:t>
            </a:r>
          </a:p>
          <a:p>
            <a:pPr>
              <a:lnSpc>
                <a:spcPct val="150000"/>
              </a:lnSpc>
            </a:pPr>
            <a:r>
              <a:rPr lang="en-US"/>
              <a:t>D. </a:t>
            </a:r>
            <a:r>
              <a:rPr lang="en-US" b="0"/>
              <a:t>A + C + T = C + T + G.</a:t>
            </a:r>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7659E3F-418C-3B39-8EB6-26F299FA9C6C}"/>
              </a:ext>
            </a:extLst>
          </p:cNvPr>
          <p:cNvSpPr/>
          <p:nvPr/>
        </p:nvSpPr>
        <p:spPr>
          <a:xfrm>
            <a:off x="520460" y="3429000"/>
            <a:ext cx="11151080" cy="102720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4DF36E9-EE47-3A25-44C8-ECD5794C68E7}"/>
              </a:ext>
            </a:extLst>
          </p:cNvPr>
          <p:cNvSpPr txBox="1"/>
          <p:nvPr/>
        </p:nvSpPr>
        <p:spPr>
          <a:xfrm>
            <a:off x="750497" y="3394510"/>
            <a:ext cx="10693879" cy="1004699"/>
          </a:xfrm>
          <a:prstGeom prst="rect">
            <a:avLst/>
          </a:prstGeom>
          <a:noFill/>
        </p:spPr>
        <p:txBody>
          <a:bodyPr wrap="square">
            <a:spAutoFit/>
          </a:bodyPr>
          <a:lstStyle/>
          <a:p>
            <a:pPr algn="just">
              <a:lnSpc>
                <a:spcPct val="130000"/>
              </a:lnSpc>
            </a:pPr>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2: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Nếu trên một mạch đơn của phân tử DNA có trật tự là: – A – T – G – C – A –</a:t>
            </a:r>
          </a:p>
          <a:p>
            <a:pPr algn="just">
              <a:lnSpc>
                <a:spcPct val="130000"/>
              </a:lnSpc>
            </a:pP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Trật tự của đoạn mạch bổ sung tại vị trí đó là</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73453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23203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78216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34192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164A613-96F0-9C6B-A1F6-1F6A3E832B2C}"/>
              </a:ext>
            </a:extLst>
          </p:cNvPr>
          <p:cNvSpPr txBox="1"/>
          <p:nvPr/>
        </p:nvSpPr>
        <p:spPr>
          <a:xfrm>
            <a:off x="1475118" y="4481594"/>
            <a:ext cx="8298610" cy="2241960"/>
          </a:xfrm>
          <a:prstGeom prst="rect">
            <a:avLst/>
          </a:prstGeom>
          <a:noFill/>
        </p:spPr>
        <p:txBody>
          <a:bodyPr wrap="square">
            <a:spAutoFit/>
          </a:bodyPr>
          <a:lstStyle/>
          <a:p>
            <a:pPr>
              <a:lnSpc>
                <a:spcPct val="150000"/>
              </a:lnSpc>
            </a:pPr>
            <a:r>
              <a:rPr lang="fr-FR" sz="2400" b="1">
                <a:latin typeface="Times New Roman" panose="02020603050405020304" pitchFamily="18" charset="0"/>
                <a:cs typeface="Times New Roman" panose="02020603050405020304" pitchFamily="18" charset="0"/>
              </a:rPr>
              <a:t>A. </a:t>
            </a:r>
            <a:r>
              <a:rPr lang="fr-FR" sz="2400">
                <a:latin typeface="Times New Roman" panose="02020603050405020304" pitchFamily="18" charset="0"/>
                <a:cs typeface="Times New Roman" panose="02020603050405020304" pitchFamily="18" charset="0"/>
              </a:rPr>
              <a:t>– T – A – C – G – T –.</a:t>
            </a:r>
          </a:p>
          <a:p>
            <a:pPr>
              <a:lnSpc>
                <a:spcPct val="150000"/>
              </a:lnSpc>
            </a:pPr>
            <a:r>
              <a:rPr lang="fr-FR" sz="2400" b="1">
                <a:latin typeface="Times New Roman" panose="02020603050405020304" pitchFamily="18" charset="0"/>
                <a:cs typeface="Times New Roman" panose="02020603050405020304" pitchFamily="18" charset="0"/>
              </a:rPr>
              <a:t>B. </a:t>
            </a:r>
            <a:r>
              <a:rPr lang="fr-FR" sz="2400">
                <a:latin typeface="Times New Roman" panose="02020603050405020304" pitchFamily="18" charset="0"/>
                <a:cs typeface="Times New Roman" panose="02020603050405020304" pitchFamily="18" charset="0"/>
              </a:rPr>
              <a:t>– T – A – C – A – T –.</a:t>
            </a:r>
          </a:p>
          <a:p>
            <a:pPr>
              <a:lnSpc>
                <a:spcPct val="150000"/>
              </a:lnSpc>
            </a:pPr>
            <a:r>
              <a:rPr lang="fr-FR" sz="2400" b="1">
                <a:latin typeface="Times New Roman" panose="02020603050405020304" pitchFamily="18" charset="0"/>
                <a:cs typeface="Times New Roman" panose="02020603050405020304" pitchFamily="18" charset="0"/>
              </a:rPr>
              <a:t>C. </a:t>
            </a:r>
            <a:r>
              <a:rPr lang="fr-FR" sz="2400">
                <a:latin typeface="Times New Roman" panose="02020603050405020304" pitchFamily="18" charset="0"/>
                <a:cs typeface="Times New Roman" panose="02020603050405020304" pitchFamily="18" charset="0"/>
              </a:rPr>
              <a:t>– A - T – G – C – A –.</a:t>
            </a:r>
          </a:p>
          <a:p>
            <a:pPr>
              <a:lnSpc>
                <a:spcPct val="150000"/>
              </a:lnSpc>
            </a:pPr>
            <a:r>
              <a:rPr lang="fr-FR" sz="2400" b="1">
                <a:latin typeface="Times New Roman" panose="02020603050405020304" pitchFamily="18" charset="0"/>
                <a:cs typeface="Times New Roman" panose="02020603050405020304" pitchFamily="18" charset="0"/>
              </a:rPr>
              <a:t>D. </a:t>
            </a:r>
            <a:r>
              <a:rPr lang="fr-FR" sz="2400">
                <a:latin typeface="Times New Roman" panose="02020603050405020304" pitchFamily="18" charset="0"/>
                <a:cs typeface="Times New Roman" panose="02020603050405020304" pitchFamily="18" charset="0"/>
              </a:rPr>
              <a:t>– A – C – G – T – A –.</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915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3"/>
                                        </p:tgtEl>
                                        <p:attrNameLst>
                                          <p:attrName>fillcolor</p:attrName>
                                        </p:attrNameLst>
                                      </p:cBhvr>
                                      <p:to>
                                        <a:srgbClr val="FF0000"/>
                                      </p:to>
                                    </p:animClr>
                                    <p:set>
                                      <p:cBhvr>
                                        <p:cTn id="15" dur="2000" fill="hold"/>
                                        <p:tgtEl>
                                          <p:spTgt spid="13"/>
                                        </p:tgtEl>
                                        <p:attrNameLst>
                                          <p:attrName>fill.type</p:attrName>
                                        </p:attrNameLst>
                                      </p:cBhvr>
                                      <p:to>
                                        <p:strVal val="solid"/>
                                      </p:to>
                                    </p:set>
                                    <p:set>
                                      <p:cBhvr>
                                        <p:cTn id="16" dur="2000" fill="hold"/>
                                        <p:tgtEl>
                                          <p:spTgt spid="13"/>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9"/>
                                        </p:tgtEl>
                                        <p:attrNameLst>
                                          <p:attrName>fillcolor</p:attrName>
                                        </p:attrNameLst>
                                      </p:cBhvr>
                                      <p:to>
                                        <a:srgbClr val="FF0000"/>
                                      </p:to>
                                    </p:animClr>
                                    <p:set>
                                      <p:cBhvr>
                                        <p:cTn id="29" dur="2000" fill="hold"/>
                                        <p:tgtEl>
                                          <p:spTgt spid="19"/>
                                        </p:tgtEl>
                                        <p:attrNameLst>
                                          <p:attrName>fill.type</p:attrName>
                                        </p:attrNameLst>
                                      </p:cBhvr>
                                      <p:to>
                                        <p:strVal val="solid"/>
                                      </p:to>
                                    </p:set>
                                    <p:set>
                                      <p:cBhvr>
                                        <p:cTn id="30" dur="2000" fill="hold"/>
                                        <p:tgtEl>
                                          <p:spTgt spid="1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7" grpId="0"/>
      <p:bldP spid="2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60" y="414708"/>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3: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Một gene có 480 adenine và 3120 liên kết hydrogen. </a:t>
            </a:r>
            <a:r>
              <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S</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ố lượng nucleotide là</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7659E3F-418C-3B39-8EB6-26F299FA9C6C}"/>
              </a:ext>
            </a:extLst>
          </p:cNvPr>
          <p:cNvSpPr/>
          <p:nvPr/>
        </p:nvSpPr>
        <p:spPr>
          <a:xfrm>
            <a:off x="520460" y="3429000"/>
            <a:ext cx="11151080" cy="80512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4DF36E9-EE47-3A25-44C8-ECD5794C68E7}"/>
              </a:ext>
            </a:extLst>
          </p:cNvPr>
          <p:cNvSpPr txBox="1"/>
          <p:nvPr/>
        </p:nvSpPr>
        <p:spPr>
          <a:xfrm>
            <a:off x="749060" y="3515419"/>
            <a:ext cx="10693879" cy="524567"/>
          </a:xfrm>
          <a:prstGeom prst="rect">
            <a:avLst/>
          </a:prstGeom>
          <a:noFill/>
        </p:spPr>
        <p:txBody>
          <a:bodyPr wrap="square">
            <a:spAutoFit/>
          </a:bodyPr>
          <a:lstStyle/>
          <a:p>
            <a:pPr algn="just">
              <a:lnSpc>
                <a:spcPct val="130000"/>
              </a:lnSpc>
            </a:pPr>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4: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Một gene có chiều dài 3570 Å. Hãy tính số chu kì xoắn của gene.</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54475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0422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59238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152137"/>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933B759-A9C9-04BF-9959-DF44FB6DECBB}"/>
              </a:ext>
            </a:extLst>
          </p:cNvPr>
          <p:cNvSpPr txBox="1"/>
          <p:nvPr/>
        </p:nvSpPr>
        <p:spPr>
          <a:xfrm>
            <a:off x="1475118" y="1069184"/>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1200.</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2400.</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3600.</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3120.</a:t>
            </a:r>
          </a:p>
        </p:txBody>
      </p:sp>
      <p:sp>
        <p:nvSpPr>
          <p:cNvPr id="5" name="TextBox 4">
            <a:extLst>
              <a:ext uri="{FF2B5EF4-FFF2-40B4-BE49-F238E27FC236}">
                <a16:creationId xmlns:a16="http://schemas.microsoft.com/office/drawing/2014/main" id="{BC4E5EEA-8031-2CD4-8C7B-08F2A87B7765}"/>
              </a:ext>
            </a:extLst>
          </p:cNvPr>
          <p:cNvSpPr txBox="1"/>
          <p:nvPr/>
        </p:nvSpPr>
        <p:spPr>
          <a:xfrm>
            <a:off x="1526877" y="4278069"/>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210.</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119.</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105.</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238.</a:t>
            </a:r>
          </a:p>
        </p:txBody>
      </p:sp>
    </p:spTree>
    <p:extLst>
      <p:ext uri="{BB962C8B-B14F-4D97-AF65-F5344CB8AC3E}">
        <p14:creationId xmlns:p14="http://schemas.microsoft.com/office/powerpoint/2010/main" val="321883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grpId="0" nodeType="clickEffect">
                                  <p:stCondLst>
                                    <p:cond delay="0"/>
                                  </p:stCondLst>
                                  <p:childTnLst>
                                    <p:animClr clrSpc="rgb" dir="cw">
                                      <p:cBhvr>
                                        <p:cTn id="14" dur="2000" fill="hold"/>
                                        <p:tgtEl>
                                          <p:spTgt spid="12"/>
                                        </p:tgtEl>
                                        <p:attrNameLst>
                                          <p:attrName>fillcolor</p:attrName>
                                        </p:attrNameLst>
                                      </p:cBhvr>
                                      <p:to>
                                        <a:srgbClr val="FF0000"/>
                                      </p:to>
                                    </p:animClr>
                                    <p:set>
                                      <p:cBhvr>
                                        <p:cTn id="15" dur="2000" fill="hold"/>
                                        <p:tgtEl>
                                          <p:spTgt spid="12"/>
                                        </p:tgtEl>
                                        <p:attrNameLst>
                                          <p:attrName>fill.type</p:attrName>
                                        </p:attrNameLst>
                                      </p:cBhvr>
                                      <p:to>
                                        <p:strVal val="solid"/>
                                      </p:to>
                                    </p:set>
                                    <p:set>
                                      <p:cBhvr>
                                        <p:cTn id="16" dur="2000" fill="hold"/>
                                        <p:tgtEl>
                                          <p:spTgt spid="12"/>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mph" presetSubtype="2" fill="hold" nodeType="clickEffect">
                                  <p:stCondLst>
                                    <p:cond delay="0"/>
                                  </p:stCondLst>
                                  <p:childTnLst>
                                    <p:animClr clrSpc="rgb" dir="cw">
                                      <p:cBhvr>
                                        <p:cTn id="25" dur="2000" fill="hold"/>
                                        <p:tgtEl>
                                          <p:spTgt spid="21"/>
                                        </p:tgtEl>
                                        <p:attrNameLst>
                                          <p:attrName>fillcolor</p:attrName>
                                        </p:attrNameLst>
                                      </p:cBhvr>
                                      <p:to>
                                        <a:srgbClr val="FF0000"/>
                                      </p:to>
                                    </p:animClr>
                                    <p:set>
                                      <p:cBhvr>
                                        <p:cTn id="26" dur="2000" fill="hold"/>
                                        <p:tgtEl>
                                          <p:spTgt spid="21"/>
                                        </p:tgtEl>
                                        <p:attrNameLst>
                                          <p:attrName>fill.type</p:attrName>
                                        </p:attrNameLst>
                                      </p:cBhvr>
                                      <p:to>
                                        <p:strVal val="solid"/>
                                      </p:to>
                                    </p:set>
                                    <p:set>
                                      <p:cBhvr>
                                        <p:cTn id="27" dur="2000" fill="hold"/>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3" grpId="0"/>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60" y="414708"/>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5: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Một đoạn gene có chiều dài 4080Å, A/G = 2/3. Số liên kết hydrogen là</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7659E3F-418C-3B39-8EB6-26F299FA9C6C}"/>
              </a:ext>
            </a:extLst>
          </p:cNvPr>
          <p:cNvSpPr/>
          <p:nvPr/>
        </p:nvSpPr>
        <p:spPr>
          <a:xfrm>
            <a:off x="520460" y="3429000"/>
            <a:ext cx="11151080" cy="111575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4DF36E9-EE47-3A25-44C8-ECD5794C68E7}"/>
              </a:ext>
            </a:extLst>
          </p:cNvPr>
          <p:cNvSpPr txBox="1"/>
          <p:nvPr/>
        </p:nvSpPr>
        <p:spPr>
          <a:xfrm>
            <a:off x="749060" y="3465148"/>
            <a:ext cx="10693879" cy="1004699"/>
          </a:xfrm>
          <a:prstGeom prst="rect">
            <a:avLst/>
          </a:prstGeom>
          <a:noFill/>
        </p:spPr>
        <p:txBody>
          <a:bodyPr wrap="square">
            <a:spAutoFit/>
          </a:bodyPr>
          <a:lstStyle/>
          <a:p>
            <a:pPr algn="just">
              <a:lnSpc>
                <a:spcPct val="130000"/>
              </a:lnSpc>
            </a:pPr>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6: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Xác định tỉ lệ phần trăm nucleotide loại A trong phân tử DNA, </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30000"/>
              </a:lnSpc>
            </a:pP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biết DNA có G = 31,25%.</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7920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28954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83967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39943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71CD387-E262-ADED-701A-2F0A921FAD7B}"/>
              </a:ext>
            </a:extLst>
          </p:cNvPr>
          <p:cNvSpPr txBox="1"/>
          <p:nvPr/>
        </p:nvSpPr>
        <p:spPr>
          <a:xfrm>
            <a:off x="1526877" y="1079322"/>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3120.</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6240.</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3000.</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3600</a:t>
            </a:r>
          </a:p>
        </p:txBody>
      </p:sp>
      <p:sp>
        <p:nvSpPr>
          <p:cNvPr id="23" name="TextBox 22">
            <a:extLst>
              <a:ext uri="{FF2B5EF4-FFF2-40B4-BE49-F238E27FC236}">
                <a16:creationId xmlns:a16="http://schemas.microsoft.com/office/drawing/2014/main" id="{D52E03DB-BF1B-1442-3B81-E6BAE6B6E265}"/>
              </a:ext>
            </a:extLst>
          </p:cNvPr>
          <p:cNvSpPr txBox="1"/>
          <p:nvPr/>
        </p:nvSpPr>
        <p:spPr>
          <a:xfrm>
            <a:off x="1526877" y="4544755"/>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31,25%.</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12,5%.</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18,75%.</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25%.</a:t>
            </a:r>
          </a:p>
        </p:txBody>
      </p:sp>
    </p:spTree>
    <p:extLst>
      <p:ext uri="{BB962C8B-B14F-4D97-AF65-F5344CB8AC3E}">
        <p14:creationId xmlns:p14="http://schemas.microsoft.com/office/powerpoint/2010/main" val="194190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1"/>
                                        </p:tgtEl>
                                        <p:attrNameLst>
                                          <p:attrName>fillcolor</p:attrName>
                                        </p:attrNameLst>
                                      </p:cBhvr>
                                      <p:to>
                                        <a:srgbClr val="FF0000"/>
                                      </p:to>
                                    </p:animClr>
                                    <p:set>
                                      <p:cBhvr>
                                        <p:cTn id="15" dur="2000" fill="hold"/>
                                        <p:tgtEl>
                                          <p:spTgt spid="11"/>
                                        </p:tgtEl>
                                        <p:attrNameLst>
                                          <p:attrName>fill.type</p:attrName>
                                        </p:attrNameLst>
                                      </p:cBhvr>
                                      <p:to>
                                        <p:strVal val="solid"/>
                                      </p:to>
                                    </p:set>
                                    <p:set>
                                      <p:cBhvr>
                                        <p:cTn id="16" dur="2000" fill="hold"/>
                                        <p:tgtEl>
                                          <p:spTgt spid="11"/>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21"/>
                                        </p:tgtEl>
                                        <p:attrNameLst>
                                          <p:attrName>fillcolor</p:attrName>
                                        </p:attrNameLst>
                                      </p:cBhvr>
                                      <p:to>
                                        <a:srgbClr val="FF0000"/>
                                      </p:to>
                                    </p:animClr>
                                    <p:set>
                                      <p:cBhvr>
                                        <p:cTn id="29" dur="2000" fill="hold"/>
                                        <p:tgtEl>
                                          <p:spTgt spid="21"/>
                                        </p:tgtEl>
                                        <p:attrNameLst>
                                          <p:attrName>fill.type</p:attrName>
                                        </p:attrNameLst>
                                      </p:cBhvr>
                                      <p:to>
                                        <p:strVal val="solid"/>
                                      </p:to>
                                    </p:set>
                                    <p:set>
                                      <p:cBhvr>
                                        <p:cTn id="30" dur="2000" fill="hold"/>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4" grpId="0"/>
      <p:bldP spid="2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60" y="414708"/>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7: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Nhận xét nào sau đây đúng khi nói về đặc điểm cấu tạo của phân tử RNA?</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7920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28954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83967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39943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C069ECA-9BAB-35D0-4074-4DFCECDF7A9F}"/>
              </a:ext>
            </a:extLst>
          </p:cNvPr>
          <p:cNvSpPr txBox="1"/>
          <p:nvPr/>
        </p:nvSpPr>
        <p:spPr>
          <a:xfrm>
            <a:off x="1526877" y="1083030"/>
            <a:ext cx="8298610" cy="2241960"/>
          </a:xfrm>
          <a:prstGeom prst="rect">
            <a:avLst/>
          </a:prstGeom>
          <a:noFill/>
        </p:spPr>
        <p:txBody>
          <a:bodyPr wrap="square">
            <a:spAutoFit/>
          </a:bodyPr>
          <a:lstStyle/>
          <a:p>
            <a:pPr>
              <a:lnSpc>
                <a:spcPct val="150000"/>
              </a:lnSpc>
            </a:pPr>
            <a:r>
              <a:rPr lang="vi-VN" sz="2400" b="1">
                <a:latin typeface="Times New Roman" panose="02020603050405020304" pitchFamily="18" charset="0"/>
                <a:cs typeface="Times New Roman" panose="02020603050405020304" pitchFamily="18" charset="0"/>
              </a:rPr>
              <a:t>A. </a:t>
            </a:r>
            <a:r>
              <a:rPr lang="vi-VN" sz="2400">
                <a:latin typeface="Times New Roman" panose="02020603050405020304" pitchFamily="18" charset="0"/>
                <a:cs typeface="Times New Roman" panose="02020603050405020304" pitchFamily="18" charset="0"/>
              </a:rPr>
              <a:t>Cấu tạo 2 mạch xoắn song song.</a:t>
            </a:r>
          </a:p>
          <a:p>
            <a:pPr>
              <a:lnSpc>
                <a:spcPct val="150000"/>
              </a:lnSpc>
            </a:pPr>
            <a:r>
              <a:rPr lang="vi-VN" sz="2400" b="1">
                <a:latin typeface="Times New Roman" panose="02020603050405020304" pitchFamily="18" charset="0"/>
                <a:cs typeface="Times New Roman" panose="02020603050405020304" pitchFamily="18" charset="0"/>
              </a:rPr>
              <a:t>B. </a:t>
            </a:r>
            <a:r>
              <a:rPr lang="vi-VN" sz="2400">
                <a:latin typeface="Times New Roman" panose="02020603050405020304" pitchFamily="18" charset="0"/>
                <a:cs typeface="Times New Roman" panose="02020603050405020304" pitchFamily="18" charset="0"/>
              </a:rPr>
              <a:t>Cấu tạo bằng 2 mạch thẳng.</a:t>
            </a:r>
          </a:p>
          <a:p>
            <a:pPr>
              <a:lnSpc>
                <a:spcPct val="150000"/>
              </a:lnSpc>
            </a:pPr>
            <a:r>
              <a:rPr lang="vi-VN" sz="2400" b="1">
                <a:latin typeface="Times New Roman" panose="02020603050405020304" pitchFamily="18" charset="0"/>
                <a:cs typeface="Times New Roman" panose="02020603050405020304" pitchFamily="18" charset="0"/>
              </a:rPr>
              <a:t>C. </a:t>
            </a:r>
            <a:r>
              <a:rPr lang="vi-VN" sz="2400">
                <a:latin typeface="Times New Roman" panose="02020603050405020304" pitchFamily="18" charset="0"/>
                <a:cs typeface="Times New Roman" panose="02020603050405020304" pitchFamily="18" charset="0"/>
              </a:rPr>
              <a:t>Kích thước và khối lượng nhỏ hơn so với phân tử DNA.</a:t>
            </a:r>
          </a:p>
          <a:p>
            <a:pPr>
              <a:lnSpc>
                <a:spcPct val="150000"/>
              </a:lnSpc>
            </a:pPr>
            <a:r>
              <a:rPr lang="vi-VN" sz="2400" b="1">
                <a:latin typeface="Times New Roman" panose="02020603050405020304" pitchFamily="18" charset="0"/>
                <a:cs typeface="Times New Roman" panose="02020603050405020304" pitchFamily="18" charset="0"/>
              </a:rPr>
              <a:t>D. </a:t>
            </a:r>
            <a:r>
              <a:rPr lang="vi-VN" sz="2400">
                <a:latin typeface="Times New Roman" panose="02020603050405020304" pitchFamily="18" charset="0"/>
                <a:cs typeface="Times New Roman" panose="02020603050405020304" pitchFamily="18" charset="0"/>
              </a:rPr>
              <a:t>Gồm có 4 loại đơn phân là A, T, G, C.</a:t>
            </a:r>
            <a:endParaRPr lang="en-US" sz="240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92086A4-7DD3-2AF2-63FF-C14FC555407F}"/>
              </a:ext>
            </a:extLst>
          </p:cNvPr>
          <p:cNvSpPr/>
          <p:nvPr/>
        </p:nvSpPr>
        <p:spPr>
          <a:xfrm>
            <a:off x="520459" y="3746161"/>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ADAD6D9-4B5D-CF88-1B7C-402392FFE7C7}"/>
              </a:ext>
            </a:extLst>
          </p:cNvPr>
          <p:cNvSpPr txBox="1"/>
          <p:nvPr/>
        </p:nvSpPr>
        <p:spPr>
          <a:xfrm>
            <a:off x="749059" y="3913581"/>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8: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Loại nucleotide có ở RNA và không có ở DNA là: </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FFEAF02E-6A4F-DF73-A684-C6B7674A9724}"/>
              </a:ext>
            </a:extLst>
          </p:cNvPr>
          <p:cNvSpPr txBox="1"/>
          <p:nvPr/>
        </p:nvSpPr>
        <p:spPr>
          <a:xfrm>
            <a:off x="1526877" y="4507158"/>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Adenine. </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Thymine.         </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Cytosine.</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Uracil.</a:t>
            </a:r>
          </a:p>
        </p:txBody>
      </p:sp>
    </p:spTree>
    <p:extLst>
      <p:ext uri="{BB962C8B-B14F-4D97-AF65-F5344CB8AC3E}">
        <p14:creationId xmlns:p14="http://schemas.microsoft.com/office/powerpoint/2010/main" val="1905133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3"/>
                                        </p:tgtEl>
                                        <p:attrNameLst>
                                          <p:attrName>fillcolor</p:attrName>
                                        </p:attrNameLst>
                                      </p:cBhvr>
                                      <p:to>
                                        <a:srgbClr val="FF0000"/>
                                      </p:to>
                                    </p:animClr>
                                    <p:set>
                                      <p:cBhvr>
                                        <p:cTn id="15" dur="2000" fill="hold"/>
                                        <p:tgtEl>
                                          <p:spTgt spid="13"/>
                                        </p:tgtEl>
                                        <p:attrNameLst>
                                          <p:attrName>fill.type</p:attrName>
                                        </p:attrNameLst>
                                      </p:cBhvr>
                                      <p:to>
                                        <p:strVal val="solid"/>
                                      </p:to>
                                    </p:set>
                                    <p:set>
                                      <p:cBhvr>
                                        <p:cTn id="16" dur="2000" fill="hold"/>
                                        <p:tgtEl>
                                          <p:spTgt spid="13"/>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22"/>
                                        </p:tgtEl>
                                        <p:attrNameLst>
                                          <p:attrName>fillcolor</p:attrName>
                                        </p:attrNameLst>
                                      </p:cBhvr>
                                      <p:to>
                                        <a:srgbClr val="FF0000"/>
                                      </p:to>
                                    </p:animClr>
                                    <p:set>
                                      <p:cBhvr>
                                        <p:cTn id="29" dur="2000" fill="hold"/>
                                        <p:tgtEl>
                                          <p:spTgt spid="22"/>
                                        </p:tgtEl>
                                        <p:attrNameLst>
                                          <p:attrName>fill.type</p:attrName>
                                        </p:attrNameLst>
                                      </p:cBhvr>
                                      <p:to>
                                        <p:strVal val="solid"/>
                                      </p:to>
                                    </p:set>
                                    <p:set>
                                      <p:cBhvr>
                                        <p:cTn id="30" dur="2000" fill="hold"/>
                                        <p:tgtEl>
                                          <p:spTgt spid="2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8"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5354D"/>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7EFA31-9DA5-68B8-0971-415C3B7235DF}"/>
              </a:ext>
            </a:extLst>
          </p:cNvPr>
          <p:cNvSpPr/>
          <p:nvPr/>
        </p:nvSpPr>
        <p:spPr>
          <a:xfrm>
            <a:off x="9396442" y="206390"/>
            <a:ext cx="2795558" cy="52322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Cấu trúc virus</a:t>
            </a:r>
          </a:p>
        </p:txBody>
      </p:sp>
      <p:grpSp>
        <p:nvGrpSpPr>
          <p:cNvPr id="16" name="Group 15">
            <a:extLst>
              <a:ext uri="{FF2B5EF4-FFF2-40B4-BE49-F238E27FC236}">
                <a16:creationId xmlns:a16="http://schemas.microsoft.com/office/drawing/2014/main" id="{4FF8B6B4-1E83-1F89-B3D6-4B64F4241C07}"/>
              </a:ext>
            </a:extLst>
          </p:cNvPr>
          <p:cNvGrpSpPr/>
          <p:nvPr/>
        </p:nvGrpSpPr>
        <p:grpSpPr>
          <a:xfrm>
            <a:off x="0" y="127853"/>
            <a:ext cx="11645978" cy="6681291"/>
            <a:chOff x="0" y="127853"/>
            <a:chExt cx="11645978" cy="6681291"/>
          </a:xfrm>
        </p:grpSpPr>
        <p:pic>
          <p:nvPicPr>
            <p:cNvPr id="7172" name="Picture 4" descr="Structure of the aids virus Royalty Free Vector Image">
              <a:extLst>
                <a:ext uri="{FF2B5EF4-FFF2-40B4-BE49-F238E27FC236}">
                  <a16:creationId xmlns:a16="http://schemas.microsoft.com/office/drawing/2014/main" id="{19535D03-6811-8264-B6D2-883C9DF978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914" b="15647"/>
            <a:stretch/>
          </p:blipFill>
          <p:spPr bwMode="auto">
            <a:xfrm>
              <a:off x="0" y="127853"/>
              <a:ext cx="8310825" cy="66812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208E1A7-E99F-DA03-F849-F0F68C1CF7F1}"/>
                </a:ext>
              </a:extLst>
            </p:cNvPr>
            <p:cNvSpPr txBox="1"/>
            <p:nvPr/>
          </p:nvSpPr>
          <p:spPr>
            <a:xfrm>
              <a:off x="8171399" y="1839087"/>
              <a:ext cx="3474579" cy="1078950"/>
            </a:xfrm>
            <a:prstGeom prst="rect">
              <a:avLst/>
            </a:prstGeom>
            <a:noFill/>
          </p:spPr>
          <p:txBody>
            <a:bodyPr wrap="square">
              <a:spAutoFit/>
            </a:bodyPr>
            <a:lstStyle/>
            <a:p>
              <a:pPr>
                <a:lnSpc>
                  <a:spcPct val="120000"/>
                </a:lnSpc>
              </a:pPr>
              <a:r>
                <a:rPr lang="en-US" sz="2800" b="1">
                  <a:solidFill>
                    <a:schemeClr val="bg1"/>
                  </a:solidFill>
                  <a:latin typeface="Arial" panose="020B0604020202020204" pitchFamily="34" charset="0"/>
                  <a:cs typeface="Arial" panose="020B0604020202020204" pitchFamily="34" charset="0"/>
                </a:rPr>
                <a:t>Chất di truyền </a:t>
              </a:r>
              <a:r>
                <a:rPr lang="en-US" sz="2800" b="1" i="0">
                  <a:solidFill>
                    <a:schemeClr val="bg1"/>
                  </a:solidFill>
                  <a:effectLst/>
                  <a:latin typeface="Arial" panose="020B0604020202020204" pitchFamily="34" charset="0"/>
                  <a:cs typeface="Arial" panose="020B0604020202020204" pitchFamily="34" charset="0"/>
                </a:rPr>
                <a:t>(DNA hoặc RNA)</a:t>
              </a:r>
              <a:endParaRPr lang="en-US" sz="2800" b="1">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09D79B57-8171-63FC-3F63-27835043F06A}"/>
                </a:ext>
              </a:extLst>
            </p:cNvPr>
            <p:cNvCxnSpPr>
              <a:cxnSpLocks/>
            </p:cNvCxnSpPr>
            <p:nvPr/>
          </p:nvCxnSpPr>
          <p:spPr>
            <a:xfrm flipV="1">
              <a:off x="4201752" y="2378562"/>
              <a:ext cx="3865163" cy="82832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E1F56B3-90A5-B090-2CBA-5FDEE0BF1EEC}"/>
                </a:ext>
              </a:extLst>
            </p:cNvPr>
            <p:cNvCxnSpPr/>
            <p:nvPr/>
          </p:nvCxnSpPr>
          <p:spPr>
            <a:xfrm>
              <a:off x="6215676" y="3741747"/>
              <a:ext cx="209514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2F5643C-0E89-D613-E9C3-399C42351C90}"/>
                </a:ext>
              </a:extLst>
            </p:cNvPr>
            <p:cNvSpPr txBox="1"/>
            <p:nvPr/>
          </p:nvSpPr>
          <p:spPr>
            <a:xfrm>
              <a:off x="8418231" y="3437373"/>
              <a:ext cx="2049686" cy="561885"/>
            </a:xfrm>
            <a:prstGeom prst="rect">
              <a:avLst/>
            </a:prstGeom>
            <a:noFill/>
          </p:spPr>
          <p:txBody>
            <a:bodyPr wrap="square">
              <a:spAutoFit/>
            </a:bodyPr>
            <a:lstStyle/>
            <a:p>
              <a:pPr>
                <a:lnSpc>
                  <a:spcPct val="120000"/>
                </a:lnSpc>
              </a:pPr>
              <a:r>
                <a:rPr lang="en-US" sz="2800" b="1">
                  <a:solidFill>
                    <a:schemeClr val="bg1"/>
                  </a:solidFill>
                  <a:latin typeface="Arial" panose="020B0604020202020204" pitchFamily="34" charset="0"/>
                  <a:cs typeface="Arial" panose="020B0604020202020204" pitchFamily="34" charset="0"/>
                </a:rPr>
                <a:t>Vỏ protein</a:t>
              </a:r>
            </a:p>
          </p:txBody>
        </p:sp>
        <p:cxnSp>
          <p:nvCxnSpPr>
            <p:cNvPr id="11" name="Straight Connector 10">
              <a:extLst>
                <a:ext uri="{FF2B5EF4-FFF2-40B4-BE49-F238E27FC236}">
                  <a16:creationId xmlns:a16="http://schemas.microsoft.com/office/drawing/2014/main" id="{D82A38E2-F60B-7C33-116B-9630D074E4A0}"/>
                </a:ext>
              </a:extLst>
            </p:cNvPr>
            <p:cNvCxnSpPr/>
            <p:nvPr/>
          </p:nvCxnSpPr>
          <p:spPr>
            <a:xfrm>
              <a:off x="6468117" y="4734685"/>
              <a:ext cx="209514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7D57B2B-89A6-A1BC-98CA-E28F94D232E5}"/>
                </a:ext>
              </a:extLst>
            </p:cNvPr>
            <p:cNvSpPr txBox="1"/>
            <p:nvPr/>
          </p:nvSpPr>
          <p:spPr>
            <a:xfrm>
              <a:off x="8681892" y="4453742"/>
              <a:ext cx="2049686" cy="561885"/>
            </a:xfrm>
            <a:prstGeom prst="rect">
              <a:avLst/>
            </a:prstGeom>
            <a:noFill/>
          </p:spPr>
          <p:txBody>
            <a:bodyPr wrap="square">
              <a:spAutoFit/>
            </a:bodyPr>
            <a:lstStyle/>
            <a:p>
              <a:pPr>
                <a:lnSpc>
                  <a:spcPct val="120000"/>
                </a:lnSpc>
              </a:pPr>
              <a:r>
                <a:rPr lang="en-US" sz="2800" b="1">
                  <a:solidFill>
                    <a:schemeClr val="bg1"/>
                  </a:solidFill>
                  <a:latin typeface="Arial" panose="020B0604020202020204" pitchFamily="34" charset="0"/>
                  <a:cs typeface="Arial" panose="020B0604020202020204" pitchFamily="34" charset="0"/>
                </a:rPr>
                <a:t>Vỏ ngoài</a:t>
              </a:r>
            </a:p>
          </p:txBody>
        </p:sp>
        <p:cxnSp>
          <p:nvCxnSpPr>
            <p:cNvPr id="13" name="Straight Connector 12">
              <a:extLst>
                <a:ext uri="{FF2B5EF4-FFF2-40B4-BE49-F238E27FC236}">
                  <a16:creationId xmlns:a16="http://schemas.microsoft.com/office/drawing/2014/main" id="{57C9809D-1876-8FDB-85BE-0C8A7031C471}"/>
                </a:ext>
              </a:extLst>
            </p:cNvPr>
            <p:cNvCxnSpPr/>
            <p:nvPr/>
          </p:nvCxnSpPr>
          <p:spPr>
            <a:xfrm>
              <a:off x="5420542" y="6097871"/>
              <a:ext cx="209514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51B360A-8C06-97AA-9205-3872A1E1AEC1}"/>
                </a:ext>
              </a:extLst>
            </p:cNvPr>
            <p:cNvSpPr txBox="1"/>
            <p:nvPr/>
          </p:nvSpPr>
          <p:spPr>
            <a:xfrm>
              <a:off x="7578510" y="5751054"/>
              <a:ext cx="3153067" cy="561885"/>
            </a:xfrm>
            <a:prstGeom prst="rect">
              <a:avLst/>
            </a:prstGeom>
            <a:noFill/>
          </p:spPr>
          <p:txBody>
            <a:bodyPr wrap="square">
              <a:spAutoFit/>
            </a:bodyPr>
            <a:lstStyle/>
            <a:p>
              <a:pPr>
                <a:lnSpc>
                  <a:spcPct val="120000"/>
                </a:lnSpc>
              </a:pPr>
              <a:r>
                <a:rPr lang="en-US" sz="2800" b="1">
                  <a:solidFill>
                    <a:schemeClr val="bg1"/>
                  </a:solidFill>
                  <a:latin typeface="Arial" panose="020B0604020202020204" pitchFamily="34" charset="0"/>
                  <a:cs typeface="Arial" panose="020B0604020202020204" pitchFamily="34" charset="0"/>
                </a:rPr>
                <a:t>Gai glycoprotein</a:t>
              </a:r>
            </a:p>
          </p:txBody>
        </p:sp>
      </p:grpSp>
    </p:spTree>
    <p:extLst>
      <p:ext uri="{BB962C8B-B14F-4D97-AF65-F5344CB8AC3E}">
        <p14:creationId xmlns:p14="http://schemas.microsoft.com/office/powerpoint/2010/main" val="240236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111568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59" y="331143"/>
            <a:ext cx="10693879" cy="1004699"/>
          </a:xfrm>
          <a:prstGeom prst="rect">
            <a:avLst/>
          </a:prstGeom>
          <a:noFill/>
        </p:spPr>
        <p:txBody>
          <a:bodyPr wrap="square">
            <a:spAutoFit/>
          </a:bodyPr>
          <a:lstStyle>
            <a:defPPr>
              <a:defRPr lang="en-US"/>
            </a:defPPr>
            <a:lvl1pPr algn="just">
              <a:lnSpc>
                <a:spcPct val="130000"/>
              </a:lnSpc>
              <a:defRPr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r>
              <a:rPr lang="en-US"/>
              <a:t>Câu 9: </a:t>
            </a:r>
            <a:r>
              <a:rPr lang="vi-VN" b="0"/>
              <a:t>Loại RNA nào dưới đây có vai trò truyền đạt thông tin quy định cấu trúc của protein cần tổng hợp?</a:t>
            </a:r>
            <a:endParaRPr lang="en-US" b="0"/>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57007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2067572"/>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61770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317746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7920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28954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83967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39943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92086A4-7DD3-2AF2-63FF-C14FC555407F}"/>
              </a:ext>
            </a:extLst>
          </p:cNvPr>
          <p:cNvSpPr/>
          <p:nvPr/>
        </p:nvSpPr>
        <p:spPr>
          <a:xfrm>
            <a:off x="520459" y="3746161"/>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ADAD6D9-4B5D-CF88-1B7C-402392FFE7C7}"/>
              </a:ext>
            </a:extLst>
          </p:cNvPr>
          <p:cNvSpPr txBox="1"/>
          <p:nvPr/>
        </p:nvSpPr>
        <p:spPr>
          <a:xfrm>
            <a:off x="749059" y="3913581"/>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10: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Chức năng của tRNA là</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5B5085BD-D110-6A88-AEBC-F30F6711C182}"/>
              </a:ext>
            </a:extLst>
          </p:cNvPr>
          <p:cNvSpPr txBox="1"/>
          <p:nvPr/>
        </p:nvSpPr>
        <p:spPr>
          <a:xfrm>
            <a:off x="1526877" y="1328175"/>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tRNA.</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mRNA.</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rRNA.</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Không có RNA nào.</a:t>
            </a:r>
          </a:p>
        </p:txBody>
      </p:sp>
      <p:sp>
        <p:nvSpPr>
          <p:cNvPr id="16" name="TextBox 15">
            <a:extLst>
              <a:ext uri="{FF2B5EF4-FFF2-40B4-BE49-F238E27FC236}">
                <a16:creationId xmlns:a16="http://schemas.microsoft.com/office/drawing/2014/main" id="{FC1F2B26-C666-88F6-7F42-24FB0586B6B3}"/>
              </a:ext>
            </a:extLst>
          </p:cNvPr>
          <p:cNvSpPr txBox="1"/>
          <p:nvPr/>
        </p:nvSpPr>
        <p:spPr>
          <a:xfrm>
            <a:off x="1526877" y="4542666"/>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truyền thông tin về cấu trúc protein đến ribosome.</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vận chuyển amino acid cho quá trình tổng hợp protein.</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tham gia cấu tạo nhân của tế bào.</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tham gia cấu tạo màng tế bào.</a:t>
            </a:r>
          </a:p>
        </p:txBody>
      </p:sp>
    </p:spTree>
    <p:extLst>
      <p:ext uri="{BB962C8B-B14F-4D97-AF65-F5344CB8AC3E}">
        <p14:creationId xmlns:p14="http://schemas.microsoft.com/office/powerpoint/2010/main" val="143285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2"/>
                                        </p:tgtEl>
                                        <p:attrNameLst>
                                          <p:attrName>fillcolor</p:attrName>
                                        </p:attrNameLst>
                                      </p:cBhvr>
                                      <p:to>
                                        <a:srgbClr val="FF0000"/>
                                      </p:to>
                                    </p:animClr>
                                    <p:set>
                                      <p:cBhvr>
                                        <p:cTn id="15" dur="2000" fill="hold"/>
                                        <p:tgtEl>
                                          <p:spTgt spid="12"/>
                                        </p:tgtEl>
                                        <p:attrNameLst>
                                          <p:attrName>fill.type</p:attrName>
                                        </p:attrNameLst>
                                      </p:cBhvr>
                                      <p:to>
                                        <p:strVal val="solid"/>
                                      </p:to>
                                    </p:set>
                                    <p:set>
                                      <p:cBhvr>
                                        <p:cTn id="16" dur="2000" fill="hold"/>
                                        <p:tgtEl>
                                          <p:spTgt spid="12"/>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20"/>
                                        </p:tgtEl>
                                        <p:attrNameLst>
                                          <p:attrName>fillcolor</p:attrName>
                                        </p:attrNameLst>
                                      </p:cBhvr>
                                      <p:to>
                                        <a:srgbClr val="FF0000"/>
                                      </p:to>
                                    </p:animClr>
                                    <p:set>
                                      <p:cBhvr>
                                        <p:cTn id="29" dur="2000" fill="hold"/>
                                        <p:tgtEl>
                                          <p:spTgt spid="20"/>
                                        </p:tgtEl>
                                        <p:attrNameLst>
                                          <p:attrName>fill.type</p:attrName>
                                        </p:attrNameLst>
                                      </p:cBhvr>
                                      <p:to>
                                        <p:strVal val="solid"/>
                                      </p:to>
                                    </p:set>
                                    <p:set>
                                      <p:cBhvr>
                                        <p:cTn id="30" dur="2000" fill="hold"/>
                                        <p:tgtEl>
                                          <p:spTgt spid="2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4" grpId="0"/>
      <p:bldP spid="16"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80" name="Picture 8" descr="Genetics Online Course - CPD Accredited - CBEHx">
            <a:extLst>
              <a:ext uri="{FF2B5EF4-FFF2-40B4-BE49-F238E27FC236}">
                <a16:creationId xmlns:a16="http://schemas.microsoft.com/office/drawing/2014/main" id="{02694B13-0819-B46E-AA6A-91D051BA8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854B1771-F742-C84B-1410-82F4B902D229}"/>
              </a:ext>
            </a:extLst>
          </p:cNvPr>
          <p:cNvGrpSpPr/>
          <p:nvPr/>
        </p:nvGrpSpPr>
        <p:grpSpPr>
          <a:xfrm>
            <a:off x="9143196" y="522034"/>
            <a:ext cx="2823492" cy="676228"/>
            <a:chOff x="945350" y="611792"/>
            <a:chExt cx="3435496" cy="676228"/>
          </a:xfrm>
        </p:grpSpPr>
        <p:sp>
          <p:nvSpPr>
            <p:cNvPr id="17" name="Rectangle: Rounded Corners 16">
              <a:extLst>
                <a:ext uri="{FF2B5EF4-FFF2-40B4-BE49-F238E27FC236}">
                  <a16:creationId xmlns:a16="http://schemas.microsoft.com/office/drawing/2014/main" id="{A076E4D0-2985-34DA-80C2-490CF87CCD1F}"/>
                </a:ext>
              </a:extLst>
            </p:cNvPr>
            <p:cNvSpPr/>
            <p:nvPr/>
          </p:nvSpPr>
          <p:spPr>
            <a:xfrm rot="21311722">
              <a:off x="945350" y="611792"/>
              <a:ext cx="3357831" cy="676228"/>
            </a:xfrm>
            <a:prstGeom prst="roundRect">
              <a:avLst/>
            </a:prstGeom>
            <a:solidFill>
              <a:srgbClr val="0070C0"/>
            </a:solidFill>
            <a:ln w="28575"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BC09E3D9-06C1-3B5F-C08E-F00A0AEA915B}"/>
                </a:ext>
              </a:extLst>
            </p:cNvPr>
            <p:cNvSpPr txBox="1"/>
            <p:nvPr/>
          </p:nvSpPr>
          <p:spPr>
            <a:xfrm rot="21296516">
              <a:off x="1770901" y="635731"/>
              <a:ext cx="26099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outerShdw blurRad="76200" dist="76200" dir="2700000" sx="101000" sy="101000" algn="tl" rotWithShape="0">
                      <a:prstClr val="black">
                        <a:alpha val="40000"/>
                      </a:prstClr>
                    </a:outerShdw>
                  </a:effectLst>
                  <a:uLnTx/>
                  <a:uFillTx/>
                  <a:latin typeface="Arial" panose="020B0604020202020204"/>
                  <a:ea typeface="+mn-ea"/>
                  <a:cs typeface="Arial" panose="020B0604020202020204" pitchFamily="34" charset="0"/>
                </a:rPr>
                <a:t>KẾT THÚC</a:t>
              </a:r>
            </a:p>
          </p:txBody>
        </p:sp>
      </p:grpSp>
      <p:grpSp>
        <p:nvGrpSpPr>
          <p:cNvPr id="19" name="Group 18">
            <a:extLst>
              <a:ext uri="{FF2B5EF4-FFF2-40B4-BE49-F238E27FC236}">
                <a16:creationId xmlns:a16="http://schemas.microsoft.com/office/drawing/2014/main" id="{0E4210E7-3298-EDF0-0725-BEE731F28E35}"/>
              </a:ext>
            </a:extLst>
          </p:cNvPr>
          <p:cNvGrpSpPr/>
          <p:nvPr/>
        </p:nvGrpSpPr>
        <p:grpSpPr>
          <a:xfrm>
            <a:off x="8867184" y="539896"/>
            <a:ext cx="914400" cy="914400"/>
            <a:chOff x="5532121" y="2971800"/>
            <a:chExt cx="914400" cy="914400"/>
          </a:xfrm>
        </p:grpSpPr>
        <p:sp>
          <p:nvSpPr>
            <p:cNvPr id="20" name="Oval 19">
              <a:extLst>
                <a:ext uri="{FF2B5EF4-FFF2-40B4-BE49-F238E27FC236}">
                  <a16:creationId xmlns:a16="http://schemas.microsoft.com/office/drawing/2014/main" id="{6EBF0A79-DD75-D49C-1608-41EA223DD102}"/>
                </a:ext>
              </a:extLst>
            </p:cNvPr>
            <p:cNvSpPr/>
            <p:nvPr/>
          </p:nvSpPr>
          <p:spPr>
            <a:xfrm>
              <a:off x="5532121" y="2971800"/>
              <a:ext cx="914400" cy="914400"/>
            </a:xfrm>
            <a:prstGeom prst="ellipse">
              <a:avLst/>
            </a:prstGeom>
            <a:solidFill>
              <a:srgbClr val="0070C0"/>
            </a:solidFill>
            <a:ln w="381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descr="Icon&#10;&#10;Description automatically generated">
              <a:extLst>
                <a:ext uri="{FF2B5EF4-FFF2-40B4-BE49-F238E27FC236}">
                  <a16:creationId xmlns:a16="http://schemas.microsoft.com/office/drawing/2014/main" id="{CCF2A480-10F2-D68F-D41E-3AA023B19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559" y="3124238"/>
              <a:ext cx="609524" cy="609524"/>
            </a:xfrm>
            <a:prstGeom prst="rect">
              <a:avLst/>
            </a:prstGeom>
          </p:spPr>
        </p:pic>
        <p:sp>
          <p:nvSpPr>
            <p:cNvPr id="22" name="Oval 21">
              <a:extLst>
                <a:ext uri="{FF2B5EF4-FFF2-40B4-BE49-F238E27FC236}">
                  <a16:creationId xmlns:a16="http://schemas.microsoft.com/office/drawing/2014/main" id="{749FA6AA-5B89-88F5-30E5-0F3F5A0121A5}"/>
                </a:ext>
              </a:extLst>
            </p:cNvPr>
            <p:cNvSpPr/>
            <p:nvPr/>
          </p:nvSpPr>
          <p:spPr>
            <a:xfrm>
              <a:off x="5690273" y="3126143"/>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62EDFE51-BEE1-37EE-2F26-91E62BA8A62E}"/>
                </a:ext>
              </a:extLst>
            </p:cNvPr>
            <p:cNvSpPr/>
            <p:nvPr/>
          </p:nvSpPr>
          <p:spPr>
            <a:xfrm>
              <a:off x="6101715" y="318136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A1268F98-F9D4-5664-4305-223D5F801DFD}"/>
                </a:ext>
              </a:extLst>
            </p:cNvPr>
            <p:cNvSpPr/>
            <p:nvPr/>
          </p:nvSpPr>
          <p:spPr>
            <a:xfrm>
              <a:off x="6153151" y="351283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5A43D324-3B9D-90E6-07DE-69F0F35E4F78}"/>
                </a:ext>
              </a:extLst>
            </p:cNvPr>
            <p:cNvSpPr/>
            <p:nvPr/>
          </p:nvSpPr>
          <p:spPr>
            <a:xfrm>
              <a:off x="5760739" y="3589020"/>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D86A20F6-AF47-23F5-5E83-C089D90A4C1E}"/>
                </a:ext>
              </a:extLst>
            </p:cNvPr>
            <p:cNvSpPr/>
            <p:nvPr/>
          </p:nvSpPr>
          <p:spPr>
            <a:xfrm>
              <a:off x="5901671" y="3345189"/>
              <a:ext cx="167621" cy="167621"/>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3074" name="Picture 2" descr="28 Collection Of Boy Reading Book Clipart Png - Read A Book Clipart,  Transparent Png - kindpng">
            <a:extLst>
              <a:ext uri="{FF2B5EF4-FFF2-40B4-BE49-F238E27FC236}">
                <a16:creationId xmlns:a16="http://schemas.microsoft.com/office/drawing/2014/main" id="{D3EC257E-EED4-0C1C-EA29-225AB6B968D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805" b="94348" l="10000" r="90000">
                        <a14:foregroundMark x1="39186" y1="29873" x2="39186" y2="29873"/>
                        <a14:foregroundMark x1="41860" y1="8881" x2="57093" y2="6920"/>
                        <a14:foregroundMark x1="46163" y1="40830" x2="51047" y2="49596"/>
                        <a14:foregroundMark x1="54419" y1="63322" x2="52907" y2="81776"/>
                        <a14:foregroundMark x1="34767" y1="83737" x2="57674" y2="87313"/>
                        <a14:foregroundMark x1="35581" y1="92388" x2="35581" y2="94348"/>
                        <a14:foregroundMark x1="63256" y1="85928" x2="70581" y2="81776"/>
                        <a14:foregroundMark x1="36395" y1="73818" x2="49651" y2="75202"/>
                        <a14:foregroundMark x1="32558" y1="54671" x2="45581" y2="60092"/>
                        <a14:foregroundMark x1="54302" y1="55133" x2="43140" y2="58131"/>
                        <a14:foregroundMark x1="45814" y1="56055" x2="49651" y2="51903"/>
                        <a14:foregroundMark x1="59651" y1="53979" x2="64767" y2="49712"/>
                        <a14:foregroundMark x1="64767" y1="52941" x2="50814" y2="56055"/>
                        <a14:foregroundMark x1="58256" y1="55825" x2="48023" y2="60900"/>
                        <a14:foregroundMark x1="60000" y1="27566" x2="55349" y2="29527"/>
                        <a14:foregroundMark x1="32674" y1="82699" x2="34070" y2="82353"/>
                      </a14:backgroundRemoval>
                    </a14:imgEffect>
                  </a14:imgLayer>
                </a14:imgProps>
              </a:ext>
              <a:ext uri="{28A0092B-C50C-407E-A947-70E740481C1C}">
                <a14:useLocalDpi xmlns:a14="http://schemas.microsoft.com/office/drawing/2010/main" val="0"/>
              </a:ext>
            </a:extLst>
          </a:blip>
          <a:srcRect/>
          <a:stretch>
            <a:fillRect/>
          </a:stretch>
        </p:blipFill>
        <p:spPr bwMode="auto">
          <a:xfrm>
            <a:off x="8316400" y="1313679"/>
            <a:ext cx="3977178" cy="4009664"/>
          </a:xfrm>
          <a:prstGeom prst="rect">
            <a:avLst/>
          </a:prstGeom>
          <a:noFill/>
          <a:extLst>
            <a:ext uri="{909E8E84-426E-40DD-AFC4-6F175D3DCCD1}">
              <a14:hiddenFill xmlns:a14="http://schemas.microsoft.com/office/drawing/2010/main">
                <a:solidFill>
                  <a:srgbClr val="FFFFFF"/>
                </a:solidFill>
              </a14:hiddenFill>
            </a:ext>
          </a:extLst>
        </p:spPr>
      </p:pic>
      <p:sp>
        <p:nvSpPr>
          <p:cNvPr id="6" name="Channel URL">
            <a:extLst>
              <a:ext uri="{FF2B5EF4-FFF2-40B4-BE49-F238E27FC236}">
                <a16:creationId xmlns:a16="http://schemas.microsoft.com/office/drawing/2014/main" id="{38801195-2A2A-F391-F8B3-403491FF05AC}"/>
              </a:ext>
            </a:extLst>
          </p:cNvPr>
          <p:cNvSpPr txBox="1"/>
          <p:nvPr/>
        </p:nvSpPr>
        <p:spPr>
          <a:xfrm>
            <a:off x="3078269" y="2141230"/>
            <a:ext cx="6205976" cy="153702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100" b="1" i="0" u="none" strike="noStrike" kern="1200" cap="none" spc="0" normalizeH="0" baseline="0" noProof="0">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Arial" panose="020B0604020202020204" pitchFamily="34" charset="0"/>
                <a:ea typeface="Tahoma" panose="020B0604030504040204" pitchFamily="34" charset="0"/>
                <a:cs typeface="Arial" panose="020B0604020202020204" pitchFamily="34" charset="0"/>
              </a:rPr>
              <a:t>CẢM ƠN CÁC EM ĐÃ THEO DÕI BÀI HỌC</a:t>
            </a:r>
            <a:endParaRPr kumimoji="0" lang="vi-VN" sz="4100" b="1" i="0" u="none" strike="noStrike" kern="1200" cap="none" spc="0" normalizeH="0" baseline="0" noProof="0" dirty="0">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7" name="TextBox 6">
            <a:extLst>
              <a:ext uri="{FF2B5EF4-FFF2-40B4-BE49-F238E27FC236}">
                <a16:creationId xmlns:a16="http://schemas.microsoft.com/office/drawing/2014/main" id="{E24948DF-4A3B-CA19-99F7-03A1C5E96F17}"/>
              </a:ext>
            </a:extLst>
          </p:cNvPr>
          <p:cNvSpPr txBox="1"/>
          <p:nvPr/>
        </p:nvSpPr>
        <p:spPr>
          <a:xfrm>
            <a:off x="7705952" y="6187657"/>
            <a:ext cx="4325168" cy="496867"/>
          </a:xfrm>
          <a:prstGeom prst="rect">
            <a:avLst/>
          </a:prstGeom>
          <a:noFill/>
        </p:spPr>
        <p:txBody>
          <a:bodyPr wrap="square">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2400" b="1" i="1"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Khoa học tự nhiên 9</a:t>
            </a:r>
          </a:p>
        </p:txBody>
      </p:sp>
    </p:spTree>
    <p:extLst>
      <p:ext uri="{BB962C8B-B14F-4D97-AF65-F5344CB8AC3E}">
        <p14:creationId xmlns:p14="http://schemas.microsoft.com/office/powerpoint/2010/main" val="4259989714"/>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F7DA9BAF-92AC-6B58-C9F1-DADEFCCF06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3900" y="0"/>
            <a:ext cx="8204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419CCE0-F6FC-098B-FC37-24F4F772F954}"/>
              </a:ext>
            </a:extLst>
          </p:cNvPr>
          <p:cNvSpPr/>
          <p:nvPr/>
        </p:nvSpPr>
        <p:spPr>
          <a:xfrm>
            <a:off x="2748809" y="1307086"/>
            <a:ext cx="1969045" cy="6283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Ribosome </a:t>
            </a:r>
          </a:p>
        </p:txBody>
      </p:sp>
    </p:spTree>
    <p:extLst>
      <p:ext uri="{BB962C8B-B14F-4D97-AF65-F5344CB8AC3E}">
        <p14:creationId xmlns:p14="http://schemas.microsoft.com/office/powerpoint/2010/main" val="2038486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hat are the differences between RNA and DNA? | TEL Gurus Questionnaire">
            <a:extLst>
              <a:ext uri="{FF2B5EF4-FFF2-40B4-BE49-F238E27FC236}">
                <a16:creationId xmlns:a16="http://schemas.microsoft.com/office/drawing/2014/main" id="{AC3EFA75-EF0A-FE10-1CF2-192FF36AF8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552"/>
          <a:stretch/>
        </p:blipFill>
        <p:spPr bwMode="auto">
          <a:xfrm>
            <a:off x="1031037" y="431955"/>
            <a:ext cx="10287000" cy="6134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231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92F0E442-F498-D6BF-9688-A86CDC5B6C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0" y="0"/>
            <a:ext cx="8572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0678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4.xml><?xml version="1.0" encoding="utf-8"?>
<a:theme xmlns:a="http://schemas.openxmlformats.org/drawingml/2006/main" name="1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Override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0.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3.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4.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5.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6.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7.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8.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9.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189B453C-F2B2-4ECA-A6ED-7DBEF1B6D3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3CC670F-05B9-4BB7-BA2C-0DE5B5C1E5D3}">
  <ds:schemaRefs>
    <ds:schemaRef ds:uri="http://schemas.microsoft.com/sharepoint/v3/contenttype/forms"/>
  </ds:schemaRefs>
</ds:datastoreItem>
</file>

<file path=customXml/itemProps3.xml><?xml version="1.0" encoding="utf-8"?>
<ds:datastoreItem xmlns:ds="http://schemas.openxmlformats.org/officeDocument/2006/customXml" ds:itemID="{02A3AD49-9331-450C-A2FE-6857A4DB38C6}">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{790D69D3-CC25-428B-A7F6-B139B7A5F6B2}tf00934815_win32</Template>
  <TotalTime>1329</TotalTime>
  <Words>3263</Words>
  <Application>Microsoft Office PowerPoint</Application>
  <PresentationFormat>Widescreen</PresentationFormat>
  <Paragraphs>295</Paragraphs>
  <Slides>61</Slides>
  <Notes>0</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61</vt:i4>
      </vt:variant>
    </vt:vector>
  </HeadingPairs>
  <TitlesOfParts>
    <vt:vector size="71" baseType="lpstr">
      <vt:lpstr>#9Slide02 Noi dung dai</vt:lpstr>
      <vt:lpstr>Arial</vt:lpstr>
      <vt:lpstr>Calibri</vt:lpstr>
      <vt:lpstr>Times New Roman</vt:lpstr>
      <vt:lpstr>Times New Roman </vt:lpstr>
      <vt:lpstr>Wingdings 2</vt:lpstr>
      <vt:lpstr>SlateVTI</vt:lpstr>
      <vt:lpstr>Office Theme</vt:lpstr>
      <vt:lpstr>1_SlateVTI</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Đinh Thị Uyên</cp:lastModifiedBy>
  <cp:revision>8</cp:revision>
  <dcterms:created xsi:type="dcterms:W3CDTF">2024-01-13T15:40:36Z</dcterms:created>
  <dcterms:modified xsi:type="dcterms:W3CDTF">2025-04-01T10:37:41Z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