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57" r:id="rId2"/>
    <p:sldId id="428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296" r:id="rId15"/>
    <p:sldId id="279" r:id="rId16"/>
    <p:sldId id="274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5" r:id="rId29"/>
    <p:sldId id="454" r:id="rId30"/>
    <p:sldId id="286" r:id="rId31"/>
    <p:sldId id="256" r:id="rId32"/>
    <p:sldId id="258" r:id="rId33"/>
    <p:sldId id="257" r:id="rId34"/>
    <p:sldId id="259" r:id="rId35"/>
    <p:sldId id="260" r:id="rId36"/>
    <p:sldId id="261" r:id="rId37"/>
    <p:sldId id="45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1305"/>
    <a:srgbClr val="339966"/>
    <a:srgbClr val="75C54B"/>
    <a:srgbClr val="2D8027"/>
    <a:srgbClr val="54C14A"/>
    <a:srgbClr val="A8D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52" d="100"/>
          <a:sy n="52" d="100"/>
        </p:scale>
        <p:origin x="-720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CDEC8-B38F-46C7-A5CE-F2F3378FC928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CEB36-4A05-428A-AF29-48ACB4A9D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7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0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7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FB15F-5FF1-4204-A1C8-97F4AD4DB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0F5780-0515-493B-887C-F657D66B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6F6E6F-10C7-483B-B746-B257A35F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3AADB-20FD-4F9E-A7C6-30993DF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B044E-790A-4D7E-9F44-6050145B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E68B3-A425-4222-9017-37E31CE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0FDDA1-A287-48A6-A043-3CD82905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E02381-6F8B-4222-ADE7-D7916BAC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E4779E-0CFA-4E01-812B-AFA92FBF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FEEBD-A7BF-4E44-A581-9F1E5B1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49104C-6A28-479E-B4EE-ACA7092F1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569797-27E9-44AA-802F-FD664298E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F10289-DBE3-4FAD-ABE2-783F927B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560B4-0DFB-4430-8FF9-FA29A33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441B72-F0F5-440E-84A5-D2246E84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6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868D6-AF6A-4C43-B559-1AF16ABC1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7C50A-C978-48A4-934E-BEE9DC99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6120B-567B-4857-B1BC-56134D1F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FA09D1-0978-48EB-85E1-21CAC14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EB183-0AC2-4F01-82D0-933B646F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B2F2F-6C63-40E4-BCD5-EED047C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AEFFE-400F-4F75-93D0-E560873A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1286E6-84E6-4E3A-900F-F85FAF41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6380F-1E59-45E4-8800-C99B523A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86928-A560-4031-BEF0-2DACB767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6A2E0-6279-445B-AAE8-71A2F740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97543-7F95-4BF7-97A1-A523F18C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A3194-CEF2-4939-ACE5-6D9BE5FCF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ED4FA-B9B8-4497-8F57-0FA865541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28EE2-EFD2-4D1E-BF39-7CE50D6C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D53316-3ABA-44E1-90E1-5795248E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F8FF6-E0DC-4EC6-ACBA-6C41D3BA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60EB0-BBF3-4162-B494-A8D08085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F17C2-0704-42E2-933F-0501BA1B1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086CEF-19F8-4D26-B1F1-F1039819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AF9EA6-20FC-41DD-950C-AB8AE616E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521AE1-7161-4F7F-A1A8-1708CC2A4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32D3-17BD-4464-9AA1-F463168D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2BAAF4-6BC1-4AC0-B985-FE8C4302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2659A9-1598-488F-8ED5-AEFC028A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8C29B-2CCA-467F-BE0A-E7D18B4D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8E13EE-4753-4AD3-B404-ABBAB82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AA4CA7-E23F-4FCA-BC36-0B5FEA3D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A9FE3B-9B4F-45A3-8CD8-6F22BB87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2DD92A-C26E-4137-B848-99FF99C4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FC408B-5958-44B1-BD97-CC1183C8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A558E4-3C12-4917-B7EF-E226824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0C969-1381-408C-A616-9CA8D756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080DD-7A45-4827-A129-DD7EE270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748D6C-FA9C-4CC1-85AB-880BA36D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524B72-79A0-4E04-9237-95573ABB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717934-586B-40FE-9A00-A185A4E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28E9B-D9C7-498B-A523-8936C997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320F4-3E35-4B63-A353-2EBD48F4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10AE01-4FA3-4199-A44A-79D93C044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55172D-28F5-4BBC-83EB-329CADDAC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439CBC-98E1-451A-AE74-10A01F3B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D5347-EB72-4550-B269-55CF4AD5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BFE3DD-62AD-4DED-9B60-E424DD6B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7E171B-42AC-4271-A808-9B98F312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0C7531-D84C-40B6-8B02-6CF7008D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F6F604-07D1-437F-993A-16F0BCCF8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071D-3083-43FE-A128-48D4918FABF1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2F1A0-7D32-4B6D-A5CF-89C243D51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3A90-3B5D-44E9-8739-D881DB1CB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64A7-BF51-4270-A3E9-1E128F4ED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slide" Target="slide3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slide" Target="slide35.xml"/><Relationship Id="rId4" Type="http://schemas.openxmlformats.org/officeDocument/2006/relationships/slide" Target="slide34.xml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32.xml"/><Relationship Id="rId3" Type="http://schemas.openxmlformats.org/officeDocument/2006/relationships/audio" Target="../media/audio7.wav"/><Relationship Id="rId7" Type="http://schemas.openxmlformats.org/officeDocument/2006/relationships/image" Target="../media/image22.png"/><Relationship Id="rId12" Type="http://schemas.openxmlformats.org/officeDocument/2006/relationships/slide" Target="slide33.xml"/><Relationship Id="rId2" Type="http://schemas.openxmlformats.org/officeDocument/2006/relationships/audio" Target="../media/audio6.wav"/><Relationship Id="rId16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5" Type="http://schemas.openxmlformats.org/officeDocument/2006/relationships/slide" Target="slide35.xml"/><Relationship Id="rId10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đặc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" y="1112520"/>
            <a:ext cx="11795760" cy="685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711200" y="4495801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0" y="4876801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7315200" y="396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5160434" y="4916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2117726"/>
          <a:ext cx="11480800" cy="46453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2400"/>
                <a:gridCol w="4978400"/>
                <a:gridCol w="5080000"/>
              </a:tblGrid>
              <a:tr h="6487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rút gọn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đặc biệt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4057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tải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7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 nhau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endParaRPr kumimoji="0" lang="en-US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Do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CN – VN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1" name="WordArt 32"/>
          <p:cNvSpPr>
            <a:spLocks noChangeArrowheads="1" noChangeShapeType="1" noTextEdit="1"/>
          </p:cNvSpPr>
          <p:nvPr/>
        </p:nvSpPr>
        <p:spPr bwMode="auto">
          <a:xfrm>
            <a:off x="2189904" y="5603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336740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89560" y="1923098"/>
            <a:ext cx="5318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*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699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1" y="1323815"/>
          <a:ext cx="11384280" cy="5564982"/>
        </p:xfrm>
        <a:graphic>
          <a:graphicData uri="http://schemas.openxmlformats.org/drawingml/2006/table">
            <a:tbl>
              <a:tblPr/>
              <a:tblGrid>
                <a:gridCol w="5562599"/>
                <a:gridCol w="5821681"/>
              </a:tblGrid>
              <a:tr h="323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PHIẾU HỌC TẬP SỐ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biệt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7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đêm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xuân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êm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ả,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đò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cũ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bác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Phán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trôi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Hồng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3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Đoàn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nhốn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reo.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vỗ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Nam Cao)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.                                                                              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Khánh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Hoài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gào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Nguyễn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Đình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699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1" y="1323815"/>
          <a:ext cx="11384280" cy="5564982"/>
        </p:xfrm>
        <a:graphic>
          <a:graphicData uri="http://schemas.openxmlformats.org/drawingml/2006/table">
            <a:tbl>
              <a:tblPr/>
              <a:tblGrid>
                <a:gridCol w="5562599"/>
                <a:gridCol w="5821681"/>
              </a:tblGrid>
              <a:tr h="323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PHIẾU HỌC TẬP SỐ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biệt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7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đêm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xuân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êm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ả,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đò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cũ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bác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Phán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trôi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Hồng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Xác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3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Đoàn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nhốn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reo.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vỗ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Nam Cao)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kê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tồn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tái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.                                                                              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Khánh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Hoài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Bộc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An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gào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ơi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       (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Nguyễn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Đình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Gọi-đáp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5312" y="1862099"/>
            <a:ext cx="900247" cy="1030676"/>
            <a:chOff x="4672481" y="3571875"/>
            <a:chExt cx="900247" cy="1030676"/>
          </a:xfrm>
        </p:grpSpPr>
        <p:sp>
          <p:nvSpPr>
            <p:cNvPr id="6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49864"/>
            <a:ext cx="2680138" cy="3272003"/>
          </a:xfrm>
          <a:prstGeom prst="rect">
            <a:avLst/>
          </a:prstGeom>
        </p:spPr>
      </p:pic>
      <p:pic>
        <p:nvPicPr>
          <p:cNvPr id="24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501" y="3741684"/>
            <a:ext cx="4035973" cy="52550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43763" y="2048915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chốn</a:t>
            </a:r>
            <a:endParaRPr lang="vi-VN" sz="3600" dirty="0">
              <a:latin typeface="+mj-lt"/>
            </a:endParaRPr>
          </a:p>
        </p:txBody>
      </p:sp>
      <p:grpSp>
        <p:nvGrpSpPr>
          <p:cNvPr id="27" name="组合 1"/>
          <p:cNvGrpSpPr/>
          <p:nvPr/>
        </p:nvGrpSpPr>
        <p:grpSpPr>
          <a:xfrm>
            <a:off x="3645742" y="3023238"/>
            <a:ext cx="900247" cy="1030676"/>
            <a:chOff x="4672481" y="3571875"/>
            <a:chExt cx="900247" cy="1030676"/>
          </a:xfrm>
        </p:grpSpPr>
        <p:sp>
          <p:nvSpPr>
            <p:cNvPr id="28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99245" y="3210055"/>
            <a:ext cx="6894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3600" dirty="0">
              <a:latin typeface="+mj-lt"/>
            </a:endParaRPr>
          </a:p>
        </p:txBody>
      </p:sp>
      <p:grpSp>
        <p:nvGrpSpPr>
          <p:cNvPr id="31" name="组合 1"/>
          <p:cNvGrpSpPr/>
          <p:nvPr/>
        </p:nvGrpSpPr>
        <p:grpSpPr>
          <a:xfrm>
            <a:off x="3699672" y="4302745"/>
            <a:ext cx="900247" cy="1030676"/>
            <a:chOff x="4672481" y="3571875"/>
            <a:chExt cx="900247" cy="1030676"/>
          </a:xfrm>
        </p:grpSpPr>
        <p:sp>
          <p:nvSpPr>
            <p:cNvPr id="32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813136" y="4696069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vi-VN" sz="3600" dirty="0">
              <a:latin typeface="+mj-lt"/>
            </a:endParaRPr>
          </a:p>
        </p:txBody>
      </p:sp>
      <p:pic>
        <p:nvPicPr>
          <p:cNvPr id="20" name="Picture 19" descr="—Pngtree—cartoon circle love heart cloud_4029830.png"/>
          <p:cNvPicPr>
            <a:picLocks noChangeAspect="1"/>
          </p:cNvPicPr>
          <p:nvPr/>
        </p:nvPicPr>
        <p:blipFill>
          <a:blip r:embed="rId5"/>
          <a:srcRect l="48653" b="69080"/>
          <a:stretch>
            <a:fillRect/>
          </a:stretch>
        </p:blipFill>
        <p:spPr>
          <a:xfrm>
            <a:off x="-509666" y="-314793"/>
            <a:ext cx="13581089" cy="2323476"/>
          </a:xfrm>
          <a:prstGeom prst="rect">
            <a:avLst/>
          </a:prstGeom>
        </p:spPr>
      </p:pic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2488368" y="734248"/>
            <a:ext cx="815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1143000" indent="-1143000" algn="just"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2.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dụng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biệt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35" name="组合 1"/>
          <p:cNvGrpSpPr/>
          <p:nvPr/>
        </p:nvGrpSpPr>
        <p:grpSpPr>
          <a:xfrm>
            <a:off x="3747141" y="5429506"/>
            <a:ext cx="900247" cy="1030676"/>
            <a:chOff x="4672481" y="3571875"/>
            <a:chExt cx="900247" cy="1030676"/>
          </a:xfrm>
        </p:grpSpPr>
        <p:sp>
          <p:nvSpPr>
            <p:cNvPr id="36" name="椭圆 5"/>
            <p:cNvSpPr/>
            <p:nvPr/>
          </p:nvSpPr>
          <p:spPr>
            <a:xfrm>
              <a:off x="4672481" y="3702304"/>
              <a:ext cx="900247" cy="900247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6"/>
            <p:cNvSpPr/>
            <p:nvPr/>
          </p:nvSpPr>
          <p:spPr>
            <a:xfrm>
              <a:off x="4933950" y="3571875"/>
              <a:ext cx="4191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4875595" y="5717898"/>
            <a:ext cx="689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21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984978" y="684365"/>
            <a:ext cx="373790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tập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nhanh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029719" y="1380533"/>
            <a:ext cx="2695575" cy="7143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70120" y="3077528"/>
            <a:ext cx="2041525" cy="914400"/>
          </a:xfrm>
          <a:prstGeom prst="rect">
            <a:avLst/>
          </a:prstGeom>
          <a:ln w="12700">
            <a:miter lim="400000"/>
          </a:ln>
        </p:spPr>
        <p:txBody>
          <a:bodyPr lIns="96000" tIns="96000" rIns="96000" bIns="96000" anchor="ctr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19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891"/>
            <a:ext cx="2596628" cy="31401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5880532" y="472945"/>
            <a:ext cx="540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6105" y="1936162"/>
            <a:ext cx="8701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8397" r="14625" b="7076"/>
          <a:stretch>
            <a:fillRect/>
          </a:stretch>
        </p:blipFill>
        <p:spPr>
          <a:xfrm>
            <a:off x="8534400" y="1415075"/>
            <a:ext cx="3657600" cy="4067175"/>
          </a:xfrm>
          <a:prstGeom prst="rect">
            <a:avLst/>
          </a:prstGeom>
        </p:spPr>
      </p:pic>
      <p:grpSp>
        <p:nvGrpSpPr>
          <p:cNvPr id="2" name="组合 2"/>
          <p:cNvGrpSpPr/>
          <p:nvPr/>
        </p:nvGrpSpPr>
        <p:grpSpPr>
          <a:xfrm>
            <a:off x="655778" y="852168"/>
            <a:ext cx="4594138" cy="1079654"/>
            <a:chOff x="6096000" y="2072602"/>
            <a:chExt cx="4594911" cy="1079918"/>
          </a:xfrm>
        </p:grpSpPr>
        <p:sp>
          <p:nvSpPr>
            <p:cNvPr id="14348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Câu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đặc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biệt</a:t>
              </a:r>
              <a:endParaRPr lang="zh-CN" altLang="en-US" sz="4000" dirty="0">
                <a:solidFill>
                  <a:srgbClr val="C0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6096000" y="2072602"/>
              <a:ext cx="1072427" cy="1079918"/>
              <a:chOff x="6096000" y="2072602"/>
              <a:chExt cx="1072427" cy="1079918"/>
            </a:xfrm>
          </p:grpSpPr>
          <p:grpSp>
            <p:nvGrpSpPr>
              <p:cNvPr id="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4351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2096814" y="2091235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2"/>
          <p:cNvGrpSpPr/>
          <p:nvPr/>
        </p:nvGrpSpPr>
        <p:grpSpPr>
          <a:xfrm>
            <a:off x="808179" y="3684703"/>
            <a:ext cx="4594138" cy="1079655"/>
            <a:chOff x="6096000" y="2072604"/>
            <a:chExt cx="4594911" cy="1079919"/>
          </a:xfrm>
        </p:grpSpPr>
        <p:sp>
          <p:nvSpPr>
            <p:cNvPr id="27" name="矩形 19"/>
            <p:cNvSpPr/>
            <p:nvPr/>
          </p:nvSpPr>
          <p:spPr>
            <a:xfrm>
              <a:off x="7189331" y="2155160"/>
              <a:ext cx="3501580" cy="812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Tác</a:t>
              </a:r>
              <a:r>
                <a:rPr lang="en-US" altLang="zh-CN" sz="4000" b="1" dirty="0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C0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dụng</a:t>
              </a:r>
              <a:endParaRPr lang="zh-CN" altLang="en-US" sz="4000" dirty="0">
                <a:solidFill>
                  <a:srgbClr val="C0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28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29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1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6D31"/>
                    </a:solidFill>
                    <a:effectLst/>
                    <a:uLnTx/>
                    <a:uFillTx/>
                    <a:latin typeface="Times New Roman" pitchFamily="18" charset="0"/>
                    <a:ea typeface="Microsoft YaHei UI" panose="020B0503020204020204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0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2264980" y="5002597"/>
            <a:ext cx="55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11380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036" y="489207"/>
            <a:ext cx="11686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25880"/>
            <a:ext cx="1153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Ánh-Tôi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Bê-tô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Si-men: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Rô-đri-gơ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- Si-men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Si-men: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Lơ-xit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036" y="489207"/>
            <a:ext cx="11686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25880"/>
            <a:ext cx="11536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Ánh-Tôi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Bê-tô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Si-men: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Rô-đri-gơ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Si-men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Si-men: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Lơ-xit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A1C79D-A2C8-40C9-B19F-F304F081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2AD4977-E8F6-4601-A228-D02B98BE9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95353"/>
          </a:xfrm>
          <a:prstGeom prst="rect">
            <a:avLst/>
          </a:prstGeom>
        </p:spPr>
      </p:pic>
      <p:pic>
        <p:nvPicPr>
          <p:cNvPr id="8" name="图片 1" descr="9ee51994848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458" y="2889096"/>
            <a:ext cx="1524000" cy="958272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42882" y="1572178"/>
            <a:ext cx="9749118" cy="14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VỀ DỰ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MÔN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 VĂN LỚP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6"/>
          <a:srcRect r="52890" b="57091"/>
          <a:stretch>
            <a:fillRect/>
          </a:stretch>
        </p:blipFill>
        <p:spPr bwMode="auto">
          <a:xfrm>
            <a:off x="-300676" y="651492"/>
            <a:ext cx="2999631" cy="22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601313"/>
            <a:ext cx="10707329" cy="12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032"/>
      </p:ext>
    </p:extLst>
  </p:cSld>
  <p:clrMapOvr>
    <a:masterClrMapping/>
  </p:clrMapOvr>
  <p:transition spd="slow" advTm="5664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184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63" y="126241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277" y="1799847"/>
            <a:ext cx="5020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75960" y="1310640"/>
            <a:ext cx="5849983" cy="4462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a.Rầm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rầm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b.Bộp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Hắn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c.Ôi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=&gt;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875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37123" y="5368413"/>
            <a:ext cx="6268063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Mũi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kiếm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Si-men em!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=&gt;Lời goị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625" grpId="0" animBg="1"/>
      <p:bldP spid="245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837" y="62769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(a),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b,c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3667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09" name="Group 145"/>
          <p:cNvGraphicFramePr>
            <a:graphicFrameLocks noGrp="1"/>
          </p:cNvGraphicFramePr>
          <p:nvPr>
            <p:ph/>
          </p:nvPr>
        </p:nvGraphicFramePr>
        <p:xfrm>
          <a:off x="1" y="631766"/>
          <a:ext cx="12192001" cy="8105546"/>
        </p:xfrm>
        <a:graphic>
          <a:graphicData uri="http://schemas.openxmlformats.org/drawingml/2006/table">
            <a:tbl>
              <a:tblPr/>
              <a:tblGrid>
                <a:gridCol w="2610195">
                  <a:extLst>
                    <a:ext uri="{9D8B030D-6E8A-4147-A177-3AD203B41FA5}"/>
                  </a:extLst>
                </a:gridCol>
                <a:gridCol w="2975957">
                  <a:extLst>
                    <a:ext uri="{9D8B030D-6E8A-4147-A177-3AD203B41FA5}"/>
                  </a:extLst>
                </a:gridCol>
                <a:gridCol w="2676698">
                  <a:extLst>
                    <a:ext uri="{9D8B030D-6E8A-4147-A177-3AD203B41FA5}"/>
                  </a:extLst>
                </a:gridCol>
                <a:gridCol w="2430551">
                  <a:extLst>
                    <a:ext uri="{9D8B030D-6E8A-4147-A177-3AD203B41FA5}"/>
                  </a:extLst>
                </a:gridCol>
                <a:gridCol w="1498600">
                  <a:extLst>
                    <a:ext uri="{9D8B030D-6E8A-4147-A177-3AD203B41FA5}"/>
                  </a:extLst>
                </a:gridCol>
              </a:tblGrid>
              <a:tr h="166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9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56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5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681644"/>
            <a:ext cx="2527069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04509" y="0"/>
            <a:ext cx="3020379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03667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09" name="Group 145"/>
          <p:cNvGraphicFramePr>
            <a:graphicFrameLocks noGrp="1"/>
          </p:cNvGraphicFramePr>
          <p:nvPr>
            <p:ph/>
          </p:nvPr>
        </p:nvGraphicFramePr>
        <p:xfrm>
          <a:off x="1" y="631766"/>
          <a:ext cx="12192001" cy="8084738"/>
        </p:xfrm>
        <a:graphic>
          <a:graphicData uri="http://schemas.openxmlformats.org/drawingml/2006/table">
            <a:tbl>
              <a:tblPr/>
              <a:tblGrid>
                <a:gridCol w="2610195">
                  <a:extLst>
                    <a:ext uri="{9D8B030D-6E8A-4147-A177-3AD203B41FA5}"/>
                  </a:extLst>
                </a:gridCol>
                <a:gridCol w="2522243">
                  <a:extLst>
                    <a:ext uri="{9D8B030D-6E8A-4147-A177-3AD203B41FA5}"/>
                  </a:extLst>
                </a:gridCol>
                <a:gridCol w="2389238">
                  <a:extLst>
                    <a:ext uri="{9D8B030D-6E8A-4147-A177-3AD203B41FA5}"/>
                  </a:extLst>
                </a:gridCol>
                <a:gridCol w="2536723">
                  <a:extLst>
                    <a:ext uri="{9D8B030D-6E8A-4147-A177-3AD203B41FA5}"/>
                  </a:extLst>
                </a:gridCol>
                <a:gridCol w="2133602">
                  <a:extLst>
                    <a:ext uri="{9D8B030D-6E8A-4147-A177-3AD203B41FA5}"/>
                  </a:extLst>
                </a:gridCol>
              </a:tblGrid>
              <a:tr h="166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chốn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643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-Chao 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ôi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!</a:t>
                      </a:r>
                    </a:p>
                    <a:p>
                      <a:endParaRPr lang="en-US" sz="3200" b="0" i="0" u="none" strike="noStrike" cap="none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Ôi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Rô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mê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-ô, 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hỡi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Rô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3200" b="0" i="0" u="none" strike="noStrike" cap="non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mê</a:t>
                      </a:r>
                      <a:r>
                        <a:rPr lang="en-US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-ô!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213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-Choáng váng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 màn đêm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5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121920" marR="121920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3200" b="0" i="0" u="none" strike="noStrike" cap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Đêm!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681644"/>
            <a:ext cx="2527069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04509" y="0"/>
            <a:ext cx="3020379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837" y="627692"/>
            <a:ext cx="1073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/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714895" y="1862051"/>
            <a:ext cx="10141527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VB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con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con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..., Con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6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làn.Nhà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Ô 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Sa Pa)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làn.Nhà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!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     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Sa Pa)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632" y="0"/>
            <a:ext cx="602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5027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THỰC HÀNH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35" y="1574319"/>
            <a:ext cx="11578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(THẢO LUẬN CẶP ĐÔI)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959" y="2711532"/>
            <a:ext cx="112253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!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- Ô ! 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"/>
            <a:ext cx="11277600" cy="10202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379200" cy="498263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54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527047" y="2224585"/>
            <a:ext cx="9942170" cy="1699147"/>
          </a:xfrm>
          <a:prstGeom prst="wedgeEllipseCallout">
            <a:avLst>
              <a:gd name="adj1" fmla="val -43759"/>
              <a:gd name="adj2" fmla="val 1724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92867" y="1030288"/>
            <a:ext cx="99060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 ra câu rút gọn trong các câu sau?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72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70101" y="2679700"/>
            <a:ext cx="7463367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Mùa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xuân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!</a:t>
            </a: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27162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71501" y="27892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6668" y="29019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106084" y="3670300"/>
            <a:ext cx="7484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Nam là học sinh giỏi</a:t>
            </a:r>
            <a:endParaRPr lang="en-US" altLang="en-US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37068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37798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21268" y="38925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65867" y="4648200"/>
            <a:ext cx="7484533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</a:rPr>
              <a:t>Ôi, mùa xuân!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46974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47704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044700" y="5668963"/>
            <a:ext cx="8263467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 ăn, học nói, học gói, học mở.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5688014"/>
            <a:ext cx="200025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46101" y="5761039"/>
            <a:ext cx="1090084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21268" y="58737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7194" name="Picture 31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5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7196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103526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1030816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10295467" y="44624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9" name="WordArt 49"/>
          <p:cNvSpPr>
            <a:spLocks noChangeArrowheads="1" noChangeShapeType="1" noTextEdit="1"/>
          </p:cNvSpPr>
          <p:nvPr/>
        </p:nvSpPr>
        <p:spPr bwMode="auto">
          <a:xfrm>
            <a:off x="10289117" y="44767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90" name="WordArt 50"/>
          <p:cNvSpPr>
            <a:spLocks noChangeArrowheads="1" noChangeShapeType="1" noTextEdit="1"/>
          </p:cNvSpPr>
          <p:nvPr/>
        </p:nvSpPr>
        <p:spPr bwMode="auto">
          <a:xfrm>
            <a:off x="10289117" y="44624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9728200" y="2411413"/>
            <a:ext cx="2336800" cy="1752600"/>
            <a:chOff x="4320" y="2928"/>
            <a:chExt cx="1104" cy="1104"/>
          </a:xfrm>
        </p:grpSpPr>
        <p:sp>
          <p:nvSpPr>
            <p:cNvPr id="7214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73" y="3153"/>
              <a:ext cx="672" cy="5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4.07407E-6 L 2.77778E-6 -0.07223 " pathEditMode="relative" rAng="0" ptsTypes="AA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10269" grpId="0" animBg="1"/>
      <p:bldP spid="10269" grpId="1" animBg="1"/>
      <p:bldP spid="10270" grpId="0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3435381" y="278521"/>
            <a:ext cx="5472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TRÒ CHƠI: HÁI TÁO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355725" y="2147570"/>
            <a:ext cx="1997075" cy="649605"/>
            <a:chOff x="2408" y="3289"/>
            <a:chExt cx="3145" cy="1023"/>
          </a:xfrm>
        </p:grpSpPr>
        <p:sp>
          <p:nvSpPr>
            <p:cNvPr id="34" name="TextBox 45"/>
            <p:cNvSpPr txBox="1"/>
            <p:nvPr/>
          </p:nvSpPr>
          <p:spPr>
            <a:xfrm>
              <a:off x="2433" y="3289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endParaRPr lang="zh-CN" altLang="en-US" sz="2000" b="1" kern="900" dirty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200" b="1" dirty="0">
                <a:solidFill>
                  <a:srgbClr val="5D6D3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0478" y="1047136"/>
            <a:ext cx="3069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GV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đưa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ra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tương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ứng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5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8814" y="1091409"/>
            <a:ext cx="3224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HS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chọn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câu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hỏi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có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trong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quả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703" y="3720518"/>
            <a:ext cx="3303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Trả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lời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đúng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được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hái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.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Sai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nhường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quyền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bạn</a:t>
            </a:r>
            <a:r>
              <a:rPr lang="en-US" altLang="zh-CN" sz="36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khác</a:t>
            </a:r>
            <a:endParaRPr lang="zh-CN" altLang="en-US" sz="36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59097" y="3923071"/>
            <a:ext cx="3555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kern="900" dirty="0" err="1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Lần</a:t>
            </a:r>
            <a:r>
              <a:rPr lang="en-US" altLang="zh-CN" sz="3200" kern="900" dirty="0" smtClean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lượt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như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vậy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cho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đên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khi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hết</a:t>
            </a:r>
            <a:r>
              <a:rPr lang="en-US" altLang="zh-CN" sz="3200" kern="900" dirty="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200" kern="900" dirty="0" err="1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  <a:sym typeface="+mn-lt"/>
              </a:rPr>
              <a:t>táo</a:t>
            </a:r>
            <a:endParaRPr lang="zh-CN" altLang="en-US" sz="3200" kern="900" dirty="0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11" name="Picture 10" descr="A picture containing flower, light&#10;&#10;Description automatically generated">
            <a:extLst>
              <a:ext uri="{FF2B5EF4-FFF2-40B4-BE49-F238E27FC236}">
                <a16:creationId xmlns:a16="http://schemas.microsoft.com/office/drawing/2014/main" xmlns="" id="{9570F359-9E3E-40CD-A0CB-B842ADCB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7" y="1327356"/>
            <a:ext cx="4896463" cy="553064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736B89A-C905-4BA1-8E54-E71E3FF62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048" y="2146208"/>
            <a:ext cx="963251" cy="963251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E6FD9F-6FA9-4FCD-A3A8-8695DC616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784" y="1216502"/>
            <a:ext cx="963251" cy="96325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5A202388-A8C5-49FE-9449-627DA2508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625" y="1692929"/>
            <a:ext cx="957155" cy="957155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783641D-20D0-46C4-BC1A-DB20938570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904" y="3098709"/>
            <a:ext cx="963251" cy="957155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3DFECC4-CF82-40FD-B366-95B4D50DD1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6263" y="4055008"/>
            <a:ext cx="963251" cy="96325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4EB6E24-BB68-4CEB-A340-4E06D7A9143B}"/>
              </a:ext>
            </a:extLst>
          </p:cNvPr>
          <p:cNvSpPr/>
          <p:nvPr/>
        </p:nvSpPr>
        <p:spPr>
          <a:xfrm>
            <a:off x="230607" y="3632436"/>
            <a:ext cx="3757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 TÁO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3034A-D217-4846-9CAB-F248F9B94EE8}"/>
              </a:ext>
            </a:extLst>
          </p:cNvPr>
          <p:cNvSpPr/>
          <p:nvPr/>
        </p:nvSpPr>
        <p:spPr>
          <a:xfrm>
            <a:off x="0" y="5153025"/>
            <a:ext cx="12192000" cy="1704975"/>
          </a:xfrm>
          <a:custGeom>
            <a:avLst/>
            <a:gdLst>
              <a:gd name="connsiteX0" fmla="*/ 0 w 12192000"/>
              <a:gd name="connsiteY0" fmla="*/ 0 h 1590675"/>
              <a:gd name="connsiteX1" fmla="*/ 12192000 w 12192000"/>
              <a:gd name="connsiteY1" fmla="*/ 0 h 1590675"/>
              <a:gd name="connsiteX2" fmla="*/ 12192000 w 12192000"/>
              <a:gd name="connsiteY2" fmla="*/ 1590675 h 1590675"/>
              <a:gd name="connsiteX3" fmla="*/ 0 w 12192000"/>
              <a:gd name="connsiteY3" fmla="*/ 1590675 h 1590675"/>
              <a:gd name="connsiteX4" fmla="*/ 0 w 12192000"/>
              <a:gd name="connsiteY4" fmla="*/ 0 h 159067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  <a:gd name="connsiteX0" fmla="*/ 0 w 12192000"/>
              <a:gd name="connsiteY0" fmla="*/ 131410 h 1722085"/>
              <a:gd name="connsiteX1" fmla="*/ 3381375 w 12192000"/>
              <a:gd name="connsiteY1" fmla="*/ 17110 h 1722085"/>
              <a:gd name="connsiteX2" fmla="*/ 12192000 w 12192000"/>
              <a:gd name="connsiteY2" fmla="*/ 131410 h 1722085"/>
              <a:gd name="connsiteX3" fmla="*/ 12192000 w 12192000"/>
              <a:gd name="connsiteY3" fmla="*/ 1722085 h 1722085"/>
              <a:gd name="connsiteX4" fmla="*/ 0 w 12192000"/>
              <a:gd name="connsiteY4" fmla="*/ 1722085 h 1722085"/>
              <a:gd name="connsiteX5" fmla="*/ 0 w 12192000"/>
              <a:gd name="connsiteY5" fmla="*/ 131410 h 1722085"/>
              <a:gd name="connsiteX0" fmla="*/ 0 w 12192000"/>
              <a:gd name="connsiteY0" fmla="*/ 114300 h 1704975"/>
              <a:gd name="connsiteX1" fmla="*/ 3381375 w 12192000"/>
              <a:gd name="connsiteY1" fmla="*/ 0 h 1704975"/>
              <a:gd name="connsiteX2" fmla="*/ 12192000 w 12192000"/>
              <a:gd name="connsiteY2" fmla="*/ 114300 h 1704975"/>
              <a:gd name="connsiteX3" fmla="*/ 12192000 w 12192000"/>
              <a:gd name="connsiteY3" fmla="*/ 1704975 h 1704975"/>
              <a:gd name="connsiteX4" fmla="*/ 0 w 12192000"/>
              <a:gd name="connsiteY4" fmla="*/ 1704975 h 1704975"/>
              <a:gd name="connsiteX5" fmla="*/ 0 w 12192000"/>
              <a:gd name="connsiteY5" fmla="*/ 11430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04975">
                <a:moveTo>
                  <a:pt x="0" y="114300"/>
                </a:moveTo>
                <a:cubicBezTo>
                  <a:pt x="857250" y="111125"/>
                  <a:pt x="2238375" y="3175"/>
                  <a:pt x="3381375" y="0"/>
                </a:cubicBezTo>
                <a:lnTo>
                  <a:pt x="12192000" y="114300"/>
                </a:lnTo>
                <a:lnTo>
                  <a:pt x="12192000" y="1704975"/>
                </a:lnTo>
                <a:lnTo>
                  <a:pt x="0" y="1704975"/>
                </a:lnTo>
                <a:lnTo>
                  <a:pt x="0" y="114300"/>
                </a:lnTo>
                <a:close/>
              </a:path>
            </a:pathLst>
          </a:custGeom>
          <a:solidFill>
            <a:srgbClr val="75C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lower, light&#10;&#10;Description automatically generated">
            <a:extLst>
              <a:ext uri="{FF2B5EF4-FFF2-40B4-BE49-F238E27FC236}">
                <a16:creationId xmlns:a16="http://schemas.microsoft.com/office/drawing/2014/main" xmlns="" id="{9570F359-9E3E-40CD-A0CB-B842ADCB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3" y="-153071"/>
            <a:ext cx="6363549" cy="65250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7120120-D814-4426-88ED-CF442472C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3" y="1039519"/>
            <a:ext cx="963251" cy="9632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9A59A1D-0048-4DA0-B042-4CDC7871E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1036"/>
            <a:ext cx="957155" cy="9571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7D6BBF7-849E-4A66-BBCF-4AB1DE97F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7" y="2145604"/>
            <a:ext cx="963251" cy="9632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A3624B1-1976-4C5D-994D-AAFEB0A1D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9725"/>
            <a:ext cx="963251" cy="9571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A17D52B-EFF5-4D40-9AF4-284A2FCED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490" y="3895959"/>
            <a:ext cx="963251" cy="96325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C74E493-9A1A-4573-AA3B-CFB9D95BC8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8" y="4933714"/>
            <a:ext cx="1438275" cy="1438275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EE6FD9F-6FA9-4FCD-A3A8-8695DC616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4" y="1039521"/>
            <a:ext cx="963251" cy="963251"/>
          </a:xfrm>
          <a:prstGeom prst="rect">
            <a:avLst/>
          </a:prstGeom>
        </p:spPr>
      </p:pic>
      <p:pic>
        <p:nvPicPr>
          <p:cNvPr id="30" name="Picture 2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A202388-A8C5-49FE-9449-627DA2508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3" y="1324219"/>
            <a:ext cx="957155" cy="957155"/>
          </a:xfrm>
          <a:prstGeom prst="rect">
            <a:avLst/>
          </a:prstGeom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736B89A-C905-4BA1-8E54-E71E3FF6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8" y="2146208"/>
            <a:ext cx="963251" cy="963251"/>
          </a:xfrm>
          <a:prstGeom prst="rect">
            <a:avLst/>
          </a:prstGeom>
        </p:spPr>
      </p:pic>
      <p:pic>
        <p:nvPicPr>
          <p:cNvPr id="34" name="Picture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783641D-20D0-46C4-BC1A-DB2093857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2346542"/>
            <a:ext cx="963251" cy="957155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3DFECC4-CF82-40FD-B366-95B4D50DD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1669" y="3892776"/>
            <a:ext cx="963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xmlns="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0" y="460617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746" y="1694905"/>
            <a:ext cx="1086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Truần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417" y="2201266"/>
            <a:ext cx="10862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Truần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9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xmlns="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318753" y="460617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VD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737419" y="1666568"/>
            <a:ext cx="110022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reo.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(Nam Cao)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575187" y="3116827"/>
            <a:ext cx="1081938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5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xmlns="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873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5677" y="1935676"/>
            <a:ext cx="7305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alt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alt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9587" y="3857883"/>
            <a:ext cx="7305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alt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1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xmlns="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318753" y="649809"/>
            <a:ext cx="114948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94968" y="1990879"/>
            <a:ext cx="116659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322" y="4616245"/>
            <a:ext cx="80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1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xmlns="" id="{988A66A3-48A4-4186-A089-8CA402F73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6" y="5688944"/>
            <a:ext cx="962025" cy="96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7DBAB8-682E-4AF3-9F9E-9F7EE0D097CE}"/>
              </a:ext>
            </a:extLst>
          </p:cNvPr>
          <p:cNvSpPr/>
          <p:nvPr/>
        </p:nvSpPr>
        <p:spPr>
          <a:xfrm>
            <a:off x="672714" y="259743"/>
            <a:ext cx="101083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5966" y="1893597"/>
            <a:ext cx="1021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096" y="4277032"/>
            <a:ext cx="634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860656" y="-2"/>
            <a:ext cx="8754336" cy="1058058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46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51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217" y="1152254"/>
            <a:ext cx="101256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sung: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“Viết bài văn nghị luận phân tích một tác phẩm văn học(Kịch)”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92867" y="1030288"/>
            <a:ext cx="9906000" cy="10668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2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220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2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9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9224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8203" name="Picture 31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820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7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8" name="WordArt 50"/>
          <p:cNvSpPr>
            <a:spLocks noChangeArrowheads="1" noChangeShapeType="1" noTextEdit="1"/>
          </p:cNvSpPr>
          <p:nvPr/>
        </p:nvSpPr>
        <p:spPr bwMode="auto">
          <a:xfrm>
            <a:off x="10289117" y="44005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799302" y="2232026"/>
            <a:ext cx="9749231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à"/>
            </a:pP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cộc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lốc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lịch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lễ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phép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ạ!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ạ!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  <p:bldP spid="10269" grpId="1" animBg="1"/>
      <p:bldP spid="10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18" y="-119063"/>
            <a:ext cx="427567" cy="7239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77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21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770"/>
              <a:ext cx="75877" cy="716677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220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099" y="29384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39290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2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49196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9" name="WordArt 226"/>
          <p:cNvSpPr>
            <a:spLocks noChangeArrowheads="1" noChangeShapeType="1" noTextEdit="1"/>
          </p:cNvSpPr>
          <p:nvPr/>
        </p:nvSpPr>
        <p:spPr bwMode="auto">
          <a:xfrm>
            <a:off x="821268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pic>
        <p:nvPicPr>
          <p:cNvPr id="9224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499" y="5910264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135467" y="9906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SG" altLang="en-US">
              <a:latin typeface="Arial" charset="0"/>
            </a:endParaRPr>
          </a:p>
        </p:txBody>
      </p:sp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643467" y="1371601"/>
            <a:ext cx="946151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8203" name="Picture 31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2788"/>
            <a:ext cx="12192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WordArt 32"/>
          <p:cNvSpPr>
            <a:spLocks noChangeArrowheads="1" noChangeShapeType="1" noTextEdit="1"/>
          </p:cNvSpPr>
          <p:nvPr/>
        </p:nvSpPr>
        <p:spPr bwMode="auto">
          <a:xfrm>
            <a:off x="2601384" y="26988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8205" name="Picture 3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299" y="-157163"/>
            <a:ext cx="190923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37"/>
          <p:cNvSpPr>
            <a:spLocks noChangeArrowheads="1" noChangeShapeType="1" noTextEdit="1"/>
          </p:cNvSpPr>
          <p:nvPr/>
        </p:nvSpPr>
        <p:spPr bwMode="auto">
          <a:xfrm>
            <a:off x="10295467" y="44481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7" name="WordArt 48"/>
          <p:cNvSpPr>
            <a:spLocks noChangeArrowheads="1" noChangeShapeType="1" noTextEdit="1"/>
          </p:cNvSpPr>
          <p:nvPr/>
        </p:nvSpPr>
        <p:spPr bwMode="auto">
          <a:xfrm>
            <a:off x="10276417" y="44577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8" name="WordArt 50"/>
          <p:cNvSpPr>
            <a:spLocks noChangeArrowheads="1" noChangeShapeType="1" noTextEdit="1"/>
          </p:cNvSpPr>
          <p:nvPr/>
        </p:nvSpPr>
        <p:spPr bwMode="auto">
          <a:xfrm>
            <a:off x="10289117" y="440055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82220" y="1331777"/>
            <a:ext cx="10610849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17171" y="3439433"/>
            <a:ext cx="108748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627188" y="4550228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  <p:bldP spid="10269" grpId="1" animBg="1"/>
      <p:bldP spid="1027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đặc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410" y="447406"/>
            <a:ext cx="880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994400" y="1066801"/>
            <a:ext cx="599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Ôi, em Thủy!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Tiếng kêu sửng sốt của cô giáo làm tôi giật mình. Em tôi bước vào lớp.  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 algn="just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320800" y="609600"/>
            <a:ext cx="9753600" cy="0"/>
          </a:xfrm>
          <a:prstGeom prst="line">
            <a:avLst/>
          </a:prstGeom>
          <a:noFill/>
          <a:ln w="38100" cmpd="dbl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1828801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04800" y="2590801"/>
            <a:ext cx="49784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– VN;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VN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08000" y="4495801"/>
            <a:ext cx="5146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892800" y="719138"/>
            <a:ext cx="0" cy="617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11200" y="685800"/>
            <a:ext cx="1087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355725"/>
            <a:ext cx="589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556000" y="0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9900FF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ĐẶC BIỆT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320800" y="609600"/>
            <a:ext cx="9753600" cy="0"/>
          </a:xfrm>
          <a:prstGeom prst="line">
            <a:avLst/>
          </a:prstGeom>
          <a:noFill/>
          <a:ln w="38100" cmpd="dbl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1828801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04800" y="2590801"/>
            <a:ext cx="49784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– VN;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CN - VN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7134"/>
            <a:ext cx="602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TRI THỨC TIẾNG VIỆT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44261" y="518161"/>
            <a:ext cx="569383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BT2: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a) 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ả,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08000" y="4495801"/>
            <a:ext cx="5146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" y="1451733"/>
            <a:ext cx="11795760" cy="685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711200" y="4495801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0" y="4876801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7315200" y="396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5160434" y="49164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2117726"/>
          <a:ext cx="11480800" cy="41306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2400"/>
                <a:gridCol w="4978400"/>
                <a:gridCol w="5080000"/>
              </a:tblGrid>
              <a:tr h="64879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rút gọn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đặc biệt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4057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7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 nhau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1" name="WordArt 32"/>
          <p:cNvSpPr>
            <a:spLocks noChangeArrowheads="1" noChangeShapeType="1" noTextEdit="1"/>
          </p:cNvSpPr>
          <p:nvPr/>
        </p:nvSpPr>
        <p:spPr bwMode="auto">
          <a:xfrm>
            <a:off x="2189904" y="0"/>
            <a:ext cx="796501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03" y="855406"/>
            <a:ext cx="659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2625</Words>
  <Application>Microsoft Office PowerPoint</Application>
  <PresentationFormat>Custom</PresentationFormat>
  <Paragraphs>296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Hãy chỉ ra điểm giống và khác nhau giữa câu đặc biệt và câu rút gọn?</vt:lpstr>
      <vt:lpstr>      Hãy chỉ ra điểm giống và khác nhau giữa câu đặc biệt và câu rút gọn?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User</cp:lastModifiedBy>
  <cp:revision>40</cp:revision>
  <dcterms:created xsi:type="dcterms:W3CDTF">2019-10-15T06:51:20Z</dcterms:created>
  <dcterms:modified xsi:type="dcterms:W3CDTF">2025-04-01T03:27:05Z</dcterms:modified>
</cp:coreProperties>
</file>