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13">
  <p:sldMasterIdLst>
    <p:sldMasterId id="2147483691" r:id="rId1"/>
    <p:sldMasterId id="2147483741" r:id="rId2"/>
  </p:sldMasterIdLst>
  <p:notesMasterIdLst>
    <p:notesMasterId r:id="rId27"/>
  </p:notesMasterIdLst>
  <p:handoutMasterIdLst>
    <p:handoutMasterId r:id="rId28"/>
  </p:handoutMasterIdLst>
  <p:sldIdLst>
    <p:sldId id="3597" r:id="rId3"/>
    <p:sldId id="256" r:id="rId4"/>
    <p:sldId id="3579" r:id="rId5"/>
    <p:sldId id="3590" r:id="rId6"/>
    <p:sldId id="3584" r:id="rId7"/>
    <p:sldId id="3585" r:id="rId8"/>
    <p:sldId id="3587" r:id="rId9"/>
    <p:sldId id="3580" r:id="rId10"/>
    <p:sldId id="3581" r:id="rId11"/>
    <p:sldId id="3583" r:id="rId12"/>
    <p:sldId id="3586" r:id="rId13"/>
    <p:sldId id="3588" r:id="rId14"/>
    <p:sldId id="3589" r:id="rId15"/>
    <p:sldId id="3328" r:id="rId16"/>
    <p:sldId id="3591" r:id="rId17"/>
    <p:sldId id="3596" r:id="rId18"/>
    <p:sldId id="3592" r:id="rId19"/>
    <p:sldId id="3593" r:id="rId20"/>
    <p:sldId id="3594" r:id="rId21"/>
    <p:sldId id="3575" r:id="rId22"/>
    <p:sldId id="3595" r:id="rId23"/>
    <p:sldId id="3598" r:id="rId24"/>
    <p:sldId id="3226" r:id="rId25"/>
    <p:sldId id="3599" r:id="rId26"/>
  </p:sldIdLst>
  <p:sldSz cx="12192000" cy="6858000"/>
  <p:notesSz cx="6858000" cy="9144000"/>
  <p:embeddedFontLst>
    <p:embeddedFont>
      <p:font typeface="Verdana" panose="020B0604030504040204" pitchFamily="34" charset="0"/>
      <p:regular r:id="rId29"/>
      <p:bold r:id="rId30"/>
      <p:italic r:id="rId31"/>
      <p:boldItalic r:id="rId32"/>
    </p:embeddedFont>
    <p:embeddedFont>
      <p:font typeface="Bahnschrift Condensed" panose="020B0502040204020203" pitchFamily="34" charset="0"/>
      <p:regular r:id="rId33"/>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FF"/>
    <a:srgbClr val="FDDEEB"/>
    <a:srgbClr val="CCFF99"/>
    <a:srgbClr val="002060"/>
    <a:srgbClr val="D34CD6"/>
    <a:srgbClr val="35B6B4"/>
    <a:srgbClr val="FF6600"/>
    <a:srgbClr val="84ACB6"/>
    <a:srgbClr val="9C5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08" autoAdjust="0"/>
    <p:restoredTop sz="94660"/>
  </p:normalViewPr>
  <p:slideViewPr>
    <p:cSldViewPr snapToGrid="0">
      <p:cViewPr varScale="1">
        <p:scale>
          <a:sx n="88" d="100"/>
          <a:sy n="88" d="100"/>
        </p:scale>
        <p:origin x="374" y="62"/>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31/3/2025</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81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434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41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7351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940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8562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405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C85E24-0492-4413-BBC8-A055B0947A34}" type="slidenum">
              <a:rPr lang="zh-CN" altLang="en-US" smtClean="0"/>
              <a:t>24</a:t>
            </a:fld>
            <a:endParaRPr lang="zh-CN" altLang="en-US"/>
          </a:p>
        </p:txBody>
      </p:sp>
    </p:spTree>
    <p:extLst>
      <p:ext uri="{BB962C8B-B14F-4D97-AF65-F5344CB8AC3E}">
        <p14:creationId xmlns:p14="http://schemas.microsoft.com/office/powerpoint/2010/main" val="1414861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3E0F5FE7-2265-452C-82E9-ADD207C45DBD}"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414176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3E0F5FE7-2265-452C-82E9-ADD207C45DBD}"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5109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3E0F5FE7-2265-452C-82E9-ADD207C45DBD}"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2359480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7562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1422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13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3E0F5FE7-2265-452C-82E9-ADD207C45DBD}"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2384045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Date Placeholder 3"/>
          <p:cNvSpPr>
            <a:spLocks noGrp="1"/>
          </p:cNvSpPr>
          <p:nvPr>
            <p:ph type="dt" sz="half" idx="10"/>
          </p:nvPr>
        </p:nvSpPr>
        <p:spPr/>
        <p:txBody>
          <a:bodyPr/>
          <a:lstStyle/>
          <a:p>
            <a:fld id="{3E0F5FE7-2265-452C-82E9-ADD207C45DBD}"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3702407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3E0F5FE7-2265-452C-82E9-ADD207C45DBD}"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1206250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3E0F5FE7-2265-452C-82E9-ADD207C45DBD}" type="datetimeFigureOut">
              <a:rPr lang="vi-VN" smtClean="0"/>
              <a:t>31/03/2025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218528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3E0F5FE7-2265-452C-82E9-ADD207C45DBD}" type="datetimeFigureOut">
              <a:rPr lang="vi-VN" smtClean="0"/>
              <a:t>31/03/2025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3291653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F5FE7-2265-452C-82E9-ADD207C45DBD}" type="datetimeFigureOut">
              <a:rPr lang="vi-VN" smtClean="0"/>
              <a:t>31/03/2025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3510587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p:txBody>
          <a:bodyPr/>
          <a:lstStyle/>
          <a:p>
            <a:fld id="{3E0F5FE7-2265-452C-82E9-ADD207C45DBD}"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1089527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p:txBody>
          <a:bodyPr/>
          <a:lstStyle/>
          <a:p>
            <a:fld id="{3E0F5FE7-2265-452C-82E9-ADD207C45DBD}"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24AD986-95DD-42D3-B03A-B2B483D8E8F7}" type="slidenum">
              <a:rPr lang="vi-VN" smtClean="0"/>
              <a:t>‹#›</a:t>
            </a:fld>
            <a:endParaRPr lang="vi-VN"/>
          </a:p>
        </p:txBody>
      </p:sp>
    </p:spTree>
    <p:extLst>
      <p:ext uri="{BB962C8B-B14F-4D97-AF65-F5344CB8AC3E}">
        <p14:creationId xmlns:p14="http://schemas.microsoft.com/office/powerpoint/2010/main" val="2964733752"/>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04877176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07" r:id="rId14"/>
    <p:sldLayoutId id="2147483681" r:id="rId15"/>
    <p:sldLayoutId id="2147483692" r:id="rId16"/>
    <p:sldLayoutId id="2147483682" r:id="rId17"/>
    <p:sldLayoutId id="2147483683" r:id="rId18"/>
    <p:sldLayoutId id="2147483684" r:id="rId19"/>
    <p:sldLayoutId id="2147483685" r:id="rId20"/>
    <p:sldLayoutId id="2147483650" r:id="rId21"/>
    <p:sldLayoutId id="2147483661" r:id="rId22"/>
    <p:sldLayoutId id="2147483662" r:id="rId23"/>
    <p:sldLayoutId id="2147483663" r:id="rId24"/>
    <p:sldLayoutId id="2147483664" r:id="rId25"/>
    <p:sldLayoutId id="2147483665" r:id="rId26"/>
    <p:sldLayoutId id="2147483675" r:id="rId27"/>
    <p:sldLayoutId id="2147483676" r:id="rId28"/>
    <p:sldLayoutId id="2147483677" r:id="rId29"/>
    <p:sldLayoutId id="2147483678" r:id="rId30"/>
    <p:sldLayoutId id="2147483679" r:id="rId31"/>
    <p:sldLayoutId id="2147483680" r:id="rId32"/>
    <p:sldLayoutId id="2147483686" r:id="rId33"/>
    <p:sldLayoutId id="2147483687" r:id="rId34"/>
    <p:sldLayoutId id="2147483688" r:id="rId35"/>
    <p:sldLayoutId id="2147483689" r:id="rId36"/>
    <p:sldLayoutId id="2147483690"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f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f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f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f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f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914"/>
            <a:ext cx="9144000" cy="6857999"/>
          </a:xfrm>
          <a:prstGeom prst="rect">
            <a:avLst/>
          </a:prstGeom>
        </p:spPr>
      </p:pic>
      <p:grpSp>
        <p:nvGrpSpPr>
          <p:cNvPr id="5" name="Group 11"/>
          <p:cNvGrpSpPr>
            <a:grpSpLocks/>
          </p:cNvGrpSpPr>
          <p:nvPr/>
        </p:nvGrpSpPr>
        <p:grpSpPr bwMode="auto">
          <a:xfrm>
            <a:off x="1973409" y="3879850"/>
            <a:ext cx="2703513" cy="2755900"/>
            <a:chOff x="628" y="171"/>
            <a:chExt cx="4071" cy="4080"/>
          </a:xfrm>
        </p:grpSpPr>
        <p:grpSp>
          <p:nvGrpSpPr>
            <p:cNvPr id="6" name="Group 12"/>
            <p:cNvGrpSpPr>
              <a:grpSpLocks/>
            </p:cNvGrpSpPr>
            <p:nvPr/>
          </p:nvGrpSpPr>
          <p:grpSpPr bwMode="auto">
            <a:xfrm>
              <a:off x="628" y="171"/>
              <a:ext cx="4071" cy="4080"/>
              <a:chOff x="602" y="812"/>
              <a:chExt cx="1859" cy="1863"/>
            </a:xfrm>
          </p:grpSpPr>
          <p:grpSp>
            <p:nvGrpSpPr>
              <p:cNvPr id="8" name="Group 13"/>
              <p:cNvGrpSpPr>
                <a:grpSpLocks/>
              </p:cNvGrpSpPr>
              <p:nvPr/>
            </p:nvGrpSpPr>
            <p:grpSpPr bwMode="auto">
              <a:xfrm>
                <a:off x="1366" y="816"/>
                <a:ext cx="1095" cy="1859"/>
                <a:chOff x="1366" y="816"/>
                <a:chExt cx="1095" cy="1859"/>
              </a:xfrm>
            </p:grpSpPr>
            <p:sp>
              <p:nvSpPr>
                <p:cNvPr id="23" name="Oval 14"/>
                <p:cNvSpPr>
                  <a:spLocks noChangeArrowheads="1"/>
                </p:cNvSpPr>
                <p:nvPr/>
              </p:nvSpPr>
              <p:spPr bwMode="auto">
                <a:xfrm>
                  <a:off x="1440" y="816"/>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4" name="Oval 15"/>
                <p:cNvSpPr>
                  <a:spLocks noChangeArrowheads="1"/>
                </p:cNvSpPr>
                <p:nvPr/>
              </p:nvSpPr>
              <p:spPr bwMode="auto">
                <a:xfrm rot="900000">
                  <a:off x="1549" y="816"/>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5" name="Oval 16"/>
                <p:cNvSpPr>
                  <a:spLocks noChangeArrowheads="1"/>
                </p:cNvSpPr>
                <p:nvPr/>
              </p:nvSpPr>
              <p:spPr bwMode="auto">
                <a:xfrm rot="1800000">
                  <a:off x="1667" y="864"/>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6" name="Oval 17"/>
                <p:cNvSpPr>
                  <a:spLocks noChangeArrowheads="1"/>
                </p:cNvSpPr>
                <p:nvPr/>
              </p:nvSpPr>
              <p:spPr bwMode="auto">
                <a:xfrm rot="2700000">
                  <a:off x="1750" y="960"/>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7" name="Oval 18"/>
                <p:cNvSpPr>
                  <a:spLocks noChangeArrowheads="1"/>
                </p:cNvSpPr>
                <p:nvPr/>
              </p:nvSpPr>
              <p:spPr bwMode="auto">
                <a:xfrm rot="3600000">
                  <a:off x="1824" y="1056"/>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8" name="Oval 19"/>
                <p:cNvSpPr>
                  <a:spLocks noChangeArrowheads="1"/>
                </p:cNvSpPr>
                <p:nvPr/>
              </p:nvSpPr>
              <p:spPr bwMode="auto">
                <a:xfrm rot="4500000">
                  <a:off x="1872" y="1161"/>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9" name="Oval 20"/>
                <p:cNvSpPr>
                  <a:spLocks noChangeArrowheads="1"/>
                </p:cNvSpPr>
                <p:nvPr/>
              </p:nvSpPr>
              <p:spPr bwMode="auto">
                <a:xfrm rot="5400000">
                  <a:off x="1885" y="1283"/>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0" name="Oval 21"/>
                <p:cNvSpPr>
                  <a:spLocks noChangeArrowheads="1"/>
                </p:cNvSpPr>
                <p:nvPr/>
              </p:nvSpPr>
              <p:spPr bwMode="auto">
                <a:xfrm rot="6300000">
                  <a:off x="1872" y="1392"/>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1" name="Oval 22"/>
                <p:cNvSpPr>
                  <a:spLocks noChangeArrowheads="1"/>
                </p:cNvSpPr>
                <p:nvPr/>
              </p:nvSpPr>
              <p:spPr bwMode="auto">
                <a:xfrm rot="7200000">
                  <a:off x="1824" y="1488"/>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2" name="Oval 23"/>
                <p:cNvSpPr>
                  <a:spLocks noChangeArrowheads="1"/>
                </p:cNvSpPr>
                <p:nvPr/>
              </p:nvSpPr>
              <p:spPr bwMode="auto">
                <a:xfrm rot="8100000">
                  <a:off x="1750" y="1584"/>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3" name="Oval 24"/>
                <p:cNvSpPr>
                  <a:spLocks noChangeArrowheads="1"/>
                </p:cNvSpPr>
                <p:nvPr/>
              </p:nvSpPr>
              <p:spPr bwMode="auto">
                <a:xfrm rot="9000000">
                  <a:off x="1667" y="1658"/>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4" name="Oval 25"/>
                <p:cNvSpPr>
                  <a:spLocks noChangeArrowheads="1"/>
                </p:cNvSpPr>
                <p:nvPr/>
              </p:nvSpPr>
              <p:spPr bwMode="auto">
                <a:xfrm rot="9900000">
                  <a:off x="1549" y="1706"/>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35" name="Oval 26"/>
                <p:cNvSpPr>
                  <a:spLocks noChangeArrowheads="1"/>
                </p:cNvSpPr>
                <p:nvPr/>
              </p:nvSpPr>
              <p:spPr bwMode="auto">
                <a:xfrm rot="10800000">
                  <a:off x="1427" y="1715"/>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9" name="Group 27"/>
              <p:cNvGrpSpPr>
                <a:grpSpLocks/>
              </p:cNvGrpSpPr>
              <p:nvPr/>
            </p:nvGrpSpPr>
            <p:grpSpPr bwMode="auto">
              <a:xfrm flipH="1">
                <a:off x="602" y="812"/>
                <a:ext cx="1095" cy="1859"/>
                <a:chOff x="1366" y="816"/>
                <a:chExt cx="1095" cy="1859"/>
              </a:xfrm>
            </p:grpSpPr>
            <p:sp>
              <p:nvSpPr>
                <p:cNvPr id="10" name="Oval 28"/>
                <p:cNvSpPr>
                  <a:spLocks noChangeArrowheads="1"/>
                </p:cNvSpPr>
                <p:nvPr/>
              </p:nvSpPr>
              <p:spPr bwMode="auto">
                <a:xfrm>
                  <a:off x="1440" y="816"/>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1" name="Oval 29"/>
                <p:cNvSpPr>
                  <a:spLocks noChangeArrowheads="1"/>
                </p:cNvSpPr>
                <p:nvPr/>
              </p:nvSpPr>
              <p:spPr bwMode="auto">
                <a:xfrm rot="900000">
                  <a:off x="1549" y="816"/>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2" name="Oval 30"/>
                <p:cNvSpPr>
                  <a:spLocks noChangeArrowheads="1"/>
                </p:cNvSpPr>
                <p:nvPr/>
              </p:nvSpPr>
              <p:spPr bwMode="auto">
                <a:xfrm rot="1800000">
                  <a:off x="1667" y="864"/>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3" name="Oval 31"/>
                <p:cNvSpPr>
                  <a:spLocks noChangeArrowheads="1"/>
                </p:cNvSpPr>
                <p:nvPr/>
              </p:nvSpPr>
              <p:spPr bwMode="auto">
                <a:xfrm rot="2700000">
                  <a:off x="1750" y="960"/>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4" name="Oval 32"/>
                <p:cNvSpPr>
                  <a:spLocks noChangeArrowheads="1"/>
                </p:cNvSpPr>
                <p:nvPr/>
              </p:nvSpPr>
              <p:spPr bwMode="auto">
                <a:xfrm rot="3600000">
                  <a:off x="1824" y="1056"/>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5" name="Oval 33"/>
                <p:cNvSpPr>
                  <a:spLocks noChangeArrowheads="1"/>
                </p:cNvSpPr>
                <p:nvPr/>
              </p:nvSpPr>
              <p:spPr bwMode="auto">
                <a:xfrm rot="4500000">
                  <a:off x="1872" y="1161"/>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6" name="Oval 34"/>
                <p:cNvSpPr>
                  <a:spLocks noChangeArrowheads="1"/>
                </p:cNvSpPr>
                <p:nvPr/>
              </p:nvSpPr>
              <p:spPr bwMode="auto">
                <a:xfrm rot="5400000">
                  <a:off x="1885" y="1283"/>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 name="Oval 35"/>
                <p:cNvSpPr>
                  <a:spLocks noChangeArrowheads="1"/>
                </p:cNvSpPr>
                <p:nvPr/>
              </p:nvSpPr>
              <p:spPr bwMode="auto">
                <a:xfrm rot="6300000">
                  <a:off x="1872" y="1392"/>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 name="Oval 36"/>
                <p:cNvSpPr>
                  <a:spLocks noChangeArrowheads="1"/>
                </p:cNvSpPr>
                <p:nvPr/>
              </p:nvSpPr>
              <p:spPr bwMode="auto">
                <a:xfrm rot="7200000">
                  <a:off x="1824" y="1488"/>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 name="Oval 37"/>
                <p:cNvSpPr>
                  <a:spLocks noChangeArrowheads="1"/>
                </p:cNvSpPr>
                <p:nvPr/>
              </p:nvSpPr>
              <p:spPr bwMode="auto">
                <a:xfrm rot="8100000">
                  <a:off x="1750" y="1584"/>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 name="Oval 38"/>
                <p:cNvSpPr>
                  <a:spLocks noChangeArrowheads="1"/>
                </p:cNvSpPr>
                <p:nvPr/>
              </p:nvSpPr>
              <p:spPr bwMode="auto">
                <a:xfrm rot="9000000">
                  <a:off x="1667" y="1658"/>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 name="Oval 39"/>
                <p:cNvSpPr>
                  <a:spLocks noChangeArrowheads="1"/>
                </p:cNvSpPr>
                <p:nvPr/>
              </p:nvSpPr>
              <p:spPr bwMode="auto">
                <a:xfrm rot="9900000">
                  <a:off x="1549" y="1706"/>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2" name="Oval 40"/>
                <p:cNvSpPr>
                  <a:spLocks noChangeArrowheads="1"/>
                </p:cNvSpPr>
                <p:nvPr/>
              </p:nvSpPr>
              <p:spPr bwMode="auto">
                <a:xfrm rot="10800000">
                  <a:off x="1427" y="1715"/>
                  <a:ext cx="192" cy="960"/>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7" name="Oval 41"/>
            <p:cNvSpPr>
              <a:spLocks noChangeArrowheads="1"/>
            </p:cNvSpPr>
            <p:nvPr/>
          </p:nvSpPr>
          <p:spPr bwMode="auto">
            <a:xfrm>
              <a:off x="2400" y="1776"/>
              <a:ext cx="672" cy="672"/>
            </a:xfrm>
            <a:prstGeom prst="ellipse">
              <a:avLst/>
            </a:prstGeom>
            <a:gradFill rotWithShape="1">
              <a:gsLst>
                <a:gs pos="0">
                  <a:srgbClr val="FFFF66"/>
                </a:gs>
                <a:gs pos="100000">
                  <a:srgbClr val="FF00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36" name="WordArt 7"/>
          <p:cNvSpPr>
            <a:spLocks noChangeArrowheads="1" noChangeShapeType="1" noTextEdit="1"/>
          </p:cNvSpPr>
          <p:nvPr/>
        </p:nvSpPr>
        <p:spPr bwMode="auto">
          <a:xfrm>
            <a:off x="2512560" y="1372770"/>
            <a:ext cx="7325014" cy="2864343"/>
          </a:xfrm>
          <a:prstGeom prst="rect">
            <a:avLst/>
          </a:prstGeom>
        </p:spPr>
        <p:txBody>
          <a:bodyPr spcFirstLastPara="1" wrap="none" fromWordArt="1">
            <a:prstTxWarp prst="textButton">
              <a:avLst>
                <a:gd name="adj" fmla="val 10757668"/>
              </a:avLst>
            </a:prstTxWarp>
          </a:bodyPr>
          <a:lstStyle/>
          <a:p>
            <a:pPr algn="ctr"/>
            <a:r>
              <a:rPr lang="en-US" sz="3200" b="1" kern="10" dirty="0">
                <a:ln w="38100">
                  <a:solidFill>
                    <a:srgbClr val="FF0000"/>
                  </a:solidFill>
                  <a:round/>
                  <a:headEnd/>
                  <a:tailEnd/>
                </a:ln>
                <a:solidFill>
                  <a:srgbClr val="FFFF00"/>
                </a:solidFill>
                <a:latin typeface="Times New Roman" panose="02020603050405020304" pitchFamily="18" charset="0"/>
                <a:cs typeface="Times New Roman" panose="02020603050405020304" pitchFamily="18" charset="0"/>
              </a:rPr>
              <a:t>NHIỆT LIỆT CHÀO MỪNG CÁC THÀY CÔ GIÁO VỀ DỰ GIỜ</a:t>
            </a:r>
          </a:p>
          <a:p>
            <a:pPr algn="ctr"/>
            <a:r>
              <a:rPr lang="en-US" sz="3200" b="1" kern="10" dirty="0">
                <a:ln w="38100">
                  <a:solidFill>
                    <a:srgbClr val="FF0000"/>
                  </a:solidFill>
                  <a:round/>
                  <a:headEnd/>
                  <a:tailEnd/>
                </a:ln>
                <a:solidFill>
                  <a:srgbClr val="FFFF00"/>
                </a:solidFill>
                <a:latin typeface="Times New Roman" panose="02020603050405020304" pitchFamily="18" charset="0"/>
                <a:cs typeface="Times New Roman" panose="02020603050405020304" pitchFamily="18" charset="0"/>
              </a:rPr>
              <a:t>MÔN TIN HỌC</a:t>
            </a:r>
          </a:p>
          <a:p>
            <a:pPr algn="ctr"/>
            <a:r>
              <a:rPr lang="en-US" sz="3200" b="1" kern="10" dirty="0" err="1">
                <a:ln w="38100">
                  <a:solidFill>
                    <a:srgbClr val="FF0000"/>
                  </a:solidFill>
                  <a:round/>
                  <a:headEnd/>
                  <a:tailEnd/>
                </a:ln>
                <a:solidFill>
                  <a:srgbClr val="FFFF00"/>
                </a:solidFill>
                <a:latin typeface="Times New Roman" panose="02020603050405020304" pitchFamily="18" charset="0"/>
                <a:cs typeface="Times New Roman" panose="02020603050405020304" pitchFamily="18" charset="0"/>
              </a:rPr>
              <a:t>LỚP</a:t>
            </a:r>
            <a:r>
              <a:rPr lang="en-US" sz="3200" b="1" kern="10" dirty="0">
                <a:ln w="38100">
                  <a:solidFill>
                    <a:srgbClr val="FF0000"/>
                  </a:solidFill>
                  <a:round/>
                  <a:headEnd/>
                  <a:tailEnd/>
                </a:ln>
                <a:solidFill>
                  <a:srgbClr val="FFFF00"/>
                </a:solidFill>
                <a:latin typeface="Times New Roman" panose="02020603050405020304" pitchFamily="18" charset="0"/>
                <a:cs typeface="Times New Roman" panose="02020603050405020304" pitchFamily="18" charset="0"/>
              </a:rPr>
              <a:t>  </a:t>
            </a:r>
            <a:r>
              <a:rPr lang="en-US" sz="3200" b="1" kern="10" dirty="0" err="1" smtClean="0">
                <a:ln w="38100">
                  <a:solidFill>
                    <a:srgbClr val="FF0000"/>
                  </a:solidFill>
                  <a:round/>
                  <a:headEnd/>
                  <a:tailEnd/>
                </a:ln>
                <a:solidFill>
                  <a:srgbClr val="FFFF00"/>
                </a:solidFill>
                <a:latin typeface="Times New Roman" panose="02020603050405020304" pitchFamily="18" charset="0"/>
                <a:cs typeface="Times New Roman" panose="02020603050405020304" pitchFamily="18" charset="0"/>
              </a:rPr>
              <a:t>9B</a:t>
            </a:r>
            <a:endParaRPr lang="en-US" sz="3200" b="1" kern="10" dirty="0">
              <a:ln w="38100">
                <a:solidFill>
                  <a:srgbClr val="FF0000"/>
                </a:solidFill>
                <a:round/>
                <a:headEnd/>
                <a:tailEnd/>
              </a:ln>
              <a:solidFill>
                <a:srgbClr val="FFFF00"/>
              </a:solidFill>
              <a:latin typeface="Times New Roman" panose="02020603050405020304" pitchFamily="18" charset="0"/>
              <a:cs typeface="Times New Roman" panose="02020603050405020304" pitchFamily="18" charset="0"/>
            </a:endParaRPr>
          </a:p>
        </p:txBody>
      </p:sp>
      <p:sp>
        <p:nvSpPr>
          <p:cNvPr id="37" name="WordArt 3"/>
          <p:cNvSpPr>
            <a:spLocks noChangeArrowheads="1" noChangeShapeType="1" noTextEdit="1"/>
          </p:cNvSpPr>
          <p:nvPr/>
        </p:nvSpPr>
        <p:spPr bwMode="auto">
          <a:xfrm>
            <a:off x="2657475" y="406400"/>
            <a:ext cx="6858000" cy="685800"/>
          </a:xfrm>
          <a:prstGeom prst="rect">
            <a:avLst/>
          </a:prstGeom>
        </p:spPr>
        <p:txBody>
          <a:bodyPr wrap="none" fromWordArt="1">
            <a:prstTxWarp prst="textPlain">
              <a:avLst>
                <a:gd name="adj" fmla="val 50000"/>
              </a:avLst>
            </a:prstTxWarp>
          </a:bodyPr>
          <a:lstStyle/>
          <a:p>
            <a:pPr algn="ctr"/>
            <a:r>
              <a:rPr lang="vi-VN" b="1" kern="10" dirty="0">
                <a:ln w="19050">
                  <a:solidFill>
                    <a:srgbClr val="FF0000"/>
                  </a:solidFill>
                  <a:round/>
                  <a:headEnd/>
                  <a:tailEnd/>
                </a:ln>
                <a:solidFill>
                  <a:srgbClr val="FFCC00"/>
                </a:solidFill>
                <a:effectLst>
                  <a:outerShdw dist="45791" dir="2021404" algn="ctr" rotWithShape="0">
                    <a:srgbClr val="B2B2B2">
                      <a:alpha val="79999"/>
                    </a:srgbClr>
                  </a:outerShdw>
                </a:effectLst>
                <a:latin typeface="Verdana" panose="020B0604030504040204" pitchFamily="34" charset="0"/>
              </a:rPr>
              <a:t>TRƯỜNG </a:t>
            </a:r>
            <a:r>
              <a:rPr lang="en-US" b="1" kern="10" dirty="0">
                <a:ln w="19050">
                  <a:solidFill>
                    <a:srgbClr val="FF0000"/>
                  </a:solidFill>
                  <a:round/>
                  <a:headEnd/>
                  <a:tailEnd/>
                </a:ln>
                <a:solidFill>
                  <a:srgbClr val="FFCC00"/>
                </a:solidFill>
                <a:effectLst>
                  <a:outerShdw dist="45791" dir="2021404" algn="ctr" rotWithShape="0">
                    <a:srgbClr val="B2B2B2">
                      <a:alpha val="79999"/>
                    </a:srgbClr>
                  </a:outerShdw>
                </a:effectLst>
                <a:latin typeface="Verdana" panose="020B0604030504040204" pitchFamily="34" charset="0"/>
              </a:rPr>
              <a:t>THCS </a:t>
            </a:r>
            <a:r>
              <a:rPr lang="en-US" b="1" kern="10" dirty="0" err="1" smtClean="0">
                <a:ln w="19050">
                  <a:solidFill>
                    <a:srgbClr val="FF0000"/>
                  </a:solidFill>
                  <a:round/>
                  <a:headEnd/>
                  <a:tailEnd/>
                </a:ln>
                <a:solidFill>
                  <a:srgbClr val="FFCC00"/>
                </a:solidFill>
                <a:effectLst>
                  <a:outerShdw dist="45791" dir="2021404" algn="ctr" rotWithShape="0">
                    <a:srgbClr val="B2B2B2">
                      <a:alpha val="79999"/>
                    </a:srgbClr>
                  </a:outerShdw>
                </a:effectLst>
                <a:latin typeface="Verdana" panose="020B0604030504040204" pitchFamily="34" charset="0"/>
              </a:rPr>
              <a:t>ĐOÀN</a:t>
            </a:r>
            <a:r>
              <a:rPr lang="en-US" b="1" kern="10" dirty="0" smtClean="0">
                <a:ln w="19050">
                  <a:solidFill>
                    <a:srgbClr val="FF0000"/>
                  </a:solidFill>
                  <a:round/>
                  <a:headEnd/>
                  <a:tailEnd/>
                </a:ln>
                <a:solidFill>
                  <a:srgbClr val="FFCC00"/>
                </a:solidFill>
                <a:effectLst>
                  <a:outerShdw dist="45791" dir="2021404" algn="ctr" rotWithShape="0">
                    <a:srgbClr val="B2B2B2">
                      <a:alpha val="79999"/>
                    </a:srgbClr>
                  </a:outerShdw>
                </a:effectLst>
                <a:latin typeface="Verdana" panose="020B0604030504040204" pitchFamily="34" charset="0"/>
              </a:rPr>
              <a:t> </a:t>
            </a:r>
            <a:r>
              <a:rPr lang="en-US" b="1" kern="10" dirty="0" err="1" smtClean="0">
                <a:ln w="19050">
                  <a:solidFill>
                    <a:srgbClr val="FF0000"/>
                  </a:solidFill>
                  <a:round/>
                  <a:headEnd/>
                  <a:tailEnd/>
                </a:ln>
                <a:solidFill>
                  <a:srgbClr val="FFCC00"/>
                </a:solidFill>
                <a:effectLst>
                  <a:outerShdw dist="45791" dir="2021404" algn="ctr" rotWithShape="0">
                    <a:srgbClr val="B2B2B2">
                      <a:alpha val="79999"/>
                    </a:srgbClr>
                  </a:outerShdw>
                </a:effectLst>
                <a:latin typeface="Verdana" panose="020B0604030504040204" pitchFamily="34" charset="0"/>
              </a:rPr>
              <a:t>LẬP</a:t>
            </a:r>
            <a:endParaRPr lang="en-US" b="1" kern="10" dirty="0">
              <a:ln w="19050">
                <a:solidFill>
                  <a:srgbClr val="FF0000"/>
                </a:solidFill>
                <a:round/>
                <a:headEnd/>
                <a:tailEnd/>
              </a:ln>
              <a:solidFill>
                <a:srgbClr val="FFCC00"/>
              </a:solidFill>
              <a:effectLst>
                <a:outerShdw dist="45791" dir="2021404" algn="ctr" rotWithShape="0">
                  <a:srgbClr val="B2B2B2">
                    <a:alpha val="79999"/>
                  </a:srgbClr>
                </a:outerShdw>
              </a:effectLst>
              <a:latin typeface="Verdana" panose="020B0604030504040204" pitchFamily="34" charset="0"/>
            </a:endParaRPr>
          </a:p>
        </p:txBody>
      </p:sp>
      <p:grpSp>
        <p:nvGrpSpPr>
          <p:cNvPr id="38" name="Group 45"/>
          <p:cNvGrpSpPr>
            <a:grpSpLocks/>
          </p:cNvGrpSpPr>
          <p:nvPr/>
        </p:nvGrpSpPr>
        <p:grpSpPr bwMode="auto">
          <a:xfrm>
            <a:off x="9572432" y="857250"/>
            <a:ext cx="727472" cy="5143500"/>
            <a:chOff x="0" y="0"/>
            <a:chExt cx="611" cy="4320"/>
          </a:xfrm>
        </p:grpSpPr>
        <p:pic>
          <p:nvPicPr>
            <p:cNvPr id="39"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 45"/>
          <p:cNvGrpSpPr>
            <a:grpSpLocks/>
          </p:cNvGrpSpPr>
          <p:nvPr/>
        </p:nvGrpSpPr>
        <p:grpSpPr bwMode="auto">
          <a:xfrm>
            <a:off x="8302432" y="854335"/>
            <a:ext cx="727472" cy="5143500"/>
            <a:chOff x="0" y="0"/>
            <a:chExt cx="611" cy="4320"/>
          </a:xfrm>
        </p:grpSpPr>
        <p:pic>
          <p:nvPicPr>
            <p:cNvPr id="44"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45"/>
          <p:cNvGrpSpPr>
            <a:grpSpLocks/>
          </p:cNvGrpSpPr>
          <p:nvPr/>
        </p:nvGrpSpPr>
        <p:grpSpPr bwMode="auto">
          <a:xfrm>
            <a:off x="6874692" y="616314"/>
            <a:ext cx="727472" cy="5143500"/>
            <a:chOff x="0" y="0"/>
            <a:chExt cx="611" cy="4320"/>
          </a:xfrm>
        </p:grpSpPr>
        <p:pic>
          <p:nvPicPr>
            <p:cNvPr id="49"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45"/>
          <p:cNvGrpSpPr>
            <a:grpSpLocks/>
          </p:cNvGrpSpPr>
          <p:nvPr/>
        </p:nvGrpSpPr>
        <p:grpSpPr bwMode="auto">
          <a:xfrm>
            <a:off x="5034916" y="582493"/>
            <a:ext cx="727472" cy="5143500"/>
            <a:chOff x="0" y="0"/>
            <a:chExt cx="611" cy="4320"/>
          </a:xfrm>
        </p:grpSpPr>
        <p:pic>
          <p:nvPicPr>
            <p:cNvPr id="54"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Group 45"/>
          <p:cNvGrpSpPr>
            <a:grpSpLocks/>
          </p:cNvGrpSpPr>
          <p:nvPr/>
        </p:nvGrpSpPr>
        <p:grpSpPr bwMode="auto">
          <a:xfrm>
            <a:off x="3421445" y="515350"/>
            <a:ext cx="727472" cy="5143500"/>
            <a:chOff x="0" y="0"/>
            <a:chExt cx="611" cy="4320"/>
          </a:xfrm>
        </p:grpSpPr>
        <p:pic>
          <p:nvPicPr>
            <p:cNvPr id="59"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45"/>
          <p:cNvGrpSpPr>
            <a:grpSpLocks/>
          </p:cNvGrpSpPr>
          <p:nvPr/>
        </p:nvGrpSpPr>
        <p:grpSpPr bwMode="auto">
          <a:xfrm>
            <a:off x="1821815" y="406400"/>
            <a:ext cx="727472" cy="5143500"/>
            <a:chOff x="0" y="0"/>
            <a:chExt cx="611" cy="4320"/>
          </a:xfrm>
        </p:grpSpPr>
        <p:pic>
          <p:nvPicPr>
            <p:cNvPr id="64"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8" descr="phao hoa 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44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afterEffect">
                                  <p:stCondLst>
                                    <p:cond delay="0"/>
                                  </p:stCondLst>
                                  <p:childTnLst>
                                    <p:animRot by="21600000">
                                      <p:cBhvr>
                                        <p:cTn id="6" dur="5000" fill="hold"/>
                                        <p:tgtEl>
                                          <p:spTgt spid="5"/>
                                        </p:tgtEl>
                                        <p:attrNameLst>
                                          <p:attrName>r</p:attrName>
                                        </p:attrNameLst>
                                      </p:cBhvr>
                                    </p:animRot>
                                  </p:childTnLst>
                                </p:cTn>
                              </p:par>
                              <p:par>
                                <p:cTn id="7" presetID="3" presetClass="entr" presetSubtype="0" fill="hold" nodeType="withEffect">
                                  <p:stCondLst>
                                    <p:cond delay="0"/>
                                  </p:stCondLst>
                                  <p:childTnLst>
                                    <p:set>
                                      <p:cBhvr>
                                        <p:cTn id="8" dur="1" fill="hold">
                                          <p:stCondLst>
                                            <p:cond delay="499"/>
                                          </p:stCondLst>
                                        </p:cTn>
                                        <p:tgtEl>
                                          <p:spTgt spid="36"/>
                                        </p:tgtEl>
                                        <p:attrNameLst>
                                          <p:attrName>style.visibility</p:attrName>
                                        </p:attrNameLst>
                                      </p:cBhvr>
                                      <p:to>
                                        <p:strVal val="visible"/>
                                      </p:to>
                                    </p:set>
                                  </p:childTnLst>
                                </p:cTn>
                              </p:par>
                              <p:par>
                                <p:cTn id="9" presetID="22" presetClass="emph" presetSubtype="0" repeatCount="indefinite" fill="hold" nodeType="withEffect">
                                  <p:stCondLst>
                                    <p:cond delay="0"/>
                                  </p:stCondLst>
                                  <p:endCondLst>
                                    <p:cond evt="onNext" delay="0">
                                      <p:tgtEl>
                                        <p:sldTgt/>
                                      </p:tgtEl>
                                    </p:cond>
                                  </p:endCondLst>
                                  <p:childTnLst>
                                    <p:animClr clrSpc="hsl" dir="cw">
                                      <p:cBhvr override="childStyle">
                                        <p:cTn id="10" dur="2000" fill="hold"/>
                                        <p:tgtEl>
                                          <p:spTgt spid="37"/>
                                        </p:tgtEl>
                                        <p:attrNameLst>
                                          <p:attrName>style.color</p:attrName>
                                        </p:attrNameLst>
                                      </p:cBhvr>
                                      <p:by>
                                        <p:hsl h="-7200000" s="0" l="0"/>
                                      </p:by>
                                    </p:animClr>
                                    <p:animClr clrSpc="hsl" dir="cw">
                                      <p:cBhvr>
                                        <p:cTn id="11" dur="2000" fill="hold"/>
                                        <p:tgtEl>
                                          <p:spTgt spid="37"/>
                                        </p:tgtEl>
                                        <p:attrNameLst>
                                          <p:attrName>fillcolor</p:attrName>
                                        </p:attrNameLst>
                                      </p:cBhvr>
                                      <p:by>
                                        <p:hsl h="-7200000" s="0" l="0"/>
                                      </p:by>
                                    </p:animClr>
                                    <p:animClr clrSpc="hsl" dir="cw">
                                      <p:cBhvr>
                                        <p:cTn id="12" dur="2000" fill="hold"/>
                                        <p:tgtEl>
                                          <p:spTgt spid="37"/>
                                        </p:tgtEl>
                                        <p:attrNameLst>
                                          <p:attrName>stroke.color</p:attrName>
                                        </p:attrNameLst>
                                      </p:cBhvr>
                                      <p:by>
                                        <p:hsl h="-7200000" s="0" l="0"/>
                                      </p:by>
                                    </p:animClr>
                                    <p:set>
                                      <p:cBhvr>
                                        <p:cTn id="13" dur="2000" fill="hold"/>
                                        <p:tgtEl>
                                          <p:spTgt spid="37"/>
                                        </p:tgtEl>
                                        <p:attrNameLst>
                                          <p:attrName>fill.type</p:attrName>
                                        </p:attrNameLst>
                                      </p:cBhvr>
                                      <p:to>
                                        <p:strVal val="solid"/>
                                      </p:to>
                                    </p:set>
                                  </p:childTnLst>
                                  <p:subTnLst>
                                    <p:audio>
                                      <p:cMediaNode>
                                        <p:cTn display="0" masterRel="sameClick">
                                          <p:stCondLst>
                                            <p:cond evt="begin" delay="0">
                                              <p:tn val="9"/>
                                            </p:cond>
                                          </p:stCondLst>
                                          <p:endCondLst>
                                            <p:cond evt="onStopAudio" delay="0">
                                              <p:tgtEl>
                                                <p:sldTgt/>
                                              </p:tgtEl>
                                            </p:cond>
                                          </p:endCondLst>
                                        </p:cTn>
                                        <p:tgtEl>
                                          <p:sndTgt r:embed="rId2" name="h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952193" y="2002422"/>
            <a:ext cx="5012541"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A. =COUNT(B3:B5,E7)</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007091" y="2865507"/>
            <a:ext cx="4931067"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B. =COUNTIF(B3:B5,"=E7")</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6681189" y="2002422"/>
            <a:ext cx="5012541"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C. =COUNTIF(B3:B5,"E7")</a:t>
            </a:r>
            <a:endParaRPr lang="pt-BR"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6684704" y="2907655"/>
            <a:ext cx="4498166"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D. =COUNTIF(B3:B5,E7)</a:t>
            </a:r>
            <a:endParaRPr lang="pt-BR" sz="2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20400" y="5647296"/>
            <a:ext cx="13716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792858" y="311253"/>
            <a:ext cx="10599553" cy="11918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Câu 7. Công thức tính để đếm số ô trong vùng B3:B5 chứa giá trị giống như ô E7 là</a:t>
            </a:r>
          </a:p>
        </p:txBody>
      </p:sp>
      <p:sp>
        <p:nvSpPr>
          <p:cNvPr id="10" name="Hình Bầu dục 9">
            <a:extLst>
              <a:ext uri="{FF2B5EF4-FFF2-40B4-BE49-F238E27FC236}">
                <a16:creationId xmlns:a16="http://schemas.microsoft.com/office/drawing/2014/main" id="{01CBD803-D4BA-451F-97FF-AE35B6A4D5C4}"/>
              </a:ext>
            </a:extLst>
          </p:cNvPr>
          <p:cNvSpPr/>
          <p:nvPr/>
        </p:nvSpPr>
        <p:spPr>
          <a:xfrm>
            <a:off x="6603369" y="2895648"/>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7539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685800" y="1903161"/>
            <a:ext cx="5173113"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A. </a:t>
            </a:r>
            <a:r>
              <a:rPr lang="vi-VN" sz="2800" b="1" dirty="0" smtClean="0">
                <a:solidFill>
                  <a:srgbClr val="002060"/>
                </a:solidFill>
                <a:latin typeface="Times New Roman" panose="02020603050405020304" pitchFamily="18" charset="0"/>
                <a:cs typeface="Times New Roman" panose="02020603050405020304" pitchFamily="18" charset="0"/>
              </a:rPr>
              <a:t>=COUNTIF(F2:F9</a:t>
            </a:r>
            <a:r>
              <a:rPr lang="vi-VN" sz="2800" b="1" dirty="0">
                <a:solidFill>
                  <a:srgbClr val="002060"/>
                </a:solidFill>
                <a:latin typeface="Times New Roman" panose="02020603050405020304" pitchFamily="18" charset="0"/>
                <a:cs typeface="Times New Roman" panose="02020603050405020304" pitchFamily="18" charset="0"/>
              </a:rPr>
              <a:t>,"N</a:t>
            </a:r>
            <a:r>
              <a:rPr lang="vi-VN" sz="2800" b="1" dirty="0" smtClean="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740698" y="3019062"/>
            <a:ext cx="5089029"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B. </a:t>
            </a:r>
            <a:r>
              <a:rPr lang="vi-VN" sz="2800" b="1" dirty="0" smtClean="0">
                <a:solidFill>
                  <a:srgbClr val="002060"/>
                </a:solidFill>
                <a:latin typeface="Times New Roman" panose="02020603050405020304" pitchFamily="18" charset="0"/>
                <a:cs typeface="Times New Roman" panose="02020603050405020304" pitchFamily="18" charset="0"/>
              </a:rPr>
              <a:t>=COUNTIF(F2:F9</a:t>
            </a:r>
            <a:r>
              <a:rPr lang="vi-VN" sz="2800" b="1" dirty="0">
                <a:solidFill>
                  <a:srgbClr val="002060"/>
                </a:solidFill>
                <a:latin typeface="Times New Roman" panose="02020603050405020304" pitchFamily="18" charset="0"/>
                <a:cs typeface="Times New Roman" panose="02020603050405020304" pitchFamily="18" charset="0"/>
              </a:rPr>
              <a:t>,"N</a:t>
            </a:r>
            <a:r>
              <a:rPr lang="vi-VN" sz="2800" b="1" dirty="0" smtClean="0">
                <a:solidFill>
                  <a:srgbClr val="002060"/>
                </a:solidFill>
                <a:latin typeface="Times New Roman" panose="02020603050405020304" pitchFamily="18" charset="0"/>
                <a:cs typeface="Times New Roman" panose="02020603050405020304" pitchFamily="18" charset="0"/>
              </a:rPr>
              <a:t>_")</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6552769" y="1903160"/>
            <a:ext cx="5089029"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C. </a:t>
            </a:r>
            <a:r>
              <a:rPr lang="vi-VN" sz="2800" b="1" dirty="0" smtClean="0">
                <a:solidFill>
                  <a:srgbClr val="002060"/>
                </a:solidFill>
                <a:latin typeface="Times New Roman" panose="02020603050405020304" pitchFamily="18" charset="0"/>
                <a:cs typeface="Times New Roman" panose="02020603050405020304" pitchFamily="18" charset="0"/>
              </a:rPr>
              <a:t>=COUNTIF(F2:F9</a:t>
            </a:r>
            <a:r>
              <a:rPr lang="vi-VN" sz="2800" b="1" dirty="0">
                <a:solidFill>
                  <a:srgbClr val="002060"/>
                </a:solidFill>
                <a:latin typeface="Times New Roman" panose="02020603050405020304" pitchFamily="18" charset="0"/>
                <a:cs typeface="Times New Roman" panose="02020603050405020304" pitchFamily="18" charset="0"/>
              </a:rPr>
              <a:t>,"N</a:t>
            </a:r>
            <a:r>
              <a:rPr lang="vi-VN" sz="2800" b="1" dirty="0" smtClean="0">
                <a:solidFill>
                  <a:srgbClr val="002060"/>
                </a:solidFill>
                <a:latin typeface="Times New Roman" panose="02020603050405020304" pitchFamily="18" charset="0"/>
                <a:cs typeface="Times New Roman" panose="02020603050405020304" pitchFamily="18" charset="0"/>
              </a:rPr>
              <a:t>*")</a:t>
            </a:r>
            <a:endParaRPr lang="pt-BR"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6552407" y="3088308"/>
            <a:ext cx="4238596"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D. </a:t>
            </a:r>
            <a:r>
              <a:rPr lang="vi-VN" sz="2800" b="1" dirty="0" smtClean="0">
                <a:solidFill>
                  <a:srgbClr val="002060"/>
                </a:solidFill>
                <a:latin typeface="Times New Roman" panose="02020603050405020304" pitchFamily="18" charset="0"/>
                <a:cs typeface="Times New Roman" panose="02020603050405020304" pitchFamily="18" charset="0"/>
              </a:rPr>
              <a:t>=COUNTIF(F2:F9,N*)</a:t>
            </a:r>
            <a:endParaRPr lang="pt-BR" sz="2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685800" y="313763"/>
            <a:ext cx="10706611" cy="11918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8. </a:t>
            </a:r>
            <a:r>
              <a:rPr lang="vi-VN" sz="3200" b="1" dirty="0" smtClean="0">
                <a:solidFill>
                  <a:srgbClr val="FF0000"/>
                </a:solidFill>
                <a:latin typeface="Times New Roman" panose="02020603050405020304" pitchFamily="18" charset="0"/>
                <a:cs typeface="Times New Roman" panose="02020603050405020304" pitchFamily="18" charset="0"/>
              </a:rPr>
              <a:t>Công </a:t>
            </a:r>
            <a:r>
              <a:rPr lang="vi-VN" sz="3200" b="1" dirty="0">
                <a:solidFill>
                  <a:srgbClr val="FF0000"/>
                </a:solidFill>
                <a:latin typeface="Times New Roman" panose="02020603050405020304" pitchFamily="18" charset="0"/>
                <a:cs typeface="Times New Roman" panose="02020603050405020304" pitchFamily="18" charset="0"/>
              </a:rPr>
              <a:t>thức tính để đếm số ô trong vùng F2:F9 chứa xâu kí tự bắt đầu bằng chữ cái N là</a:t>
            </a:r>
          </a:p>
        </p:txBody>
      </p:sp>
      <p:sp>
        <p:nvSpPr>
          <p:cNvPr id="10" name="Hình Bầu dục 9">
            <a:extLst>
              <a:ext uri="{FF2B5EF4-FFF2-40B4-BE49-F238E27FC236}">
                <a16:creationId xmlns:a16="http://schemas.microsoft.com/office/drawing/2014/main" id="{01CBD803-D4BA-451F-97FF-AE35B6A4D5C4}"/>
              </a:ext>
            </a:extLst>
          </p:cNvPr>
          <p:cNvSpPr/>
          <p:nvPr/>
        </p:nvSpPr>
        <p:spPr>
          <a:xfrm>
            <a:off x="6460763" y="1925230"/>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0097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44279" y="1823379"/>
            <a:ext cx="5188688"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A. </a:t>
            </a:r>
            <a:r>
              <a:rPr lang="vi-VN" sz="2800" b="1" dirty="0" smtClean="0">
                <a:solidFill>
                  <a:srgbClr val="002060"/>
                </a:solidFill>
                <a:latin typeface="Times New Roman" panose="02020603050405020304" pitchFamily="18" charset="0"/>
                <a:cs typeface="Times New Roman" panose="02020603050405020304" pitchFamily="18" charset="0"/>
              </a:rPr>
              <a:t>=COUNTIF(A7:A20</a:t>
            </a:r>
            <a:r>
              <a:rPr lang="vi-VN" sz="2800" b="1" dirty="0">
                <a:solidFill>
                  <a:srgbClr val="002060"/>
                </a:solidFill>
                <a:latin typeface="Times New Roman" panose="02020603050405020304" pitchFamily="18" charset="0"/>
                <a:cs typeface="Times New Roman" panose="02020603050405020304" pitchFamily="18" charset="0"/>
              </a:rPr>
              <a:t>,"*an</a:t>
            </a:r>
            <a:r>
              <a:rPr lang="vi-VN" sz="2800" b="1" dirty="0" smtClean="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799177" y="2939281"/>
            <a:ext cx="5133790"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B. </a:t>
            </a:r>
            <a:r>
              <a:rPr lang="vi-VN" sz="2800" b="1" dirty="0" smtClean="0">
                <a:solidFill>
                  <a:srgbClr val="002060"/>
                </a:solidFill>
                <a:latin typeface="Times New Roman" panose="02020603050405020304" pitchFamily="18" charset="0"/>
                <a:cs typeface="Times New Roman" panose="02020603050405020304" pitchFamily="18" charset="0"/>
              </a:rPr>
              <a:t>=COUNTIF(A7:A20</a:t>
            </a:r>
            <a:r>
              <a:rPr lang="vi-VN" sz="2800" b="1" dirty="0">
                <a:solidFill>
                  <a:srgbClr val="002060"/>
                </a:solidFill>
                <a:latin typeface="Times New Roman" panose="02020603050405020304" pitchFamily="18" charset="0"/>
                <a:cs typeface="Times New Roman" panose="02020603050405020304" pitchFamily="18" charset="0"/>
              </a:rPr>
              <a:t>,"?an</a:t>
            </a:r>
            <a:r>
              <a:rPr lang="vi-VN" sz="2800" b="1" dirty="0" smtClean="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6524660" y="1823379"/>
            <a:ext cx="5548231"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C. </a:t>
            </a:r>
            <a:r>
              <a:rPr lang="vi-VN" sz="2800" b="1" dirty="0" smtClean="0">
                <a:solidFill>
                  <a:srgbClr val="002060"/>
                </a:solidFill>
                <a:latin typeface="Times New Roman" panose="02020603050405020304" pitchFamily="18" charset="0"/>
                <a:cs typeface="Times New Roman" panose="02020603050405020304" pitchFamily="18" charset="0"/>
              </a:rPr>
              <a:t>=COUNTIF(A7:A20</a:t>
            </a:r>
            <a:r>
              <a:rPr lang="vi-VN" sz="2800" b="1" dirty="0">
                <a:solidFill>
                  <a:srgbClr val="002060"/>
                </a:solidFill>
                <a:latin typeface="Times New Roman" panose="02020603050405020304" pitchFamily="18" charset="0"/>
                <a:cs typeface="Times New Roman" panose="02020603050405020304" pitchFamily="18" charset="0"/>
              </a:rPr>
              <a:t>,"_an</a:t>
            </a:r>
            <a:r>
              <a:rPr lang="vi-VN" sz="2800" b="1" dirty="0" smtClean="0">
                <a:solidFill>
                  <a:srgbClr val="002060"/>
                </a:solidFill>
                <a:latin typeface="Times New Roman" panose="02020603050405020304" pitchFamily="18" charset="0"/>
                <a:cs typeface="Times New Roman" panose="02020603050405020304" pitchFamily="18" charset="0"/>
              </a:rPr>
              <a:t>")</a:t>
            </a:r>
            <a:endParaRPr lang="pt-BR"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6482130" y="3015668"/>
            <a:ext cx="5218596"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D. </a:t>
            </a:r>
            <a:r>
              <a:rPr lang="vi-VN" sz="2800" b="1" dirty="0" smtClean="0">
                <a:solidFill>
                  <a:srgbClr val="002060"/>
                </a:solidFill>
                <a:latin typeface="Times New Roman" panose="02020603050405020304" pitchFamily="18" charset="0"/>
                <a:cs typeface="Times New Roman" panose="02020603050405020304" pitchFamily="18" charset="0"/>
              </a:rPr>
              <a:t>=COUNTIF(A7:A20</a:t>
            </a:r>
            <a:r>
              <a:rPr lang="vi-VN" sz="2800" b="1" dirty="0">
                <a:solidFill>
                  <a:srgbClr val="002060"/>
                </a:solidFill>
                <a:latin typeface="Times New Roman" panose="02020603050405020304" pitchFamily="18" charset="0"/>
                <a:cs typeface="Times New Roman" panose="02020603050405020304" pitchFamily="18" charset="0"/>
              </a:rPr>
              <a:t>," an</a:t>
            </a:r>
            <a:r>
              <a:rPr lang="vi-VN" sz="2800" b="1" dirty="0" smtClean="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744279" y="89892"/>
            <a:ext cx="10779189" cy="11918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9. </a:t>
            </a:r>
            <a:r>
              <a:rPr lang="vi-VN" sz="3200" b="1" dirty="0" smtClean="0">
                <a:solidFill>
                  <a:srgbClr val="FF0000"/>
                </a:solidFill>
                <a:latin typeface="Times New Roman" panose="02020603050405020304" pitchFamily="18" charset="0"/>
                <a:cs typeface="Times New Roman" panose="02020603050405020304" pitchFamily="18" charset="0"/>
              </a:rPr>
              <a:t>Công </a:t>
            </a:r>
            <a:r>
              <a:rPr lang="vi-VN" sz="3200" b="1" dirty="0">
                <a:solidFill>
                  <a:srgbClr val="FF0000"/>
                </a:solidFill>
                <a:latin typeface="Times New Roman" panose="02020603050405020304" pitchFamily="18" charset="0"/>
                <a:cs typeface="Times New Roman" panose="02020603050405020304" pitchFamily="18" charset="0"/>
              </a:rPr>
              <a:t>thức tính để đếm số ô trong vùng A7:A20 chứa từ có đúng 3 kí tự và kết thúc bằng “an” là</a:t>
            </a:r>
          </a:p>
        </p:txBody>
      </p:sp>
      <p:sp>
        <p:nvSpPr>
          <p:cNvPr id="11" name="Hình Bầu dục 9">
            <a:extLst>
              <a:ext uri="{FF2B5EF4-FFF2-40B4-BE49-F238E27FC236}">
                <a16:creationId xmlns:a16="http://schemas.microsoft.com/office/drawing/2014/main" id="{01CBD803-D4BA-451F-97FF-AE35B6A4D5C4}"/>
              </a:ext>
            </a:extLst>
          </p:cNvPr>
          <p:cNvSpPr/>
          <p:nvPr/>
        </p:nvSpPr>
        <p:spPr>
          <a:xfrm>
            <a:off x="6397070" y="3005625"/>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760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34583" y="1929704"/>
            <a:ext cx="5730012"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A. </a:t>
            </a:r>
            <a:r>
              <a:rPr lang="vi-VN" sz="2800" b="1" dirty="0" smtClean="0">
                <a:solidFill>
                  <a:srgbClr val="002060"/>
                </a:solidFill>
                <a:latin typeface="Times New Roman" panose="02020603050405020304" pitchFamily="18" charset="0"/>
                <a:cs typeface="Times New Roman" panose="02020603050405020304" pitchFamily="18" charset="0"/>
              </a:rPr>
              <a:t>=COUNTIF(E4:E11</a:t>
            </a:r>
            <a:r>
              <a:rPr lang="vi-VN" sz="2800" b="1" dirty="0">
                <a:solidFill>
                  <a:srgbClr val="002060"/>
                </a:solidFill>
                <a:latin typeface="Times New Roman" panose="02020603050405020304" pitchFamily="18" charset="0"/>
                <a:cs typeface="Times New Roman" panose="02020603050405020304" pitchFamily="18" charset="0"/>
              </a:rPr>
              <a:t>,"#"&amp;C5</a:t>
            </a:r>
            <a:r>
              <a:rPr lang="vi-VN" sz="2800" b="1" dirty="0" smtClean="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680484" y="3045606"/>
            <a:ext cx="5636876"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B. </a:t>
            </a:r>
            <a:r>
              <a:rPr lang="vi-VN" sz="2800" b="1" dirty="0" smtClean="0">
                <a:solidFill>
                  <a:srgbClr val="002060"/>
                </a:solidFill>
                <a:latin typeface="Times New Roman" panose="02020603050405020304" pitchFamily="18" charset="0"/>
                <a:cs typeface="Times New Roman" panose="02020603050405020304" pitchFamily="18" charset="0"/>
              </a:rPr>
              <a:t>=COUNTIF(E4:E11</a:t>
            </a:r>
            <a:r>
              <a:rPr lang="vi-VN" sz="2800" b="1" dirty="0">
                <a:solidFill>
                  <a:srgbClr val="002060"/>
                </a:solidFill>
                <a:latin typeface="Times New Roman" panose="02020603050405020304" pitchFamily="18" charset="0"/>
                <a:cs typeface="Times New Roman" panose="02020603050405020304" pitchFamily="18" charset="0"/>
              </a:rPr>
              <a:t>,"!="&amp;C5</a:t>
            </a:r>
            <a:r>
              <a:rPr lang="vi-VN" sz="2800" b="1" dirty="0" smtClean="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6277139" y="1929704"/>
            <a:ext cx="5636876"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C. </a:t>
            </a:r>
            <a:r>
              <a:rPr lang="vi-VN" sz="2800" b="1" dirty="0" smtClean="0">
                <a:solidFill>
                  <a:srgbClr val="002060"/>
                </a:solidFill>
                <a:latin typeface="Times New Roman" panose="02020603050405020304" pitchFamily="18" charset="0"/>
                <a:cs typeface="Times New Roman" panose="02020603050405020304" pitchFamily="18" charset="0"/>
              </a:rPr>
              <a:t>=COUNTIF(E4:E11</a:t>
            </a:r>
            <a:r>
              <a:rPr lang="vi-VN" sz="2800" b="1"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a:t>
            </a:r>
            <a:r>
              <a:rPr lang="vi-VN" sz="2800" b="1" dirty="0">
                <a:solidFill>
                  <a:srgbClr val="002060"/>
                </a:solidFill>
                <a:latin typeface="Times New Roman" panose="02020603050405020304" pitchFamily="18" charset="0"/>
                <a:cs typeface="Times New Roman" panose="02020603050405020304" pitchFamily="18" charset="0"/>
              </a:rPr>
              <a:t> "&amp;C5</a:t>
            </a:r>
            <a:r>
              <a:rPr lang="vi-VN" sz="2800" b="1" dirty="0" smtClean="0">
                <a:solidFill>
                  <a:srgbClr val="002060"/>
                </a:solidFill>
                <a:latin typeface="Times New Roman" panose="02020603050405020304" pitchFamily="18" charset="0"/>
                <a:cs typeface="Times New Roman" panose="02020603050405020304" pitchFamily="18" charset="0"/>
              </a:rPr>
              <a:t>)</a:t>
            </a:r>
            <a:endParaRPr lang="pt-BR"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6277139" y="3045606"/>
            <a:ext cx="5547007"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800" b="1" dirty="0" smtClean="0">
                <a:solidFill>
                  <a:srgbClr val="002060"/>
                </a:solidFill>
                <a:latin typeface="Times New Roman" panose="02020603050405020304" pitchFamily="18" charset="0"/>
                <a:cs typeface="Times New Roman" panose="02020603050405020304" pitchFamily="18" charset="0"/>
              </a:rPr>
              <a:t>D. </a:t>
            </a:r>
            <a:r>
              <a:rPr lang="vi-VN" sz="2800" b="1" dirty="0" smtClean="0">
                <a:solidFill>
                  <a:srgbClr val="002060"/>
                </a:solidFill>
                <a:latin typeface="Times New Roman" panose="02020603050405020304" pitchFamily="18" charset="0"/>
                <a:cs typeface="Times New Roman" panose="02020603050405020304" pitchFamily="18" charset="0"/>
              </a:rPr>
              <a:t>=COUNTIF(E4:E11</a:t>
            </a:r>
            <a:r>
              <a:rPr lang="vi-VN" sz="2800" b="1" dirty="0">
                <a:solidFill>
                  <a:srgbClr val="002060"/>
                </a:solidFill>
                <a:latin typeface="Times New Roman" panose="02020603050405020304" pitchFamily="18" charset="0"/>
                <a:cs typeface="Times New Roman" panose="02020603050405020304" pitchFamily="18" charset="0"/>
              </a:rPr>
              <a:t>,“</a:t>
            </a:r>
            <a:r>
              <a:rPr lang="en-US" sz="2800" b="1" dirty="0">
                <a:solidFill>
                  <a:srgbClr val="002060"/>
                </a:solidFill>
                <a:latin typeface="Times New Roman" panose="02020603050405020304" pitchFamily="18" charset="0"/>
                <a:cs typeface="Times New Roman" panose="02020603050405020304" pitchFamily="18" charset="0"/>
              </a:rPr>
              <a:t>&lt;&gt;</a:t>
            </a:r>
            <a:r>
              <a:rPr lang="vi-VN" sz="2800" b="1" dirty="0">
                <a:solidFill>
                  <a:srgbClr val="002060"/>
                </a:solidFill>
                <a:latin typeface="Times New Roman" panose="02020603050405020304" pitchFamily="18" charset="0"/>
                <a:cs typeface="Times New Roman" panose="02020603050405020304" pitchFamily="18" charset="0"/>
              </a:rPr>
              <a:t>"&amp;C5</a:t>
            </a:r>
            <a:r>
              <a:rPr lang="vi-VN" sz="2800" b="1" dirty="0" smtClean="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680484" y="218621"/>
            <a:ext cx="10711927" cy="11918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10. </a:t>
            </a:r>
            <a:r>
              <a:rPr lang="vi-VN" sz="3200" b="1" dirty="0" smtClean="0">
                <a:solidFill>
                  <a:srgbClr val="FF0000"/>
                </a:solidFill>
                <a:latin typeface="Times New Roman" panose="02020603050405020304" pitchFamily="18" charset="0"/>
                <a:cs typeface="Times New Roman" panose="02020603050405020304" pitchFamily="18" charset="0"/>
              </a:rPr>
              <a:t>Công </a:t>
            </a:r>
            <a:r>
              <a:rPr lang="vi-VN" sz="3200" b="1" dirty="0">
                <a:solidFill>
                  <a:srgbClr val="FF0000"/>
                </a:solidFill>
                <a:latin typeface="Times New Roman" panose="02020603050405020304" pitchFamily="18" charset="0"/>
                <a:cs typeface="Times New Roman" panose="02020603050405020304" pitchFamily="18" charset="0"/>
              </a:rPr>
              <a:t>thức tính để đếm số ô trong vùng E4:E11 chứa giá trị số khác giá trị trong ô C5 là</a:t>
            </a:r>
          </a:p>
        </p:txBody>
      </p:sp>
      <p:sp>
        <p:nvSpPr>
          <p:cNvPr id="11" name="Hình Bầu dục 9">
            <a:extLst>
              <a:ext uri="{FF2B5EF4-FFF2-40B4-BE49-F238E27FC236}">
                <a16:creationId xmlns:a16="http://schemas.microsoft.com/office/drawing/2014/main" id="{01CBD803-D4BA-451F-97FF-AE35B6A4D5C4}"/>
              </a:ext>
            </a:extLst>
          </p:cNvPr>
          <p:cNvSpPr/>
          <p:nvPr/>
        </p:nvSpPr>
        <p:spPr>
          <a:xfrm>
            <a:off x="6211034" y="3056428"/>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6047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68298" y="1114114"/>
            <a:ext cx="8856910" cy="3190054"/>
          </a:xfrm>
          <a:prstGeom prst="rect">
            <a:avLst/>
          </a:pr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274794" y="1860446"/>
            <a:ext cx="9129910" cy="1015663"/>
          </a:xfrm>
          <a:prstGeom prst="rect">
            <a:avLst/>
          </a:prstGeom>
          <a:noFill/>
        </p:spPr>
        <p:txBody>
          <a:bodyPr wrap="square" rtlCol="0">
            <a:spAutoFit/>
          </a:bodyPr>
          <a:lstStyle/>
          <a:p>
            <a:pPr algn="ctr"/>
            <a:r>
              <a:rPr lang="vi-VN" sz="6000" b="1" dirty="0" smtClean="0">
                <a:solidFill>
                  <a:srgbClr val="FF0000"/>
                </a:solidFill>
                <a:latin typeface="+mj-lt"/>
              </a:rPr>
              <a:t>THỰC HÀNH</a:t>
            </a:r>
            <a:endParaRPr lang="vi-VN" sz="6000" b="1" dirty="0">
              <a:solidFill>
                <a:srgbClr val="FF0000"/>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12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D9C4E82C-EAE6-33AB-15B2-5212841AF8DA}"/>
              </a:ext>
            </a:extLst>
          </p:cNvPr>
          <p:cNvSpPr txBox="1">
            <a:spLocks noChangeArrowheads="1"/>
          </p:cNvSpPr>
          <p:nvPr/>
        </p:nvSpPr>
        <p:spPr bwMode="auto">
          <a:xfrm>
            <a:off x="469605" y="295666"/>
            <a:ext cx="11051672" cy="5847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vi-VN" sz="32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Sử </a:t>
            </a:r>
            <a:r>
              <a:rPr lang="vi-VN" altLang="vi-VN"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 hàm COUNTIF để tổng hợp chi tiêu theo mỗi khoản. </a:t>
            </a:r>
          </a:p>
        </p:txBody>
      </p:sp>
      <p:sp>
        <p:nvSpPr>
          <p:cNvPr id="5" name="TextBox 11">
            <a:extLst>
              <a:ext uri="{FF2B5EF4-FFF2-40B4-BE49-F238E27FC236}">
                <a16:creationId xmlns:a16="http://schemas.microsoft.com/office/drawing/2014/main" id="{CB1A8976-E390-E1C0-0AC4-D02C32988806}"/>
              </a:ext>
            </a:extLst>
          </p:cNvPr>
          <p:cNvSpPr txBox="1">
            <a:spLocks noChangeArrowheads="1"/>
          </p:cNvSpPr>
          <p:nvPr/>
        </p:nvSpPr>
        <p:spPr bwMode="auto">
          <a:xfrm>
            <a:off x="228600" y="1006815"/>
            <a:ext cx="11736421" cy="1815882"/>
          </a:xfrm>
          <a:prstGeom prst="rect">
            <a:avLst/>
          </a:prstGeom>
          <a:solidFill>
            <a:schemeClr val="bg1"/>
          </a:solidFill>
          <a:ln w="9525">
            <a:solidFill>
              <a:srgbClr val="FFC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vi-VN"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Hướng dẫn </a:t>
            </a:r>
          </a:p>
          <a:p>
            <a:pPr algn="just"/>
            <a:r>
              <a:rPr lang="vi-VN" altLang="vi-VN" sz="2800" dirty="0">
                <a:latin typeface="Times New Roman" panose="02020603050405020304" pitchFamily="18" charset="0"/>
                <a:ea typeface="Arial" panose="020B0604020202020204" pitchFamily="34" charset="0"/>
                <a:cs typeface="Times New Roman" panose="02020603050405020304" pitchFamily="18" charset="0"/>
              </a:rPr>
              <a:t>a) Tính số lần chi của mỗi khoản chi trong trang tính Chi tiêu </a:t>
            </a:r>
          </a:p>
          <a:p>
            <a:pPr algn="just"/>
            <a:r>
              <a:rPr lang="vi-VN" altLang="vi-VN" sz="2800" dirty="0">
                <a:latin typeface="Times New Roman" panose="02020603050405020304" pitchFamily="18" charset="0"/>
                <a:ea typeface="Arial" panose="020B0604020202020204" pitchFamily="34" charset="0"/>
                <a:cs typeface="Times New Roman" panose="02020603050405020304" pitchFamily="18" charset="0"/>
              </a:rPr>
              <a:t>–Mở tệp bảng tính TaiChinhGiaDinh.xlsx, chọn trang tính Chi tiêu. </a:t>
            </a:r>
          </a:p>
          <a:p>
            <a:pPr algn="just"/>
            <a:r>
              <a:rPr lang="vi-VN" altLang="vi-VN" sz="2800" dirty="0">
                <a:latin typeface="Times New Roman" panose="02020603050405020304" pitchFamily="18" charset="0"/>
                <a:ea typeface="Arial" panose="020B0604020202020204" pitchFamily="34" charset="0"/>
                <a:cs typeface="Times New Roman" panose="02020603050405020304" pitchFamily="18" charset="0"/>
              </a:rPr>
              <a:t>–Nhập dữ liệu cho trang tính để được kết quả tương tự như Hình 10a.1. </a:t>
            </a:r>
          </a:p>
        </p:txBody>
      </p:sp>
      <p:pic>
        <p:nvPicPr>
          <p:cNvPr id="7" name="Picture 6">
            <a:extLst>
              <a:ext uri="{FF2B5EF4-FFF2-40B4-BE49-F238E27FC236}">
                <a16:creationId xmlns:a16="http://schemas.microsoft.com/office/drawing/2014/main" id="{AE7DEA2B-EA2B-47F5-A615-82560871ED2A}"/>
              </a:ext>
            </a:extLst>
          </p:cNvPr>
          <p:cNvPicPr>
            <a:picLocks noChangeAspect="1"/>
          </p:cNvPicPr>
          <p:nvPr/>
        </p:nvPicPr>
        <p:blipFill>
          <a:blip r:embed="rId2"/>
          <a:stretch>
            <a:fillRect/>
          </a:stretch>
        </p:blipFill>
        <p:spPr>
          <a:xfrm>
            <a:off x="228599" y="2822697"/>
            <a:ext cx="11736421" cy="4035304"/>
          </a:xfrm>
          <a:prstGeom prst="rect">
            <a:avLst/>
          </a:prstGeom>
        </p:spPr>
      </p:pic>
    </p:spTree>
    <p:extLst>
      <p:ext uri="{BB962C8B-B14F-4D97-AF65-F5344CB8AC3E}">
        <p14:creationId xmlns:p14="http://schemas.microsoft.com/office/powerpoint/2010/main" val="216145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D9C4E82C-EAE6-33AB-15B2-5212841AF8DA}"/>
              </a:ext>
            </a:extLst>
          </p:cNvPr>
          <p:cNvSpPr txBox="1">
            <a:spLocks noChangeArrowheads="1"/>
          </p:cNvSpPr>
          <p:nvPr/>
        </p:nvSpPr>
        <p:spPr bwMode="auto">
          <a:xfrm>
            <a:off x="469605" y="295666"/>
            <a:ext cx="11051672" cy="5847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vi-VN" sz="3200" b="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Sử </a:t>
            </a:r>
            <a:r>
              <a:rPr lang="vi-VN" altLang="vi-VN"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dụng hàm COUNTIF để tổng hợp chi tiêu theo mỗi khoản. </a:t>
            </a:r>
          </a:p>
        </p:txBody>
      </p:sp>
      <p:sp>
        <p:nvSpPr>
          <p:cNvPr id="5" name="TextBox 11">
            <a:extLst>
              <a:ext uri="{FF2B5EF4-FFF2-40B4-BE49-F238E27FC236}">
                <a16:creationId xmlns:a16="http://schemas.microsoft.com/office/drawing/2014/main" id="{CB1A8976-E390-E1C0-0AC4-D02C32988806}"/>
              </a:ext>
            </a:extLst>
          </p:cNvPr>
          <p:cNvSpPr txBox="1">
            <a:spLocks noChangeArrowheads="1"/>
          </p:cNvSpPr>
          <p:nvPr/>
        </p:nvSpPr>
        <p:spPr bwMode="auto">
          <a:xfrm>
            <a:off x="228599" y="909540"/>
            <a:ext cx="11736421" cy="2677656"/>
          </a:xfrm>
          <a:prstGeom prst="rect">
            <a:avLst/>
          </a:prstGeom>
          <a:solidFill>
            <a:schemeClr val="bg1"/>
          </a:solidFill>
          <a:ln w="9525">
            <a:solidFill>
              <a:srgbClr val="FFC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vi-VN" sz="28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Hướng dẫn </a:t>
            </a:r>
          </a:p>
          <a:p>
            <a:pPr algn="just"/>
            <a:r>
              <a:rPr lang="vi-VN" altLang="vi-VN" sz="2800" dirty="0">
                <a:latin typeface="Times New Roman" panose="02020603050405020304" pitchFamily="18" charset="0"/>
                <a:ea typeface="Arial" panose="020B0604020202020204" pitchFamily="34" charset="0"/>
                <a:cs typeface="Times New Roman" panose="02020603050405020304" pitchFamily="18" charset="0"/>
              </a:rPr>
              <a:t>a) Tính số lần chi của mỗi khoản chi trong trang tính Chi tiêu </a:t>
            </a:r>
          </a:p>
          <a:p>
            <a:pPr algn="just"/>
            <a:r>
              <a:rPr lang="vi-VN" altLang="vi-VN" sz="28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2800" dirty="0">
                <a:latin typeface="Times New Roman" panose="02020603050405020304" pitchFamily="18" charset="0"/>
                <a:ea typeface="Arial" panose="020B0604020202020204" pitchFamily="34" charset="0"/>
                <a:cs typeface="Times New Roman" panose="02020603050405020304" pitchFamily="18" charset="0"/>
              </a:rPr>
              <a:t>Tại ô G2, nhập công thức =COUNTIF($B$3:$B$10,F2) như minh hoạ trong Hình 10a.2. </a:t>
            </a:r>
          </a:p>
          <a:p>
            <a:pPr algn="just"/>
            <a:r>
              <a:rPr lang="vi-VN" altLang="vi-VN" sz="2800" dirty="0">
                <a:latin typeface="Times New Roman" panose="02020603050405020304" pitchFamily="18" charset="0"/>
                <a:ea typeface="Arial" panose="020B0604020202020204" pitchFamily="34" charset="0"/>
                <a:cs typeface="Times New Roman" panose="02020603050405020304" pitchFamily="18" charset="0"/>
              </a:rPr>
              <a:t>–Sao chép công thức trong ô G2 sang các ô từ G3 đến G10. </a:t>
            </a:r>
          </a:p>
          <a:p>
            <a:pPr algn="just"/>
            <a:r>
              <a:rPr lang="vi-VN" altLang="vi-VN" sz="2800" dirty="0">
                <a:latin typeface="Times New Roman" panose="02020603050405020304" pitchFamily="18" charset="0"/>
                <a:ea typeface="Arial" panose="020B0604020202020204" pitchFamily="34" charset="0"/>
                <a:cs typeface="Times New Roman" panose="02020603050405020304" pitchFamily="18" charset="0"/>
              </a:rPr>
              <a:t>–Lưu bảng tính.</a:t>
            </a:r>
          </a:p>
        </p:txBody>
      </p:sp>
      <p:pic>
        <p:nvPicPr>
          <p:cNvPr id="4" name="Picture 3">
            <a:extLst>
              <a:ext uri="{FF2B5EF4-FFF2-40B4-BE49-F238E27FC236}">
                <a16:creationId xmlns:a16="http://schemas.microsoft.com/office/drawing/2014/main" id="{FB814A32-94CE-4AE6-8D2B-770270C7B32E}"/>
              </a:ext>
            </a:extLst>
          </p:cNvPr>
          <p:cNvPicPr>
            <a:picLocks noChangeAspect="1"/>
          </p:cNvPicPr>
          <p:nvPr/>
        </p:nvPicPr>
        <p:blipFill>
          <a:blip r:embed="rId2"/>
          <a:stretch>
            <a:fillRect/>
          </a:stretch>
        </p:blipFill>
        <p:spPr>
          <a:xfrm>
            <a:off x="228598" y="3596840"/>
            <a:ext cx="11736421" cy="3212522"/>
          </a:xfrm>
          <a:prstGeom prst="rect">
            <a:avLst/>
          </a:prstGeom>
        </p:spPr>
      </p:pic>
    </p:spTree>
    <p:extLst>
      <p:ext uri="{BB962C8B-B14F-4D97-AF65-F5344CB8AC3E}">
        <p14:creationId xmlns:p14="http://schemas.microsoft.com/office/powerpoint/2010/main" val="4050168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E715254-90F6-C254-2C65-8C89DCDDECB1}"/>
              </a:ext>
            </a:extLst>
          </p:cNvPr>
          <p:cNvPicPr>
            <a:picLocks noChangeAspect="1"/>
          </p:cNvPicPr>
          <p:nvPr/>
        </p:nvPicPr>
        <p:blipFill>
          <a:blip r:embed="rId2"/>
          <a:stretch>
            <a:fillRect/>
          </a:stretch>
        </p:blipFill>
        <p:spPr>
          <a:xfrm>
            <a:off x="-130274" y="1891249"/>
            <a:ext cx="12322274" cy="4989686"/>
          </a:xfrm>
          <a:prstGeom prst="rect">
            <a:avLst/>
          </a:prstGeom>
        </p:spPr>
      </p:pic>
      <p:sp>
        <p:nvSpPr>
          <p:cNvPr id="6" name="TextBox 11">
            <a:extLst>
              <a:ext uri="{FF2B5EF4-FFF2-40B4-BE49-F238E27FC236}">
                <a16:creationId xmlns:a16="http://schemas.microsoft.com/office/drawing/2014/main" id="{D9C4E82C-EAE6-33AB-15B2-5212841AF8DA}"/>
              </a:ext>
            </a:extLst>
          </p:cNvPr>
          <p:cNvSpPr txBox="1">
            <a:spLocks noChangeArrowheads="1"/>
          </p:cNvSpPr>
          <p:nvPr/>
        </p:nvSpPr>
        <p:spPr bwMode="auto">
          <a:xfrm>
            <a:off x="476660" y="321589"/>
            <a:ext cx="11431805" cy="1569660"/>
          </a:xfrm>
          <a:prstGeom prst="rect">
            <a:avLst/>
          </a:prstGeom>
          <a:solidFill>
            <a:schemeClr val="bg1"/>
          </a:solidFill>
          <a:ln w="9525">
            <a:solidFill>
              <a:srgbClr val="FFC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vi-VN" sz="3200" dirty="0" smtClean="0">
                <a:latin typeface="Times New Roman" panose="02020603050405020304" pitchFamily="18" charset="0"/>
                <a:ea typeface="Arial" panose="020B0604020202020204" pitchFamily="34" charset="0"/>
                <a:cs typeface="Times New Roman" panose="02020603050405020304" pitchFamily="18" charset="0"/>
              </a:rPr>
              <a:t>b</a:t>
            </a:r>
            <a:r>
              <a:rPr lang="vi-VN" altLang="vi-VN" sz="3200" dirty="0">
                <a:latin typeface="Times New Roman" panose="02020603050405020304" pitchFamily="18" charset="0"/>
                <a:ea typeface="Arial" panose="020B0604020202020204" pitchFamily="34" charset="0"/>
                <a:cs typeface="Times New Roman" panose="02020603050405020304" pitchFamily="18" charset="0"/>
              </a:rPr>
              <a:t>) Tính số lần thu của mỗi khoản thu trong trang tính Thu nhập </a:t>
            </a:r>
          </a:p>
          <a:p>
            <a:pPr algn="just"/>
            <a:r>
              <a:rPr lang="vi-VN" altLang="vi-VN" sz="3200" dirty="0">
                <a:latin typeface="Times New Roman" panose="02020603050405020304" pitchFamily="18" charset="0"/>
                <a:ea typeface="Arial" panose="020B0604020202020204" pitchFamily="34" charset="0"/>
                <a:cs typeface="Times New Roman" panose="02020603050405020304" pitchFamily="18" charset="0"/>
              </a:rPr>
              <a:t>–Chọn trang tính Thu Nhập. </a:t>
            </a:r>
          </a:p>
          <a:p>
            <a:pPr algn="just"/>
            <a:r>
              <a:rPr lang="vi-VN" altLang="vi-VN" sz="3200" dirty="0">
                <a:latin typeface="Times New Roman" panose="02020603050405020304" pitchFamily="18" charset="0"/>
                <a:ea typeface="Arial" panose="020B0604020202020204" pitchFamily="34" charset="0"/>
                <a:cs typeface="Times New Roman" panose="02020603050405020304" pitchFamily="18" charset="0"/>
              </a:rPr>
              <a:t>–Nhập dữ liệu cho trang tính để được nội dung tương tự như H 10a.3</a:t>
            </a:r>
          </a:p>
        </p:txBody>
      </p:sp>
      <p:pic>
        <p:nvPicPr>
          <p:cNvPr id="10" name="Hình ảnh 9">
            <a:extLst>
              <a:ext uri="{FF2B5EF4-FFF2-40B4-BE49-F238E27FC236}">
                <a16:creationId xmlns:a16="http://schemas.microsoft.com/office/drawing/2014/main" id="{28FF5621-413D-F3AE-0E50-3EFF80485EBA}"/>
              </a:ex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85072" y="0"/>
            <a:ext cx="643178" cy="643178"/>
          </a:xfrm>
          <a:prstGeom prst="rect">
            <a:avLst/>
          </a:prstGeom>
        </p:spPr>
      </p:pic>
    </p:spTree>
    <p:extLst>
      <p:ext uri="{BB962C8B-B14F-4D97-AF65-F5344CB8AC3E}">
        <p14:creationId xmlns:p14="http://schemas.microsoft.com/office/powerpoint/2010/main" val="1442340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588216B8-B62C-7FC8-0054-93ABAB39AA6E}"/>
              </a:ext>
            </a:extLst>
          </p:cNvPr>
          <p:cNvPicPr>
            <a:picLocks noChangeAspect="1"/>
          </p:cNvPicPr>
          <p:nvPr/>
        </p:nvPicPr>
        <p:blipFill>
          <a:blip r:embed="rId2"/>
          <a:stretch>
            <a:fillRect/>
          </a:stretch>
        </p:blipFill>
        <p:spPr>
          <a:xfrm>
            <a:off x="0" y="1126857"/>
            <a:ext cx="12192000" cy="5731143"/>
          </a:xfrm>
          <a:prstGeom prst="rect">
            <a:avLst/>
          </a:prstGeom>
        </p:spPr>
      </p:pic>
      <p:sp>
        <p:nvSpPr>
          <p:cNvPr id="6" name="TextBox 11">
            <a:extLst>
              <a:ext uri="{FF2B5EF4-FFF2-40B4-BE49-F238E27FC236}">
                <a16:creationId xmlns:a16="http://schemas.microsoft.com/office/drawing/2014/main" id="{D9C4E82C-EAE6-33AB-15B2-5212841AF8DA}"/>
              </a:ext>
            </a:extLst>
          </p:cNvPr>
          <p:cNvSpPr txBox="1">
            <a:spLocks noChangeArrowheads="1"/>
          </p:cNvSpPr>
          <p:nvPr/>
        </p:nvSpPr>
        <p:spPr bwMode="auto">
          <a:xfrm>
            <a:off x="533400" y="76200"/>
            <a:ext cx="11051672" cy="1077218"/>
          </a:xfrm>
          <a:prstGeom prst="rect">
            <a:avLst/>
          </a:prstGeom>
          <a:solidFill>
            <a:schemeClr val="bg1"/>
          </a:solidFill>
          <a:ln w="9525">
            <a:solidFill>
              <a:srgbClr val="FFC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vi-VN" sz="3200" dirty="0">
                <a:latin typeface="Times New Roman" panose="02020603050405020304" pitchFamily="18" charset="0"/>
                <a:ea typeface="Arial" panose="020B0604020202020204" pitchFamily="34" charset="0"/>
                <a:cs typeface="Times New Roman" panose="02020603050405020304" pitchFamily="18" charset="0"/>
              </a:rPr>
              <a:t>-</a:t>
            </a:r>
            <a:r>
              <a:rPr lang="vi-VN" altLang="vi-VN" sz="3200" dirty="0">
                <a:latin typeface="Times New Roman" panose="02020603050405020304" pitchFamily="18" charset="0"/>
                <a:ea typeface="Arial" panose="020B0604020202020204" pitchFamily="34" charset="0"/>
                <a:cs typeface="Times New Roman" panose="02020603050405020304" pitchFamily="18" charset="0"/>
              </a:rPr>
              <a:t>Tại ô G2, nhập công thức =COUNTIF($B$3:$B$8,F2) để tính số lần thu của khoản Lương (Hình 10a.4). </a:t>
            </a:r>
          </a:p>
        </p:txBody>
      </p:sp>
    </p:spTree>
    <p:extLst>
      <p:ext uri="{BB962C8B-B14F-4D97-AF65-F5344CB8AC3E}">
        <p14:creationId xmlns:p14="http://schemas.microsoft.com/office/powerpoint/2010/main" val="1609116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4383F6-BD4F-DEBD-90B8-75D503B8782B}"/>
              </a:ext>
            </a:extLst>
          </p:cNvPr>
          <p:cNvPicPr>
            <a:picLocks noChangeAspect="1"/>
          </p:cNvPicPr>
          <p:nvPr/>
        </p:nvPicPr>
        <p:blipFill>
          <a:blip r:embed="rId2"/>
          <a:stretch>
            <a:fillRect/>
          </a:stretch>
        </p:blipFill>
        <p:spPr>
          <a:xfrm>
            <a:off x="0" y="1647890"/>
            <a:ext cx="12192000" cy="5212156"/>
          </a:xfrm>
          <a:prstGeom prst="rect">
            <a:avLst/>
          </a:prstGeom>
        </p:spPr>
      </p:pic>
      <p:sp>
        <p:nvSpPr>
          <p:cNvPr id="6" name="TextBox 11">
            <a:extLst>
              <a:ext uri="{FF2B5EF4-FFF2-40B4-BE49-F238E27FC236}">
                <a16:creationId xmlns:a16="http://schemas.microsoft.com/office/drawing/2014/main" id="{D9C4E82C-EAE6-33AB-15B2-5212841AF8DA}"/>
              </a:ext>
            </a:extLst>
          </p:cNvPr>
          <p:cNvSpPr txBox="1">
            <a:spLocks noChangeArrowheads="1"/>
          </p:cNvSpPr>
          <p:nvPr/>
        </p:nvSpPr>
        <p:spPr bwMode="auto">
          <a:xfrm>
            <a:off x="494490" y="76200"/>
            <a:ext cx="11277600" cy="1569660"/>
          </a:xfrm>
          <a:prstGeom prst="rect">
            <a:avLst/>
          </a:prstGeom>
          <a:solidFill>
            <a:schemeClr val="bg1"/>
          </a:solidFill>
          <a:ln w="9525">
            <a:solidFill>
              <a:srgbClr val="FFC000"/>
            </a:solidFill>
            <a:miter lim="800000"/>
            <a:headEnd/>
            <a:tailEnd/>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vi-VN" sz="3200" dirty="0">
                <a:latin typeface="Times New Roman" panose="02020603050405020304" pitchFamily="18" charset="0"/>
                <a:ea typeface="Arial" panose="020B0604020202020204" pitchFamily="34" charset="0"/>
                <a:cs typeface="Times New Roman" panose="02020603050405020304" pitchFamily="18" charset="0"/>
              </a:rPr>
              <a:t>-</a:t>
            </a:r>
            <a:r>
              <a:rPr lang="vi-VN" altLang="vi-VN" sz="3200" dirty="0">
                <a:latin typeface="Times New Roman" panose="02020603050405020304" pitchFamily="18" charset="0"/>
                <a:ea typeface="Arial" panose="020B0604020202020204" pitchFamily="34" charset="0"/>
                <a:cs typeface="Times New Roman" panose="02020603050405020304" pitchFamily="18" charset="0"/>
              </a:rPr>
              <a:t>Sao chép công thức trong ô G2 sang các ô từ G3 đến G6 để tính số lần thu của các khoản thu còn lại (Hình 10a.5).</a:t>
            </a:r>
          </a:p>
          <a:p>
            <a:pPr algn="just"/>
            <a:r>
              <a:rPr lang="en-US" altLang="vi-VN" sz="3200" dirty="0">
                <a:latin typeface="Times New Roman" panose="02020603050405020304" pitchFamily="18" charset="0"/>
                <a:ea typeface="Arial" panose="020B0604020202020204" pitchFamily="34" charset="0"/>
                <a:cs typeface="Times New Roman" panose="02020603050405020304" pitchFamily="18" charset="0"/>
              </a:rPr>
              <a:t>-</a:t>
            </a:r>
            <a:r>
              <a:rPr lang="vi-VN" altLang="vi-VN" sz="3200" dirty="0">
                <a:latin typeface="Times New Roman" panose="02020603050405020304" pitchFamily="18" charset="0"/>
                <a:ea typeface="Arial" panose="020B0604020202020204" pitchFamily="34" charset="0"/>
                <a:cs typeface="Times New Roman" panose="02020603050405020304" pitchFamily="18" charset="0"/>
              </a:rPr>
              <a:t>Sau đó Lưu tệp</a:t>
            </a:r>
          </a:p>
        </p:txBody>
      </p:sp>
    </p:spTree>
    <p:extLst>
      <p:ext uri="{BB962C8B-B14F-4D97-AF65-F5344CB8AC3E}">
        <p14:creationId xmlns:p14="http://schemas.microsoft.com/office/powerpoint/2010/main" val="412226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5E2FA4-701D-4C92-898E-7EE4AF07FEBA}"/>
              </a:ext>
            </a:extLst>
          </p:cNvPr>
          <p:cNvSpPr txBox="1"/>
          <p:nvPr/>
        </p:nvSpPr>
        <p:spPr>
          <a:xfrm>
            <a:off x="1736035" y="2752461"/>
            <a:ext cx="8521148" cy="1980094"/>
          </a:xfrm>
          <a:prstGeom prst="rect">
            <a:avLst/>
          </a:prstGeom>
          <a:noFill/>
          <a:ln>
            <a:noFill/>
          </a:ln>
        </p:spPr>
        <p:txBody>
          <a:bodyPr wrap="square" rtlCol="0">
            <a:spAutoFit/>
          </a:bodyPr>
          <a:lstStyle/>
          <a:p>
            <a:pPr algn="ctr">
              <a:lnSpc>
                <a:spcPct val="120000"/>
              </a:lnSpc>
            </a:pPr>
            <a:r>
              <a:rPr lang="en-US" sz="5400" b="1" dirty="0" err="1">
                <a:ln w="19050">
                  <a:solidFill>
                    <a:schemeClr val="bg1"/>
                  </a:solidFill>
                </a:ln>
                <a:solidFill>
                  <a:srgbClr val="002060"/>
                </a:solidFill>
                <a:latin typeface="Bahnschrift Condensed" panose="020B0502040204020203" pitchFamily="34" charset="0"/>
              </a:rPr>
              <a:t>Bài</a:t>
            </a:r>
            <a:r>
              <a:rPr lang="en-US" sz="5400" b="1" dirty="0">
                <a:ln w="19050">
                  <a:solidFill>
                    <a:schemeClr val="bg1"/>
                  </a:solidFill>
                </a:ln>
                <a:solidFill>
                  <a:srgbClr val="002060"/>
                </a:solidFill>
                <a:latin typeface="Bahnschrift Condensed" panose="020B0502040204020203" pitchFamily="34" charset="0"/>
              </a:rPr>
              <a:t> 10a. SỬ DỤNG HÀM COUNTIF</a:t>
            </a:r>
          </a:p>
          <a:p>
            <a:pPr algn="ctr">
              <a:lnSpc>
                <a:spcPct val="120000"/>
              </a:lnSpc>
            </a:pPr>
            <a:r>
              <a:rPr lang="en-US" sz="5400" b="1" dirty="0">
                <a:ln w="19050">
                  <a:solidFill>
                    <a:schemeClr val="bg1"/>
                  </a:solidFill>
                </a:ln>
                <a:solidFill>
                  <a:srgbClr val="002060"/>
                </a:solidFill>
                <a:latin typeface="Bahnschrift Condensed" panose="020B0502040204020203" pitchFamily="34" charset="0"/>
              </a:rPr>
              <a:t>(</a:t>
            </a:r>
            <a:r>
              <a:rPr lang="en-US" sz="5400" b="1" dirty="0" err="1">
                <a:ln w="19050">
                  <a:solidFill>
                    <a:schemeClr val="bg1"/>
                  </a:solidFill>
                </a:ln>
                <a:solidFill>
                  <a:srgbClr val="002060"/>
                </a:solidFill>
                <a:latin typeface="Bahnschrift Condensed" panose="020B0502040204020203" pitchFamily="34" charset="0"/>
              </a:rPr>
              <a:t>tiết</a:t>
            </a:r>
            <a:r>
              <a:rPr lang="en-US" sz="5400" b="1" dirty="0">
                <a:ln w="19050">
                  <a:solidFill>
                    <a:schemeClr val="bg1"/>
                  </a:solidFill>
                </a:ln>
                <a:solidFill>
                  <a:srgbClr val="002060"/>
                </a:solidFill>
                <a:latin typeface="Bahnschrift Condensed" panose="020B0502040204020203" pitchFamily="34" charset="0"/>
              </a:rPr>
              <a:t> 2)</a:t>
            </a:r>
            <a:endParaRPr lang="vi-VN" sz="5400" b="1" dirty="0">
              <a:ln w="19050">
                <a:solidFill>
                  <a:schemeClr val="bg1"/>
                </a:solidFill>
              </a:ln>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extLst>
              <p:ext uri="{D42A27DB-BD31-4B8C-83A1-F6EECF244321}">
                <p14:modId xmlns:p14="http://schemas.microsoft.com/office/powerpoint/2010/main" val="3340204512"/>
              </p:ext>
            </p:extLst>
          </p:nvPr>
        </p:nvGraphicFramePr>
        <p:xfrm>
          <a:off x="152400" y="131490"/>
          <a:ext cx="11963400" cy="659219"/>
        </p:xfrm>
        <a:graphic>
          <a:graphicData uri="http://schemas.openxmlformats.org/drawingml/2006/table">
            <a:tbl>
              <a:tblPr firstRow="1" bandRow="1">
                <a:tableStyleId>{F5AB1C69-6EDB-4FF4-983F-18BD219EF322}</a:tableStyleId>
              </a:tblPr>
              <a:tblGrid>
                <a:gridCol w="11963400">
                  <a:extLst>
                    <a:ext uri="{9D8B030D-6E8A-4147-A177-3AD203B41FA5}">
                      <a16:colId xmlns:a16="http://schemas.microsoft.com/office/drawing/2014/main" val="2211991875"/>
                    </a:ext>
                  </a:extLst>
                </a:gridCol>
              </a:tblGrid>
              <a:tr h="659219">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LUYỆN TẬP THỰC HÀNH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88587265"/>
                  </a:ext>
                </a:extLst>
              </a:tr>
            </a:tbl>
          </a:graphicData>
        </a:graphic>
      </p:graphicFrame>
      <p:pic>
        <p:nvPicPr>
          <p:cNvPr id="5" name="Picture 2">
            <a:extLst>
              <a:ext uri="{FF2B5EF4-FFF2-40B4-BE49-F238E27FC236}">
                <a16:creationId xmlns:a16="http://schemas.microsoft.com/office/drawing/2014/main" id="{CA08334C-EEFA-FACE-937C-CBFB05307A5D}"/>
              </a:ext>
            </a:extLst>
          </p:cNvPr>
          <p:cNvPicPr>
            <a:picLocks noChangeAspect="1"/>
          </p:cNvPicPr>
          <p:nvPr/>
        </p:nvPicPr>
        <p:blipFill>
          <a:blip r:embed="rId3"/>
          <a:stretch>
            <a:fillRect/>
          </a:stretch>
        </p:blipFill>
        <p:spPr>
          <a:xfrm>
            <a:off x="152400" y="2239499"/>
            <a:ext cx="11963400" cy="4625159"/>
          </a:xfrm>
          <a:prstGeom prst="rect">
            <a:avLst/>
          </a:prstGeom>
        </p:spPr>
      </p:pic>
      <p:sp>
        <p:nvSpPr>
          <p:cNvPr id="4" name="Rectangle 3"/>
          <p:cNvSpPr/>
          <p:nvPr/>
        </p:nvSpPr>
        <p:spPr>
          <a:xfrm>
            <a:off x="319863" y="854504"/>
            <a:ext cx="11543414" cy="1384995"/>
          </a:xfrm>
          <a:prstGeom prst="rect">
            <a:avLst/>
          </a:prstGeom>
          <a:solidFill>
            <a:schemeClr val="bg1"/>
          </a:solid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Em hãy thực hiện cuộc khảo sát về việc chọn trường THPT của các bạn cùng lớp. Nhập thông tin mà em thu thập được vào bảng tính và sử dụng hàm COUNTIF để tổng hợp kết quả khảo sát như minh họa ở hình 10a.6</a:t>
            </a:r>
          </a:p>
        </p:txBody>
      </p:sp>
    </p:spTree>
    <p:extLst>
      <p:ext uri="{BB962C8B-B14F-4D97-AF65-F5344CB8AC3E}">
        <p14:creationId xmlns:p14="http://schemas.microsoft.com/office/powerpoint/2010/main" val="3020651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extLst/>
          </p:nvPr>
        </p:nvGraphicFramePr>
        <p:xfrm>
          <a:off x="109870" y="76200"/>
          <a:ext cx="11963400" cy="579120"/>
        </p:xfrm>
        <a:graphic>
          <a:graphicData uri="http://schemas.openxmlformats.org/drawingml/2006/table">
            <a:tbl>
              <a:tblPr firstRow="1" bandRow="1">
                <a:tableStyleId>{F5AB1C69-6EDB-4FF4-983F-18BD219EF322}</a:tableStyleId>
              </a:tblPr>
              <a:tblGrid>
                <a:gridCol w="11963400">
                  <a:extLst>
                    <a:ext uri="{9D8B030D-6E8A-4147-A177-3AD203B41FA5}">
                      <a16:colId xmlns:a16="http://schemas.microsoft.com/office/drawing/2014/main" val="221199187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LUYỆN TẬP THỰC HÀNH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88587265"/>
                  </a:ext>
                </a:extLst>
              </a:tr>
            </a:tbl>
          </a:graphicData>
        </a:graphic>
      </p:graphicFrame>
      <p:pic>
        <p:nvPicPr>
          <p:cNvPr id="5" name="Picture 2">
            <a:extLst>
              <a:ext uri="{FF2B5EF4-FFF2-40B4-BE49-F238E27FC236}">
                <a16:creationId xmlns:a16="http://schemas.microsoft.com/office/drawing/2014/main" id="{CA08334C-EEFA-FACE-937C-CBFB05307A5D}"/>
              </a:ext>
            </a:extLst>
          </p:cNvPr>
          <p:cNvPicPr>
            <a:picLocks noChangeAspect="1"/>
          </p:cNvPicPr>
          <p:nvPr/>
        </p:nvPicPr>
        <p:blipFill>
          <a:blip r:embed="rId3"/>
          <a:stretch>
            <a:fillRect/>
          </a:stretch>
        </p:blipFill>
        <p:spPr>
          <a:xfrm>
            <a:off x="152400" y="2040315"/>
            <a:ext cx="11963400" cy="4824343"/>
          </a:xfrm>
          <a:prstGeom prst="rect">
            <a:avLst/>
          </a:prstGeom>
        </p:spPr>
      </p:pic>
      <p:sp>
        <p:nvSpPr>
          <p:cNvPr id="3" name="Rectangle 2"/>
          <p:cNvSpPr/>
          <p:nvPr/>
        </p:nvSpPr>
        <p:spPr>
          <a:xfrm>
            <a:off x="213537" y="655320"/>
            <a:ext cx="11756065" cy="1384995"/>
          </a:xfrm>
          <a:prstGeom prst="rect">
            <a:avLst/>
          </a:prstGeom>
          <a:solidFill>
            <a:schemeClr val="bg1"/>
          </a:solidFill>
        </p:spPr>
        <p:txBody>
          <a:bodyPr wrap="square">
            <a:spAutoFit/>
          </a:bodyPr>
          <a:lstStyle/>
          <a:p>
            <a:pPr algn="just"/>
            <a:r>
              <a:rPr lang="en-US" sz="2800" b="1" dirty="0" err="1">
                <a:solidFill>
                  <a:schemeClr val="dk1"/>
                </a:solidFill>
                <a:latin typeface="Times New Roman" panose="02020603050405020304" pitchFamily="18" charset="0"/>
                <a:cs typeface="Times New Roman" panose="02020603050405020304" pitchFamily="18" charset="0"/>
              </a:rPr>
              <a:t>Hướng</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dẫn</a:t>
            </a:r>
            <a:r>
              <a:rPr lang="en-US" sz="2800" b="1" dirty="0">
                <a:solidFill>
                  <a:schemeClr val="dk1"/>
                </a:solidFill>
                <a:latin typeface="Times New Roman" panose="02020603050405020304" pitchFamily="18" charset="0"/>
                <a:cs typeface="Times New Roman" panose="02020603050405020304" pitchFamily="18" charset="0"/>
              </a:rPr>
              <a:t>: </a:t>
            </a:r>
            <a:r>
              <a:rPr lang="vi-VN" sz="2800" b="1" dirty="0">
                <a:solidFill>
                  <a:schemeClr val="dk1"/>
                </a:solidFill>
                <a:latin typeface="Times New Roman" panose="02020603050405020304" pitchFamily="18" charset="0"/>
                <a:cs typeface="Times New Roman" panose="02020603050405020304" pitchFamily="18" charset="0"/>
              </a:rPr>
              <a:t>Các em thu nhập dữ liệu rồi điền vào bảng tương tự 10a.6</a:t>
            </a:r>
          </a:p>
          <a:p>
            <a:pPr algn="just"/>
            <a:r>
              <a:rPr lang="vi-VN" sz="2800" b="1" dirty="0">
                <a:solidFill>
                  <a:schemeClr val="dk1"/>
                </a:solidFill>
                <a:latin typeface="Times New Roman" panose="02020603050405020304" pitchFamily="18" charset="0"/>
                <a:cs typeface="Times New Roman" panose="02020603050405020304" pitchFamily="18" charset="0"/>
              </a:rPr>
              <a:t>Công thức mẫu cho bảng ở Hình 10a.6: </a:t>
            </a:r>
          </a:p>
          <a:p>
            <a:pPr algn="just"/>
            <a:r>
              <a:rPr lang="vi-VN" sz="2800" b="1" dirty="0">
                <a:solidFill>
                  <a:schemeClr val="dk1"/>
                </a:solidFill>
                <a:latin typeface="Times New Roman" panose="02020603050405020304" pitchFamily="18" charset="0"/>
                <a:cs typeface="Times New Roman" panose="02020603050405020304" pitchFamily="18" charset="0"/>
              </a:rPr>
              <a:t>Nhập E5=COUNTIF(B4:$$B:$13,D5) rồi kéo sao chép đến ô D8</a:t>
            </a:r>
          </a:p>
        </p:txBody>
      </p:sp>
    </p:spTree>
    <p:extLst>
      <p:ext uri="{BB962C8B-B14F-4D97-AF65-F5344CB8AC3E}">
        <p14:creationId xmlns:p14="http://schemas.microsoft.com/office/powerpoint/2010/main" val="2167857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AB50830-4144-AF3D-C4CA-2C42AEFC8504}"/>
              </a:ext>
            </a:extLst>
          </p:cNvPr>
          <p:cNvSpPr txBox="1"/>
          <p:nvPr/>
        </p:nvSpPr>
        <p:spPr>
          <a:xfrm>
            <a:off x="3206468" y="880824"/>
            <a:ext cx="62484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HƯỚNG DẪN VỀ NHÀ</a:t>
            </a:r>
          </a:p>
        </p:txBody>
      </p:sp>
      <p:sp>
        <p:nvSpPr>
          <p:cNvPr id="8" name="Hộp Văn bản 7">
            <a:extLst>
              <a:ext uri="{FF2B5EF4-FFF2-40B4-BE49-F238E27FC236}">
                <a16:creationId xmlns:a16="http://schemas.microsoft.com/office/drawing/2014/main" id="{286AAA99-1074-3D7C-AC23-7F6B910656FF}"/>
              </a:ext>
            </a:extLst>
          </p:cNvPr>
          <p:cNvSpPr txBox="1"/>
          <p:nvPr/>
        </p:nvSpPr>
        <p:spPr>
          <a:xfrm>
            <a:off x="3206468" y="4241800"/>
            <a:ext cx="2895600" cy="1247649"/>
          </a:xfrm>
          <a:prstGeom prst="rect">
            <a:avLst/>
          </a:prstGeom>
          <a:noFill/>
        </p:spPr>
        <p:txBody>
          <a:bodyPr wrap="square">
            <a:spAutoFit/>
          </a:bodyPr>
          <a:lstStyle/>
          <a:p>
            <a:pPr algn="ctr">
              <a:lnSpc>
                <a:spcPct val="150000"/>
              </a:lnSpc>
              <a:spcBef>
                <a:spcPts val="400"/>
              </a:spcBef>
              <a:spcAft>
                <a:spcPts val="533"/>
              </a:spcAft>
            </a:pPr>
            <a:r>
              <a:rPr lang="pt-BR" sz="2667" dirty="0">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2667" dirty="0">
              <a:latin typeface="Arial" panose="020B0604020202020204" pitchFamily="34" charset="0"/>
              <a:ea typeface="Calibri" panose="020F050202020403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BF8E4CD9-D005-1FB1-D777-BC0C587EBB0C}"/>
              </a:ext>
            </a:extLst>
          </p:cNvPr>
          <p:cNvSpPr txBox="1"/>
          <p:nvPr/>
        </p:nvSpPr>
        <p:spPr>
          <a:xfrm>
            <a:off x="7110008" y="4241799"/>
            <a:ext cx="3048000" cy="1323696"/>
          </a:xfrm>
          <a:prstGeom prst="rect">
            <a:avLst/>
          </a:prstGeom>
          <a:noFill/>
        </p:spPr>
        <p:txBody>
          <a:bodyPr wrap="square">
            <a:spAutoFit/>
          </a:bodyPr>
          <a:lstStyle/>
          <a:p>
            <a:pPr algn="ctr">
              <a:lnSpc>
                <a:spcPct val="150000"/>
              </a:lnSpc>
            </a:pPr>
            <a:r>
              <a:rPr lang="pt-BR" sz="2667" dirty="0">
                <a:latin typeface="Arial" panose="020B0604020202020204" pitchFamily="34" charset="0"/>
                <a:ea typeface="Calibri" panose="020F0502020204030204" pitchFamily="34" charset="0"/>
                <a:cs typeface="Arial" panose="020B0604020202020204" pitchFamily="34" charset="0"/>
              </a:rPr>
              <a:t>Chuẩn bị nội dung </a:t>
            </a:r>
            <a:r>
              <a:rPr lang="pt-BR" sz="2667" dirty="0" smtClean="0">
                <a:latin typeface="Arial" panose="020B0604020202020204" pitchFamily="34" charset="0"/>
                <a:ea typeface="Calibri" panose="020F0502020204030204" pitchFamily="34" charset="0"/>
                <a:cs typeface="Arial" panose="020B0604020202020204" pitchFamily="34" charset="0"/>
              </a:rPr>
              <a:t>bài mới: bài 11a</a:t>
            </a:r>
            <a:endParaRPr lang="en-US" sz="2667" dirty="0">
              <a:latin typeface="Arial" panose="020B0604020202020204" pitchFamily="34" charset="0"/>
              <a:cs typeface="Arial" panose="020B0604020202020204" pitchFamily="34" charset="0"/>
            </a:endParaRPr>
          </a:p>
        </p:txBody>
      </p:sp>
      <p:pic>
        <p:nvPicPr>
          <p:cNvPr id="16" name="Đồ họa 15" descr="Flower outline">
            <a:extLst>
              <a:ext uri="{FF2B5EF4-FFF2-40B4-BE49-F238E27FC236}">
                <a16:creationId xmlns:a16="http://schemas.microsoft.com/office/drawing/2014/main" id="{6A6F4D5C-3FDE-9B7F-79B0-FF43160969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816068" y="2616200"/>
            <a:ext cx="1473200" cy="1473200"/>
          </a:xfrm>
          <a:prstGeom prst="rect">
            <a:avLst/>
          </a:prstGeom>
        </p:spPr>
      </p:pic>
      <p:pic>
        <p:nvPicPr>
          <p:cNvPr id="18" name="Đồ họa 17" descr="Flower outline">
            <a:extLst>
              <a:ext uri="{FF2B5EF4-FFF2-40B4-BE49-F238E27FC236}">
                <a16:creationId xmlns:a16="http://schemas.microsoft.com/office/drawing/2014/main" id="{A2FBD95F-9CAB-6A23-ACA4-228C032A0D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941858" y="2574937"/>
            <a:ext cx="1473200" cy="1473200"/>
          </a:xfrm>
          <a:prstGeom prst="rect">
            <a:avLst/>
          </a:prstGeom>
        </p:spPr>
      </p:pic>
    </p:spTree>
    <p:extLst>
      <p:ext uri="{BB962C8B-B14F-4D97-AF65-F5344CB8AC3E}">
        <p14:creationId xmlns:p14="http://schemas.microsoft.com/office/powerpoint/2010/main" val="1987184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289560" y="1067699"/>
            <a:ext cx="3992627" cy="5217839"/>
          </a:xfrm>
          <a:prstGeom prst="rect">
            <a:avLst/>
          </a:prstGeom>
          <a:solidFill>
            <a:schemeClr val="accent4">
              <a:lumMod val="20000"/>
              <a:lumOff val="80000"/>
            </a:schemeClr>
          </a:solidFill>
        </p:spPr>
        <p:txBody>
          <a:bodyPr wrap="square">
            <a:spAutoFit/>
          </a:bodyPr>
          <a:lstStyle/>
          <a:p>
            <a:pPr lvl="0" algn="just" defTabSz="342900">
              <a:lnSpc>
                <a:spcPct val="120000"/>
              </a:lnSpc>
              <a:defRPr/>
            </a:pPr>
            <a:r>
              <a:rPr lang="vi-VN" sz="2800" b="1" dirty="0">
                <a:solidFill>
                  <a:srgbClr val="002060"/>
                </a:solidFill>
                <a:latin typeface="+mj-lt"/>
                <a:cs typeface="Times New Roman" panose="02020603050405020304" pitchFamily="18" charset="0"/>
              </a:rPr>
              <a:t>Em hãy mở bảng tính KinhPhiTrienLam.xlsx đã tạo ở phần Vận dụng, Bài 9a và sử dụng hàm COUNTIF để tính số lần thu của mỗi khoản thu, số lần chi của mỗi khoản chi của dự án Triển lãm tin học. Lưu tệp sau khi hoàn thành công việc.</a:t>
            </a:r>
          </a:p>
        </p:txBody>
      </p:sp>
      <p:sp>
        <p:nvSpPr>
          <p:cNvPr id="8" name="矩形 10">
            <a:extLst>
              <a:ext uri="{FF2B5EF4-FFF2-40B4-BE49-F238E27FC236}">
                <a16:creationId xmlns:a16="http://schemas.microsoft.com/office/drawing/2014/main" id="{F3AE15B1-4491-409A-AD36-0562F7E9A969}"/>
              </a:ext>
            </a:extLst>
          </p:cNvPr>
          <p:cNvSpPr/>
          <p:nvPr/>
        </p:nvSpPr>
        <p:spPr>
          <a:xfrm>
            <a:off x="4553232" y="262613"/>
            <a:ext cx="3445909" cy="784830"/>
          </a:xfrm>
          <a:prstGeom prst="rect">
            <a:avLst/>
          </a:prstGeom>
          <a:solidFill>
            <a:schemeClr val="accent6">
              <a:lumMod val="40000"/>
              <a:lumOff val="60000"/>
            </a:schemeClr>
          </a:solidFill>
        </p:spPr>
        <p:txBody>
          <a:bodyPr wrap="square">
            <a:spAutoFit/>
          </a:bodyPr>
          <a:lstStyle/>
          <a:p>
            <a:pPr indent="266700">
              <a:lnSpc>
                <a:spcPct val="125000"/>
              </a:lnSpc>
              <a:spcAft>
                <a:spcPts val="400"/>
              </a:spcAft>
            </a:pPr>
            <a:r>
              <a:rPr lang="en-US" sz="3600" b="1" dirty="0">
                <a:solidFill>
                  <a:srgbClr val="FF0000"/>
                </a:solidFill>
                <a:latin typeface="Times New Roman" panose="02020603050405020304" pitchFamily="18" charset="0"/>
                <a:cs typeface="Times New Roman" panose="02020603050405020304" pitchFamily="18" charset="0"/>
              </a:rPr>
              <a:t>VẬN DỤNG</a:t>
            </a:r>
            <a:endParaRPr lang="vi-VN" sz="36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4642E0B-905B-4A1D-8F8F-5F97F32CBBC5}"/>
              </a:ext>
            </a:extLst>
          </p:cNvPr>
          <p:cNvPicPr>
            <a:picLocks noChangeAspect="1"/>
          </p:cNvPicPr>
          <p:nvPr/>
        </p:nvPicPr>
        <p:blipFill>
          <a:blip r:embed="rId2"/>
          <a:stretch>
            <a:fillRect/>
          </a:stretch>
        </p:blipFill>
        <p:spPr>
          <a:xfrm>
            <a:off x="4282187" y="1067698"/>
            <a:ext cx="7696453" cy="2713756"/>
          </a:xfrm>
          <a:prstGeom prst="rect">
            <a:avLst/>
          </a:prstGeom>
        </p:spPr>
      </p:pic>
      <p:pic>
        <p:nvPicPr>
          <p:cNvPr id="5" name="Picture 4">
            <a:extLst>
              <a:ext uri="{FF2B5EF4-FFF2-40B4-BE49-F238E27FC236}">
                <a16:creationId xmlns:a16="http://schemas.microsoft.com/office/drawing/2014/main" id="{C090A381-4A4C-428D-B8DA-67C10050D52B}"/>
              </a:ext>
            </a:extLst>
          </p:cNvPr>
          <p:cNvPicPr>
            <a:picLocks noChangeAspect="1"/>
          </p:cNvPicPr>
          <p:nvPr/>
        </p:nvPicPr>
        <p:blipFill>
          <a:blip r:embed="rId3"/>
          <a:stretch>
            <a:fillRect/>
          </a:stretch>
        </p:blipFill>
        <p:spPr>
          <a:xfrm>
            <a:off x="4282187" y="3781454"/>
            <a:ext cx="7696453" cy="2725669"/>
          </a:xfrm>
          <a:prstGeom prst="rect">
            <a:avLst/>
          </a:prstGeom>
        </p:spPr>
      </p:pic>
    </p:spTree>
    <p:extLst>
      <p:ext uri="{BB962C8B-B14F-4D97-AF65-F5344CB8AC3E}">
        <p14:creationId xmlns:p14="http://schemas.microsoft.com/office/powerpoint/2010/main" val="14056946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517" y="927731"/>
            <a:ext cx="9144000" cy="51435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7835" t="44935" r="28943" b="3718"/>
          <a:stretch/>
        </p:blipFill>
        <p:spPr>
          <a:xfrm>
            <a:off x="4119906" y="4107754"/>
            <a:ext cx="3952188" cy="1892996"/>
          </a:xfrm>
          <a:prstGeom prst="rect">
            <a:avLst/>
          </a:prstGeom>
        </p:spPr>
      </p:pic>
      <p:sp>
        <p:nvSpPr>
          <p:cNvPr id="5" name="标题 1"/>
          <p:cNvSpPr txBox="1"/>
          <p:nvPr/>
        </p:nvSpPr>
        <p:spPr>
          <a:xfrm>
            <a:off x="2288062" y="2248185"/>
            <a:ext cx="7822910" cy="5760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algn="ctr" defTabSz="731044">
              <a:lnSpc>
                <a:spcPct val="130000"/>
              </a:lnSpc>
            </a:pPr>
            <a:endParaRPr lang="zh-CN" altLang="en-US" sz="4950" kern="2000" dirty="0">
              <a:solidFill>
                <a:schemeClr val="bg1"/>
              </a:solidFill>
              <a:effectLst>
                <a:outerShdw blurRad="38100" dist="38100" dir="2700000" algn="tl">
                  <a:srgbClr val="000000">
                    <a:alpha val="43137"/>
                  </a:srgbClr>
                </a:outerShdw>
              </a:effectLst>
              <a:latin typeface="迷你简菱心" panose="02010609000101010101" pitchFamily="49" charset="-122"/>
              <a:ea typeface="迷你简菱心" panose="02010609000101010101" pitchFamily="49" charset="-122"/>
              <a:cs typeface="+mn-ea"/>
            </a:endParaRPr>
          </a:p>
        </p:txBody>
      </p:sp>
      <p:sp>
        <p:nvSpPr>
          <p:cNvPr id="6" name="WordArt 26"/>
          <p:cNvSpPr>
            <a:spLocks noChangeArrowheads="1" noChangeShapeType="1" noTextEdit="1"/>
          </p:cNvSpPr>
          <p:nvPr/>
        </p:nvSpPr>
        <p:spPr bwMode="auto">
          <a:xfrm>
            <a:off x="3681785" y="1769716"/>
            <a:ext cx="5486400" cy="2571750"/>
          </a:xfrm>
          <a:prstGeom prst="rect">
            <a:avLst/>
          </a:prstGeom>
        </p:spPr>
        <p:txBody>
          <a:bodyPr wrap="none" fromWordArt="1">
            <a:prstTxWarp prst="textWave1">
              <a:avLst>
                <a:gd name="adj1" fmla="val 13005"/>
                <a:gd name="adj2" fmla="val 0"/>
              </a:avLst>
            </a:prstTxWarp>
          </a:bodyPr>
          <a:lstStyle/>
          <a:p>
            <a:pPr algn="ctr"/>
            <a:r>
              <a:rPr lang="en-US" sz="2700" kern="10" dirty="0">
                <a:ln w="9525">
                  <a:solidFill>
                    <a:srgbClr val="000099"/>
                  </a:solidFill>
                  <a:round/>
                  <a:headEnd/>
                  <a:tailEnd/>
                </a:ln>
                <a:solidFill>
                  <a:schemeClr val="bg2"/>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Goodbye</a:t>
            </a:r>
          </a:p>
        </p:txBody>
      </p:sp>
    </p:spTree>
    <p:extLst>
      <p:ext uri="{BB962C8B-B14F-4D97-AF65-F5344CB8AC3E}">
        <p14:creationId xmlns:p14="http://schemas.microsoft.com/office/powerpoint/2010/main" val="268558890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1" presetClass="entr" presetSubtype="0" fill="hold" grpId="0" nodeType="withEffect" nodePh="1">
                                  <p:stCondLst>
                                    <p:cond delay="0"/>
                                  </p:stCondLst>
                                  <p:endCondLst>
                                    <p:cond evt="begin" delay="0">
                                      <p:tn val="15"/>
                                    </p:cond>
                                  </p:end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 calcmode="lin" valueType="num">
                                      <p:cBhvr>
                                        <p:cTn id="1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24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137286" y="1876038"/>
            <a:ext cx="4222404"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C. SUMIF</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137286" y="2925995"/>
            <a:ext cx="3933795"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3200" dirty="0">
                <a:solidFill>
                  <a:schemeClr val="tx1"/>
                </a:solidFill>
                <a:latin typeface="Times New Roman" panose="02020603050405020304" pitchFamily="18" charset="0"/>
                <a:cs typeface="Times New Roman" panose="02020603050405020304" pitchFamily="18" charset="0"/>
              </a:rPr>
              <a:t>D. INDEX</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1307846" y="1842248"/>
            <a:ext cx="4114800"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A. </a:t>
            </a:r>
            <a:r>
              <a:rPr lang="it-IT" sz="3200" dirty="0">
                <a:solidFill>
                  <a:schemeClr val="tx1"/>
                </a:solidFill>
                <a:latin typeface="Times New Roman" panose="02020603050405020304" pitchFamily="18" charset="0"/>
                <a:cs typeface="Times New Roman" panose="02020603050405020304" pitchFamily="18" charset="0"/>
              </a:rPr>
              <a:t>COUNT</a:t>
            </a:r>
            <a:endParaRPr lang="pt-BR" sz="32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1307846" y="2934091"/>
            <a:ext cx="4222404"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dirty="0">
                <a:solidFill>
                  <a:schemeClr val="tx1"/>
                </a:solidFill>
                <a:latin typeface="Times New Roman" panose="02020603050405020304" pitchFamily="18" charset="0"/>
                <a:cs typeface="Times New Roman" panose="02020603050405020304" pitchFamily="18" charset="0"/>
              </a:rPr>
              <a:t>B. COUNTIF</a:t>
            </a:r>
            <a:endParaRPr lang="pt-BR" sz="3200" dirty="0">
              <a:solidFill>
                <a:schemeClr val="tx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752870" y="183137"/>
            <a:ext cx="10602220" cy="11918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Câu 1. </a:t>
            </a:r>
            <a:r>
              <a:rPr lang="vi-VN" sz="3200" b="1" dirty="0" err="1">
                <a:solidFill>
                  <a:srgbClr val="FF0000"/>
                </a:solidFill>
                <a:latin typeface="Times New Roman" panose="02020603050405020304" pitchFamily="18" charset="0"/>
                <a:cs typeface="Times New Roman" panose="02020603050405020304" pitchFamily="18" charset="0"/>
              </a:rPr>
              <a:t>Hàm</a:t>
            </a:r>
            <a:r>
              <a:rPr lang="vi-VN" sz="3200" b="1" dirty="0">
                <a:solidFill>
                  <a:srgbClr val="FF0000"/>
                </a:solidFill>
                <a:latin typeface="Times New Roman" panose="02020603050405020304" pitchFamily="18" charset="0"/>
                <a:cs typeface="Times New Roman" panose="02020603050405020304" pitchFamily="18" charset="0"/>
              </a:rPr>
              <a:t> nào trong Excel dùng để đếm số ô tính trong vùng dữ liệu </a:t>
            </a:r>
            <a:r>
              <a:rPr lang="vi-VN" sz="3200" b="1" dirty="0" err="1">
                <a:solidFill>
                  <a:srgbClr val="FF0000"/>
                </a:solidFill>
                <a:latin typeface="Times New Roman" panose="02020603050405020304" pitchFamily="18" charset="0"/>
                <a:cs typeface="Times New Roman" panose="02020603050405020304" pitchFamily="18" charset="0"/>
              </a:rPr>
              <a:t>thoả</a:t>
            </a:r>
            <a:r>
              <a:rPr lang="vi-VN" sz="3200" b="1" dirty="0">
                <a:solidFill>
                  <a:srgbClr val="FF0000"/>
                </a:solidFill>
                <a:latin typeface="Times New Roman" panose="02020603050405020304" pitchFamily="18" charset="0"/>
                <a:cs typeface="Times New Roman" panose="02020603050405020304" pitchFamily="18" charset="0"/>
              </a:rPr>
              <a:t> mãn điều kiện?</a:t>
            </a:r>
          </a:p>
        </p:txBody>
      </p:sp>
      <p:sp>
        <p:nvSpPr>
          <p:cNvPr id="10" name="Hình Bầu dục 9">
            <a:extLst>
              <a:ext uri="{FF2B5EF4-FFF2-40B4-BE49-F238E27FC236}">
                <a16:creationId xmlns:a16="http://schemas.microsoft.com/office/drawing/2014/main" id="{F84D2C80-341D-4B48-ADAC-03787D51A54A}"/>
              </a:ext>
            </a:extLst>
          </p:cNvPr>
          <p:cNvSpPr/>
          <p:nvPr/>
        </p:nvSpPr>
        <p:spPr>
          <a:xfrm>
            <a:off x="1232885" y="2934091"/>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856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83771" y="1396696"/>
            <a:ext cx="5019870"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A. COUNTIF(</a:t>
            </a:r>
            <a:r>
              <a:rPr lang="vi-VN" sz="2800" b="1" dirty="0" err="1">
                <a:solidFill>
                  <a:srgbClr val="002060"/>
                </a:solidFill>
                <a:latin typeface="Times New Roman" panose="02020603050405020304" pitchFamily="18" charset="0"/>
                <a:cs typeface="Times New Roman" panose="02020603050405020304" pitchFamily="18" charset="0"/>
              </a:rPr>
              <a:t>range</a:t>
            </a:r>
            <a:r>
              <a:rPr lang="vi-VN" sz="2800" b="1" dirty="0">
                <a:solidFill>
                  <a:srgbClr val="002060"/>
                </a:solidFill>
                <a:latin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cs typeface="Times New Roman" panose="02020603050405020304" pitchFamily="18" charset="0"/>
              </a:rPr>
              <a:t>criteria</a:t>
            </a:r>
            <a:r>
              <a:rPr lang="vi-VN" sz="2800" b="1" dirty="0">
                <a:solidFill>
                  <a:srgbClr val="002060"/>
                </a:solidFill>
                <a:latin typeface="Times New Roman" panose="02020603050405020304" pitchFamily="18" charset="0"/>
                <a:cs typeface="Times New Roman" panose="02020603050405020304" pitchFamily="18" charset="0"/>
              </a:rPr>
              <a:t>)</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83771" y="2628459"/>
            <a:ext cx="4938277"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B. =COUNTIF(</a:t>
            </a:r>
            <a:r>
              <a:rPr lang="vi-VN" sz="2800" b="1" dirty="0" err="1">
                <a:solidFill>
                  <a:srgbClr val="002060"/>
                </a:solidFill>
                <a:latin typeface="Times New Roman" panose="02020603050405020304" pitchFamily="18" charset="0"/>
                <a:cs typeface="Times New Roman" panose="02020603050405020304" pitchFamily="18" charset="0"/>
              </a:rPr>
              <a:t>criteria</a:t>
            </a:r>
            <a:r>
              <a:rPr lang="vi-VN" sz="2800" b="1" dirty="0">
                <a:solidFill>
                  <a:srgbClr val="002060"/>
                </a:solidFill>
                <a:latin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cs typeface="Times New Roman" panose="02020603050405020304" pitchFamily="18" charset="0"/>
              </a:rPr>
              <a:t>range</a:t>
            </a:r>
            <a:r>
              <a:rPr lang="vi-VN" sz="2800" b="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6388361" y="1396696"/>
            <a:ext cx="4938277"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C. COUNTIF(</a:t>
            </a:r>
            <a:r>
              <a:rPr lang="vi-VN" sz="2800" b="1" dirty="0" err="1">
                <a:solidFill>
                  <a:srgbClr val="002060"/>
                </a:solidFill>
                <a:latin typeface="Times New Roman" panose="02020603050405020304" pitchFamily="18" charset="0"/>
                <a:cs typeface="Times New Roman" panose="02020603050405020304" pitchFamily="18" charset="0"/>
              </a:rPr>
              <a:t>criteria</a:t>
            </a:r>
            <a:r>
              <a:rPr lang="vi-VN" sz="2800" b="1" dirty="0">
                <a:solidFill>
                  <a:srgbClr val="002060"/>
                </a:solidFill>
                <a:latin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cs typeface="Times New Roman" panose="02020603050405020304" pitchFamily="18" charset="0"/>
              </a:rPr>
              <a:t>range</a:t>
            </a:r>
            <a:r>
              <a:rPr lang="vi-VN" sz="2800" b="1" dirty="0">
                <a:solidFill>
                  <a:srgbClr val="002060"/>
                </a:solidFill>
                <a:latin typeface="Times New Roman" panose="02020603050405020304" pitchFamily="18" charset="0"/>
                <a:cs typeface="Times New Roman" panose="02020603050405020304" pitchFamily="18" charset="0"/>
              </a:rPr>
              <a:t>)</a:t>
            </a:r>
            <a:endParaRPr lang="pt-BR"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6434579" y="2667234"/>
            <a:ext cx="5396554"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D. =COUNTIF(</a:t>
            </a:r>
            <a:r>
              <a:rPr lang="vi-VN" sz="2800" b="1" dirty="0" err="1">
                <a:solidFill>
                  <a:srgbClr val="002060"/>
                </a:solidFill>
                <a:latin typeface="Times New Roman" panose="02020603050405020304" pitchFamily="18" charset="0"/>
                <a:cs typeface="Times New Roman" panose="02020603050405020304" pitchFamily="18" charset="0"/>
              </a:rPr>
              <a:t>range</a:t>
            </a:r>
            <a:r>
              <a:rPr lang="vi-VN" sz="2800" b="1" dirty="0">
                <a:solidFill>
                  <a:srgbClr val="002060"/>
                </a:solidFill>
                <a:latin typeface="Times New Roman" panose="02020603050405020304" pitchFamily="18" charset="0"/>
                <a:cs typeface="Times New Roman" panose="02020603050405020304" pitchFamily="18" charset="0"/>
              </a:rPr>
              <a:t>, </a:t>
            </a:r>
            <a:r>
              <a:rPr lang="vi-VN" sz="2800" b="1" dirty="0" err="1">
                <a:solidFill>
                  <a:srgbClr val="002060"/>
                </a:solidFill>
                <a:latin typeface="Times New Roman" panose="02020603050405020304" pitchFamily="18" charset="0"/>
                <a:cs typeface="Times New Roman" panose="02020603050405020304" pitchFamily="18" charset="0"/>
              </a:rPr>
              <a:t>criteria</a:t>
            </a:r>
            <a:r>
              <a:rPr lang="vi-VN" sz="2800" b="1" dirty="0">
                <a:solidFill>
                  <a:srgbClr val="002060"/>
                </a:solidFill>
                <a:latin typeface="Times New Roman" panose="02020603050405020304" pitchFamily="18" charset="0"/>
                <a:cs typeface="Times New Roman" panose="02020603050405020304" pitchFamily="18" charset="0"/>
              </a:rPr>
              <a:t>)</a:t>
            </a:r>
            <a:endParaRPr lang="pt-BR" sz="2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783771" y="262686"/>
            <a:ext cx="10455256" cy="64698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Câu 2. Công thức chung của hàm COUNTIF là</a:t>
            </a:r>
          </a:p>
        </p:txBody>
      </p:sp>
      <p:sp>
        <p:nvSpPr>
          <p:cNvPr id="10" name="Hình Bầu dục 9">
            <a:extLst>
              <a:ext uri="{FF2B5EF4-FFF2-40B4-BE49-F238E27FC236}">
                <a16:creationId xmlns:a16="http://schemas.microsoft.com/office/drawing/2014/main" id="{5195FD94-40F0-4CE0-8FE8-BF1855AF11A4}"/>
              </a:ext>
            </a:extLst>
          </p:cNvPr>
          <p:cNvSpPr/>
          <p:nvPr/>
        </p:nvSpPr>
        <p:spPr>
          <a:xfrm>
            <a:off x="6351039" y="2679778"/>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8140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627796" y="1971875"/>
            <a:ext cx="10316240"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b="1" dirty="0">
                <a:solidFill>
                  <a:srgbClr val="002060"/>
                </a:solidFill>
                <a:latin typeface="Times New Roman" panose="02020603050405020304" pitchFamily="18" charset="0"/>
                <a:cs typeface="Times New Roman" panose="02020603050405020304" pitchFamily="18" charset="0"/>
              </a:rPr>
              <a:t>A. </a:t>
            </a:r>
            <a:r>
              <a:rPr lang="vi-VN" sz="3200" b="1" dirty="0" err="1">
                <a:solidFill>
                  <a:srgbClr val="002060"/>
                </a:solidFill>
                <a:latin typeface="Times New Roman" panose="02020603050405020304" pitchFamily="18" charset="0"/>
                <a:cs typeface="Times New Roman" panose="02020603050405020304" pitchFamily="18" charset="0"/>
              </a:rPr>
              <a:t>Số</a:t>
            </a:r>
            <a:r>
              <a:rPr lang="vi-VN" sz="3200" b="1" dirty="0">
                <a:solidFill>
                  <a:srgbClr val="002060"/>
                </a:solidFill>
                <a:latin typeface="Times New Roman" panose="02020603050405020304" pitchFamily="18" charset="0"/>
                <a:cs typeface="Times New Roman" panose="02020603050405020304" pitchFamily="18" charset="0"/>
              </a:rPr>
              <a:t> lượng các ô tính </a:t>
            </a:r>
            <a:r>
              <a:rPr lang="vi-VN" sz="3200" b="1" dirty="0" err="1">
                <a:solidFill>
                  <a:srgbClr val="002060"/>
                </a:solidFill>
                <a:latin typeface="Times New Roman" panose="02020603050405020304" pitchFamily="18" charset="0"/>
                <a:cs typeface="Times New Roman" panose="02020603050405020304" pitchFamily="18" charset="0"/>
              </a:rPr>
              <a:t>thoả</a:t>
            </a:r>
            <a:r>
              <a:rPr lang="vi-VN" sz="3200" b="1" dirty="0">
                <a:solidFill>
                  <a:srgbClr val="002060"/>
                </a:solidFill>
                <a:latin typeface="Times New Roman" panose="02020603050405020304" pitchFamily="18" charset="0"/>
                <a:cs typeface="Times New Roman" panose="02020603050405020304" pitchFamily="18" charset="0"/>
              </a:rPr>
              <a:t> mãn điều kiện kiểm tra.</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690809" y="2999409"/>
            <a:ext cx="10148559"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b="1" dirty="0">
                <a:solidFill>
                  <a:srgbClr val="002060"/>
                </a:solidFill>
                <a:latin typeface="Times New Roman" panose="02020603050405020304" pitchFamily="18" charset="0"/>
                <a:cs typeface="Times New Roman" panose="02020603050405020304" pitchFamily="18" charset="0"/>
              </a:rPr>
              <a:t>B. </a:t>
            </a:r>
            <a:r>
              <a:rPr lang="vi-VN" sz="3200" b="1" dirty="0" err="1">
                <a:solidFill>
                  <a:srgbClr val="002060"/>
                </a:solidFill>
                <a:latin typeface="Times New Roman" panose="02020603050405020304" pitchFamily="18" charset="0"/>
                <a:cs typeface="Times New Roman" panose="02020603050405020304" pitchFamily="18" charset="0"/>
              </a:rPr>
              <a:t>Phạm</a:t>
            </a:r>
            <a:r>
              <a:rPr lang="vi-VN" sz="3200" b="1" dirty="0">
                <a:solidFill>
                  <a:srgbClr val="002060"/>
                </a:solidFill>
                <a:latin typeface="Times New Roman" panose="02020603050405020304" pitchFamily="18" charset="0"/>
                <a:cs typeface="Times New Roman" panose="02020603050405020304" pitchFamily="18" charset="0"/>
              </a:rPr>
              <a:t> vi chứa các ô tính cần kiểm tra để đếm.</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690465" y="4124550"/>
            <a:ext cx="10701945"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b="1" dirty="0">
                <a:solidFill>
                  <a:srgbClr val="002060"/>
                </a:solidFill>
                <a:latin typeface="Times New Roman" panose="02020603050405020304" pitchFamily="18" charset="0"/>
                <a:cs typeface="Times New Roman" panose="02020603050405020304" pitchFamily="18" charset="0"/>
              </a:rPr>
              <a:t>C. </a:t>
            </a:r>
            <a:r>
              <a:rPr lang="vi-VN" sz="3200" b="1" dirty="0" err="1">
                <a:solidFill>
                  <a:srgbClr val="002060"/>
                </a:solidFill>
                <a:latin typeface="Times New Roman" panose="02020603050405020304" pitchFamily="18" charset="0"/>
                <a:cs typeface="Times New Roman" panose="02020603050405020304" pitchFamily="18" charset="0"/>
              </a:rPr>
              <a:t>Điều</a:t>
            </a:r>
            <a:r>
              <a:rPr lang="vi-VN" sz="3200" b="1" dirty="0">
                <a:solidFill>
                  <a:srgbClr val="002060"/>
                </a:solidFill>
                <a:latin typeface="Times New Roman" panose="02020603050405020304" pitchFamily="18" charset="0"/>
                <a:cs typeface="Times New Roman" panose="02020603050405020304" pitchFamily="18" charset="0"/>
              </a:rPr>
              <a:t> kiện kiểm tra các ô tính trong phạm vi </a:t>
            </a:r>
            <a:r>
              <a:rPr lang="vi-VN" sz="3200" b="1" dirty="0" err="1">
                <a:solidFill>
                  <a:srgbClr val="002060"/>
                </a:solidFill>
                <a:latin typeface="Times New Roman" panose="02020603050405020304" pitchFamily="18" charset="0"/>
                <a:cs typeface="Times New Roman" panose="02020603050405020304" pitchFamily="18" charset="0"/>
              </a:rPr>
              <a:t>criteria</a:t>
            </a:r>
            <a:r>
              <a:rPr lang="vi-VN" sz="3200" b="1" dirty="0">
                <a:solidFill>
                  <a:srgbClr val="002060"/>
                </a:solidFill>
                <a:latin typeface="Times New Roman" panose="02020603050405020304" pitchFamily="18" charset="0"/>
                <a:cs typeface="Times New Roman" panose="02020603050405020304" pitchFamily="18" charset="0"/>
              </a:rPr>
              <a:t>.</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627796" y="5285409"/>
            <a:ext cx="8687571"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b="1" dirty="0">
                <a:solidFill>
                  <a:srgbClr val="002060"/>
                </a:solidFill>
                <a:latin typeface="Times New Roman" panose="02020603050405020304" pitchFamily="18" charset="0"/>
                <a:cs typeface="Times New Roman" panose="02020603050405020304" pitchFamily="18" charset="0"/>
              </a:rPr>
              <a:t>D. </a:t>
            </a:r>
            <a:r>
              <a:rPr lang="vi-VN" sz="3200" b="1" dirty="0" err="1">
                <a:solidFill>
                  <a:srgbClr val="002060"/>
                </a:solidFill>
                <a:latin typeface="Times New Roman" panose="02020603050405020304" pitchFamily="18" charset="0"/>
                <a:cs typeface="Times New Roman" panose="02020603050405020304" pitchFamily="18" charset="0"/>
              </a:rPr>
              <a:t>Phạm</a:t>
            </a:r>
            <a:r>
              <a:rPr lang="vi-VN" sz="3200" b="1" dirty="0">
                <a:solidFill>
                  <a:srgbClr val="002060"/>
                </a:solidFill>
                <a:latin typeface="Times New Roman" panose="02020603050405020304" pitchFamily="18" charset="0"/>
                <a:cs typeface="Times New Roman" panose="02020603050405020304" pitchFamily="18" charset="0"/>
              </a:rPr>
              <a:t> vi chứa các giá trị không hợp lệ.</a:t>
            </a:r>
          </a:p>
        </p:txBody>
      </p:sp>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690466" y="217242"/>
            <a:ext cx="10701946" cy="132802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Câu 3. Trong công thức chung của COUNTIF, tham số </a:t>
            </a:r>
            <a:r>
              <a:rPr lang="vi-VN" sz="3600" b="1" dirty="0" err="1">
                <a:solidFill>
                  <a:srgbClr val="FF0000"/>
                </a:solidFill>
                <a:latin typeface="Times New Roman" panose="02020603050405020304" pitchFamily="18" charset="0"/>
                <a:cs typeface="Times New Roman" panose="02020603050405020304" pitchFamily="18" charset="0"/>
              </a:rPr>
              <a:t>range</a:t>
            </a:r>
            <a:r>
              <a:rPr lang="vi-VN" sz="3600" b="1" dirty="0">
                <a:solidFill>
                  <a:srgbClr val="FF0000"/>
                </a:solidFill>
                <a:latin typeface="Times New Roman" panose="02020603050405020304" pitchFamily="18" charset="0"/>
                <a:cs typeface="Times New Roman" panose="02020603050405020304" pitchFamily="18" charset="0"/>
              </a:rPr>
              <a:t> có ý nghĩa gì?</a:t>
            </a:r>
          </a:p>
        </p:txBody>
      </p:sp>
      <p:sp>
        <p:nvSpPr>
          <p:cNvPr id="10" name="Hình Bầu dục 9">
            <a:extLst>
              <a:ext uri="{FF2B5EF4-FFF2-40B4-BE49-F238E27FC236}">
                <a16:creationId xmlns:a16="http://schemas.microsoft.com/office/drawing/2014/main" id="{1811A6CF-1AFD-43E8-BA14-C94DEBD0CBB5}"/>
              </a:ext>
            </a:extLst>
          </p:cNvPr>
          <p:cNvSpPr/>
          <p:nvPr/>
        </p:nvSpPr>
        <p:spPr>
          <a:xfrm>
            <a:off x="627796" y="3035350"/>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377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46450" y="1958147"/>
            <a:ext cx="11000017"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b="1" dirty="0">
                <a:solidFill>
                  <a:srgbClr val="002060"/>
                </a:solidFill>
                <a:latin typeface="Times New Roman" panose="02020603050405020304" pitchFamily="18" charset="0"/>
                <a:cs typeface="Times New Roman" panose="02020603050405020304" pitchFamily="18" charset="0"/>
              </a:rPr>
              <a:t>A. </a:t>
            </a:r>
            <a:r>
              <a:rPr lang="vi-VN" sz="3200" b="1" dirty="0" err="1">
                <a:solidFill>
                  <a:srgbClr val="002060"/>
                </a:solidFill>
                <a:latin typeface="Times New Roman" panose="02020603050405020304" pitchFamily="18" charset="0"/>
                <a:cs typeface="Times New Roman" panose="02020603050405020304" pitchFamily="18" charset="0"/>
              </a:rPr>
              <a:t>Phạm</a:t>
            </a:r>
            <a:r>
              <a:rPr lang="vi-VN" sz="3200" b="1" dirty="0">
                <a:solidFill>
                  <a:srgbClr val="002060"/>
                </a:solidFill>
                <a:latin typeface="Times New Roman" panose="02020603050405020304" pitchFamily="18" charset="0"/>
                <a:cs typeface="Times New Roman" panose="02020603050405020304" pitchFamily="18" charset="0"/>
              </a:rPr>
              <a:t> vi chứa các ô tính cần kiểm tra để đếm.</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46450" y="3074048"/>
            <a:ext cx="11000017"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b="1" dirty="0">
                <a:solidFill>
                  <a:srgbClr val="002060"/>
                </a:solidFill>
                <a:latin typeface="Times New Roman" panose="02020603050405020304" pitchFamily="18" charset="0"/>
                <a:cs typeface="Times New Roman" panose="02020603050405020304" pitchFamily="18" charset="0"/>
              </a:rPr>
              <a:t>B. </a:t>
            </a:r>
            <a:r>
              <a:rPr lang="vi-VN" sz="3200" b="1" dirty="0" err="1">
                <a:solidFill>
                  <a:srgbClr val="002060"/>
                </a:solidFill>
                <a:latin typeface="Times New Roman" panose="02020603050405020304" pitchFamily="18" charset="0"/>
                <a:cs typeface="Times New Roman" panose="02020603050405020304" pitchFamily="18" charset="0"/>
              </a:rPr>
              <a:t>Điều</a:t>
            </a:r>
            <a:r>
              <a:rPr lang="vi-VN" sz="3200" b="1" dirty="0">
                <a:solidFill>
                  <a:srgbClr val="002060"/>
                </a:solidFill>
                <a:latin typeface="Times New Roman" panose="02020603050405020304" pitchFamily="18" charset="0"/>
                <a:cs typeface="Times New Roman" panose="02020603050405020304" pitchFamily="18" charset="0"/>
              </a:rPr>
              <a:t> kiện kiểm tra các ô tính trong phạm vi </a:t>
            </a:r>
            <a:r>
              <a:rPr lang="vi-VN" sz="3200" b="1" dirty="0" err="1">
                <a:solidFill>
                  <a:srgbClr val="002060"/>
                </a:solidFill>
                <a:latin typeface="Times New Roman" panose="02020603050405020304" pitchFamily="18" charset="0"/>
                <a:cs typeface="Times New Roman" panose="02020603050405020304" pitchFamily="18" charset="0"/>
              </a:rPr>
              <a:t>range</a:t>
            </a:r>
            <a:r>
              <a:rPr lang="vi-VN" sz="3200" b="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746450" y="4174901"/>
            <a:ext cx="11000017"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b="1" dirty="0">
                <a:solidFill>
                  <a:srgbClr val="002060"/>
                </a:solidFill>
                <a:latin typeface="Times New Roman" panose="02020603050405020304" pitchFamily="18" charset="0"/>
                <a:cs typeface="Times New Roman" panose="02020603050405020304" pitchFamily="18" charset="0"/>
              </a:rPr>
              <a:t>C. </a:t>
            </a:r>
            <a:r>
              <a:rPr lang="vi-VN" sz="3200" b="1" dirty="0" err="1">
                <a:solidFill>
                  <a:srgbClr val="002060"/>
                </a:solidFill>
                <a:latin typeface="Times New Roman" panose="02020603050405020304" pitchFamily="18" charset="0"/>
                <a:cs typeface="Times New Roman" panose="02020603050405020304" pitchFamily="18" charset="0"/>
              </a:rPr>
              <a:t>Phạm</a:t>
            </a:r>
            <a:r>
              <a:rPr lang="vi-VN" sz="3200" b="1" dirty="0">
                <a:solidFill>
                  <a:srgbClr val="002060"/>
                </a:solidFill>
                <a:latin typeface="Times New Roman" panose="02020603050405020304" pitchFamily="18" charset="0"/>
                <a:cs typeface="Times New Roman" panose="02020603050405020304" pitchFamily="18" charset="0"/>
              </a:rPr>
              <a:t> vi chứa các giá trị không hợp lệ.</a:t>
            </a:r>
            <a:endParaRPr lang="pt-BR" sz="32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746451" y="5360049"/>
            <a:ext cx="1100001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b="1" dirty="0">
                <a:solidFill>
                  <a:srgbClr val="002060"/>
                </a:solidFill>
                <a:latin typeface="Times New Roman" panose="02020603050405020304" pitchFamily="18" charset="0"/>
                <a:cs typeface="Times New Roman" panose="02020603050405020304" pitchFamily="18" charset="0"/>
              </a:rPr>
              <a:t>D. </a:t>
            </a:r>
            <a:r>
              <a:rPr lang="vi-VN" sz="3200" b="1" dirty="0" err="1">
                <a:solidFill>
                  <a:srgbClr val="002060"/>
                </a:solidFill>
                <a:latin typeface="Times New Roman" panose="02020603050405020304" pitchFamily="18" charset="0"/>
                <a:cs typeface="Times New Roman" panose="02020603050405020304" pitchFamily="18" charset="0"/>
              </a:rPr>
              <a:t>Điều</a:t>
            </a:r>
            <a:r>
              <a:rPr lang="vi-VN" sz="3200" b="1" dirty="0">
                <a:solidFill>
                  <a:srgbClr val="002060"/>
                </a:solidFill>
                <a:latin typeface="Times New Roman" panose="02020603050405020304" pitchFamily="18" charset="0"/>
                <a:cs typeface="Times New Roman" panose="02020603050405020304" pitchFamily="18" charset="0"/>
              </a:rPr>
              <a:t> kiện xác thực dữ liệu để tạo bảng tính.</a:t>
            </a:r>
            <a:endParaRPr lang="pt-BR" sz="32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746450" y="313764"/>
            <a:ext cx="10645962" cy="11918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Câu 4. Trong công thức chung của COUNTIF, tham số </a:t>
            </a:r>
            <a:r>
              <a:rPr lang="vi-VN" sz="3200" b="1" dirty="0" err="1">
                <a:solidFill>
                  <a:srgbClr val="FF0000"/>
                </a:solidFill>
                <a:latin typeface="Times New Roman" panose="02020603050405020304" pitchFamily="18" charset="0"/>
                <a:cs typeface="Times New Roman" panose="02020603050405020304" pitchFamily="18" charset="0"/>
              </a:rPr>
              <a:t>criteria</a:t>
            </a:r>
            <a:r>
              <a:rPr lang="vi-VN" sz="3200" b="1" dirty="0">
                <a:solidFill>
                  <a:srgbClr val="FF0000"/>
                </a:solidFill>
                <a:latin typeface="Times New Roman" panose="02020603050405020304" pitchFamily="18" charset="0"/>
                <a:cs typeface="Times New Roman" panose="02020603050405020304" pitchFamily="18" charset="0"/>
              </a:rPr>
              <a:t> có ý nghĩa gì?</a:t>
            </a:r>
          </a:p>
        </p:txBody>
      </p:sp>
      <p:sp>
        <p:nvSpPr>
          <p:cNvPr id="10" name="Hình Bầu dục 9">
            <a:extLst>
              <a:ext uri="{FF2B5EF4-FFF2-40B4-BE49-F238E27FC236}">
                <a16:creationId xmlns:a16="http://schemas.microsoft.com/office/drawing/2014/main" id="{223FE191-2689-49BE-94E8-437F695FC42E}"/>
              </a:ext>
            </a:extLst>
          </p:cNvPr>
          <p:cNvSpPr/>
          <p:nvPr/>
        </p:nvSpPr>
        <p:spPr>
          <a:xfrm>
            <a:off x="627796" y="3054011"/>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6261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145664" y="2463182"/>
            <a:ext cx="4827039"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A. =COUNTIF(A2:A8,"&lt;90")</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200562" y="3270284"/>
            <a:ext cx="4827039"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B. =COUNTIF(A2:A8,"&gt;90")</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6810494" y="2456511"/>
            <a:ext cx="4491631"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C. =COUNTIF(A2:A8,&gt;90)</a:t>
            </a:r>
            <a:endParaRPr lang="pt-BR"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6873927" y="3305761"/>
            <a:ext cx="4428198"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D. =COUNTIF(A2:A8,&lt;90)</a:t>
            </a:r>
            <a:endParaRPr lang="pt-BR" sz="2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30411" y="5765769"/>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698500" y="175061"/>
            <a:ext cx="10693911" cy="11918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Câu 5. Công thức tính để đếm số ô trong vùng A2:A8 chứa giá trị số nhỏ hơn 90 là</a:t>
            </a:r>
          </a:p>
        </p:txBody>
      </p:sp>
      <p:sp>
        <p:nvSpPr>
          <p:cNvPr id="12" name="Hình Bầu dục 11">
            <a:extLst>
              <a:ext uri="{FF2B5EF4-FFF2-40B4-BE49-F238E27FC236}">
                <a16:creationId xmlns:a16="http://schemas.microsoft.com/office/drawing/2014/main" id="{1ADB51F1-D1F5-466D-8CC6-58DD342C4210}"/>
              </a:ext>
            </a:extLst>
          </p:cNvPr>
          <p:cNvSpPr/>
          <p:nvPr/>
        </p:nvSpPr>
        <p:spPr>
          <a:xfrm>
            <a:off x="1030514" y="2456511"/>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426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698500" y="2363867"/>
            <a:ext cx="4946002"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A. =COUNT(C1:C6,"The")</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73406" y="3201410"/>
            <a:ext cx="4638349"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B. =COUNTIF(C1:C6,The)</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6547499" y="2363867"/>
            <a:ext cx="4844912"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C. =COUNTIF(C1:C6,"The")</a:t>
            </a:r>
            <a:endParaRPr lang="pt-BR" sz="2800" b="1"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6547499" y="3194456"/>
            <a:ext cx="4809381" cy="557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b="1" dirty="0">
                <a:solidFill>
                  <a:srgbClr val="002060"/>
                </a:solidFill>
                <a:latin typeface="Times New Roman" panose="02020603050405020304" pitchFamily="18" charset="0"/>
                <a:cs typeface="Times New Roman" panose="02020603050405020304" pitchFamily="18" charset="0"/>
              </a:rPr>
              <a:t>D. =COUNT(C1:C6,The)</a:t>
            </a:r>
            <a:endParaRPr lang="pt-BR" sz="2800" b="1" dirty="0">
              <a:solidFill>
                <a:srgbClr val="002060"/>
              </a:solidFill>
              <a:latin typeface="Times New Roman" panose="02020603050405020304" pitchFamily="18" charset="0"/>
              <a:cs typeface="Times New Roman" panose="02020603050405020304" pitchFamily="18" charset="0"/>
            </a:endParaRPr>
          </a:p>
        </p:txBody>
      </p:sp>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698500" y="258674"/>
            <a:ext cx="10658380" cy="119181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Câu 6. Công thức tính để đếm số ô trong vùng C1:C6 chứa từ “The” là</a:t>
            </a:r>
          </a:p>
        </p:txBody>
      </p:sp>
      <p:sp>
        <p:nvSpPr>
          <p:cNvPr id="10" name="Hình Bầu dục 9">
            <a:extLst>
              <a:ext uri="{FF2B5EF4-FFF2-40B4-BE49-F238E27FC236}">
                <a16:creationId xmlns:a16="http://schemas.microsoft.com/office/drawing/2014/main" id="{A8383701-1495-4AEB-9CDA-2E32E02A68E2}"/>
              </a:ext>
            </a:extLst>
          </p:cNvPr>
          <p:cNvSpPr/>
          <p:nvPr/>
        </p:nvSpPr>
        <p:spPr>
          <a:xfrm>
            <a:off x="6472855" y="2363867"/>
            <a:ext cx="566057" cy="56605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1510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3751</TotalTime>
  <Words>950</Words>
  <Application>Microsoft Office PowerPoint</Application>
  <PresentationFormat>Widescreen</PresentationFormat>
  <Paragraphs>87</Paragraphs>
  <Slides>24</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Verdana</vt:lpstr>
      <vt:lpstr>等线</vt:lpstr>
      <vt:lpstr>迷你简菱心</vt:lpstr>
      <vt:lpstr>Bahnschrift Condensed</vt:lpstr>
      <vt:lpstr>UTM Cookies</vt:lpstr>
      <vt:lpstr>Calibri</vt:lpstr>
      <vt:lpstr>Calibri Light</vt:lpstr>
      <vt:lpstr>Arial</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404</cp:revision>
  <dcterms:created xsi:type="dcterms:W3CDTF">2021-06-02T01:34:28Z</dcterms:created>
  <dcterms:modified xsi:type="dcterms:W3CDTF">2025-03-31T11:31:59Z</dcterms:modified>
</cp:coreProperties>
</file>