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audio2.wav" ContentType="audio/x-wav"/>
  <Override PartName="/ppt/comments/comment1.xml" ContentType="application/vnd.openxmlformats-officedocument.presentationml.comments+xml"/>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91" r:id="rId1"/>
    <p:sldMasterId id="2147483694" r:id="rId2"/>
  </p:sldMasterIdLst>
  <p:notesMasterIdLst>
    <p:notesMasterId r:id="rId29"/>
  </p:notesMasterIdLst>
  <p:handoutMasterIdLst>
    <p:handoutMasterId r:id="rId30"/>
  </p:handoutMasterIdLst>
  <p:sldIdLst>
    <p:sldId id="3368" r:id="rId3"/>
    <p:sldId id="258" r:id="rId4"/>
    <p:sldId id="3405" r:id="rId5"/>
    <p:sldId id="3418" r:id="rId6"/>
    <p:sldId id="3419" r:id="rId7"/>
    <p:sldId id="256" r:id="rId8"/>
    <p:sldId id="279" r:id="rId9"/>
    <p:sldId id="3401" r:id="rId10"/>
    <p:sldId id="3417" r:id="rId11"/>
    <p:sldId id="3372" r:id="rId12"/>
    <p:sldId id="3397" r:id="rId13"/>
    <p:sldId id="3415" r:id="rId14"/>
    <p:sldId id="3420" r:id="rId15"/>
    <p:sldId id="3421" r:id="rId16"/>
    <p:sldId id="3412" r:id="rId17"/>
    <p:sldId id="3409" r:id="rId18"/>
    <p:sldId id="3410" r:id="rId19"/>
    <p:sldId id="3413" r:id="rId20"/>
    <p:sldId id="307" r:id="rId21"/>
    <p:sldId id="315" r:id="rId22"/>
    <p:sldId id="320" r:id="rId23"/>
    <p:sldId id="314" r:id="rId24"/>
    <p:sldId id="313" r:id="rId25"/>
    <p:sldId id="312" r:id="rId26"/>
    <p:sldId id="3422" r:id="rId27"/>
    <p:sldId id="3389" r:id="rId28"/>
  </p:sldIdLst>
  <p:sldSz cx="12192000" cy="6858000"/>
  <p:notesSz cx="6858000" cy="9144000"/>
  <p:embeddedFontLst>
    <p:embeddedFont>
      <p:font typeface=".VnCentury SchoolbookH" panose="020B7200000000000000" pitchFamily="34" charset="0"/>
      <p:regular r:id="rId31"/>
      <p:bold r:id="rId32"/>
      <p:italic r:id="rId33"/>
      <p:boldItalic r:id="rId34"/>
    </p:embeddedFont>
    <p:embeddedFont>
      <p:font typeface=".VnTimeH" panose="020B7200000000000000"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libri" panose="020F0502020204030204" pitchFamily="34" charset="0"/>
      <p:regular r:id="rId41"/>
      <p:bold r:id="rId42"/>
      <p:italic r:id="rId43"/>
      <p:boldItalic r:id="rId44"/>
    </p:embeddedFont>
    <p:embeddedFont>
      <p:font typeface="VNI-Times" pitchFamily="2" charset="0"/>
      <p:regular r:id="rId45"/>
      <p:bold r:id="rId46"/>
      <p:italic r:id="rId47"/>
      <p:boldItalic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B0DCD"/>
    <a:srgbClr val="DEEBF7"/>
    <a:srgbClr val="FFFFFF"/>
    <a:srgbClr val="C8FFEB"/>
    <a:srgbClr val="B5FFF3"/>
    <a:srgbClr val="D34CD6"/>
    <a:srgbClr val="FDDEEB"/>
    <a:srgbClr val="CCFF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94660"/>
  </p:normalViewPr>
  <p:slideViewPr>
    <p:cSldViewPr snapToGrid="0">
      <p:cViewPr varScale="1">
        <p:scale>
          <a:sx n="88" d="100"/>
          <a:sy n="88" d="100"/>
        </p:scale>
        <p:origin x="206" y="62"/>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05T19:58:44.337" idx="1">
    <p:pos x="7049" y="2382"/>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31/3/2025</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5A64-E5A7-492A-BC52-B38F6383D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EB7432-87A3-4F8F-A148-9BB57BC3C7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276F6-4FA3-4456-99FB-5AF1555C8DE7}"/>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5" name="Footer Placeholder 4">
            <a:extLst>
              <a:ext uri="{FF2B5EF4-FFF2-40B4-BE49-F238E27FC236}">
                <a16:creationId xmlns:a16="http://schemas.microsoft.com/office/drawing/2014/main" id="{D65DA2D4-4C30-41C3-BEBD-ED107E874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16332-3D7F-4DD1-B5FD-E69B41DC600D}"/>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7195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4047-ACA9-4CB4-AD7C-8C267EA77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199E0B-DFFE-41D5-BBDC-26845B213E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DB4E9-C9E9-4CAA-9745-5B70C8F6DD35}"/>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5" name="Footer Placeholder 4">
            <a:extLst>
              <a:ext uri="{FF2B5EF4-FFF2-40B4-BE49-F238E27FC236}">
                <a16:creationId xmlns:a16="http://schemas.microsoft.com/office/drawing/2014/main" id="{87D8849E-3376-4B76-8B6C-54B103652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676A7-1BE8-4F9A-AD84-E9CF1371C3ED}"/>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03380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3E68B-E9B8-4168-91AB-D9261A873F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EAF340-9F04-49D8-8BD5-65B6B5CE2A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CCBCC-C695-42BE-8FAA-A32425F77BB0}"/>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5" name="Footer Placeholder 4">
            <a:extLst>
              <a:ext uri="{FF2B5EF4-FFF2-40B4-BE49-F238E27FC236}">
                <a16:creationId xmlns:a16="http://schemas.microsoft.com/office/drawing/2014/main" id="{3163B9F4-C74D-4D55-AD9E-A2685C76F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A0009-CD86-4A62-BFD8-F52154305165}"/>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68357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253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55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CABB-FBF4-44AB-881E-CBB0B3A90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FD24-9152-446C-896C-9C786DC9B9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0E81A-4E09-41CC-8FD9-C31F6C7A48A2}"/>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5" name="Footer Placeholder 4">
            <a:extLst>
              <a:ext uri="{FF2B5EF4-FFF2-40B4-BE49-F238E27FC236}">
                <a16:creationId xmlns:a16="http://schemas.microsoft.com/office/drawing/2014/main" id="{BF7AE142-F9D3-4DA9-A112-155D275AF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54598-C2F6-4C00-9ECD-FABC89A24562}"/>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37067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D46-6413-40FC-8FF0-024E2F0FD1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B8530-A9ED-48C1-9688-53F3DFB02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48A0C0-4D46-4F3D-AA64-89945EE40C14}"/>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5" name="Footer Placeholder 4">
            <a:extLst>
              <a:ext uri="{FF2B5EF4-FFF2-40B4-BE49-F238E27FC236}">
                <a16:creationId xmlns:a16="http://schemas.microsoft.com/office/drawing/2014/main" id="{E92CB7B6-44D7-4A5E-8316-9BEFBFA0D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F41DA-0504-4BBD-8A97-F0A198C07684}"/>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242153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3CCD-96B3-4AE8-B79F-A81E9868A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56656-DC5A-466D-83E4-F29F120B0F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2A0DD-4FBD-4274-A719-06713D9172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B743A-01EA-414F-99D1-1C0CA6C44915}"/>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6" name="Footer Placeholder 5">
            <a:extLst>
              <a:ext uri="{FF2B5EF4-FFF2-40B4-BE49-F238E27FC236}">
                <a16:creationId xmlns:a16="http://schemas.microsoft.com/office/drawing/2014/main" id="{744D2A97-3860-4D26-B902-27BD0E58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66600-B7B6-494A-888A-51319A90D74C}"/>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44249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D664-0681-453D-A8D1-F7F62DC124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A3CDF0-7429-403B-99E8-8E06804E7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8C7D23-5F19-4B1C-9A78-059826F91A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61E3B-5056-4493-BFD1-E2F1CCA60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66DD88-C61A-4EC9-AAB5-2ABE7529D2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68BE9-70E6-470B-90D3-18463FFA46A1}"/>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8" name="Footer Placeholder 7">
            <a:extLst>
              <a:ext uri="{FF2B5EF4-FFF2-40B4-BE49-F238E27FC236}">
                <a16:creationId xmlns:a16="http://schemas.microsoft.com/office/drawing/2014/main" id="{6EA9F406-C601-4B2E-AE25-E4791D2D79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F4772-97CA-4B92-89FE-39BAD87CD5BF}"/>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381103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9EE2-32DB-4D1A-AB38-5D74C12C10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C1A02-4A3D-4657-9412-A1E6A1B7BC5A}"/>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4" name="Footer Placeholder 3">
            <a:extLst>
              <a:ext uri="{FF2B5EF4-FFF2-40B4-BE49-F238E27FC236}">
                <a16:creationId xmlns:a16="http://schemas.microsoft.com/office/drawing/2014/main" id="{2EDFD4A1-0D1D-491E-89BD-011E66CE4B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9FA61-B34F-4263-9E9E-02E903A9E187}"/>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321744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3983B-50CD-4795-9C7B-8DC4ED334A50}"/>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6DDC2F-5184-44FA-8315-FB8B4F59F43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789316A-3987-403B-A247-AE2B0A91167C}"/>
              </a:ext>
            </a:extLst>
          </p:cNvPr>
          <p:cNvSpPr>
            <a:spLocks noGrp="1"/>
          </p:cNvSpPr>
          <p:nvPr>
            <p:ph type="sldNum" sz="quarter" idx="12"/>
          </p:nvPr>
        </p:nvSpPr>
        <p:spPr/>
        <p:txBody>
          <a:bodyPr/>
          <a:lstStyle/>
          <a:p>
            <a:fld id="{CBB64696-AC12-46E8-8D09-AF10F050DBB8}" type="slidenum">
              <a:rPr lang="en-US" altLang="en-US" smtClean="0"/>
              <a:pPr/>
              <a:t>‹#›</a:t>
            </a:fld>
            <a:endParaRPr lang="en-US" altLang="en-US"/>
          </a:p>
        </p:txBody>
      </p:sp>
    </p:spTree>
    <p:extLst>
      <p:ext uri="{BB962C8B-B14F-4D97-AF65-F5344CB8AC3E}">
        <p14:creationId xmlns:p14="http://schemas.microsoft.com/office/powerpoint/2010/main" val="336379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CC01-1463-4552-BE83-0E8D0DA84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7F6814-AA63-4E8C-AB87-2D0E2BEA64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AD078-E326-4099-ADB6-10EF94431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0A4241-EC9B-471A-8EEF-FD863D1DAA3D}"/>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6" name="Footer Placeholder 5">
            <a:extLst>
              <a:ext uri="{FF2B5EF4-FFF2-40B4-BE49-F238E27FC236}">
                <a16:creationId xmlns:a16="http://schemas.microsoft.com/office/drawing/2014/main" id="{993BB37B-EE84-4594-A683-5DD72D41E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5DA5E-7FF2-4BEA-B0D8-461DD979E1C7}"/>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189693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3E71-3FBB-44EC-A94B-F8F81A230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A097CD-F0D2-4441-A95C-76648B5E7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59BFD3-DE38-4128-A3F6-8B533BC18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21602C-5845-4048-AB36-D01EA4074F27}"/>
              </a:ext>
            </a:extLst>
          </p:cNvPr>
          <p:cNvSpPr>
            <a:spLocks noGrp="1"/>
          </p:cNvSpPr>
          <p:nvPr>
            <p:ph type="dt" sz="half" idx="10"/>
          </p:nvPr>
        </p:nvSpPr>
        <p:spPr/>
        <p:txBody>
          <a:bodyPr/>
          <a:lstStyle/>
          <a:p>
            <a:fld id="{F5DCAE87-8627-43CA-AFCB-F8CF15C69A53}" type="datetimeFigureOut">
              <a:rPr lang="en-US" smtClean="0"/>
              <a:t>31/3/2025</a:t>
            </a:fld>
            <a:endParaRPr lang="en-US"/>
          </a:p>
        </p:txBody>
      </p:sp>
      <p:sp>
        <p:nvSpPr>
          <p:cNvPr id="6" name="Footer Placeholder 5">
            <a:extLst>
              <a:ext uri="{FF2B5EF4-FFF2-40B4-BE49-F238E27FC236}">
                <a16:creationId xmlns:a16="http://schemas.microsoft.com/office/drawing/2014/main" id="{76A53CD6-2387-43E8-B85B-C836DD4E3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C99E7-766B-4FFD-B089-84B7BF2A14C6}"/>
              </a:ext>
            </a:extLst>
          </p:cNvPr>
          <p:cNvSpPr>
            <a:spLocks noGrp="1"/>
          </p:cNvSpPr>
          <p:nvPr>
            <p:ph type="sldNum" sz="quarter" idx="12"/>
          </p:nvPr>
        </p:nvSpPr>
        <p:spPr/>
        <p:txBody>
          <a:bodyPr/>
          <a:lstStyle/>
          <a:p>
            <a:fld id="{9EEEFEDC-F359-468D-BEFB-DBF18B8E4BC2}" type="slidenum">
              <a:rPr lang="en-US" smtClean="0"/>
              <a:t>‹#›</a:t>
            </a:fld>
            <a:endParaRPr lang="en-US"/>
          </a:p>
        </p:txBody>
      </p:sp>
    </p:spTree>
    <p:extLst>
      <p:ext uri="{BB962C8B-B14F-4D97-AF65-F5344CB8AC3E}">
        <p14:creationId xmlns:p14="http://schemas.microsoft.com/office/powerpoint/2010/main" val="51747667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19843-5A46-4A1C-8410-46106E1C8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CBDEA7-F06F-4215-9182-681E42662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F4F8D-A03E-4B9B-ADBA-AE9A86C48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CAE87-8627-43CA-AFCB-F8CF15C69A53}" type="datetimeFigureOut">
              <a:rPr lang="en-US" smtClean="0"/>
              <a:t>31/3/2025</a:t>
            </a:fld>
            <a:endParaRPr lang="en-US"/>
          </a:p>
        </p:txBody>
      </p:sp>
      <p:sp>
        <p:nvSpPr>
          <p:cNvPr id="5" name="Footer Placeholder 4">
            <a:extLst>
              <a:ext uri="{FF2B5EF4-FFF2-40B4-BE49-F238E27FC236}">
                <a16:creationId xmlns:a16="http://schemas.microsoft.com/office/drawing/2014/main" id="{C556C04B-3545-4DD9-A547-87CB46578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A2ACD-AA1C-4F10-92BC-FA3F0C695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EFEDC-F359-468D-BEFB-DBF18B8E4BC2}" type="slidenum">
              <a:rPr lang="en-US" smtClean="0"/>
              <a:t>‹#›</a:t>
            </a:fld>
            <a:endParaRPr lang="en-US"/>
          </a:p>
        </p:txBody>
      </p:sp>
    </p:spTree>
    <p:extLst>
      <p:ext uri="{BB962C8B-B14F-4D97-AF65-F5344CB8AC3E}">
        <p14:creationId xmlns:p14="http://schemas.microsoft.com/office/powerpoint/2010/main" val="48689781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681" r:id="rId14"/>
    <p:sldLayoutId id="2147483692" r:id="rId15"/>
    <p:sldLayoutId id="2147483682" r:id="rId16"/>
    <p:sldLayoutId id="2147483683" r:id="rId17"/>
    <p:sldLayoutId id="2147483684" r:id="rId18"/>
    <p:sldLayoutId id="2147483685" r:id="rId19"/>
    <p:sldLayoutId id="2147483650" r:id="rId20"/>
    <p:sldLayoutId id="2147483660" r:id="rId21"/>
    <p:sldLayoutId id="2147483661" r:id="rId22"/>
    <p:sldLayoutId id="2147483662" r:id="rId23"/>
    <p:sldLayoutId id="2147483663" r:id="rId24"/>
    <p:sldLayoutId id="2147483664" r:id="rId25"/>
    <p:sldLayoutId id="2147483665" r:id="rId26"/>
    <p:sldLayoutId id="2147483675" r:id="rId27"/>
    <p:sldLayoutId id="2147483676" r:id="rId28"/>
    <p:sldLayoutId id="2147483677" r:id="rId29"/>
    <p:sldLayoutId id="2147483678" r:id="rId30"/>
    <p:sldLayoutId id="2147483679" r:id="rId31"/>
    <p:sldLayoutId id="2147483680" r:id="rId32"/>
    <p:sldLayoutId id="2147483686" r:id="rId33"/>
    <p:sldLayoutId id="2147483687" r:id="rId34"/>
    <p:sldLayoutId id="2147483688" r:id="rId35"/>
    <p:sldLayoutId id="2147483689" r:id="rId36"/>
    <p:sldLayoutId id="2147483690"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file:///E:\N&#259;m%20h&#7885;c%202024-2025\Thi%20GVG\c&#7845;p%20th&#7883;%20x&#227;\l&#7899;p%208\b&#224;i%20d&#7841;y\m&#7851;u%20kh&#7843;o%20s&#225;t%20clb%20tinhoc-s&#7917;a.xlsx"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file:///E:\N&#259;m%20h&#7885;c%202024-2025\Thi%20GVG\c&#7845;p%20th&#7883;%20x&#227;\l&#7899;p%208\b&#224;i%20d&#7841;y\m&#7851;u%20kh&#7843;o%20s&#225;t%20clb%20tinhoc-s&#7917;a.xls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file:///E:\N&#259;m%20h&#7885;c%202024-2025\Thi%20GVG\c&#7845;p%20th&#7883;%20x&#227;\l&#7899;p%208\b&#224;i%20d&#7841;y\m&#7851;u%20kh&#7843;o%20s&#225;t%20clb%20tinhoc-s&#7917;a.xlsx"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slide" Target="slide25.xml"/><Relationship Id="rId2" Type="http://schemas.openxmlformats.org/officeDocument/2006/relationships/slide" Target="slide20.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wav"/><Relationship Id="rId7" Type="http://schemas.openxmlformats.org/officeDocument/2006/relationships/image" Target="../media/image22.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6C2CBCD-AA3D-4858-933B-AABCD1971BBB}"/>
              </a:ext>
            </a:extLst>
          </p:cNvPr>
          <p:cNvSpPr>
            <a:spLocks noChangeArrowheads="1"/>
          </p:cNvSpPr>
          <p:nvPr/>
        </p:nvSpPr>
        <p:spPr bwMode="auto">
          <a:xfrm>
            <a:off x="1761920" y="1423194"/>
            <a:ext cx="9144000" cy="5334000"/>
          </a:xfrm>
          <a:prstGeom prst="rect">
            <a:avLst/>
          </a:prstGeom>
          <a:gradFill rotWithShape="1">
            <a:gsLst>
              <a:gs pos="0">
                <a:schemeClr val="bg1">
                  <a:alpha val="1999"/>
                </a:schemeClr>
              </a:gs>
              <a:gs pos="100000">
                <a:srgbClr val="B4EAD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u="sng">
              <a:cs typeface="Arial" panose="020B0604020202020204" pitchFamily="34" charset="0"/>
            </a:endParaRPr>
          </a:p>
        </p:txBody>
      </p:sp>
      <p:sp>
        <p:nvSpPr>
          <p:cNvPr id="3075" name="Rectangle 3">
            <a:extLst>
              <a:ext uri="{FF2B5EF4-FFF2-40B4-BE49-F238E27FC236}">
                <a16:creationId xmlns:a16="http://schemas.microsoft.com/office/drawing/2014/main" id="{02C52C2F-9000-47F2-BCC2-2250D6BB3BD1}"/>
              </a:ext>
            </a:extLst>
          </p:cNvPr>
          <p:cNvSpPr>
            <a:spLocks noChangeArrowheads="1"/>
          </p:cNvSpPr>
          <p:nvPr/>
        </p:nvSpPr>
        <p:spPr bwMode="auto">
          <a:xfrm>
            <a:off x="0" y="1"/>
            <a:ext cx="12192000" cy="1528763"/>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5000"/>
              </a:lnSpc>
            </a:pPr>
            <a:r>
              <a:rPr lang="en-US" altLang="en-US" sz="2800" b="1" u="sng" dirty="0" err="1" smtClean="0">
                <a:solidFill>
                  <a:srgbClr val="FF6600"/>
                </a:solidFill>
                <a:latin typeface="Times New Roman" panose="02020603050405020304" pitchFamily="18" charset="0"/>
                <a:cs typeface="Times New Roman" panose="02020603050405020304" pitchFamily="18" charset="0"/>
              </a:rPr>
              <a:t>TRƯỜNG</a:t>
            </a:r>
            <a:r>
              <a:rPr lang="en-US" altLang="en-US" sz="2800" b="1" u="sng" dirty="0" smtClean="0">
                <a:solidFill>
                  <a:srgbClr val="FF6600"/>
                </a:solidFill>
                <a:latin typeface="Times New Roman" panose="02020603050405020304" pitchFamily="18" charset="0"/>
                <a:cs typeface="Times New Roman" panose="02020603050405020304" pitchFamily="18" charset="0"/>
              </a:rPr>
              <a:t> </a:t>
            </a:r>
            <a:r>
              <a:rPr lang="en-US" altLang="en-US" sz="2800" b="1" u="sng" dirty="0">
                <a:solidFill>
                  <a:srgbClr val="FF6600"/>
                </a:solidFill>
                <a:latin typeface="Times New Roman" panose="02020603050405020304" pitchFamily="18" charset="0"/>
                <a:cs typeface="Times New Roman" panose="02020603050405020304" pitchFamily="18" charset="0"/>
              </a:rPr>
              <a:t>THCS </a:t>
            </a:r>
            <a:r>
              <a:rPr lang="en-US" altLang="en-US" sz="2800" b="1" u="sng" dirty="0" err="1" smtClean="0">
                <a:solidFill>
                  <a:srgbClr val="FF6600"/>
                </a:solidFill>
                <a:latin typeface="Times New Roman" panose="02020603050405020304" pitchFamily="18" charset="0"/>
                <a:cs typeface="Times New Roman" panose="02020603050405020304" pitchFamily="18" charset="0"/>
              </a:rPr>
              <a:t>ĐOÀN</a:t>
            </a:r>
            <a:r>
              <a:rPr lang="en-US" altLang="en-US" sz="2800" b="1" u="sng" dirty="0" smtClean="0">
                <a:solidFill>
                  <a:srgbClr val="FF6600"/>
                </a:solidFill>
                <a:latin typeface="Times New Roman" panose="02020603050405020304" pitchFamily="18" charset="0"/>
                <a:cs typeface="Times New Roman" panose="02020603050405020304" pitchFamily="18" charset="0"/>
              </a:rPr>
              <a:t> </a:t>
            </a:r>
            <a:r>
              <a:rPr lang="en-US" altLang="en-US" sz="2800" b="1" u="sng" dirty="0" err="1" smtClean="0">
                <a:solidFill>
                  <a:srgbClr val="FF6600"/>
                </a:solidFill>
                <a:latin typeface="Times New Roman" panose="02020603050405020304" pitchFamily="18" charset="0"/>
                <a:cs typeface="Times New Roman" panose="02020603050405020304" pitchFamily="18" charset="0"/>
              </a:rPr>
              <a:t>LẬP</a:t>
            </a:r>
            <a:endParaRPr lang="en-US" altLang="en-US" sz="2800" b="1" u="sng" dirty="0">
              <a:solidFill>
                <a:srgbClr val="FF6600"/>
              </a:solidFill>
              <a:latin typeface="Times New Roman" panose="02020603050405020304" pitchFamily="18" charset="0"/>
              <a:cs typeface="Times New Roman" panose="02020603050405020304" pitchFamily="18" charset="0"/>
            </a:endParaRPr>
          </a:p>
        </p:txBody>
      </p:sp>
      <p:sp>
        <p:nvSpPr>
          <p:cNvPr id="3076" name="WordArt 4">
            <a:extLst>
              <a:ext uri="{FF2B5EF4-FFF2-40B4-BE49-F238E27FC236}">
                <a16:creationId xmlns:a16="http://schemas.microsoft.com/office/drawing/2014/main" id="{5B5BDA45-49DC-4B40-98E7-F06665A569F3}"/>
              </a:ext>
            </a:extLst>
          </p:cNvPr>
          <p:cNvSpPr>
            <a:spLocks noChangeArrowheads="1" noChangeShapeType="1" noTextEdit="1"/>
          </p:cNvSpPr>
          <p:nvPr/>
        </p:nvSpPr>
        <p:spPr bwMode="auto">
          <a:xfrm>
            <a:off x="3048000" y="3581401"/>
            <a:ext cx="6172200" cy="644525"/>
          </a:xfrm>
          <a:prstGeom prst="rect">
            <a:avLst/>
          </a:prstGeom>
        </p:spPr>
        <p:txBody>
          <a:bodyPr wrap="none" fromWordArt="1">
            <a:prstTxWarp prst="textPlain">
              <a:avLst>
                <a:gd name="adj" fmla="val 50000"/>
              </a:avLst>
            </a:prstTxWarp>
          </a:bodyPr>
          <a:lstStyle/>
          <a:p>
            <a:pPr algn="ctr"/>
            <a:r>
              <a:rPr lang="en-US" sz="3600" b="1" kern="1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líp 8A</a:t>
            </a:r>
          </a:p>
        </p:txBody>
      </p:sp>
      <p:sp>
        <p:nvSpPr>
          <p:cNvPr id="300037" name="WordArt 5">
            <a:extLst>
              <a:ext uri="{FF2B5EF4-FFF2-40B4-BE49-F238E27FC236}">
                <a16:creationId xmlns:a16="http://schemas.microsoft.com/office/drawing/2014/main" id="{3F881C36-5060-43B0-A262-B8FCF2F96453}"/>
              </a:ext>
            </a:extLst>
          </p:cNvPr>
          <p:cNvSpPr>
            <a:spLocks noChangeArrowheads="1" noChangeShapeType="1" noTextEdit="1"/>
          </p:cNvSpPr>
          <p:nvPr/>
        </p:nvSpPr>
        <p:spPr bwMode="auto">
          <a:xfrm>
            <a:off x="1905000" y="1905000"/>
            <a:ext cx="8496300" cy="4724400"/>
          </a:xfrm>
          <a:prstGeom prst="rect">
            <a:avLst/>
          </a:prstGeom>
        </p:spPr>
        <p:txBody>
          <a:bodyPr spcFirstLastPara="1" wrap="none" fromWordArt="1">
            <a:prstTxWarp prst="textArchUp">
              <a:avLst>
                <a:gd name="adj" fmla="val 10800000"/>
              </a:avLst>
            </a:prstTxWarp>
          </a:bodyPr>
          <a:lstStyle/>
          <a:p>
            <a:pPr algn="ctr"/>
            <a:r>
              <a:rPr lang="en-US" sz="3600" b="1" kern="10">
                <a:ln w="9525">
                  <a:solidFill>
                    <a:srgbClr val="FF3300"/>
                  </a:solidFill>
                  <a:round/>
                  <a:headEnd/>
                  <a:tailEnd/>
                </a:ln>
                <a:gradFill rotWithShape="1">
                  <a:gsLst>
                    <a:gs pos="0">
                      <a:srgbClr val="FF99FF"/>
                    </a:gs>
                    <a:gs pos="100000">
                      <a:srgbClr val="FFCC00"/>
                    </a:gs>
                  </a:gsLst>
                  <a:lin ang="5400000" scaled="1"/>
                </a:gradFill>
                <a:latin typeface=".VnTimeH" panose="020B7200000000000000" pitchFamily="34" charset="0"/>
              </a:rPr>
              <a:t>NhiÖt liÖt chµo mõng quý thÇy c« VÒ dù tiÕt häc</a:t>
            </a:r>
          </a:p>
        </p:txBody>
      </p:sp>
      <p:pic>
        <p:nvPicPr>
          <p:cNvPr id="3078" name="Picture 6" descr="sao">
            <a:extLst>
              <a:ext uri="{FF2B5EF4-FFF2-40B4-BE49-F238E27FC236}">
                <a16:creationId xmlns:a16="http://schemas.microsoft.com/office/drawing/2014/main" id="{84F08E1E-55B3-4FDE-AAF9-328BF09509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sao">
            <a:extLst>
              <a:ext uri="{FF2B5EF4-FFF2-40B4-BE49-F238E27FC236}">
                <a16:creationId xmlns:a16="http://schemas.microsoft.com/office/drawing/2014/main" id="{F2B8AF10-79B4-476C-9C2D-5376F30A2E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314166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sao">
            <a:extLst>
              <a:ext uri="{FF2B5EF4-FFF2-40B4-BE49-F238E27FC236}">
                <a16:creationId xmlns:a16="http://schemas.microsoft.com/office/drawing/2014/main" id="{0A15036B-BBCF-436C-9D3F-1A4E99B42C5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sao">
            <a:extLst>
              <a:ext uri="{FF2B5EF4-FFF2-40B4-BE49-F238E27FC236}">
                <a16:creationId xmlns:a16="http://schemas.microsoft.com/office/drawing/2014/main" id="{8F3FDBB8-4A05-4E0E-87F8-4713794B8E5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01050" y="306863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sao">
            <a:extLst>
              <a:ext uri="{FF2B5EF4-FFF2-40B4-BE49-F238E27FC236}">
                <a16:creationId xmlns:a16="http://schemas.microsoft.com/office/drawing/2014/main" id="{BFF73D7F-D66F-4ED8-A294-2C4BC96E07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8356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sao">
            <a:extLst>
              <a:ext uri="{FF2B5EF4-FFF2-40B4-BE49-F238E27FC236}">
                <a16:creationId xmlns:a16="http://schemas.microsoft.com/office/drawing/2014/main" id="{FDBABC28-4875-481B-8AC1-E1C5F3ED61E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472440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sao">
            <a:extLst>
              <a:ext uri="{FF2B5EF4-FFF2-40B4-BE49-F238E27FC236}">
                <a16:creationId xmlns:a16="http://schemas.microsoft.com/office/drawing/2014/main" id="{76598AAE-79EA-4A44-BCC9-4C17164678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5146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descr="sao">
            <a:extLst>
              <a:ext uri="{FF2B5EF4-FFF2-40B4-BE49-F238E27FC236}">
                <a16:creationId xmlns:a16="http://schemas.microsoft.com/office/drawing/2014/main" id="{BFDBDC42-D5B6-4774-8B8B-839F46A18B6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49418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4" descr="sao">
            <a:extLst>
              <a:ext uri="{FF2B5EF4-FFF2-40B4-BE49-F238E27FC236}">
                <a16:creationId xmlns:a16="http://schemas.microsoft.com/office/drawing/2014/main" id="{53889B48-9A9A-4C96-9D67-54C5CDEF63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405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5" descr="sao">
            <a:extLst>
              <a:ext uri="{FF2B5EF4-FFF2-40B4-BE49-F238E27FC236}">
                <a16:creationId xmlns:a16="http://schemas.microsoft.com/office/drawing/2014/main" id="{691BB09F-61A1-4BC6-B8BD-6E8C0F50911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268" y="-172275"/>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6" descr="sao">
            <a:extLst>
              <a:ext uri="{FF2B5EF4-FFF2-40B4-BE49-F238E27FC236}">
                <a16:creationId xmlns:a16="http://schemas.microsoft.com/office/drawing/2014/main" id="{3B1E82DF-C0F9-4DE8-8D86-E55B8073C0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4" descr="Fireworks-09">
            <a:extLst>
              <a:ext uri="{FF2B5EF4-FFF2-40B4-BE49-F238E27FC236}">
                <a16:creationId xmlns:a16="http://schemas.microsoft.com/office/drawing/2014/main" id="{E62FDEA7-311E-411C-94ED-38CC236A06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2362200"/>
            <a:ext cx="496887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WordArt 19">
            <a:extLst>
              <a:ext uri="{FF2B5EF4-FFF2-40B4-BE49-F238E27FC236}">
                <a16:creationId xmlns:a16="http://schemas.microsoft.com/office/drawing/2014/main" id="{0C8BD130-7AD4-4E4F-BD48-27B9772D636D}"/>
              </a:ext>
            </a:extLst>
          </p:cNvPr>
          <p:cNvSpPr>
            <a:spLocks noChangeArrowheads="1" noChangeShapeType="1" noTextEdit="1"/>
          </p:cNvSpPr>
          <p:nvPr/>
        </p:nvSpPr>
        <p:spPr bwMode="auto">
          <a:xfrm>
            <a:off x="3930650" y="5013326"/>
            <a:ext cx="4686300" cy="606425"/>
          </a:xfrm>
          <a:prstGeom prst="rect">
            <a:avLst/>
          </a:prstGeom>
        </p:spPr>
        <p:txBody>
          <a:bodyPr wrap="none" fromWordArt="1">
            <a:prstTxWarp prst="textPlain">
              <a:avLst>
                <a:gd name="adj" fmla="val 50000"/>
              </a:avLst>
            </a:prstTxWarp>
          </a:bodyPr>
          <a:lstStyle/>
          <a:p>
            <a:pPr algn="ctr"/>
            <a:r>
              <a:rPr lang="en-US" sz="3600" b="1" kern="10" dirty="0" err="1">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gv</a:t>
            </a:r>
            <a:r>
              <a:rPr lang="en-US" sz="3600" b="1" kern="10" dirty="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 </a:t>
            </a:r>
            <a:r>
              <a:rPr lang="en-US" sz="3600" b="1" kern="10" dirty="0" err="1">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NguyÔn</a:t>
            </a:r>
            <a:r>
              <a:rPr lang="en-US" sz="3600" b="1" kern="10" dirty="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 </a:t>
            </a:r>
            <a:r>
              <a:rPr lang="en-US" sz="3600" b="1" kern="10" dirty="0" err="1" smtClean="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LỆ</a:t>
            </a:r>
            <a:r>
              <a:rPr lang="en-US" sz="3600" b="1" kern="10" dirty="0" smtClean="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 </a:t>
            </a:r>
            <a:r>
              <a:rPr lang="en-US" sz="3600" b="1" kern="10" dirty="0" err="1" smtClean="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THẢO</a:t>
            </a:r>
            <a:r>
              <a:rPr lang="en-US" sz="3600" b="1" kern="10" dirty="0" smtClean="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 </a:t>
            </a:r>
            <a:r>
              <a:rPr lang="en-US" sz="3600" b="1" kern="10" dirty="0" err="1" smtClean="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rPr>
              <a:t>HẰNG</a:t>
            </a:r>
            <a:endParaRPr lang="en-US" sz="3600" b="1" kern="10" dirty="0">
              <a:ln w="9525">
                <a:solidFill>
                  <a:srgbClr val="008000"/>
                </a:solidFill>
                <a:round/>
                <a:headEnd/>
                <a:tailEnd/>
              </a:ln>
              <a:gradFill rotWithShape="1">
                <a:gsLst>
                  <a:gs pos="0">
                    <a:srgbClr val="FFCC00"/>
                  </a:gs>
                  <a:gs pos="100000">
                    <a:srgbClr val="FFFFFF"/>
                  </a:gs>
                </a:gsLst>
                <a:lin ang="5400000" scaled="1"/>
              </a:gradFill>
              <a:latin typeface=".VnCentury SchoolbookH" panose="020B7200000000000000" pitchFamily="34" charset="0"/>
            </a:endParaRPr>
          </a:p>
        </p:txBody>
      </p:sp>
      <p:pic>
        <p:nvPicPr>
          <p:cNvPr id="3092" name="Picture 4" descr="Fireworks-09">
            <a:extLst>
              <a:ext uri="{FF2B5EF4-FFF2-40B4-BE49-F238E27FC236}">
                <a16:creationId xmlns:a16="http://schemas.microsoft.com/office/drawing/2014/main" id="{E39C0855-E3D4-47E7-8FD0-4EFBA975FC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65699" y="2907110"/>
            <a:ext cx="496887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9" descr="sao">
            <a:extLst>
              <a:ext uri="{FF2B5EF4-FFF2-40B4-BE49-F238E27FC236}">
                <a16:creationId xmlns:a16="http://schemas.microsoft.com/office/drawing/2014/main" id="{33E5CC9E-9DFF-4DE6-AABA-AC7EDC1378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97544" y="14620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30" descr="sao">
            <a:extLst>
              <a:ext uri="{FF2B5EF4-FFF2-40B4-BE49-F238E27FC236}">
                <a16:creationId xmlns:a16="http://schemas.microsoft.com/office/drawing/2014/main" id="{1E50B1DC-DEB5-4CBF-B994-D5D0D8F9DC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73932" y="1476376"/>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31" descr="sao">
            <a:extLst>
              <a:ext uri="{FF2B5EF4-FFF2-40B4-BE49-F238E27FC236}">
                <a16:creationId xmlns:a16="http://schemas.microsoft.com/office/drawing/2014/main" id="{3FB0D4C6-BC22-4B8D-B97D-47FFA77269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92982" y="-95250"/>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32" descr="sao">
            <a:extLst>
              <a:ext uri="{FF2B5EF4-FFF2-40B4-BE49-F238E27FC236}">
                <a16:creationId xmlns:a16="http://schemas.microsoft.com/office/drawing/2014/main" id="{4154436D-B43D-4651-B924-F451BBEEF4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213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nodeType="afterEffect">
                                  <p:stCondLst>
                                    <p:cond delay="0"/>
                                  </p:stCondLst>
                                  <p:endCondLst>
                                    <p:cond evt="onNext" delay="0">
                                      <p:tgtEl>
                                        <p:sldTgt/>
                                      </p:tgtEl>
                                    </p:cond>
                                  </p:endCondLst>
                                  <p:childTnLst>
                                    <p:animClr clrSpc="hsl" dir="cw">
                                      <p:cBhvr override="childStyle">
                                        <p:cTn id="6" dur="500" fill="hold"/>
                                        <p:tgtEl>
                                          <p:spTgt spid="300037"/>
                                        </p:tgtEl>
                                        <p:attrNameLst>
                                          <p:attrName>style.color</p:attrName>
                                        </p:attrNameLst>
                                      </p:cBhvr>
                                      <p:by>
                                        <p:hsl h="10842353" s="0" l="0"/>
                                      </p:by>
                                    </p:animClr>
                                    <p:animClr clrSpc="hsl" dir="cw">
                                      <p:cBhvr>
                                        <p:cTn id="7" dur="500" fill="hold"/>
                                        <p:tgtEl>
                                          <p:spTgt spid="300037"/>
                                        </p:tgtEl>
                                        <p:attrNameLst>
                                          <p:attrName>fillcolor</p:attrName>
                                        </p:attrNameLst>
                                      </p:cBhvr>
                                      <p:by>
                                        <p:hsl h="10842353" s="0" l="0"/>
                                      </p:by>
                                    </p:animClr>
                                    <p:animClr clrSpc="hsl" dir="cw">
                                      <p:cBhvr>
                                        <p:cTn id="8" dur="500" fill="hold"/>
                                        <p:tgtEl>
                                          <p:spTgt spid="300037"/>
                                        </p:tgtEl>
                                        <p:attrNameLst>
                                          <p:attrName>stroke.color</p:attrName>
                                        </p:attrNameLst>
                                      </p:cBhvr>
                                      <p:by>
                                        <p:hsl h="10842353" s="0" l="0"/>
                                      </p:by>
                                    </p:animClr>
                                    <p:set>
                                      <p:cBhvr>
                                        <p:cTn id="9" dur="500" fill="hold"/>
                                        <p:tgtEl>
                                          <p:spTgt spid="3000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1AC35D-FFAF-4D92-B91F-47AAC61C6A0D}"/>
              </a:ext>
            </a:extLst>
          </p:cNvPr>
          <p:cNvSpPr txBox="1"/>
          <p:nvPr/>
        </p:nvSpPr>
        <p:spPr>
          <a:xfrm>
            <a:off x="132522" y="-15010"/>
            <a:ext cx="11057991" cy="209852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lgn="ctr">
              <a:defRPr/>
            </a:pP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Đáp</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án</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hỏi</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thảo</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luận</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mỗi</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b="1"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trả</a:t>
            </a:r>
            <a:r>
              <a:rPr lang="en-US" sz="2900" b="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đúng chi tiết: </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5 </a:t>
            </a:r>
            <a:r>
              <a:rPr lang="en-US" sz="29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điểm</a:t>
            </a:r>
            <a:r>
              <a:rPr lang="en-US" sz="29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a:t>
            </a:r>
          </a:p>
          <a:p>
            <a:pPr algn="just">
              <a:lnSpc>
                <a:spcPct val="120000"/>
              </a:lnSpc>
              <a:defRPr/>
            </a:pPr>
            <a:r>
              <a:rPr lang="en-US" sz="2900" u="sng" noProof="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Câu</a:t>
            </a:r>
            <a:r>
              <a:rPr lang="en-US" sz="2900" u="sng" noProof="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1:</a:t>
            </a:r>
            <a:r>
              <a:rPr lang="en-US" sz="2900" noProof="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Để</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lưu</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trữ</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kết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quả</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sát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mỗi</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học</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sinh</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vào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bảng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theo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em</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bảng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kết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quả</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sát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bao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gồm</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mấy</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cột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là</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những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cột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nào</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Tên các cột đó được gọi là gì?</a:t>
            </a:r>
          </a:p>
        </p:txBody>
      </p:sp>
      <p:sp>
        <p:nvSpPr>
          <p:cNvPr id="4" name="TextBox 3">
            <a:extLst>
              <a:ext uri="{FF2B5EF4-FFF2-40B4-BE49-F238E27FC236}">
                <a16:creationId xmlns:a16="http://schemas.microsoft.com/office/drawing/2014/main" id="{E83435B2-A944-4923-BD61-A48D5E7FD990}"/>
              </a:ext>
            </a:extLst>
          </p:cNvPr>
          <p:cNvSpPr txBox="1"/>
          <p:nvPr/>
        </p:nvSpPr>
        <p:spPr>
          <a:xfrm>
            <a:off x="132520" y="4006614"/>
            <a:ext cx="11057991" cy="597984"/>
          </a:xfrm>
          <a:prstGeom prst="rect">
            <a:avLst/>
          </a:prstGeom>
          <a:gradFill flip="none" rotWithShape="1">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tileRect/>
          </a:gradFill>
          <a:effectLst>
            <a:outerShdw blurRad="50800" dist="38100" dir="2700000" algn="tl" rotWithShape="0">
              <a:prstClr val="black">
                <a:alpha val="40000"/>
              </a:prstClr>
            </a:outerShdw>
          </a:effectLst>
        </p:spPr>
        <p:txBody>
          <a:bodyPr wrap="square" rtlCol="0">
            <a:spAutoFit/>
          </a:bodyPr>
          <a:lstStyle/>
          <a:p>
            <a:pPr lvl="0" algn="just">
              <a:lnSpc>
                <a:spcPct val="120000"/>
              </a:lnSpc>
              <a:defRPr/>
            </a:pPr>
            <a:r>
              <a:rPr kumimoji="0" lang="en-US" sz="2900" b="0" i="0" u="sng" strike="noStrike" kern="1200" cap="none" spc="0" normalizeH="0" baseline="0" noProof="0" dirty="0" err="1">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a:t>
            </a:r>
            <a:r>
              <a:rPr kumimoji="0" lang="en-US" sz="2900" b="0" i="0" u="sng" strike="noStrike" kern="1200" cap="none" spc="0" normalizeH="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2:</a:t>
            </a:r>
            <a:r>
              <a:rPr kumimoji="0" lang="en-US" sz="2900" b="0" i="0" u="none" strike="noStrike" kern="1200" cap="none" spc="0" normalizeH="0" noProof="0" dirty="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lang="vi-VN"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Mỗi hàng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dữ</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liệu</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trong</a:t>
            </a:r>
            <a:r>
              <a:rPr lang="vi-VN"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bảng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kết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quả</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sát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vi-VN"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lưu trữ</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những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vi-VN"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gì?</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CA1AC35D-FFAF-4D92-B91F-47AAC61C6A0D}"/>
              </a:ext>
            </a:extLst>
          </p:cNvPr>
          <p:cNvSpPr txBox="1"/>
          <p:nvPr/>
        </p:nvSpPr>
        <p:spPr>
          <a:xfrm>
            <a:off x="132520" y="2189190"/>
            <a:ext cx="11057991" cy="170598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effectLst>
            <a:outerShdw blurRad="50800" dist="38100" dir="2700000" algn="tl" rotWithShape="0">
              <a:prstClr val="black">
                <a:alpha val="40000"/>
              </a:prstClr>
            </a:outerShdw>
          </a:effectLst>
        </p:spPr>
        <p:txBody>
          <a:bodyPr wrap="square" rtlCol="0">
            <a:spAutoFit/>
          </a:bodyPr>
          <a:lstStyle/>
          <a:p>
            <a:pPr lvl="0" algn="just">
              <a:lnSpc>
                <a:spcPct val="120000"/>
              </a:lnSpc>
              <a:defRPr/>
            </a:pP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Đáp</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án</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Bảng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kết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quả</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sát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bao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gồm</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các</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cột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chính</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và</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tên</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Tổ</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dung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Bổ</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sung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thêm</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cột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TT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để</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theo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dõi</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số</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lượng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phiếu</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sát</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a:t>
            </a:r>
          </a:p>
          <a:p>
            <a:pPr lvl="0" algn="just">
              <a:lnSpc>
                <a:spcPct val="120000"/>
              </a:lnSpc>
              <a:defRPr/>
            </a:pP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Tên các cột đó được gọi là </a:t>
            </a:r>
            <a:r>
              <a:rPr lang="en-US" sz="290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tiêu đề </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của các cột dữ liệu.</a:t>
            </a:r>
            <a:endPar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A1AC35D-FFAF-4D92-B91F-47AAC61C6A0D}"/>
              </a:ext>
            </a:extLst>
          </p:cNvPr>
          <p:cNvSpPr txBox="1"/>
          <p:nvPr/>
        </p:nvSpPr>
        <p:spPr>
          <a:xfrm>
            <a:off x="132520" y="4686951"/>
            <a:ext cx="11057991" cy="1652247"/>
          </a:xfrm>
          <a:prstGeom prst="rect">
            <a:avLst/>
          </a:prstGeom>
          <a:gradFill flip="none" rotWithShape="1">
            <a:gsLst>
              <a:gs pos="0">
                <a:schemeClr val="accent4">
                  <a:lumMod val="40000"/>
                  <a:lumOff val="6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effectLst>
            <a:outerShdw blurRad="50800" dist="38100" dir="2700000" algn="tl" rotWithShape="0">
              <a:prstClr val="black">
                <a:alpha val="40000"/>
              </a:prstClr>
            </a:outerShdw>
          </a:effectLst>
        </p:spPr>
        <p:txBody>
          <a:bodyPr wrap="square" rtlCol="0">
            <a:spAutoFit/>
          </a:bodyPr>
          <a:lstStyle/>
          <a:p>
            <a:pPr lvl="0" algn="just">
              <a:lnSpc>
                <a:spcPct val="120000"/>
              </a:lnSpc>
              <a:defRPr/>
            </a:pP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Mỗi</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hàng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dữ</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liệu</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bảng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kết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quả</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sát</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lưu</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trữ</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thông</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tin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một</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Phiếu</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29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sát</a:t>
            </a:r>
            <a:r>
              <a:rPr lang="en-US" sz="290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(Họ </a:t>
            </a:r>
            <a:r>
              <a:rPr lang="en-US" sz="290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và</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tên HS, HS thuộc tổ nào,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nội</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dung Tin </a:t>
            </a:r>
            <a:r>
              <a:rPr lang="en-US" sz="29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học</a:t>
            </a:r>
            <a:r>
              <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90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mà</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HS </a:t>
            </a:r>
            <a:r>
              <a:rPr lang="en-US" sz="290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đó</a:t>
            </a:r>
            <a:r>
              <a:rPr lang="en-US" sz="29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chọn là gì).</a:t>
            </a:r>
            <a:endParaRPr lang="en-US" sz="29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21006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1">
            <a:extLst>
              <a:ext uri="{FF2B5EF4-FFF2-40B4-BE49-F238E27FC236}">
                <a16:creationId xmlns:a16="http://schemas.microsoft.com/office/drawing/2014/main" id="{D3F6B173-9B99-4834-9052-4581396A77EB}"/>
              </a:ext>
            </a:extLst>
          </p:cNvPr>
          <p:cNvSpPr txBox="1">
            <a:spLocks noChangeArrowheads="1"/>
          </p:cNvSpPr>
          <p:nvPr/>
        </p:nvSpPr>
        <p:spPr bwMode="gray">
          <a:xfrm>
            <a:off x="344557" y="230267"/>
            <a:ext cx="111257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200" b="1">
                <a:solidFill>
                  <a:srgbClr val="0000FF"/>
                </a:solidFill>
                <a:latin typeface="Times New Roman" panose="02020603050405020304" pitchFamily="18" charset="0"/>
                <a:cs typeface="Times New Roman" panose="02020603050405020304" pitchFamily="18" charset="0"/>
              </a:rPr>
              <a:t>1. SỬ DỤNG PHẦN MỀM BẢNG TÍNH TRỢ GIÚP GIẢI QUYẾT BÀI TOÁN THỰC TẾ</a:t>
            </a:r>
          </a:p>
          <a:p>
            <a:pPr algn="just"/>
            <a:endParaRPr lang="en-US" altLang="en-US" sz="2000" b="1">
              <a:solidFill>
                <a:srgbClr val="0000FF"/>
              </a:solidFill>
              <a:latin typeface="Times New Roman" panose="02020603050405020304" pitchFamily="18" charset="0"/>
              <a:cs typeface="Times New Roman" panose="02020603050405020304" pitchFamily="18" charset="0"/>
            </a:endParaRPr>
          </a:p>
        </p:txBody>
      </p:sp>
      <p:sp>
        <p:nvSpPr>
          <p:cNvPr id="10" name="AutoShape 215">
            <a:hlinkClick r:id="rId2" action="ppaction://hlinkfile" highlightClick="1"/>
            <a:extLst>
              <a:ext uri="{FF2B5EF4-FFF2-40B4-BE49-F238E27FC236}">
                <a16:creationId xmlns:a16="http://schemas.microsoft.com/office/drawing/2014/main" id="{48AC78B3-458C-49FE-9FFE-522CB41DBDD8}"/>
              </a:ext>
            </a:extLst>
          </p:cNvPr>
          <p:cNvSpPr>
            <a:spLocks noChangeArrowheads="1"/>
          </p:cNvSpPr>
          <p:nvPr/>
        </p:nvSpPr>
        <p:spPr bwMode="auto">
          <a:xfrm>
            <a:off x="3744240" y="6559007"/>
            <a:ext cx="1828800" cy="507832"/>
          </a:xfrm>
          <a:prstGeom prst="actionButtonBlank">
            <a:avLst/>
          </a:prstGeom>
          <a:gradFill rotWithShape="1">
            <a:gsLst>
              <a:gs pos="0">
                <a:srgbClr val="DEEBF7"/>
              </a:gs>
              <a:gs pos="100000">
                <a:srgbClr val="FFFFFF"/>
              </a:gs>
            </a:gsLst>
            <a:lin ang="5400000" scaled="1"/>
          </a:gradFill>
          <a:ln>
            <a:noFill/>
          </a:ln>
          <a:effectLst/>
          <a:extLst/>
        </p:spPr>
        <p:txBody>
          <a:bodyPr wrap="none" anchor="ctr"/>
          <a:lstStyle/>
          <a:p>
            <a:pPr algn="ctr"/>
            <a:r>
              <a:rPr lang="en-US" altLang="en-US" sz="2000" b="1">
                <a:solidFill>
                  <a:schemeClr val="accent5">
                    <a:lumMod val="75000"/>
                  </a:schemeClr>
                </a:solidFill>
                <a:latin typeface="Times New Roman" panose="02020603050405020304" pitchFamily="18" charset="0"/>
                <a:cs typeface="Times New Roman" panose="02020603050405020304" pitchFamily="18" charset="0"/>
              </a:rPr>
              <a:t>THỰC HÀNH</a:t>
            </a:r>
          </a:p>
        </p:txBody>
      </p:sp>
      <p:sp>
        <p:nvSpPr>
          <p:cNvPr id="11" name="Speech Bubble: Rectangle with Corners Rounded 10">
            <a:extLst>
              <a:ext uri="{FF2B5EF4-FFF2-40B4-BE49-F238E27FC236}">
                <a16:creationId xmlns:a16="http://schemas.microsoft.com/office/drawing/2014/main" id="{6232BB11-031F-4B3B-A2E4-6D0EF27CD321}"/>
              </a:ext>
            </a:extLst>
          </p:cNvPr>
          <p:cNvSpPr/>
          <p:nvPr/>
        </p:nvSpPr>
        <p:spPr>
          <a:xfrm>
            <a:off x="1680754" y="1545327"/>
            <a:ext cx="3739715" cy="2634328"/>
          </a:xfrm>
          <a:prstGeom prst="wedgeRoundRectCallout">
            <a:avLst>
              <a:gd name="adj1" fmla="val 73101"/>
              <a:gd name="adj2" fmla="val 17136"/>
              <a:gd name="adj3" fmla="val 16667"/>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defRPr/>
            </a:pPr>
            <a:r>
              <a:rPr lang="vi-VN" sz="3000">
                <a:solidFill>
                  <a:prstClr val="black"/>
                </a:solidFill>
                <a:latin typeface="+mj-lt"/>
                <a:ea typeface="Open Sans" panose="020B0606030504020204" pitchFamily="34" charset="0"/>
                <a:cs typeface="Open Sans" panose="020B0606030504020204" pitchFamily="34" charset="0"/>
              </a:rPr>
              <a:t>Để dễ dàng quan sát tên học sinh</a:t>
            </a:r>
            <a:r>
              <a:rPr lang="en-US" sz="3000">
                <a:solidFill>
                  <a:prstClr val="black"/>
                </a:solidFill>
                <a:latin typeface="+mj-lt"/>
                <a:ea typeface="Open Sans" panose="020B0606030504020204" pitchFamily="34" charset="0"/>
                <a:cs typeface="Open Sans" panose="020B0606030504020204" pitchFamily="34" charset="0"/>
              </a:rPr>
              <a:t>, </a:t>
            </a:r>
            <a:r>
              <a:rPr lang="vi-VN" sz="3000">
                <a:solidFill>
                  <a:prstClr val="black"/>
                </a:solidFill>
                <a:latin typeface="+mj-lt"/>
                <a:ea typeface="Open Sans" panose="020B0606030504020204" pitchFamily="34" charset="0"/>
                <a:cs typeface="Open Sans" panose="020B0606030504020204" pitchFamily="34" charset="0"/>
              </a:rPr>
              <a:t>chúng ta sẽ tách họ</a:t>
            </a:r>
            <a:r>
              <a:rPr lang="en-US" sz="3000">
                <a:solidFill>
                  <a:prstClr val="black"/>
                </a:solidFill>
                <a:latin typeface="+mj-lt"/>
                <a:ea typeface="Open Sans" panose="020B0606030504020204" pitchFamily="34" charset="0"/>
                <a:cs typeface="Open Sans" panose="020B0606030504020204" pitchFamily="34" charset="0"/>
              </a:rPr>
              <a:t> </a:t>
            </a:r>
            <a:r>
              <a:rPr lang="en-US"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và</a:t>
            </a:r>
            <a:r>
              <a:rPr lang="vi-VN" sz="3000">
                <a:solidFill>
                  <a:prstClr val="black"/>
                </a:solidFill>
                <a:latin typeface="+mj-lt"/>
                <a:ea typeface="Open Sans" panose="020B0606030504020204" pitchFamily="34" charset="0"/>
                <a:cs typeface="Open Sans" panose="020B0606030504020204" pitchFamily="34" charset="0"/>
              </a:rPr>
              <a:t> tên thành hai phần là </a:t>
            </a:r>
            <a:r>
              <a:rPr lang="vi-VN" sz="3000">
                <a:solidFill>
                  <a:srgbClr val="FF0000"/>
                </a:solidFill>
                <a:latin typeface="+mj-lt"/>
                <a:ea typeface="Open Sans" panose="020B0606030504020204" pitchFamily="34" charset="0"/>
                <a:cs typeface="Open Sans" panose="020B0606030504020204" pitchFamily="34" charset="0"/>
              </a:rPr>
              <a:t>họ đệm </a:t>
            </a:r>
            <a:r>
              <a:rPr lang="vi-VN" sz="3000">
                <a:solidFill>
                  <a:prstClr val="black"/>
                </a:solidFill>
                <a:latin typeface="+mj-lt"/>
                <a:ea typeface="Open Sans" panose="020B0606030504020204" pitchFamily="34" charset="0"/>
                <a:cs typeface="Open Sans" panose="020B0606030504020204" pitchFamily="34" charset="0"/>
              </a:rPr>
              <a:t>và </a:t>
            </a:r>
            <a:r>
              <a:rPr lang="vi-VN" sz="3000">
                <a:solidFill>
                  <a:srgbClr val="FF0000"/>
                </a:solidFill>
                <a:latin typeface="+mj-lt"/>
                <a:ea typeface="Open Sans" panose="020B0606030504020204" pitchFamily="34" charset="0"/>
                <a:cs typeface="Open Sans" panose="020B0606030504020204" pitchFamily="34" charset="0"/>
              </a:rPr>
              <a:t>tên</a:t>
            </a:r>
            <a:r>
              <a:rPr lang="vi-VN" sz="3000">
                <a:solidFill>
                  <a:prstClr val="black"/>
                </a:solidFill>
                <a:latin typeface="+mj-lt"/>
                <a:ea typeface="Open Sans" panose="020B0606030504020204" pitchFamily="34" charset="0"/>
                <a:cs typeface="Open Sans" panose="020B0606030504020204" pitchFamily="34" charset="0"/>
              </a:rPr>
              <a:t>.</a:t>
            </a:r>
            <a:r>
              <a:rPr lang="en-US" sz="3000">
                <a:solidFill>
                  <a:prstClr val="black"/>
                </a:solidFill>
                <a:latin typeface="+mj-lt"/>
                <a:ea typeface="Open Sans" panose="020B0606030504020204" pitchFamily="34" charset="0"/>
                <a:cs typeface="Open Sans" panose="020B0606030504020204" pitchFamily="34" charset="0"/>
              </a:rPr>
              <a:t> </a:t>
            </a:r>
            <a:endParaRPr lang="vi-VN" sz="3000">
              <a:solidFill>
                <a:prstClr val="black"/>
              </a:solidFill>
              <a:latin typeface="+mj-lt"/>
              <a:ea typeface="Open Sans" panose="020B0606030504020204" pitchFamily="34" charset="0"/>
              <a:cs typeface="Open Sans" panose="020B0606030504020204" pitchFamily="34" charset="0"/>
            </a:endParaRPr>
          </a:p>
        </p:txBody>
      </p:sp>
      <p:sp>
        <p:nvSpPr>
          <p:cNvPr id="12" name="Speech Bubble: Rectangle with Corners Rounded 11">
            <a:extLst>
              <a:ext uri="{FF2B5EF4-FFF2-40B4-BE49-F238E27FC236}">
                <a16:creationId xmlns:a16="http://schemas.microsoft.com/office/drawing/2014/main" id="{2544A072-ECEE-47AB-A4C6-8487F42ACF49}"/>
              </a:ext>
            </a:extLst>
          </p:cNvPr>
          <p:cNvSpPr/>
          <p:nvPr/>
        </p:nvSpPr>
        <p:spPr>
          <a:xfrm>
            <a:off x="6671010" y="1125820"/>
            <a:ext cx="3739715" cy="3655884"/>
          </a:xfrm>
          <a:prstGeom prst="wedgeRoundRectCallout">
            <a:avLst>
              <a:gd name="adj1" fmla="val 73709"/>
              <a:gd name="adj2" fmla="val -51182"/>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a:defRPr/>
            </a:pP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Trong</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phiếu</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khảo</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sát</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của</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các</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tổ</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đã</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gửi</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thì</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đa</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số</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3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và</a:t>
            </a:r>
            <a:r>
              <a:rPr lang="en-US" sz="3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tên</a:t>
            </a:r>
            <a:r>
              <a:rPr lang="en-US" sz="3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được</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viết</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liền</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vào</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1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cột</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vậy</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làm</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sao</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để</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tách</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Họ</a:t>
            </a:r>
            <a:r>
              <a:rPr lang="en-US" sz="3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đệm</a:t>
            </a:r>
            <a:r>
              <a:rPr lang="en-US" sz="3000"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và</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tên</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thành</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2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cột</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riêng</a:t>
            </a:r>
            <a:r>
              <a:rPr lang="en-US"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biệt</a:t>
            </a:r>
            <a:r>
              <a:rPr lang="vi-VN" sz="3000"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a:t>
            </a:r>
          </a:p>
        </p:txBody>
      </p:sp>
    </p:spTree>
    <p:extLst>
      <p:ext uri="{BB962C8B-B14F-4D97-AF65-F5344CB8AC3E}">
        <p14:creationId xmlns:p14="http://schemas.microsoft.com/office/powerpoint/2010/main" val="377371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30E3962C-BB65-4BD4-BD2C-B037DD427E39}"/>
              </a:ext>
            </a:extLst>
          </p:cNvPr>
          <p:cNvSpPr/>
          <p:nvPr/>
        </p:nvSpPr>
        <p:spPr>
          <a:xfrm>
            <a:off x="6526141" y="2202506"/>
            <a:ext cx="5626102" cy="2719458"/>
          </a:xfrm>
          <a:prstGeom prst="wedgeRoundRectCallout">
            <a:avLst>
              <a:gd name="adj1" fmla="val -54558"/>
              <a:gd name="adj2" fmla="val 18989"/>
              <a:gd name="adj3" fmla="val 16667"/>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100">
                <a:solidFill>
                  <a:srgbClr val="000000"/>
                </a:solidFill>
                <a:latin typeface="Times New Roman" panose="02020603050405020304" pitchFamily="18" charset="0"/>
                <a:cs typeface="Times New Roman" panose="02020603050405020304" pitchFamily="18" charset="0"/>
              </a:rPr>
              <a:t>Sử dụng chức năng </a:t>
            </a:r>
            <a:r>
              <a:rPr lang="en-US" sz="3100">
                <a:solidFill>
                  <a:srgbClr val="FF0000"/>
                </a:solidFill>
                <a:latin typeface="Times New Roman" panose="02020603050405020304" pitchFamily="18" charset="0"/>
                <a:cs typeface="Times New Roman" panose="02020603050405020304" pitchFamily="18" charset="0"/>
              </a:rPr>
              <a:t>sắp xếp</a:t>
            </a:r>
            <a:r>
              <a:rPr lang="en-US" sz="3100">
                <a:solidFill>
                  <a:srgbClr val="000000"/>
                </a:solidFill>
                <a:latin typeface="Times New Roman" panose="02020603050405020304" pitchFamily="18" charset="0"/>
                <a:cs typeface="Times New Roman" panose="02020603050405020304" pitchFamily="18" charset="0"/>
              </a:rPr>
              <a:t> của bảng tính theo </a:t>
            </a:r>
            <a:r>
              <a:rPr lang="en-US" sz="3100">
                <a:solidFill>
                  <a:srgbClr val="FF0000"/>
                </a:solidFill>
                <a:latin typeface="Times New Roman" panose="02020603050405020304" pitchFamily="18" charset="0"/>
                <a:cs typeface="Times New Roman" panose="02020603050405020304" pitchFamily="18" charset="0"/>
              </a:rPr>
              <a:t>nội dung</a:t>
            </a:r>
            <a:r>
              <a:rPr lang="en-US" sz="3100">
                <a:solidFill>
                  <a:srgbClr val="000000"/>
                </a:solidFill>
                <a:latin typeface="Times New Roman" panose="02020603050405020304" pitchFamily="18" charset="0"/>
                <a:cs typeface="Times New Roman" panose="02020603050405020304" pitchFamily="18" charset="0"/>
              </a:rPr>
              <a:t> ta dễ dàng biết ở mỗi một </a:t>
            </a:r>
            <a:r>
              <a:rPr lang="en-US" sz="3100">
                <a:solidFill>
                  <a:srgbClr val="FF0000"/>
                </a:solidFill>
                <a:latin typeface="Times New Roman" panose="02020603050405020304" pitchFamily="18" charset="0"/>
                <a:cs typeface="Times New Roman" panose="02020603050405020304" pitchFamily="18" charset="0"/>
              </a:rPr>
              <a:t>nội dung</a:t>
            </a:r>
            <a:r>
              <a:rPr lang="en-US" sz="3100">
                <a:solidFill>
                  <a:srgbClr val="000000"/>
                </a:solidFill>
                <a:latin typeface="Times New Roman" panose="02020603050405020304" pitchFamily="18" charset="0"/>
                <a:cs typeface="Times New Roman" panose="02020603050405020304" pitchFamily="18" charset="0"/>
              </a:rPr>
              <a:t> nào đó sẽ có bao nhiêu bạn muốn tìm hiểu thêm là những bạn nào.</a:t>
            </a:r>
            <a:endParaRPr lang="vi-VN" sz="3100">
              <a:solidFill>
                <a:srgbClr val="000000"/>
              </a:solidFill>
              <a:latin typeface="Times New Roman" panose="02020603050405020304" pitchFamily="18"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17B6B8DC-3DC3-4C83-9AFB-6709236BF9D5}"/>
              </a:ext>
            </a:extLst>
          </p:cNvPr>
          <p:cNvSpPr/>
          <p:nvPr/>
        </p:nvSpPr>
        <p:spPr>
          <a:xfrm>
            <a:off x="6526141" y="-88254"/>
            <a:ext cx="5665859" cy="2191654"/>
          </a:xfrm>
          <a:prstGeom prst="wedgeRoundRectCallout">
            <a:avLst>
              <a:gd name="adj1" fmla="val -56283"/>
              <a:gd name="adj2" fmla="val 19490"/>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100">
                <a:solidFill>
                  <a:srgbClr val="000000"/>
                </a:solidFill>
                <a:latin typeface="Times New Roman" panose="02020603050405020304" pitchFamily="18" charset="0"/>
                <a:cs typeface="Times New Roman" panose="02020603050405020304" pitchFamily="18" charset="0"/>
              </a:rPr>
              <a:t>Tổ trưởng tổ 1 cho biết ở mỗi </a:t>
            </a:r>
            <a:r>
              <a:rPr lang="en-US" sz="3100">
                <a:solidFill>
                  <a:srgbClr val="FF0000"/>
                </a:solidFill>
                <a:latin typeface="Times New Roman" panose="02020603050405020304" pitchFamily="18" charset="0"/>
                <a:cs typeface="Times New Roman" panose="02020603050405020304" pitchFamily="18" charset="0"/>
              </a:rPr>
              <a:t>nội dung</a:t>
            </a:r>
            <a:r>
              <a:rPr lang="en-US" sz="3100">
                <a:solidFill>
                  <a:srgbClr val="000000"/>
                </a:solidFill>
                <a:latin typeface="Times New Roman" panose="02020603050405020304" pitchFamily="18" charset="0"/>
                <a:cs typeface="Times New Roman" panose="02020603050405020304" pitchFamily="18" charset="0"/>
              </a:rPr>
              <a:t> Tin học có bao nhiêu bạn muốn tìm hiểu thêm? Đó là những bạn nào?</a:t>
            </a:r>
            <a:endParaRPr lang="vi-VN" sz="310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229D3E9-2B39-403B-A6FC-E1A53219E4C9}"/>
              </a:ext>
            </a:extLst>
          </p:cNvPr>
          <p:cNvPicPr>
            <a:picLocks noChangeAspect="1"/>
          </p:cNvPicPr>
          <p:nvPr/>
        </p:nvPicPr>
        <p:blipFill rotWithShape="1">
          <a:blip r:embed="rId2"/>
          <a:srcRect t="21822" r="61631" b="34872"/>
          <a:stretch/>
        </p:blipFill>
        <p:spPr>
          <a:xfrm>
            <a:off x="-1" y="-54202"/>
            <a:ext cx="6228523" cy="3179539"/>
          </a:xfrm>
          <a:prstGeom prst="rect">
            <a:avLst/>
          </a:prstGeom>
        </p:spPr>
      </p:pic>
      <p:pic>
        <p:nvPicPr>
          <p:cNvPr id="5" name="Picture 4">
            <a:extLst>
              <a:ext uri="{FF2B5EF4-FFF2-40B4-BE49-F238E27FC236}">
                <a16:creationId xmlns:a16="http://schemas.microsoft.com/office/drawing/2014/main" id="{3AAA8723-49F1-4274-84AC-E92613AB1157}"/>
              </a:ext>
            </a:extLst>
          </p:cNvPr>
          <p:cNvPicPr>
            <a:picLocks noChangeAspect="1"/>
          </p:cNvPicPr>
          <p:nvPr/>
        </p:nvPicPr>
        <p:blipFill rotWithShape="1">
          <a:blip r:embed="rId3"/>
          <a:srcRect t="22039" r="61631" b="19018"/>
          <a:stretch/>
        </p:blipFill>
        <p:spPr>
          <a:xfrm>
            <a:off x="-13807" y="3234519"/>
            <a:ext cx="6348346" cy="3855394"/>
          </a:xfrm>
          <a:prstGeom prst="rect">
            <a:avLst/>
          </a:prstGeom>
        </p:spPr>
      </p:pic>
      <p:sp>
        <p:nvSpPr>
          <p:cNvPr id="10" name="Speech Bubble: Rectangle with Corners Rounded 9">
            <a:extLst>
              <a:ext uri="{FF2B5EF4-FFF2-40B4-BE49-F238E27FC236}">
                <a16:creationId xmlns:a16="http://schemas.microsoft.com/office/drawing/2014/main" id="{72EE5E1B-9D5C-40FB-8EE9-1D55A9588A44}"/>
              </a:ext>
            </a:extLst>
          </p:cNvPr>
          <p:cNvSpPr/>
          <p:nvPr/>
        </p:nvSpPr>
        <p:spPr>
          <a:xfrm>
            <a:off x="6796154" y="5052785"/>
            <a:ext cx="5356089" cy="1714928"/>
          </a:xfrm>
          <a:prstGeom prst="wedgeRoundRectCallout">
            <a:avLst>
              <a:gd name="adj1" fmla="val -58927"/>
              <a:gd name="adj2" fmla="val -40158"/>
              <a:gd name="adj3" fmla="val 16667"/>
            </a:avLst>
          </a:prstGeom>
          <a:gradFill flip="none" rotWithShape="1">
            <a:gsLst>
              <a:gs pos="0">
                <a:schemeClr val="accent6">
                  <a:lumMod val="0"/>
                  <a:lumOff val="100000"/>
                </a:schemeClr>
              </a:gs>
              <a:gs pos="26000">
                <a:schemeClr val="accent6">
                  <a:lumMod val="0"/>
                  <a:lumOff val="100000"/>
                </a:schemeClr>
              </a:gs>
              <a:gs pos="100000">
                <a:schemeClr val="accent6">
                  <a:lumMod val="60000"/>
                  <a:lumOff val="4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ctr" defTabSz="342900">
              <a:defRPr/>
            </a:pPr>
            <a:r>
              <a:rPr lang="en-US" sz="3200">
                <a:solidFill>
                  <a:srgbClr val="FF0000"/>
                </a:solidFill>
                <a:latin typeface="Times New Roman" panose="02020603050405020304" pitchFamily="18" charset="0"/>
                <a:cs typeface="Times New Roman" panose="02020603050405020304" pitchFamily="18" charset="0"/>
              </a:rPr>
              <a:t>Nội dung </a:t>
            </a:r>
            <a:r>
              <a:rPr lang="en-US" sz="3200">
                <a:solidFill>
                  <a:srgbClr val="000000"/>
                </a:solidFill>
                <a:latin typeface="Times New Roman" panose="02020603050405020304" pitchFamily="18" charset="0"/>
                <a:cs typeface="Times New Roman" panose="02020603050405020304" pitchFamily="18" charset="0"/>
              </a:rPr>
              <a:t>Tin học nào có nhiều học sinh lựa chọn nhất? Đó là những học sinh nào?</a:t>
            </a:r>
            <a:endParaRPr lang="vi-VN" sz="3200">
              <a:solidFill>
                <a:srgbClr val="000000"/>
              </a:solidFill>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BD45BC99-D1A7-4E55-AF81-1389D2F1C61E}"/>
              </a:ext>
            </a:extLst>
          </p:cNvPr>
          <p:cNvSpPr/>
          <p:nvPr/>
        </p:nvSpPr>
        <p:spPr>
          <a:xfrm>
            <a:off x="6796154" y="4993615"/>
            <a:ext cx="5356089" cy="1714928"/>
          </a:xfrm>
          <a:prstGeom prst="wedgeRoundRectCallout">
            <a:avLst>
              <a:gd name="adj1" fmla="val -59669"/>
              <a:gd name="adj2" fmla="val -37067"/>
              <a:gd name="adj3" fmla="val 16667"/>
            </a:avLst>
          </a:prstGeom>
          <a:gradFill flip="none" rotWithShape="1">
            <a:gsLst>
              <a:gs pos="0">
                <a:schemeClr val="accent6">
                  <a:lumMod val="0"/>
                  <a:lumOff val="100000"/>
                </a:schemeClr>
              </a:gs>
              <a:gs pos="26000">
                <a:schemeClr val="accent6">
                  <a:lumMod val="0"/>
                  <a:lumOff val="100000"/>
                </a:schemeClr>
              </a:gs>
              <a:gs pos="100000">
                <a:schemeClr val="accent6">
                  <a:lumMod val="60000"/>
                  <a:lumOff val="4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ctr" defTabSz="342900">
              <a:defRPr/>
            </a:pPr>
            <a:r>
              <a:rPr lang="en-US" sz="3200">
                <a:solidFill>
                  <a:srgbClr val="000000"/>
                </a:solidFill>
                <a:latin typeface="Times New Roman" panose="02020603050405020304" pitchFamily="18" charset="0"/>
                <a:cs typeface="Times New Roman" panose="02020603050405020304" pitchFamily="18" charset="0"/>
              </a:rPr>
              <a:t>Ta cũng có thể dễ dàng biết được </a:t>
            </a:r>
            <a:r>
              <a:rPr lang="en-US" sz="3200">
                <a:solidFill>
                  <a:srgbClr val="FF0000"/>
                </a:solidFill>
                <a:latin typeface="Times New Roman" panose="02020603050405020304" pitchFamily="18" charset="0"/>
                <a:cs typeface="Times New Roman" panose="02020603050405020304" pitchFamily="18" charset="0"/>
              </a:rPr>
              <a:t>nội dung </a:t>
            </a:r>
            <a:r>
              <a:rPr lang="en-US" sz="3200">
                <a:solidFill>
                  <a:srgbClr val="000000"/>
                </a:solidFill>
                <a:latin typeface="Times New Roman" panose="02020603050405020304" pitchFamily="18" charset="0"/>
                <a:cs typeface="Times New Roman" panose="02020603050405020304" pitchFamily="18" charset="0"/>
              </a:rPr>
              <a:t>Tin học nào có nhiều học sinh lựa chọn nhất. </a:t>
            </a:r>
            <a:endParaRPr lang="vi-VN" sz="3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58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20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17B6B8DC-3DC3-4C83-9AFB-6709236BF9D5}"/>
              </a:ext>
            </a:extLst>
          </p:cNvPr>
          <p:cNvSpPr/>
          <p:nvPr/>
        </p:nvSpPr>
        <p:spPr>
          <a:xfrm>
            <a:off x="6758111" y="3062680"/>
            <a:ext cx="5433890" cy="2634328"/>
          </a:xfrm>
          <a:prstGeom prst="wedgeRoundRectCallout">
            <a:avLst>
              <a:gd name="adj1" fmla="val -17625"/>
              <a:gd name="adj2" fmla="val -73470"/>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000">
                <a:solidFill>
                  <a:srgbClr val="000000"/>
                </a:solidFill>
                <a:latin typeface="Times New Roman" panose="02020603050405020304" pitchFamily="18" charset="0"/>
                <a:cs typeface="Times New Roman" panose="02020603050405020304" pitchFamily="18" charset="0"/>
              </a:rPr>
              <a:t>Ta cũng có thể sử dụng  chức năng </a:t>
            </a:r>
            <a:r>
              <a:rPr lang="en-US" sz="3000">
                <a:solidFill>
                  <a:srgbClr val="FF0000"/>
                </a:solidFill>
                <a:latin typeface="Times New Roman" panose="02020603050405020304" pitchFamily="18" charset="0"/>
                <a:cs typeface="Times New Roman" panose="02020603050405020304" pitchFamily="18" charset="0"/>
              </a:rPr>
              <a:t>lọc dữ liệu </a:t>
            </a:r>
            <a:r>
              <a:rPr lang="en-US" sz="3000">
                <a:solidFill>
                  <a:srgbClr val="000000"/>
                </a:solidFill>
                <a:latin typeface="Times New Roman" panose="02020603050405020304" pitchFamily="18" charset="0"/>
                <a:cs typeface="Times New Roman" panose="02020603050405020304" pitchFamily="18" charset="0"/>
              </a:rPr>
              <a:t>để biết được với mỗi nội dung, học sinh thuộc  những tổ nào để có căn cứ chia nhóm học tập. </a:t>
            </a:r>
            <a:endParaRPr lang="vi-VN" sz="3000">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D38265E-DC8A-42B5-ACCF-F96AA7FEA23C}"/>
              </a:ext>
            </a:extLst>
          </p:cNvPr>
          <p:cNvPicPr>
            <a:picLocks noChangeAspect="1"/>
          </p:cNvPicPr>
          <p:nvPr/>
        </p:nvPicPr>
        <p:blipFill rotWithShape="1">
          <a:blip r:embed="rId2"/>
          <a:srcRect t="22015" r="62391" b="65584"/>
          <a:stretch/>
        </p:blipFill>
        <p:spPr>
          <a:xfrm>
            <a:off x="6498745" y="581111"/>
            <a:ext cx="5476558" cy="1897046"/>
          </a:xfrm>
          <a:prstGeom prst="rect">
            <a:avLst/>
          </a:prstGeom>
        </p:spPr>
      </p:pic>
      <p:pic>
        <p:nvPicPr>
          <p:cNvPr id="6" name="Picture 5">
            <a:extLst>
              <a:ext uri="{FF2B5EF4-FFF2-40B4-BE49-F238E27FC236}">
                <a16:creationId xmlns:a16="http://schemas.microsoft.com/office/drawing/2014/main" id="{63A83B52-1F99-47FF-A7CA-FDB6F203E176}"/>
              </a:ext>
            </a:extLst>
          </p:cNvPr>
          <p:cNvPicPr>
            <a:picLocks noChangeAspect="1"/>
          </p:cNvPicPr>
          <p:nvPr/>
        </p:nvPicPr>
        <p:blipFill rotWithShape="1">
          <a:blip r:embed="rId3"/>
          <a:srcRect t="22230" r="61196" b="57695"/>
          <a:stretch/>
        </p:blipFill>
        <p:spPr>
          <a:xfrm>
            <a:off x="216697" y="184441"/>
            <a:ext cx="6196273" cy="2859005"/>
          </a:xfrm>
          <a:prstGeom prst="rect">
            <a:avLst/>
          </a:prstGeom>
        </p:spPr>
      </p:pic>
      <p:sp>
        <p:nvSpPr>
          <p:cNvPr id="5" name="Speech Bubble: Rectangle with Corners Rounded 4">
            <a:extLst>
              <a:ext uri="{FF2B5EF4-FFF2-40B4-BE49-F238E27FC236}">
                <a16:creationId xmlns:a16="http://schemas.microsoft.com/office/drawing/2014/main" id="{0F41EBA0-7349-4F73-A3F9-8A0A8F1C6362}"/>
              </a:ext>
            </a:extLst>
          </p:cNvPr>
          <p:cNvSpPr/>
          <p:nvPr/>
        </p:nvSpPr>
        <p:spPr>
          <a:xfrm>
            <a:off x="216697" y="3429000"/>
            <a:ext cx="5832645" cy="2259758"/>
          </a:xfrm>
          <a:prstGeom prst="wedgeRoundRectCallout">
            <a:avLst>
              <a:gd name="adj1" fmla="val 25702"/>
              <a:gd name="adj2" fmla="val -66064"/>
              <a:gd name="adj3"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a:solidFill>
                  <a:schemeClr val="tx1"/>
                </a:solidFill>
                <a:latin typeface="Times New Roman" panose="02020603050405020304" pitchFamily="18" charset="0"/>
                <a:cs typeface="Times New Roman" panose="02020603050405020304" pitchFamily="18" charset="0"/>
              </a:rPr>
              <a:t>Để giải quyết những yêu cầu của bài toán thực tế ở trên chúng ta có thể sử dụng các chức năng gì của phần mềm bảng tính?</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2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8265E-DC8A-42B5-ACCF-F96AA7FEA23C}"/>
              </a:ext>
            </a:extLst>
          </p:cNvPr>
          <p:cNvPicPr>
            <a:picLocks noChangeAspect="1"/>
          </p:cNvPicPr>
          <p:nvPr/>
        </p:nvPicPr>
        <p:blipFill rotWithShape="1">
          <a:blip r:embed="rId2"/>
          <a:srcRect t="22015" r="62391" b="65584"/>
          <a:stretch/>
        </p:blipFill>
        <p:spPr>
          <a:xfrm>
            <a:off x="6213458" y="132521"/>
            <a:ext cx="5978542" cy="1532522"/>
          </a:xfrm>
          <a:prstGeom prst="rect">
            <a:avLst/>
          </a:prstGeom>
        </p:spPr>
      </p:pic>
      <p:pic>
        <p:nvPicPr>
          <p:cNvPr id="6" name="Picture 5">
            <a:extLst>
              <a:ext uri="{FF2B5EF4-FFF2-40B4-BE49-F238E27FC236}">
                <a16:creationId xmlns:a16="http://schemas.microsoft.com/office/drawing/2014/main" id="{63A83B52-1F99-47FF-A7CA-FDB6F203E176}"/>
              </a:ext>
            </a:extLst>
          </p:cNvPr>
          <p:cNvPicPr>
            <a:picLocks noChangeAspect="1"/>
          </p:cNvPicPr>
          <p:nvPr/>
        </p:nvPicPr>
        <p:blipFill rotWithShape="1">
          <a:blip r:embed="rId3"/>
          <a:srcRect t="21914" r="61824" b="57990"/>
          <a:stretch/>
        </p:blipFill>
        <p:spPr>
          <a:xfrm>
            <a:off x="0" y="132521"/>
            <a:ext cx="6096000" cy="2037473"/>
          </a:xfrm>
          <a:prstGeom prst="rect">
            <a:avLst/>
          </a:prstGeom>
        </p:spPr>
      </p:pic>
      <p:pic>
        <p:nvPicPr>
          <p:cNvPr id="5" name="Picture 4">
            <a:extLst>
              <a:ext uri="{FF2B5EF4-FFF2-40B4-BE49-F238E27FC236}">
                <a16:creationId xmlns:a16="http://schemas.microsoft.com/office/drawing/2014/main" id="{08A4A7D1-A8E2-4FCD-BC6D-3A75F9BD6FE5}"/>
              </a:ext>
            </a:extLst>
          </p:cNvPr>
          <p:cNvPicPr>
            <a:picLocks noChangeAspect="1"/>
          </p:cNvPicPr>
          <p:nvPr/>
        </p:nvPicPr>
        <p:blipFill rotWithShape="1">
          <a:blip r:embed="rId4"/>
          <a:srcRect t="21822" r="61631" b="19018"/>
          <a:stretch/>
        </p:blipFill>
        <p:spPr>
          <a:xfrm>
            <a:off x="6213459" y="1744556"/>
            <a:ext cx="5978542" cy="4868490"/>
          </a:xfrm>
          <a:prstGeom prst="rect">
            <a:avLst/>
          </a:prstGeom>
        </p:spPr>
      </p:pic>
      <p:sp>
        <p:nvSpPr>
          <p:cNvPr id="8" name="Speech Bubble: Rectangle with Corners Rounded 7">
            <a:extLst>
              <a:ext uri="{FF2B5EF4-FFF2-40B4-BE49-F238E27FC236}">
                <a16:creationId xmlns:a16="http://schemas.microsoft.com/office/drawing/2014/main" id="{6BD76428-809A-478B-BA94-18ACB2EF995E}"/>
              </a:ext>
            </a:extLst>
          </p:cNvPr>
          <p:cNvSpPr/>
          <p:nvPr/>
        </p:nvSpPr>
        <p:spPr>
          <a:xfrm>
            <a:off x="345409" y="2428249"/>
            <a:ext cx="5633133" cy="2259758"/>
          </a:xfrm>
          <a:prstGeom prst="wedgeRoundRectCallout">
            <a:avLst>
              <a:gd name="adj1" fmla="val 54557"/>
              <a:gd name="adj2" fmla="val -62545"/>
              <a:gd name="adj3"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a:solidFill>
                  <a:schemeClr val="tx1"/>
                </a:solidFill>
                <a:latin typeface="Times New Roman" panose="02020603050405020304" pitchFamily="18" charset="0"/>
                <a:cs typeface="Times New Roman" panose="02020603050405020304" pitchFamily="18" charset="0"/>
              </a:rPr>
              <a:t>              Để giải quyết những yêu cầu của bài toán thực tế ở trên chúng ta có thể sử dụng chức năng </a:t>
            </a:r>
            <a:r>
              <a:rPr lang="en-US" sz="3200">
                <a:solidFill>
                  <a:srgbClr val="FF0000"/>
                </a:solidFill>
                <a:latin typeface="Times New Roman" panose="02020603050405020304" pitchFamily="18" charset="0"/>
                <a:cs typeface="Times New Roman" panose="02020603050405020304" pitchFamily="18" charset="0"/>
              </a:rPr>
              <a:t>sắp xếp </a:t>
            </a:r>
            <a:r>
              <a:rPr lang="en-US" sz="3200">
                <a:solidFill>
                  <a:schemeClr val="tx1"/>
                </a:solidFill>
                <a:latin typeface="Times New Roman" panose="02020603050405020304" pitchFamily="18" charset="0"/>
                <a:cs typeface="Times New Roman" panose="02020603050405020304" pitchFamily="18" charset="0"/>
              </a:rPr>
              <a:t>và </a:t>
            </a:r>
            <a:r>
              <a:rPr lang="en-US" sz="3200">
                <a:solidFill>
                  <a:srgbClr val="FF0000"/>
                </a:solidFill>
                <a:latin typeface="Times New Roman" panose="02020603050405020304" pitchFamily="18" charset="0"/>
                <a:cs typeface="Times New Roman" panose="02020603050405020304" pitchFamily="18" charset="0"/>
              </a:rPr>
              <a:t>lọc dữ liệu</a:t>
            </a:r>
          </a:p>
        </p:txBody>
      </p:sp>
      <p:sp>
        <p:nvSpPr>
          <p:cNvPr id="10" name="Speech Bubble: Rectangle with Corners Rounded 9">
            <a:extLst>
              <a:ext uri="{FF2B5EF4-FFF2-40B4-BE49-F238E27FC236}">
                <a16:creationId xmlns:a16="http://schemas.microsoft.com/office/drawing/2014/main" id="{EA439AB1-B431-4EE4-B9A9-664EEDCA0947}"/>
              </a:ext>
            </a:extLst>
          </p:cNvPr>
          <p:cNvSpPr/>
          <p:nvPr/>
        </p:nvSpPr>
        <p:spPr>
          <a:xfrm>
            <a:off x="800785" y="4688007"/>
            <a:ext cx="4722380" cy="1612772"/>
          </a:xfrm>
          <a:prstGeom prst="wedgeRoundRectCallout">
            <a:avLst>
              <a:gd name="adj1" fmla="val 20404"/>
              <a:gd name="adj2" fmla="val -60629"/>
              <a:gd name="adj3" fmla="val 16667"/>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ctr" defTabSz="342900">
              <a:defRPr/>
            </a:pPr>
            <a:r>
              <a:rPr lang="en-US" sz="3000">
                <a:solidFill>
                  <a:srgbClr val="000000"/>
                </a:solidFill>
                <a:latin typeface="Times New Roman" panose="02020603050405020304" pitchFamily="18" charset="0"/>
                <a:cs typeface="Times New Roman" panose="02020603050405020304" pitchFamily="18" charset="0"/>
              </a:rPr>
              <a:t>Vậy em hiểu: </a:t>
            </a:r>
          </a:p>
          <a:p>
            <a:pPr marL="514350" lvl="0" indent="-514350" algn="just" defTabSz="342900">
              <a:buAutoNum type="arabicPeriod"/>
              <a:defRPr/>
            </a:pPr>
            <a:r>
              <a:rPr lang="en-US" sz="3000">
                <a:solidFill>
                  <a:srgbClr val="C00000"/>
                </a:solidFill>
                <a:latin typeface="Times New Roman" panose="02020603050405020304" pitchFamily="18" charset="0"/>
                <a:cs typeface="Times New Roman" panose="02020603050405020304" pitchFamily="18" charset="0"/>
              </a:rPr>
              <a:t>Sắp xếp dữ liệu là gì?</a:t>
            </a:r>
          </a:p>
          <a:p>
            <a:pPr marL="514350" lvl="0" indent="-514350" algn="just" defTabSz="342900">
              <a:buAutoNum type="arabicPeriod"/>
              <a:defRPr/>
            </a:pPr>
            <a:r>
              <a:rPr lang="en-US" sz="3000">
                <a:solidFill>
                  <a:srgbClr val="C00000"/>
                </a:solidFill>
                <a:latin typeface="Times New Roman" panose="02020603050405020304" pitchFamily="18" charset="0"/>
                <a:cs typeface="Times New Roman" panose="02020603050405020304" pitchFamily="18" charset="0"/>
              </a:rPr>
              <a:t>Lọc dữ liệu là gì?</a:t>
            </a:r>
            <a:endParaRPr lang="vi-VN" sz="3000">
              <a:solidFill>
                <a:srgbClr val="C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49C8BDF-D146-4207-AB4E-BEC527BDA44C}"/>
              </a:ext>
            </a:extLst>
          </p:cNvPr>
          <p:cNvPicPr>
            <a:picLocks noChangeAspect="1"/>
          </p:cNvPicPr>
          <p:nvPr/>
        </p:nvPicPr>
        <p:blipFill rotWithShape="1">
          <a:blip r:embed="rId5"/>
          <a:srcRect l="28653" t="23984" r="66981" b="68450"/>
          <a:stretch/>
        </p:blipFill>
        <p:spPr>
          <a:xfrm>
            <a:off x="227950" y="2034685"/>
            <a:ext cx="1327895" cy="913231"/>
          </a:xfrm>
          <a:prstGeom prst="rect">
            <a:avLst/>
          </a:prstGeom>
        </p:spPr>
      </p:pic>
    </p:spTree>
    <p:extLst>
      <p:ext uri="{BB962C8B-B14F-4D97-AF65-F5344CB8AC3E}">
        <p14:creationId xmlns:p14="http://schemas.microsoft.com/office/powerpoint/2010/main" val="84686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C3AC9-4A8B-4117-BFE2-B51BC37B870C}"/>
              </a:ext>
            </a:extLst>
          </p:cNvPr>
          <p:cNvPicPr>
            <a:picLocks noChangeAspect="1"/>
          </p:cNvPicPr>
          <p:nvPr/>
        </p:nvPicPr>
        <p:blipFill rotWithShape="1">
          <a:blip r:embed="rId2"/>
          <a:srcRect l="-1" t="25688" r="65110" b="47245"/>
          <a:stretch/>
        </p:blipFill>
        <p:spPr>
          <a:xfrm>
            <a:off x="4982817" y="3425221"/>
            <a:ext cx="7371375" cy="3482018"/>
          </a:xfrm>
          <a:prstGeom prst="rect">
            <a:avLst/>
          </a:prstGeom>
        </p:spPr>
      </p:pic>
      <p:pic>
        <p:nvPicPr>
          <p:cNvPr id="9" name="Picture 8">
            <a:extLst>
              <a:ext uri="{FF2B5EF4-FFF2-40B4-BE49-F238E27FC236}">
                <a16:creationId xmlns:a16="http://schemas.microsoft.com/office/drawing/2014/main" id="{9345603D-E655-4D62-8C99-1D4FF0FB3A37}"/>
              </a:ext>
            </a:extLst>
          </p:cNvPr>
          <p:cNvPicPr>
            <a:picLocks noChangeAspect="1"/>
          </p:cNvPicPr>
          <p:nvPr/>
        </p:nvPicPr>
        <p:blipFill rotWithShape="1">
          <a:blip r:embed="rId3"/>
          <a:srcRect t="25899" r="65543" b="24432"/>
          <a:stretch/>
        </p:blipFill>
        <p:spPr>
          <a:xfrm>
            <a:off x="4982817" y="0"/>
            <a:ext cx="7209183" cy="3429000"/>
          </a:xfrm>
          <a:prstGeom prst="rect">
            <a:avLst/>
          </a:prstGeom>
        </p:spPr>
      </p:pic>
      <p:sp>
        <p:nvSpPr>
          <p:cNvPr id="5" name="Speech Bubble: Rectangle with Corners Rounded 4">
            <a:extLst>
              <a:ext uri="{FF2B5EF4-FFF2-40B4-BE49-F238E27FC236}">
                <a16:creationId xmlns:a16="http://schemas.microsoft.com/office/drawing/2014/main" id="{4B9C4BB5-507A-4387-8922-92158404CC12}"/>
              </a:ext>
            </a:extLst>
          </p:cNvPr>
          <p:cNvSpPr/>
          <p:nvPr/>
        </p:nvSpPr>
        <p:spPr>
          <a:xfrm>
            <a:off x="0" y="0"/>
            <a:ext cx="4572000" cy="3145106"/>
          </a:xfrm>
          <a:prstGeom prst="wedgeRoundRectCallout">
            <a:avLst>
              <a:gd name="adj1" fmla="val 59413"/>
              <a:gd name="adj2" fmla="val 14694"/>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000">
                <a:solidFill>
                  <a:srgbClr val="C00000"/>
                </a:solidFill>
                <a:latin typeface="Times New Roman" panose="02020603050405020304" pitchFamily="18" charset="0"/>
                <a:cs typeface="Times New Roman" panose="02020603050405020304" pitchFamily="18" charset="0"/>
              </a:rPr>
              <a:t>1. Sắp xếp dữ liệu là: </a:t>
            </a:r>
            <a:r>
              <a:rPr lang="en-US" sz="3000">
                <a:solidFill>
                  <a:srgbClr val="000000"/>
                </a:solidFill>
                <a:latin typeface="Times New Roman" panose="02020603050405020304" pitchFamily="18" charset="0"/>
                <a:cs typeface="Times New Roman" panose="02020603050405020304" pitchFamily="18" charset="0"/>
              </a:rPr>
              <a:t>H</a:t>
            </a:r>
            <a:r>
              <a:rPr lang="vi-VN" sz="3000">
                <a:solidFill>
                  <a:srgbClr val="000000"/>
                </a:solidFill>
                <a:latin typeface="Times New Roman" panose="02020603050405020304" pitchFamily="18" charset="0"/>
                <a:cs typeface="Times New Roman" panose="02020603050405020304" pitchFamily="18" charset="0"/>
              </a:rPr>
              <a:t>oán đổi vị trí các hàng của bảng dữ liệu để giá trị dữ liệu trong một hay nhiều cột được sắp theo thứ tự tăng dần hoặc giảm dần.</a:t>
            </a:r>
          </a:p>
        </p:txBody>
      </p:sp>
      <p:sp>
        <p:nvSpPr>
          <p:cNvPr id="12" name="Speech Bubble: Rectangle with Corners Rounded 11">
            <a:extLst>
              <a:ext uri="{FF2B5EF4-FFF2-40B4-BE49-F238E27FC236}">
                <a16:creationId xmlns:a16="http://schemas.microsoft.com/office/drawing/2014/main" id="{035D5E77-A996-44A8-8DB8-02C38C99C2E9}"/>
              </a:ext>
            </a:extLst>
          </p:cNvPr>
          <p:cNvSpPr/>
          <p:nvPr/>
        </p:nvSpPr>
        <p:spPr>
          <a:xfrm>
            <a:off x="95535" y="3357177"/>
            <a:ext cx="4572000" cy="2259758"/>
          </a:xfrm>
          <a:prstGeom prst="wedgeRoundRectCallout">
            <a:avLst>
              <a:gd name="adj1" fmla="val 65060"/>
              <a:gd name="adj2" fmla="val -1158"/>
              <a:gd name="adj3"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a:solidFill>
                  <a:srgbClr val="C00000"/>
                </a:solidFill>
                <a:latin typeface="Times New Roman" panose="02020603050405020304" pitchFamily="18" charset="0"/>
                <a:cs typeface="Times New Roman" panose="02020603050405020304" pitchFamily="18" charset="0"/>
              </a:rPr>
              <a:t>2. Lọc dữ liệu là: </a:t>
            </a:r>
            <a:r>
              <a:rPr lang="en-US" sz="3200">
                <a:solidFill>
                  <a:schemeClr val="tx1"/>
                </a:solidFill>
                <a:latin typeface="Times New Roman" panose="02020603050405020304" pitchFamily="18" charset="0"/>
                <a:cs typeface="Times New Roman" panose="02020603050405020304" pitchFamily="18" charset="0"/>
              </a:rPr>
              <a:t>Chọn và chỉ hiển thị các hàng thoả mãn các tiêu chuẩn nhất định nào đó.</a:t>
            </a:r>
          </a:p>
        </p:txBody>
      </p:sp>
      <p:sp>
        <p:nvSpPr>
          <p:cNvPr id="6" name="AutoShape 215">
            <a:hlinkClick r:id="rId4" action="ppaction://hlinkfile" highlightClick="1"/>
            <a:extLst>
              <a:ext uri="{FF2B5EF4-FFF2-40B4-BE49-F238E27FC236}">
                <a16:creationId xmlns:a16="http://schemas.microsoft.com/office/drawing/2014/main" id="{CF74CD06-B5EA-43F7-AFD3-B406FB7FDAF6}"/>
              </a:ext>
            </a:extLst>
          </p:cNvPr>
          <p:cNvSpPr>
            <a:spLocks noChangeArrowheads="1"/>
          </p:cNvSpPr>
          <p:nvPr/>
        </p:nvSpPr>
        <p:spPr bwMode="auto">
          <a:xfrm>
            <a:off x="1003111" y="6399407"/>
            <a:ext cx="3295934" cy="507832"/>
          </a:xfrm>
          <a:prstGeom prst="actionButtonBlank">
            <a:avLst/>
          </a:prstGeom>
          <a:gradFill rotWithShape="1">
            <a:gsLst>
              <a:gs pos="0">
                <a:srgbClr val="DEEBF7"/>
              </a:gs>
              <a:gs pos="100000">
                <a:srgbClr val="FFFFFF"/>
              </a:gs>
            </a:gsLst>
            <a:lin ang="5400000" scaled="1"/>
          </a:gradFill>
          <a:ln>
            <a:noFill/>
          </a:ln>
          <a:effectLst/>
          <a:extLst/>
        </p:spPr>
        <p:txBody>
          <a:bodyPr wrap="none" anchor="ctr"/>
          <a:lstStyle/>
          <a:p>
            <a:pPr algn="ctr"/>
            <a:r>
              <a:rPr lang="en-US" altLang="en-US" sz="2000" b="1">
                <a:solidFill>
                  <a:schemeClr val="accent5">
                    <a:lumMod val="60000"/>
                    <a:lumOff val="40000"/>
                  </a:schemeClr>
                </a:solidFill>
                <a:latin typeface="Times New Roman" panose="02020603050405020304" pitchFamily="18" charset="0"/>
                <a:cs typeface="Times New Roman" panose="02020603050405020304" pitchFamily="18" charset="0"/>
              </a:rPr>
              <a:t>THỰC HÀNH TRÒ CHƠI</a:t>
            </a:r>
          </a:p>
        </p:txBody>
      </p:sp>
    </p:spTree>
    <p:extLst>
      <p:ext uri="{BB962C8B-B14F-4D97-AF65-F5344CB8AC3E}">
        <p14:creationId xmlns:p14="http://schemas.microsoft.com/office/powerpoint/2010/main" val="113145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45603D-E655-4D62-8C99-1D4FF0FB3A37}"/>
              </a:ext>
            </a:extLst>
          </p:cNvPr>
          <p:cNvPicPr>
            <a:picLocks noChangeAspect="1"/>
          </p:cNvPicPr>
          <p:nvPr/>
        </p:nvPicPr>
        <p:blipFill rotWithShape="1">
          <a:blip r:embed="rId2"/>
          <a:srcRect t="25899" r="65543" b="24432"/>
          <a:stretch/>
        </p:blipFill>
        <p:spPr>
          <a:xfrm>
            <a:off x="6470832" y="17929"/>
            <a:ext cx="5832644" cy="3189360"/>
          </a:xfrm>
          <a:prstGeom prst="rect">
            <a:avLst/>
          </a:prstGeom>
        </p:spPr>
      </p:pic>
      <p:sp>
        <p:nvSpPr>
          <p:cNvPr id="5" name="Speech Bubble: Rectangle with Corners Rounded 4">
            <a:extLst>
              <a:ext uri="{FF2B5EF4-FFF2-40B4-BE49-F238E27FC236}">
                <a16:creationId xmlns:a16="http://schemas.microsoft.com/office/drawing/2014/main" id="{4B9C4BB5-507A-4387-8922-92158404CC12}"/>
              </a:ext>
            </a:extLst>
          </p:cNvPr>
          <p:cNvSpPr/>
          <p:nvPr/>
        </p:nvSpPr>
        <p:spPr>
          <a:xfrm>
            <a:off x="70585" y="3904878"/>
            <a:ext cx="6025414" cy="2123550"/>
          </a:xfrm>
          <a:prstGeom prst="wedgeRoundRectCallout">
            <a:avLst>
              <a:gd name="adj1" fmla="val 55005"/>
              <a:gd name="adj2" fmla="val 41342"/>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000" b="1" u="sng">
                <a:solidFill>
                  <a:srgbClr val="C00000"/>
                </a:solidFill>
                <a:latin typeface="Times New Roman" panose="02020603050405020304" pitchFamily="18" charset="0"/>
                <a:cs typeface="Times New Roman" panose="02020603050405020304" pitchFamily="18" charset="0"/>
              </a:rPr>
              <a:t>Lưu ý:</a:t>
            </a:r>
            <a:r>
              <a:rPr lang="en-US" sz="3000">
                <a:solidFill>
                  <a:srgbClr val="C00000"/>
                </a:solidFill>
                <a:latin typeface="Times New Roman" panose="02020603050405020304" pitchFamily="18" charset="0"/>
                <a:cs typeface="Times New Roman" panose="02020603050405020304" pitchFamily="18" charset="0"/>
              </a:rPr>
              <a:t> Việc sắp xếp theo thứ tự bảng chữ cái khi sử dụng bảng mã Unicode sẽ không hoàn toàn đúng với thứ tự trong tiếng Việt.</a:t>
            </a:r>
            <a:endParaRPr lang="vi-VN" sz="300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712F82A-4009-4E58-9467-349BE1F40DFD}"/>
              </a:ext>
            </a:extLst>
          </p:cNvPr>
          <p:cNvPicPr>
            <a:picLocks noChangeAspect="1"/>
          </p:cNvPicPr>
          <p:nvPr/>
        </p:nvPicPr>
        <p:blipFill rotWithShape="1">
          <a:blip r:embed="rId3"/>
          <a:srcRect t="24721" r="65565" b="25013"/>
          <a:stretch/>
        </p:blipFill>
        <p:spPr>
          <a:xfrm>
            <a:off x="6359357" y="3267635"/>
            <a:ext cx="5832644" cy="3572436"/>
          </a:xfrm>
          <a:prstGeom prst="rect">
            <a:avLst/>
          </a:prstGeom>
        </p:spPr>
      </p:pic>
      <p:sp>
        <p:nvSpPr>
          <p:cNvPr id="11" name="Speech Bubble: Rectangle with Corners Rounded 10">
            <a:extLst>
              <a:ext uri="{FF2B5EF4-FFF2-40B4-BE49-F238E27FC236}">
                <a16:creationId xmlns:a16="http://schemas.microsoft.com/office/drawing/2014/main" id="{5D513D3E-FA26-47CB-80AD-203D8C66B425}"/>
              </a:ext>
            </a:extLst>
          </p:cNvPr>
          <p:cNvSpPr/>
          <p:nvPr/>
        </p:nvSpPr>
        <p:spPr>
          <a:xfrm>
            <a:off x="70586" y="1987320"/>
            <a:ext cx="6025414" cy="1612772"/>
          </a:xfrm>
          <a:prstGeom prst="wedgeRoundRectCallout">
            <a:avLst>
              <a:gd name="adj1" fmla="val 62382"/>
              <a:gd name="adj2" fmla="val 37958"/>
              <a:gd name="adj3"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000">
                <a:solidFill>
                  <a:schemeClr val="tx1"/>
                </a:solidFill>
                <a:latin typeface="Times New Roman" panose="02020603050405020304" pitchFamily="18" charset="0"/>
                <a:cs typeface="Times New Roman" panose="02020603050405020304" pitchFamily="18" charset="0"/>
              </a:rPr>
              <a:t>Chúng ta có thể sử dụng chức năng sắp xếp theo đồng thời cột </a:t>
            </a:r>
            <a:r>
              <a:rPr lang="en-US" sz="3000">
                <a:solidFill>
                  <a:srgbClr val="C00000"/>
                </a:solidFill>
                <a:latin typeface="Times New Roman" panose="02020603050405020304" pitchFamily="18" charset="0"/>
                <a:cs typeface="Times New Roman" panose="02020603050405020304" pitchFamily="18" charset="0"/>
              </a:rPr>
              <a:t>Tên</a:t>
            </a:r>
            <a:r>
              <a:rPr lang="en-US" sz="3000">
                <a:solidFill>
                  <a:schemeClr val="tx1"/>
                </a:solidFill>
                <a:latin typeface="Times New Roman" panose="02020603050405020304" pitchFamily="18" charset="0"/>
                <a:cs typeface="Times New Roman" panose="02020603050405020304" pitchFamily="18" charset="0"/>
              </a:rPr>
              <a:t> và </a:t>
            </a:r>
            <a:r>
              <a:rPr lang="en-US" sz="3000">
                <a:solidFill>
                  <a:srgbClr val="C00000"/>
                </a:solidFill>
                <a:latin typeface="Times New Roman" panose="02020603050405020304" pitchFamily="18" charset="0"/>
                <a:cs typeface="Times New Roman" panose="02020603050405020304" pitchFamily="18" charset="0"/>
              </a:rPr>
              <a:t>Họ đệm </a:t>
            </a:r>
            <a:r>
              <a:rPr lang="en-US" sz="3000">
                <a:solidFill>
                  <a:schemeClr val="tx1"/>
                </a:solidFill>
                <a:latin typeface="Times New Roman" panose="02020603050405020304" pitchFamily="18" charset="0"/>
                <a:cs typeface="Times New Roman" panose="02020603050405020304" pitchFamily="18" charset="0"/>
              </a:rPr>
              <a:t>theo thứ tự ưu tiên</a:t>
            </a:r>
            <a:endParaRPr lang="en-US" sz="3000">
              <a:solidFill>
                <a:srgbClr val="FF0000"/>
              </a:solidFill>
              <a:latin typeface="Times New Roman" panose="020206030504050203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E2905C10-9BD2-4914-8DCE-15979EDAE975}"/>
              </a:ext>
            </a:extLst>
          </p:cNvPr>
          <p:cNvSpPr/>
          <p:nvPr/>
        </p:nvSpPr>
        <p:spPr>
          <a:xfrm>
            <a:off x="0" y="-160088"/>
            <a:ext cx="6325613" cy="2089498"/>
          </a:xfrm>
          <a:prstGeom prst="wedgeRoundRectCallout">
            <a:avLst>
              <a:gd name="adj1" fmla="val 55784"/>
              <a:gd name="adj2" fmla="val 52294"/>
              <a:gd name="adj3" fmla="val 16667"/>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000">
                <a:solidFill>
                  <a:srgbClr val="000000"/>
                </a:solidFill>
                <a:latin typeface="Times New Roman" panose="02020603050405020304" pitchFamily="18" charset="0"/>
                <a:cs typeface="Times New Roman" panose="02020603050405020304" pitchFamily="18" charset="0"/>
              </a:rPr>
              <a:t>Em có nhận xét gì sau khi tên học sinh được sắp xếp theo thứ tự bảng chữ cái? </a:t>
            </a:r>
          </a:p>
          <a:p>
            <a:pPr lvl="0" algn="ctr" defTabSz="342900">
              <a:defRPr/>
            </a:pPr>
            <a:r>
              <a:rPr lang="en-US" sz="2900">
                <a:solidFill>
                  <a:srgbClr val="FF6600"/>
                </a:solidFill>
                <a:latin typeface="Times New Roman" panose="02020603050405020304" pitchFamily="18" charset="0"/>
                <a:cs typeface="Times New Roman" panose="02020603050405020304" pitchFamily="18" charset="0"/>
              </a:rPr>
              <a:t>(xem kỹ các HS có cùng tên, </a:t>
            </a:r>
          </a:p>
          <a:p>
            <a:pPr lvl="0" algn="ctr" defTabSz="342900">
              <a:defRPr/>
            </a:pPr>
            <a:r>
              <a:rPr lang="en-US" sz="2900">
                <a:solidFill>
                  <a:srgbClr val="FF6600"/>
                </a:solidFill>
                <a:latin typeface="Times New Roman" panose="02020603050405020304" pitchFamily="18" charset="0"/>
                <a:cs typeface="Times New Roman" panose="02020603050405020304" pitchFamily="18" charset="0"/>
              </a:rPr>
              <a:t>so sánh với danh sách lớp)</a:t>
            </a:r>
            <a:endParaRPr lang="vi-VN" sz="290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7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B7EDCF6-9F1E-4978-8635-19733FCEA892}"/>
              </a:ext>
            </a:extLst>
          </p:cNvPr>
          <p:cNvPicPr>
            <a:picLocks noChangeAspect="1"/>
          </p:cNvPicPr>
          <p:nvPr/>
        </p:nvPicPr>
        <p:blipFill>
          <a:blip r:embed="rId2"/>
          <a:stretch>
            <a:fillRect/>
          </a:stretch>
        </p:blipFill>
        <p:spPr>
          <a:xfrm>
            <a:off x="2070132" y="1048099"/>
            <a:ext cx="9898925" cy="564339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712F82A-4009-4E58-9467-349BE1F40DFD}"/>
              </a:ext>
            </a:extLst>
          </p:cNvPr>
          <p:cNvPicPr>
            <a:picLocks noChangeAspect="1"/>
          </p:cNvPicPr>
          <p:nvPr/>
        </p:nvPicPr>
        <p:blipFill rotWithShape="1">
          <a:blip r:embed="rId3"/>
          <a:srcRect t="24721" r="65565" b="25013"/>
          <a:stretch/>
        </p:blipFill>
        <p:spPr>
          <a:xfrm>
            <a:off x="2070132" y="1188643"/>
            <a:ext cx="10121868" cy="5519605"/>
          </a:xfrm>
          <a:prstGeom prst="rect">
            <a:avLst/>
          </a:prstGeom>
        </p:spPr>
      </p:pic>
      <p:sp>
        <p:nvSpPr>
          <p:cNvPr id="11" name="Speech Bubble: Rectangle with Corners Rounded 10">
            <a:extLst>
              <a:ext uri="{FF2B5EF4-FFF2-40B4-BE49-F238E27FC236}">
                <a16:creationId xmlns:a16="http://schemas.microsoft.com/office/drawing/2014/main" id="{5D513D3E-FA26-47CB-80AD-203D8C66B425}"/>
              </a:ext>
            </a:extLst>
          </p:cNvPr>
          <p:cNvSpPr/>
          <p:nvPr/>
        </p:nvSpPr>
        <p:spPr>
          <a:xfrm>
            <a:off x="0" y="1454383"/>
            <a:ext cx="1951630" cy="3690004"/>
          </a:xfrm>
          <a:prstGeom prst="wedgeRoundRectCallout">
            <a:avLst>
              <a:gd name="adj1" fmla="val 54751"/>
              <a:gd name="adj2" fmla="val 13767"/>
              <a:gd name="adj3"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a:solidFill>
                  <a:schemeClr val="tx1"/>
                </a:solidFill>
                <a:latin typeface="Times New Roman" panose="02020603050405020304" pitchFamily="18" charset="0"/>
                <a:cs typeface="Times New Roman" panose="02020603050405020304" pitchFamily="18" charset="0"/>
              </a:rPr>
              <a:t>Sắp xếp theo </a:t>
            </a:r>
            <a:r>
              <a:rPr lang="en-US" sz="3200">
                <a:solidFill>
                  <a:srgbClr val="C00000"/>
                </a:solidFill>
                <a:latin typeface="Times New Roman" panose="02020603050405020304" pitchFamily="18" charset="0"/>
                <a:cs typeface="Times New Roman" panose="02020603050405020304" pitchFamily="18" charset="0"/>
              </a:rPr>
              <a:t>Tên</a:t>
            </a:r>
            <a:r>
              <a:rPr lang="en-US" sz="3200">
                <a:solidFill>
                  <a:schemeClr val="tx1"/>
                </a:solidFill>
                <a:latin typeface="Times New Roman" panose="02020603050405020304" pitchFamily="18" charset="0"/>
                <a:cs typeface="Times New Roman" panose="02020603050405020304" pitchFamily="18" charset="0"/>
              </a:rPr>
              <a:t> trước, rồi nếu cùng tên thì sắp xếp theo </a:t>
            </a:r>
            <a:r>
              <a:rPr lang="en-US" sz="3200">
                <a:solidFill>
                  <a:srgbClr val="C00000"/>
                </a:solidFill>
                <a:latin typeface="Times New Roman" panose="02020603050405020304" pitchFamily="18" charset="0"/>
                <a:cs typeface="Times New Roman" panose="02020603050405020304" pitchFamily="18" charset="0"/>
              </a:rPr>
              <a:t>Họ đệm</a:t>
            </a:r>
          </a:p>
        </p:txBody>
      </p:sp>
      <p:grpSp>
        <p:nvGrpSpPr>
          <p:cNvPr id="6" name="Group 5">
            <a:extLst>
              <a:ext uri="{FF2B5EF4-FFF2-40B4-BE49-F238E27FC236}">
                <a16:creationId xmlns:a16="http://schemas.microsoft.com/office/drawing/2014/main" id="{B228CD4C-48F5-481D-A8F7-3AA849591D88}"/>
              </a:ext>
            </a:extLst>
          </p:cNvPr>
          <p:cNvGrpSpPr/>
          <p:nvPr/>
        </p:nvGrpSpPr>
        <p:grpSpPr>
          <a:xfrm>
            <a:off x="0" y="-93293"/>
            <a:ext cx="11204812" cy="1141392"/>
            <a:chOff x="520840" y="-1174093"/>
            <a:chExt cx="10524909" cy="1808373"/>
          </a:xfrm>
        </p:grpSpPr>
        <p:grpSp>
          <p:nvGrpSpPr>
            <p:cNvPr id="7" name="Group 6">
              <a:extLst>
                <a:ext uri="{FF2B5EF4-FFF2-40B4-BE49-F238E27FC236}">
                  <a16:creationId xmlns:a16="http://schemas.microsoft.com/office/drawing/2014/main" id="{34939B8E-00EF-45C6-80ED-C0E2ED5005D5}"/>
                </a:ext>
              </a:extLst>
            </p:cNvPr>
            <p:cNvGrpSpPr/>
            <p:nvPr/>
          </p:nvGrpSpPr>
          <p:grpSpPr>
            <a:xfrm>
              <a:off x="1144816" y="-1085232"/>
              <a:ext cx="9900933" cy="1719512"/>
              <a:chOff x="1153448" y="2741007"/>
              <a:chExt cx="9900933" cy="1719512"/>
            </a:xfrm>
          </p:grpSpPr>
          <p:sp>
            <p:nvSpPr>
              <p:cNvPr id="10" name="Rectangle: Rounded Corners 9">
                <a:extLst>
                  <a:ext uri="{FF2B5EF4-FFF2-40B4-BE49-F238E27FC236}">
                    <a16:creationId xmlns:a16="http://schemas.microsoft.com/office/drawing/2014/main" id="{FFE117C7-2EBF-49C8-9F3C-64CFDD267C19}"/>
                  </a:ext>
                </a:extLst>
              </p:cNvPr>
              <p:cNvSpPr/>
              <p:nvPr/>
            </p:nvSpPr>
            <p:spPr>
              <a:xfrm>
                <a:off x="1153448" y="2874820"/>
                <a:ext cx="9900933" cy="1585699"/>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3F39C3-1479-4DC4-8AE3-F3FBB7F82ECB}"/>
                  </a:ext>
                </a:extLst>
              </p:cNvPr>
              <p:cNvSpPr/>
              <p:nvPr/>
            </p:nvSpPr>
            <p:spPr>
              <a:xfrm>
                <a:off x="1589316" y="2741007"/>
                <a:ext cx="8849723" cy="1593731"/>
              </a:xfrm>
              <a:prstGeom prst="rect">
                <a:avLst/>
              </a:prstGeom>
            </p:spPr>
            <p:txBody>
              <a:bodyPr wrap="square">
                <a:spAutoFit/>
              </a:bodyPr>
              <a:lstStyle/>
              <a:p>
                <a:pPr algn="just" defTabSz="342900">
                  <a:lnSpc>
                    <a:spcPct val="110000"/>
                  </a:lnSpc>
                </a:pP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6.2.</a:t>
                </a:r>
                <a:endParaRPr lang="vi-VN" sz="2800" dirty="0">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04145117-163E-4137-AFDE-7D478830594B}"/>
                </a:ext>
              </a:extLst>
            </p:cNvPr>
            <p:cNvPicPr>
              <a:picLocks noChangeAspect="1"/>
            </p:cNvPicPr>
            <p:nvPr/>
          </p:nvPicPr>
          <p:blipFill>
            <a:blip r:embed="rId4"/>
            <a:stretch>
              <a:fillRect/>
            </a:stretch>
          </p:blipFill>
          <p:spPr>
            <a:xfrm>
              <a:off x="520840" y="-1174093"/>
              <a:ext cx="903656" cy="885726"/>
            </a:xfrm>
            <a:prstGeom prst="rect">
              <a:avLst/>
            </a:prstGeom>
          </p:spPr>
        </p:pic>
      </p:grpSp>
    </p:spTree>
    <p:extLst>
      <p:ext uri="{BB962C8B-B14F-4D97-AF65-F5344CB8AC3E}">
        <p14:creationId xmlns:p14="http://schemas.microsoft.com/office/powerpoint/2010/main" val="321994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xit" presetSubtype="0" fill="hold" nodeType="clickEffect">
                                  <p:stCondLst>
                                    <p:cond delay="0"/>
                                  </p:stCondLst>
                                  <p:childTnLst>
                                    <p:animEffect transition="out" filter="wedge">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28CD4C-48F5-481D-A8F7-3AA849591D88}"/>
              </a:ext>
            </a:extLst>
          </p:cNvPr>
          <p:cNvGrpSpPr/>
          <p:nvPr/>
        </p:nvGrpSpPr>
        <p:grpSpPr>
          <a:xfrm>
            <a:off x="226692" y="0"/>
            <a:ext cx="11159300" cy="1446663"/>
            <a:chOff x="601971" y="-1293296"/>
            <a:chExt cx="10554724" cy="1852496"/>
          </a:xfrm>
        </p:grpSpPr>
        <p:grpSp>
          <p:nvGrpSpPr>
            <p:cNvPr id="7" name="Group 6">
              <a:extLst>
                <a:ext uri="{FF2B5EF4-FFF2-40B4-BE49-F238E27FC236}">
                  <a16:creationId xmlns:a16="http://schemas.microsoft.com/office/drawing/2014/main" id="{34939B8E-00EF-45C6-80ED-C0E2ED5005D5}"/>
                </a:ext>
              </a:extLst>
            </p:cNvPr>
            <p:cNvGrpSpPr/>
            <p:nvPr/>
          </p:nvGrpSpPr>
          <p:grpSpPr>
            <a:xfrm>
              <a:off x="1255762" y="-1026499"/>
              <a:ext cx="9900933" cy="1585699"/>
              <a:chOff x="1264394" y="2799740"/>
              <a:chExt cx="9900933" cy="1585699"/>
            </a:xfrm>
          </p:grpSpPr>
          <p:sp>
            <p:nvSpPr>
              <p:cNvPr id="10" name="Rectangle: Rounded Corners 9">
                <a:extLst>
                  <a:ext uri="{FF2B5EF4-FFF2-40B4-BE49-F238E27FC236}">
                    <a16:creationId xmlns:a16="http://schemas.microsoft.com/office/drawing/2014/main" id="{FFE117C7-2EBF-49C8-9F3C-64CFDD267C19}"/>
                  </a:ext>
                </a:extLst>
              </p:cNvPr>
              <p:cNvSpPr/>
              <p:nvPr/>
            </p:nvSpPr>
            <p:spPr>
              <a:xfrm>
                <a:off x="1264394" y="2799740"/>
                <a:ext cx="9900933" cy="1585699"/>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3F39C3-1479-4DC4-8AE3-F3FBB7F82ECB}"/>
                  </a:ext>
                </a:extLst>
              </p:cNvPr>
              <p:cNvSpPr/>
              <p:nvPr/>
            </p:nvSpPr>
            <p:spPr>
              <a:xfrm>
                <a:off x="1456323" y="2913140"/>
                <a:ext cx="9598058" cy="1155940"/>
              </a:xfrm>
              <a:prstGeom prst="rect">
                <a:avLst/>
              </a:prstGeom>
            </p:spPr>
            <p:txBody>
              <a:bodyPr wrap="square">
                <a:spAutoFit/>
              </a:bodyPr>
              <a:lstStyle/>
              <a:p>
                <a:pPr algn="just" defTabSz="342900"/>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hãy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năng</a:t>
                </a:r>
                <a:r>
                  <a:rPr lang="en-US" sz="3000" b="1" dirty="0">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sắp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xếp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lọc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dữ</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liệu</a:t>
                </a:r>
                <a:r>
                  <a:rPr lang="en-US" sz="3000" b="1" dirty="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04145117-163E-4137-AFDE-7D478830594B}"/>
                </a:ext>
              </a:extLst>
            </p:cNvPr>
            <p:cNvPicPr>
              <a:picLocks noChangeAspect="1"/>
            </p:cNvPicPr>
            <p:nvPr/>
          </p:nvPicPr>
          <p:blipFill>
            <a:blip r:embed="rId2"/>
            <a:stretch>
              <a:fillRect/>
            </a:stretch>
          </p:blipFill>
          <p:spPr>
            <a:xfrm>
              <a:off x="601971" y="-1293296"/>
              <a:ext cx="903656" cy="885726"/>
            </a:xfrm>
            <a:prstGeom prst="rect">
              <a:avLst/>
            </a:prstGeom>
          </p:spPr>
        </p:pic>
      </p:grpSp>
      <p:sp>
        <p:nvSpPr>
          <p:cNvPr id="14" name="TextBox 13">
            <a:extLst>
              <a:ext uri="{FF2B5EF4-FFF2-40B4-BE49-F238E27FC236}">
                <a16:creationId xmlns:a16="http://schemas.microsoft.com/office/drawing/2014/main" id="{E42F8926-AB83-475F-BE29-33BD2F7ED8CD}"/>
              </a:ext>
            </a:extLst>
          </p:cNvPr>
          <p:cNvSpPr txBox="1"/>
          <p:nvPr/>
        </p:nvSpPr>
        <p:spPr>
          <a:xfrm>
            <a:off x="704401" y="1808553"/>
            <a:ext cx="10787269" cy="4708981"/>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514350" indent="-514350">
              <a:buAutoNum type="arabicPeriod"/>
              <a:defRPr/>
            </a:pPr>
            <a:r>
              <a:rPr lang="en-US"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Sắp xếp điểm TB một môn học bất kỳ tăng hoặc giảm dần</a:t>
            </a:r>
          </a:p>
          <a:p>
            <a:pPr marL="514350" indent="-514350">
              <a:buAutoNum type="arabicPeriod"/>
              <a:defRPr/>
            </a:pPr>
            <a:r>
              <a:rPr lang="en-US"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Chọn ra 3 bạn có điểm TB cao/thấp nhất môn: Toán, Văn,…</a:t>
            </a:r>
          </a:p>
          <a:p>
            <a:pPr marL="514350" indent="-514350">
              <a:buAutoNum type="arabicPeriod"/>
              <a:defRPr/>
            </a:pPr>
            <a:r>
              <a:rPr lang="en-US"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Thống kê những mặt hàng bán chạy nhất tháng 10 (cửa hàng tạp hoá).</a:t>
            </a:r>
          </a:p>
          <a:p>
            <a:pPr marL="514350" indent="-514350">
              <a:buAutoNum type="arabicPeriod"/>
              <a:defRPr/>
            </a:pPr>
            <a:r>
              <a:rPr lang="en-US"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Tìm ra 3 bạn có tổng hoa điểm tốt cao nhất lớp trong danh sách bảng Hoa điểm tốt,…</a:t>
            </a:r>
          </a:p>
          <a:p>
            <a:pPr marL="514350" indent="-514350">
              <a:buAutoNum type="arabicPeriod"/>
              <a:defRPr/>
            </a:pPr>
            <a:r>
              <a:rPr lang="en-US"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Hỗ trợ lọc ra những học sinh chuyến đi/chuyển đến/theo các nhóm tuổi,… (phần mềm Phổ cập giáo dục, xoá mù chữ).</a:t>
            </a:r>
          </a:p>
          <a:p>
            <a:pPr marL="514350" indent="-514350">
              <a:buAutoNum type="arabicPeriod"/>
              <a:defRPr/>
            </a:pPr>
            <a:r>
              <a:rPr lang="en-US"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a:t>
            </a:r>
          </a:p>
          <a:p>
            <a:pPr marL="514350" indent="-514350">
              <a:buAutoNum type="arabicPeriod"/>
              <a:defRPr/>
            </a:pPr>
            <a:endParaRPr lang="vi-VN" sz="3000">
              <a:solidFill>
                <a:prstClr val="black"/>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9" name="AutoShape 215">
            <a:hlinkClick r:id="rId3" action="ppaction://hlinkfile" highlightClick="1"/>
            <a:extLst>
              <a:ext uri="{FF2B5EF4-FFF2-40B4-BE49-F238E27FC236}">
                <a16:creationId xmlns:a16="http://schemas.microsoft.com/office/drawing/2014/main" id="{182EA3A3-3D5D-48E1-BB76-AD7C9F151550}"/>
              </a:ext>
            </a:extLst>
          </p:cNvPr>
          <p:cNvSpPr>
            <a:spLocks noChangeArrowheads="1"/>
          </p:cNvSpPr>
          <p:nvPr/>
        </p:nvSpPr>
        <p:spPr bwMode="auto">
          <a:xfrm>
            <a:off x="5181600" y="5790343"/>
            <a:ext cx="1828800" cy="507832"/>
          </a:xfrm>
          <a:prstGeom prst="actionButtonBlank">
            <a:avLst/>
          </a:prstGeom>
          <a:gradFill rotWithShape="1">
            <a:gsLst>
              <a:gs pos="0">
                <a:srgbClr val="DEEBF7"/>
              </a:gs>
              <a:gs pos="100000">
                <a:srgbClr val="FFFFFF"/>
              </a:gs>
            </a:gsLst>
            <a:lin ang="5400000" scaled="1"/>
          </a:gradFill>
          <a:ln>
            <a:noFill/>
          </a:ln>
          <a:effectLst/>
          <a:extLst/>
        </p:spPr>
        <p:txBody>
          <a:bodyPr wrap="none" anchor="ctr"/>
          <a:lstStyle/>
          <a:p>
            <a:pPr algn="ctr"/>
            <a:r>
              <a:rPr lang="en-US" altLang="en-US" sz="2000" b="1">
                <a:solidFill>
                  <a:schemeClr val="accent5">
                    <a:lumMod val="60000"/>
                    <a:lumOff val="40000"/>
                  </a:schemeClr>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28604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52" name="Rectangle 216">
            <a:extLst>
              <a:ext uri="{FF2B5EF4-FFF2-40B4-BE49-F238E27FC236}">
                <a16:creationId xmlns:a16="http://schemas.microsoft.com/office/drawing/2014/main" id="{2D487395-A90E-4282-9E95-C5F9E772A619}"/>
              </a:ext>
            </a:extLst>
          </p:cNvPr>
          <p:cNvSpPr>
            <a:spLocks noChangeArrowheads="1"/>
          </p:cNvSpPr>
          <p:nvPr/>
        </p:nvSpPr>
        <p:spPr bwMode="auto">
          <a:xfrm>
            <a:off x="1524000" y="0"/>
            <a:ext cx="9144000" cy="6858000"/>
          </a:xfrm>
          <a:prstGeom prst="rect">
            <a:avLst/>
          </a:prstGeom>
          <a:gradFill rotWithShape="1">
            <a:gsLst>
              <a:gs pos="0">
                <a:schemeClr val="bg1">
                  <a:alpha val="80000"/>
                </a:schemeClr>
              </a:gs>
              <a:gs pos="100000">
                <a:srgbClr val="B4EAD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51" name="AutoShape 215">
            <a:hlinkClick r:id="" action="ppaction://noaction" highlightClick="1"/>
            <a:extLst>
              <a:ext uri="{FF2B5EF4-FFF2-40B4-BE49-F238E27FC236}">
                <a16:creationId xmlns:a16="http://schemas.microsoft.com/office/drawing/2014/main" id="{3861D2C2-627E-48C0-AE8E-18AF87F497C8}"/>
              </a:ext>
            </a:extLst>
          </p:cNvPr>
          <p:cNvSpPr>
            <a:spLocks noChangeArrowheads="1"/>
          </p:cNvSpPr>
          <p:nvPr/>
        </p:nvSpPr>
        <p:spPr bwMode="auto">
          <a:xfrm>
            <a:off x="5105400" y="6096000"/>
            <a:ext cx="1828800" cy="762000"/>
          </a:xfrm>
          <a:prstGeom prst="actionButtonBlank">
            <a:avLst/>
          </a:prstGeom>
          <a:gradFill rotWithShape="1">
            <a:gsLst>
              <a:gs pos="0">
                <a:schemeClr val="bg1">
                  <a:alpha val="11000"/>
                </a:schemeClr>
              </a:gs>
              <a:gs pos="100000">
                <a:srgbClr val="ABF3F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rgbClr val="66FFFF"/>
                </a:solidFill>
                <a:latin typeface="Times New Roman" panose="02020603050405020304" pitchFamily="18" charset="0"/>
                <a:cs typeface="Times New Roman" panose="02020603050405020304" pitchFamily="18" charset="0"/>
              </a:rPr>
              <a:t>CẢM </a:t>
            </a:r>
            <a:r>
              <a:rPr lang="vi-VN" altLang="en-US" sz="2800">
                <a:solidFill>
                  <a:srgbClr val="66FFFF"/>
                </a:solidFill>
                <a:latin typeface="Times New Roman" panose="02020603050405020304" pitchFamily="18" charset="0"/>
                <a:cs typeface="Times New Roman" panose="02020603050405020304" pitchFamily="18" charset="0"/>
              </a:rPr>
              <a:t>Ơ</a:t>
            </a:r>
            <a:r>
              <a:rPr lang="en-US" altLang="en-US" sz="2800">
                <a:solidFill>
                  <a:srgbClr val="66FFFF"/>
                </a:solidFill>
                <a:latin typeface="Times New Roman" panose="02020603050405020304" pitchFamily="18" charset="0"/>
                <a:cs typeface="Times New Roman" panose="02020603050405020304" pitchFamily="18" charset="0"/>
              </a:rPr>
              <a:t>N</a:t>
            </a:r>
          </a:p>
        </p:txBody>
      </p:sp>
      <p:sp>
        <p:nvSpPr>
          <p:cNvPr id="65743" name="AutoShape 207">
            <a:hlinkClick r:id="rId2" action="ppaction://hlinksldjump" highlightClick="1"/>
            <a:extLst>
              <a:ext uri="{FF2B5EF4-FFF2-40B4-BE49-F238E27FC236}">
                <a16:creationId xmlns:a16="http://schemas.microsoft.com/office/drawing/2014/main" id="{2A12DB68-9384-443F-AF16-9B6CCD844C89}"/>
              </a:ext>
            </a:extLst>
          </p:cNvPr>
          <p:cNvSpPr>
            <a:spLocks noChangeArrowheads="1"/>
          </p:cNvSpPr>
          <p:nvPr/>
        </p:nvSpPr>
        <p:spPr bwMode="auto">
          <a:xfrm>
            <a:off x="4376058" y="1980294"/>
            <a:ext cx="1066800" cy="1066800"/>
          </a:xfrm>
          <a:prstGeom prst="actionButtonBlank">
            <a:avLst/>
          </a:prstGeom>
          <a:solidFill>
            <a:schemeClr val="accent6">
              <a:lumMod val="60000"/>
              <a:lumOff val="40000"/>
            </a:schemeClr>
          </a:solidFill>
          <a:ln>
            <a:noFill/>
          </a:ln>
          <a:effectLst/>
        </p:spPr>
        <p:txBody>
          <a:bodyPr wrap="none" anchor="ctr"/>
          <a:lstStyle/>
          <a:p>
            <a:pPr algn="ctr"/>
            <a:r>
              <a:rPr lang="en-US" altLang="en-US" sz="4000" b="1">
                <a:solidFill>
                  <a:schemeClr val="accent2"/>
                </a:solidFill>
              </a:rPr>
              <a:t>1</a:t>
            </a:r>
          </a:p>
        </p:txBody>
      </p:sp>
      <p:sp>
        <p:nvSpPr>
          <p:cNvPr id="65744" name="AutoShape 208">
            <a:hlinkClick r:id="rId3" action="ppaction://hlinksldjump" highlightClick="1"/>
            <a:extLst>
              <a:ext uri="{FF2B5EF4-FFF2-40B4-BE49-F238E27FC236}">
                <a16:creationId xmlns:a16="http://schemas.microsoft.com/office/drawing/2014/main" id="{D6C2A441-32A3-49DD-92DC-23F07DFA5838}"/>
              </a:ext>
            </a:extLst>
          </p:cNvPr>
          <p:cNvSpPr>
            <a:spLocks noChangeArrowheads="1"/>
          </p:cNvSpPr>
          <p:nvPr/>
        </p:nvSpPr>
        <p:spPr bwMode="auto">
          <a:xfrm>
            <a:off x="5486400" y="1980294"/>
            <a:ext cx="1066800" cy="1066800"/>
          </a:xfrm>
          <a:prstGeom prst="actionButtonBlank">
            <a:avLst/>
          </a:prstGeom>
          <a:solidFill>
            <a:schemeClr val="accent6">
              <a:lumMod val="60000"/>
              <a:lumOff val="40000"/>
            </a:schemeClr>
          </a:solidFill>
          <a:ln>
            <a:noFill/>
          </a:ln>
          <a:effectLst/>
        </p:spPr>
        <p:txBody>
          <a:bodyPr wrap="none" anchor="ctr"/>
          <a:lstStyle/>
          <a:p>
            <a:pPr algn="ctr"/>
            <a:r>
              <a:rPr lang="en-US" altLang="en-US" sz="4000" b="1">
                <a:solidFill>
                  <a:schemeClr val="accent2"/>
                </a:solidFill>
              </a:rPr>
              <a:t>2</a:t>
            </a:r>
          </a:p>
        </p:txBody>
      </p:sp>
      <p:sp>
        <p:nvSpPr>
          <p:cNvPr id="65745" name="AutoShape 209">
            <a:hlinkClick r:id="rId4" action="ppaction://hlinksldjump" highlightClick="1"/>
            <a:extLst>
              <a:ext uri="{FF2B5EF4-FFF2-40B4-BE49-F238E27FC236}">
                <a16:creationId xmlns:a16="http://schemas.microsoft.com/office/drawing/2014/main" id="{63A286DE-1E8B-4957-832B-930D37AB2C85}"/>
              </a:ext>
            </a:extLst>
          </p:cNvPr>
          <p:cNvSpPr>
            <a:spLocks noChangeArrowheads="1"/>
          </p:cNvSpPr>
          <p:nvPr/>
        </p:nvSpPr>
        <p:spPr bwMode="auto">
          <a:xfrm>
            <a:off x="6598004" y="1987748"/>
            <a:ext cx="1066800" cy="1066800"/>
          </a:xfrm>
          <a:prstGeom prst="actionButtonBlank">
            <a:avLst/>
          </a:prstGeom>
          <a:solidFill>
            <a:schemeClr val="accent6">
              <a:lumMod val="60000"/>
              <a:lumOff val="40000"/>
            </a:schemeClr>
          </a:solidFill>
          <a:ln>
            <a:noFill/>
          </a:ln>
          <a:effectLst/>
        </p:spPr>
        <p:txBody>
          <a:bodyPr wrap="none" anchor="ctr"/>
          <a:lstStyle/>
          <a:p>
            <a:pPr algn="ctr"/>
            <a:r>
              <a:rPr lang="en-US" altLang="en-US" sz="4000" b="1">
                <a:solidFill>
                  <a:schemeClr val="accent2"/>
                </a:solidFill>
              </a:rPr>
              <a:t>3</a:t>
            </a:r>
          </a:p>
        </p:txBody>
      </p:sp>
      <p:sp>
        <p:nvSpPr>
          <p:cNvPr id="65746" name="AutoShape 210">
            <a:hlinkClick r:id="rId5" action="ppaction://hlinksldjump" highlightClick="1"/>
            <a:extLst>
              <a:ext uri="{FF2B5EF4-FFF2-40B4-BE49-F238E27FC236}">
                <a16:creationId xmlns:a16="http://schemas.microsoft.com/office/drawing/2014/main" id="{1C346FEE-60A3-4974-A59D-4BCA332978B5}"/>
              </a:ext>
            </a:extLst>
          </p:cNvPr>
          <p:cNvSpPr>
            <a:spLocks noChangeArrowheads="1"/>
          </p:cNvSpPr>
          <p:nvPr/>
        </p:nvSpPr>
        <p:spPr bwMode="auto">
          <a:xfrm>
            <a:off x="4376058" y="3124200"/>
            <a:ext cx="1066800" cy="1066800"/>
          </a:xfrm>
          <a:prstGeom prst="actionButtonBlank">
            <a:avLst/>
          </a:prstGeom>
          <a:solidFill>
            <a:schemeClr val="accent6">
              <a:lumMod val="60000"/>
              <a:lumOff val="40000"/>
            </a:schemeClr>
          </a:solidFill>
          <a:ln>
            <a:noFill/>
          </a:ln>
          <a:effectLst/>
        </p:spPr>
        <p:txBody>
          <a:bodyPr wrap="none" anchor="ctr"/>
          <a:lstStyle/>
          <a:p>
            <a:pPr algn="ctr"/>
            <a:r>
              <a:rPr lang="en-US" altLang="en-US" sz="4000" b="1">
                <a:solidFill>
                  <a:schemeClr val="accent2"/>
                </a:solidFill>
              </a:rPr>
              <a:t>4</a:t>
            </a:r>
          </a:p>
        </p:txBody>
      </p:sp>
      <p:sp>
        <p:nvSpPr>
          <p:cNvPr id="65747" name="AutoShape 211">
            <a:hlinkClick r:id="rId6" action="ppaction://hlinksldjump" highlightClick="1"/>
            <a:extLst>
              <a:ext uri="{FF2B5EF4-FFF2-40B4-BE49-F238E27FC236}">
                <a16:creationId xmlns:a16="http://schemas.microsoft.com/office/drawing/2014/main" id="{62659430-26BC-43BC-9B60-CD35ACFE1AD8}"/>
              </a:ext>
            </a:extLst>
          </p:cNvPr>
          <p:cNvSpPr>
            <a:spLocks noChangeArrowheads="1"/>
          </p:cNvSpPr>
          <p:nvPr/>
        </p:nvSpPr>
        <p:spPr bwMode="auto">
          <a:xfrm>
            <a:off x="5486400" y="3124200"/>
            <a:ext cx="1066800" cy="1066800"/>
          </a:xfrm>
          <a:prstGeom prst="actionButtonBlank">
            <a:avLst/>
          </a:prstGeom>
          <a:solidFill>
            <a:schemeClr val="accent6">
              <a:lumMod val="60000"/>
              <a:lumOff val="40000"/>
            </a:schemeClr>
          </a:solidFill>
          <a:ln>
            <a:noFill/>
          </a:ln>
          <a:effectLst/>
        </p:spPr>
        <p:txBody>
          <a:bodyPr wrap="none" anchor="ctr"/>
          <a:lstStyle/>
          <a:p>
            <a:pPr algn="ctr"/>
            <a:r>
              <a:rPr lang="en-US" altLang="en-US" sz="4000" b="1">
                <a:solidFill>
                  <a:schemeClr val="accent2"/>
                </a:solidFill>
              </a:rPr>
              <a:t>5</a:t>
            </a:r>
          </a:p>
        </p:txBody>
      </p:sp>
      <p:sp>
        <p:nvSpPr>
          <p:cNvPr id="65748" name="AutoShape 212">
            <a:hlinkClick r:id="rId7" action="ppaction://hlinksldjump" highlightClick="1"/>
            <a:extLst>
              <a:ext uri="{FF2B5EF4-FFF2-40B4-BE49-F238E27FC236}">
                <a16:creationId xmlns:a16="http://schemas.microsoft.com/office/drawing/2014/main" id="{AEA74982-597E-4B93-A9F9-8FBA1DE5888A}"/>
              </a:ext>
            </a:extLst>
          </p:cNvPr>
          <p:cNvSpPr>
            <a:spLocks noChangeArrowheads="1"/>
          </p:cNvSpPr>
          <p:nvPr/>
        </p:nvSpPr>
        <p:spPr bwMode="auto">
          <a:xfrm>
            <a:off x="6611256" y="3124200"/>
            <a:ext cx="1066800" cy="1066800"/>
          </a:xfrm>
          <a:prstGeom prst="actionButtonBlank">
            <a:avLst/>
          </a:prstGeom>
          <a:solidFill>
            <a:schemeClr val="accent6">
              <a:lumMod val="60000"/>
              <a:lumOff val="40000"/>
            </a:schemeClr>
          </a:solidFill>
          <a:ln>
            <a:noFill/>
          </a:ln>
          <a:effectLst/>
        </p:spPr>
        <p:txBody>
          <a:bodyPr wrap="none" anchor="ctr"/>
          <a:lstStyle/>
          <a:p>
            <a:pPr algn="ctr"/>
            <a:r>
              <a:rPr lang="en-US" altLang="en-US" sz="4000" b="1">
                <a:solidFill>
                  <a:schemeClr val="accent2"/>
                </a:solidFill>
              </a:rPr>
              <a:t>6</a:t>
            </a:r>
          </a:p>
        </p:txBody>
      </p:sp>
      <p:sp>
        <p:nvSpPr>
          <p:cNvPr id="61574" name="AutoShape 134">
            <a:extLst>
              <a:ext uri="{FF2B5EF4-FFF2-40B4-BE49-F238E27FC236}">
                <a16:creationId xmlns:a16="http://schemas.microsoft.com/office/drawing/2014/main" id="{0706620E-E281-4BB2-843B-EF1DF032D6AC}"/>
              </a:ext>
            </a:extLst>
          </p:cNvPr>
          <p:cNvSpPr>
            <a:spLocks noChangeArrowheads="1"/>
          </p:cNvSpPr>
          <p:nvPr/>
        </p:nvSpPr>
        <p:spPr bwMode="auto">
          <a:xfrm>
            <a:off x="3505200" y="152400"/>
            <a:ext cx="4572000" cy="990600"/>
          </a:xfrm>
          <a:prstGeom prst="flowChartAlternateProcess">
            <a:avLst/>
          </a:prstGeom>
          <a:gradFill rotWithShape="1">
            <a:gsLst>
              <a:gs pos="0">
                <a:srgbClr val="66FFFF"/>
              </a:gs>
              <a:gs pos="50000">
                <a:srgbClr val="FFFF99"/>
              </a:gs>
              <a:gs pos="100000">
                <a:srgbClr val="66FFFF"/>
              </a:gs>
            </a:gsLst>
            <a:lin ang="5400000" scaled="1"/>
          </a:gradFill>
          <a:ln w="19050">
            <a:solidFill>
              <a:srgbClr val="FF6600"/>
            </a:solidFill>
            <a:miter lim="800000"/>
            <a:headEnd/>
            <a:tailEnd/>
          </a:ln>
        </p:spPr>
        <p:txBody>
          <a:bodyPr wrap="none"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i="1">
                <a:solidFill>
                  <a:srgbClr val="FF0000"/>
                </a:solidFill>
                <a:latin typeface="VNI-Times" pitchFamily="2" charset="0"/>
              </a:rPr>
              <a:t>OÂ CHÖÕ MAY MAÉN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61574"/>
                                        </p:tgtEl>
                                        <p:attrNameLst>
                                          <p:attrName>style.visibility</p:attrName>
                                        </p:attrNameLst>
                                      </p:cBhvr>
                                      <p:to>
                                        <p:strVal val="visible"/>
                                      </p:to>
                                    </p:set>
                                    <p:anim calcmode="discrete" valueType="clr">
                                      <p:cBhvr override="childStyle">
                                        <p:cTn id="7" dur="80"/>
                                        <p:tgtEl>
                                          <p:spTgt spid="615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574"/>
                                        </p:tgtEl>
                                        <p:attrNameLst>
                                          <p:attrName>fillcolor</p:attrName>
                                        </p:attrNameLst>
                                      </p:cBhvr>
                                      <p:tavLst>
                                        <p:tav tm="0">
                                          <p:val>
                                            <p:clrVal>
                                              <a:schemeClr val="accent2"/>
                                            </p:clrVal>
                                          </p:val>
                                        </p:tav>
                                        <p:tav tm="50000">
                                          <p:val>
                                            <p:clrVal>
                                              <a:schemeClr val="hlink"/>
                                            </p:clrVal>
                                          </p:val>
                                        </p:tav>
                                      </p:tavLst>
                                    </p:anim>
                                    <p:set>
                                      <p:cBhvr>
                                        <p:cTn id="9" dur="80"/>
                                        <p:tgtEl>
                                          <p:spTgt spid="615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574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4" presetClass="exit" presetSubtype="16" fill="hold" grpId="0" nodeType="clickEffect">
                                  <p:stCondLst>
                                    <p:cond delay="0"/>
                                  </p:stCondLst>
                                  <p:childTnLst>
                                    <p:animEffect transition="out" filter="box(in)">
                                      <p:cBhvr>
                                        <p:cTn id="14" dur="500"/>
                                        <p:tgtEl>
                                          <p:spTgt spid="65743"/>
                                        </p:tgtEl>
                                      </p:cBhvr>
                                    </p:animEffect>
                                    <p:set>
                                      <p:cBhvr>
                                        <p:cTn id="15" dur="1" fill="hold">
                                          <p:stCondLst>
                                            <p:cond delay="499"/>
                                          </p:stCondLst>
                                        </p:cTn>
                                        <p:tgtEl>
                                          <p:spTgt spid="65743"/>
                                        </p:tgtEl>
                                        <p:attrNameLst>
                                          <p:attrName>style.visibility</p:attrName>
                                        </p:attrNameLst>
                                      </p:cBhvr>
                                      <p:to>
                                        <p:strVal val="hidden"/>
                                      </p:to>
                                    </p:set>
                                  </p:childTnLst>
                                </p:cTn>
                              </p:par>
                            </p:childTnLst>
                          </p:cTn>
                        </p:par>
                      </p:childTnLst>
                    </p:cTn>
                  </p:par>
                </p:childTnLst>
              </p:cTn>
              <p:nextCondLst>
                <p:cond evt="onClick" delay="0">
                  <p:tgtEl>
                    <p:spTgt spid="65743"/>
                  </p:tgtEl>
                </p:cond>
              </p:nextCondLst>
            </p:seq>
            <p:seq concurrent="1" nextAc="seek">
              <p:cTn id="16" restart="whenNotActive" fill="hold" evtFilter="cancelBubble" nodeType="interactiveSeq">
                <p:stCondLst>
                  <p:cond evt="onClick" delay="0">
                    <p:tgtEl>
                      <p:spTgt spid="65744"/>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 presetClass="exit" presetSubtype="16" fill="hold" grpId="0" nodeType="clickEffect">
                                  <p:stCondLst>
                                    <p:cond delay="0"/>
                                  </p:stCondLst>
                                  <p:childTnLst>
                                    <p:animEffect transition="out" filter="box(in)">
                                      <p:cBhvr>
                                        <p:cTn id="20" dur="500"/>
                                        <p:tgtEl>
                                          <p:spTgt spid="65744"/>
                                        </p:tgtEl>
                                      </p:cBhvr>
                                    </p:animEffect>
                                    <p:set>
                                      <p:cBhvr>
                                        <p:cTn id="21" dur="1" fill="hold">
                                          <p:stCondLst>
                                            <p:cond delay="499"/>
                                          </p:stCondLst>
                                        </p:cTn>
                                        <p:tgtEl>
                                          <p:spTgt spid="65744"/>
                                        </p:tgtEl>
                                        <p:attrNameLst>
                                          <p:attrName>style.visibility</p:attrName>
                                        </p:attrNameLst>
                                      </p:cBhvr>
                                      <p:to>
                                        <p:strVal val="hidden"/>
                                      </p:to>
                                    </p:set>
                                  </p:childTnLst>
                                </p:cTn>
                              </p:par>
                            </p:childTnLst>
                          </p:cTn>
                        </p:par>
                      </p:childTnLst>
                    </p:cTn>
                  </p:par>
                </p:childTnLst>
              </p:cTn>
              <p:nextCondLst>
                <p:cond evt="onClick" delay="0">
                  <p:tgtEl>
                    <p:spTgt spid="65744"/>
                  </p:tgtEl>
                </p:cond>
              </p:nextCondLst>
            </p:seq>
            <p:seq concurrent="1" nextAc="seek">
              <p:cTn id="22" restart="whenNotActive" fill="hold" evtFilter="cancelBubble" nodeType="interactiveSeq">
                <p:stCondLst>
                  <p:cond evt="onClick" delay="0">
                    <p:tgtEl>
                      <p:spTgt spid="6574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 presetClass="exit" presetSubtype="16" fill="hold" grpId="0" nodeType="clickEffect">
                                  <p:stCondLst>
                                    <p:cond delay="0"/>
                                  </p:stCondLst>
                                  <p:childTnLst>
                                    <p:animEffect transition="out" filter="box(in)">
                                      <p:cBhvr>
                                        <p:cTn id="26" dur="500"/>
                                        <p:tgtEl>
                                          <p:spTgt spid="65745"/>
                                        </p:tgtEl>
                                      </p:cBhvr>
                                    </p:animEffect>
                                    <p:set>
                                      <p:cBhvr>
                                        <p:cTn id="27" dur="1" fill="hold">
                                          <p:stCondLst>
                                            <p:cond delay="499"/>
                                          </p:stCondLst>
                                        </p:cTn>
                                        <p:tgtEl>
                                          <p:spTgt spid="65745"/>
                                        </p:tgtEl>
                                        <p:attrNameLst>
                                          <p:attrName>style.visibility</p:attrName>
                                        </p:attrNameLst>
                                      </p:cBhvr>
                                      <p:to>
                                        <p:strVal val="hidden"/>
                                      </p:to>
                                    </p:set>
                                  </p:childTnLst>
                                </p:cTn>
                              </p:par>
                            </p:childTnLst>
                          </p:cTn>
                        </p:par>
                      </p:childTnLst>
                    </p:cTn>
                  </p:par>
                </p:childTnLst>
              </p:cTn>
              <p:nextCondLst>
                <p:cond evt="onClick" delay="0">
                  <p:tgtEl>
                    <p:spTgt spid="65745"/>
                  </p:tgtEl>
                </p:cond>
              </p:nextCondLst>
            </p:seq>
            <p:seq concurrent="1" nextAc="seek">
              <p:cTn id="28" restart="whenNotActive" fill="hold" evtFilter="cancelBubble" nodeType="interactiveSeq">
                <p:stCondLst>
                  <p:cond evt="onClick" delay="0">
                    <p:tgtEl>
                      <p:spTgt spid="6574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4" presetClass="exit" presetSubtype="16" fill="hold" grpId="0" nodeType="clickEffect">
                                  <p:stCondLst>
                                    <p:cond delay="0"/>
                                  </p:stCondLst>
                                  <p:childTnLst>
                                    <p:animEffect transition="out" filter="box(in)">
                                      <p:cBhvr>
                                        <p:cTn id="32" dur="500"/>
                                        <p:tgtEl>
                                          <p:spTgt spid="65746"/>
                                        </p:tgtEl>
                                      </p:cBhvr>
                                    </p:animEffect>
                                    <p:set>
                                      <p:cBhvr>
                                        <p:cTn id="33" dur="1" fill="hold">
                                          <p:stCondLst>
                                            <p:cond delay="499"/>
                                          </p:stCondLst>
                                        </p:cTn>
                                        <p:tgtEl>
                                          <p:spTgt spid="65746"/>
                                        </p:tgtEl>
                                        <p:attrNameLst>
                                          <p:attrName>style.visibility</p:attrName>
                                        </p:attrNameLst>
                                      </p:cBhvr>
                                      <p:to>
                                        <p:strVal val="hidden"/>
                                      </p:to>
                                    </p:set>
                                  </p:childTnLst>
                                </p:cTn>
                              </p:par>
                            </p:childTnLst>
                          </p:cTn>
                        </p:par>
                      </p:childTnLst>
                    </p:cTn>
                  </p:par>
                </p:childTnLst>
              </p:cTn>
              <p:nextCondLst>
                <p:cond evt="onClick" delay="0">
                  <p:tgtEl>
                    <p:spTgt spid="65746"/>
                  </p:tgtEl>
                </p:cond>
              </p:nextCondLst>
            </p:seq>
            <p:seq concurrent="1" nextAc="seek">
              <p:cTn id="34" restart="whenNotActive" fill="hold" evtFilter="cancelBubble" nodeType="interactiveSeq">
                <p:stCondLst>
                  <p:cond evt="onClick" delay="0">
                    <p:tgtEl>
                      <p:spTgt spid="6574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 presetClass="exit" presetSubtype="16" fill="hold" grpId="0" nodeType="clickEffect">
                                  <p:stCondLst>
                                    <p:cond delay="0"/>
                                  </p:stCondLst>
                                  <p:childTnLst>
                                    <p:animEffect transition="out" filter="box(in)">
                                      <p:cBhvr>
                                        <p:cTn id="38" dur="500"/>
                                        <p:tgtEl>
                                          <p:spTgt spid="65747"/>
                                        </p:tgtEl>
                                      </p:cBhvr>
                                    </p:animEffect>
                                    <p:set>
                                      <p:cBhvr>
                                        <p:cTn id="39" dur="1" fill="hold">
                                          <p:stCondLst>
                                            <p:cond delay="499"/>
                                          </p:stCondLst>
                                        </p:cTn>
                                        <p:tgtEl>
                                          <p:spTgt spid="65747"/>
                                        </p:tgtEl>
                                        <p:attrNameLst>
                                          <p:attrName>style.visibility</p:attrName>
                                        </p:attrNameLst>
                                      </p:cBhvr>
                                      <p:to>
                                        <p:strVal val="hidden"/>
                                      </p:to>
                                    </p:set>
                                  </p:childTnLst>
                                </p:cTn>
                              </p:par>
                            </p:childTnLst>
                          </p:cTn>
                        </p:par>
                      </p:childTnLst>
                    </p:cTn>
                  </p:par>
                </p:childTnLst>
              </p:cTn>
              <p:nextCondLst>
                <p:cond evt="onClick" delay="0">
                  <p:tgtEl>
                    <p:spTgt spid="65747"/>
                  </p:tgtEl>
                </p:cond>
              </p:nextCondLst>
            </p:seq>
            <p:seq concurrent="1" nextAc="seek">
              <p:cTn id="40" restart="whenNotActive" fill="hold" evtFilter="cancelBubble" nodeType="interactiveSeq">
                <p:stCondLst>
                  <p:cond evt="onClick" delay="0">
                    <p:tgtEl>
                      <p:spTgt spid="65748"/>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4" presetClass="exit" presetSubtype="16" fill="hold" grpId="0" nodeType="clickEffect">
                                  <p:stCondLst>
                                    <p:cond delay="0"/>
                                  </p:stCondLst>
                                  <p:childTnLst>
                                    <p:animEffect transition="out" filter="box(in)">
                                      <p:cBhvr>
                                        <p:cTn id="44" dur="500"/>
                                        <p:tgtEl>
                                          <p:spTgt spid="65748"/>
                                        </p:tgtEl>
                                      </p:cBhvr>
                                    </p:animEffect>
                                    <p:set>
                                      <p:cBhvr>
                                        <p:cTn id="45" dur="1" fill="hold">
                                          <p:stCondLst>
                                            <p:cond delay="499"/>
                                          </p:stCondLst>
                                        </p:cTn>
                                        <p:tgtEl>
                                          <p:spTgt spid="65748"/>
                                        </p:tgtEl>
                                        <p:attrNameLst>
                                          <p:attrName>style.visibility</p:attrName>
                                        </p:attrNameLst>
                                      </p:cBhvr>
                                      <p:to>
                                        <p:strVal val="hidden"/>
                                      </p:to>
                                    </p:set>
                                  </p:childTnLst>
                                </p:cTn>
                              </p:par>
                            </p:childTnLst>
                          </p:cTn>
                        </p:par>
                      </p:childTnLst>
                    </p:cTn>
                  </p:par>
                </p:childTnLst>
              </p:cTn>
              <p:nextCondLst>
                <p:cond evt="onClick" delay="0">
                  <p:tgtEl>
                    <p:spTgt spid="65748"/>
                  </p:tgtEl>
                </p:cond>
              </p:nextCondLst>
            </p:seq>
          </p:childTnLst>
        </p:cTn>
      </p:par>
    </p:tnLst>
    <p:bldLst>
      <p:bldP spid="65743" grpId="0" animBg="1"/>
      <p:bldP spid="65744" grpId="0" animBg="1"/>
      <p:bldP spid="65745" grpId="0" animBg="1"/>
      <p:bldP spid="65746" grpId="0" animBg="1"/>
      <p:bldP spid="65747" grpId="0" animBg="1"/>
      <p:bldP spid="657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48074"/>
            <a:ext cx="12192000" cy="6858000"/>
          </a:xfrm>
          <a:prstGeom prst="rect">
            <a:avLst/>
          </a:prstGeom>
          <a:gradFill rotWithShape="1">
            <a:gsLst>
              <a:gs pos="0">
                <a:schemeClr val="bg1">
                  <a:alpha val="80000"/>
                </a:schemeClr>
              </a:gs>
              <a:gs pos="100000">
                <a:srgbClr val="B4EAD0"/>
              </a:gs>
            </a:gsLst>
            <a:lin ang="5400000" scaled="1"/>
          </a:gradFill>
          <a:ln w="9525">
            <a:solidFill>
              <a:schemeClr val="tx1"/>
            </a:solidFill>
            <a:miter lim="800000"/>
            <a:headEnd/>
            <a:tailEnd/>
          </a:ln>
          <a:effectLst/>
        </p:spPr>
        <p:txBody>
          <a:bodyPr wrap="none" anchor="ctr"/>
          <a:lstStyle/>
          <a:p>
            <a:endParaRPr lang="en-US"/>
          </a:p>
        </p:txBody>
      </p:sp>
      <p:sp>
        <p:nvSpPr>
          <p:cNvPr id="210948" name="Rectangle 4"/>
          <p:cNvSpPr>
            <a:spLocks noChangeArrowheads="1"/>
          </p:cNvSpPr>
          <p:nvPr/>
        </p:nvSpPr>
        <p:spPr bwMode="auto">
          <a:xfrm>
            <a:off x="1524000" y="1125538"/>
            <a:ext cx="9144000" cy="1223962"/>
          </a:xfrm>
          <a:prstGeom prst="rect">
            <a:avLst/>
          </a:prstGeom>
          <a:noFill/>
          <a:ln w="9525">
            <a:noFill/>
            <a:miter lim="800000"/>
            <a:headEnd/>
            <a:tailEnd/>
          </a:ln>
          <a:effectLst/>
        </p:spPr>
        <p:txBody>
          <a:bodyPr/>
          <a:lstStyle/>
          <a:p>
            <a:pPr marL="342900" indent="-342900" algn="just"/>
            <a:endParaRPr lang="en-US" sz="3200" b="1">
              <a:solidFill>
                <a:srgbClr val="0000FF"/>
              </a:solidFill>
            </a:endParaRPr>
          </a:p>
        </p:txBody>
      </p:sp>
      <p:grpSp>
        <p:nvGrpSpPr>
          <p:cNvPr id="2" name="Group 60"/>
          <p:cNvGrpSpPr>
            <a:grpSpLocks/>
          </p:cNvGrpSpPr>
          <p:nvPr/>
        </p:nvGrpSpPr>
        <p:grpSpPr bwMode="auto">
          <a:xfrm rot="5400000">
            <a:off x="5469732" y="1250157"/>
            <a:ext cx="933450" cy="112713"/>
            <a:chOff x="0" y="1896"/>
            <a:chExt cx="5760" cy="120"/>
          </a:xfrm>
        </p:grpSpPr>
        <p:sp>
          <p:nvSpPr>
            <p:cNvPr id="211005" name="Rectangle 61"/>
            <p:cNvSpPr>
              <a:spLocks noChangeArrowheads="1"/>
            </p:cNvSpPr>
            <p:nvPr/>
          </p:nvSpPr>
          <p:spPr bwMode="gray">
            <a:xfrm>
              <a:off x="0" y="1896"/>
              <a:ext cx="5760" cy="47"/>
            </a:xfrm>
            <a:prstGeom prst="rect">
              <a:avLst/>
            </a:prstGeom>
            <a:gradFill rotWithShape="1">
              <a:gsLst>
                <a:gs pos="0">
                  <a:srgbClr val="808080"/>
                </a:gs>
                <a:gs pos="100000">
                  <a:srgbClr val="808080">
                    <a:gamma/>
                    <a:tint val="15294"/>
                    <a:invGamma/>
                  </a:srgbClr>
                </a:gs>
              </a:gsLst>
              <a:lin ang="5400000" scaled="1"/>
            </a:gradFill>
            <a:ln w="9525" algn="ctr">
              <a:noFill/>
              <a:miter lim="800000"/>
              <a:headEnd/>
              <a:tailEnd/>
            </a:ln>
            <a:effectLst/>
          </p:spPr>
          <p:txBody>
            <a:bodyPr wrap="none" anchor="ctr"/>
            <a:lstStyle/>
            <a:p>
              <a:endParaRPr lang="en-US"/>
            </a:p>
          </p:txBody>
        </p:sp>
        <p:sp>
          <p:nvSpPr>
            <p:cNvPr id="211006" name="Rectangle 62"/>
            <p:cNvSpPr>
              <a:spLocks noChangeArrowheads="1"/>
            </p:cNvSpPr>
            <p:nvPr/>
          </p:nvSpPr>
          <p:spPr bwMode="gray">
            <a:xfrm>
              <a:off x="0" y="1942"/>
              <a:ext cx="5760" cy="74"/>
            </a:xfrm>
            <a:prstGeom prst="rect">
              <a:avLst/>
            </a:prstGeom>
            <a:gradFill rotWithShape="1">
              <a:gsLst>
                <a:gs pos="0">
                  <a:srgbClr val="5F5F5F">
                    <a:gamma/>
                    <a:tint val="30196"/>
                    <a:invGamma/>
                  </a:srgbClr>
                </a:gs>
                <a:gs pos="100000">
                  <a:srgbClr val="5F5F5F"/>
                </a:gs>
              </a:gsLst>
              <a:lin ang="5400000" scaled="1"/>
            </a:gradFill>
            <a:ln w="9525" algn="ctr">
              <a:noFill/>
              <a:miter lim="800000"/>
              <a:headEnd/>
              <a:tailEnd/>
            </a:ln>
            <a:effectLst/>
          </p:spPr>
          <p:txBody>
            <a:bodyPr wrap="none" anchor="ctr"/>
            <a:lstStyle/>
            <a:p>
              <a:endParaRPr lang="en-US"/>
            </a:p>
          </p:txBody>
        </p:sp>
      </p:grpSp>
      <p:grpSp>
        <p:nvGrpSpPr>
          <p:cNvPr id="3" name="Group 63"/>
          <p:cNvGrpSpPr>
            <a:grpSpLocks/>
          </p:cNvGrpSpPr>
          <p:nvPr/>
        </p:nvGrpSpPr>
        <p:grpSpPr bwMode="auto">
          <a:xfrm>
            <a:off x="3575051" y="41276"/>
            <a:ext cx="4511675" cy="866775"/>
            <a:chOff x="504" y="1008"/>
            <a:chExt cx="4416" cy="765"/>
          </a:xfrm>
        </p:grpSpPr>
        <p:sp>
          <p:nvSpPr>
            <p:cNvPr id="211008" name="AutoShape 64"/>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endParaRPr lang="en-US" sz="2800" b="1">
                <a:solidFill>
                  <a:srgbClr val="FF3300"/>
                </a:solidFill>
              </a:endParaRPr>
            </a:p>
          </p:txBody>
        </p:sp>
        <p:sp>
          <p:nvSpPr>
            <p:cNvPr id="211009" name="Text Box 65"/>
            <p:cNvSpPr txBox="1">
              <a:spLocks noChangeArrowheads="1"/>
            </p:cNvSpPr>
            <p:nvPr/>
          </p:nvSpPr>
          <p:spPr bwMode="gray">
            <a:xfrm>
              <a:off x="801" y="1014"/>
              <a:ext cx="3976" cy="431"/>
            </a:xfrm>
            <a:prstGeom prst="rect">
              <a:avLst/>
            </a:prstGeom>
            <a:noFill/>
            <a:ln w="9525" algn="ctr">
              <a:noFill/>
              <a:miter lim="800000"/>
              <a:headEnd/>
              <a:tailEnd/>
            </a:ln>
            <a:effectLst/>
          </p:spPr>
          <p:txBody>
            <a:bodyPr>
              <a:spAutoFit/>
            </a:bodyPr>
            <a:lstStyle/>
            <a:p>
              <a:pPr eaLnBrk="0" hangingPunct="0"/>
              <a:r>
                <a:rPr lang="en-US" sz="2600" b="1">
                  <a:solidFill>
                    <a:srgbClr val="0000FF"/>
                  </a:solidFill>
                  <a:latin typeface="Times New Roman" pitchFamily="18" charset="0"/>
                  <a:cs typeface="Times New Roman" pitchFamily="18" charset="0"/>
                  <a:sym typeface="Symbol" pitchFamily="18" charset="2"/>
                </a:rPr>
                <a:t>   </a:t>
              </a:r>
              <a:endParaRPr lang="en-US" sz="2500" b="1">
                <a:solidFill>
                  <a:srgbClr val="0000FF"/>
                </a:solidFill>
                <a:latin typeface="Times New Roman" pitchFamily="18" charset="0"/>
                <a:cs typeface="Times New Roman" pitchFamily="18" charset="0"/>
                <a:sym typeface="Symbol" pitchFamily="18" charset="2"/>
              </a:endParaRPr>
            </a:p>
          </p:txBody>
        </p:sp>
      </p:grpSp>
      <p:grpSp>
        <p:nvGrpSpPr>
          <p:cNvPr id="4" name="Group 66"/>
          <p:cNvGrpSpPr>
            <a:grpSpLocks/>
          </p:cNvGrpSpPr>
          <p:nvPr/>
        </p:nvGrpSpPr>
        <p:grpSpPr bwMode="auto">
          <a:xfrm>
            <a:off x="834888" y="1640252"/>
            <a:ext cx="11025807" cy="1431752"/>
            <a:chOff x="504" y="1008"/>
            <a:chExt cx="4416" cy="765"/>
          </a:xfrm>
        </p:grpSpPr>
        <p:sp>
          <p:nvSpPr>
            <p:cNvPr id="211011" name="AutoShape 67"/>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211012" name="Text Box 68"/>
            <p:cNvSpPr txBox="1">
              <a:spLocks noChangeArrowheads="1"/>
            </p:cNvSpPr>
            <p:nvPr/>
          </p:nvSpPr>
          <p:spPr bwMode="gray">
            <a:xfrm>
              <a:off x="802" y="1012"/>
              <a:ext cx="3975" cy="71"/>
            </a:xfrm>
            <a:prstGeom prst="rect">
              <a:avLst/>
            </a:prstGeom>
            <a:noFill/>
            <a:ln w="9525" algn="ctr">
              <a:noFill/>
              <a:miter lim="800000"/>
              <a:headEnd/>
              <a:tailEnd/>
            </a:ln>
            <a:effectLst/>
          </p:spPr>
          <p:txBody>
            <a:bodyPr>
              <a:spAutoFit/>
            </a:bodyPr>
            <a:lstStyle/>
            <a:p>
              <a:endParaRPr lang="en-US" sz="2700" b="1">
                <a:solidFill>
                  <a:srgbClr val="0066FF"/>
                </a:solidFill>
                <a:latin typeface="VNI-Times" pitchFamily="2" charset="0"/>
              </a:endParaRPr>
            </a:p>
          </p:txBody>
        </p:sp>
      </p:grpSp>
      <p:sp>
        <p:nvSpPr>
          <p:cNvPr id="211013" name="WordArt 69"/>
          <p:cNvSpPr>
            <a:spLocks noChangeArrowheads="1" noChangeShapeType="1" noTextEdit="1"/>
          </p:cNvSpPr>
          <p:nvPr/>
        </p:nvSpPr>
        <p:spPr bwMode="auto">
          <a:xfrm>
            <a:off x="3877227" y="115889"/>
            <a:ext cx="4033838" cy="720725"/>
          </a:xfrm>
          <a:prstGeom prst="rect">
            <a:avLst/>
          </a:prstGeom>
        </p:spPr>
        <p:txBody>
          <a:bodyPr wrap="none" fromWordArt="1">
            <a:prstTxWarp prst="textPlain">
              <a:avLst>
                <a:gd name="adj" fmla="val 50000"/>
              </a:avLst>
            </a:prstTxWarp>
          </a:bodyPr>
          <a:lstStyle/>
          <a:p>
            <a:pPr algn="ct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TRÒ CHƠI TIẾP SỨC </a:t>
            </a:r>
          </a:p>
        </p:txBody>
      </p:sp>
      <p:sp>
        <p:nvSpPr>
          <p:cNvPr id="211016" name="Text Box 72"/>
          <p:cNvSpPr txBox="1">
            <a:spLocks noChangeArrowheads="1"/>
          </p:cNvSpPr>
          <p:nvPr/>
        </p:nvSpPr>
        <p:spPr bwMode="auto">
          <a:xfrm>
            <a:off x="1060175" y="1886822"/>
            <a:ext cx="10800520" cy="1077218"/>
          </a:xfrm>
          <a:prstGeom prst="rect">
            <a:avLst/>
          </a:prstGeom>
          <a:noFill/>
          <a:ln w="9525">
            <a:noFill/>
            <a:miter lim="800000"/>
            <a:headEnd/>
            <a:tailEnd/>
          </a:ln>
          <a:effectLst/>
        </p:spPr>
        <p:txBody>
          <a:bodyPr wrap="square">
            <a:spAutoFit/>
          </a:bodyPr>
          <a:lstStyle/>
          <a:p>
            <a:pPr algn="ctr">
              <a:buFont typeface="Wingdings" pitchFamily="2" charset="2"/>
              <a:buNone/>
            </a:pPr>
            <a:r>
              <a:rPr lang="en-US" sz="3200" b="1">
                <a:solidFill>
                  <a:srgbClr val="FF0000"/>
                </a:solidFill>
                <a:latin typeface="Times New Roman" panose="02020603050405020304" pitchFamily="18" charset="0"/>
                <a:cs typeface="Times New Roman" panose="02020603050405020304" pitchFamily="18" charset="0"/>
              </a:rPr>
              <a:t>CHÚNG TA CÙNG NHAU TÌM RA NHỮNG BẠN CÓ ĐIỂM TRUNG BÌNH MÔN TOÁN CAO NHẤT LỚP NHÉ!</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11013"/>
                                        </p:tgtEl>
                                        <p:attrNameLst>
                                          <p:attrName>style.visibility</p:attrName>
                                        </p:attrNameLst>
                                      </p:cBhvr>
                                      <p:to>
                                        <p:strVal val="visible"/>
                                      </p:to>
                                    </p:set>
                                    <p:animEffect transition="in" filter="fade">
                                      <p:cBhvr>
                                        <p:cTn id="14" dur="500"/>
                                        <p:tgtEl>
                                          <p:spTgt spid="211013"/>
                                        </p:tgtEl>
                                      </p:cBhvr>
                                    </p:animEffect>
                                    <p:anim calcmode="lin" valueType="num">
                                      <p:cBhvr>
                                        <p:cTn id="15" dur="500" fill="hold"/>
                                        <p:tgtEl>
                                          <p:spTgt spid="211013"/>
                                        </p:tgtEl>
                                        <p:attrNameLst>
                                          <p:attrName>ppt_x</p:attrName>
                                        </p:attrNameLst>
                                      </p:cBhvr>
                                      <p:tavLst>
                                        <p:tav tm="0">
                                          <p:val>
                                            <p:strVal val="#ppt_x"/>
                                          </p:val>
                                        </p:tav>
                                        <p:tav tm="100000">
                                          <p:val>
                                            <p:strVal val="#ppt_x"/>
                                          </p:val>
                                        </p:tav>
                                      </p:tavLst>
                                    </p:anim>
                                    <p:anim calcmode="lin" valueType="num">
                                      <p:cBhvr>
                                        <p:cTn id="16" dur="500" fill="hold"/>
                                        <p:tgtEl>
                                          <p:spTgt spid="2110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211016"/>
                                        </p:tgtEl>
                                        <p:attrNameLst>
                                          <p:attrName>style.visibility</p:attrName>
                                        </p:attrNameLst>
                                      </p:cBhvr>
                                      <p:to>
                                        <p:strVal val="visible"/>
                                      </p:to>
                                    </p:set>
                                    <p:anim calcmode="lin" valueType="num">
                                      <p:cBhvr additive="base">
                                        <p:cTn id="20" dur="1000" fill="hold"/>
                                        <p:tgtEl>
                                          <p:spTgt spid="211016"/>
                                        </p:tgtEl>
                                        <p:attrNameLst>
                                          <p:attrName>ppt_x</p:attrName>
                                        </p:attrNameLst>
                                      </p:cBhvr>
                                      <p:tavLst>
                                        <p:tav tm="0">
                                          <p:val>
                                            <p:strVal val="#ppt_x"/>
                                          </p:val>
                                        </p:tav>
                                        <p:tav tm="100000">
                                          <p:val>
                                            <p:strVal val="#ppt_x"/>
                                          </p:val>
                                        </p:tav>
                                      </p:tavLst>
                                    </p:anim>
                                    <p:anim calcmode="lin" valueType="num">
                                      <p:cBhvr additive="base">
                                        <p:cTn id="21" dur="1000" fill="hold"/>
                                        <p:tgtEl>
                                          <p:spTgt spid="2110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013" grpId="0" animBg="1"/>
      <p:bldP spid="2110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a:hlinkClick r:id="rId4" action="ppaction://hlinksldjump" highlightClick="1"/>
            <a:extLst>
              <a:ext uri="{FF2B5EF4-FFF2-40B4-BE49-F238E27FC236}">
                <a16:creationId xmlns:a16="http://schemas.microsoft.com/office/drawing/2014/main" id="{0BE10FD2-D983-4906-8FD2-25DC1B1A5E23}"/>
              </a:ext>
            </a:extLst>
          </p:cNvPr>
          <p:cNvSpPr>
            <a:spLocks noChangeArrowheads="1"/>
          </p:cNvSpPr>
          <p:nvPr/>
        </p:nvSpPr>
        <p:spPr bwMode="auto">
          <a:xfrm>
            <a:off x="11201400" y="5867400"/>
            <a:ext cx="990600" cy="9906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 name="Picture 7">
            <a:extLst>
              <a:ext uri="{FF2B5EF4-FFF2-40B4-BE49-F238E27FC236}">
                <a16:creationId xmlns:a16="http://schemas.microsoft.com/office/drawing/2014/main" id="{2CA2E60D-CF60-4C52-A7C8-983CFFBACF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022" y="2771166"/>
            <a:ext cx="1821248" cy="2428330"/>
          </a:xfrm>
          <a:prstGeom prst="rect">
            <a:avLst/>
          </a:prstGeom>
        </p:spPr>
      </p:pic>
      <p:pic>
        <p:nvPicPr>
          <p:cNvPr id="9" name="Picture 8">
            <a:extLst>
              <a:ext uri="{FF2B5EF4-FFF2-40B4-BE49-F238E27FC236}">
                <a16:creationId xmlns:a16="http://schemas.microsoft.com/office/drawing/2014/main" id="{9B239C07-E8D9-4878-94D1-0E0B00661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6213" y="108010"/>
            <a:ext cx="2143125" cy="2857500"/>
          </a:xfrm>
          <a:prstGeom prst="rect">
            <a:avLst/>
          </a:prstGeom>
        </p:spPr>
      </p:pic>
      <p:sp>
        <p:nvSpPr>
          <p:cNvPr id="10" name="Speech Bubble: Rectangle with Corners Rounded 9">
            <a:extLst>
              <a:ext uri="{FF2B5EF4-FFF2-40B4-BE49-F238E27FC236}">
                <a16:creationId xmlns:a16="http://schemas.microsoft.com/office/drawing/2014/main" id="{38DEEC04-4B15-4398-80D2-BC14F7AAC024}"/>
              </a:ext>
            </a:extLst>
          </p:cNvPr>
          <p:cNvSpPr/>
          <p:nvPr/>
        </p:nvSpPr>
        <p:spPr>
          <a:xfrm>
            <a:off x="2671995" y="401001"/>
            <a:ext cx="7649899" cy="1607820"/>
          </a:xfrm>
          <a:prstGeom prst="wedgeRoundRectCallout">
            <a:avLst>
              <a:gd name="adj1" fmla="val 52730"/>
              <a:gd name="adj2" fmla="val -2579"/>
              <a:gd name="adj3" fmla="val 16667"/>
            </a:avLst>
          </a:prstGeom>
          <a:gradFill>
            <a:gsLst>
              <a:gs pos="0">
                <a:schemeClr val="accent4">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a:solidFill>
                  <a:schemeClr val="tx1"/>
                </a:solidFill>
                <a:latin typeface="Times New Roman" panose="02020603050405020304" pitchFamily="18" charset="0"/>
                <a:cs typeface="Times New Roman" panose="02020603050405020304" pitchFamily="18" charset="0"/>
              </a:rPr>
              <a:t>Câu 1:</a:t>
            </a:r>
            <a:r>
              <a:rPr lang="en-US" sz="3200">
                <a:solidFill>
                  <a:schemeClr val="accent2"/>
                </a:solidFill>
                <a:latin typeface="Times New Roman" panose="02020603050405020304" pitchFamily="18" charset="0"/>
                <a:cs typeface="Times New Roman" panose="02020603050405020304" pitchFamily="18" charset="0"/>
              </a:rPr>
              <a:t> </a:t>
            </a:r>
            <a:r>
              <a:rPr lang="vi-VN" sz="3200">
                <a:solidFill>
                  <a:srgbClr val="1B0DCD"/>
                </a:solidFill>
                <a:latin typeface="Times New Roman" panose="02020603050405020304" pitchFamily="18" charset="0"/>
                <a:cs typeface="Times New Roman" panose="02020603050405020304" pitchFamily="18" charset="0"/>
              </a:rPr>
              <a:t>Việc sử dụng bảng mã nào sẽ không hoàn toàn đúng với thứ tự trong tiếng Việt</a:t>
            </a:r>
            <a:r>
              <a:rPr lang="en-US" sz="3200">
                <a:solidFill>
                  <a:srgbClr val="1B0DCD"/>
                </a:solidFill>
                <a:latin typeface="Times New Roman" panose="02020603050405020304" pitchFamily="18" charset="0"/>
                <a:cs typeface="Times New Roman" panose="02020603050405020304" pitchFamily="18" charset="0"/>
              </a:rPr>
              <a:t>?</a:t>
            </a:r>
            <a:endParaRPr lang="en-US" sz="3200" b="1">
              <a:solidFill>
                <a:srgbClr val="1B0DCD"/>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B419B9B-ADD6-4886-ADB2-61ABE80897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6491" y="1204911"/>
            <a:ext cx="1200530" cy="1607820"/>
          </a:xfrm>
          <a:prstGeom prst="rect">
            <a:avLst/>
          </a:prstGeom>
        </p:spPr>
      </p:pic>
      <p:sp>
        <p:nvSpPr>
          <p:cNvPr id="12" name="Rectangle: Rounded Corners 11">
            <a:extLst>
              <a:ext uri="{FF2B5EF4-FFF2-40B4-BE49-F238E27FC236}">
                <a16:creationId xmlns:a16="http://schemas.microsoft.com/office/drawing/2014/main" id="{04A372B3-CFA9-496E-A23F-1F6D09F2D900}"/>
              </a:ext>
            </a:extLst>
          </p:cNvPr>
          <p:cNvSpPr/>
          <p:nvPr/>
        </p:nvSpPr>
        <p:spPr>
          <a:xfrm>
            <a:off x="1115082" y="5199515"/>
            <a:ext cx="1900674"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A. </a:t>
            </a:r>
            <a:r>
              <a:rPr lang="pt-BR" sz="2400">
                <a:solidFill>
                  <a:schemeClr val="tx1"/>
                </a:solidFill>
                <a:latin typeface="Times New Roman" panose="02020603050405020304" pitchFamily="18" charset="0"/>
                <a:cs typeface="Times New Roman" panose="02020603050405020304" pitchFamily="18" charset="0"/>
              </a:rPr>
              <a:t>Unicode</a:t>
            </a:r>
            <a:endParaRPr lang="vi-VN" sz="2400">
              <a:solidFill>
                <a:schemeClr val="tx1"/>
              </a:solidFill>
              <a:latin typeface="Times New Roman" panose="02020603050405020304" pitchFamily="18" charset="0"/>
              <a:cs typeface="Times New Roman" panose="02020603050405020304" pitchFamily="18" charset="0"/>
            </a:endParaRPr>
          </a:p>
          <a:p>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331E0F0-1627-40BF-A957-09C3D2447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9245" y="2771166"/>
            <a:ext cx="1800921" cy="2401228"/>
          </a:xfrm>
          <a:prstGeom prst="rect">
            <a:avLst/>
          </a:prstGeom>
        </p:spPr>
      </p:pic>
      <p:sp>
        <p:nvSpPr>
          <p:cNvPr id="14" name="Rectangle: Rounded Corners 13">
            <a:extLst>
              <a:ext uri="{FF2B5EF4-FFF2-40B4-BE49-F238E27FC236}">
                <a16:creationId xmlns:a16="http://schemas.microsoft.com/office/drawing/2014/main" id="{566ACDF9-6AC4-4AA7-84F2-BA26BF968470}"/>
              </a:ext>
            </a:extLst>
          </p:cNvPr>
          <p:cNvSpPr/>
          <p:nvPr/>
        </p:nvSpPr>
        <p:spPr>
          <a:xfrm>
            <a:off x="3302639" y="5199515"/>
            <a:ext cx="2017300"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pitchFamily="18" charset="0"/>
                <a:cs typeface="Times New Roman" panose="02020603050405020304" pitchFamily="18" charset="0"/>
              </a:rPr>
              <a:t>B. </a:t>
            </a:r>
            <a:r>
              <a:rPr lang="vi-VN" sz="2400">
                <a:solidFill>
                  <a:schemeClr val="tx1"/>
                </a:solidFill>
                <a:latin typeface="Times New Roman" panose="02020603050405020304" pitchFamily="18" charset="0"/>
                <a:cs typeface="Times New Roman" panose="02020603050405020304" pitchFamily="18" charset="0"/>
              </a:rPr>
              <a:t>VNI</a:t>
            </a:r>
          </a:p>
          <a:p>
            <a:pPr algn="ct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E9C0A1D-6510-4573-AC43-5AA7D3E70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474" y="2771166"/>
            <a:ext cx="1780595" cy="2374126"/>
          </a:xfrm>
          <a:prstGeom prst="rect">
            <a:avLst/>
          </a:prstGeom>
        </p:spPr>
      </p:pic>
      <p:sp>
        <p:nvSpPr>
          <p:cNvPr id="16" name="Rectangle: Rounded Corners 15">
            <a:extLst>
              <a:ext uri="{FF2B5EF4-FFF2-40B4-BE49-F238E27FC236}">
                <a16:creationId xmlns:a16="http://schemas.microsoft.com/office/drawing/2014/main" id="{1B0E6FA1-E058-4FA9-954B-FFEDDD8C07D9}"/>
              </a:ext>
            </a:extLst>
          </p:cNvPr>
          <p:cNvSpPr/>
          <p:nvPr/>
        </p:nvSpPr>
        <p:spPr>
          <a:xfrm>
            <a:off x="5549730" y="5199515"/>
            <a:ext cx="1894430"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Times New Roman" panose="02020603050405020304" pitchFamily="18" charset="0"/>
                <a:cs typeface="Times New Roman" panose="02020603050405020304" pitchFamily="18" charset="0"/>
              </a:rPr>
              <a:t>C. </a:t>
            </a:r>
            <a:r>
              <a:rPr lang="vi-VN" sz="2400">
                <a:solidFill>
                  <a:schemeClr val="tx1"/>
                </a:solidFill>
                <a:latin typeface="Times New Roman" panose="02020603050405020304" pitchFamily="18" charset="0"/>
                <a:cs typeface="Times New Roman" panose="02020603050405020304" pitchFamily="18" charset="0"/>
              </a:rPr>
              <a:t>Telex</a:t>
            </a:r>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E85F2C53-EFA2-4577-9C6D-CE2269132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687" y="2771173"/>
            <a:ext cx="1702150" cy="2269533"/>
          </a:xfrm>
          <a:prstGeom prst="rect">
            <a:avLst/>
          </a:prstGeom>
        </p:spPr>
      </p:pic>
      <p:sp>
        <p:nvSpPr>
          <p:cNvPr id="18" name="Rectangle: Rounded Corners 17">
            <a:extLst>
              <a:ext uri="{FF2B5EF4-FFF2-40B4-BE49-F238E27FC236}">
                <a16:creationId xmlns:a16="http://schemas.microsoft.com/office/drawing/2014/main" id="{92D12DC0-FF8D-4822-9A15-ED762AFE0292}"/>
              </a:ext>
            </a:extLst>
          </p:cNvPr>
          <p:cNvSpPr/>
          <p:nvPr/>
        </p:nvSpPr>
        <p:spPr>
          <a:xfrm>
            <a:off x="7641999" y="5199515"/>
            <a:ext cx="1926380"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Times New Roman" panose="02020603050405020304" pitchFamily="18" charset="0"/>
                <a:cs typeface="Times New Roman" panose="02020603050405020304" pitchFamily="18" charset="0"/>
              </a:rPr>
              <a:t>D. </a:t>
            </a:r>
            <a:r>
              <a:rPr lang="en-US" sz="2400">
                <a:solidFill>
                  <a:schemeClr val="tx1"/>
                </a:solidFill>
                <a:latin typeface="Times New Roman" panose="02020603050405020304" pitchFamily="18" charset="0"/>
                <a:cs typeface="Times New Roman" panose="02020603050405020304" pitchFamily="18" charset="0"/>
              </a:rPr>
              <a:t>Cả ba đáp án trên đều sai</a:t>
            </a:r>
            <a:endParaRPr lang="vi-VN"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9" name="Picture 2">
            <a:extLst>
              <a:ext uri="{FF2B5EF4-FFF2-40B4-BE49-F238E27FC236}">
                <a16:creationId xmlns:a16="http://schemas.microsoft.com/office/drawing/2014/main" id="{4344AFD6-B434-4292-8AE2-67E4270551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7451" y="484145"/>
            <a:ext cx="979176" cy="105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strVal val="#ppt_w+.3"/>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animEffect transition="in" filter="fade">
                                      <p:cBhvr>
                                        <p:cTn id="14" dur="500"/>
                                        <p:tgtEl>
                                          <p:spTgt spid="10"/>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strVal val="#ppt_w+.3"/>
                                          </p:val>
                                        </p:tav>
                                        <p:tav tm="100000">
                                          <p:val>
                                            <p:strVal val="#ppt_w"/>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animEffect transition="in" filter="fade">
                                      <p:cBhvr>
                                        <p:cTn id="20" dur="500"/>
                                        <p:tgtEl>
                                          <p:spTgt spid="12"/>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strVal val="#ppt_w+.3"/>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animEffect transition="in" filter="fade">
                                      <p:cBhvr>
                                        <p:cTn id="26" dur="500"/>
                                        <p:tgtEl>
                                          <p:spTgt spid="14"/>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strVal val="#ppt_w+.3"/>
                                          </p:val>
                                        </p:tav>
                                        <p:tav tm="100000">
                                          <p:val>
                                            <p:strVal val="#ppt_w"/>
                                          </p:val>
                                        </p:tav>
                                      </p:tavLst>
                                    </p:anim>
                                    <p:anim calcmode="lin" valueType="num">
                                      <p:cBhvr>
                                        <p:cTn id="31" dur="500" fill="hold"/>
                                        <p:tgtEl>
                                          <p:spTgt spid="16"/>
                                        </p:tgtEl>
                                        <p:attrNameLst>
                                          <p:attrName>ppt_h</p:attrName>
                                        </p:attrNameLst>
                                      </p:cBhvr>
                                      <p:tavLst>
                                        <p:tav tm="0">
                                          <p:val>
                                            <p:strVal val="#ppt_h"/>
                                          </p:val>
                                        </p:tav>
                                        <p:tav tm="100000">
                                          <p:val>
                                            <p:strVal val="#ppt_h"/>
                                          </p:val>
                                        </p:tav>
                                      </p:tavLst>
                                    </p:anim>
                                    <p:animEffect transition="in" filter="fade">
                                      <p:cBhvr>
                                        <p:cTn id="32" dur="500"/>
                                        <p:tgtEl>
                                          <p:spTgt spid="16"/>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strVal val="#ppt_w+.3"/>
                                          </p:val>
                                        </p:tav>
                                        <p:tav tm="100000">
                                          <p:val>
                                            <p:strVal val="#ppt_w"/>
                                          </p:val>
                                        </p:tav>
                                      </p:tavLst>
                                    </p:anim>
                                    <p:anim calcmode="lin" valueType="num">
                                      <p:cBhvr>
                                        <p:cTn id="37" dur="500" fill="hold"/>
                                        <p:tgtEl>
                                          <p:spTgt spid="18"/>
                                        </p:tgtEl>
                                        <p:attrNameLst>
                                          <p:attrName>ppt_h</p:attrName>
                                        </p:attrNameLst>
                                      </p:cBhvr>
                                      <p:tavLst>
                                        <p:tav tm="0">
                                          <p:val>
                                            <p:strVal val="#ppt_h"/>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2"/>
                                        </p:tgtEl>
                                        <p:attrNameLst>
                                          <p:attrName>fillcolor</p:attrName>
                                        </p:attrNameLst>
                                      </p:cBhvr>
                                      <p:to>
                                        <a:srgbClr val="00B0F0"/>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3"/>
                                        </p:tgtEl>
                                      </p:cBhvr>
                                    </p:animEffect>
                                    <p:animScale>
                                      <p:cBhvr>
                                        <p:cTn id="55" dur="250" autoRev="1" fill="hold"/>
                                        <p:tgtEl>
                                          <p:spTgt spid="13"/>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14"/>
                                        </p:tgtEl>
                                        <p:attrNameLst>
                                          <p:attrName>fillcolor</p:attrName>
                                        </p:attrNameLst>
                                      </p:cBhvr>
                                      <p:to>
                                        <a:srgbClr val="FFFF00"/>
                                      </p:to>
                                    </p:animClr>
                                    <p:set>
                                      <p:cBhvr>
                                        <p:cTn id="59" dur="500" fill="hold"/>
                                        <p:tgtEl>
                                          <p:spTgt spid="14"/>
                                        </p:tgtEl>
                                        <p:attrNameLst>
                                          <p:attrName>fill.type</p:attrName>
                                        </p:attrNameLst>
                                      </p:cBhvr>
                                      <p:to>
                                        <p:strVal val="solid"/>
                                      </p:to>
                                    </p:set>
                                    <p:set>
                                      <p:cBhvr>
                                        <p:cTn id="60" dur="500" fill="hold"/>
                                        <p:tgtEl>
                                          <p:spTgt spid="14"/>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5"/>
                                        </p:tgtEl>
                                      </p:cBhvr>
                                    </p:animEffect>
                                    <p:animScale>
                                      <p:cBhvr>
                                        <p:cTn id="66" dur="250" autoRev="1" fill="hold"/>
                                        <p:tgtEl>
                                          <p:spTgt spid="15"/>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16"/>
                                        </p:tgtEl>
                                        <p:attrNameLst>
                                          <p:attrName>fillcolor</p:attrName>
                                        </p:attrNameLst>
                                      </p:cBhvr>
                                      <p:to>
                                        <a:srgbClr val="FFFF00"/>
                                      </p:to>
                                    </p:animClr>
                                    <p:set>
                                      <p:cBhvr>
                                        <p:cTn id="70" dur="500" fill="hold"/>
                                        <p:tgtEl>
                                          <p:spTgt spid="16"/>
                                        </p:tgtEl>
                                        <p:attrNameLst>
                                          <p:attrName>fill.type</p:attrName>
                                        </p:attrNameLst>
                                      </p:cBhvr>
                                      <p:to>
                                        <p:strVal val="solid"/>
                                      </p:to>
                                    </p:set>
                                    <p:set>
                                      <p:cBhvr>
                                        <p:cTn id="71" dur="500" fill="hold"/>
                                        <p:tgtEl>
                                          <p:spTgt spid="1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8"/>
                                        </p:tgtEl>
                                        <p:attrNameLst>
                                          <p:attrName>fillcolor</p:attrName>
                                        </p:attrNameLst>
                                      </p:cBhvr>
                                      <p:to>
                                        <a:srgbClr val="FFFF00"/>
                                      </p:to>
                                    </p:animClr>
                                    <p:set>
                                      <p:cBhvr>
                                        <p:cTn id="81" dur="500" fill="hold"/>
                                        <p:tgtEl>
                                          <p:spTgt spid="18"/>
                                        </p:tgtEl>
                                        <p:attrNameLst>
                                          <p:attrName>fill.type</p:attrName>
                                        </p:attrNameLst>
                                      </p:cBhvr>
                                      <p:to>
                                        <p:strVal val="solid"/>
                                      </p:to>
                                    </p:set>
                                    <p:set>
                                      <p:cBhvr>
                                        <p:cTn id="82" dur="500" fill="hold"/>
                                        <p:tgtEl>
                                          <p:spTgt spid="18"/>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7"/>
                  </p:tgtEl>
                </p:cond>
              </p:nextCondLst>
            </p:seq>
          </p:childTnLst>
        </p:cTn>
      </p:par>
    </p:tnLst>
    <p:bldLst>
      <p:bldP spid="10" grpId="0" animBg="1"/>
      <p:bldP spid="12" grpId="0" animBg="1"/>
      <p:bldP spid="14"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a:extLst>
              <a:ext uri="{FF2B5EF4-FFF2-40B4-BE49-F238E27FC236}">
                <a16:creationId xmlns:a16="http://schemas.microsoft.com/office/drawing/2014/main" id="{D3201F61-11A7-48DA-A09B-E407155AE470}"/>
              </a:ext>
            </a:extLst>
          </p:cNvPr>
          <p:cNvSpPr>
            <a:spLocks noChangeArrowheads="1"/>
          </p:cNvSpPr>
          <p:nvPr/>
        </p:nvSpPr>
        <p:spPr bwMode="auto">
          <a:xfrm>
            <a:off x="2057400" y="914400"/>
            <a:ext cx="8382000" cy="3124200"/>
          </a:xfrm>
          <a:prstGeom prst="star32">
            <a:avLst>
              <a:gd name="adj" fmla="val 37500"/>
            </a:avLst>
          </a:prstGeom>
          <a:gradFill rotWithShape="1">
            <a:gsLst>
              <a:gs pos="0">
                <a:srgbClr val="ABF3F0"/>
              </a:gs>
              <a:gs pos="100000">
                <a:schemeClr val="bg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err="1">
                <a:solidFill>
                  <a:schemeClr val="hlink"/>
                </a:solidFill>
                <a:latin typeface="Times New Roman" panose="02020603050405020304" pitchFamily="18" charset="0"/>
                <a:cs typeface="Times New Roman" panose="02020603050405020304" pitchFamily="18" charset="0"/>
              </a:rPr>
              <a:t>Chúc</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mừng</a:t>
            </a:r>
            <a:r>
              <a:rPr lang="en-US" altLang="en-US" sz="2800" b="1" dirty="0">
                <a:solidFill>
                  <a:schemeClr val="hlink"/>
                </a:solidFill>
                <a:latin typeface="Times New Roman" panose="02020603050405020304" pitchFamily="18" charset="0"/>
                <a:cs typeface="Times New Roman" panose="02020603050405020304" pitchFamily="18" charset="0"/>
              </a:rPr>
              <a:t> </a:t>
            </a:r>
          </a:p>
          <a:p>
            <a:pPr algn="ctr"/>
            <a:r>
              <a:rPr lang="en-US" altLang="en-US" sz="2800" b="1" dirty="0" err="1">
                <a:solidFill>
                  <a:schemeClr val="hlink"/>
                </a:solidFill>
                <a:latin typeface="Times New Roman" panose="02020603050405020304" pitchFamily="18" charset="0"/>
                <a:cs typeface="Times New Roman" panose="02020603050405020304" pitchFamily="18" charset="0"/>
              </a:rPr>
              <a:t>bạn</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đã</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nhận</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được</a:t>
            </a:r>
            <a:r>
              <a:rPr lang="en-US" altLang="en-US" sz="2800" b="1" dirty="0">
                <a:solidFill>
                  <a:schemeClr val="hlink"/>
                </a:solidFill>
                <a:latin typeface="Times New Roman" panose="02020603050405020304" pitchFamily="18" charset="0"/>
                <a:cs typeface="Times New Roman" panose="02020603050405020304" pitchFamily="18" charset="0"/>
              </a:rPr>
              <a:t> 1 </a:t>
            </a:r>
            <a:r>
              <a:rPr lang="en-US" altLang="en-US" sz="2800" b="1" dirty="0" err="1">
                <a:solidFill>
                  <a:schemeClr val="hlink"/>
                </a:solidFill>
                <a:latin typeface="Times New Roman" panose="02020603050405020304" pitchFamily="18" charset="0"/>
                <a:cs typeface="Times New Roman" panose="02020603050405020304" pitchFamily="18" charset="0"/>
              </a:rPr>
              <a:t>phần</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quà</a:t>
            </a:r>
            <a:r>
              <a:rPr lang="en-US" altLang="en-US" sz="2800" b="1" dirty="0">
                <a:solidFill>
                  <a:schemeClr val="hlink"/>
                </a:solidFill>
                <a:latin typeface="Times New Roman" panose="02020603050405020304" pitchFamily="18" charset="0"/>
                <a:cs typeface="Times New Roman" panose="02020603050405020304" pitchFamily="18" charset="0"/>
              </a:rPr>
              <a:t> </a:t>
            </a:r>
          </a:p>
        </p:txBody>
      </p:sp>
      <p:sp>
        <p:nvSpPr>
          <p:cNvPr id="87043" name="AutoShape 3">
            <a:hlinkClick r:id="rId2" action="ppaction://hlinksldjump" highlightClick="1"/>
            <a:extLst>
              <a:ext uri="{FF2B5EF4-FFF2-40B4-BE49-F238E27FC236}">
                <a16:creationId xmlns:a16="http://schemas.microsoft.com/office/drawing/2014/main" id="{C6596417-6410-41C9-A488-A60A7CE95668}"/>
              </a:ext>
            </a:extLst>
          </p:cNvPr>
          <p:cNvSpPr>
            <a:spLocks noChangeArrowheads="1"/>
          </p:cNvSpPr>
          <p:nvPr/>
        </p:nvSpPr>
        <p:spPr bwMode="auto">
          <a:xfrm>
            <a:off x="11188144" y="5839619"/>
            <a:ext cx="990600" cy="9906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6" descr="sao">
            <a:extLst>
              <a:ext uri="{FF2B5EF4-FFF2-40B4-BE49-F238E27FC236}">
                <a16:creationId xmlns:a16="http://schemas.microsoft.com/office/drawing/2014/main" id="{3378088B-E7F8-442D-892A-6D869F67F8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ao">
            <a:extLst>
              <a:ext uri="{FF2B5EF4-FFF2-40B4-BE49-F238E27FC236}">
                <a16:creationId xmlns:a16="http://schemas.microsoft.com/office/drawing/2014/main" id="{BEEF1A8A-65A1-42D2-813D-59998C8305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314166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sao">
            <a:extLst>
              <a:ext uri="{FF2B5EF4-FFF2-40B4-BE49-F238E27FC236}">
                <a16:creationId xmlns:a16="http://schemas.microsoft.com/office/drawing/2014/main" id="{5A9DCFF0-A376-4C20-AFC7-A52EBB402BD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sao">
            <a:extLst>
              <a:ext uri="{FF2B5EF4-FFF2-40B4-BE49-F238E27FC236}">
                <a16:creationId xmlns:a16="http://schemas.microsoft.com/office/drawing/2014/main" id="{79DF9FC9-8778-43D3-84C9-A9A55062FB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01050" y="306863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sao">
            <a:extLst>
              <a:ext uri="{FF2B5EF4-FFF2-40B4-BE49-F238E27FC236}">
                <a16:creationId xmlns:a16="http://schemas.microsoft.com/office/drawing/2014/main" id="{F074495D-3337-4B17-B831-DB024F1B47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sao">
            <a:extLst>
              <a:ext uri="{FF2B5EF4-FFF2-40B4-BE49-F238E27FC236}">
                <a16:creationId xmlns:a16="http://schemas.microsoft.com/office/drawing/2014/main" id="{A7DCBEA9-0138-4B9E-B2C6-851FBB9161B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472440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sao">
            <a:extLst>
              <a:ext uri="{FF2B5EF4-FFF2-40B4-BE49-F238E27FC236}">
                <a16:creationId xmlns:a16="http://schemas.microsoft.com/office/drawing/2014/main" id="{6436C085-5109-4974-9F32-B603CD7BCE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5146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sao">
            <a:extLst>
              <a:ext uri="{FF2B5EF4-FFF2-40B4-BE49-F238E27FC236}">
                <a16:creationId xmlns:a16="http://schemas.microsoft.com/office/drawing/2014/main" id="{7D87BFE8-2048-4B58-8A00-074EFE5B217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49418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sao">
            <a:extLst>
              <a:ext uri="{FF2B5EF4-FFF2-40B4-BE49-F238E27FC236}">
                <a16:creationId xmlns:a16="http://schemas.microsoft.com/office/drawing/2014/main" id="{80FE0887-796E-424B-833F-D178F19180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405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sao">
            <a:extLst>
              <a:ext uri="{FF2B5EF4-FFF2-40B4-BE49-F238E27FC236}">
                <a16:creationId xmlns:a16="http://schemas.microsoft.com/office/drawing/2014/main" id="{553228E9-E273-4FCD-B55A-B4A2C7BBD5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sao">
            <a:extLst>
              <a:ext uri="{FF2B5EF4-FFF2-40B4-BE49-F238E27FC236}">
                <a16:creationId xmlns:a16="http://schemas.microsoft.com/office/drawing/2014/main" id="{4398BD51-627E-41C5-8681-6264BBBDA8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97544" y="14620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0" descr="sao">
            <a:extLst>
              <a:ext uri="{FF2B5EF4-FFF2-40B4-BE49-F238E27FC236}">
                <a16:creationId xmlns:a16="http://schemas.microsoft.com/office/drawing/2014/main" id="{704EE2C0-99E5-45E0-BF3E-DBC84A5C3F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3932" y="1476376"/>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2" descr="sao">
            <a:extLst>
              <a:ext uri="{FF2B5EF4-FFF2-40B4-BE49-F238E27FC236}">
                <a16:creationId xmlns:a16="http://schemas.microsoft.com/office/drawing/2014/main" id="{1CDDF7A2-1360-4B42-909C-58F5E4B333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213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sao">
            <a:extLst>
              <a:ext uri="{FF2B5EF4-FFF2-40B4-BE49-F238E27FC236}">
                <a16:creationId xmlns:a16="http://schemas.microsoft.com/office/drawing/2014/main" id="{79DF9FC9-8778-43D3-84C9-A9A55062FB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7795" y="327867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sao">
            <a:extLst>
              <a:ext uri="{FF2B5EF4-FFF2-40B4-BE49-F238E27FC236}">
                <a16:creationId xmlns:a16="http://schemas.microsoft.com/office/drawing/2014/main" id="{F074495D-3337-4B17-B831-DB024F1B47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0308" y="126254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9" descr="sao">
            <a:extLst>
              <a:ext uri="{FF2B5EF4-FFF2-40B4-BE49-F238E27FC236}">
                <a16:creationId xmlns:a16="http://schemas.microsoft.com/office/drawing/2014/main" id="{4398BD51-627E-41C5-8681-6264BBBDA8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34289" y="167212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sao">
            <a:extLst>
              <a:ext uri="{FF2B5EF4-FFF2-40B4-BE49-F238E27FC236}">
                <a16:creationId xmlns:a16="http://schemas.microsoft.com/office/drawing/2014/main" id="{79DF9FC9-8778-43D3-84C9-A9A55062FB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47268" y="327867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sao">
            <a:extLst>
              <a:ext uri="{FF2B5EF4-FFF2-40B4-BE49-F238E27FC236}">
                <a16:creationId xmlns:a16="http://schemas.microsoft.com/office/drawing/2014/main" id="{F074495D-3337-4B17-B831-DB024F1B47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29781" y="126254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descr="sao">
            <a:extLst>
              <a:ext uri="{FF2B5EF4-FFF2-40B4-BE49-F238E27FC236}">
                <a16:creationId xmlns:a16="http://schemas.microsoft.com/office/drawing/2014/main" id="{4398BD51-627E-41C5-8681-6264BBBDA8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3762" y="167212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6" dur="500" fill="hold"/>
                                        <p:tgtEl>
                                          <p:spTgt spid="87042">
                                            <p:bg/>
                                          </p:spTgt>
                                        </p:tgtEl>
                                        <p:attrNameLst>
                                          <p:attrName>style.color</p:attrName>
                                        </p:attrNameLst>
                                      </p:cBhvr>
                                      <p:by>
                                        <p:hsl h="10842353" s="0" l="0"/>
                                      </p:by>
                                    </p:animClr>
                                    <p:animClr clrSpc="hsl" dir="cw">
                                      <p:cBhvr>
                                        <p:cTn id="7" dur="500" fill="hold"/>
                                        <p:tgtEl>
                                          <p:spTgt spid="87042">
                                            <p:bg/>
                                          </p:spTgt>
                                        </p:tgtEl>
                                        <p:attrNameLst>
                                          <p:attrName>fillcolor</p:attrName>
                                        </p:attrNameLst>
                                      </p:cBhvr>
                                      <p:by>
                                        <p:hsl h="10842353" s="0" l="0"/>
                                      </p:by>
                                    </p:animClr>
                                    <p:animClr clrSpc="hsl" dir="cw">
                                      <p:cBhvr>
                                        <p:cTn id="8" dur="500" fill="hold"/>
                                        <p:tgtEl>
                                          <p:spTgt spid="87042">
                                            <p:bg/>
                                          </p:spTgt>
                                        </p:tgtEl>
                                        <p:attrNameLst>
                                          <p:attrName>stroke.color</p:attrName>
                                        </p:attrNameLst>
                                      </p:cBhvr>
                                      <p:by>
                                        <p:hsl h="10842353" s="0" l="0"/>
                                      </p:by>
                                    </p:animClr>
                                    <p:set>
                                      <p:cBhvr>
                                        <p:cTn id="9" dur="500" fill="hold"/>
                                        <p:tgtEl>
                                          <p:spTgt spid="87042">
                                            <p:bg/>
                                          </p:spTgt>
                                        </p:tgtEl>
                                        <p:attrNameLst>
                                          <p:attrName>fill.type</p:attrName>
                                        </p:attrNameLst>
                                      </p:cBhvr>
                                      <p:to>
                                        <p:strVal val="solid"/>
                                      </p:to>
                                    </p:set>
                                  </p:childTnLst>
                                </p:cTn>
                              </p:par>
                              <p:par>
                                <p:cTn id="10"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87042">
                                            <p:txEl>
                                              <p:pRg st="0" end="0"/>
                                            </p:txEl>
                                          </p:spTgt>
                                        </p:tgtEl>
                                        <p:attrNameLst>
                                          <p:attrName>style.color</p:attrName>
                                        </p:attrNameLst>
                                      </p:cBhvr>
                                      <p:by>
                                        <p:hsl h="10842353" s="0" l="0"/>
                                      </p:by>
                                    </p:animClr>
                                    <p:animClr clrSpc="hsl" dir="cw">
                                      <p:cBhvr>
                                        <p:cTn id="12" dur="500" fill="hold"/>
                                        <p:tgtEl>
                                          <p:spTgt spid="87042">
                                            <p:txEl>
                                              <p:pRg st="0" end="0"/>
                                            </p:txEl>
                                          </p:spTgt>
                                        </p:tgtEl>
                                        <p:attrNameLst>
                                          <p:attrName>fillcolor</p:attrName>
                                        </p:attrNameLst>
                                      </p:cBhvr>
                                      <p:by>
                                        <p:hsl h="10842353" s="0" l="0"/>
                                      </p:by>
                                    </p:animClr>
                                    <p:animClr clrSpc="hsl" dir="cw">
                                      <p:cBhvr>
                                        <p:cTn id="13" dur="500" fill="hold"/>
                                        <p:tgtEl>
                                          <p:spTgt spid="87042">
                                            <p:txEl>
                                              <p:pRg st="0" end="0"/>
                                            </p:txEl>
                                          </p:spTgt>
                                        </p:tgtEl>
                                        <p:attrNameLst>
                                          <p:attrName>stroke.color</p:attrName>
                                        </p:attrNameLst>
                                      </p:cBhvr>
                                      <p:by>
                                        <p:hsl h="10842353" s="0" l="0"/>
                                      </p:by>
                                    </p:animClr>
                                    <p:set>
                                      <p:cBhvr>
                                        <p:cTn id="14" dur="500" fill="hold"/>
                                        <p:tgtEl>
                                          <p:spTgt spid="87042">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16" dur="500" fill="hold"/>
                                        <p:tgtEl>
                                          <p:spTgt spid="87042">
                                            <p:txEl>
                                              <p:pRg st="1" end="1"/>
                                            </p:txEl>
                                          </p:spTgt>
                                        </p:tgtEl>
                                        <p:attrNameLst>
                                          <p:attrName>style.color</p:attrName>
                                        </p:attrNameLst>
                                      </p:cBhvr>
                                      <p:by>
                                        <p:hsl h="10842353" s="0" l="0"/>
                                      </p:by>
                                    </p:animClr>
                                    <p:animClr clrSpc="hsl" dir="cw">
                                      <p:cBhvr>
                                        <p:cTn id="17" dur="500" fill="hold"/>
                                        <p:tgtEl>
                                          <p:spTgt spid="87042">
                                            <p:txEl>
                                              <p:pRg st="1" end="1"/>
                                            </p:txEl>
                                          </p:spTgt>
                                        </p:tgtEl>
                                        <p:attrNameLst>
                                          <p:attrName>fillcolor</p:attrName>
                                        </p:attrNameLst>
                                      </p:cBhvr>
                                      <p:by>
                                        <p:hsl h="10842353" s="0" l="0"/>
                                      </p:by>
                                    </p:animClr>
                                    <p:animClr clrSpc="hsl" dir="cw">
                                      <p:cBhvr>
                                        <p:cTn id="18" dur="500" fill="hold"/>
                                        <p:tgtEl>
                                          <p:spTgt spid="87042">
                                            <p:txEl>
                                              <p:pRg st="1" end="1"/>
                                            </p:txEl>
                                          </p:spTgt>
                                        </p:tgtEl>
                                        <p:attrNameLst>
                                          <p:attrName>stroke.color</p:attrName>
                                        </p:attrNameLst>
                                      </p:cBhvr>
                                      <p:by>
                                        <p:hsl h="10842353" s="0" l="0"/>
                                      </p:by>
                                    </p:animClr>
                                    <p:set>
                                      <p:cBhvr>
                                        <p:cTn id="19" dur="500" fill="hold"/>
                                        <p:tgtEl>
                                          <p:spTgt spid="87042">
                                            <p:txEl>
                                              <p:pRg st="1" end="1"/>
                                            </p:txEl>
                                          </p:spTgt>
                                        </p:tgtEl>
                                        <p:attrNameLst>
                                          <p:attrName>fill.type</p:attrName>
                                        </p:attrNameLst>
                                      </p:cBhvr>
                                      <p:to>
                                        <p:strVal val="solid"/>
                                      </p:to>
                                    </p:set>
                                  </p:childTnLst>
                                </p:cTn>
                              </p:par>
                              <p:par>
                                <p:cTn id="20" presetID="22" presetClass="emph" presetSubtype="0" fill="hold" nodeType="withEffect">
                                  <p:stCondLst>
                                    <p:cond delay="0"/>
                                  </p:stCondLst>
                                  <p:childTnLst>
                                    <p:animClr clrSpc="hsl" dir="cw">
                                      <p:cBhvr override="childStyle">
                                        <p:cTn id="21" dur="500" fill="hold"/>
                                        <p:tgtEl>
                                          <p:spTgt spid="87042">
                                            <p:txEl>
                                              <p:pRg st="0" end="0"/>
                                            </p:txEl>
                                          </p:spTgt>
                                        </p:tgtEl>
                                        <p:attrNameLst>
                                          <p:attrName>style.color</p:attrName>
                                        </p:attrNameLst>
                                      </p:cBhvr>
                                      <p:by>
                                        <p:hsl h="-7200000" s="0" l="0"/>
                                      </p:by>
                                    </p:animClr>
                                    <p:animClr clrSpc="hsl" dir="cw">
                                      <p:cBhvr>
                                        <p:cTn id="22" dur="500" fill="hold"/>
                                        <p:tgtEl>
                                          <p:spTgt spid="87042">
                                            <p:txEl>
                                              <p:pRg st="0" end="0"/>
                                            </p:txEl>
                                          </p:spTgt>
                                        </p:tgtEl>
                                        <p:attrNameLst>
                                          <p:attrName>fillcolor</p:attrName>
                                        </p:attrNameLst>
                                      </p:cBhvr>
                                      <p:by>
                                        <p:hsl h="-7200000" s="0" l="0"/>
                                      </p:by>
                                    </p:animClr>
                                    <p:animClr clrSpc="hsl" dir="cw">
                                      <p:cBhvr>
                                        <p:cTn id="23" dur="500" fill="hold"/>
                                        <p:tgtEl>
                                          <p:spTgt spid="87042">
                                            <p:txEl>
                                              <p:pRg st="0" end="0"/>
                                            </p:txEl>
                                          </p:spTgt>
                                        </p:tgtEl>
                                        <p:attrNameLst>
                                          <p:attrName>stroke.color</p:attrName>
                                        </p:attrNameLst>
                                      </p:cBhvr>
                                      <p:by>
                                        <p:hsl h="-7200000" s="0" l="0"/>
                                      </p:by>
                                    </p:animClr>
                                    <p:set>
                                      <p:cBhvr>
                                        <p:cTn id="24" dur="500" fill="hold"/>
                                        <p:tgtEl>
                                          <p:spTgt spid="87042">
                                            <p:txEl>
                                              <p:pRg st="0" end="0"/>
                                            </p:txEl>
                                          </p:spTgt>
                                        </p:tgtEl>
                                        <p:attrNameLst>
                                          <p:attrName>fill.type</p:attrName>
                                        </p:attrNameLst>
                                      </p:cBhvr>
                                      <p:to>
                                        <p:strVal val="solid"/>
                                      </p:to>
                                    </p:set>
                                  </p:childTnLst>
                                </p:cTn>
                              </p:par>
                              <p:par>
                                <p:cTn id="25" presetID="22" presetClass="emph" presetSubtype="0" fill="hold" nodeType="withEffect">
                                  <p:stCondLst>
                                    <p:cond delay="0"/>
                                  </p:stCondLst>
                                  <p:childTnLst>
                                    <p:animClr clrSpc="hsl" dir="cw">
                                      <p:cBhvr override="childStyle">
                                        <p:cTn id="26" dur="500" fill="hold"/>
                                        <p:tgtEl>
                                          <p:spTgt spid="87042">
                                            <p:txEl>
                                              <p:pRg st="1" end="1"/>
                                            </p:txEl>
                                          </p:spTgt>
                                        </p:tgtEl>
                                        <p:attrNameLst>
                                          <p:attrName>style.color</p:attrName>
                                        </p:attrNameLst>
                                      </p:cBhvr>
                                      <p:by>
                                        <p:hsl h="-7200000" s="0" l="0"/>
                                      </p:by>
                                    </p:animClr>
                                    <p:animClr clrSpc="hsl" dir="cw">
                                      <p:cBhvr>
                                        <p:cTn id="27" dur="500" fill="hold"/>
                                        <p:tgtEl>
                                          <p:spTgt spid="87042">
                                            <p:txEl>
                                              <p:pRg st="1" end="1"/>
                                            </p:txEl>
                                          </p:spTgt>
                                        </p:tgtEl>
                                        <p:attrNameLst>
                                          <p:attrName>fillcolor</p:attrName>
                                        </p:attrNameLst>
                                      </p:cBhvr>
                                      <p:by>
                                        <p:hsl h="-7200000" s="0" l="0"/>
                                      </p:by>
                                    </p:animClr>
                                    <p:animClr clrSpc="hsl" dir="cw">
                                      <p:cBhvr>
                                        <p:cTn id="28" dur="500" fill="hold"/>
                                        <p:tgtEl>
                                          <p:spTgt spid="87042">
                                            <p:txEl>
                                              <p:pRg st="1" end="1"/>
                                            </p:txEl>
                                          </p:spTgt>
                                        </p:tgtEl>
                                        <p:attrNameLst>
                                          <p:attrName>stroke.color</p:attrName>
                                        </p:attrNameLst>
                                      </p:cBhvr>
                                      <p:by>
                                        <p:hsl h="-7200000" s="0" l="0"/>
                                      </p:by>
                                    </p:animClr>
                                    <p:set>
                                      <p:cBhvr>
                                        <p:cTn id="29" dur="500" fill="hold"/>
                                        <p:tgtEl>
                                          <p:spTgt spid="8704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0" name="AutoShape 6">
            <a:hlinkClick r:id="rId2" action="ppaction://hlinksldjump" highlightClick="1"/>
            <a:extLst>
              <a:ext uri="{FF2B5EF4-FFF2-40B4-BE49-F238E27FC236}">
                <a16:creationId xmlns:a16="http://schemas.microsoft.com/office/drawing/2014/main" id="{86A11323-3947-4874-B12D-A2A8CBC9A024}"/>
              </a:ext>
            </a:extLst>
          </p:cNvPr>
          <p:cNvSpPr>
            <a:spLocks noChangeArrowheads="1"/>
          </p:cNvSpPr>
          <p:nvPr/>
        </p:nvSpPr>
        <p:spPr bwMode="auto">
          <a:xfrm>
            <a:off x="0" y="5801140"/>
            <a:ext cx="990600" cy="9906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 name="Picture 5">
            <a:extLst>
              <a:ext uri="{FF2B5EF4-FFF2-40B4-BE49-F238E27FC236}">
                <a16:creationId xmlns:a16="http://schemas.microsoft.com/office/drawing/2014/main" id="{AE7C977B-C37E-4BB0-91AA-1A91C096FB35}"/>
              </a:ext>
            </a:extLst>
          </p:cNvPr>
          <p:cNvPicPr>
            <a:picLocks noChangeAspect="1"/>
          </p:cNvPicPr>
          <p:nvPr/>
        </p:nvPicPr>
        <p:blipFill>
          <a:blip r:embed="rId3"/>
          <a:stretch>
            <a:fillRect/>
          </a:stretch>
        </p:blipFill>
        <p:spPr>
          <a:xfrm>
            <a:off x="2945777" y="0"/>
            <a:ext cx="9246223" cy="650681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520AFA3-F8AF-4833-86BD-8D67F81AD399}"/>
              </a:ext>
            </a:extLst>
          </p:cNvPr>
          <p:cNvSpPr txBox="1"/>
          <p:nvPr/>
        </p:nvSpPr>
        <p:spPr>
          <a:xfrm>
            <a:off x="159339" y="66260"/>
            <a:ext cx="2438087" cy="3785652"/>
          </a:xfrm>
          <a:prstGeom prst="rect">
            <a:avLst/>
          </a:prstGeom>
          <a:gradFill flip="none" rotWithShape="1">
            <a:gsLst>
              <a:gs pos="0">
                <a:srgbClr val="C8FFEB"/>
              </a:gs>
              <a:gs pos="35000">
                <a:schemeClr val="accent3">
                  <a:lumMod val="0"/>
                  <a:lumOff val="100000"/>
                </a:schemeClr>
              </a:gs>
              <a:gs pos="100000">
                <a:schemeClr val="accent3">
                  <a:lumMod val="100000"/>
                </a:schemeClr>
              </a:gs>
            </a:gsLst>
            <a:path path="circle">
              <a:fillToRect l="50000" t="-80000" r="50000" b="180000"/>
            </a:path>
            <a:tileRect/>
          </a:gradFill>
        </p:spPr>
        <p:txBody>
          <a:bodyPr wrap="square" rtlCol="0">
            <a:spAutoFit/>
          </a:bodyPr>
          <a:lstStyle/>
          <a:p>
            <a:pPr algn="just" defTabSz="342900"/>
            <a:r>
              <a:rPr lang="en-US" altLang="en-US" sz="3000" b="1" u="sng">
                <a:latin typeface="VNI-Times" pitchFamily="2" charset="0"/>
              </a:rPr>
              <a:t>Caâu 3:</a:t>
            </a:r>
            <a:r>
              <a:rPr lang="en-US" altLang="en-US" sz="3000" i="1">
                <a:latin typeface="VNI-Times" pitchFamily="2" charset="0"/>
              </a:rPr>
              <a:t> </a:t>
            </a:r>
            <a:r>
              <a:rPr lang="vi-VN" sz="3000">
                <a:solidFill>
                  <a:srgbClr val="1B0DCD"/>
                </a:solidFill>
                <a:latin typeface="Times New Roman" panose="02020603050405020304" pitchFamily="18" charset="0"/>
                <a:cs typeface="Times New Roman" panose="02020603050405020304" pitchFamily="18" charset="0"/>
              </a:rPr>
              <a:t>Dựa trên bảng kết quả khảo</a:t>
            </a:r>
            <a:r>
              <a:rPr lang="en-US" sz="3000">
                <a:solidFill>
                  <a:srgbClr val="1B0DCD"/>
                </a:solidFill>
                <a:latin typeface="Times New Roman" panose="02020603050405020304" pitchFamily="18" charset="0"/>
                <a:cs typeface="Times New Roman" panose="02020603050405020304" pitchFamily="18" charset="0"/>
              </a:rPr>
              <a:t> sát</a:t>
            </a:r>
            <a:r>
              <a:rPr lang="vi-VN" sz="3000">
                <a:solidFill>
                  <a:srgbClr val="1B0DCD"/>
                </a:solidFill>
                <a:latin typeface="Times New Roman" panose="02020603050405020304" pitchFamily="18" charset="0"/>
                <a:cs typeface="Times New Roman" panose="02020603050405020304" pitchFamily="18" charset="0"/>
              </a:rPr>
              <a:t>, theo em dữ liệu ở cột </a:t>
            </a:r>
            <a:r>
              <a:rPr lang="vi-VN" sz="3000" b="1">
                <a:solidFill>
                  <a:srgbClr val="FF0000"/>
                </a:solidFill>
                <a:latin typeface="Times New Roman" panose="02020603050405020304" pitchFamily="18" charset="0"/>
                <a:cs typeface="Times New Roman" panose="02020603050405020304" pitchFamily="18" charset="0"/>
              </a:rPr>
              <a:t>tên</a:t>
            </a:r>
            <a:r>
              <a:rPr lang="vi-VN" sz="3000">
                <a:solidFill>
                  <a:srgbClr val="1B0DCD"/>
                </a:solidFill>
                <a:latin typeface="Times New Roman" panose="02020603050405020304" pitchFamily="18" charset="0"/>
                <a:cs typeface="Times New Roman" panose="02020603050405020304" pitchFamily="18" charset="0"/>
              </a:rPr>
              <a:t> thuộc dạng</a:t>
            </a:r>
            <a:r>
              <a:rPr lang="en-US" sz="3000">
                <a:solidFill>
                  <a:srgbClr val="1B0DCD"/>
                </a:solidFill>
                <a:latin typeface="Times New Roman" panose="02020603050405020304" pitchFamily="18" charset="0"/>
                <a:cs typeface="Times New Roman" panose="02020603050405020304" pitchFamily="18" charset="0"/>
              </a:rPr>
              <a:t> dữ liệu gì</a:t>
            </a:r>
            <a:r>
              <a:rPr lang="vi-VN" sz="3000">
                <a:solidFill>
                  <a:srgbClr val="1B0DCD"/>
                </a:solidFill>
                <a:latin typeface="Times New Roman" panose="02020603050405020304" pitchFamily="18" charset="0"/>
                <a:cs typeface="Times New Roman" panose="02020603050405020304" pitchFamily="18" charset="0"/>
              </a:rPr>
              <a:t>?</a:t>
            </a:r>
          </a:p>
          <a:p>
            <a:endParaRPr lang="en-US" sz="3000"/>
          </a:p>
        </p:txBody>
      </p:sp>
      <p:sp>
        <p:nvSpPr>
          <p:cNvPr id="7" name="Rectangle 3">
            <a:extLst>
              <a:ext uri="{FF2B5EF4-FFF2-40B4-BE49-F238E27FC236}">
                <a16:creationId xmlns:a16="http://schemas.microsoft.com/office/drawing/2014/main" id="{81FC163B-EFAE-4313-982F-E011C3C6DC45}"/>
              </a:ext>
            </a:extLst>
          </p:cNvPr>
          <p:cNvSpPr txBox="1">
            <a:spLocks noChangeArrowheads="1"/>
          </p:cNvSpPr>
          <p:nvPr/>
        </p:nvSpPr>
        <p:spPr>
          <a:xfrm>
            <a:off x="-85828" y="4140726"/>
            <a:ext cx="2928419" cy="685800"/>
          </a:xfrm>
          <a:prstGeom prst="rect">
            <a:avLst/>
          </a:prstGeom>
          <a:gradFill rotWithShape="1">
            <a:gsLst>
              <a:gs pos="0">
                <a:schemeClr val="accent2">
                  <a:lumMod val="60000"/>
                  <a:lumOff val="40000"/>
                </a:schemeClr>
              </a:gs>
              <a:gs pos="100000">
                <a:schemeClr val="bg1"/>
              </a:gs>
            </a:gsLst>
            <a:lin ang="5400000" scaled="1"/>
          </a:gra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3000"/>
              <a:t>Đáp án: </a:t>
            </a:r>
            <a:r>
              <a:rPr lang="en-US" altLang="en-US" sz="3000">
                <a:solidFill>
                  <a:srgbClr val="1B0DCD"/>
                </a:solidFill>
              </a:rPr>
              <a:t>Ký tự (văn bản)</a:t>
            </a:r>
          </a:p>
        </p:txBody>
      </p:sp>
      <p:sp>
        <p:nvSpPr>
          <p:cNvPr id="4" name="Content Placeholder 3">
            <a:extLst>
              <a:ext uri="{FF2B5EF4-FFF2-40B4-BE49-F238E27FC236}">
                <a16:creationId xmlns:a16="http://schemas.microsoft.com/office/drawing/2014/main" id="{BF0E17DF-3EEB-4E7A-9BF1-28C98EA53309}"/>
              </a:ext>
            </a:extLst>
          </p:cNvPr>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7" name="AutoShape 7">
            <a:hlinkClick r:id="rId2" action="ppaction://hlinksldjump" highlightClick="1"/>
            <a:extLst>
              <a:ext uri="{FF2B5EF4-FFF2-40B4-BE49-F238E27FC236}">
                <a16:creationId xmlns:a16="http://schemas.microsoft.com/office/drawing/2014/main" id="{837C51AF-DAE1-42AE-8AAB-EE60E1B478E7}"/>
              </a:ext>
            </a:extLst>
          </p:cNvPr>
          <p:cNvSpPr>
            <a:spLocks noChangeArrowheads="1"/>
          </p:cNvSpPr>
          <p:nvPr/>
        </p:nvSpPr>
        <p:spPr bwMode="auto">
          <a:xfrm>
            <a:off x="0" y="5867400"/>
            <a:ext cx="990600" cy="9906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6">
            <a:extLst>
              <a:ext uri="{FF2B5EF4-FFF2-40B4-BE49-F238E27FC236}">
                <a16:creationId xmlns:a16="http://schemas.microsoft.com/office/drawing/2014/main" id="{3AA9D27D-15B5-4274-AB41-C9BC3F14FC4F}"/>
              </a:ext>
            </a:extLst>
          </p:cNvPr>
          <p:cNvPicPr>
            <a:picLocks noChangeAspect="1"/>
          </p:cNvPicPr>
          <p:nvPr/>
        </p:nvPicPr>
        <p:blipFill>
          <a:blip r:embed="rId3"/>
          <a:stretch>
            <a:fillRect/>
          </a:stretch>
        </p:blipFill>
        <p:spPr>
          <a:xfrm>
            <a:off x="3193774" y="105863"/>
            <a:ext cx="8838887" cy="655998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DD282E4-15DA-4256-B74A-1AB7D8940867}"/>
              </a:ext>
            </a:extLst>
          </p:cNvPr>
          <p:cNvSpPr txBox="1"/>
          <p:nvPr/>
        </p:nvSpPr>
        <p:spPr>
          <a:xfrm>
            <a:off x="159340" y="105863"/>
            <a:ext cx="2928418" cy="3323987"/>
          </a:xfrm>
          <a:prstGeom prst="rect">
            <a:avLst/>
          </a:prstGeom>
          <a:gradFill flip="none" rotWithShape="1">
            <a:gsLst>
              <a:gs pos="0">
                <a:srgbClr val="C8FFEB"/>
              </a:gs>
              <a:gs pos="35000">
                <a:schemeClr val="accent3">
                  <a:lumMod val="0"/>
                  <a:lumOff val="100000"/>
                </a:schemeClr>
              </a:gs>
              <a:gs pos="100000">
                <a:schemeClr val="accent3">
                  <a:lumMod val="100000"/>
                </a:schemeClr>
              </a:gs>
            </a:gsLst>
            <a:path path="circle">
              <a:fillToRect l="50000" t="-80000" r="50000" b="180000"/>
            </a:path>
            <a:tileRect/>
          </a:gradFill>
        </p:spPr>
        <p:txBody>
          <a:bodyPr wrap="square" rtlCol="0">
            <a:spAutoFit/>
          </a:bodyPr>
          <a:lstStyle/>
          <a:p>
            <a:pPr algn="just" defTabSz="342900"/>
            <a:r>
              <a:rPr lang="en-US" altLang="en-US" sz="3000" b="1" u="sng">
                <a:latin typeface="VNI-Times" pitchFamily="2" charset="0"/>
              </a:rPr>
              <a:t>Caâu 4:</a:t>
            </a:r>
            <a:r>
              <a:rPr lang="en-US" altLang="en-US" sz="3000" i="1">
                <a:latin typeface="VNI-Times" pitchFamily="2" charset="0"/>
              </a:rPr>
              <a:t> </a:t>
            </a:r>
            <a:r>
              <a:rPr lang="vi-VN" sz="3000">
                <a:solidFill>
                  <a:srgbClr val="1B0DCD"/>
                </a:solidFill>
                <a:latin typeface="Times New Roman" panose="02020603050405020304" pitchFamily="18" charset="0"/>
                <a:cs typeface="Times New Roman" panose="02020603050405020304" pitchFamily="18" charset="0"/>
              </a:rPr>
              <a:t>Dựa trên bảng kết quả khảo</a:t>
            </a:r>
            <a:r>
              <a:rPr lang="en-US" sz="3000">
                <a:solidFill>
                  <a:srgbClr val="1B0DCD"/>
                </a:solidFill>
                <a:latin typeface="Times New Roman" panose="02020603050405020304" pitchFamily="18" charset="0"/>
                <a:cs typeface="Times New Roman" panose="02020603050405020304" pitchFamily="18" charset="0"/>
              </a:rPr>
              <a:t> sát</a:t>
            </a:r>
            <a:r>
              <a:rPr lang="vi-VN" sz="3000">
                <a:solidFill>
                  <a:srgbClr val="1B0DCD"/>
                </a:solidFill>
                <a:latin typeface="Times New Roman" panose="02020603050405020304" pitchFamily="18" charset="0"/>
                <a:cs typeface="Times New Roman" panose="02020603050405020304" pitchFamily="18" charset="0"/>
              </a:rPr>
              <a:t>, theo em dữ liệu ở cột </a:t>
            </a:r>
            <a:r>
              <a:rPr lang="en-US" sz="3000" b="1">
                <a:solidFill>
                  <a:srgbClr val="FF0000"/>
                </a:solidFill>
                <a:latin typeface="Times New Roman" panose="02020603050405020304" pitchFamily="18" charset="0"/>
                <a:cs typeface="Times New Roman" panose="02020603050405020304" pitchFamily="18" charset="0"/>
              </a:rPr>
              <a:t>Tổ</a:t>
            </a:r>
            <a:r>
              <a:rPr lang="vi-VN" sz="3000">
                <a:solidFill>
                  <a:srgbClr val="1B0DCD"/>
                </a:solidFill>
                <a:latin typeface="Times New Roman" panose="02020603050405020304" pitchFamily="18" charset="0"/>
                <a:cs typeface="Times New Roman" panose="02020603050405020304" pitchFamily="18" charset="0"/>
              </a:rPr>
              <a:t> thuộc</a:t>
            </a:r>
            <a:r>
              <a:rPr lang="en-US" sz="3000">
                <a:solidFill>
                  <a:srgbClr val="1B0DCD"/>
                </a:solidFill>
                <a:latin typeface="Times New Roman" panose="02020603050405020304" pitchFamily="18" charset="0"/>
                <a:cs typeface="Times New Roman" panose="02020603050405020304" pitchFamily="18" charset="0"/>
              </a:rPr>
              <a:t> </a:t>
            </a:r>
            <a:r>
              <a:rPr lang="vi-VN" sz="3000">
                <a:solidFill>
                  <a:srgbClr val="1B0DCD"/>
                </a:solidFill>
                <a:latin typeface="Times New Roman" panose="02020603050405020304" pitchFamily="18" charset="0"/>
                <a:cs typeface="Times New Roman" panose="02020603050405020304" pitchFamily="18" charset="0"/>
              </a:rPr>
              <a:t>dạng</a:t>
            </a:r>
            <a:r>
              <a:rPr lang="en-US" sz="3000">
                <a:solidFill>
                  <a:srgbClr val="1B0DCD"/>
                </a:solidFill>
                <a:latin typeface="Times New Roman" panose="02020603050405020304" pitchFamily="18" charset="0"/>
                <a:cs typeface="Times New Roman" panose="02020603050405020304" pitchFamily="18" charset="0"/>
              </a:rPr>
              <a:t> dữ liệu</a:t>
            </a:r>
            <a:r>
              <a:rPr lang="vi-VN" sz="3000">
                <a:solidFill>
                  <a:srgbClr val="1B0DCD"/>
                </a:solidFill>
                <a:latin typeface="Times New Roman" panose="02020603050405020304" pitchFamily="18" charset="0"/>
                <a:cs typeface="Times New Roman" panose="02020603050405020304" pitchFamily="18" charset="0"/>
              </a:rPr>
              <a:t>?</a:t>
            </a:r>
          </a:p>
          <a:p>
            <a:endParaRPr lang="en-US" sz="3000"/>
          </a:p>
        </p:txBody>
      </p:sp>
      <p:sp>
        <p:nvSpPr>
          <p:cNvPr id="9" name="Rectangle 3">
            <a:extLst>
              <a:ext uri="{FF2B5EF4-FFF2-40B4-BE49-F238E27FC236}">
                <a16:creationId xmlns:a16="http://schemas.microsoft.com/office/drawing/2014/main" id="{F6BC1A73-E6B3-4F7F-98B1-D0DA71483FA4}"/>
              </a:ext>
            </a:extLst>
          </p:cNvPr>
          <p:cNvSpPr>
            <a:spLocks noGrp="1" noChangeArrowheads="1"/>
          </p:cNvSpPr>
          <p:nvPr>
            <p:ph idx="1"/>
          </p:nvPr>
        </p:nvSpPr>
        <p:spPr>
          <a:xfrm>
            <a:off x="159339" y="4084760"/>
            <a:ext cx="2928419" cy="685800"/>
          </a:xfrm>
          <a:gradFill rotWithShape="1">
            <a:gsLst>
              <a:gs pos="0">
                <a:schemeClr val="accent2">
                  <a:lumMod val="60000"/>
                  <a:lumOff val="40000"/>
                </a:schemeClr>
              </a:gs>
              <a:gs pos="100000">
                <a:schemeClr val="bg1"/>
              </a:gs>
            </a:gsLst>
            <a:lin ang="5400000" scaled="1"/>
          </a:gradFill>
          <a:ln/>
        </p:spPr>
        <p:txBody>
          <a:bodyPr>
            <a:noAutofit/>
          </a:bodyPr>
          <a:lstStyle/>
          <a:p>
            <a:pPr algn="ctr">
              <a:lnSpc>
                <a:spcPct val="90000"/>
              </a:lnSpc>
              <a:buFontTx/>
              <a:buNone/>
            </a:pPr>
            <a:r>
              <a:rPr lang="en-US" altLang="en-US" sz="3000"/>
              <a:t>Đáp án: </a:t>
            </a:r>
            <a:r>
              <a:rPr lang="en-US" altLang="en-US" sz="3000">
                <a:solidFill>
                  <a:srgbClr val="1B0DCD"/>
                </a:solidFill>
              </a:rPr>
              <a:t>Số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2" name="AutoShape 10">
            <a:hlinkClick r:id="rId2" action="ppaction://hlinksldjump" highlightClick="1"/>
            <a:extLst>
              <a:ext uri="{FF2B5EF4-FFF2-40B4-BE49-F238E27FC236}">
                <a16:creationId xmlns:a16="http://schemas.microsoft.com/office/drawing/2014/main" id="{A6906805-2361-49D8-8A52-B9B52EE83BD6}"/>
              </a:ext>
            </a:extLst>
          </p:cNvPr>
          <p:cNvSpPr>
            <a:spLocks noChangeArrowheads="1"/>
          </p:cNvSpPr>
          <p:nvPr/>
        </p:nvSpPr>
        <p:spPr bwMode="auto">
          <a:xfrm>
            <a:off x="11310013" y="5915475"/>
            <a:ext cx="990600" cy="9906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Box 7">
            <a:extLst>
              <a:ext uri="{FF2B5EF4-FFF2-40B4-BE49-F238E27FC236}">
                <a16:creationId xmlns:a16="http://schemas.microsoft.com/office/drawing/2014/main" id="{CEA16E05-A3C9-4548-9A0B-C000DB2D5C8C}"/>
              </a:ext>
            </a:extLst>
          </p:cNvPr>
          <p:cNvSpPr txBox="1"/>
          <p:nvPr/>
        </p:nvSpPr>
        <p:spPr>
          <a:xfrm>
            <a:off x="668352" y="447225"/>
            <a:ext cx="11136961" cy="2400657"/>
          </a:xfrm>
          <a:prstGeom prst="rect">
            <a:avLst/>
          </a:prstGeom>
          <a:gradFill flip="none" rotWithShape="1">
            <a:gsLst>
              <a:gs pos="0">
                <a:srgbClr val="C8FFEB"/>
              </a:gs>
              <a:gs pos="35000">
                <a:schemeClr val="accent3">
                  <a:lumMod val="0"/>
                  <a:lumOff val="100000"/>
                </a:schemeClr>
              </a:gs>
              <a:gs pos="100000">
                <a:schemeClr val="accent3">
                  <a:lumMod val="100000"/>
                </a:schemeClr>
              </a:gs>
            </a:gsLst>
            <a:path path="circle">
              <a:fillToRect l="50000" t="-80000" r="50000" b="180000"/>
            </a:path>
            <a:tileRect/>
          </a:gradFill>
        </p:spPr>
        <p:txBody>
          <a:bodyPr wrap="square" rtlCol="0">
            <a:spAutoFit/>
          </a:bodyPr>
          <a:lstStyle/>
          <a:p>
            <a:pPr algn="just" defTabSz="342900"/>
            <a:r>
              <a:rPr lang="en-US" altLang="en-US" sz="3000" b="1" u="sng">
                <a:latin typeface="VNI-Times" pitchFamily="2" charset="0"/>
              </a:rPr>
              <a:t>Caâu 5:</a:t>
            </a:r>
            <a:r>
              <a:rPr lang="en-US" altLang="en-US" sz="3000" i="1">
                <a:latin typeface="VNI-Times" pitchFamily="2" charset="0"/>
              </a:rPr>
              <a:t> </a:t>
            </a:r>
            <a:r>
              <a:rPr lang="vi-VN" sz="3000">
                <a:solidFill>
                  <a:srgbClr val="1B0DCD"/>
                </a:solidFill>
                <a:latin typeface="Times New Roman" panose="02020603050405020304" pitchFamily="18" charset="0"/>
                <a:cs typeface="Times New Roman" panose="02020603050405020304" pitchFamily="18" charset="0"/>
              </a:rPr>
              <a:t>Điền vào chỗ (...)</a:t>
            </a:r>
            <a:r>
              <a:rPr lang="en-US" sz="3000">
                <a:solidFill>
                  <a:srgbClr val="1B0DCD"/>
                </a:solidFill>
                <a:latin typeface="Times New Roman" panose="02020603050405020304" pitchFamily="18" charset="0"/>
                <a:cs typeface="Times New Roman" panose="02020603050405020304" pitchFamily="18" charset="0"/>
              </a:rPr>
              <a:t> trong đoạn văn sau: </a:t>
            </a:r>
          </a:p>
          <a:p>
            <a:pPr algn="just" defTabSz="342900"/>
            <a:r>
              <a:rPr lang="vi-VN" sz="3000">
                <a:solidFill>
                  <a:srgbClr val="1B0DCD"/>
                </a:solidFill>
                <a:latin typeface="Times New Roman" panose="02020603050405020304" pitchFamily="18" charset="0"/>
                <a:cs typeface="Times New Roman" panose="02020603050405020304" pitchFamily="18" charset="0"/>
              </a:rPr>
              <a:t>Sắp xếp một bảng dữ liệu nhằm </a:t>
            </a:r>
            <a:r>
              <a:rPr lang="en-US" sz="3000">
                <a:solidFill>
                  <a:srgbClr val="1B0DCD"/>
                </a:solidFill>
                <a:latin typeface="Times New Roman" panose="02020603050405020304" pitchFamily="18" charset="0"/>
                <a:cs typeface="Times New Roman" panose="02020603050405020304" pitchFamily="18" charset="0"/>
              </a:rPr>
              <a:t>(1)……</a:t>
            </a:r>
            <a:r>
              <a:rPr lang="vi-VN" sz="3000">
                <a:solidFill>
                  <a:srgbClr val="1B0DCD"/>
                </a:solidFill>
                <a:latin typeface="Times New Roman" panose="02020603050405020304" pitchFamily="18" charset="0"/>
                <a:cs typeface="Times New Roman" panose="02020603050405020304" pitchFamily="18" charset="0"/>
              </a:rPr>
              <a:t>........ vị trí các hàng trong bảng dựa trên nội dung của một cột cụ thể để giá trị dữ liệu trên bảng của cột đó được </a:t>
            </a:r>
            <a:r>
              <a:rPr lang="en-US" sz="3000">
                <a:solidFill>
                  <a:srgbClr val="1B0DCD"/>
                </a:solidFill>
                <a:latin typeface="Times New Roman" panose="02020603050405020304" pitchFamily="18" charset="0"/>
                <a:cs typeface="Times New Roman" panose="02020603050405020304" pitchFamily="18" charset="0"/>
              </a:rPr>
              <a:t>(2)</a:t>
            </a:r>
            <a:r>
              <a:rPr lang="vi-VN" sz="3000">
                <a:solidFill>
                  <a:srgbClr val="1B0DCD"/>
                </a:solidFill>
                <a:latin typeface="Times New Roman" panose="02020603050405020304" pitchFamily="18" charset="0"/>
                <a:cs typeface="Times New Roman" panose="02020603050405020304" pitchFamily="18" charset="0"/>
              </a:rPr>
              <a:t>.......</a:t>
            </a:r>
            <a:r>
              <a:rPr lang="en-US" sz="3000">
                <a:solidFill>
                  <a:srgbClr val="1B0DCD"/>
                </a:solidFill>
                <a:latin typeface="Times New Roman" panose="02020603050405020304" pitchFamily="18" charset="0"/>
                <a:cs typeface="Times New Roman" panose="02020603050405020304" pitchFamily="18" charset="0"/>
              </a:rPr>
              <a:t>...</a:t>
            </a:r>
            <a:r>
              <a:rPr lang="vi-VN" sz="3000">
                <a:solidFill>
                  <a:srgbClr val="1B0DCD"/>
                </a:solidFill>
                <a:latin typeface="Times New Roman" panose="02020603050405020304" pitchFamily="18" charset="0"/>
                <a:cs typeface="Times New Roman" panose="02020603050405020304" pitchFamily="18" charset="0"/>
              </a:rPr>
              <a:t>. theo thứ tự tăng dần hoặc giảm dần. Dữ liệu được sắp xếp có thể ở dạng văn bản, </a:t>
            </a:r>
            <a:r>
              <a:rPr lang="en-US" sz="3000">
                <a:solidFill>
                  <a:srgbClr val="1B0DCD"/>
                </a:solidFill>
                <a:latin typeface="Times New Roman" panose="02020603050405020304" pitchFamily="18" charset="0"/>
                <a:cs typeface="Times New Roman" panose="02020603050405020304" pitchFamily="18" charset="0"/>
              </a:rPr>
              <a:t>(3)</a:t>
            </a:r>
            <a:r>
              <a:rPr lang="vi-VN" sz="3000">
                <a:solidFill>
                  <a:srgbClr val="1B0DCD"/>
                </a:solidFill>
                <a:latin typeface="Times New Roman" panose="02020603050405020304" pitchFamily="18" charset="0"/>
                <a:cs typeface="Times New Roman" panose="02020603050405020304" pitchFamily="18" charset="0"/>
              </a:rPr>
              <a:t>......</a:t>
            </a:r>
            <a:r>
              <a:rPr lang="en-US" sz="3000">
                <a:solidFill>
                  <a:srgbClr val="1B0DCD"/>
                </a:solidFill>
                <a:latin typeface="Times New Roman" panose="02020603050405020304" pitchFamily="18" charset="0"/>
                <a:cs typeface="Times New Roman" panose="02020603050405020304" pitchFamily="18" charset="0"/>
              </a:rPr>
              <a:t>....</a:t>
            </a:r>
            <a:r>
              <a:rPr lang="vi-VN" sz="3000">
                <a:solidFill>
                  <a:srgbClr val="1B0DCD"/>
                </a:solidFill>
                <a:latin typeface="Times New Roman" panose="02020603050405020304" pitchFamily="18" charset="0"/>
                <a:cs typeface="Times New Roman" panose="02020603050405020304" pitchFamily="18" charset="0"/>
              </a:rPr>
              <a:t>...... hoặc dạng thời gian.</a:t>
            </a:r>
          </a:p>
        </p:txBody>
      </p:sp>
      <p:sp>
        <p:nvSpPr>
          <p:cNvPr id="9" name="Rectangle 3">
            <a:extLst>
              <a:ext uri="{FF2B5EF4-FFF2-40B4-BE49-F238E27FC236}">
                <a16:creationId xmlns:a16="http://schemas.microsoft.com/office/drawing/2014/main" id="{6978BB5F-2EB0-4C1F-B7C9-615AD0FA5AF9}"/>
              </a:ext>
            </a:extLst>
          </p:cNvPr>
          <p:cNvSpPr>
            <a:spLocks noGrp="1" noChangeArrowheads="1"/>
          </p:cNvSpPr>
          <p:nvPr>
            <p:ph idx="1"/>
          </p:nvPr>
        </p:nvSpPr>
        <p:spPr>
          <a:xfrm>
            <a:off x="5113029" y="868776"/>
            <a:ext cx="3588738" cy="719919"/>
          </a:xfrm>
          <a:noFill/>
          <a:ln/>
        </p:spPr>
        <p:txBody>
          <a:bodyPr>
            <a:noAutofit/>
          </a:bodyPr>
          <a:lstStyle/>
          <a:p>
            <a:pPr algn="ctr">
              <a:lnSpc>
                <a:spcPct val="90000"/>
              </a:lnSpc>
              <a:buFontTx/>
              <a:buNone/>
            </a:pPr>
            <a:r>
              <a:rPr lang="en-US" altLang="en-US" sz="3000">
                <a:solidFill>
                  <a:srgbClr val="FF0000"/>
                </a:solidFill>
                <a:latin typeface="Times New Roman" panose="02020603050405020304" pitchFamily="18" charset="0"/>
                <a:cs typeface="Times New Roman" panose="02020603050405020304" pitchFamily="18" charset="0"/>
              </a:rPr>
              <a:t>hoán đổi</a:t>
            </a:r>
          </a:p>
        </p:txBody>
      </p:sp>
      <p:sp>
        <p:nvSpPr>
          <p:cNvPr id="11" name="Rectangle 3">
            <a:extLst>
              <a:ext uri="{FF2B5EF4-FFF2-40B4-BE49-F238E27FC236}">
                <a16:creationId xmlns:a16="http://schemas.microsoft.com/office/drawing/2014/main" id="{66CE3E95-E661-40D1-961D-006B19374B91}"/>
              </a:ext>
            </a:extLst>
          </p:cNvPr>
          <p:cNvSpPr txBox="1">
            <a:spLocks noChangeArrowheads="1"/>
          </p:cNvSpPr>
          <p:nvPr/>
        </p:nvSpPr>
        <p:spPr>
          <a:xfrm>
            <a:off x="2111316" y="1773516"/>
            <a:ext cx="2125367" cy="719919"/>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3000">
                <a:solidFill>
                  <a:srgbClr val="FF0000"/>
                </a:solidFill>
                <a:latin typeface="Times New Roman" panose="02020603050405020304" pitchFamily="18" charset="0"/>
                <a:cs typeface="Times New Roman" panose="02020603050405020304" pitchFamily="18" charset="0"/>
              </a:rPr>
              <a:t>sắp xếp</a:t>
            </a:r>
          </a:p>
        </p:txBody>
      </p:sp>
      <p:sp>
        <p:nvSpPr>
          <p:cNvPr id="12" name="Rectangle 3">
            <a:extLst>
              <a:ext uri="{FF2B5EF4-FFF2-40B4-BE49-F238E27FC236}">
                <a16:creationId xmlns:a16="http://schemas.microsoft.com/office/drawing/2014/main" id="{8C7A115D-E763-4493-B9EA-77006EC51DAC}"/>
              </a:ext>
            </a:extLst>
          </p:cNvPr>
          <p:cNvSpPr txBox="1">
            <a:spLocks noChangeArrowheads="1"/>
          </p:cNvSpPr>
          <p:nvPr/>
        </p:nvSpPr>
        <p:spPr>
          <a:xfrm>
            <a:off x="5679647" y="2200564"/>
            <a:ext cx="2125367" cy="719919"/>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3000">
                <a:solidFill>
                  <a:srgbClr val="FF0000"/>
                </a:solidFill>
                <a:latin typeface="Times New Roman" panose="02020603050405020304" pitchFamily="18" charset="0"/>
                <a:cs typeface="Times New Roman" panose="02020603050405020304" pitchFamily="18" charset="0"/>
              </a:rPr>
              <a:t>dạng số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bg/>
                                          </p:spTgt>
                                        </p:tgtEl>
                                        <p:attrNameLst>
                                          <p:attrName>style.visibility</p:attrName>
                                        </p:attrNameLst>
                                      </p:cBhvr>
                                      <p:to>
                                        <p:strVal val="visible"/>
                                      </p:to>
                                    </p:set>
                                    <p:animEffect transition="in" filter="fade">
                                      <p:cBhvr>
                                        <p:cTn id="19" dur="1000"/>
                                        <p:tgtEl>
                                          <p:spTgt spid="11">
                                            <p:bg/>
                                          </p:spTgt>
                                        </p:tgtEl>
                                      </p:cBhvr>
                                    </p:animEffect>
                                    <p:anim calcmode="lin" valueType="num">
                                      <p:cBhvr>
                                        <p:cTn id="20" dur="1000" fill="hold"/>
                                        <p:tgtEl>
                                          <p:spTgt spid="11">
                                            <p:bg/>
                                          </p:spTgt>
                                        </p:tgtEl>
                                        <p:attrNameLst>
                                          <p:attrName>ppt_x</p:attrName>
                                        </p:attrNameLst>
                                      </p:cBhvr>
                                      <p:tavLst>
                                        <p:tav tm="0">
                                          <p:val>
                                            <p:strVal val="#ppt_x"/>
                                          </p:val>
                                        </p:tav>
                                        <p:tav tm="100000">
                                          <p:val>
                                            <p:strVal val="#ppt_x"/>
                                          </p:val>
                                        </p:tav>
                                      </p:tavLst>
                                    </p:anim>
                                    <p:anim calcmode="lin" valueType="num">
                                      <p:cBhvr>
                                        <p:cTn id="21" dur="1000" fill="hold"/>
                                        <p:tgtEl>
                                          <p:spTgt spid="11">
                                            <p:bg/>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1000"/>
                                        <p:tgtEl>
                                          <p:spTgt spid="11">
                                            <p:txEl>
                                              <p:pRg st="0" end="0"/>
                                            </p:txEl>
                                          </p:spTgt>
                                        </p:tgtEl>
                                      </p:cBhvr>
                                    </p:animEffect>
                                    <p:anim calcmode="lin" valueType="num">
                                      <p:cBhvr>
                                        <p:cTn id="2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bg/>
                                          </p:spTgt>
                                        </p:tgtEl>
                                        <p:attrNameLst>
                                          <p:attrName>style.visibility</p:attrName>
                                        </p:attrNameLst>
                                      </p:cBhvr>
                                      <p:to>
                                        <p:strVal val="visible"/>
                                      </p:to>
                                    </p:set>
                                    <p:animEffect transition="in" filter="fade">
                                      <p:cBhvr>
                                        <p:cTn id="31" dur="1000"/>
                                        <p:tgtEl>
                                          <p:spTgt spid="12">
                                            <p:bg/>
                                          </p:spTgt>
                                        </p:tgtEl>
                                      </p:cBhvr>
                                    </p:animEffect>
                                    <p:anim calcmode="lin" valueType="num">
                                      <p:cBhvr>
                                        <p:cTn id="32" dur="1000" fill="hold"/>
                                        <p:tgtEl>
                                          <p:spTgt spid="12">
                                            <p:bg/>
                                          </p:spTgt>
                                        </p:tgtEl>
                                        <p:attrNameLst>
                                          <p:attrName>ppt_x</p:attrName>
                                        </p:attrNameLst>
                                      </p:cBhvr>
                                      <p:tavLst>
                                        <p:tav tm="0">
                                          <p:val>
                                            <p:strVal val="#ppt_x"/>
                                          </p:val>
                                        </p:tav>
                                        <p:tav tm="100000">
                                          <p:val>
                                            <p:strVal val="#ppt_x"/>
                                          </p:val>
                                        </p:tav>
                                      </p:tavLst>
                                    </p:anim>
                                    <p:anim calcmode="lin" valueType="num">
                                      <p:cBhvr>
                                        <p:cTn id="33" dur="1000" fill="hold"/>
                                        <p:tgtEl>
                                          <p:spTgt spid="12">
                                            <p:bg/>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1000"/>
                                        <p:tgtEl>
                                          <p:spTgt spid="12">
                                            <p:txEl>
                                              <p:pRg st="0" end="0"/>
                                            </p:txEl>
                                          </p:spTgt>
                                        </p:tgtEl>
                                      </p:cBhvr>
                                    </p:animEffect>
                                    <p:anim calcmode="lin" valueType="num">
                                      <p:cBhvr>
                                        <p:cTn id="3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1" grpId="0" uiExpand="1" build="p" animBg="1"/>
      <p:bldP spid="12"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a:extLst>
              <a:ext uri="{FF2B5EF4-FFF2-40B4-BE49-F238E27FC236}">
                <a16:creationId xmlns:a16="http://schemas.microsoft.com/office/drawing/2014/main" id="{83E5E705-7006-48C8-A5B0-B637BFB5BF65}"/>
              </a:ext>
            </a:extLst>
          </p:cNvPr>
          <p:cNvSpPr>
            <a:spLocks noChangeArrowheads="1"/>
          </p:cNvSpPr>
          <p:nvPr/>
        </p:nvSpPr>
        <p:spPr bwMode="auto">
          <a:xfrm>
            <a:off x="2057400" y="914400"/>
            <a:ext cx="8382000" cy="3124200"/>
          </a:xfrm>
          <a:prstGeom prst="star32">
            <a:avLst>
              <a:gd name="adj" fmla="val 37500"/>
            </a:avLst>
          </a:prstGeom>
          <a:gradFill rotWithShape="1">
            <a:gsLst>
              <a:gs pos="0">
                <a:srgbClr val="ABF3F0"/>
              </a:gs>
              <a:gs pos="100000">
                <a:schemeClr val="bg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err="1">
                <a:solidFill>
                  <a:schemeClr val="hlink"/>
                </a:solidFill>
                <a:latin typeface="Times New Roman" panose="02020603050405020304" pitchFamily="18" charset="0"/>
                <a:cs typeface="Times New Roman" panose="02020603050405020304" pitchFamily="18" charset="0"/>
              </a:rPr>
              <a:t>Chúc</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mừng</a:t>
            </a:r>
            <a:r>
              <a:rPr lang="en-US" altLang="en-US" sz="2800" b="1" dirty="0">
                <a:solidFill>
                  <a:schemeClr val="hlink"/>
                </a:solidFill>
                <a:latin typeface="Times New Roman" panose="02020603050405020304" pitchFamily="18" charset="0"/>
                <a:cs typeface="Times New Roman" panose="02020603050405020304" pitchFamily="18" charset="0"/>
              </a:rPr>
              <a:t> </a:t>
            </a:r>
          </a:p>
          <a:p>
            <a:pPr algn="ctr"/>
            <a:r>
              <a:rPr lang="en-US" altLang="en-US" sz="2800" b="1" dirty="0" err="1">
                <a:solidFill>
                  <a:schemeClr val="hlink"/>
                </a:solidFill>
                <a:latin typeface="Times New Roman" panose="02020603050405020304" pitchFamily="18" charset="0"/>
                <a:cs typeface="Times New Roman" panose="02020603050405020304" pitchFamily="18" charset="0"/>
              </a:rPr>
              <a:t>bạn</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đã</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nhận</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được</a:t>
            </a:r>
            <a:r>
              <a:rPr lang="en-US" altLang="en-US" sz="2800" b="1" dirty="0">
                <a:solidFill>
                  <a:schemeClr val="hlink"/>
                </a:solidFill>
                <a:latin typeface="Times New Roman" panose="02020603050405020304" pitchFamily="18" charset="0"/>
                <a:cs typeface="Times New Roman" panose="02020603050405020304" pitchFamily="18" charset="0"/>
              </a:rPr>
              <a:t> 1 </a:t>
            </a:r>
            <a:r>
              <a:rPr lang="en-US" altLang="en-US" sz="2800" b="1" dirty="0" err="1">
                <a:solidFill>
                  <a:schemeClr val="hlink"/>
                </a:solidFill>
                <a:latin typeface="Times New Roman" panose="02020603050405020304" pitchFamily="18" charset="0"/>
                <a:cs typeface="Times New Roman" panose="02020603050405020304" pitchFamily="18" charset="0"/>
              </a:rPr>
              <a:t>phần</a:t>
            </a:r>
            <a:r>
              <a:rPr lang="en-US" altLang="en-US" sz="2800" b="1" dirty="0">
                <a:solidFill>
                  <a:schemeClr val="hlink"/>
                </a:solidFill>
                <a:latin typeface="Times New Roman" panose="02020603050405020304" pitchFamily="18" charset="0"/>
                <a:cs typeface="Times New Roman" panose="02020603050405020304" pitchFamily="18" charset="0"/>
              </a:rPr>
              <a:t> </a:t>
            </a:r>
            <a:r>
              <a:rPr lang="en-US" altLang="en-US" sz="2800" b="1" dirty="0" err="1">
                <a:solidFill>
                  <a:schemeClr val="hlink"/>
                </a:solidFill>
                <a:latin typeface="Times New Roman" panose="02020603050405020304" pitchFamily="18" charset="0"/>
                <a:cs typeface="Times New Roman" panose="02020603050405020304" pitchFamily="18" charset="0"/>
              </a:rPr>
              <a:t>quà</a:t>
            </a:r>
            <a:r>
              <a:rPr lang="en-US" altLang="en-US" sz="2800" b="1" dirty="0">
                <a:solidFill>
                  <a:schemeClr val="hlink"/>
                </a:solidFill>
                <a:latin typeface="Times New Roman" panose="02020603050405020304" pitchFamily="18" charset="0"/>
                <a:cs typeface="Times New Roman" panose="02020603050405020304" pitchFamily="18" charset="0"/>
              </a:rPr>
              <a:t> </a:t>
            </a:r>
          </a:p>
        </p:txBody>
      </p:sp>
      <p:pic>
        <p:nvPicPr>
          <p:cNvPr id="8" name="Picture 6" descr="sao">
            <a:extLst>
              <a:ext uri="{FF2B5EF4-FFF2-40B4-BE49-F238E27FC236}">
                <a16:creationId xmlns:a16="http://schemas.microsoft.com/office/drawing/2014/main" id="{3378088B-E7F8-442D-892A-6D869F67F8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sao">
            <a:extLst>
              <a:ext uri="{FF2B5EF4-FFF2-40B4-BE49-F238E27FC236}">
                <a16:creationId xmlns:a16="http://schemas.microsoft.com/office/drawing/2014/main" id="{BEEF1A8A-65A1-42D2-813D-59998C83055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314166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sao">
            <a:extLst>
              <a:ext uri="{FF2B5EF4-FFF2-40B4-BE49-F238E27FC236}">
                <a16:creationId xmlns:a16="http://schemas.microsoft.com/office/drawing/2014/main" id="{5A9DCFF0-A376-4C20-AFC7-A52EBB402B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ao">
            <a:extLst>
              <a:ext uri="{FF2B5EF4-FFF2-40B4-BE49-F238E27FC236}">
                <a16:creationId xmlns:a16="http://schemas.microsoft.com/office/drawing/2014/main" id="{79DF9FC9-8778-43D3-84C9-A9A55062FBC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01050" y="306863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ao">
            <a:extLst>
              <a:ext uri="{FF2B5EF4-FFF2-40B4-BE49-F238E27FC236}">
                <a16:creationId xmlns:a16="http://schemas.microsoft.com/office/drawing/2014/main" id="{F074495D-3337-4B17-B831-DB024F1B47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83563" y="1052513"/>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sao">
            <a:extLst>
              <a:ext uri="{FF2B5EF4-FFF2-40B4-BE49-F238E27FC236}">
                <a16:creationId xmlns:a16="http://schemas.microsoft.com/office/drawing/2014/main" id="{A7DCBEA9-0138-4B9E-B2C6-851FBB9161B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472440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sao">
            <a:extLst>
              <a:ext uri="{FF2B5EF4-FFF2-40B4-BE49-F238E27FC236}">
                <a16:creationId xmlns:a16="http://schemas.microsoft.com/office/drawing/2014/main" id="{6436C085-5109-4974-9F32-B603CD7BCEB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5146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sao">
            <a:extLst>
              <a:ext uri="{FF2B5EF4-FFF2-40B4-BE49-F238E27FC236}">
                <a16:creationId xmlns:a16="http://schemas.microsoft.com/office/drawing/2014/main" id="{7D87BFE8-2048-4B58-8A00-074EFE5B217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49418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sao">
            <a:extLst>
              <a:ext uri="{FF2B5EF4-FFF2-40B4-BE49-F238E27FC236}">
                <a16:creationId xmlns:a16="http://schemas.microsoft.com/office/drawing/2014/main" id="{80FE0887-796E-424B-833F-D178F19180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405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sao">
            <a:extLst>
              <a:ext uri="{FF2B5EF4-FFF2-40B4-BE49-F238E27FC236}">
                <a16:creationId xmlns:a16="http://schemas.microsoft.com/office/drawing/2014/main" id="{57C0CA88-AAA3-4C2B-B0F2-881B92E7CD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268" y="-172275"/>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sao">
            <a:extLst>
              <a:ext uri="{FF2B5EF4-FFF2-40B4-BE49-F238E27FC236}">
                <a16:creationId xmlns:a16="http://schemas.microsoft.com/office/drawing/2014/main" id="{553228E9-E273-4FCD-B55A-B4A2C7BBD5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5811838"/>
            <a:ext cx="13716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descr="sao">
            <a:extLst>
              <a:ext uri="{FF2B5EF4-FFF2-40B4-BE49-F238E27FC236}">
                <a16:creationId xmlns:a16="http://schemas.microsoft.com/office/drawing/2014/main" id="{4398BD51-627E-41C5-8681-6264BBBDA8E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97544" y="1462088"/>
            <a:ext cx="83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0" descr="sao">
            <a:extLst>
              <a:ext uri="{FF2B5EF4-FFF2-40B4-BE49-F238E27FC236}">
                <a16:creationId xmlns:a16="http://schemas.microsoft.com/office/drawing/2014/main" id="{704EE2C0-99E5-45E0-BF3E-DBC84A5C3FC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73932" y="1476376"/>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1" descr="sao">
            <a:extLst>
              <a:ext uri="{FF2B5EF4-FFF2-40B4-BE49-F238E27FC236}">
                <a16:creationId xmlns:a16="http://schemas.microsoft.com/office/drawing/2014/main" id="{2DAD8CA2-566A-4E47-A06E-4D4495146FC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92982" y="-95250"/>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sao">
            <a:extLst>
              <a:ext uri="{FF2B5EF4-FFF2-40B4-BE49-F238E27FC236}">
                <a16:creationId xmlns:a16="http://schemas.microsoft.com/office/drawing/2014/main" id="{1CDDF7A2-1360-4B42-909C-58F5E4B333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21344" y="1"/>
            <a:ext cx="838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0">
            <a:hlinkClick r:id="rId3" action="ppaction://hlinksldjump" highlightClick="1"/>
            <a:extLst>
              <a:ext uri="{FF2B5EF4-FFF2-40B4-BE49-F238E27FC236}">
                <a16:creationId xmlns:a16="http://schemas.microsoft.com/office/drawing/2014/main" id="{C91701AE-D9BD-4130-845C-A0CA12A24BB6}"/>
              </a:ext>
            </a:extLst>
          </p:cNvPr>
          <p:cNvSpPr>
            <a:spLocks noChangeArrowheads="1"/>
          </p:cNvSpPr>
          <p:nvPr/>
        </p:nvSpPr>
        <p:spPr bwMode="auto">
          <a:xfrm>
            <a:off x="11201400" y="5867400"/>
            <a:ext cx="990600" cy="9906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05649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6" dur="500" fill="hold"/>
                                        <p:tgtEl>
                                          <p:spTgt spid="84994">
                                            <p:bg/>
                                          </p:spTgt>
                                        </p:tgtEl>
                                        <p:attrNameLst>
                                          <p:attrName>style.color</p:attrName>
                                        </p:attrNameLst>
                                      </p:cBhvr>
                                      <p:by>
                                        <p:hsl h="10842353" s="0" l="0"/>
                                      </p:by>
                                    </p:animClr>
                                    <p:animClr clrSpc="hsl" dir="cw">
                                      <p:cBhvr>
                                        <p:cTn id="7" dur="500" fill="hold"/>
                                        <p:tgtEl>
                                          <p:spTgt spid="84994">
                                            <p:bg/>
                                          </p:spTgt>
                                        </p:tgtEl>
                                        <p:attrNameLst>
                                          <p:attrName>fillcolor</p:attrName>
                                        </p:attrNameLst>
                                      </p:cBhvr>
                                      <p:by>
                                        <p:hsl h="10842353" s="0" l="0"/>
                                      </p:by>
                                    </p:animClr>
                                    <p:animClr clrSpc="hsl" dir="cw">
                                      <p:cBhvr>
                                        <p:cTn id="8" dur="500" fill="hold"/>
                                        <p:tgtEl>
                                          <p:spTgt spid="84994">
                                            <p:bg/>
                                          </p:spTgt>
                                        </p:tgtEl>
                                        <p:attrNameLst>
                                          <p:attrName>stroke.color</p:attrName>
                                        </p:attrNameLst>
                                      </p:cBhvr>
                                      <p:by>
                                        <p:hsl h="10842353" s="0" l="0"/>
                                      </p:by>
                                    </p:animClr>
                                    <p:set>
                                      <p:cBhvr>
                                        <p:cTn id="9" dur="500" fill="hold"/>
                                        <p:tgtEl>
                                          <p:spTgt spid="84994">
                                            <p:bg/>
                                          </p:spTgt>
                                        </p:tgtEl>
                                        <p:attrNameLst>
                                          <p:attrName>fill.type</p:attrName>
                                        </p:attrNameLst>
                                      </p:cBhvr>
                                      <p:to>
                                        <p:strVal val="solid"/>
                                      </p:to>
                                    </p:set>
                                  </p:childTnLst>
                                </p:cTn>
                              </p:par>
                              <p:par>
                                <p:cTn id="10"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84994">
                                            <p:txEl>
                                              <p:pRg st="0" end="0"/>
                                            </p:txEl>
                                          </p:spTgt>
                                        </p:tgtEl>
                                        <p:attrNameLst>
                                          <p:attrName>style.color</p:attrName>
                                        </p:attrNameLst>
                                      </p:cBhvr>
                                      <p:by>
                                        <p:hsl h="10842353" s="0" l="0"/>
                                      </p:by>
                                    </p:animClr>
                                    <p:animClr clrSpc="hsl" dir="cw">
                                      <p:cBhvr>
                                        <p:cTn id="12" dur="500" fill="hold"/>
                                        <p:tgtEl>
                                          <p:spTgt spid="84994">
                                            <p:txEl>
                                              <p:pRg st="0" end="0"/>
                                            </p:txEl>
                                          </p:spTgt>
                                        </p:tgtEl>
                                        <p:attrNameLst>
                                          <p:attrName>fillcolor</p:attrName>
                                        </p:attrNameLst>
                                      </p:cBhvr>
                                      <p:by>
                                        <p:hsl h="10842353" s="0" l="0"/>
                                      </p:by>
                                    </p:animClr>
                                    <p:animClr clrSpc="hsl" dir="cw">
                                      <p:cBhvr>
                                        <p:cTn id="13" dur="500" fill="hold"/>
                                        <p:tgtEl>
                                          <p:spTgt spid="84994">
                                            <p:txEl>
                                              <p:pRg st="0" end="0"/>
                                            </p:txEl>
                                          </p:spTgt>
                                        </p:tgtEl>
                                        <p:attrNameLst>
                                          <p:attrName>stroke.color</p:attrName>
                                        </p:attrNameLst>
                                      </p:cBhvr>
                                      <p:by>
                                        <p:hsl h="10842353" s="0" l="0"/>
                                      </p:by>
                                    </p:animClr>
                                    <p:set>
                                      <p:cBhvr>
                                        <p:cTn id="14" dur="500" fill="hold"/>
                                        <p:tgtEl>
                                          <p:spTgt spid="84994">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16" dur="500" fill="hold"/>
                                        <p:tgtEl>
                                          <p:spTgt spid="84994">
                                            <p:txEl>
                                              <p:pRg st="1" end="1"/>
                                            </p:txEl>
                                          </p:spTgt>
                                        </p:tgtEl>
                                        <p:attrNameLst>
                                          <p:attrName>style.color</p:attrName>
                                        </p:attrNameLst>
                                      </p:cBhvr>
                                      <p:by>
                                        <p:hsl h="10842353" s="0" l="0"/>
                                      </p:by>
                                    </p:animClr>
                                    <p:animClr clrSpc="hsl" dir="cw">
                                      <p:cBhvr>
                                        <p:cTn id="17" dur="500" fill="hold"/>
                                        <p:tgtEl>
                                          <p:spTgt spid="84994">
                                            <p:txEl>
                                              <p:pRg st="1" end="1"/>
                                            </p:txEl>
                                          </p:spTgt>
                                        </p:tgtEl>
                                        <p:attrNameLst>
                                          <p:attrName>fillcolor</p:attrName>
                                        </p:attrNameLst>
                                      </p:cBhvr>
                                      <p:by>
                                        <p:hsl h="10842353" s="0" l="0"/>
                                      </p:by>
                                    </p:animClr>
                                    <p:animClr clrSpc="hsl" dir="cw">
                                      <p:cBhvr>
                                        <p:cTn id="18" dur="500" fill="hold"/>
                                        <p:tgtEl>
                                          <p:spTgt spid="84994">
                                            <p:txEl>
                                              <p:pRg st="1" end="1"/>
                                            </p:txEl>
                                          </p:spTgt>
                                        </p:tgtEl>
                                        <p:attrNameLst>
                                          <p:attrName>stroke.color</p:attrName>
                                        </p:attrNameLst>
                                      </p:cBhvr>
                                      <p:by>
                                        <p:hsl h="10842353" s="0" l="0"/>
                                      </p:by>
                                    </p:animClr>
                                    <p:set>
                                      <p:cBhvr>
                                        <p:cTn id="19" dur="500" fill="hold"/>
                                        <p:tgtEl>
                                          <p:spTgt spid="84994">
                                            <p:txEl>
                                              <p:pRg st="1" end="1"/>
                                            </p:txEl>
                                          </p:spTgt>
                                        </p:tgtEl>
                                        <p:attrNameLst>
                                          <p:attrName>fill.type</p:attrName>
                                        </p:attrNameLst>
                                      </p:cBhvr>
                                      <p:to>
                                        <p:strVal val="solid"/>
                                      </p:to>
                                    </p:set>
                                  </p:childTnLst>
                                </p:cTn>
                              </p:par>
                              <p:par>
                                <p:cTn id="20" presetID="22" presetClass="emph" presetSubtype="0" fill="hold" nodeType="withEffect">
                                  <p:stCondLst>
                                    <p:cond delay="0"/>
                                  </p:stCondLst>
                                  <p:childTnLst>
                                    <p:animClr clrSpc="hsl" dir="cw">
                                      <p:cBhvr override="childStyle">
                                        <p:cTn id="21" dur="500" fill="hold"/>
                                        <p:tgtEl>
                                          <p:spTgt spid="84994">
                                            <p:txEl>
                                              <p:pRg st="0" end="0"/>
                                            </p:txEl>
                                          </p:spTgt>
                                        </p:tgtEl>
                                        <p:attrNameLst>
                                          <p:attrName>style.color</p:attrName>
                                        </p:attrNameLst>
                                      </p:cBhvr>
                                      <p:by>
                                        <p:hsl h="-7200000" s="0" l="0"/>
                                      </p:by>
                                    </p:animClr>
                                    <p:animClr clrSpc="hsl" dir="cw">
                                      <p:cBhvr>
                                        <p:cTn id="22" dur="500" fill="hold"/>
                                        <p:tgtEl>
                                          <p:spTgt spid="84994">
                                            <p:txEl>
                                              <p:pRg st="0" end="0"/>
                                            </p:txEl>
                                          </p:spTgt>
                                        </p:tgtEl>
                                        <p:attrNameLst>
                                          <p:attrName>fillcolor</p:attrName>
                                        </p:attrNameLst>
                                      </p:cBhvr>
                                      <p:by>
                                        <p:hsl h="-7200000" s="0" l="0"/>
                                      </p:by>
                                    </p:animClr>
                                    <p:animClr clrSpc="hsl" dir="cw">
                                      <p:cBhvr>
                                        <p:cTn id="23" dur="500" fill="hold"/>
                                        <p:tgtEl>
                                          <p:spTgt spid="84994">
                                            <p:txEl>
                                              <p:pRg st="0" end="0"/>
                                            </p:txEl>
                                          </p:spTgt>
                                        </p:tgtEl>
                                        <p:attrNameLst>
                                          <p:attrName>stroke.color</p:attrName>
                                        </p:attrNameLst>
                                      </p:cBhvr>
                                      <p:by>
                                        <p:hsl h="-7200000" s="0" l="0"/>
                                      </p:by>
                                    </p:animClr>
                                    <p:set>
                                      <p:cBhvr>
                                        <p:cTn id="24" dur="500" fill="hold"/>
                                        <p:tgtEl>
                                          <p:spTgt spid="84994">
                                            <p:txEl>
                                              <p:pRg st="0" end="0"/>
                                            </p:txEl>
                                          </p:spTgt>
                                        </p:tgtEl>
                                        <p:attrNameLst>
                                          <p:attrName>fill.type</p:attrName>
                                        </p:attrNameLst>
                                      </p:cBhvr>
                                      <p:to>
                                        <p:strVal val="solid"/>
                                      </p:to>
                                    </p:set>
                                  </p:childTnLst>
                                </p:cTn>
                              </p:par>
                              <p:par>
                                <p:cTn id="25" presetID="22" presetClass="emph" presetSubtype="0" fill="hold" nodeType="withEffect">
                                  <p:stCondLst>
                                    <p:cond delay="0"/>
                                  </p:stCondLst>
                                  <p:childTnLst>
                                    <p:animClr clrSpc="hsl" dir="cw">
                                      <p:cBhvr override="childStyle">
                                        <p:cTn id="26" dur="500" fill="hold"/>
                                        <p:tgtEl>
                                          <p:spTgt spid="84994">
                                            <p:txEl>
                                              <p:pRg st="1" end="1"/>
                                            </p:txEl>
                                          </p:spTgt>
                                        </p:tgtEl>
                                        <p:attrNameLst>
                                          <p:attrName>style.color</p:attrName>
                                        </p:attrNameLst>
                                      </p:cBhvr>
                                      <p:by>
                                        <p:hsl h="-7200000" s="0" l="0"/>
                                      </p:by>
                                    </p:animClr>
                                    <p:animClr clrSpc="hsl" dir="cw">
                                      <p:cBhvr>
                                        <p:cTn id="27" dur="500" fill="hold"/>
                                        <p:tgtEl>
                                          <p:spTgt spid="84994">
                                            <p:txEl>
                                              <p:pRg st="1" end="1"/>
                                            </p:txEl>
                                          </p:spTgt>
                                        </p:tgtEl>
                                        <p:attrNameLst>
                                          <p:attrName>fillcolor</p:attrName>
                                        </p:attrNameLst>
                                      </p:cBhvr>
                                      <p:by>
                                        <p:hsl h="-7200000" s="0" l="0"/>
                                      </p:by>
                                    </p:animClr>
                                    <p:animClr clrSpc="hsl" dir="cw">
                                      <p:cBhvr>
                                        <p:cTn id="28" dur="500" fill="hold"/>
                                        <p:tgtEl>
                                          <p:spTgt spid="84994">
                                            <p:txEl>
                                              <p:pRg st="1" end="1"/>
                                            </p:txEl>
                                          </p:spTgt>
                                        </p:tgtEl>
                                        <p:attrNameLst>
                                          <p:attrName>stroke.color</p:attrName>
                                        </p:attrNameLst>
                                      </p:cBhvr>
                                      <p:by>
                                        <p:hsl h="-7200000" s="0" l="0"/>
                                      </p:by>
                                    </p:animClr>
                                    <p:set>
                                      <p:cBhvr>
                                        <p:cTn id="29" dur="500" fill="hold"/>
                                        <p:tgtEl>
                                          <p:spTgt spid="8499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uiExpand="1"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189AE7C-C229-4C0D-8F45-F70824212188}"/>
              </a:ext>
            </a:extLst>
          </p:cNvPr>
          <p:cNvSpPr/>
          <p:nvPr/>
        </p:nvSpPr>
        <p:spPr>
          <a:xfrm>
            <a:off x="605335" y="1039427"/>
            <a:ext cx="10575609" cy="3494090"/>
          </a:xfrm>
          <a:prstGeom prst="wedgeRoundRectCallout">
            <a:avLst>
              <a:gd name="adj1" fmla="val -18500"/>
              <a:gd name="adj2" fmla="val -48487"/>
              <a:gd name="adj3" fmla="val 16667"/>
            </a:avLst>
          </a:prstGeom>
          <a:solidFill>
            <a:srgbClr val="FDDEEB"/>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nguồn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AI,…</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góp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nghiệp</a:t>
            </a:r>
            <a:r>
              <a:rPr lang="en-US" sz="2800"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Trân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ơn</a:t>
            </a:r>
            <a:r>
              <a:rPr lang="en-US" sz="2800" dirty="0">
                <a:solidFill>
                  <a:srgbClr val="FF0000"/>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20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524000" y="0"/>
            <a:ext cx="9144000" cy="6858000"/>
          </a:xfrm>
          <a:prstGeom prst="rect">
            <a:avLst/>
          </a:prstGeom>
          <a:gradFill rotWithShape="1">
            <a:gsLst>
              <a:gs pos="0">
                <a:schemeClr val="bg1">
                  <a:alpha val="80000"/>
                </a:schemeClr>
              </a:gs>
              <a:gs pos="100000">
                <a:srgbClr val="B4EAD0"/>
              </a:gs>
            </a:gsLst>
            <a:lin ang="5400000" scaled="1"/>
          </a:gradFill>
          <a:ln w="9525">
            <a:solidFill>
              <a:schemeClr val="tx1"/>
            </a:solidFill>
            <a:miter lim="800000"/>
            <a:headEnd/>
            <a:tailEnd/>
          </a:ln>
          <a:effectLst/>
        </p:spPr>
        <p:txBody>
          <a:bodyPr wrap="none" anchor="ctr"/>
          <a:lstStyle/>
          <a:p>
            <a:endParaRPr lang="en-US"/>
          </a:p>
        </p:txBody>
      </p:sp>
      <p:sp>
        <p:nvSpPr>
          <p:cNvPr id="210948" name="Rectangle 4"/>
          <p:cNvSpPr>
            <a:spLocks noChangeArrowheads="1"/>
          </p:cNvSpPr>
          <p:nvPr/>
        </p:nvSpPr>
        <p:spPr bwMode="auto">
          <a:xfrm>
            <a:off x="1524000" y="1125538"/>
            <a:ext cx="9144000" cy="1223962"/>
          </a:xfrm>
          <a:prstGeom prst="rect">
            <a:avLst/>
          </a:prstGeom>
          <a:noFill/>
          <a:ln w="9525">
            <a:noFill/>
            <a:miter lim="800000"/>
            <a:headEnd/>
            <a:tailEnd/>
          </a:ln>
          <a:effectLst/>
        </p:spPr>
        <p:txBody>
          <a:bodyPr/>
          <a:lstStyle/>
          <a:p>
            <a:pPr marL="342900" indent="-342900" algn="just"/>
            <a:endParaRPr lang="en-US" sz="3200" b="1">
              <a:solidFill>
                <a:srgbClr val="0000FF"/>
              </a:solidFill>
            </a:endParaRPr>
          </a:p>
        </p:txBody>
      </p:sp>
      <p:grpSp>
        <p:nvGrpSpPr>
          <p:cNvPr id="2" name="Group 60"/>
          <p:cNvGrpSpPr>
            <a:grpSpLocks/>
          </p:cNvGrpSpPr>
          <p:nvPr/>
        </p:nvGrpSpPr>
        <p:grpSpPr bwMode="auto">
          <a:xfrm rot="5400000">
            <a:off x="5469732" y="1250157"/>
            <a:ext cx="933450" cy="112713"/>
            <a:chOff x="0" y="1896"/>
            <a:chExt cx="5760" cy="120"/>
          </a:xfrm>
        </p:grpSpPr>
        <p:sp>
          <p:nvSpPr>
            <p:cNvPr id="211005" name="Rectangle 61"/>
            <p:cNvSpPr>
              <a:spLocks noChangeArrowheads="1"/>
            </p:cNvSpPr>
            <p:nvPr/>
          </p:nvSpPr>
          <p:spPr bwMode="gray">
            <a:xfrm>
              <a:off x="0" y="1896"/>
              <a:ext cx="5760" cy="47"/>
            </a:xfrm>
            <a:prstGeom prst="rect">
              <a:avLst/>
            </a:prstGeom>
            <a:gradFill rotWithShape="1">
              <a:gsLst>
                <a:gs pos="0">
                  <a:srgbClr val="808080"/>
                </a:gs>
                <a:gs pos="100000">
                  <a:srgbClr val="808080">
                    <a:gamma/>
                    <a:tint val="15294"/>
                    <a:invGamma/>
                  </a:srgbClr>
                </a:gs>
              </a:gsLst>
              <a:lin ang="5400000" scaled="1"/>
            </a:gradFill>
            <a:ln w="9525" algn="ctr">
              <a:noFill/>
              <a:miter lim="800000"/>
              <a:headEnd/>
              <a:tailEnd/>
            </a:ln>
            <a:effectLst/>
          </p:spPr>
          <p:txBody>
            <a:bodyPr wrap="none" anchor="ctr"/>
            <a:lstStyle/>
            <a:p>
              <a:endParaRPr lang="en-US"/>
            </a:p>
          </p:txBody>
        </p:sp>
        <p:sp>
          <p:nvSpPr>
            <p:cNvPr id="211006" name="Rectangle 62"/>
            <p:cNvSpPr>
              <a:spLocks noChangeArrowheads="1"/>
            </p:cNvSpPr>
            <p:nvPr/>
          </p:nvSpPr>
          <p:spPr bwMode="gray">
            <a:xfrm>
              <a:off x="0" y="1942"/>
              <a:ext cx="5760" cy="74"/>
            </a:xfrm>
            <a:prstGeom prst="rect">
              <a:avLst/>
            </a:prstGeom>
            <a:gradFill rotWithShape="1">
              <a:gsLst>
                <a:gs pos="0">
                  <a:srgbClr val="5F5F5F">
                    <a:gamma/>
                    <a:tint val="30196"/>
                    <a:invGamma/>
                  </a:srgbClr>
                </a:gs>
                <a:gs pos="100000">
                  <a:srgbClr val="5F5F5F"/>
                </a:gs>
              </a:gsLst>
              <a:lin ang="5400000" scaled="1"/>
            </a:gradFill>
            <a:ln w="9525" algn="ctr">
              <a:noFill/>
              <a:miter lim="800000"/>
              <a:headEnd/>
              <a:tailEnd/>
            </a:ln>
            <a:effectLst/>
          </p:spPr>
          <p:txBody>
            <a:bodyPr wrap="none" anchor="ctr"/>
            <a:lstStyle/>
            <a:p>
              <a:endParaRPr lang="en-US"/>
            </a:p>
          </p:txBody>
        </p:sp>
      </p:grpSp>
      <p:grpSp>
        <p:nvGrpSpPr>
          <p:cNvPr id="3" name="Group 63"/>
          <p:cNvGrpSpPr>
            <a:grpSpLocks/>
          </p:cNvGrpSpPr>
          <p:nvPr/>
        </p:nvGrpSpPr>
        <p:grpSpPr bwMode="auto">
          <a:xfrm>
            <a:off x="3575051" y="41276"/>
            <a:ext cx="4511675" cy="866775"/>
            <a:chOff x="504" y="1008"/>
            <a:chExt cx="4416" cy="765"/>
          </a:xfrm>
        </p:grpSpPr>
        <p:sp>
          <p:nvSpPr>
            <p:cNvPr id="211008" name="AutoShape 64"/>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endParaRPr lang="en-US" sz="2800" b="1">
                <a:solidFill>
                  <a:srgbClr val="FF3300"/>
                </a:solidFill>
              </a:endParaRPr>
            </a:p>
          </p:txBody>
        </p:sp>
        <p:sp>
          <p:nvSpPr>
            <p:cNvPr id="211009" name="Text Box 65"/>
            <p:cNvSpPr txBox="1">
              <a:spLocks noChangeArrowheads="1"/>
            </p:cNvSpPr>
            <p:nvPr/>
          </p:nvSpPr>
          <p:spPr bwMode="gray">
            <a:xfrm>
              <a:off x="801" y="1014"/>
              <a:ext cx="3976" cy="431"/>
            </a:xfrm>
            <a:prstGeom prst="rect">
              <a:avLst/>
            </a:prstGeom>
            <a:noFill/>
            <a:ln w="9525" algn="ctr">
              <a:noFill/>
              <a:miter lim="800000"/>
              <a:headEnd/>
              <a:tailEnd/>
            </a:ln>
            <a:effectLst/>
          </p:spPr>
          <p:txBody>
            <a:bodyPr>
              <a:spAutoFit/>
            </a:bodyPr>
            <a:lstStyle/>
            <a:p>
              <a:pPr eaLnBrk="0" hangingPunct="0"/>
              <a:r>
                <a:rPr lang="en-US" sz="2600" b="1">
                  <a:solidFill>
                    <a:srgbClr val="0000FF"/>
                  </a:solidFill>
                  <a:latin typeface="Times New Roman" pitchFamily="18" charset="0"/>
                  <a:cs typeface="Times New Roman" pitchFamily="18" charset="0"/>
                  <a:sym typeface="Symbol" pitchFamily="18" charset="2"/>
                </a:rPr>
                <a:t>   </a:t>
              </a:r>
              <a:endParaRPr lang="en-US" sz="2500" b="1">
                <a:solidFill>
                  <a:srgbClr val="0000FF"/>
                </a:solidFill>
                <a:latin typeface="Times New Roman" pitchFamily="18" charset="0"/>
                <a:cs typeface="Times New Roman" pitchFamily="18" charset="0"/>
                <a:sym typeface="Symbol" pitchFamily="18" charset="2"/>
              </a:endParaRPr>
            </a:p>
          </p:txBody>
        </p:sp>
      </p:grpSp>
      <p:grpSp>
        <p:nvGrpSpPr>
          <p:cNvPr id="4" name="Group 66"/>
          <p:cNvGrpSpPr>
            <a:grpSpLocks/>
          </p:cNvGrpSpPr>
          <p:nvPr/>
        </p:nvGrpSpPr>
        <p:grpSpPr bwMode="auto">
          <a:xfrm>
            <a:off x="901149" y="1219201"/>
            <a:ext cx="10316680" cy="5445125"/>
            <a:chOff x="504" y="1008"/>
            <a:chExt cx="4416" cy="765"/>
          </a:xfrm>
        </p:grpSpPr>
        <p:sp>
          <p:nvSpPr>
            <p:cNvPr id="211011" name="AutoShape 67"/>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211012" name="Text Box 68"/>
            <p:cNvSpPr txBox="1">
              <a:spLocks noChangeArrowheads="1"/>
            </p:cNvSpPr>
            <p:nvPr/>
          </p:nvSpPr>
          <p:spPr bwMode="gray">
            <a:xfrm>
              <a:off x="802" y="1012"/>
              <a:ext cx="3975" cy="71"/>
            </a:xfrm>
            <a:prstGeom prst="rect">
              <a:avLst/>
            </a:prstGeom>
            <a:noFill/>
            <a:ln w="9525" algn="ctr">
              <a:noFill/>
              <a:miter lim="800000"/>
              <a:headEnd/>
              <a:tailEnd/>
            </a:ln>
            <a:effectLst/>
          </p:spPr>
          <p:txBody>
            <a:bodyPr>
              <a:spAutoFit/>
            </a:bodyPr>
            <a:lstStyle/>
            <a:p>
              <a:endParaRPr lang="en-US" sz="2700" b="1">
                <a:solidFill>
                  <a:srgbClr val="0066FF"/>
                </a:solidFill>
                <a:latin typeface="VNI-Times" pitchFamily="2" charset="0"/>
              </a:endParaRPr>
            </a:p>
          </p:txBody>
        </p:sp>
      </p:grpSp>
      <p:sp>
        <p:nvSpPr>
          <p:cNvPr id="211013" name="WordArt 69"/>
          <p:cNvSpPr>
            <a:spLocks noChangeArrowheads="1" noChangeShapeType="1" noTextEdit="1"/>
          </p:cNvSpPr>
          <p:nvPr/>
        </p:nvSpPr>
        <p:spPr bwMode="auto">
          <a:xfrm>
            <a:off x="3863975" y="115889"/>
            <a:ext cx="4033838" cy="720725"/>
          </a:xfrm>
          <a:prstGeom prst="rect">
            <a:avLst/>
          </a:prstGeom>
        </p:spPr>
        <p:txBody>
          <a:bodyPr wrap="none" fromWordArt="1">
            <a:prstTxWarp prst="textPlain">
              <a:avLst>
                <a:gd name="adj" fmla="val 50000"/>
              </a:avLst>
            </a:prstTxWarp>
          </a:bodyPr>
          <a:lstStyle/>
          <a:p>
            <a:pPr algn="ctr"/>
            <a:r>
              <a:rPr lang="vi-VN"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Thể lệ chơi</a:t>
            </a:r>
            <a:endPar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Times New Roman"/>
              <a:cs typeface="Times New Roman"/>
            </a:endParaRPr>
          </a:p>
        </p:txBody>
      </p:sp>
      <p:sp>
        <p:nvSpPr>
          <p:cNvPr id="211016" name="Text Box 72"/>
          <p:cNvSpPr txBox="1">
            <a:spLocks noChangeArrowheads="1"/>
          </p:cNvSpPr>
          <p:nvPr/>
        </p:nvSpPr>
        <p:spPr bwMode="auto">
          <a:xfrm>
            <a:off x="1308248" y="1238533"/>
            <a:ext cx="9705366" cy="5000856"/>
          </a:xfrm>
          <a:prstGeom prst="rect">
            <a:avLst/>
          </a:prstGeom>
          <a:noFill/>
          <a:ln w="9525">
            <a:noFill/>
            <a:miter lim="800000"/>
            <a:headEnd/>
            <a:tailEnd/>
          </a:ln>
          <a:effectLst/>
        </p:spPr>
        <p:txBody>
          <a:bodyPr wrap="square">
            <a:spAutoFit/>
          </a:bodyPr>
          <a:lstStyle/>
          <a:p>
            <a:pPr algn="ctr">
              <a:lnSpc>
                <a:spcPct val="150000"/>
              </a:lnSpc>
              <a:buFont typeface="Wingdings" pitchFamily="2" charset="2"/>
              <a:buNone/>
            </a:pPr>
            <a:r>
              <a:rPr lang="en-US" sz="3200" b="1">
                <a:solidFill>
                  <a:srgbClr val="FF0000"/>
                </a:solidFill>
                <a:latin typeface="Times New Roman" panose="02020603050405020304" pitchFamily="18" charset="0"/>
                <a:cs typeface="Times New Roman" panose="02020603050405020304" pitchFamily="18" charset="0"/>
              </a:rPr>
              <a:t>Mời 2 đội (mỗi đội 3 HS) lên thực hiện yêu cầu sau:</a:t>
            </a:r>
          </a:p>
          <a:p>
            <a:pPr algn="just">
              <a:lnSpc>
                <a:spcPct val="150000"/>
              </a:lnSpc>
              <a:buFont typeface="Wingdings" pitchFamily="2" charset="2"/>
              <a:buChar char="Ø"/>
            </a:pPr>
            <a:r>
              <a:rPr lang="en-US" sz="2600" b="1">
                <a:solidFill>
                  <a:srgbClr val="0066FF"/>
                </a:solidFill>
                <a:latin typeface="Times New Roman" panose="02020603050405020304" pitchFamily="18" charset="0"/>
                <a:cs typeface="Times New Roman" panose="02020603050405020304" pitchFamily="18" charset="0"/>
              </a:rPr>
              <a:t>  Các em hãy tìm đúng và đủ 5 học sinh có điểm TBM Toán cao nhất trong danh sách học sinh của lớp. </a:t>
            </a:r>
          </a:p>
          <a:p>
            <a:pPr algn="just">
              <a:lnSpc>
                <a:spcPct val="150000"/>
              </a:lnSpc>
              <a:buFont typeface="Wingdings" pitchFamily="2" charset="2"/>
              <a:buChar char="Ø"/>
            </a:pPr>
            <a:r>
              <a:rPr lang="en-US" sz="2600" b="1">
                <a:solidFill>
                  <a:srgbClr val="0066FF"/>
                </a:solidFill>
                <a:latin typeface="Times New Roman" panose="02020603050405020304" pitchFamily="18" charset="0"/>
                <a:cs typeface="Times New Roman" panose="02020603050405020304" pitchFamily="18" charset="0"/>
              </a:rPr>
              <a:t> Ghi lên bảng những HS mà đội mình vừa tìm được theo danh sách điểm TBM toán từ cao xuống thấp.</a:t>
            </a:r>
          </a:p>
          <a:p>
            <a:pPr algn="just">
              <a:lnSpc>
                <a:spcPct val="150000"/>
              </a:lnSpc>
              <a:buFont typeface="Wingdings" pitchFamily="2" charset="2"/>
              <a:buChar char="Ø"/>
            </a:pPr>
            <a:r>
              <a:rPr lang="en-US" sz="2600" b="1">
                <a:solidFill>
                  <a:srgbClr val="0066FF"/>
                </a:solidFill>
                <a:latin typeface="Times New Roman" panose="02020603050405020304" pitchFamily="18" charset="0"/>
                <a:cs typeface="Times New Roman" panose="02020603050405020304" pitchFamily="18" charset="0"/>
              </a:rPr>
              <a:t> Thời gian cho các đội tìm kiếm là 1 phút, đội nào hoàn thành xong trước sẽ là đội dành chiến thắng.</a:t>
            </a:r>
          </a:p>
          <a:p>
            <a:pPr algn="ctr">
              <a:lnSpc>
                <a:spcPct val="150000"/>
              </a:lnSpc>
            </a:pPr>
            <a:r>
              <a:rPr lang="en-US" sz="2800" b="1">
                <a:solidFill>
                  <a:srgbClr val="FF0000"/>
                </a:solidFill>
                <a:latin typeface="Times New Roman" panose="02020603050405020304" pitchFamily="18" charset="0"/>
                <a:cs typeface="Times New Roman" panose="02020603050405020304" pitchFamily="18" charset="0"/>
              </a:rPr>
              <a:t>Chúc các đội dành chiến thắng nhé!</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11013"/>
                                        </p:tgtEl>
                                        <p:attrNameLst>
                                          <p:attrName>style.visibility</p:attrName>
                                        </p:attrNameLst>
                                      </p:cBhvr>
                                      <p:to>
                                        <p:strVal val="visible"/>
                                      </p:to>
                                    </p:set>
                                    <p:animEffect transition="in" filter="fade">
                                      <p:cBhvr>
                                        <p:cTn id="14" dur="500"/>
                                        <p:tgtEl>
                                          <p:spTgt spid="211013"/>
                                        </p:tgtEl>
                                      </p:cBhvr>
                                    </p:animEffect>
                                    <p:anim calcmode="lin" valueType="num">
                                      <p:cBhvr>
                                        <p:cTn id="15" dur="500" fill="hold"/>
                                        <p:tgtEl>
                                          <p:spTgt spid="211013"/>
                                        </p:tgtEl>
                                        <p:attrNameLst>
                                          <p:attrName>ppt_x</p:attrName>
                                        </p:attrNameLst>
                                      </p:cBhvr>
                                      <p:tavLst>
                                        <p:tav tm="0">
                                          <p:val>
                                            <p:strVal val="#ppt_x"/>
                                          </p:val>
                                        </p:tav>
                                        <p:tav tm="100000">
                                          <p:val>
                                            <p:strVal val="#ppt_x"/>
                                          </p:val>
                                        </p:tav>
                                      </p:tavLst>
                                    </p:anim>
                                    <p:anim calcmode="lin" valueType="num">
                                      <p:cBhvr>
                                        <p:cTn id="16" dur="500" fill="hold"/>
                                        <p:tgtEl>
                                          <p:spTgt spid="21101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1016"/>
                                        </p:tgtEl>
                                        <p:attrNameLst>
                                          <p:attrName>style.visibility</p:attrName>
                                        </p:attrNameLst>
                                      </p:cBhvr>
                                      <p:to>
                                        <p:strVal val="visible"/>
                                      </p:to>
                                    </p:set>
                                    <p:anim calcmode="lin" valueType="num">
                                      <p:cBhvr additive="base">
                                        <p:cTn id="19" dur="5000" fill="hold"/>
                                        <p:tgtEl>
                                          <p:spTgt spid="211016"/>
                                        </p:tgtEl>
                                        <p:attrNameLst>
                                          <p:attrName>ppt_x</p:attrName>
                                        </p:attrNameLst>
                                      </p:cBhvr>
                                      <p:tavLst>
                                        <p:tav tm="0">
                                          <p:val>
                                            <p:strVal val="#ppt_x"/>
                                          </p:val>
                                        </p:tav>
                                        <p:tav tm="100000">
                                          <p:val>
                                            <p:strVal val="#ppt_x"/>
                                          </p:val>
                                        </p:tav>
                                      </p:tavLst>
                                    </p:anim>
                                    <p:anim calcmode="lin" valueType="num">
                                      <p:cBhvr additive="base">
                                        <p:cTn id="20" dur="5000" fill="hold"/>
                                        <p:tgtEl>
                                          <p:spTgt spid="2110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013" grpId="0" animBg="1"/>
      <p:bldP spid="2110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p:cNvSpPr>
            <a:spLocks noChangeArrowheads="1"/>
          </p:cNvSpPr>
          <p:nvPr/>
        </p:nvSpPr>
        <p:spPr bwMode="auto">
          <a:xfrm>
            <a:off x="1524000" y="1125538"/>
            <a:ext cx="9144000" cy="1223962"/>
          </a:xfrm>
          <a:prstGeom prst="rect">
            <a:avLst/>
          </a:prstGeom>
          <a:noFill/>
          <a:ln w="9525">
            <a:noFill/>
            <a:miter lim="800000"/>
            <a:headEnd/>
            <a:tailEnd/>
          </a:ln>
          <a:effectLst/>
        </p:spPr>
        <p:txBody>
          <a:bodyPr/>
          <a:lstStyle/>
          <a:p>
            <a:pPr marL="342900" indent="-342900" algn="just"/>
            <a:endParaRPr lang="en-US" sz="3200" b="1">
              <a:solidFill>
                <a:srgbClr val="0000FF"/>
              </a:solidFill>
            </a:endParaRPr>
          </a:p>
        </p:txBody>
      </p:sp>
      <p:pic>
        <p:nvPicPr>
          <p:cNvPr id="6" name="Picture 5">
            <a:extLst>
              <a:ext uri="{FF2B5EF4-FFF2-40B4-BE49-F238E27FC236}">
                <a16:creationId xmlns:a16="http://schemas.microsoft.com/office/drawing/2014/main" id="{A7A136DD-C0CB-46A0-927B-3457CB6B0B2B}"/>
              </a:ext>
            </a:extLst>
          </p:cNvPr>
          <p:cNvPicPr>
            <a:picLocks noChangeAspect="1"/>
          </p:cNvPicPr>
          <p:nvPr/>
        </p:nvPicPr>
        <p:blipFill rotWithShape="1">
          <a:blip r:embed="rId5"/>
          <a:srcRect l="1" t="12572" r="1026" b="23103"/>
          <a:stretch/>
        </p:blipFill>
        <p:spPr>
          <a:xfrm>
            <a:off x="0" y="0"/>
            <a:ext cx="12066883" cy="5732462"/>
          </a:xfrm>
          <a:prstGeom prst="rect">
            <a:avLst/>
          </a:prstGeom>
        </p:spPr>
      </p:pic>
      <p:sp>
        <p:nvSpPr>
          <p:cNvPr id="18" name="Oval 17">
            <a:extLst>
              <a:ext uri="{FF2B5EF4-FFF2-40B4-BE49-F238E27FC236}">
                <a16:creationId xmlns:a16="http://schemas.microsoft.com/office/drawing/2014/main" id="{5AD562A5-6DC0-4E4D-BFEE-D4577B0EEBBC}"/>
              </a:ext>
            </a:extLst>
          </p:cNvPr>
          <p:cNvSpPr/>
          <p:nvPr/>
        </p:nvSpPr>
        <p:spPr>
          <a:xfrm>
            <a:off x="4747124" y="5650923"/>
            <a:ext cx="1897610" cy="1207078"/>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7C8539-A0B0-4DA8-BD22-355E913D5241}"/>
              </a:ext>
            </a:extLst>
          </p:cNvPr>
          <p:cNvSpPr/>
          <p:nvPr/>
        </p:nvSpPr>
        <p:spPr>
          <a:xfrm>
            <a:off x="4730248" y="5650922"/>
            <a:ext cx="1897610" cy="120707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2882797B-6E3C-4527-B36A-82EFDB667F47}"/>
              </a:ext>
            </a:extLst>
          </p:cNvPr>
          <p:cNvSpPr/>
          <p:nvPr/>
        </p:nvSpPr>
        <p:spPr>
          <a:xfrm>
            <a:off x="4814491" y="5632171"/>
            <a:ext cx="1824848" cy="108372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0000"/>
                </a:solidFill>
                <a:latin typeface="Times New Roman" panose="02020603050405020304" pitchFamily="18" charset="0"/>
                <a:cs typeface="Times New Roman" panose="02020603050405020304" pitchFamily="18" charset="0"/>
              </a:rPr>
              <a:t>HẾT GIỜ</a:t>
            </a:r>
          </a:p>
        </p:txBody>
      </p:sp>
      <p:pic>
        <p:nvPicPr>
          <p:cNvPr id="5" name="Niemtinchienthang-TopCa_jhdc">
            <a:hlinkClick r:id="" action="ppaction://media"/>
            <a:extLst>
              <a:ext uri="{FF2B5EF4-FFF2-40B4-BE49-F238E27FC236}">
                <a16:creationId xmlns:a16="http://schemas.microsoft.com/office/drawing/2014/main" id="{92B55F77-5D37-49C6-BD38-AD0AD5595AE6}"/>
              </a:ext>
            </a:extLst>
          </p:cNvPr>
          <p:cNvPicPr>
            <a:picLocks noChangeAspect="1"/>
          </p:cNvPicPr>
          <p:nvPr>
            <a:audioFile r:link="rId1"/>
            <p:extLst>
              <p:ext uri="{DAA4B4D4-6D71-4841-9C94-3DE7FCFB9230}">
                <p14:media xmlns:p14="http://schemas.microsoft.com/office/powerpoint/2010/main" r:embed="rId2">
                  <p14:trim st="62665" end="157948.25"/>
                </p14:media>
              </p:ext>
            </p:extLst>
          </p:nvPr>
        </p:nvPicPr>
        <p:blipFill>
          <a:blip r:embed="rId7"/>
          <a:stretch>
            <a:fillRect/>
          </a:stretch>
        </p:blipFill>
        <p:spPr>
          <a:xfrm>
            <a:off x="12452951" y="6248400"/>
            <a:ext cx="609600" cy="609600"/>
          </a:xfrm>
          <a:prstGeom prst="rect">
            <a:avLst/>
          </a:prstGeom>
        </p:spPr>
      </p:pic>
    </p:spTree>
    <p:extLst>
      <p:ext uri="{BB962C8B-B14F-4D97-AF65-F5344CB8AC3E}">
        <p14:creationId xmlns:p14="http://schemas.microsoft.com/office/powerpoint/2010/main" val="6468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60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par>
                                <p:cTn id="8" presetID="1" presetClass="mediacall" presetSubtype="0" fill="hold" nodeType="withEffect">
                                  <p:stCondLst>
                                    <p:cond delay="0"/>
                                  </p:stCondLst>
                                  <p:childTnLst>
                                    <p:cmd type="call" cmd="playFrom(0.0)">
                                      <p:cBhvr>
                                        <p:cTn id="9" dur="59335" fill="hold"/>
                                        <p:tgtEl>
                                          <p:spTgt spid="5"/>
                                        </p:tgtEl>
                                      </p:cBhvr>
                                    </p:cmd>
                                  </p:childTnLst>
                                </p:cTn>
                              </p:par>
                            </p:childTnLst>
                          </p:cTn>
                        </p:par>
                        <p:par>
                          <p:cTn id="10" fill="hold">
                            <p:stCondLst>
                              <p:cond delay="600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605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48074"/>
            <a:ext cx="12192000" cy="6858000"/>
          </a:xfrm>
          <a:prstGeom prst="rect">
            <a:avLst/>
          </a:prstGeom>
          <a:gradFill rotWithShape="1">
            <a:gsLst>
              <a:gs pos="0">
                <a:schemeClr val="bg1">
                  <a:alpha val="80000"/>
                </a:schemeClr>
              </a:gs>
              <a:gs pos="100000">
                <a:srgbClr val="B4EAD0"/>
              </a:gs>
            </a:gsLst>
            <a:lin ang="5400000" scaled="1"/>
          </a:gradFill>
          <a:ln w="9525">
            <a:solidFill>
              <a:schemeClr val="tx1"/>
            </a:solidFill>
            <a:miter lim="800000"/>
            <a:headEnd/>
            <a:tailEnd/>
          </a:ln>
          <a:effectLst/>
        </p:spPr>
        <p:txBody>
          <a:bodyPr wrap="none" anchor="ctr"/>
          <a:lstStyle/>
          <a:p>
            <a:endParaRPr lang="en-US"/>
          </a:p>
        </p:txBody>
      </p:sp>
      <p:sp>
        <p:nvSpPr>
          <p:cNvPr id="210948" name="Rectangle 4"/>
          <p:cNvSpPr>
            <a:spLocks noChangeArrowheads="1"/>
          </p:cNvSpPr>
          <p:nvPr/>
        </p:nvSpPr>
        <p:spPr bwMode="auto">
          <a:xfrm>
            <a:off x="1524000" y="1125538"/>
            <a:ext cx="9144000" cy="1223962"/>
          </a:xfrm>
          <a:prstGeom prst="rect">
            <a:avLst/>
          </a:prstGeom>
          <a:noFill/>
          <a:ln w="9525">
            <a:noFill/>
            <a:miter lim="800000"/>
            <a:headEnd/>
            <a:tailEnd/>
          </a:ln>
          <a:effectLst/>
        </p:spPr>
        <p:txBody>
          <a:bodyPr/>
          <a:lstStyle/>
          <a:p>
            <a:pPr marL="342900" indent="-342900" algn="just"/>
            <a:endParaRPr lang="en-US" sz="3200" b="1">
              <a:solidFill>
                <a:srgbClr val="0000FF"/>
              </a:solidFill>
            </a:endParaRPr>
          </a:p>
        </p:txBody>
      </p:sp>
      <p:grpSp>
        <p:nvGrpSpPr>
          <p:cNvPr id="2" name="Group 60"/>
          <p:cNvGrpSpPr>
            <a:grpSpLocks/>
          </p:cNvGrpSpPr>
          <p:nvPr/>
        </p:nvGrpSpPr>
        <p:grpSpPr bwMode="auto">
          <a:xfrm rot="5400000">
            <a:off x="5469732" y="1250157"/>
            <a:ext cx="933450" cy="112713"/>
            <a:chOff x="0" y="1896"/>
            <a:chExt cx="5760" cy="120"/>
          </a:xfrm>
        </p:grpSpPr>
        <p:sp>
          <p:nvSpPr>
            <p:cNvPr id="211005" name="Rectangle 61"/>
            <p:cNvSpPr>
              <a:spLocks noChangeArrowheads="1"/>
            </p:cNvSpPr>
            <p:nvPr/>
          </p:nvSpPr>
          <p:spPr bwMode="gray">
            <a:xfrm>
              <a:off x="0" y="1896"/>
              <a:ext cx="5760" cy="47"/>
            </a:xfrm>
            <a:prstGeom prst="rect">
              <a:avLst/>
            </a:prstGeom>
            <a:gradFill rotWithShape="1">
              <a:gsLst>
                <a:gs pos="0">
                  <a:srgbClr val="808080"/>
                </a:gs>
                <a:gs pos="100000">
                  <a:srgbClr val="808080">
                    <a:gamma/>
                    <a:tint val="15294"/>
                    <a:invGamma/>
                  </a:srgbClr>
                </a:gs>
              </a:gsLst>
              <a:lin ang="5400000" scaled="1"/>
            </a:gradFill>
            <a:ln w="9525" algn="ctr">
              <a:noFill/>
              <a:miter lim="800000"/>
              <a:headEnd/>
              <a:tailEnd/>
            </a:ln>
            <a:effectLst/>
          </p:spPr>
          <p:txBody>
            <a:bodyPr wrap="none" anchor="ctr"/>
            <a:lstStyle/>
            <a:p>
              <a:endParaRPr lang="en-US"/>
            </a:p>
          </p:txBody>
        </p:sp>
        <p:sp>
          <p:nvSpPr>
            <p:cNvPr id="211006" name="Rectangle 62"/>
            <p:cNvSpPr>
              <a:spLocks noChangeArrowheads="1"/>
            </p:cNvSpPr>
            <p:nvPr/>
          </p:nvSpPr>
          <p:spPr bwMode="gray">
            <a:xfrm>
              <a:off x="0" y="1942"/>
              <a:ext cx="5760" cy="74"/>
            </a:xfrm>
            <a:prstGeom prst="rect">
              <a:avLst/>
            </a:prstGeom>
            <a:gradFill rotWithShape="1">
              <a:gsLst>
                <a:gs pos="0">
                  <a:srgbClr val="5F5F5F">
                    <a:gamma/>
                    <a:tint val="30196"/>
                    <a:invGamma/>
                  </a:srgbClr>
                </a:gs>
                <a:gs pos="100000">
                  <a:srgbClr val="5F5F5F"/>
                </a:gs>
              </a:gsLst>
              <a:lin ang="5400000" scaled="1"/>
            </a:gradFill>
            <a:ln w="9525" algn="ctr">
              <a:noFill/>
              <a:miter lim="800000"/>
              <a:headEnd/>
              <a:tailEnd/>
            </a:ln>
            <a:effectLst/>
          </p:spPr>
          <p:txBody>
            <a:bodyPr wrap="none" anchor="ctr"/>
            <a:lstStyle/>
            <a:p>
              <a:endParaRPr lang="en-US"/>
            </a:p>
          </p:txBody>
        </p:sp>
      </p:grpSp>
      <p:grpSp>
        <p:nvGrpSpPr>
          <p:cNvPr id="3" name="Group 63"/>
          <p:cNvGrpSpPr>
            <a:grpSpLocks/>
          </p:cNvGrpSpPr>
          <p:nvPr/>
        </p:nvGrpSpPr>
        <p:grpSpPr bwMode="auto">
          <a:xfrm>
            <a:off x="2107097" y="181136"/>
            <a:ext cx="8146324" cy="1223962"/>
            <a:chOff x="504" y="1086"/>
            <a:chExt cx="4416" cy="795"/>
          </a:xfrm>
        </p:grpSpPr>
        <p:sp>
          <p:nvSpPr>
            <p:cNvPr id="211008" name="AutoShape 64"/>
            <p:cNvSpPr>
              <a:spLocks noChangeArrowheads="1"/>
            </p:cNvSpPr>
            <p:nvPr/>
          </p:nvSpPr>
          <p:spPr bwMode="gray">
            <a:xfrm>
              <a:off x="504" y="1116"/>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endParaRPr lang="en-US" sz="2800" b="1">
                <a:solidFill>
                  <a:srgbClr val="FF3300"/>
                </a:solidFill>
              </a:endParaRPr>
            </a:p>
          </p:txBody>
        </p:sp>
        <p:sp>
          <p:nvSpPr>
            <p:cNvPr id="211009" name="Text Box 65"/>
            <p:cNvSpPr txBox="1">
              <a:spLocks noChangeArrowheads="1"/>
            </p:cNvSpPr>
            <p:nvPr/>
          </p:nvSpPr>
          <p:spPr bwMode="gray">
            <a:xfrm>
              <a:off x="801" y="1086"/>
              <a:ext cx="3976" cy="431"/>
            </a:xfrm>
            <a:prstGeom prst="rect">
              <a:avLst/>
            </a:prstGeom>
            <a:noFill/>
            <a:ln w="9525" algn="ctr">
              <a:noFill/>
              <a:miter lim="800000"/>
              <a:headEnd/>
              <a:tailEnd/>
            </a:ln>
            <a:effectLst/>
          </p:spPr>
          <p:txBody>
            <a:bodyPr>
              <a:spAutoFit/>
            </a:bodyPr>
            <a:lstStyle/>
            <a:p>
              <a:pPr eaLnBrk="0" hangingPunct="0"/>
              <a:r>
                <a:rPr lang="en-US" sz="2600" b="1">
                  <a:solidFill>
                    <a:srgbClr val="0000FF"/>
                  </a:solidFill>
                  <a:latin typeface="Times New Roman" pitchFamily="18" charset="0"/>
                  <a:cs typeface="Times New Roman" pitchFamily="18" charset="0"/>
                  <a:sym typeface="Symbol" pitchFamily="18" charset="2"/>
                </a:rPr>
                <a:t>   </a:t>
              </a:r>
              <a:endParaRPr lang="en-US" sz="2500" b="1">
                <a:solidFill>
                  <a:srgbClr val="0000FF"/>
                </a:solidFill>
                <a:latin typeface="Times New Roman" pitchFamily="18" charset="0"/>
                <a:cs typeface="Times New Roman" pitchFamily="18" charset="0"/>
                <a:sym typeface="Symbol" pitchFamily="18" charset="2"/>
              </a:endParaRPr>
            </a:p>
          </p:txBody>
        </p:sp>
      </p:grpSp>
      <p:sp>
        <p:nvSpPr>
          <p:cNvPr id="211013" name="WordArt 69"/>
          <p:cNvSpPr>
            <a:spLocks noChangeArrowheads="1" noChangeShapeType="1" noTextEdit="1"/>
          </p:cNvSpPr>
          <p:nvPr/>
        </p:nvSpPr>
        <p:spPr bwMode="auto">
          <a:xfrm>
            <a:off x="2909073" y="225283"/>
            <a:ext cx="6933530" cy="1125538"/>
          </a:xfrm>
          <a:prstGeom prst="rect">
            <a:avLst/>
          </a:prstGeom>
        </p:spPr>
        <p:txBody>
          <a:bodyPr wrap="none" fromWordArt="1">
            <a:prstTxWarp prst="textPlain">
              <a:avLst>
                <a:gd name="adj" fmla="val 50000"/>
              </a:avLst>
            </a:prstTxWarp>
          </a:bodyPr>
          <a:lstStyle/>
          <a:p>
            <a:pPr algn="ct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5 BẠN CÓ ĐIỂM TOÁN CAO NHẤT LỚP</a:t>
            </a:r>
          </a:p>
        </p:txBody>
      </p:sp>
      <p:pic>
        <p:nvPicPr>
          <p:cNvPr id="5" name="Picture 4">
            <a:extLst>
              <a:ext uri="{FF2B5EF4-FFF2-40B4-BE49-F238E27FC236}">
                <a16:creationId xmlns:a16="http://schemas.microsoft.com/office/drawing/2014/main" id="{C00A0E8A-4318-4610-B8E3-74CE52CFA3DB}"/>
              </a:ext>
            </a:extLst>
          </p:cNvPr>
          <p:cNvPicPr>
            <a:picLocks noChangeAspect="1"/>
          </p:cNvPicPr>
          <p:nvPr/>
        </p:nvPicPr>
        <p:blipFill rotWithShape="1">
          <a:blip r:embed="rId3"/>
          <a:srcRect t="27429" r="56304" b="38545"/>
          <a:stretch/>
        </p:blipFill>
        <p:spPr>
          <a:xfrm>
            <a:off x="778084" y="1773238"/>
            <a:ext cx="10429460" cy="4566130"/>
          </a:xfrm>
          <a:prstGeom prst="rect">
            <a:avLst/>
          </a:prstGeom>
        </p:spPr>
      </p:pic>
      <p:sp>
        <p:nvSpPr>
          <p:cNvPr id="4" name="Rectangle 3"/>
          <p:cNvSpPr/>
          <p:nvPr/>
        </p:nvSpPr>
        <p:spPr>
          <a:xfrm>
            <a:off x="6003635" y="2967335"/>
            <a:ext cx="18473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en-US" sz="5400" b="1" cap="none" spc="0" dirty="0">
              <a:ln/>
              <a:solidFill>
                <a:schemeClr val="accent4"/>
              </a:solidFill>
              <a:effectLst/>
            </a:endParaRPr>
          </a:p>
        </p:txBody>
      </p:sp>
    </p:spTree>
    <p:extLst>
      <p:ext uri="{BB962C8B-B14F-4D97-AF65-F5344CB8AC3E}">
        <p14:creationId xmlns:p14="http://schemas.microsoft.com/office/powerpoint/2010/main" val="131853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11013"/>
                                        </p:tgtEl>
                                        <p:attrNameLst>
                                          <p:attrName>style.visibility</p:attrName>
                                        </p:attrNameLst>
                                      </p:cBhvr>
                                      <p:to>
                                        <p:strVal val="visible"/>
                                      </p:to>
                                    </p:set>
                                    <p:animEffect transition="in" filter="fade">
                                      <p:cBhvr>
                                        <p:cTn id="14" dur="500"/>
                                        <p:tgtEl>
                                          <p:spTgt spid="211013"/>
                                        </p:tgtEl>
                                      </p:cBhvr>
                                    </p:animEffect>
                                    <p:anim calcmode="lin" valueType="num">
                                      <p:cBhvr>
                                        <p:cTn id="15" dur="500" fill="hold"/>
                                        <p:tgtEl>
                                          <p:spTgt spid="211013"/>
                                        </p:tgtEl>
                                        <p:attrNameLst>
                                          <p:attrName>ppt_x</p:attrName>
                                        </p:attrNameLst>
                                      </p:cBhvr>
                                      <p:tavLst>
                                        <p:tav tm="0">
                                          <p:val>
                                            <p:strVal val="#ppt_x"/>
                                          </p:val>
                                        </p:tav>
                                        <p:tav tm="100000">
                                          <p:val>
                                            <p:strVal val="#ppt_x"/>
                                          </p:val>
                                        </p:tav>
                                      </p:tavLst>
                                    </p:anim>
                                    <p:anim calcmode="lin" valueType="num">
                                      <p:cBhvr>
                                        <p:cTn id="16" dur="500" fill="hold"/>
                                        <p:tgtEl>
                                          <p:spTgt spid="211013"/>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0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5E2FA4-701D-4C92-898E-7EE4AF07FEBA}"/>
              </a:ext>
            </a:extLst>
          </p:cNvPr>
          <p:cNvSpPr txBox="1"/>
          <p:nvPr/>
        </p:nvSpPr>
        <p:spPr>
          <a:xfrm>
            <a:off x="1360294" y="1850296"/>
            <a:ext cx="8623269" cy="1646541"/>
          </a:xfrm>
          <a:prstGeom prst="rect">
            <a:avLst/>
          </a:prstGeom>
          <a:noFill/>
          <a:ln>
            <a:noFill/>
          </a:ln>
        </p:spPr>
        <p:txBody>
          <a:bodyPr wrap="square" rtlCol="0">
            <a:spAutoFit/>
          </a:bodyPr>
          <a:lstStyle/>
          <a:p>
            <a:pPr algn="ctr">
              <a:lnSpc>
                <a:spcPct val="120000"/>
              </a:lnSpc>
            </a:pPr>
            <a:r>
              <a:rPr lang="en-US" altLang="en-US" sz="4400" b="1" dirty="0" err="1" smtClean="0">
                <a:solidFill>
                  <a:srgbClr val="FF0000"/>
                </a:solidFill>
                <a:latin typeface="Times New Roman" panose="02020603050405020304" pitchFamily="18" charset="0"/>
                <a:cs typeface="Times New Roman" panose="02020603050405020304" pitchFamily="18" charset="0"/>
              </a:rPr>
              <a:t>Bài</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a:solidFill>
                  <a:srgbClr val="FF0000"/>
                </a:solidFill>
                <a:latin typeface="Times New Roman" panose="02020603050405020304" pitchFamily="18" charset="0"/>
                <a:cs typeface="Times New Roman" panose="02020603050405020304" pitchFamily="18" charset="0"/>
              </a:rPr>
              <a:t>6. </a:t>
            </a:r>
          </a:p>
          <a:p>
            <a:pPr algn="ctr">
              <a:lnSpc>
                <a:spcPct val="120000"/>
              </a:lnSpc>
            </a:pPr>
            <a:r>
              <a:rPr lang="en-US" sz="4400" b="1" dirty="0" err="1">
                <a:solidFill>
                  <a:srgbClr val="FF0000"/>
                </a:solidFill>
                <a:latin typeface="Times New Roman" panose="02020603050405020304" pitchFamily="18" charset="0"/>
                <a:cs typeface="Times New Roman" panose="02020603050405020304" pitchFamily="18" charset="0"/>
              </a:rPr>
              <a:t>SẮP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XẾP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DỮ</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LIỆU</a:t>
            </a:r>
            <a:endParaRPr lang="vi-VN" sz="4400" b="1" dirty="0">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9442EFDD-32DD-4D30-89DA-E53EEC0CF9D2}"/>
              </a:ext>
            </a:extLst>
          </p:cNvPr>
          <p:cNvGrpSpPr/>
          <p:nvPr/>
        </p:nvGrpSpPr>
        <p:grpSpPr>
          <a:xfrm>
            <a:off x="1173708" y="302538"/>
            <a:ext cx="2404517" cy="980661"/>
            <a:chOff x="1523998" y="0"/>
            <a:chExt cx="2190751" cy="980661"/>
          </a:xfrm>
          <a:gradFill>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gradFill>
        </p:grpSpPr>
        <p:grpSp>
          <p:nvGrpSpPr>
            <p:cNvPr id="10" name="Group 9">
              <a:extLst>
                <a:ext uri="{FF2B5EF4-FFF2-40B4-BE49-F238E27FC236}">
                  <a16:creationId xmlns:a16="http://schemas.microsoft.com/office/drawing/2014/main" id="{D05A4C7C-4948-48EE-8233-A52A61739C7F}"/>
                </a:ext>
              </a:extLst>
            </p:cNvPr>
            <p:cNvGrpSpPr/>
            <p:nvPr/>
          </p:nvGrpSpPr>
          <p:grpSpPr>
            <a:xfrm>
              <a:off x="1523998" y="0"/>
              <a:ext cx="2190751" cy="980661"/>
              <a:chOff x="1523999" y="0"/>
              <a:chExt cx="1285462" cy="1828800"/>
            </a:xfrm>
            <a:grpFill/>
          </p:grpSpPr>
          <p:sp>
            <p:nvSpPr>
              <p:cNvPr id="12" name="Rectangle: Top Corners Rounded 11">
                <a:extLst>
                  <a:ext uri="{FF2B5EF4-FFF2-40B4-BE49-F238E27FC236}">
                    <a16:creationId xmlns:a16="http://schemas.microsoft.com/office/drawing/2014/main" id="{B6C8A65E-7912-4639-A05F-E0523607D30B}"/>
                  </a:ext>
                </a:extLst>
              </p:cNvPr>
              <p:cNvSpPr/>
              <p:nvPr/>
            </p:nvSpPr>
            <p:spPr>
              <a:xfrm rot="10800000">
                <a:off x="1523999" y="0"/>
                <a:ext cx="1285462" cy="1828800"/>
              </a:xfrm>
              <a:prstGeom prst="round2SameRect">
                <a:avLst/>
              </a:prstGeom>
              <a:grp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sp>
            <p:nvSpPr>
              <p:cNvPr id="13" name="Rectangle: Top Corners Rounded 12">
                <a:extLst>
                  <a:ext uri="{FF2B5EF4-FFF2-40B4-BE49-F238E27FC236}">
                    <a16:creationId xmlns:a16="http://schemas.microsoft.com/office/drawing/2014/main" id="{BB4C8F9B-C723-4256-B411-8CFE77626453}"/>
                  </a:ext>
                </a:extLst>
              </p:cNvPr>
              <p:cNvSpPr/>
              <p:nvPr/>
            </p:nvSpPr>
            <p:spPr>
              <a:xfrm rot="10800000">
                <a:off x="1566862" y="76199"/>
                <a:ext cx="1204497" cy="1709738"/>
              </a:xfrm>
              <a:prstGeom prst="round2SameRect">
                <a:avLst/>
              </a:prstGeom>
              <a:grp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B26BE278-BA83-44B2-BA75-F717673DB2F3}"/>
                </a:ext>
              </a:extLst>
            </p:cNvPr>
            <p:cNvSpPr txBox="1"/>
            <p:nvPr/>
          </p:nvSpPr>
          <p:spPr>
            <a:xfrm>
              <a:off x="1677724" y="206880"/>
              <a:ext cx="1972089" cy="584775"/>
            </a:xfrm>
            <a:prstGeom prst="rect">
              <a:avLst/>
            </a:prstGeom>
            <a:grp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CH</a:t>
              </a:r>
              <a:r>
                <a:rPr lang="en-US" sz="3200" b="1">
                  <a:latin typeface="Times New Roman" panose="02020603050405020304" pitchFamily="18" charset="0"/>
                  <a:cs typeface="Times New Roman" panose="02020603050405020304" pitchFamily="18" charset="0"/>
                </a:rPr>
                <a:t>Ủ</a:t>
              </a:r>
              <a:r>
                <a:rPr lang="vi-VN" sz="3200" b="1">
                  <a:latin typeface="Times New Roman" panose="02020603050405020304" pitchFamily="18" charset="0"/>
                  <a:cs typeface="Times New Roman" panose="02020603050405020304" pitchFamily="18" charset="0"/>
                </a:rPr>
                <a:t> ĐỀ </a:t>
              </a:r>
              <a:r>
                <a:rPr lang="en-US" sz="3200" b="1">
                  <a:latin typeface="Times New Roman" panose="02020603050405020304" pitchFamily="18" charset="0"/>
                  <a:cs typeface="Times New Roman" panose="02020603050405020304" pitchFamily="18" charset="0"/>
                </a:rPr>
                <a:t>4</a:t>
              </a:r>
              <a:endParaRPr lang="vi-VN" sz="3200" b="1">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47AC9376-AA98-4F12-BECA-1D01490AF0F9}"/>
              </a:ext>
            </a:extLst>
          </p:cNvPr>
          <p:cNvSpPr txBox="1"/>
          <p:nvPr/>
        </p:nvSpPr>
        <p:spPr>
          <a:xfrm>
            <a:off x="3894082" y="302538"/>
            <a:ext cx="7377953" cy="523220"/>
          </a:xfrm>
          <a:prstGeom prst="rect">
            <a:avLst/>
          </a:prstGeom>
          <a:gradFill flip="none" rotWithShape="1">
            <a:gsLst>
              <a:gs pos="0">
                <a:schemeClr val="accent4">
                  <a:lumMod val="0"/>
                  <a:lumOff val="100000"/>
                </a:schemeClr>
              </a:gs>
              <a:gs pos="77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ỨNG DỤNG TIN HỌC</a:t>
            </a: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CB98396-9150-40FB-B012-02A91096A293}"/>
              </a:ext>
            </a:extLst>
          </p:cNvPr>
          <p:cNvSpPr>
            <a:spLocks noChangeArrowheads="1"/>
          </p:cNvSpPr>
          <p:nvPr/>
        </p:nvSpPr>
        <p:spPr bwMode="auto">
          <a:xfrm>
            <a:off x="1524000" y="-73716"/>
            <a:ext cx="9144000" cy="6858000"/>
          </a:xfrm>
          <a:prstGeom prst="rect">
            <a:avLst/>
          </a:prstGeom>
          <a:gradFill rotWithShape="1">
            <a:gsLst>
              <a:gs pos="0">
                <a:schemeClr val="bg1">
                  <a:alpha val="79999"/>
                </a:schemeClr>
              </a:gs>
              <a:gs pos="100000">
                <a:srgbClr val="B4EAD0"/>
              </a:gs>
            </a:gsLst>
            <a:lin ang="5400000" scaled="1"/>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5" name="Rectangle 4">
            <a:extLst>
              <a:ext uri="{FF2B5EF4-FFF2-40B4-BE49-F238E27FC236}">
                <a16:creationId xmlns:a16="http://schemas.microsoft.com/office/drawing/2014/main" id="{5FDDFFFE-2687-452B-9894-0DD2F47ACD69}"/>
              </a:ext>
            </a:extLst>
          </p:cNvPr>
          <p:cNvSpPr>
            <a:spLocks noChangeArrowheads="1"/>
          </p:cNvSpPr>
          <p:nvPr/>
        </p:nvSpPr>
        <p:spPr bwMode="auto">
          <a:xfrm>
            <a:off x="1524000" y="1125538"/>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endParaRPr lang="en-US" altLang="en-US" sz="3200" b="1">
              <a:solidFill>
                <a:srgbClr val="0000FF"/>
              </a:solidFill>
            </a:endParaRPr>
          </a:p>
        </p:txBody>
      </p:sp>
      <p:grpSp>
        <p:nvGrpSpPr>
          <p:cNvPr id="2" name="Group 5">
            <a:extLst>
              <a:ext uri="{FF2B5EF4-FFF2-40B4-BE49-F238E27FC236}">
                <a16:creationId xmlns:a16="http://schemas.microsoft.com/office/drawing/2014/main" id="{FC1E6604-33A5-4959-BE66-35509A04C350}"/>
              </a:ext>
            </a:extLst>
          </p:cNvPr>
          <p:cNvGrpSpPr>
            <a:grpSpLocks/>
          </p:cNvGrpSpPr>
          <p:nvPr/>
        </p:nvGrpSpPr>
        <p:grpSpPr bwMode="auto">
          <a:xfrm>
            <a:off x="1790047" y="487368"/>
            <a:ext cx="8166846" cy="1006470"/>
            <a:chOff x="156" y="192"/>
            <a:chExt cx="5460" cy="528"/>
          </a:xfrm>
        </p:grpSpPr>
        <p:sp>
          <p:nvSpPr>
            <p:cNvPr id="52230" name="AutoShape 6" descr="Blue tissue paper">
              <a:extLst>
                <a:ext uri="{FF2B5EF4-FFF2-40B4-BE49-F238E27FC236}">
                  <a16:creationId xmlns:a16="http://schemas.microsoft.com/office/drawing/2014/main" id="{3B8B68D9-E5F3-4B57-BF4A-3D4CC5638343}"/>
                </a:ext>
              </a:extLst>
            </p:cNvPr>
            <p:cNvSpPr>
              <a:spLocks noChangeArrowheads="1"/>
            </p:cNvSpPr>
            <p:nvPr/>
          </p:nvSpPr>
          <p:spPr bwMode="gray">
            <a:xfrm>
              <a:off x="156" y="192"/>
              <a:ext cx="5460" cy="480"/>
            </a:xfrm>
            <a:prstGeom prst="roundRect">
              <a:avLst>
                <a:gd name="adj" fmla="val 50000"/>
              </a:avLst>
            </a:prstGeom>
            <a:blipFill dpi="0" rotWithShape="1">
              <a:blip r:embed="rId2"/>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endParaRPr lang="en-US" sz="3200" b="1">
                <a:solidFill>
                  <a:srgbClr val="0000FF"/>
                </a:solidFill>
                <a:latin typeface="Arial" charset="0"/>
              </a:endParaRPr>
            </a:p>
          </p:txBody>
        </p:sp>
        <p:grpSp>
          <p:nvGrpSpPr>
            <p:cNvPr id="8271" name="Group 7">
              <a:extLst>
                <a:ext uri="{FF2B5EF4-FFF2-40B4-BE49-F238E27FC236}">
                  <a16:creationId xmlns:a16="http://schemas.microsoft.com/office/drawing/2014/main" id="{C0B058F1-4F33-4EA3-AEC9-744898F6B077}"/>
                </a:ext>
              </a:extLst>
            </p:cNvPr>
            <p:cNvGrpSpPr>
              <a:grpSpLocks/>
            </p:cNvGrpSpPr>
            <p:nvPr/>
          </p:nvGrpSpPr>
          <p:grpSpPr bwMode="auto">
            <a:xfrm rot="5400000">
              <a:off x="216" y="408"/>
              <a:ext cx="528" cy="96"/>
              <a:chOff x="0" y="1896"/>
              <a:chExt cx="5760" cy="120"/>
            </a:xfrm>
          </p:grpSpPr>
          <p:sp>
            <p:nvSpPr>
              <p:cNvPr id="8272" name="Rectangle 8">
                <a:extLst>
                  <a:ext uri="{FF2B5EF4-FFF2-40B4-BE49-F238E27FC236}">
                    <a16:creationId xmlns:a16="http://schemas.microsoft.com/office/drawing/2014/main" id="{A211CB22-4A59-43FA-AB0D-C1199C1F221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73" name="Rectangle 9">
                <a:extLst>
                  <a:ext uri="{FF2B5EF4-FFF2-40B4-BE49-F238E27FC236}">
                    <a16:creationId xmlns:a16="http://schemas.microsoft.com/office/drawing/2014/main" id="{4C51C610-01D6-46FA-862E-1BFAC5DB8FF1}"/>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4" name="Group 45">
            <a:extLst>
              <a:ext uri="{FF2B5EF4-FFF2-40B4-BE49-F238E27FC236}">
                <a16:creationId xmlns:a16="http://schemas.microsoft.com/office/drawing/2014/main" id="{0F503680-0709-4785-99C7-1F0AE922B083}"/>
              </a:ext>
            </a:extLst>
          </p:cNvPr>
          <p:cNvGrpSpPr>
            <a:grpSpLocks/>
          </p:cNvGrpSpPr>
          <p:nvPr/>
        </p:nvGrpSpPr>
        <p:grpSpPr bwMode="auto">
          <a:xfrm rot="5400000">
            <a:off x="1741488" y="2922588"/>
            <a:ext cx="1085850" cy="152400"/>
            <a:chOff x="0" y="1896"/>
            <a:chExt cx="5760" cy="120"/>
          </a:xfrm>
        </p:grpSpPr>
        <p:sp>
          <p:nvSpPr>
            <p:cNvPr id="8268" name="Rectangle 46">
              <a:extLst>
                <a:ext uri="{FF2B5EF4-FFF2-40B4-BE49-F238E27FC236}">
                  <a16:creationId xmlns:a16="http://schemas.microsoft.com/office/drawing/2014/main" id="{E3BB710F-6D85-46E8-BFEA-A7D298E01E26}"/>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69" name="Rectangle 47">
              <a:extLst>
                <a:ext uri="{FF2B5EF4-FFF2-40B4-BE49-F238E27FC236}">
                  <a16:creationId xmlns:a16="http://schemas.microsoft.com/office/drawing/2014/main" id="{5B30C00E-53B1-416F-A9CC-D62462A8B29D}"/>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5" name="Group 69">
            <a:extLst>
              <a:ext uri="{FF2B5EF4-FFF2-40B4-BE49-F238E27FC236}">
                <a16:creationId xmlns:a16="http://schemas.microsoft.com/office/drawing/2014/main" id="{1741F4F9-E237-4270-8834-606CA168B051}"/>
              </a:ext>
            </a:extLst>
          </p:cNvPr>
          <p:cNvGrpSpPr>
            <a:grpSpLocks/>
          </p:cNvGrpSpPr>
          <p:nvPr/>
        </p:nvGrpSpPr>
        <p:grpSpPr bwMode="auto">
          <a:xfrm>
            <a:off x="2436812" y="1851026"/>
            <a:ext cx="7546975" cy="957481"/>
            <a:chOff x="504" y="1008"/>
            <a:chExt cx="4416" cy="765"/>
          </a:xfrm>
        </p:grpSpPr>
        <p:sp>
          <p:nvSpPr>
            <p:cNvPr id="52294" name="AutoShape 70">
              <a:extLst>
                <a:ext uri="{FF2B5EF4-FFF2-40B4-BE49-F238E27FC236}">
                  <a16:creationId xmlns:a16="http://schemas.microsoft.com/office/drawing/2014/main" id="{4B50F3D8-2732-4BFF-8CF7-0C85A2DFA651}"/>
                </a:ext>
              </a:extLst>
            </p:cNvPr>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267" name="Text Box 71">
              <a:extLst>
                <a:ext uri="{FF2B5EF4-FFF2-40B4-BE49-F238E27FC236}">
                  <a16:creationId xmlns:a16="http://schemas.microsoft.com/office/drawing/2014/main" id="{4708702D-4D7B-4D11-92FE-C906B98736BD}"/>
                </a:ext>
              </a:extLst>
            </p:cNvPr>
            <p:cNvSpPr txBox="1">
              <a:spLocks noChangeArrowheads="1"/>
            </p:cNvSpPr>
            <p:nvPr/>
          </p:nvSpPr>
          <p:spPr bwMode="gray">
            <a:xfrm>
              <a:off x="801" y="1012"/>
              <a:ext cx="3976"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FF"/>
                  </a:solidFill>
                  <a:latin typeface="Times New Roman" panose="02020603050405020304" pitchFamily="18" charset="0"/>
                  <a:cs typeface="Times New Roman" panose="02020603050405020304" pitchFamily="18" charset="0"/>
                </a:rPr>
                <a:t>SỬ DỤNG PHẦN MỀM BẢNG TÍNH TRỢ GIÚP GIẢI QUYẾT BÀI TOÁN THỰC TẾ</a:t>
              </a:r>
            </a:p>
          </p:txBody>
        </p:sp>
      </p:grpSp>
      <p:grpSp>
        <p:nvGrpSpPr>
          <p:cNvPr id="6" name="Group 72">
            <a:extLst>
              <a:ext uri="{FF2B5EF4-FFF2-40B4-BE49-F238E27FC236}">
                <a16:creationId xmlns:a16="http://schemas.microsoft.com/office/drawing/2014/main" id="{F41A11E7-07ED-4CAC-8C23-1B09EB7B6D87}"/>
              </a:ext>
            </a:extLst>
          </p:cNvPr>
          <p:cNvGrpSpPr>
            <a:grpSpLocks/>
          </p:cNvGrpSpPr>
          <p:nvPr/>
        </p:nvGrpSpPr>
        <p:grpSpPr bwMode="auto">
          <a:xfrm rot="5400000">
            <a:off x="1728041" y="1914525"/>
            <a:ext cx="1085850" cy="152400"/>
            <a:chOff x="0" y="1896"/>
            <a:chExt cx="5760" cy="120"/>
          </a:xfrm>
        </p:grpSpPr>
        <p:sp>
          <p:nvSpPr>
            <p:cNvPr id="8264" name="Rectangle 73">
              <a:extLst>
                <a:ext uri="{FF2B5EF4-FFF2-40B4-BE49-F238E27FC236}">
                  <a16:creationId xmlns:a16="http://schemas.microsoft.com/office/drawing/2014/main" id="{47D6523F-E4FE-4E55-A9B8-4CEF7109CFC0}"/>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65" name="Rectangle 74">
              <a:extLst>
                <a:ext uri="{FF2B5EF4-FFF2-40B4-BE49-F238E27FC236}">
                  <a16:creationId xmlns:a16="http://schemas.microsoft.com/office/drawing/2014/main" id="{C1BF8992-DA6E-48F6-AB1A-CC1539A9340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7" name="Group 75">
            <a:extLst>
              <a:ext uri="{FF2B5EF4-FFF2-40B4-BE49-F238E27FC236}">
                <a16:creationId xmlns:a16="http://schemas.microsoft.com/office/drawing/2014/main" id="{BC3583F9-B6D5-4B22-A291-8E62A4F175BE}"/>
              </a:ext>
            </a:extLst>
          </p:cNvPr>
          <p:cNvGrpSpPr>
            <a:grpSpLocks/>
          </p:cNvGrpSpPr>
          <p:nvPr/>
        </p:nvGrpSpPr>
        <p:grpSpPr bwMode="auto">
          <a:xfrm>
            <a:off x="1784366" y="1914869"/>
            <a:ext cx="922322" cy="976313"/>
            <a:chOff x="150" y="1175"/>
            <a:chExt cx="580" cy="615"/>
          </a:xfrm>
        </p:grpSpPr>
        <p:grpSp>
          <p:nvGrpSpPr>
            <p:cNvPr id="8253" name="Group 76">
              <a:extLst>
                <a:ext uri="{FF2B5EF4-FFF2-40B4-BE49-F238E27FC236}">
                  <a16:creationId xmlns:a16="http://schemas.microsoft.com/office/drawing/2014/main" id="{AAAB7595-2FB8-4A32-804F-6AE165E45F1C}"/>
                </a:ext>
              </a:extLst>
            </p:cNvPr>
            <p:cNvGrpSpPr>
              <a:grpSpLocks/>
            </p:cNvGrpSpPr>
            <p:nvPr/>
          </p:nvGrpSpPr>
          <p:grpSpPr bwMode="auto">
            <a:xfrm rot="5400000">
              <a:off x="132" y="1193"/>
              <a:ext cx="615" cy="580"/>
              <a:chOff x="1868" y="1824"/>
              <a:chExt cx="1981" cy="1801"/>
            </a:xfrm>
          </p:grpSpPr>
          <p:sp>
            <p:nvSpPr>
              <p:cNvPr id="52301" name="AutoShape 77">
                <a:extLst>
                  <a:ext uri="{FF2B5EF4-FFF2-40B4-BE49-F238E27FC236}">
                    <a16:creationId xmlns:a16="http://schemas.microsoft.com/office/drawing/2014/main" id="{61F59003-F980-457A-8B22-B55C117D3F9D}"/>
                  </a:ext>
                </a:extLst>
              </p:cNvPr>
              <p:cNvSpPr>
                <a:spLocks noChangeArrowheads="1"/>
              </p:cNvSpPr>
              <p:nvPr/>
            </p:nvSpPr>
            <p:spPr bwMode="gray">
              <a:xfrm rot="16200000" flipH="1">
                <a:off x="1817" y="2366"/>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02" name="AutoShape 78">
                <a:extLst>
                  <a:ext uri="{FF2B5EF4-FFF2-40B4-BE49-F238E27FC236}">
                    <a16:creationId xmlns:a16="http://schemas.microsoft.com/office/drawing/2014/main" id="{65F31D4D-7D96-4ACE-A335-4B3F623C1B93}"/>
                  </a:ext>
                </a:extLst>
              </p:cNvPr>
              <p:cNvSpPr>
                <a:spLocks noChangeArrowheads="1"/>
              </p:cNvSpPr>
              <p:nvPr/>
            </p:nvSpPr>
            <p:spPr bwMode="gray">
              <a:xfrm rot="5400000" flipH="1">
                <a:off x="3594" y="2464"/>
                <a:ext cx="307"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03" name="AutoShape 79">
                <a:extLst>
                  <a:ext uri="{FF2B5EF4-FFF2-40B4-BE49-F238E27FC236}">
                    <a16:creationId xmlns:a16="http://schemas.microsoft.com/office/drawing/2014/main" id="{6F81F764-81AB-4554-A917-FEE3F81286D2}"/>
                  </a:ext>
                </a:extLst>
              </p:cNvPr>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8258" name="Oval 80">
                <a:extLst>
                  <a:ext uri="{FF2B5EF4-FFF2-40B4-BE49-F238E27FC236}">
                    <a16:creationId xmlns:a16="http://schemas.microsoft.com/office/drawing/2014/main" id="{38BEB6D3-70D3-4A59-A7A4-1961E010769C}"/>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59" name="Oval 81">
                <a:extLst>
                  <a:ext uri="{FF2B5EF4-FFF2-40B4-BE49-F238E27FC236}">
                    <a16:creationId xmlns:a16="http://schemas.microsoft.com/office/drawing/2014/main" id="{78131ED1-884A-4DA8-8FAA-3A6A2B9EAD7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06" name="Oval 82">
                <a:extLst>
                  <a:ext uri="{FF2B5EF4-FFF2-40B4-BE49-F238E27FC236}">
                    <a16:creationId xmlns:a16="http://schemas.microsoft.com/office/drawing/2014/main" id="{896E03EA-FF39-40E0-A902-9363548BC9B1}"/>
                  </a:ext>
                </a:extLst>
              </p:cNvPr>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latin typeface="Arial" charset="0"/>
                </a:endParaRPr>
              </a:p>
            </p:txBody>
          </p:sp>
          <p:sp>
            <p:nvSpPr>
              <p:cNvPr id="8261" name="Oval 83">
                <a:extLst>
                  <a:ext uri="{FF2B5EF4-FFF2-40B4-BE49-F238E27FC236}">
                    <a16:creationId xmlns:a16="http://schemas.microsoft.com/office/drawing/2014/main" id="{3BD143B1-5ACB-4022-8C14-599031C3A750}"/>
                  </a:ext>
                </a:extLst>
              </p:cNvPr>
              <p:cNvSpPr>
                <a:spLocks noChangeArrowheads="1"/>
              </p:cNvSpPr>
              <p:nvPr/>
            </p:nvSpPr>
            <p:spPr bwMode="gray">
              <a:xfrm>
                <a:off x="2621"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08" name="Oval 84">
                <a:extLst>
                  <a:ext uri="{FF2B5EF4-FFF2-40B4-BE49-F238E27FC236}">
                    <a16:creationId xmlns:a16="http://schemas.microsoft.com/office/drawing/2014/main" id="{CA1811A3-32E7-487A-9F45-3CAF13C2D774}"/>
                  </a:ext>
                </a:extLst>
              </p:cNvPr>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latin typeface="Arial" charset="0"/>
                </a:endParaRPr>
              </a:p>
            </p:txBody>
          </p:sp>
          <p:sp>
            <p:nvSpPr>
              <p:cNvPr id="8263" name="Oval 85">
                <a:extLst>
                  <a:ext uri="{FF2B5EF4-FFF2-40B4-BE49-F238E27FC236}">
                    <a16:creationId xmlns:a16="http://schemas.microsoft.com/office/drawing/2014/main" id="{5B7076EF-F054-49C8-BABD-DA8DC1725178}"/>
                  </a:ext>
                </a:extLst>
              </p:cNvPr>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2310" name="Text Box 86">
              <a:extLst>
                <a:ext uri="{FF2B5EF4-FFF2-40B4-BE49-F238E27FC236}">
                  <a16:creationId xmlns:a16="http://schemas.microsoft.com/office/drawing/2014/main" id="{2FB68EEA-6E8C-43C0-80A2-3754CBE238A0}"/>
                </a:ext>
              </a:extLst>
            </p:cNvPr>
            <p:cNvSpPr txBox="1">
              <a:spLocks noChangeArrowheads="1"/>
            </p:cNvSpPr>
            <p:nvPr/>
          </p:nvSpPr>
          <p:spPr bwMode="gray">
            <a:xfrm>
              <a:off x="380" y="1296"/>
              <a:ext cx="242"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2800" b="1">
                  <a:solidFill>
                    <a:srgbClr val="FF0000"/>
                  </a:solidFill>
                  <a:effectLst>
                    <a:outerShdw blurRad="38100" dist="38100" dir="2700000" algn="tl">
                      <a:srgbClr val="C0C0C0"/>
                    </a:outerShdw>
                  </a:effectLst>
                  <a:latin typeface="Arial" charset="0"/>
                </a:rPr>
                <a:t>1</a:t>
              </a:r>
            </a:p>
          </p:txBody>
        </p:sp>
      </p:grpSp>
      <p:grpSp>
        <p:nvGrpSpPr>
          <p:cNvPr id="9" name="Group 87">
            <a:extLst>
              <a:ext uri="{FF2B5EF4-FFF2-40B4-BE49-F238E27FC236}">
                <a16:creationId xmlns:a16="http://schemas.microsoft.com/office/drawing/2014/main" id="{7E04D721-B2AD-4716-8ECB-D842822D816B}"/>
              </a:ext>
            </a:extLst>
          </p:cNvPr>
          <p:cNvGrpSpPr>
            <a:grpSpLocks/>
          </p:cNvGrpSpPr>
          <p:nvPr/>
        </p:nvGrpSpPr>
        <p:grpSpPr bwMode="auto">
          <a:xfrm rot="5400000">
            <a:off x="1741488" y="4003675"/>
            <a:ext cx="1085850" cy="152400"/>
            <a:chOff x="0" y="1896"/>
            <a:chExt cx="5760" cy="120"/>
          </a:xfrm>
        </p:grpSpPr>
        <p:sp>
          <p:nvSpPr>
            <p:cNvPr id="8251" name="Rectangle 88">
              <a:extLst>
                <a:ext uri="{FF2B5EF4-FFF2-40B4-BE49-F238E27FC236}">
                  <a16:creationId xmlns:a16="http://schemas.microsoft.com/office/drawing/2014/main" id="{EFE66344-48D2-423D-B00E-FBE61DC81965}"/>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52" name="Rectangle 89">
              <a:extLst>
                <a:ext uri="{FF2B5EF4-FFF2-40B4-BE49-F238E27FC236}">
                  <a16:creationId xmlns:a16="http://schemas.microsoft.com/office/drawing/2014/main" id="{D011A09A-366B-415C-A89D-EB2E060A256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0" name="Group 90">
            <a:extLst>
              <a:ext uri="{FF2B5EF4-FFF2-40B4-BE49-F238E27FC236}">
                <a16:creationId xmlns:a16="http://schemas.microsoft.com/office/drawing/2014/main" id="{1093C572-DA2A-4F0D-8E9E-C0311F53565C}"/>
              </a:ext>
            </a:extLst>
          </p:cNvPr>
          <p:cNvGrpSpPr>
            <a:grpSpLocks/>
          </p:cNvGrpSpPr>
          <p:nvPr/>
        </p:nvGrpSpPr>
        <p:grpSpPr bwMode="auto">
          <a:xfrm>
            <a:off x="2453323" y="3533037"/>
            <a:ext cx="7508875" cy="849358"/>
            <a:chOff x="504" y="1008"/>
            <a:chExt cx="4416" cy="765"/>
          </a:xfrm>
        </p:grpSpPr>
        <p:sp>
          <p:nvSpPr>
            <p:cNvPr id="52315" name="AutoShape 91">
              <a:extLst>
                <a:ext uri="{FF2B5EF4-FFF2-40B4-BE49-F238E27FC236}">
                  <a16:creationId xmlns:a16="http://schemas.microsoft.com/office/drawing/2014/main" id="{55CD85F6-9FD5-4CF4-BE75-A35E5BBED8D3}"/>
                </a:ext>
              </a:extLst>
            </p:cNvPr>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250" name="Text Box 92">
              <a:extLst>
                <a:ext uri="{FF2B5EF4-FFF2-40B4-BE49-F238E27FC236}">
                  <a16:creationId xmlns:a16="http://schemas.microsoft.com/office/drawing/2014/main" id="{63DFECE1-5809-4983-8FCF-52D62E4676E9}"/>
                </a:ext>
              </a:extLst>
            </p:cNvPr>
            <p:cNvSpPr txBox="1">
              <a:spLocks noChangeArrowheads="1"/>
            </p:cNvSpPr>
            <p:nvPr/>
          </p:nvSpPr>
          <p:spPr bwMode="gray">
            <a:xfrm>
              <a:off x="801" y="1204"/>
              <a:ext cx="3976"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FF"/>
                  </a:solidFill>
                  <a:latin typeface="Times New Roman" panose="02020603050405020304" pitchFamily="18" charset="0"/>
                  <a:cs typeface="Times New Roman" panose="02020603050405020304" pitchFamily="18" charset="0"/>
                </a:rPr>
                <a:t>THỰC HÀNH: SẮP XẾP DỮ LIỆU</a:t>
              </a:r>
            </a:p>
          </p:txBody>
        </p:sp>
      </p:grpSp>
      <p:grpSp>
        <p:nvGrpSpPr>
          <p:cNvPr id="11" name="Group 93">
            <a:extLst>
              <a:ext uri="{FF2B5EF4-FFF2-40B4-BE49-F238E27FC236}">
                <a16:creationId xmlns:a16="http://schemas.microsoft.com/office/drawing/2014/main" id="{24B178C6-7CC1-4536-8794-C44D3E37A8F4}"/>
              </a:ext>
            </a:extLst>
          </p:cNvPr>
          <p:cNvGrpSpPr>
            <a:grpSpLocks/>
          </p:cNvGrpSpPr>
          <p:nvPr/>
        </p:nvGrpSpPr>
        <p:grpSpPr bwMode="auto">
          <a:xfrm>
            <a:off x="1744680" y="3506925"/>
            <a:ext cx="922321" cy="976313"/>
            <a:chOff x="150" y="1175"/>
            <a:chExt cx="580" cy="615"/>
          </a:xfrm>
        </p:grpSpPr>
        <p:grpSp>
          <p:nvGrpSpPr>
            <p:cNvPr id="8238" name="Group 94">
              <a:extLst>
                <a:ext uri="{FF2B5EF4-FFF2-40B4-BE49-F238E27FC236}">
                  <a16:creationId xmlns:a16="http://schemas.microsoft.com/office/drawing/2014/main" id="{BD2E9D8B-03D4-44F1-8982-C84F59CCAE35}"/>
                </a:ext>
              </a:extLst>
            </p:cNvPr>
            <p:cNvGrpSpPr>
              <a:grpSpLocks/>
            </p:cNvGrpSpPr>
            <p:nvPr/>
          </p:nvGrpSpPr>
          <p:grpSpPr bwMode="auto">
            <a:xfrm rot="5400000">
              <a:off x="132" y="1193"/>
              <a:ext cx="615" cy="580"/>
              <a:chOff x="1868" y="1824"/>
              <a:chExt cx="1981" cy="1801"/>
            </a:xfrm>
          </p:grpSpPr>
          <p:sp>
            <p:nvSpPr>
              <p:cNvPr id="52319" name="AutoShape 95">
                <a:extLst>
                  <a:ext uri="{FF2B5EF4-FFF2-40B4-BE49-F238E27FC236}">
                    <a16:creationId xmlns:a16="http://schemas.microsoft.com/office/drawing/2014/main" id="{F320F216-F290-4B1B-B773-2A3557665335}"/>
                  </a:ext>
                </a:extLst>
              </p:cNvPr>
              <p:cNvSpPr>
                <a:spLocks noChangeArrowheads="1"/>
              </p:cNvSpPr>
              <p:nvPr/>
            </p:nvSpPr>
            <p:spPr bwMode="gray">
              <a:xfrm rot="16200000" flipH="1">
                <a:off x="1817" y="2366"/>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20" name="AutoShape 96">
                <a:extLst>
                  <a:ext uri="{FF2B5EF4-FFF2-40B4-BE49-F238E27FC236}">
                    <a16:creationId xmlns:a16="http://schemas.microsoft.com/office/drawing/2014/main" id="{6DF92172-A229-44E4-8CE4-141509F81ABF}"/>
                  </a:ext>
                </a:extLst>
              </p:cNvPr>
              <p:cNvSpPr>
                <a:spLocks noChangeArrowheads="1"/>
              </p:cNvSpPr>
              <p:nvPr/>
            </p:nvSpPr>
            <p:spPr bwMode="gray">
              <a:xfrm rot="5400000" flipH="1">
                <a:off x="3594" y="2464"/>
                <a:ext cx="307"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2321" name="AutoShape 97">
                <a:extLst>
                  <a:ext uri="{FF2B5EF4-FFF2-40B4-BE49-F238E27FC236}">
                    <a16:creationId xmlns:a16="http://schemas.microsoft.com/office/drawing/2014/main" id="{04C4B595-2F87-413A-A167-AA96C480F3B3}"/>
                  </a:ext>
                </a:extLst>
              </p:cNvPr>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8243" name="Oval 98">
                <a:extLst>
                  <a:ext uri="{FF2B5EF4-FFF2-40B4-BE49-F238E27FC236}">
                    <a16:creationId xmlns:a16="http://schemas.microsoft.com/office/drawing/2014/main" id="{68FF88CA-FB65-4DE7-87BC-1F09B1E10E0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44" name="Oval 99">
                <a:extLst>
                  <a:ext uri="{FF2B5EF4-FFF2-40B4-BE49-F238E27FC236}">
                    <a16:creationId xmlns:a16="http://schemas.microsoft.com/office/drawing/2014/main" id="{F644C7E5-8DFA-4040-A664-EF1B5BC699B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24" name="Oval 100">
                <a:extLst>
                  <a:ext uri="{FF2B5EF4-FFF2-40B4-BE49-F238E27FC236}">
                    <a16:creationId xmlns:a16="http://schemas.microsoft.com/office/drawing/2014/main" id="{E480E275-6C20-46D9-A9C9-3E6325C40FCA}"/>
                  </a:ext>
                </a:extLst>
              </p:cNvPr>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latin typeface="Arial" charset="0"/>
                </a:endParaRPr>
              </a:p>
            </p:txBody>
          </p:sp>
          <p:sp>
            <p:nvSpPr>
              <p:cNvPr id="8246" name="Oval 101">
                <a:extLst>
                  <a:ext uri="{FF2B5EF4-FFF2-40B4-BE49-F238E27FC236}">
                    <a16:creationId xmlns:a16="http://schemas.microsoft.com/office/drawing/2014/main" id="{A3BBA20C-D0D4-4E2A-ACBA-126B6BA0DED1}"/>
                  </a:ext>
                </a:extLst>
              </p:cNvPr>
              <p:cNvSpPr>
                <a:spLocks noChangeArrowheads="1"/>
              </p:cNvSpPr>
              <p:nvPr/>
            </p:nvSpPr>
            <p:spPr bwMode="gray">
              <a:xfrm>
                <a:off x="2621"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326" name="Oval 102">
                <a:extLst>
                  <a:ext uri="{FF2B5EF4-FFF2-40B4-BE49-F238E27FC236}">
                    <a16:creationId xmlns:a16="http://schemas.microsoft.com/office/drawing/2014/main" id="{C976CBA0-15AC-44E5-95AF-8DC15FB9761C}"/>
                  </a:ext>
                </a:extLst>
              </p:cNvPr>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latin typeface="Arial" charset="0"/>
                </a:endParaRPr>
              </a:p>
            </p:txBody>
          </p:sp>
          <p:sp>
            <p:nvSpPr>
              <p:cNvPr id="8248" name="Oval 103">
                <a:extLst>
                  <a:ext uri="{FF2B5EF4-FFF2-40B4-BE49-F238E27FC236}">
                    <a16:creationId xmlns:a16="http://schemas.microsoft.com/office/drawing/2014/main" id="{E404C9F3-E420-42FB-B871-0649ED6102B5}"/>
                  </a:ext>
                </a:extLst>
              </p:cNvPr>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2328" name="Text Box 104">
              <a:extLst>
                <a:ext uri="{FF2B5EF4-FFF2-40B4-BE49-F238E27FC236}">
                  <a16:creationId xmlns:a16="http://schemas.microsoft.com/office/drawing/2014/main" id="{9C939C89-D747-4D8D-9287-DEDA584301E6}"/>
                </a:ext>
              </a:extLst>
            </p:cNvPr>
            <p:cNvSpPr txBox="1">
              <a:spLocks noChangeArrowheads="1"/>
            </p:cNvSpPr>
            <p:nvPr/>
          </p:nvSpPr>
          <p:spPr bwMode="gray">
            <a:xfrm>
              <a:off x="379" y="1296"/>
              <a:ext cx="242"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2800" b="1">
                  <a:solidFill>
                    <a:srgbClr val="FF0000"/>
                  </a:solidFill>
                  <a:effectLst>
                    <a:outerShdw blurRad="38100" dist="38100" dir="2700000" algn="tl">
                      <a:srgbClr val="C0C0C0"/>
                    </a:outerShdw>
                  </a:effectLst>
                  <a:latin typeface="Arial" charset="0"/>
                </a:rPr>
                <a:t>2</a:t>
              </a:r>
              <a:endParaRPr lang="en-US" sz="2800" b="1" dirty="0">
                <a:solidFill>
                  <a:srgbClr val="FF0000"/>
                </a:solidFill>
                <a:effectLst>
                  <a:outerShdw blurRad="38100" dist="38100" dir="2700000" algn="tl">
                    <a:srgbClr val="C0C0C0"/>
                  </a:outerShdw>
                </a:effectLst>
                <a:latin typeface="Arial" charset="0"/>
              </a:endParaRPr>
            </a:p>
          </p:txBody>
        </p:sp>
      </p:grpSp>
      <p:sp>
        <p:nvSpPr>
          <p:cNvPr id="52344" name="Text Box 26">
            <a:extLst>
              <a:ext uri="{FF2B5EF4-FFF2-40B4-BE49-F238E27FC236}">
                <a16:creationId xmlns:a16="http://schemas.microsoft.com/office/drawing/2014/main" id="{440E0D1E-66C8-471F-A038-30B05E42252A}"/>
              </a:ext>
            </a:extLst>
          </p:cNvPr>
          <p:cNvSpPr txBox="1">
            <a:spLocks noChangeArrowheads="1"/>
          </p:cNvSpPr>
          <p:nvPr/>
        </p:nvSpPr>
        <p:spPr bwMode="gray">
          <a:xfrm>
            <a:off x="1850405" y="694590"/>
            <a:ext cx="8026859"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pPr>
            <a:r>
              <a:rPr lang="en-US" altLang="en-US" sz="2800" b="1">
                <a:solidFill>
                  <a:srgbClr val="0033CC"/>
                </a:solidFill>
                <a:latin typeface="Times New Roman" panose="02020603050405020304" pitchFamily="18" charset="0"/>
                <a:cs typeface="Times New Roman" panose="02020603050405020304" pitchFamily="18" charset="0"/>
              </a:rPr>
              <a:t>BÀI 6. </a:t>
            </a:r>
            <a:r>
              <a:rPr lang="en-US" sz="2800" b="1">
                <a:solidFill>
                  <a:srgbClr val="0000FF"/>
                </a:solidFill>
                <a:latin typeface="Times New Roman" panose="02020603050405020304" pitchFamily="18" charset="0"/>
                <a:cs typeface="Times New Roman" panose="02020603050405020304" pitchFamily="18" charset="0"/>
              </a:rPr>
              <a:t>SẮP XẾP VÀ LỌC DỮ LIỆU</a:t>
            </a:r>
            <a:endParaRPr lang="vi-VN" sz="2800" b="1">
              <a:solidFill>
                <a:srgbClr val="0000FF"/>
              </a:solidFill>
              <a:latin typeface="Times New Roman" panose="02020603050405020304" pitchFamily="18" charset="0"/>
              <a:cs typeface="Times New Roman" panose="02020603050405020304" pitchFamily="18" charset="0"/>
            </a:endParaRPr>
          </a:p>
          <a:p>
            <a:pPr algn="ctr"/>
            <a:endParaRPr lang="en-US" altLang="en-US" sz="2800" b="1">
              <a:solidFill>
                <a:srgbClr val="0033CC"/>
              </a:solidFill>
              <a:latin typeface="Times New Roman" panose="02020603050405020304" pitchFamily="18" charset="0"/>
              <a:cs typeface="Times New Roman" panose="02020603050405020304" pitchFamily="18" charset="0"/>
            </a:endParaRPr>
          </a:p>
        </p:txBody>
      </p:sp>
      <p:grpSp>
        <p:nvGrpSpPr>
          <p:cNvPr id="49" name="Group 45">
            <a:extLst>
              <a:ext uri="{FF2B5EF4-FFF2-40B4-BE49-F238E27FC236}">
                <a16:creationId xmlns:a16="http://schemas.microsoft.com/office/drawing/2014/main" id="{D5FC6869-D765-4D6C-8DB1-623960F933CB}"/>
              </a:ext>
            </a:extLst>
          </p:cNvPr>
          <p:cNvGrpSpPr>
            <a:grpSpLocks/>
          </p:cNvGrpSpPr>
          <p:nvPr/>
        </p:nvGrpSpPr>
        <p:grpSpPr bwMode="auto">
          <a:xfrm rot="5400000">
            <a:off x="1735448" y="4837532"/>
            <a:ext cx="1085850" cy="152400"/>
            <a:chOff x="0" y="1896"/>
            <a:chExt cx="5760" cy="120"/>
          </a:xfrm>
        </p:grpSpPr>
        <p:sp>
          <p:nvSpPr>
            <p:cNvPr id="50" name="Rectangle 46">
              <a:extLst>
                <a:ext uri="{FF2B5EF4-FFF2-40B4-BE49-F238E27FC236}">
                  <a16:creationId xmlns:a16="http://schemas.microsoft.com/office/drawing/2014/main" id="{D3D41B5C-CEE6-49BC-ACA0-DA4B2611394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1" name="Rectangle 47">
              <a:extLst>
                <a:ext uri="{FF2B5EF4-FFF2-40B4-BE49-F238E27FC236}">
                  <a16:creationId xmlns:a16="http://schemas.microsoft.com/office/drawing/2014/main" id="{E7F3B80C-B077-4CAB-8E53-74405797D31E}"/>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52" name="Group 90">
            <a:extLst>
              <a:ext uri="{FF2B5EF4-FFF2-40B4-BE49-F238E27FC236}">
                <a16:creationId xmlns:a16="http://schemas.microsoft.com/office/drawing/2014/main" id="{9544452E-87CC-40B3-BA69-B1ECB82CF707}"/>
              </a:ext>
            </a:extLst>
          </p:cNvPr>
          <p:cNvGrpSpPr>
            <a:grpSpLocks/>
          </p:cNvGrpSpPr>
          <p:nvPr/>
        </p:nvGrpSpPr>
        <p:grpSpPr bwMode="auto">
          <a:xfrm>
            <a:off x="2406942" y="5262455"/>
            <a:ext cx="7652376" cy="849358"/>
            <a:chOff x="504" y="1008"/>
            <a:chExt cx="4416" cy="765"/>
          </a:xfrm>
        </p:grpSpPr>
        <p:sp>
          <p:nvSpPr>
            <p:cNvPr id="53" name="AutoShape 91">
              <a:extLst>
                <a:ext uri="{FF2B5EF4-FFF2-40B4-BE49-F238E27FC236}">
                  <a16:creationId xmlns:a16="http://schemas.microsoft.com/office/drawing/2014/main" id="{13D68450-4393-4FC0-BC87-661972B8FF19}"/>
                </a:ext>
              </a:extLst>
            </p:cNvPr>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54" name="Text Box 92">
              <a:extLst>
                <a:ext uri="{FF2B5EF4-FFF2-40B4-BE49-F238E27FC236}">
                  <a16:creationId xmlns:a16="http://schemas.microsoft.com/office/drawing/2014/main" id="{F20F0970-5B4D-4581-B725-243BA5DB420F}"/>
                </a:ext>
              </a:extLst>
            </p:cNvPr>
            <p:cNvSpPr txBox="1">
              <a:spLocks noChangeArrowheads="1"/>
            </p:cNvSpPr>
            <p:nvPr/>
          </p:nvSpPr>
          <p:spPr bwMode="gray">
            <a:xfrm>
              <a:off x="801" y="1204"/>
              <a:ext cx="3976"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FF"/>
                  </a:solidFill>
                  <a:latin typeface="Times New Roman" panose="02020603050405020304" pitchFamily="18" charset="0"/>
                  <a:cs typeface="Times New Roman" panose="02020603050405020304" pitchFamily="18" charset="0"/>
                </a:rPr>
                <a:t>THỰC HÀNH: LỌC DỮ LIỆU</a:t>
              </a:r>
            </a:p>
          </p:txBody>
        </p:sp>
      </p:grpSp>
      <p:grpSp>
        <p:nvGrpSpPr>
          <p:cNvPr id="55" name="Group 93">
            <a:extLst>
              <a:ext uri="{FF2B5EF4-FFF2-40B4-BE49-F238E27FC236}">
                <a16:creationId xmlns:a16="http://schemas.microsoft.com/office/drawing/2014/main" id="{061E0959-976A-490C-9AD5-B1546A3F3A78}"/>
              </a:ext>
            </a:extLst>
          </p:cNvPr>
          <p:cNvGrpSpPr>
            <a:grpSpLocks/>
          </p:cNvGrpSpPr>
          <p:nvPr/>
        </p:nvGrpSpPr>
        <p:grpSpPr bwMode="auto">
          <a:xfrm>
            <a:off x="1768524" y="5203599"/>
            <a:ext cx="922321" cy="976313"/>
            <a:chOff x="150" y="1175"/>
            <a:chExt cx="580" cy="615"/>
          </a:xfrm>
        </p:grpSpPr>
        <p:grpSp>
          <p:nvGrpSpPr>
            <p:cNvPr id="56" name="Group 94">
              <a:extLst>
                <a:ext uri="{FF2B5EF4-FFF2-40B4-BE49-F238E27FC236}">
                  <a16:creationId xmlns:a16="http://schemas.microsoft.com/office/drawing/2014/main" id="{9433584F-2B9F-4DCD-A39D-3555E5D24057}"/>
                </a:ext>
              </a:extLst>
            </p:cNvPr>
            <p:cNvGrpSpPr>
              <a:grpSpLocks/>
            </p:cNvGrpSpPr>
            <p:nvPr/>
          </p:nvGrpSpPr>
          <p:grpSpPr bwMode="auto">
            <a:xfrm rot="5400000">
              <a:off x="132" y="1193"/>
              <a:ext cx="615" cy="580"/>
              <a:chOff x="1868" y="1824"/>
              <a:chExt cx="1981" cy="1801"/>
            </a:xfrm>
          </p:grpSpPr>
          <p:sp>
            <p:nvSpPr>
              <p:cNvPr id="58" name="AutoShape 95">
                <a:extLst>
                  <a:ext uri="{FF2B5EF4-FFF2-40B4-BE49-F238E27FC236}">
                    <a16:creationId xmlns:a16="http://schemas.microsoft.com/office/drawing/2014/main" id="{989C2360-ACB0-4E8B-A523-F8E9D924B70F}"/>
                  </a:ext>
                </a:extLst>
              </p:cNvPr>
              <p:cNvSpPr>
                <a:spLocks noChangeArrowheads="1"/>
              </p:cNvSpPr>
              <p:nvPr/>
            </p:nvSpPr>
            <p:spPr bwMode="gray">
              <a:xfrm rot="16200000" flipH="1">
                <a:off x="1817" y="2366"/>
                <a:ext cx="307"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59" name="AutoShape 96">
                <a:extLst>
                  <a:ext uri="{FF2B5EF4-FFF2-40B4-BE49-F238E27FC236}">
                    <a16:creationId xmlns:a16="http://schemas.microsoft.com/office/drawing/2014/main" id="{88D45356-DB52-4359-BEA0-58823B32274A}"/>
                  </a:ext>
                </a:extLst>
              </p:cNvPr>
              <p:cNvSpPr>
                <a:spLocks noChangeArrowheads="1"/>
              </p:cNvSpPr>
              <p:nvPr/>
            </p:nvSpPr>
            <p:spPr bwMode="gray">
              <a:xfrm rot="5400000" flipH="1">
                <a:off x="3594" y="2464"/>
                <a:ext cx="307"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60" name="AutoShape 97">
                <a:extLst>
                  <a:ext uri="{FF2B5EF4-FFF2-40B4-BE49-F238E27FC236}">
                    <a16:creationId xmlns:a16="http://schemas.microsoft.com/office/drawing/2014/main" id="{E239D3B2-68C6-4EA4-AA89-2FF028291F47}"/>
                  </a:ext>
                </a:extLst>
              </p:cNvPr>
              <p:cNvSpPr>
                <a:spLocks noChangeArrowheads="1"/>
              </p:cNvSpPr>
              <p:nvPr/>
            </p:nvSpPr>
            <p:spPr bwMode="gray">
              <a:xfrm rot="10800000" flipH="1">
                <a:off x="2718" y="3417"/>
                <a:ext cx="303"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Arial" charset="0"/>
                </a:endParaRPr>
              </a:p>
            </p:txBody>
          </p:sp>
          <p:sp>
            <p:nvSpPr>
              <p:cNvPr id="61" name="Oval 98">
                <a:extLst>
                  <a:ext uri="{FF2B5EF4-FFF2-40B4-BE49-F238E27FC236}">
                    <a16:creationId xmlns:a16="http://schemas.microsoft.com/office/drawing/2014/main" id="{246AE9BA-5AC5-4BDF-9805-F28A9709CA59}"/>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2" name="Oval 99">
                <a:extLst>
                  <a:ext uri="{FF2B5EF4-FFF2-40B4-BE49-F238E27FC236}">
                    <a16:creationId xmlns:a16="http://schemas.microsoft.com/office/drawing/2014/main" id="{6CA2B4C1-AB21-4EB4-ACE3-B6B98593564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3" name="Oval 100">
                <a:extLst>
                  <a:ext uri="{FF2B5EF4-FFF2-40B4-BE49-F238E27FC236}">
                    <a16:creationId xmlns:a16="http://schemas.microsoft.com/office/drawing/2014/main" id="{899A0B0B-7C32-4087-A020-89BF2DF8A2C1}"/>
                  </a:ext>
                </a:extLst>
              </p:cNvPr>
              <p:cNvSpPr>
                <a:spLocks noChangeArrowheads="1"/>
              </p:cNvSpPr>
              <p:nvPr/>
            </p:nvSpPr>
            <p:spPr bwMode="gray">
              <a:xfrm>
                <a:off x="2620" y="2117"/>
                <a:ext cx="527"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latin typeface="Arial" charset="0"/>
                </a:endParaRPr>
              </a:p>
            </p:txBody>
          </p:sp>
          <p:sp>
            <p:nvSpPr>
              <p:cNvPr id="64" name="Oval 101">
                <a:extLst>
                  <a:ext uri="{FF2B5EF4-FFF2-40B4-BE49-F238E27FC236}">
                    <a16:creationId xmlns:a16="http://schemas.microsoft.com/office/drawing/2014/main" id="{F7AB00C1-1D27-43E1-BD2C-6B24EFBF454A}"/>
                  </a:ext>
                </a:extLst>
              </p:cNvPr>
              <p:cNvSpPr>
                <a:spLocks noChangeArrowheads="1"/>
              </p:cNvSpPr>
              <p:nvPr/>
            </p:nvSpPr>
            <p:spPr bwMode="gray">
              <a:xfrm>
                <a:off x="2621" y="2125"/>
                <a:ext cx="527" cy="101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 name="Oval 102">
                <a:extLst>
                  <a:ext uri="{FF2B5EF4-FFF2-40B4-BE49-F238E27FC236}">
                    <a16:creationId xmlns:a16="http://schemas.microsoft.com/office/drawing/2014/main" id="{723CB431-56ED-47B4-B8D6-EAC4A16135D0}"/>
                  </a:ext>
                </a:extLst>
              </p:cNvPr>
              <p:cNvSpPr>
                <a:spLocks noChangeArrowheads="1"/>
              </p:cNvSpPr>
              <p:nvPr/>
            </p:nvSpPr>
            <p:spPr bwMode="gray">
              <a:xfrm>
                <a:off x="2328" y="2117"/>
                <a:ext cx="1099"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latin typeface="Arial" charset="0"/>
                </a:endParaRPr>
              </a:p>
            </p:txBody>
          </p:sp>
          <p:sp>
            <p:nvSpPr>
              <p:cNvPr id="66" name="Oval 103">
                <a:extLst>
                  <a:ext uri="{FF2B5EF4-FFF2-40B4-BE49-F238E27FC236}">
                    <a16:creationId xmlns:a16="http://schemas.microsoft.com/office/drawing/2014/main" id="{5AE04C7A-D0DD-4A82-A32F-034F4491C2B4}"/>
                  </a:ext>
                </a:extLst>
              </p:cNvPr>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7" name="Text Box 104">
              <a:extLst>
                <a:ext uri="{FF2B5EF4-FFF2-40B4-BE49-F238E27FC236}">
                  <a16:creationId xmlns:a16="http://schemas.microsoft.com/office/drawing/2014/main" id="{6F2779EA-535A-418B-9D38-DFB4346D2033}"/>
                </a:ext>
              </a:extLst>
            </p:cNvPr>
            <p:cNvSpPr txBox="1">
              <a:spLocks noChangeArrowheads="1"/>
            </p:cNvSpPr>
            <p:nvPr/>
          </p:nvSpPr>
          <p:spPr bwMode="gray">
            <a:xfrm>
              <a:off x="379" y="1296"/>
              <a:ext cx="242" cy="330"/>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2800" b="1">
                  <a:solidFill>
                    <a:srgbClr val="FF0000"/>
                  </a:solidFill>
                  <a:effectLst>
                    <a:outerShdw blurRad="38100" dist="38100" dir="2700000" algn="tl">
                      <a:srgbClr val="C0C0C0"/>
                    </a:outerShdw>
                  </a:effectLst>
                  <a:latin typeface="Arial" charset="0"/>
                </a:rPr>
                <a:t>3</a:t>
              </a:r>
              <a:endParaRPr lang="en-US" sz="2800" b="1" dirty="0">
                <a:solidFill>
                  <a:srgbClr val="FF0000"/>
                </a:solidFill>
                <a:effectLst>
                  <a:outerShdw blurRad="38100" dist="38100" dir="2700000" algn="tl">
                    <a:srgbClr val="C0C0C0"/>
                  </a:outerShdw>
                </a:effectLst>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52344"/>
                                        </p:tgtEl>
                                        <p:attrNameLst>
                                          <p:attrName>style.visibility</p:attrName>
                                        </p:attrNameLst>
                                      </p:cBhvr>
                                      <p:to>
                                        <p:strVal val="visible"/>
                                      </p:to>
                                    </p:set>
                                    <p:animEffect transition="in" filter="blinds(horizontal)">
                                      <p:cBhvr>
                                        <p:cTn id="12" dur="500"/>
                                        <p:tgtEl>
                                          <p:spTgt spid="52344"/>
                                        </p:tgtEl>
                                      </p:cBhvr>
                                    </p:animEffect>
                                  </p:childTnLst>
                                </p:cTn>
                              </p:par>
                              <p:par>
                                <p:cTn id="13" presetID="1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Top)">
                                      <p:cBhvr>
                                        <p:cTn id="15" dur="500"/>
                                        <p:tgtEl>
                                          <p:spTgt spid="6"/>
                                        </p:tgtEl>
                                      </p:cBhvr>
                                    </p:animEffect>
                                  </p:childTnLst>
                                </p:cTn>
                              </p:par>
                            </p:childTnLst>
                          </p:cTn>
                        </p:par>
                        <p:par>
                          <p:cTn id="16" fill="hold" nodeType="afterGroup">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par>
                          <p:cTn id="23" fill="hold" nodeType="afterGroup">
                            <p:stCondLst>
                              <p:cond delay="1500"/>
                            </p:stCondLst>
                            <p:childTnLst>
                              <p:par>
                                <p:cTn id="24" presetID="17"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ppt_w/2"/>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childTnLst>
                                </p:cTn>
                              </p:par>
                            </p:childTnLst>
                          </p:cTn>
                        </p:par>
                        <p:par>
                          <p:cTn id="30" fill="hold" nodeType="afterGroup">
                            <p:stCondLst>
                              <p:cond delay="2000"/>
                            </p:stCondLst>
                            <p:childTnLst>
                              <p:par>
                                <p:cTn id="31" presetID="12" presetClass="entr" presetSubtype="1"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lide(fromTop)">
                                      <p:cBhvr>
                                        <p:cTn id="33" dur="500"/>
                                        <p:tgtEl>
                                          <p:spTgt spid="4"/>
                                        </p:tgtEl>
                                      </p:cBhvr>
                                    </p:animEffect>
                                  </p:childTnLst>
                                </p:cTn>
                              </p:par>
                            </p:childTnLst>
                          </p:cTn>
                        </p:par>
                        <p:par>
                          <p:cTn id="34" fill="hold" nodeType="afterGroup">
                            <p:stCondLst>
                              <p:cond delay="2500"/>
                            </p:stCondLst>
                            <p:childTnLst>
                              <p:par>
                                <p:cTn id="35" presetID="1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lide(fromTop)">
                                      <p:cBhvr>
                                        <p:cTn id="37" dur="500"/>
                                        <p:tgtEl>
                                          <p:spTgt spid="9"/>
                                        </p:tgtEl>
                                      </p:cBhvr>
                                    </p:animEffect>
                                  </p:childTnLst>
                                </p:cTn>
                              </p:par>
                            </p:childTnLst>
                          </p:cTn>
                        </p:par>
                        <p:par>
                          <p:cTn id="38" fill="hold" nodeType="afterGroup">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par>
                          <p:cTn id="45" fill="hold" nodeType="afterGroup">
                            <p:stCondLst>
                              <p:cond delay="3500"/>
                            </p:stCondLst>
                            <p:childTnLst>
                              <p:par>
                                <p:cTn id="46" presetID="17" presetClass="entr" presetSubtype="8"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ppt_w/2"/>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strVal val="#ppt_h"/>
                                          </p:val>
                                        </p:tav>
                                        <p:tav tm="100000">
                                          <p:val>
                                            <p:strVal val="#ppt_h"/>
                                          </p:val>
                                        </p:tav>
                                      </p:tavLst>
                                    </p:anim>
                                  </p:childTnLst>
                                </p:cTn>
                              </p:par>
                            </p:childTnLst>
                          </p:cTn>
                        </p:par>
                        <p:par>
                          <p:cTn id="52" fill="hold">
                            <p:stCondLst>
                              <p:cond delay="4000"/>
                            </p:stCondLst>
                            <p:childTnLst>
                              <p:par>
                                <p:cTn id="53" presetID="12" presetClass="entr" presetSubtype="1"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slide(fromTop)">
                                      <p:cBhvr>
                                        <p:cTn id="55" dur="500"/>
                                        <p:tgtEl>
                                          <p:spTgt spid="49"/>
                                        </p:tgtEl>
                                      </p:cBhvr>
                                    </p:animEffect>
                                  </p:childTnLst>
                                </p:cTn>
                              </p:par>
                            </p:childTnLst>
                          </p:cTn>
                        </p:par>
                        <p:par>
                          <p:cTn id="56" fill="hold">
                            <p:stCondLst>
                              <p:cond delay="4500"/>
                            </p:stCondLst>
                            <p:childTnLst>
                              <p:par>
                                <p:cTn id="57" presetID="49" presetClass="entr" presetSubtype="0" decel="10000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p:cTn id="59" dur="500" fill="hold"/>
                                        <p:tgtEl>
                                          <p:spTgt spid="55"/>
                                        </p:tgtEl>
                                        <p:attrNameLst>
                                          <p:attrName>ppt_w</p:attrName>
                                        </p:attrNameLst>
                                      </p:cBhvr>
                                      <p:tavLst>
                                        <p:tav tm="0">
                                          <p:val>
                                            <p:fltVal val="0"/>
                                          </p:val>
                                        </p:tav>
                                        <p:tav tm="100000">
                                          <p:val>
                                            <p:strVal val="#ppt_w"/>
                                          </p:val>
                                        </p:tav>
                                      </p:tavLst>
                                    </p:anim>
                                    <p:anim calcmode="lin" valueType="num">
                                      <p:cBhvr>
                                        <p:cTn id="60" dur="500" fill="hold"/>
                                        <p:tgtEl>
                                          <p:spTgt spid="55"/>
                                        </p:tgtEl>
                                        <p:attrNameLst>
                                          <p:attrName>ppt_h</p:attrName>
                                        </p:attrNameLst>
                                      </p:cBhvr>
                                      <p:tavLst>
                                        <p:tav tm="0">
                                          <p:val>
                                            <p:fltVal val="0"/>
                                          </p:val>
                                        </p:tav>
                                        <p:tav tm="100000">
                                          <p:val>
                                            <p:strVal val="#ppt_h"/>
                                          </p:val>
                                        </p:tav>
                                      </p:tavLst>
                                    </p:anim>
                                    <p:anim calcmode="lin" valueType="num">
                                      <p:cBhvr>
                                        <p:cTn id="61" dur="500" fill="hold"/>
                                        <p:tgtEl>
                                          <p:spTgt spid="55"/>
                                        </p:tgtEl>
                                        <p:attrNameLst>
                                          <p:attrName>style.rotation</p:attrName>
                                        </p:attrNameLst>
                                      </p:cBhvr>
                                      <p:tavLst>
                                        <p:tav tm="0">
                                          <p:val>
                                            <p:fltVal val="360"/>
                                          </p:val>
                                        </p:tav>
                                        <p:tav tm="100000">
                                          <p:val>
                                            <p:fltVal val="0"/>
                                          </p:val>
                                        </p:tav>
                                      </p:tavLst>
                                    </p:anim>
                                    <p:animEffect transition="in" filter="fade">
                                      <p:cBhvr>
                                        <p:cTn id="62" dur="500"/>
                                        <p:tgtEl>
                                          <p:spTgt spid="55"/>
                                        </p:tgtEl>
                                      </p:cBhvr>
                                    </p:animEffect>
                                  </p:childTnLst>
                                </p:cTn>
                              </p:par>
                            </p:childTnLst>
                          </p:cTn>
                        </p:par>
                        <p:par>
                          <p:cTn id="63" fill="hold">
                            <p:stCondLst>
                              <p:cond delay="5000"/>
                            </p:stCondLst>
                            <p:childTnLst>
                              <p:par>
                                <p:cTn id="64" presetID="17" presetClass="entr" presetSubtype="8" fill="hold" nodeType="after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p:cTn id="66" dur="500" fill="hold"/>
                                        <p:tgtEl>
                                          <p:spTgt spid="52"/>
                                        </p:tgtEl>
                                        <p:attrNameLst>
                                          <p:attrName>ppt_x</p:attrName>
                                        </p:attrNameLst>
                                      </p:cBhvr>
                                      <p:tavLst>
                                        <p:tav tm="0">
                                          <p:val>
                                            <p:strVal val="#ppt_x-#ppt_w/2"/>
                                          </p:val>
                                        </p:tav>
                                        <p:tav tm="100000">
                                          <p:val>
                                            <p:strVal val="#ppt_x"/>
                                          </p:val>
                                        </p:tav>
                                      </p:tavLst>
                                    </p:anim>
                                    <p:anim calcmode="lin" valueType="num">
                                      <p:cBhvr>
                                        <p:cTn id="67" dur="500" fill="hold"/>
                                        <p:tgtEl>
                                          <p:spTgt spid="52"/>
                                        </p:tgtEl>
                                        <p:attrNameLst>
                                          <p:attrName>ppt_y</p:attrName>
                                        </p:attrNameLst>
                                      </p:cBhvr>
                                      <p:tavLst>
                                        <p:tav tm="0">
                                          <p:val>
                                            <p:strVal val="#ppt_y"/>
                                          </p:val>
                                        </p:tav>
                                        <p:tav tm="100000">
                                          <p:val>
                                            <p:strVal val="#ppt_y"/>
                                          </p:val>
                                        </p:tav>
                                      </p:tavLst>
                                    </p:anim>
                                    <p:anim calcmode="lin" valueType="num">
                                      <p:cBhvr>
                                        <p:cTn id="68" dur="500" fill="hold"/>
                                        <p:tgtEl>
                                          <p:spTgt spid="52"/>
                                        </p:tgtEl>
                                        <p:attrNameLst>
                                          <p:attrName>ppt_w</p:attrName>
                                        </p:attrNameLst>
                                      </p:cBhvr>
                                      <p:tavLst>
                                        <p:tav tm="0">
                                          <p:val>
                                            <p:fltVal val="0"/>
                                          </p:val>
                                        </p:tav>
                                        <p:tav tm="100000">
                                          <p:val>
                                            <p:strVal val="#ppt_w"/>
                                          </p:val>
                                        </p:tav>
                                      </p:tavLst>
                                    </p:anim>
                                    <p:anim calcmode="lin" valueType="num">
                                      <p:cBhvr>
                                        <p:cTn id="69"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49"/>
                                        </p:tgtEl>
                                      </p:cBhvr>
                                    </p:animEffect>
                                    <p:set>
                                      <p:cBhvr>
                                        <p:cTn id="74" dur="1" fill="hold">
                                          <p:stCondLst>
                                            <p:cond delay="499"/>
                                          </p:stCondLst>
                                        </p:cTn>
                                        <p:tgtEl>
                                          <p:spTgt spid="49"/>
                                        </p:tgtEl>
                                        <p:attrNameLst>
                                          <p:attrName>style.visibility</p:attrName>
                                        </p:attrNameLst>
                                      </p:cBhvr>
                                      <p:to>
                                        <p:strVal val="hidden"/>
                                      </p:to>
                                    </p:set>
                                  </p:childTnLst>
                                </p:cTn>
                              </p:par>
                              <p:par>
                                <p:cTn id="75" presetID="4" presetClass="exit" presetSubtype="16" fill="hold" nodeType="withEffect">
                                  <p:stCondLst>
                                    <p:cond delay="0"/>
                                  </p:stCondLst>
                                  <p:childTnLst>
                                    <p:animEffect transition="out" filter="box(in)">
                                      <p:cBhvr>
                                        <p:cTn id="76" dur="500"/>
                                        <p:tgtEl>
                                          <p:spTgt spid="55"/>
                                        </p:tgtEl>
                                      </p:cBhvr>
                                    </p:animEffect>
                                    <p:set>
                                      <p:cBhvr>
                                        <p:cTn id="77" dur="1" fill="hold">
                                          <p:stCondLst>
                                            <p:cond delay="499"/>
                                          </p:stCondLst>
                                        </p:cTn>
                                        <p:tgtEl>
                                          <p:spTgt spid="55"/>
                                        </p:tgtEl>
                                        <p:attrNameLst>
                                          <p:attrName>style.visibility</p:attrName>
                                        </p:attrNameLst>
                                      </p:cBhvr>
                                      <p:to>
                                        <p:strVal val="hidden"/>
                                      </p:to>
                                    </p:set>
                                  </p:childTnLst>
                                </p:cTn>
                              </p:par>
                              <p:par>
                                <p:cTn id="78" presetID="4" presetClass="exit" presetSubtype="16" fill="hold" nodeType="withEffect">
                                  <p:stCondLst>
                                    <p:cond delay="0"/>
                                  </p:stCondLst>
                                  <p:childTnLst>
                                    <p:animEffect transition="out" filter="box(in)">
                                      <p:cBhvr>
                                        <p:cTn id="79" dur="500"/>
                                        <p:tgtEl>
                                          <p:spTgt spid="52"/>
                                        </p:tgtEl>
                                      </p:cBhvr>
                                    </p:animEffect>
                                    <p:set>
                                      <p:cBhvr>
                                        <p:cTn id="80" dur="1" fill="hold">
                                          <p:stCondLst>
                                            <p:cond delay="499"/>
                                          </p:stCondLst>
                                        </p:cTn>
                                        <p:tgtEl>
                                          <p:spTgt spid="5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4" presetClass="exit" presetSubtype="16" fill="hold" nodeType="withEffect">
                                  <p:stCondLst>
                                    <p:cond delay="0"/>
                                  </p:stCondLst>
                                  <p:childTnLst>
                                    <p:animEffect transition="out" filter="box(in)">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4" presetClass="exit" presetSubtype="16" fill="hold" nodeType="withEffect">
                                  <p:stCondLst>
                                    <p:cond delay="0"/>
                                  </p:stCondLst>
                                  <p:childTnLst>
                                    <p:animEffect transition="out" filter="box(in)">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4" presetClass="exit" presetSubtype="16" fill="hold" nodeType="withEffect">
                                  <p:stCondLst>
                                    <p:cond delay="0"/>
                                  </p:stCondLst>
                                  <p:childTnLst>
                                    <p:animEffect transition="out" filter="box(in)">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C1AD70BF-497A-412E-8127-E52B09D1B422}"/>
              </a:ext>
            </a:extLst>
          </p:cNvPr>
          <p:cNvSpPr/>
          <p:nvPr/>
        </p:nvSpPr>
        <p:spPr>
          <a:xfrm>
            <a:off x="92766" y="738871"/>
            <a:ext cx="2464904" cy="4722514"/>
          </a:xfrm>
          <a:prstGeom prst="wedgeRoundRectCallout">
            <a:avLst>
              <a:gd name="adj1" fmla="val 59038"/>
              <a:gd name="adj2" fmla="val 44476"/>
              <a:gd name="adj3" fmla="val 16667"/>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a:solidFill>
                  <a:srgbClr val="FF0000"/>
                </a:solidFill>
                <a:latin typeface="Times New Roman" panose="02020603050405020304" pitchFamily="18" charset="0"/>
                <a:cs typeface="Times New Roman" panose="02020603050405020304" pitchFamily="18" charset="0"/>
              </a:rPr>
              <a:t>Ví dụ: Các bạn học sinh lớp 8A muốn thành lập CLB Tin học đã tiến hành thực hiện khảo sát vào phiếu sau:</a:t>
            </a:r>
            <a:endParaRPr lang="vi-VN" sz="320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D3F1B85-BE66-46EF-A388-CE7FEBC883E7}"/>
              </a:ext>
              <a:ext uri="{C183D7F6-B498-43B3-948B-1728B52AA6E4}">
                <adec:decorative xmlns:adec="http://schemas.microsoft.com/office/drawing/2017/decorative" xmlns=""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35" y="0"/>
            <a:ext cx="9541565" cy="6858000"/>
          </a:xfrm>
          <a:prstGeom prst="rect">
            <a:avLst/>
          </a:prstGeom>
        </p:spPr>
      </p:pic>
    </p:spTree>
    <p:extLst>
      <p:ext uri="{BB962C8B-B14F-4D97-AF65-F5344CB8AC3E}">
        <p14:creationId xmlns:p14="http://schemas.microsoft.com/office/powerpoint/2010/main" val="2636466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1AC35D-FFAF-4D92-B91F-47AAC61C6A0D}"/>
              </a:ext>
            </a:extLst>
          </p:cNvPr>
          <p:cNvSpPr txBox="1"/>
          <p:nvPr/>
        </p:nvSpPr>
        <p:spPr>
          <a:xfrm>
            <a:off x="0" y="-15010"/>
            <a:ext cx="12192000" cy="228780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lgn="ctr">
              <a:defRPr/>
            </a:pPr>
            <a:r>
              <a:rPr lang="en-US" sz="2800" b="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Thảo luận nhóm trả lời các câu hỏi sau: </a:t>
            </a:r>
          </a:p>
          <a:p>
            <a:pPr lvl="0" algn="ctr">
              <a:defRPr/>
            </a:pPr>
            <a:r>
              <a:rPr lang="en-US" sz="2800" b="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(Thời gian thảo luận: 3 phút)</a:t>
            </a:r>
          </a:p>
          <a:p>
            <a:pPr lvl="0" algn="just">
              <a:defRPr/>
            </a:pPr>
            <a:r>
              <a:rPr lang="en-US" sz="2800" u="sng" noProof="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Câu 1:</a:t>
            </a:r>
            <a:r>
              <a:rPr lang="en-US" sz="2800" noProof="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Để lưu trữ kết quả khảo sát của mỗi học sinh vào bảng, theo em bảng kết quả khảo sát bao gồm mấy cột? là những cột nào? Tên các cột đó được gọi là gì?</a:t>
            </a:r>
          </a:p>
          <a:p>
            <a:pPr lvl="0" algn="just">
              <a:lnSpc>
                <a:spcPct val="120000"/>
              </a:lnSpc>
              <a:defRPr/>
            </a:pPr>
            <a:r>
              <a:rPr kumimoji="0" lang="en-US" sz="2800" b="0" i="0" u="sng" strike="noStrike" kern="1200" cap="none" spc="0" normalizeH="0" baseline="0" noProof="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a:t>
            </a:r>
            <a:r>
              <a:rPr kumimoji="0" lang="en-US" sz="2800" b="0" i="0" u="sng" strike="noStrike" kern="1200" cap="none" spc="0" normalizeH="0" noProof="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2:</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lang="vi-VN"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Mỗi hàng </a:t>
            </a:r>
            <a:r>
              <a:rPr lang="en-US"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dữ liệu trong</a:t>
            </a:r>
            <a:r>
              <a:rPr lang="vi-VN"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bảng</a:t>
            </a:r>
            <a:r>
              <a:rPr lang="en-US"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tính</a:t>
            </a:r>
            <a:r>
              <a:rPr lang="vi-VN"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lưu trữ</a:t>
            </a:r>
            <a:r>
              <a:rPr lang="en-US"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những </a:t>
            </a:r>
            <a:r>
              <a:rPr lang="vi-VN"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gì?</a:t>
            </a:r>
            <a:r>
              <a:rPr lang="en-US" sz="280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0C18C2B1-2322-4F2C-9566-0E60D4F38B97}"/>
              </a:ext>
            </a:extLst>
          </p:cNvPr>
          <p:cNvPicPr>
            <a:picLocks noChangeAspect="1"/>
          </p:cNvPicPr>
          <p:nvPr/>
        </p:nvPicPr>
        <p:blipFill>
          <a:blip r:embed="rId2"/>
          <a:stretch>
            <a:fillRect/>
          </a:stretch>
        </p:blipFill>
        <p:spPr>
          <a:xfrm>
            <a:off x="622852" y="2272796"/>
            <a:ext cx="11388348" cy="4585204"/>
          </a:xfrm>
          <a:prstGeom prst="rect">
            <a:avLst/>
          </a:prstGeom>
        </p:spPr>
      </p:pic>
    </p:spTree>
    <p:extLst>
      <p:ext uri="{BB962C8B-B14F-4D97-AF65-F5344CB8AC3E}">
        <p14:creationId xmlns:p14="http://schemas.microsoft.com/office/powerpoint/2010/main" val="289417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7038</TotalTime>
  <Words>1374</Words>
  <Application>Microsoft Office PowerPoint</Application>
  <PresentationFormat>Widescreen</PresentationFormat>
  <Paragraphs>100</Paragraphs>
  <Slides>26</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.VnCentury SchoolbookH</vt:lpstr>
      <vt:lpstr>Times New Roman</vt:lpstr>
      <vt:lpstr>.VnTimeH</vt:lpstr>
      <vt:lpstr>Calibri Light</vt:lpstr>
      <vt:lpstr>Symbol</vt:lpstr>
      <vt:lpstr>Open Sans</vt:lpstr>
      <vt:lpstr>UTM Cookies</vt:lpstr>
      <vt:lpstr>Wingdings</vt:lpstr>
      <vt:lpstr>Arial</vt:lpstr>
      <vt:lpstr>Calibri</vt:lpstr>
      <vt:lpstr>VNI-Times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817</cp:revision>
  <dcterms:created xsi:type="dcterms:W3CDTF">2021-06-02T01:34:28Z</dcterms:created>
  <dcterms:modified xsi:type="dcterms:W3CDTF">2025-03-31T11:30:22Z</dcterms:modified>
</cp:coreProperties>
</file>