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7" r:id="rId3"/>
    <p:sldId id="259" r:id="rId4"/>
    <p:sldId id="260" r:id="rId5"/>
    <p:sldId id="262" r:id="rId6"/>
    <p:sldId id="261" r:id="rId7"/>
    <p:sldId id="273" r:id="rId8"/>
    <p:sldId id="264" r:id="rId9"/>
    <p:sldId id="265" r:id="rId10"/>
    <p:sldId id="263" r:id="rId11"/>
    <p:sldId id="266" r:id="rId12"/>
    <p:sldId id="267" r:id="rId13"/>
    <p:sldId id="269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FB"/>
    <a:srgbClr val="FFB3F6"/>
    <a:srgbClr val="FFCCCC"/>
    <a:srgbClr val="FFFFCC"/>
    <a:srgbClr val="E0C1FF"/>
    <a:srgbClr val="CC99FF"/>
    <a:srgbClr val="CCFFFF"/>
    <a:srgbClr val="FF9999"/>
    <a:srgbClr val="FA5CCD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CA345-7A40-4EA7-B188-E06706D8E558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AFB32-4D60-4D17-BF63-559FA87C5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13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EEBB-6258-48EB-9F51-67C9D9F70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F62E46-86E0-4409-9F75-BEF6F5AFA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D749D-944D-435C-B845-C02D4002C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13A56-313A-490C-8CBF-5ECBDDB16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29E09-AAC8-452C-8370-04C13D62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5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4743E-A3DE-4A5A-845F-C74ED1E5F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A367-75FE-4494-AC78-A815234C0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844C4-48B3-4478-9A8B-1AA37993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89DA4-D942-41F5-A1BE-404EEFB0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2C1AE-3617-46B9-8170-69D88459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5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CBC01-433C-4606-A9D8-917207D715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DB189-4FD6-48F7-9427-D2E1011EC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CEFCD-BE48-4880-826F-DD156E30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F00D3-2694-41D4-87DA-32586FC7B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3A226-A13F-4EB9-8FA1-4C437837D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BEDB-BB03-4D1C-9732-BB6AE5943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06127-8636-4504-BCED-7256BCBC6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09F38-2C9D-4AF7-A856-19102758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1C356-844F-4815-BF55-BAB0A9073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E4BE7-A0FB-44BB-91E8-E55EEF5E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5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9FB53-6A25-4670-8790-8E08933DA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FCB25-6784-464D-81B5-F6162CB4A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BC2FF-CE1F-4978-B712-914D5E23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C82B8-811C-4A9D-A60C-6847687E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C46EA-7672-4DDA-A382-51BED4D7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7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2F00F-0B1D-43C4-B8B7-E0210DB9F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6546-F50B-4C70-B6A7-3309F829D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1BCC6-49E6-4866-BC81-5EB3A706B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E673C-4137-4C55-A16C-8F0DB9CA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C6E19A-716F-4B24-909F-B180A010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ED8A3-A2D1-4431-A199-F493B4B5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7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72390-5A01-49C1-9992-3B06D3355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1BDB1-3F6D-4249-B465-C3EBC20D2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410B1-E22A-497D-A72D-DA13B303C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DE4A8-F3BD-452C-ACE1-6EF83B040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A09097-81D3-49B9-94DF-16758E3C3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DC642-BEF8-426D-BAC0-2E30D0D5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3F2B5B-1CB7-4A22-B63E-C7E137A8C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E83865-6747-48CF-ACF4-85184D28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4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678FF-A7D3-4386-B8E0-6503EE53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746249-360D-47D8-948C-7BDF8086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B839DC-DE9E-4D67-A2A9-B6E89D30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FF3839-9FB3-4C0A-9CB6-436CB6BE2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766CF-2A37-45C2-90EC-C444E639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F23D8-6E85-42D6-9095-06D84DA4B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4B5A7-67FE-4930-BABF-59566B71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2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E7E06-0D18-4815-9A6B-97E142E3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A2792-98DD-4755-A438-B5479BE05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1AB71-5D8A-4BA4-A922-EF1D94318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BE1A7-BF56-4503-8CFF-2D9293909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E3AEA-1635-4A01-B24F-437F514C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C440B-F1A0-4827-971B-6B7A76E0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9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38089-043C-4E61-B16B-10636CD09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1EB317-632F-43C0-B321-EA3065FA81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96F20-F090-4BF1-A5FA-43701F057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6299A-F1C1-4E70-87BD-0C6A1F30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08084-DDE5-4E8B-A297-66CBD36F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6CBAD-8464-4BBE-8433-98A414DE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3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E1364-36F0-41C8-9C8B-DBA48497A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DBFA7-E540-4FC8-ABE0-732FC6A8D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09A34-BA2E-4777-A218-3CF3994888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60D3-77AA-48F6-B0E0-312E63918891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C3685-F63F-4EC8-BA9D-7DE5E0560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A3473-3B35-4CD5-8E8D-D66E8377C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7CEA6-8B77-4950-86BF-74CC55669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7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B2137-24D5-46B1-81A0-E90E6AE8A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833" y="1299632"/>
            <a:ext cx="10964333" cy="1532466"/>
          </a:xfrm>
        </p:spPr>
        <p:txBody>
          <a:bodyPr>
            <a:normAutofit fontScale="90000"/>
          </a:bodyPr>
          <a:lstStyle/>
          <a:p>
            <a:r>
              <a:rPr lang="vi-VN" b="1" dirty="0">
                <a:solidFill>
                  <a:schemeClr val="accent6">
                    <a:lumMod val="75000"/>
                  </a:schemeClr>
                </a:solidFill>
              </a:rPr>
              <a:t>Sức hấp dẫn của truyện trinh thám:</a:t>
            </a:r>
            <a:br>
              <a:rPr lang="vi-VN" dirty="0"/>
            </a:br>
            <a:endParaRPr lang="en-US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9E1FB8C8-7550-4DF7-ADB3-DEE7A83C946B}"/>
              </a:ext>
            </a:extLst>
          </p:cNvPr>
          <p:cNvSpPr/>
          <p:nvPr/>
        </p:nvSpPr>
        <p:spPr>
          <a:xfrm>
            <a:off x="2167465" y="2065865"/>
            <a:ext cx="7569202" cy="3429001"/>
          </a:xfrm>
          <a:prstGeom prst="wedgeEllipseCallou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-Cốt truyện hấp dẫn ly kỳ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-Nhân vật điều tra tài năng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-Kết thúc truyện bất ngờ, thú vị</a:t>
            </a:r>
          </a:p>
        </p:txBody>
      </p:sp>
    </p:spTree>
    <p:extLst>
      <p:ext uri="{BB962C8B-B14F-4D97-AF65-F5344CB8AC3E}">
        <p14:creationId xmlns:p14="http://schemas.microsoft.com/office/powerpoint/2010/main" val="34826663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BDD717-1276-466C-9B15-F8E544959A4D}"/>
              </a:ext>
            </a:extLst>
          </p:cNvPr>
          <p:cNvSpPr txBox="1"/>
          <p:nvPr/>
        </p:nvSpPr>
        <p:spPr>
          <a:xfrm>
            <a:off x="1328820" y="209995"/>
            <a:ext cx="3335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* Tóm tắt văn bản: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1A9A75C3-97DF-4EEC-9A20-FAF8B5CCC0B4}"/>
              </a:ext>
            </a:extLst>
          </p:cNvPr>
          <p:cNvSpPr/>
          <p:nvPr/>
        </p:nvSpPr>
        <p:spPr>
          <a:xfrm>
            <a:off x="1444144" y="733215"/>
            <a:ext cx="10058402" cy="5765799"/>
          </a:xfrm>
          <a:prstGeom prst="round2SameRect">
            <a:avLst/>
          </a:prstGeom>
          <a:solidFill>
            <a:srgbClr val="FFCCCC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42545" lvl="0" indent="0" algn="just" defTabSz="9144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-Vào một buổi tối, Méc-đơ-lân Va-an đến gặp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sư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Ét-uốt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nhờ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ông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điều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tra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vụ</a:t>
            </a:r>
            <a:r>
              <a:rPr kumimoji="0" lang="vi-VN" sz="3000" b="0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việc: bà Li-ly Cráp-tri của cô đã bị giết ngay tại </a:t>
            </a:r>
            <a:r>
              <a:rPr kumimoji="0" lang="vi-VN" sz="3000" b="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nhà.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42545" lvl="0" indent="0" algn="just" defTabSz="9144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176530" algn="l"/>
              </a:tabLst>
              <a:defRPr/>
            </a:pP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-Luật sư Ét-uốt đến nhà Méc-đơ-lân điều tra vụ án: gặp gỡ các thành viên trong nhà Cráp-tri,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đặc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biệt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nói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chuyện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rất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lâu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 giúp việc Ma-thơ.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42545" lvl="0" indent="0" algn="just" defTabSz="9144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176530" algn="l"/>
              </a:tabLst>
              <a:defRPr/>
            </a:pP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-Trên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đường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về,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sư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Ét-uốt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tình</a:t>
            </a:r>
            <a:r>
              <a:rPr kumimoji="0" lang="vi-VN" sz="3000" b="0" i="0" u="none" strike="noStrike" kern="1200" cap="none" spc="-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cờ</a:t>
            </a:r>
            <a:r>
              <a:rPr kumimoji="0" lang="vi-VN" sz="3000" b="0" i="0" u="none" strike="noStrike" kern="1200" cap="none" spc="-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thấy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biển</a:t>
            </a:r>
            <a:r>
              <a:rPr kumimoji="0" lang="vi-VN" sz="3000" b="0" i="0" u="none" strike="noStrike" kern="1200" cap="none" spc="-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hiệu</a:t>
            </a:r>
            <a:r>
              <a:rPr kumimoji="0" lang="vi-VN" sz="30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“Hai</a:t>
            </a:r>
            <a:r>
              <a:rPr kumimoji="0" lang="vi-VN" sz="30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Tư</a:t>
            </a:r>
            <a:r>
              <a:rPr kumimoji="0" lang="vi-VN" sz="3000" b="0" i="0" u="none" strike="noStrike" kern="1200" cap="none" spc="-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Chú</a:t>
            </a:r>
            <a:r>
              <a:rPr kumimoji="0" lang="vi-VN" sz="30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Sáo</a:t>
            </a:r>
            <a:r>
              <a:rPr kumimoji="0" lang="vi-VN" sz="30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Đen”.</a:t>
            </a:r>
            <a:r>
              <a:rPr kumimoji="0" lang="vi-VN" sz="30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Cái</a:t>
            </a:r>
            <a:r>
              <a:rPr kumimoji="0" lang="vi-VN" sz="3000" b="0" i="0" u="none" strike="noStrike" kern="1200" cap="none" spc="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biển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0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hiệu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giúp ông nhớ đến bài đồng dao cổ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-Luật sư quay lại nhà Méc-đơ-lân Va-an điều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tra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lại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và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chỉ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ra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kẻ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giết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bà</a:t>
            </a:r>
            <a:r>
              <a:rPr kumimoji="0" lang="vi-VN" sz="3000" b="0" i="0" u="none" strike="noStrike" kern="1200" cap="none" spc="20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 </a:t>
            </a:r>
            <a:r>
              <a:rPr kumimoji="0" lang="vi-VN" sz="30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+mn-cs"/>
              </a:rPr>
              <a:t>Li-ly Cráp-tri là con trai bà Ma-thơ.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030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E34E02-6F48-460D-BD4F-559810F6A21A}"/>
              </a:ext>
            </a:extLst>
          </p:cNvPr>
          <p:cNvSpPr txBox="1"/>
          <p:nvPr/>
        </p:nvSpPr>
        <p:spPr>
          <a:xfrm>
            <a:off x="575733" y="296333"/>
            <a:ext cx="728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Tìm hiểu nhân vật luật sư Ét-uốt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EABB5116-64C4-4E7B-996C-DC05E3B10A42}"/>
              </a:ext>
            </a:extLst>
          </p:cNvPr>
          <p:cNvSpPr/>
          <p:nvPr/>
        </p:nvSpPr>
        <p:spPr>
          <a:xfrm>
            <a:off x="1744134" y="1164166"/>
            <a:ext cx="8390466" cy="4529667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>
              <a:lnSpc>
                <a:spcPct val="150000"/>
              </a:lnSpc>
              <a:spcAft>
                <a:spcPts val="800"/>
              </a:spcAft>
              <a:buClr>
                <a:srgbClr val="231F20"/>
              </a:buClr>
              <a:buSzPts val="1100"/>
              <a:tabLst>
                <a:tab pos="154305" algn="l"/>
              </a:tabLst>
            </a:pP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Cách</a:t>
            </a:r>
            <a:r>
              <a:rPr lang="vi-VN" sz="36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vi-VN" sz="3600" b="1" spc="-5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vi-VN" sz="36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sư</a:t>
            </a:r>
            <a:r>
              <a:rPr lang="vi-VN" sz="3600" b="1" spc="-5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Ét-uốt</a:t>
            </a:r>
            <a:r>
              <a:rPr lang="vi-VN" sz="36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phá</a:t>
            </a:r>
            <a:r>
              <a:rPr lang="vi-VN" sz="3600" b="1" spc="-5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600" b="1" spc="-2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vi-VN" sz="18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en-US" sz="1400" spc="0" dirty="0">
              <a:effectLst/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251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B6AF376-9293-4AFA-9F87-F6E99CFCE836}"/>
              </a:ext>
            </a:extLst>
          </p:cNvPr>
          <p:cNvSpPr/>
          <p:nvPr/>
        </p:nvSpPr>
        <p:spPr>
          <a:xfrm>
            <a:off x="397938" y="160872"/>
            <a:ext cx="5875861" cy="2099732"/>
          </a:xfrm>
          <a:prstGeom prst="roundRect">
            <a:avLst/>
          </a:prstGeom>
          <a:solidFill>
            <a:srgbClr val="E0C1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2545" indent="60960" algn="just">
              <a:spcAft>
                <a:spcPts val="800"/>
              </a:spcAft>
            </a:pP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Thu thập, tìm hiểu thông tin về bà Li-ly nói chuyện với luật sư của bà và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từng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thành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viên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gia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đình Méc-đơ-lân</a:t>
            </a:r>
            <a:r>
              <a:rPr lang="vi-VN" sz="3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sz="3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EF39C482-7074-4ABB-AA9A-35BB8A8415D0}"/>
              </a:ext>
            </a:extLst>
          </p:cNvPr>
          <p:cNvCxnSpPr/>
          <p:nvPr/>
        </p:nvCxnSpPr>
        <p:spPr>
          <a:xfrm rot="16200000" flipH="1">
            <a:off x="6915150" y="764117"/>
            <a:ext cx="1418167" cy="1329267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B76CF3-94CB-4B90-9207-79198C5AED37}"/>
              </a:ext>
            </a:extLst>
          </p:cNvPr>
          <p:cNvCxnSpPr/>
          <p:nvPr/>
        </p:nvCxnSpPr>
        <p:spPr>
          <a:xfrm>
            <a:off x="6273799" y="719667"/>
            <a:ext cx="6858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8070DAF-D34C-48BA-9C26-401FFE6531A3}"/>
              </a:ext>
            </a:extLst>
          </p:cNvPr>
          <p:cNvSpPr/>
          <p:nvPr/>
        </p:nvSpPr>
        <p:spPr>
          <a:xfrm>
            <a:off x="6096000" y="2137834"/>
            <a:ext cx="5901267" cy="18838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1910" algn="just">
              <a:spcAft>
                <a:spcPts val="800"/>
              </a:spcAft>
            </a:pPr>
            <a:r>
              <a:rPr lang="vi-VN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Nhận ra bà giúp việc Ma-thơ là một nhân</a:t>
            </a:r>
            <a:r>
              <a:rPr lang="vi-VN" sz="3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vi-VN" sz="3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vi-VN" sz="3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trọng;</a:t>
            </a:r>
            <a:r>
              <a:rPr lang="vi-VN" sz="3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ô nghi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ngờ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người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bên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ngoài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vào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hại</a:t>
            </a:r>
            <a:r>
              <a:rPr lang="vi-VN" sz="3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 chủ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Li-ly.</a:t>
            </a:r>
            <a:endParaRPr lang="en-US" sz="3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243F44B0-E497-4997-BC8A-0399BE4FB27A}"/>
              </a:ext>
            </a:extLst>
          </p:cNvPr>
          <p:cNvCxnSpPr>
            <a:cxnSpLocks/>
          </p:cNvCxnSpPr>
          <p:nvPr/>
        </p:nvCxnSpPr>
        <p:spPr>
          <a:xfrm rot="5400000">
            <a:off x="4432299" y="3009902"/>
            <a:ext cx="1134535" cy="1024466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602EE84-4208-4D21-B696-D339AA55B2D4}"/>
              </a:ext>
            </a:extLst>
          </p:cNvPr>
          <p:cNvCxnSpPr>
            <a:cxnSpLocks/>
          </p:cNvCxnSpPr>
          <p:nvPr/>
        </p:nvCxnSpPr>
        <p:spPr>
          <a:xfrm>
            <a:off x="5511799" y="2954867"/>
            <a:ext cx="601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060A20F-1ACD-473E-B467-E92D3999E185}"/>
              </a:ext>
            </a:extLst>
          </p:cNvPr>
          <p:cNvSpPr/>
          <p:nvPr/>
        </p:nvSpPr>
        <p:spPr>
          <a:xfrm>
            <a:off x="292099" y="4148688"/>
            <a:ext cx="10439400" cy="25823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1910" algn="just">
              <a:spcAft>
                <a:spcPts val="800"/>
              </a:spcAft>
            </a:pPr>
            <a:r>
              <a:rPr lang="vi-VN" sz="30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ái</a:t>
            </a:r>
            <a:r>
              <a:rPr lang="vi-VN" sz="3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bảng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hiệu</a:t>
            </a:r>
            <a:r>
              <a:rPr lang="vi-VN" sz="3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“Hai</a:t>
            </a:r>
            <a:r>
              <a:rPr lang="vi-VN" sz="3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Tư</a:t>
            </a:r>
            <a:r>
              <a:rPr lang="vi-VN" sz="3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Chú</a:t>
            </a:r>
            <a:r>
              <a:rPr lang="vi-VN" sz="3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Sáo</a:t>
            </a:r>
            <a:r>
              <a:rPr lang="vi-VN" sz="3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Đen” </a:t>
            </a:r>
            <a:r>
              <a:rPr lang="vi-VN" sz="30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=&gt;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uật sư nhớ tới một bài đồng dao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cổ,</a:t>
            </a:r>
            <a:r>
              <a:rPr lang="vi-VN" sz="3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3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vi-VN" sz="3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“Bài</a:t>
            </a:r>
            <a:r>
              <a:rPr lang="vi-VN" sz="3000" spc="-4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hát đồng sáu xu” giúp ô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nhớ</a:t>
            </a:r>
            <a:r>
              <a:rPr lang="vi-VN" sz="3000" spc="-1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vi-VN" sz="3000" spc="-1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 cứ bỏ sót trong chiếc túi nhung đen của bà chủ </a:t>
            </a:r>
            <a:r>
              <a:rPr lang="vi-VN" sz="30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=&gt;</a:t>
            </a:r>
            <a:r>
              <a:rPr lang="vi-VN" sz="3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ông điều tra lại, phát hiện bà giúp việc nói dối. Cuối cùng, bà giúp việc phải khai toàn bộ sự thật: thủ phạm chính là con trai bà</a:t>
            </a:r>
            <a:endParaRPr lang="en-US" sz="3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37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B6AF376-9293-4AFA-9F87-F6E99CFCE836}"/>
              </a:ext>
            </a:extLst>
          </p:cNvPr>
          <p:cNvSpPr/>
          <p:nvPr/>
        </p:nvSpPr>
        <p:spPr>
          <a:xfrm>
            <a:off x="440272" y="100499"/>
            <a:ext cx="5875861" cy="1109126"/>
          </a:xfrm>
          <a:prstGeom prst="roundRect">
            <a:avLst/>
          </a:prstGeom>
          <a:solidFill>
            <a:srgbClr val="E0C1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2545" indent="60960" algn="just">
              <a:spcAft>
                <a:spcPts val="800"/>
              </a:spcAft>
            </a:pP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Thu thập, tìm hiểu thông tin về bà Li-ly nói chuyện với luật sư của bà và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từng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thành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viên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gia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đình Méc-đơ-lân</a:t>
            </a:r>
            <a:r>
              <a:rPr lang="vi-VN" sz="2000" spc="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EF39C482-7074-4ABB-AA9A-35BB8A8415D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942664" y="592566"/>
            <a:ext cx="931340" cy="81280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B76CF3-94CB-4B90-9207-79198C5AED37}"/>
              </a:ext>
            </a:extLst>
          </p:cNvPr>
          <p:cNvCxnSpPr>
            <a:cxnSpLocks/>
          </p:cNvCxnSpPr>
          <p:nvPr/>
        </p:nvCxnSpPr>
        <p:spPr>
          <a:xfrm>
            <a:off x="6316133" y="533396"/>
            <a:ext cx="6858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8070DAF-D34C-48BA-9C26-401FFE6531A3}"/>
              </a:ext>
            </a:extLst>
          </p:cNvPr>
          <p:cNvSpPr/>
          <p:nvPr/>
        </p:nvSpPr>
        <p:spPr>
          <a:xfrm>
            <a:off x="6170083" y="1465533"/>
            <a:ext cx="5901267" cy="10236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1910" algn="just">
              <a:spcAft>
                <a:spcPts val="800"/>
              </a:spcAft>
            </a:pPr>
            <a:r>
              <a:rPr lang="vi-VN" sz="20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Nhận ra bà giúp việc Ma-thơ là một nhân</a:t>
            </a:r>
            <a:r>
              <a:rPr lang="vi-VN" sz="2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</a:t>
            </a:r>
            <a:r>
              <a:rPr lang="vi-VN" sz="2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vi-VN" sz="2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trọng;</a:t>
            </a:r>
            <a:r>
              <a:rPr lang="vi-VN" sz="2000" spc="-6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ô nghi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ngờ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người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bên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ngoài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vào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hại</a:t>
            </a:r>
            <a:r>
              <a:rPr lang="vi-VN" sz="2000" spc="-2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 chủ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Li-ly.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243F44B0-E497-4997-BC8A-0399BE4FB27A}"/>
              </a:ext>
            </a:extLst>
          </p:cNvPr>
          <p:cNvCxnSpPr>
            <a:cxnSpLocks/>
          </p:cNvCxnSpPr>
          <p:nvPr/>
        </p:nvCxnSpPr>
        <p:spPr>
          <a:xfrm rot="5400000">
            <a:off x="4851395" y="1925068"/>
            <a:ext cx="762004" cy="668868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602EE84-4208-4D21-B696-D339AA55B2D4}"/>
              </a:ext>
            </a:extLst>
          </p:cNvPr>
          <p:cNvCxnSpPr>
            <a:cxnSpLocks/>
          </p:cNvCxnSpPr>
          <p:nvPr/>
        </p:nvCxnSpPr>
        <p:spPr>
          <a:xfrm>
            <a:off x="5568949" y="1878500"/>
            <a:ext cx="601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060A20F-1ACD-473E-B467-E92D3999E185}"/>
              </a:ext>
            </a:extLst>
          </p:cNvPr>
          <p:cNvSpPr/>
          <p:nvPr/>
        </p:nvSpPr>
        <p:spPr>
          <a:xfrm>
            <a:off x="156632" y="2662132"/>
            <a:ext cx="10439400" cy="12944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1910" algn="just">
              <a:spcAft>
                <a:spcPts val="800"/>
              </a:spcAft>
            </a:pPr>
            <a:r>
              <a:rPr lang="vi-VN" sz="20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ái</a:t>
            </a:r>
            <a:r>
              <a:rPr lang="vi-VN" sz="2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bảng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hiệu</a:t>
            </a:r>
            <a:r>
              <a:rPr lang="vi-VN" sz="2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“Hai</a:t>
            </a:r>
            <a:r>
              <a:rPr lang="vi-VN" sz="2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Tư</a:t>
            </a:r>
            <a:r>
              <a:rPr lang="vi-VN" sz="2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Chú</a:t>
            </a:r>
            <a:r>
              <a:rPr lang="vi-VN" sz="2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Sáo</a:t>
            </a:r>
            <a:r>
              <a:rPr lang="vi-VN" sz="2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Đen” </a:t>
            </a:r>
            <a:r>
              <a:rPr lang="vi-VN" sz="20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=&gt;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uật sư nhớ tới một bài đồng dao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cổ,</a:t>
            </a:r>
            <a:r>
              <a:rPr lang="vi-VN" sz="2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20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vi-VN" sz="20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“Bài</a:t>
            </a:r>
            <a:r>
              <a:rPr lang="vi-VN" sz="2000" spc="-4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spc="-3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hát đồng sáu xu” giúp ô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nhớ</a:t>
            </a:r>
            <a:r>
              <a:rPr lang="vi-VN" sz="2000" spc="-1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vi-VN" sz="2000" spc="-1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chứng cứ bỏ sót trong chiếc túi nhung đen của bà chủ </a:t>
            </a:r>
            <a:r>
              <a:rPr lang="vi-VN" sz="20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=&gt;</a:t>
            </a:r>
            <a:r>
              <a:rPr lang="vi-VN" sz="2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ông điều tra lại, phát hiện bà giúp việc nói dối. Cuối cùng, bà giúp việc phải khai toàn bộ sự thật: thủ phạm chính là con trai bà</a:t>
            </a:r>
            <a:endParaRPr lang="en-US" sz="20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05C7D787-F281-497D-9FEC-28556A13B776}"/>
              </a:ext>
            </a:extLst>
          </p:cNvPr>
          <p:cNvSpPr/>
          <p:nvPr/>
        </p:nvSpPr>
        <p:spPr>
          <a:xfrm>
            <a:off x="5554132" y="3978254"/>
            <a:ext cx="630767" cy="685800"/>
          </a:xfrm>
          <a:prstGeom prst="downArrow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D2FF0598-9681-44E7-B13A-071FCF1ED3CC}"/>
              </a:ext>
            </a:extLst>
          </p:cNvPr>
          <p:cNvSpPr/>
          <p:nvPr/>
        </p:nvSpPr>
        <p:spPr>
          <a:xfrm>
            <a:off x="814916" y="4730214"/>
            <a:ext cx="10439400" cy="1851099"/>
          </a:xfrm>
          <a:prstGeom prst="hexagon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42545" algn="just">
              <a:spcAft>
                <a:spcPts val="800"/>
              </a:spcAft>
              <a:tabLst>
                <a:tab pos="156210" algn="l"/>
              </a:tabLst>
            </a:pPr>
            <a:endParaRPr lang="vi-VN" sz="3200" b="1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42545" algn="just">
              <a:spcAft>
                <a:spcPts val="800"/>
              </a:spcAft>
              <a:tabLst>
                <a:tab pos="156210" algn="l"/>
              </a:tabLst>
            </a:pP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Nhận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xét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năng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vị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vi-VN" sz="3200" b="1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sư:</a:t>
            </a:r>
          </a:p>
          <a:p>
            <a:pPr marR="42545" algn="just">
              <a:spcAft>
                <a:spcPts val="800"/>
              </a:spcAft>
              <a:tabLst>
                <a:tab pos="156210" algn="l"/>
              </a:tabLst>
            </a:pP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thông minh, có khả năng phán đoán nhanh nhạy, tinh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ý,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nhạy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cảm,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giàu</a:t>
            </a:r>
            <a:r>
              <a:rPr lang="vi-VN" sz="3200" spc="-4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kinh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nghiệm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điều</a:t>
            </a:r>
            <a:r>
              <a:rPr lang="vi-VN" sz="3200" spc="-5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tra.</a:t>
            </a:r>
            <a:endParaRPr lang="en-US" sz="3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R="42545" algn="just">
              <a:spcAft>
                <a:spcPts val="800"/>
              </a:spcAft>
              <a:tabLst>
                <a:tab pos="156210" algn="l"/>
              </a:tabLst>
            </a:pPr>
            <a:r>
              <a:rPr lang="vi-VN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US" sz="3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066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9FE1AE-F94E-4E49-83A8-8B244DC176EA}"/>
              </a:ext>
            </a:extLst>
          </p:cNvPr>
          <p:cNvSpPr txBox="1"/>
          <p:nvPr/>
        </p:nvSpPr>
        <p:spPr>
          <a:xfrm>
            <a:off x="1193800" y="736599"/>
            <a:ext cx="3200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III. Tổng Kết</a:t>
            </a:r>
          </a:p>
          <a:p>
            <a:r>
              <a:rPr lang="vi-VN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     </a:t>
            </a:r>
            <a:r>
              <a:rPr lang="vi-VN" sz="3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1. Nghệ thuật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E143E8-8803-4488-B618-84D9F1068CAA}"/>
              </a:ext>
            </a:extLst>
          </p:cNvPr>
          <p:cNvSpPr txBox="1"/>
          <p:nvPr/>
        </p:nvSpPr>
        <p:spPr>
          <a:xfrm>
            <a:off x="372533" y="2349006"/>
            <a:ext cx="11446933" cy="2813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2545" lvl="1" algn="just">
              <a:lnSpc>
                <a:spcPct val="150000"/>
              </a:lnSpc>
              <a:spcAft>
                <a:spcPts val="800"/>
              </a:spcAft>
              <a:buClr>
                <a:srgbClr val="231F20"/>
              </a:buClr>
              <a:buSzPts val="1100"/>
              <a:tabLst>
                <a:tab pos="146685" algn="l"/>
              </a:tabLst>
            </a:pP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* 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Tác</a:t>
            </a:r>
            <a:r>
              <a:rPr lang="vi-VN" sz="2800" b="1" spc="-6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phẩm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chủ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yếu</a:t>
            </a:r>
            <a:r>
              <a:rPr lang="vi-VN" sz="2800" b="1" spc="-6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thoại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vi-VN" sz="2800" b="1" spc="-5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nhân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vật.</a:t>
            </a:r>
            <a:r>
              <a:rPr lang="vi-VN" sz="2800" b="1" spc="-5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Việc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không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miêu</a:t>
            </a:r>
            <a:r>
              <a:rPr lang="vi-VN" sz="2800" b="1" spc="-5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tả</a:t>
            </a:r>
            <a:r>
              <a:rPr lang="vi-VN" sz="2800" b="1" spc="-3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kĩ</a:t>
            </a:r>
            <a:r>
              <a:rPr lang="vi-VN" sz="2800" b="1" spc="-3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quá</a:t>
            </a:r>
            <a:r>
              <a:rPr lang="vi-VN" sz="2800" b="1" spc="-3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trình</a:t>
            </a:r>
            <a:r>
              <a:rPr lang="vi-VN" sz="2800" b="1" spc="-3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cân</a:t>
            </a:r>
            <a:r>
              <a:rPr lang="vi-VN" sz="2800" b="1" spc="-3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3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nhắc, </a:t>
            </a:r>
            <a:r>
              <a:rPr lang="vi-VN" sz="2800" b="1" spc="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suy luận của người điều tra có tác dụng:</a:t>
            </a:r>
            <a:endParaRPr lang="en-US" sz="2800" b="1" spc="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42545" algn="just">
              <a:lnSpc>
                <a:spcPct val="150000"/>
              </a:lnSpc>
              <a:spcAft>
                <a:spcPts val="800"/>
              </a:spcAft>
            </a:pP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     +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ngợi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năng,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kinh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nghiệm,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tốc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độ</a:t>
            </a:r>
            <a:r>
              <a:rPr lang="vi-VN" sz="2800" b="1" spc="-45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suy luận rất nhanh của Ét-uốt            </a:t>
            </a:r>
            <a:endParaRPr lang="vi-VN" sz="2800" b="1" dirty="0">
              <a:solidFill>
                <a:schemeClr val="accent6">
                  <a:lumMod val="50000"/>
                </a:schemeClr>
              </a:solidFill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R="42545" algn="just">
              <a:lnSpc>
                <a:spcPct val="150000"/>
              </a:lnSpc>
              <a:spcAft>
                <a:spcPts val="800"/>
              </a:spcAft>
            </a:pPr>
            <a:r>
              <a:rPr lang="vi-VN" sz="2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+Giúp câu chuyện thêm kịch tính, căng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thẳng.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19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9FE1AE-F94E-4E49-83A8-8B244DC176EA}"/>
              </a:ext>
            </a:extLst>
          </p:cNvPr>
          <p:cNvSpPr txBox="1"/>
          <p:nvPr/>
        </p:nvSpPr>
        <p:spPr>
          <a:xfrm>
            <a:off x="1193800" y="736599"/>
            <a:ext cx="3200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III. Tổng Kết</a:t>
            </a:r>
          </a:p>
          <a:p>
            <a:r>
              <a:rPr lang="vi-VN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        </a:t>
            </a:r>
            <a:r>
              <a:rPr lang="vi-VN" sz="32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2. Nội dung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EE413A-3566-4908-B7B7-256EBD25DE06}"/>
              </a:ext>
            </a:extLst>
          </p:cNvPr>
          <p:cNvSpPr txBox="1"/>
          <p:nvPr/>
        </p:nvSpPr>
        <p:spPr>
          <a:xfrm>
            <a:off x="1413933" y="1987580"/>
            <a:ext cx="8652933" cy="1418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</a:t>
            </a:r>
            <a:r>
              <a:rPr lang="vi-VN" sz="2800" b="1" spc="3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ngợi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tài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năng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phá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sư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Ét-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uốt.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</a:t>
            </a:r>
            <a:r>
              <a:rPr lang="vi-VN" sz="2800" b="1" spc="-15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Thể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hiện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niềm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tin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vào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sự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thật</a:t>
            </a:r>
            <a:r>
              <a:rPr lang="vi-VN" sz="2800" b="1" spc="-9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vi-VN" sz="2800" b="1" spc="-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spc="-2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lí.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Scroll: Horizontal 2">
            <a:extLst>
              <a:ext uri="{FF2B5EF4-FFF2-40B4-BE49-F238E27FC236}">
                <a16:creationId xmlns:a16="http://schemas.microsoft.com/office/drawing/2014/main" id="{F7CAD016-7E8D-47F1-9FE1-9ADEEFF588B3}"/>
              </a:ext>
            </a:extLst>
          </p:cNvPr>
          <p:cNvSpPr/>
          <p:nvPr/>
        </p:nvSpPr>
        <p:spPr>
          <a:xfrm>
            <a:off x="1676400" y="3315053"/>
            <a:ext cx="8839200" cy="3119613"/>
          </a:xfrm>
          <a:prstGeom prst="horizontalScroll">
            <a:avLst/>
          </a:prstGeom>
          <a:solidFill>
            <a:srgbClr val="FFE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14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vi-VN" sz="3200" spc="-5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ài</a:t>
            </a:r>
            <a:r>
              <a:rPr lang="vi-VN" sz="3200" spc="-6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học:</a:t>
            </a:r>
            <a:r>
              <a:rPr lang="vi-VN" sz="3200" spc="-5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cần</a:t>
            </a:r>
            <a:r>
              <a:rPr lang="vi-VN" sz="3200" spc="-6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cảnh</a:t>
            </a:r>
            <a:r>
              <a:rPr lang="vi-VN" sz="3200" spc="-5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giác;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tinh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tường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việc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sát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việc,</a:t>
            </a:r>
            <a:r>
              <a:rPr lang="vi-VN" sz="3200" spc="-1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con người;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đôi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khi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yếu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ngẫu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ý</a:t>
            </a:r>
            <a:r>
              <a:rPr lang="vi-VN" sz="3200" spc="-35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 quan trọng giúp ta nhìn ra bản chất của sự việc hoặc con người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886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B2137-24D5-46B1-81A0-E90E6AE8A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708" y="2332567"/>
            <a:ext cx="11559117" cy="1532466"/>
          </a:xfrm>
        </p:spPr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00B0F0"/>
                </a:solidFill>
              </a:rPr>
              <a:t>VĂN BẢN: BÀI </a:t>
            </a:r>
            <a:r>
              <a:rPr lang="vi-VN" b="1">
                <a:solidFill>
                  <a:srgbClr val="00B0F0"/>
                </a:solidFill>
              </a:rPr>
              <a:t>HÁT ĐỒNG SÁU XU </a:t>
            </a:r>
            <a:r>
              <a:rPr lang="vi-VN" sz="4900" b="1" dirty="0">
                <a:solidFill>
                  <a:srgbClr val="00B0F0"/>
                </a:solidFill>
              </a:rPr>
              <a:t>(A-ga-thơ Crit-xti)</a:t>
            </a:r>
            <a:br>
              <a:rPr lang="vi-VN" sz="4900" b="1" dirty="0">
                <a:solidFill>
                  <a:srgbClr val="00B0F0"/>
                </a:solidFill>
              </a:rPr>
            </a:br>
            <a:endParaRPr lang="en-US" sz="4900" b="1" dirty="0">
              <a:solidFill>
                <a:srgbClr val="00B0F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3651BA-DF4C-4FD7-9E9D-7787306D300D}"/>
              </a:ext>
            </a:extLst>
          </p:cNvPr>
          <p:cNvSpPr txBox="1"/>
          <p:nvPr/>
        </p:nvSpPr>
        <p:spPr>
          <a:xfrm>
            <a:off x="1037165" y="3429000"/>
            <a:ext cx="3729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vi-VN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Tìm hiểu chung:</a:t>
            </a:r>
          </a:p>
          <a:p>
            <a:r>
              <a:rPr lang="vi-VN" sz="3200" dirty="0">
                <a:latin typeface="+mj-lt"/>
              </a:rPr>
              <a:t>  </a:t>
            </a:r>
            <a:r>
              <a:rPr lang="vi-VN" sz="32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1.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Tác giả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177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3651BA-DF4C-4FD7-9E9D-7787306D300D}"/>
              </a:ext>
            </a:extLst>
          </p:cNvPr>
          <p:cNvSpPr txBox="1"/>
          <p:nvPr/>
        </p:nvSpPr>
        <p:spPr>
          <a:xfrm>
            <a:off x="1087965" y="625557"/>
            <a:ext cx="3729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vi-VN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Tìm hiểu chung:</a:t>
            </a:r>
          </a:p>
          <a:p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  1.Tác giả: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E2645FF-0F4B-4E4A-9CDE-86F82B50B7EC}"/>
              </a:ext>
            </a:extLst>
          </p:cNvPr>
          <p:cNvSpPr/>
          <p:nvPr/>
        </p:nvSpPr>
        <p:spPr>
          <a:xfrm>
            <a:off x="6096000" y="3861775"/>
            <a:ext cx="5486400" cy="175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142875" algn="l"/>
              </a:tabLst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-Sự</a:t>
            </a:r>
            <a:r>
              <a:rPr kumimoji="0" lang="vi-VN" sz="3200" b="0" i="0" u="none" strike="noStrike" kern="1200" cap="none" spc="-5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văn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học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khá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đồ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sộ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kumimoji="0" lang="vi-VN" sz="3200" b="0" i="0" u="none" strike="noStrike" kern="1200" cap="none" spc="-4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1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nhiều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thể</a:t>
            </a:r>
            <a:r>
              <a:rPr kumimoji="0" lang="vi-VN" sz="3200" b="0" i="0" u="none" strike="noStrike" kern="1200" cap="none" spc="-6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loại:</a:t>
            </a:r>
            <a:r>
              <a:rPr kumimoji="0" lang="vi-VN" sz="3200" b="0" i="0" u="none" strike="noStrike" kern="1200" cap="none" spc="-6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tiểu</a:t>
            </a:r>
            <a:r>
              <a:rPr kumimoji="0" lang="vi-VN" sz="3200" b="0" i="0" u="none" strike="noStrike" kern="1200" cap="none" spc="-6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thuyết,</a:t>
            </a:r>
            <a:r>
              <a:rPr kumimoji="0" lang="vi-VN" sz="3200" b="0" i="0" u="none" strike="noStrike" kern="1200" cap="none" spc="-6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truyện</a:t>
            </a:r>
            <a:r>
              <a:rPr kumimoji="0" lang="vi-VN" sz="3200" b="0" i="0" u="none" strike="noStrike" kern="1200" cap="none" spc="-6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ngắn,</a:t>
            </a:r>
            <a:r>
              <a:rPr kumimoji="0" lang="vi-VN" sz="3200" b="0" i="0" u="none" strike="noStrike" kern="1200" cap="none" spc="-6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2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kịch,...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A32F89-725F-4EEE-80E7-EEBCFF22A257}"/>
              </a:ext>
            </a:extLst>
          </p:cNvPr>
          <p:cNvSpPr/>
          <p:nvPr/>
        </p:nvSpPr>
        <p:spPr>
          <a:xfrm>
            <a:off x="795867" y="1813818"/>
            <a:ext cx="6184899" cy="18353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42545" lvl="0" indent="0" algn="just" defTabSz="9144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174625" algn="l"/>
              </a:tabLst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-A-ga-thơ</a:t>
            </a:r>
            <a:r>
              <a:rPr kumimoji="0" lang="vi-VN" sz="3200" b="0" i="0" u="none" strike="noStrike" kern="1200" cap="none" spc="-8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Crít-xti</a:t>
            </a:r>
            <a:r>
              <a:rPr kumimoji="0" lang="vi-VN" sz="3200" b="0" i="0" u="none" strike="noStrike" kern="1200" cap="none" spc="-7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(1890</a:t>
            </a:r>
            <a:r>
              <a:rPr kumimoji="0" lang="vi-VN" sz="3200" b="0" i="0" u="none" strike="noStrike" kern="1200" cap="none" spc="-7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vi-VN" sz="3200" b="0" i="0" u="none" strike="noStrike" kern="1200" cap="none" spc="-7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1976)</a:t>
            </a:r>
            <a:r>
              <a:rPr kumimoji="0" lang="vi-VN" sz="3200" b="0" i="0" u="none" strike="noStrike" kern="1200" cap="none" spc="-8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kumimoji="0" lang="vi-VN" sz="3200" b="0" i="0" u="none" strike="noStrike" kern="1200" cap="none" spc="-7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kumimoji="0" lang="vi-VN" sz="3200" b="0" i="0" u="none" strike="noStrike" kern="1200" cap="none" spc="-7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văn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lớn người</a:t>
            </a:r>
            <a:r>
              <a:rPr kumimoji="0" lang="vi-VN" sz="3200" b="0" i="0" u="none" strike="noStrike" kern="1200" cap="none" spc="-3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Anh,</a:t>
            </a:r>
            <a:r>
              <a:rPr kumimoji="0" lang="vi-VN" sz="3200" b="0" i="0" u="none" strike="noStrike" kern="1200" cap="none" spc="-3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được mệnh</a:t>
            </a:r>
            <a:r>
              <a:rPr kumimoji="0" lang="vi-VN" sz="3200" b="0" i="0" u="none" strike="noStrike" kern="1200" cap="none" spc="-3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danh</a:t>
            </a:r>
            <a:r>
              <a:rPr kumimoji="0" lang="vi-VN" sz="3200" b="0" i="0" u="none" strike="noStrike" kern="1200" cap="none" spc="-3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kumimoji="0" lang="vi-VN" sz="3200" b="0" i="0" u="none" strike="noStrike" kern="1200" cap="none" spc="-3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-4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“nữ hoàng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truyện trinh thám”.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9" descr="Agatha Christie vào những năm 1910. Ảnh: Hulton Archive">
            <a:extLst>
              <a:ext uri="{FF2B5EF4-FFF2-40B4-BE49-F238E27FC236}">
                <a16:creationId xmlns:a16="http://schemas.microsoft.com/office/drawing/2014/main" id="{0A3DEDA9-D624-4F7A-8024-CA041EDE24D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067" y="1056744"/>
            <a:ext cx="2438400" cy="215175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rame 10">
            <a:extLst>
              <a:ext uri="{FF2B5EF4-FFF2-40B4-BE49-F238E27FC236}">
                <a16:creationId xmlns:a16="http://schemas.microsoft.com/office/drawing/2014/main" id="{76FF6E03-C58F-4EDA-BAD7-41D82FA9EBD2}"/>
              </a:ext>
            </a:extLst>
          </p:cNvPr>
          <p:cNvSpPr/>
          <p:nvPr/>
        </p:nvSpPr>
        <p:spPr>
          <a:xfrm>
            <a:off x="7831667" y="680590"/>
            <a:ext cx="2997200" cy="2904067"/>
          </a:xfrm>
          <a:prstGeom prst="fra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Chân dung Christie ở độ tuổi trung niên">
            <a:extLst>
              <a:ext uri="{FF2B5EF4-FFF2-40B4-BE49-F238E27FC236}">
                <a16:creationId xmlns:a16="http://schemas.microsoft.com/office/drawing/2014/main" id="{7E2059A1-F034-45C6-AD1B-8F1F86ABA1A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966" y="4109790"/>
            <a:ext cx="2230967" cy="2402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Frame 13">
            <a:extLst>
              <a:ext uri="{FF2B5EF4-FFF2-40B4-BE49-F238E27FC236}">
                <a16:creationId xmlns:a16="http://schemas.microsoft.com/office/drawing/2014/main" id="{66F40096-B21A-479F-8BDE-124CC419D1A2}"/>
              </a:ext>
            </a:extLst>
          </p:cNvPr>
          <p:cNvSpPr/>
          <p:nvPr/>
        </p:nvSpPr>
        <p:spPr>
          <a:xfrm>
            <a:off x="2190749" y="3760177"/>
            <a:ext cx="2819400" cy="2898613"/>
          </a:xfrm>
          <a:prstGeom prst="fra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49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9727216-7B0D-48C8-8217-168E50C0D83D}"/>
              </a:ext>
            </a:extLst>
          </p:cNvPr>
          <p:cNvSpPr txBox="1"/>
          <p:nvPr/>
        </p:nvSpPr>
        <p:spPr>
          <a:xfrm>
            <a:off x="922866" y="1445455"/>
            <a:ext cx="298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Văn bản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A9959A-124E-4B50-BE2C-97FC80C2EFA8}"/>
              </a:ext>
            </a:extLst>
          </p:cNvPr>
          <p:cNvSpPr txBox="1"/>
          <p:nvPr/>
        </p:nvSpPr>
        <p:spPr>
          <a:xfrm>
            <a:off x="1075266" y="2153341"/>
            <a:ext cx="75861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-</a:t>
            </a:r>
            <a:r>
              <a:rPr lang="vi-VN" sz="3600" dirty="0">
                <a:solidFill>
                  <a:srgbClr val="CC0099"/>
                </a:solidFill>
                <a:latin typeface="+mj-lt"/>
              </a:rPr>
              <a:t>Đọc</a:t>
            </a:r>
          </a:p>
          <a:p>
            <a:r>
              <a:rPr lang="vi-VN" sz="3600" dirty="0">
                <a:latin typeface="+mj-lt"/>
              </a:rPr>
              <a:t>-</a:t>
            </a:r>
            <a:r>
              <a:rPr lang="vi-VN" sz="3600" dirty="0">
                <a:solidFill>
                  <a:srgbClr val="CC0099"/>
                </a:solidFill>
                <a:latin typeface="+mj-lt"/>
              </a:rPr>
              <a:t>Thể loại: </a:t>
            </a:r>
            <a:endParaRPr lang="vi-VN" sz="3600" dirty="0">
              <a:highlight>
                <a:srgbClr val="FFFF00"/>
              </a:highlight>
              <a:latin typeface="+mj-lt"/>
            </a:endParaRPr>
          </a:p>
          <a:p>
            <a:r>
              <a:rPr lang="vi-VN" sz="3600" dirty="0">
                <a:latin typeface="+mj-lt"/>
              </a:rPr>
              <a:t>-</a:t>
            </a:r>
            <a:r>
              <a:rPr lang="vi-VN" sz="3600" dirty="0">
                <a:solidFill>
                  <a:srgbClr val="CC0099"/>
                </a:solidFill>
                <a:latin typeface="+mj-lt"/>
              </a:rPr>
              <a:t>PTBD:   </a:t>
            </a:r>
            <a:endParaRPr lang="en-US" sz="3600" dirty="0">
              <a:highlight>
                <a:srgbClr val="FFFF00"/>
              </a:highligh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1531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t="-7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ABFE33-209E-432D-8EBE-48D7DFD16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219056"/>
              </p:ext>
            </p:extLst>
          </p:nvPr>
        </p:nvGraphicFramePr>
        <p:xfrm>
          <a:off x="1047547" y="675173"/>
          <a:ext cx="10385661" cy="5927892"/>
        </p:xfrm>
        <a:graphic>
          <a:graphicData uri="http://schemas.openxmlformats.org/drawingml/2006/table">
            <a:tbl>
              <a:tblPr firstRow="1" firstCol="1" bandRow="1"/>
              <a:tblGrid>
                <a:gridCol w="1210165">
                  <a:extLst>
                    <a:ext uri="{9D8B030D-6E8A-4147-A177-3AD203B41FA5}">
                      <a16:colId xmlns:a16="http://schemas.microsoft.com/office/drawing/2014/main" val="1318204473"/>
                    </a:ext>
                  </a:extLst>
                </a:gridCol>
                <a:gridCol w="2281834">
                  <a:extLst>
                    <a:ext uri="{9D8B030D-6E8A-4147-A177-3AD203B41FA5}">
                      <a16:colId xmlns:a16="http://schemas.microsoft.com/office/drawing/2014/main" val="3602770875"/>
                    </a:ext>
                  </a:extLst>
                </a:gridCol>
                <a:gridCol w="6893662">
                  <a:extLst>
                    <a:ext uri="{9D8B030D-6E8A-4147-A177-3AD203B41FA5}">
                      <a16:colId xmlns:a16="http://schemas.microsoft.com/office/drawing/2014/main" val="4223303980"/>
                    </a:ext>
                  </a:extLst>
                </a:gridCol>
              </a:tblGrid>
              <a:tr h="607639"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tin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16658"/>
                  </a:ext>
                </a:extLst>
              </a:tr>
              <a:tr h="2876599"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 1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9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499110" algn="l"/>
                        </a:tabLst>
                      </a:pP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 ngắn </a:t>
                      </a:r>
                      <a:r>
                        <a:rPr lang="vi-VN" sz="2800" i="1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 hát đồng sáu xu</a:t>
                      </a: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được đăng lân đầu trên hoạ báo </a:t>
                      </a:r>
                      <a:r>
                        <a:rPr lang="vi-VN" sz="2800" i="1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 tức sân khấu và thể thao</a:t>
                      </a: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tháng 12 năm 1929 </a:t>
                      </a:r>
                      <a:r>
                        <a:rPr lang="vi-VN" sz="2800" i="1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ở</a:t>
                      </a: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Anh. Sau đó tác phẩm được in trong tập truyện </a:t>
                      </a:r>
                      <a:r>
                        <a:rPr lang="vi-VN" sz="2800" i="1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Bí mật của Lít-tơ-đeo (Listerdale)</a:t>
                      </a: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(1934) và </a:t>
                      </a:r>
                      <a:r>
                        <a:rPr lang="vi-VN" sz="2800" i="1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 chứng buộc tội</a:t>
                      </a:r>
                      <a:r>
                        <a:rPr lang="vi-VN" sz="2800" u="none" strike="noStrike" spc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(1948).</a:t>
                      </a:r>
                      <a:endParaRPr lang="en-US" sz="2800" u="none" strike="noStrike" spc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23731"/>
                  </a:ext>
                </a:extLst>
              </a:tr>
              <a:tr h="795154"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 loại: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Truyện trinh thám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489072"/>
                  </a:ext>
                </a:extLst>
              </a:tr>
              <a:tr h="1513611"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 sự xen miêu tả,biểu cảm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354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59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D06CE176-430C-4295-B663-755D03C648F7}"/>
              </a:ext>
            </a:extLst>
          </p:cNvPr>
          <p:cNvSpPr/>
          <p:nvPr/>
        </p:nvSpPr>
        <p:spPr>
          <a:xfrm>
            <a:off x="2312069" y="1318572"/>
            <a:ext cx="7505699" cy="1845733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0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I. Khám phá văn bản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A2CB8-4DB4-4AD3-AEC4-10211A01A359}"/>
              </a:ext>
            </a:extLst>
          </p:cNvPr>
          <p:cNvSpPr txBox="1"/>
          <p:nvPr/>
        </p:nvSpPr>
        <p:spPr>
          <a:xfrm>
            <a:off x="2162124" y="3333341"/>
            <a:ext cx="7867751" cy="1840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2545" lvl="0" algn="just">
              <a:lnSpc>
                <a:spcPct val="150000"/>
              </a:lnSpc>
              <a:spcAft>
                <a:spcPts val="0"/>
              </a:spcAft>
              <a:buClr>
                <a:srgbClr val="231F20"/>
              </a:buClr>
              <a:buSzPts val="1100"/>
              <a:tabLst>
                <a:tab pos="206375" algn="l"/>
              </a:tabLst>
            </a:pP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1.Tìm hiểu cốt truyện, vụ án cần điều tra, hệ</a:t>
            </a:r>
            <a:r>
              <a:rPr lang="vi-VN" sz="40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thống</a:t>
            </a:r>
            <a:r>
              <a:rPr lang="vi-VN" sz="40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nhân</a:t>
            </a:r>
            <a:r>
              <a:rPr lang="vi-VN" sz="40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vật,</a:t>
            </a:r>
            <a:r>
              <a:rPr lang="vi-VN" sz="40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ngôi</a:t>
            </a:r>
            <a:r>
              <a:rPr lang="vi-VN" sz="40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40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kể</a:t>
            </a:r>
            <a:endParaRPr lang="en-US" sz="4000" spc="0" dirty="0">
              <a:solidFill>
                <a:srgbClr val="002060"/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207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DA1545D-06FA-493F-B031-484EB31DF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86570"/>
              </p:ext>
            </p:extLst>
          </p:nvPr>
        </p:nvGraphicFramePr>
        <p:xfrm>
          <a:off x="1293707" y="1761065"/>
          <a:ext cx="9834880" cy="411818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851081">
                  <a:extLst>
                    <a:ext uri="{9D8B030D-6E8A-4147-A177-3AD203B41FA5}">
                      <a16:colId xmlns:a16="http://schemas.microsoft.com/office/drawing/2014/main" val="2805634413"/>
                    </a:ext>
                  </a:extLst>
                </a:gridCol>
                <a:gridCol w="5983799">
                  <a:extLst>
                    <a:ext uri="{9D8B030D-6E8A-4147-A177-3AD203B41FA5}">
                      <a16:colId xmlns:a16="http://schemas.microsoft.com/office/drawing/2014/main" val="3724363366"/>
                    </a:ext>
                  </a:extLst>
                </a:gridCol>
              </a:tblGrid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Yếu tố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Nội dung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6967694"/>
                  </a:ext>
                </a:extLst>
              </a:tr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Cốt truyện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0882755"/>
                  </a:ext>
                </a:extLst>
              </a:tr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Ngôi kể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8839540"/>
                  </a:ext>
                </a:extLst>
              </a:tr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Vụ án cần điều tra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103130"/>
                  </a:ext>
                </a:extLst>
              </a:tr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Thời gian xảy ra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989345"/>
                  </a:ext>
                </a:extLst>
              </a:tr>
              <a:tr h="6863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Hệ thống nv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304922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9507046-66DD-41A1-BD3F-BDCB5A465E03}"/>
              </a:ext>
            </a:extLst>
          </p:cNvPr>
          <p:cNvSpPr txBox="1"/>
          <p:nvPr/>
        </p:nvSpPr>
        <p:spPr>
          <a:xfrm>
            <a:off x="962172" y="788242"/>
            <a:ext cx="11040532" cy="669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2545" lvl="0" algn="just">
              <a:lnSpc>
                <a:spcPct val="150000"/>
              </a:lnSpc>
              <a:spcAft>
                <a:spcPts val="0"/>
              </a:spcAft>
              <a:buClr>
                <a:srgbClr val="231F20"/>
              </a:buClr>
              <a:buSzPts val="1100"/>
              <a:tabLst>
                <a:tab pos="206375" algn="l"/>
              </a:tabLst>
            </a:pP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1.Tìm hiểu cốt truyện, vụ án cần điều tra, hệ</a:t>
            </a:r>
            <a:r>
              <a:rPr lang="vi-VN" sz="28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thống</a:t>
            </a:r>
            <a:r>
              <a:rPr lang="vi-VN" sz="28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nhân</a:t>
            </a:r>
            <a:r>
              <a:rPr lang="vi-VN" sz="28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vật,</a:t>
            </a:r>
            <a:r>
              <a:rPr lang="vi-VN" sz="28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ngôi</a:t>
            </a:r>
            <a:r>
              <a:rPr lang="vi-VN" sz="2800" b="1" i="1" spc="-25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 </a:t>
            </a:r>
            <a:r>
              <a:rPr lang="vi-VN" sz="2800" b="1" i="1" spc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Verdana" panose="020B0604030504040204" pitchFamily="34" charset="0"/>
              </a:rPr>
              <a:t>kể</a:t>
            </a:r>
            <a:endParaRPr lang="en-US" sz="2800" spc="0" dirty="0">
              <a:solidFill>
                <a:srgbClr val="002060"/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71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3E3F9E-DB03-4BA9-BA00-35AB37EBC369}"/>
              </a:ext>
            </a:extLst>
          </p:cNvPr>
          <p:cNvSpPr txBox="1"/>
          <p:nvPr/>
        </p:nvSpPr>
        <p:spPr>
          <a:xfrm>
            <a:off x="2125132" y="523430"/>
            <a:ext cx="2277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*Ngôi kể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6B522B-73D6-4A1D-9BCF-A2982F2882A6}"/>
              </a:ext>
            </a:extLst>
          </p:cNvPr>
          <p:cNvSpPr txBox="1"/>
          <p:nvPr/>
        </p:nvSpPr>
        <p:spPr>
          <a:xfrm>
            <a:off x="2523068" y="1282858"/>
            <a:ext cx="74083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Câu chuyện được kể theo ngôi thứ ba</a:t>
            </a:r>
            <a:r>
              <a:rPr lang="vi-VN" sz="28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33AF46-A1E9-4161-A442-96AB9B1FD7C9}"/>
              </a:ext>
            </a:extLst>
          </p:cNvPr>
          <p:cNvSpPr txBox="1"/>
          <p:nvPr/>
        </p:nvSpPr>
        <p:spPr>
          <a:xfrm>
            <a:off x="2260599" y="1921326"/>
            <a:ext cx="452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*Vụ án cần điều tra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044A61-4720-41A6-AEC1-69013A28E92D}"/>
              </a:ext>
            </a:extLst>
          </p:cNvPr>
          <p:cNvSpPr txBox="1"/>
          <p:nvPr/>
        </p:nvSpPr>
        <p:spPr>
          <a:xfrm>
            <a:off x="2523068" y="2627061"/>
            <a:ext cx="6756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-Vụ</a:t>
            </a:r>
            <a:r>
              <a:rPr lang="vi-VN" sz="3200" spc="-6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án: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Li-ly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Cráp-tri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bị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giết</a:t>
            </a:r>
            <a:r>
              <a:rPr lang="vi-VN" sz="3200" spc="-6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tại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nhà.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0153DF-EB1C-4466-96E6-9444E0C72803}"/>
              </a:ext>
            </a:extLst>
          </p:cNvPr>
          <p:cNvSpPr txBox="1"/>
          <p:nvPr/>
        </p:nvSpPr>
        <p:spPr>
          <a:xfrm>
            <a:off x="2878666" y="3327085"/>
            <a:ext cx="4021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*Thời gian xảy ra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F55A8F-DC81-4CCF-891A-D90E13A48B5C}"/>
              </a:ext>
            </a:extLst>
          </p:cNvPr>
          <p:cNvSpPr txBox="1"/>
          <p:nvPr/>
        </p:nvSpPr>
        <p:spPr>
          <a:xfrm>
            <a:off x="2777066" y="4083455"/>
            <a:ext cx="92202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-Buổi tối (khi bà giúp việc Ma-thơ đến để chuẩn bị dọn bữa tối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lúc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giờ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30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phút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Li-ly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đã</a:t>
            </a:r>
            <a:r>
              <a:rPr lang="vi-VN" sz="3200" spc="-1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chết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rồi).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C0FACD-3F6E-4226-BFDB-BF0C1D7EEEB8}"/>
              </a:ext>
            </a:extLst>
          </p:cNvPr>
          <p:cNvSpPr txBox="1"/>
          <p:nvPr/>
        </p:nvSpPr>
        <p:spPr>
          <a:xfrm>
            <a:off x="2878666" y="5160673"/>
            <a:ext cx="558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*Không gian xảy ra vụ án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85363F-6CE5-4349-B6A2-025FD46A668C}"/>
              </a:ext>
            </a:extLst>
          </p:cNvPr>
          <p:cNvSpPr txBox="1"/>
          <p:nvPr/>
        </p:nvSpPr>
        <p:spPr>
          <a:xfrm>
            <a:off x="3048000" y="5681270"/>
            <a:ext cx="6096000" cy="752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1910" lvl="0" algn="just">
              <a:lnSpc>
                <a:spcPct val="150000"/>
              </a:lnSpc>
              <a:spcAft>
                <a:spcPts val="800"/>
              </a:spcAft>
              <a:buClr>
                <a:srgbClr val="231F20"/>
              </a:buClr>
              <a:buSzPts val="1100"/>
              <a:tabLst>
                <a:tab pos="151130" algn="l"/>
              </a:tabLst>
            </a:pP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-Trong</a:t>
            </a:r>
            <a:r>
              <a:rPr lang="vi-VN" sz="3200" spc="-5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</a:t>
            </a:r>
            <a:r>
              <a:rPr lang="vi-VN" sz="3200" spc="-5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Li-ly 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Cráp-tri.</a:t>
            </a:r>
            <a:endParaRPr lang="en-US" sz="3200" spc="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5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5" grpId="0"/>
      <p:bldP spid="8" grpId="0"/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0D98021-DCDE-4525-8359-E371E7A52487}"/>
              </a:ext>
            </a:extLst>
          </p:cNvPr>
          <p:cNvSpPr txBox="1"/>
          <p:nvPr/>
        </p:nvSpPr>
        <p:spPr>
          <a:xfrm>
            <a:off x="2336800" y="497273"/>
            <a:ext cx="46566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*Hệ thống nhân vật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34A735-DA36-41EA-A3A8-DFC342902F99}"/>
              </a:ext>
            </a:extLst>
          </p:cNvPr>
          <p:cNvSpPr/>
          <p:nvPr/>
        </p:nvSpPr>
        <p:spPr>
          <a:xfrm>
            <a:off x="2616200" y="1286934"/>
            <a:ext cx="5240867" cy="1295400"/>
          </a:xfrm>
          <a:prstGeom prst="rect">
            <a:avLst/>
          </a:prstGeom>
          <a:solidFill>
            <a:srgbClr val="CC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vi-VN" sz="3200" spc="-6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điều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tra: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luật</a:t>
            </a:r>
            <a:r>
              <a:rPr lang="vi-VN" sz="3200" spc="-6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sư</a:t>
            </a:r>
            <a:r>
              <a:rPr lang="vi-VN" sz="3200" spc="-6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Ét-uốt</a:t>
            </a:r>
            <a:r>
              <a:rPr lang="vi-VN" sz="1800" spc="-2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277545-310A-4B05-80A0-75640525DDFE}"/>
              </a:ext>
            </a:extLst>
          </p:cNvPr>
          <p:cNvSpPr/>
          <p:nvPr/>
        </p:nvSpPr>
        <p:spPr>
          <a:xfrm>
            <a:off x="6290734" y="2950029"/>
            <a:ext cx="5240867" cy="1161142"/>
          </a:xfrm>
          <a:prstGeom prst="rect">
            <a:avLst/>
          </a:prstGeom>
          <a:solidFill>
            <a:srgbClr val="CC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231F20"/>
              </a:buClr>
              <a:buSzPts val="1100"/>
              <a:tabLst>
                <a:tab pos="154305" algn="l"/>
              </a:tabLst>
            </a:pP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Nạn</a:t>
            </a:r>
            <a:r>
              <a:rPr lang="vi-VN" sz="3200" spc="-3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nhân:</a:t>
            </a:r>
            <a:r>
              <a:rPr lang="vi-VN" sz="3200" spc="-3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</a:t>
            </a:r>
            <a:r>
              <a:rPr lang="vi-VN" sz="3200" spc="-3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Li-ly</a:t>
            </a:r>
            <a:r>
              <a:rPr lang="vi-VN" sz="3200" spc="-35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Cráp-tri</a:t>
            </a:r>
            <a:r>
              <a:rPr lang="vi-VN" sz="18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sz="1400" spc="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0076B6-0A27-4C2A-942F-720E7CBCA2C5}"/>
              </a:ext>
            </a:extLst>
          </p:cNvPr>
          <p:cNvSpPr/>
          <p:nvPr/>
        </p:nvSpPr>
        <p:spPr>
          <a:xfrm>
            <a:off x="3014134" y="4546601"/>
            <a:ext cx="7755466" cy="1439332"/>
          </a:xfrm>
          <a:prstGeom prst="rect">
            <a:avLst/>
          </a:prstGeom>
          <a:solidFill>
            <a:srgbClr val="CC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Nghi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phạm: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viên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gia</a:t>
            </a:r>
            <a:r>
              <a:rPr lang="vi-VN" sz="3200" spc="-1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32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đình hoặc một kẻ bên ngoài đột nhập vào ngôi </a:t>
            </a:r>
            <a:r>
              <a:rPr lang="vi-VN" sz="3200" spc="-2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nhà.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01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1000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Sức hấp dẫn của truyện trinh thám: </vt:lpstr>
      <vt:lpstr>VĂN BẢN: BÀI HÁT ĐỒNG SÁU XU (A-ga-thơ Crit-xti)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Sức hấp dẫn của truyện trinh thám: </dc:title>
  <dc:creator>Vũ Tuấn Minh Nguyễn</dc:creator>
  <cp:lastModifiedBy>Nguyễn Phương Lam</cp:lastModifiedBy>
  <cp:revision>4</cp:revision>
  <dcterms:created xsi:type="dcterms:W3CDTF">2024-06-28T02:37:08Z</dcterms:created>
  <dcterms:modified xsi:type="dcterms:W3CDTF">2025-03-31T13:18:30Z</dcterms:modified>
</cp:coreProperties>
</file>