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</p:sldMasterIdLst>
  <p:notesMasterIdLst>
    <p:notesMasterId r:id="rId24"/>
  </p:notesMasterIdLst>
  <p:sldIdLst>
    <p:sldId id="456" r:id="rId2"/>
    <p:sldId id="433" r:id="rId3"/>
    <p:sldId id="434" r:id="rId4"/>
    <p:sldId id="452" r:id="rId5"/>
    <p:sldId id="259" r:id="rId6"/>
    <p:sldId id="436" r:id="rId7"/>
    <p:sldId id="437" r:id="rId8"/>
    <p:sldId id="438" r:id="rId9"/>
    <p:sldId id="439" r:id="rId10"/>
    <p:sldId id="440" r:id="rId11"/>
    <p:sldId id="441" r:id="rId12"/>
    <p:sldId id="450" r:id="rId13"/>
    <p:sldId id="449" r:id="rId14"/>
    <p:sldId id="453" r:id="rId15"/>
    <p:sldId id="399" r:id="rId16"/>
    <p:sldId id="446" r:id="rId17"/>
    <p:sldId id="447" r:id="rId18"/>
    <p:sldId id="454" r:id="rId19"/>
    <p:sldId id="455" r:id="rId20"/>
    <p:sldId id="448" r:id="rId21"/>
    <p:sldId id="386" r:id="rId22"/>
    <p:sldId id="45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33CC33"/>
    <a:srgbClr val="00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38" autoAdjust="0"/>
    <p:restoredTop sz="94704" autoAdjust="0"/>
  </p:normalViewPr>
  <p:slideViewPr>
    <p:cSldViewPr snapToGrid="0">
      <p:cViewPr varScale="1">
        <p:scale>
          <a:sx n="88" d="100"/>
          <a:sy n="88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49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568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2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1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0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5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1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5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1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00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05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0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44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6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497AA0-1487-469E-87EC-EC0AAB76B4D8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51124-A1F5-40F3-806F-12E2A41C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jpeg"/><Relationship Id="rId5" Type="http://schemas.microsoft.com/office/2007/relationships/media" Target="../media/media3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keep%20or%20give.pptx#-1,1,PowerPoint Presentat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547905" y="1261021"/>
            <a:ext cx="1122388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48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Bernard MT Condensed" panose="02050806060905020404" pitchFamily="18" charset="0"/>
                <a:ea typeface="方正胖娃简体" panose="03000509000000000000" pitchFamily="65" charset="-122"/>
              </a:rPr>
              <a:t>Warmly welcome all the teachers and students</a:t>
            </a:r>
            <a:endParaRPr lang="zh-CN" altLang="en-US" sz="48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Bernard MT Condensed" panose="020508060609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519137" y="800620"/>
            <a:ext cx="717325" cy="636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5666" y="3666308"/>
            <a:ext cx="767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Phuong Thao</a:t>
            </a:r>
          </a:p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Doan Lap Lower Secondary School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1228" y="1491449"/>
            <a:ext cx="10855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/'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siəri:z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wizard /'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wizəd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must-see /ˈ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mʌst-si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gripping /'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gripi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3" name="ttsmaker-file-2025-2-18-20-48-24">
            <a:hlinkClick r:id="" action="ppaction://media"/>
            <a:extLst>
              <a:ext uri="{FF2B5EF4-FFF2-40B4-BE49-F238E27FC236}">
                <a16:creationId xmlns="" xmlns:a16="http://schemas.microsoft.com/office/drawing/2014/main" id="{FCC3BE05-C250-EF34-E784-938047558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267" y="1597340"/>
            <a:ext cx="609600" cy="609600"/>
          </a:xfrm>
          <a:prstGeom prst="rect">
            <a:avLst/>
          </a:prstGeom>
        </p:spPr>
      </p:pic>
      <p:pic>
        <p:nvPicPr>
          <p:cNvPr id="4" name="ttsmaker-file-2025-2-18-21-1-45">
            <a:hlinkClick r:id="" action="ppaction://media"/>
            <a:extLst>
              <a:ext uri="{FF2B5EF4-FFF2-40B4-BE49-F238E27FC236}">
                <a16:creationId xmlns="" xmlns:a16="http://schemas.microsoft.com/office/drawing/2014/main" id="{1269872C-0B17-5437-CDC1-8B4014B57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267" y="4955860"/>
            <a:ext cx="609600" cy="609600"/>
          </a:xfrm>
          <a:prstGeom prst="rect">
            <a:avLst/>
          </a:prstGeom>
        </p:spPr>
      </p:pic>
      <p:pic>
        <p:nvPicPr>
          <p:cNvPr id="6" name="ttsmaker-file-2025-2-18-20-51-36">
            <a:hlinkClick r:id="" action="ppaction://media"/>
            <a:extLst>
              <a:ext uri="{FF2B5EF4-FFF2-40B4-BE49-F238E27FC236}">
                <a16:creationId xmlns="" xmlns:a16="http://schemas.microsoft.com/office/drawing/2014/main" id="{698A1E38-EFFE-0CB2-36A2-B0CD707ECA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820" y="3837389"/>
            <a:ext cx="609600" cy="609600"/>
          </a:xfrm>
          <a:prstGeom prst="rect">
            <a:avLst/>
          </a:prstGeom>
        </p:spPr>
      </p:pic>
      <p:pic>
        <p:nvPicPr>
          <p:cNvPr id="8" name="ttsmaker-file-2025-2-18-20-50-12">
            <a:hlinkClick r:id="" action="ppaction://media"/>
            <a:extLst>
              <a:ext uri="{FF2B5EF4-FFF2-40B4-BE49-F238E27FC236}">
                <a16:creationId xmlns="" xmlns:a16="http://schemas.microsoft.com/office/drawing/2014/main" id="{85A6A781-F43B-FFB1-302C-E72827D9D7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628" y="2686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5350" y="157487"/>
            <a:ext cx="1114954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GB" sz="2700" b="1" dirty="0">
                <a:latin typeface="Arial" panose="020B0604020202020204" pitchFamily="34" charset="0"/>
                <a:cs typeface="Arial" panose="020B0604020202020204" pitchFamily="34" charset="0"/>
              </a:rPr>
              <a:t>the words </a:t>
            </a:r>
            <a:r>
              <a:rPr lang="en-GB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700" b="1" dirty="0">
                <a:latin typeface="Arial" panose="020B0604020202020204" pitchFamily="34" charset="0"/>
                <a:cs typeface="Arial" panose="020B0604020202020204" pitchFamily="34" charset="0"/>
              </a:rPr>
              <a:t>their meanings.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Buy Harry Potter &amp;amp; The Sorcerer&amp;#39;s Stone: The Harry Potter Magical Movie  Mode - Microsoft S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26" y="878268"/>
            <a:ext cx="3536320" cy="519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877641"/>
              </p:ext>
            </p:extLst>
          </p:nvPr>
        </p:nvGraphicFramePr>
        <p:xfrm>
          <a:off x="460433" y="1470887"/>
          <a:ext cx="7902332" cy="35815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719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30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05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Meanings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that is so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that you think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 should see it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wizard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films that tell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stories about the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 characters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must-see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exciting or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interesting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gripping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man who has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magical powers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04840" y="5724052"/>
            <a:ext cx="137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1. b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9445" y="5737742"/>
            <a:ext cx="1371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 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64352" y="5733677"/>
            <a:ext cx="1448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3. a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76440" y="5730897"/>
            <a:ext cx="1561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2. d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875" y="487025"/>
            <a:ext cx="725239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Mon, Apr 20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Harry Potter and the Sorcerer's Stone is a fantasy. Its director is Chris Columbus. It is the first of the Harry Potter film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Radcliffe is one of the stars in the film.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film tells the story of Harry Potter. He's a powerful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wizard.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is a student at a school for wizards and learns about himself, his family, and the bad things happening around him.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film received a lot of good reviews. People say it's a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must-see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 teens. I agree because the story is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gripping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the acting is excellent. The music is also amazing.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 Harry Potter and the Sorcerer's Stone is a little frightening at times, it is very interesting and full of action. Go and see it if you can.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Posted by Mark at 5.30 p.m.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340" y="0"/>
            <a:ext cx="893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Task 3: Read Mark's blog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2996" y="1180268"/>
            <a:ext cx="42490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 of film is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Harry Potter and the Sorcerer’s Stone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Who is Daniel Radcliffe?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is the film about?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 people say about the film?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487024"/>
            <a:ext cx="7724632" cy="624338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BD0B928F-C118-7226-24D6-DFEC5212A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8984" y="5822559"/>
            <a:ext cx="1916700" cy="10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6647" y="1786321"/>
            <a:ext cx="107064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film is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Harry Potter and the Sorcerer’s Stone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Who is Daniel Radcliffe?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is the film about?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 people say about the film?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62914" y="439725"/>
            <a:ext cx="98678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3: Read Mark’s blog and answer the questions.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2" action="ppaction://hlinkpres?slideindex=1&amp;slidetitle=PowerPoint Presentation"/>
          </p:cNvPr>
          <p:cNvSpPr/>
          <p:nvPr/>
        </p:nvSpPr>
        <p:spPr>
          <a:xfrm>
            <a:off x="10481481" y="5827595"/>
            <a:ext cx="1710519" cy="1030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308190577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0"/>
            <a:ext cx="756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3984278" y="231526"/>
            <a:ext cx="10315253" cy="3197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vi-VN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SPEAKING</a:t>
            </a:r>
            <a:endParaRPr lang="zh-CN" altLang="en-US" sz="6000" dirty="0">
              <a:solidFill>
                <a:srgbClr val="FF0066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74" y="2066892"/>
            <a:ext cx="8075486" cy="42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2386" y="0"/>
            <a:ext cx="1142408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Task 4: Look at the table. Work in pairs. Ask and answer questions about the film </a:t>
            </a:r>
            <a:r>
              <a:rPr lang="en-GB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Kungfu</a:t>
            </a:r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 Boy.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9454" y="861774"/>
            <a:ext cx="596169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u="sng" dirty="0">
                <a:solidFill>
                  <a:srgbClr val="0FB7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240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about seeing a film this evening?</a:t>
            </a:r>
            <a:b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 a great idea. What film shall we see?</a:t>
            </a:r>
            <a:b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Kungfu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Boy.</a:t>
            </a:r>
            <a:b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film is it?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stars in it?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it about?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reviews like?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time is the film on?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shall we see?</a:t>
            </a:r>
          </a:p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780731"/>
              </p:ext>
            </p:extLst>
          </p:nvPr>
        </p:nvGraphicFramePr>
        <p:xfrm>
          <a:off x="372386" y="1307153"/>
          <a:ext cx="5539667" cy="509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499">
                  <a:extLst>
                    <a:ext uri="{9D8B030D-6E8A-4147-A177-3AD203B41FA5}">
                      <a16:colId xmlns="" xmlns:a16="http://schemas.microsoft.com/office/drawing/2014/main" val="1217793384"/>
                    </a:ext>
                  </a:extLst>
                </a:gridCol>
                <a:gridCol w="3673168">
                  <a:extLst>
                    <a:ext uri="{9D8B030D-6E8A-4147-A177-3AD203B41FA5}">
                      <a16:colId xmlns="" xmlns:a16="http://schemas.microsoft.com/office/drawing/2014/main" val="2590515497"/>
                    </a:ext>
                  </a:extLst>
                </a:gridCol>
              </a:tblGrid>
              <a:tr h="44571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Kungfu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Boy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70546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Director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Stevenson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181192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</a:t>
                      </a:r>
                      <a:r>
                        <a:rPr lang="en-US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film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Comedy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9435401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actor / actress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Bruce Wane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5814947"/>
                  </a:ext>
                </a:extLst>
              </a:tr>
              <a:tr h="1158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content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very big boy who saves his town and becomes a hero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8835133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Reviews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Funny and interesting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4147045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4.30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p.m and 8.30 p.m daily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945795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Ngoc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Cinema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6809202"/>
                  </a:ext>
                </a:extLst>
              </a:tr>
            </a:tbl>
          </a:graphicData>
        </a:graphic>
      </p:graphicFrame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BD0B928F-C118-7226-24D6-DFEC5212A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8984" y="5822559"/>
            <a:ext cx="1916700" cy="10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67" y="432164"/>
            <a:ext cx="1170493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Task 5: Work in groups. Take turns to talk about the film Kungfu Boy.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067" y="1792644"/>
            <a:ext cx="5079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>
                <a:solidFill>
                  <a:srgbClr val="0FB7BD"/>
                </a:solidFill>
                <a:latin typeface="ChronicaPro-Medium"/>
              </a:rPr>
              <a:t>Example:</a:t>
            </a:r>
            <a:r>
              <a:rPr lang="en-US" sz="2400" dirty="0">
                <a:solidFill>
                  <a:srgbClr val="4494D0"/>
                </a:solidFill>
                <a:latin typeface="ChronicaPro-Medium"/>
              </a:rPr>
              <a:t/>
            </a:r>
            <a:br>
              <a:rPr lang="en-US" sz="2400" dirty="0">
                <a:solidFill>
                  <a:srgbClr val="4494D0"/>
                </a:solidFill>
                <a:latin typeface="ChronicaPro-Medium"/>
              </a:rPr>
            </a:br>
            <a:r>
              <a:rPr lang="en-US" sz="2400" i="1" dirty="0" err="1">
                <a:latin typeface="ChronicaProMediumIt"/>
              </a:rPr>
              <a:t>Kungfu</a:t>
            </a:r>
            <a:r>
              <a:rPr lang="en-US" sz="2400" i="1" dirty="0">
                <a:latin typeface="ChronicaProMediumIt"/>
              </a:rPr>
              <a:t> Boy </a:t>
            </a:r>
            <a:r>
              <a:rPr lang="en-US" sz="2400" dirty="0">
                <a:latin typeface="ChronicaProMediumIt"/>
              </a:rPr>
              <a:t>is on at … at … p.m.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hronicaProMediumIt"/>
              </a:rPr>
              <a:t>It’s (an) … about …</a:t>
            </a:r>
            <a:endParaRPr lang="en-US" sz="2400" dirty="0"/>
          </a:p>
        </p:txBody>
      </p:sp>
      <p:pic>
        <p:nvPicPr>
          <p:cNvPr id="1026" name="Picture 2" descr="Tiếng Anh 6 Tập 1 - Global Success - UNIT 3 MY FRIENDS - SKILLS 2 - 1 What  are the students doing in each picture? | Sách Mềm">
            <a:extLst>
              <a:ext uri="{FF2B5EF4-FFF2-40B4-BE49-F238E27FC236}">
                <a16:creationId xmlns="" xmlns:a16="http://schemas.microsoft.com/office/drawing/2014/main" id="{B5998390-8B0E-494F-A3A4-25EC5739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3" y="3916408"/>
            <a:ext cx="3586393" cy="25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77393"/>
              </p:ext>
            </p:extLst>
          </p:nvPr>
        </p:nvGraphicFramePr>
        <p:xfrm>
          <a:off x="5852160" y="1226815"/>
          <a:ext cx="5539667" cy="509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499">
                  <a:extLst>
                    <a:ext uri="{9D8B030D-6E8A-4147-A177-3AD203B41FA5}">
                      <a16:colId xmlns="" xmlns:a16="http://schemas.microsoft.com/office/drawing/2014/main" val="1217793384"/>
                    </a:ext>
                  </a:extLst>
                </a:gridCol>
                <a:gridCol w="3673168">
                  <a:extLst>
                    <a:ext uri="{9D8B030D-6E8A-4147-A177-3AD203B41FA5}">
                      <a16:colId xmlns="" xmlns:a16="http://schemas.microsoft.com/office/drawing/2014/main" val="2590515497"/>
                    </a:ext>
                  </a:extLst>
                </a:gridCol>
              </a:tblGrid>
              <a:tr h="42795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Kungfu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Boy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70546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Director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Stevenson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181192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</a:t>
                      </a:r>
                      <a:r>
                        <a:rPr lang="en-US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film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Comedy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9435401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actor / actress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Bruce Wane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5814947"/>
                  </a:ext>
                </a:extLst>
              </a:tr>
              <a:tr h="1158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content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very big boy who saves his town and becomes a hero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8835133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Reviews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Funny and interesting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4147045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4.30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p.m and 8.30 p.m daily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945795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Ngoc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Cinema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6809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1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112586"/>
              </p:ext>
            </p:extLst>
          </p:nvPr>
        </p:nvGraphicFramePr>
        <p:xfrm>
          <a:off x="1388647" y="1237530"/>
          <a:ext cx="9457899" cy="5026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7454">
                  <a:extLst>
                    <a:ext uri="{9D8B030D-6E8A-4147-A177-3AD203B41FA5}">
                      <a16:colId xmlns="" xmlns:a16="http://schemas.microsoft.com/office/drawing/2014/main" val="2783653877"/>
                    </a:ext>
                  </a:extLst>
                </a:gridCol>
                <a:gridCol w="4131551">
                  <a:extLst>
                    <a:ext uri="{9D8B030D-6E8A-4147-A177-3AD203B41FA5}">
                      <a16:colId xmlns="" xmlns:a16="http://schemas.microsoft.com/office/drawing/2014/main" val="3690085978"/>
                    </a:ext>
                  </a:extLst>
                </a:gridCol>
                <a:gridCol w="2738894">
                  <a:extLst>
                    <a:ext uri="{9D8B030D-6E8A-4147-A177-3AD203B41FA5}">
                      <a16:colId xmlns="" xmlns:a16="http://schemas.microsoft.com/office/drawing/2014/main" val="2962332662"/>
                    </a:ext>
                  </a:extLst>
                </a:gridCol>
              </a:tblGrid>
              <a:tr h="451295">
                <a:tc gridSpan="2"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Criteria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9710" indent="450850"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Point(s</a:t>
                      </a:r>
                      <a:r>
                        <a:rPr lang="vi-VN" sz="2400" b="1">
                          <a:effectLst/>
                        </a:rPr>
                        <a:t>)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3713414875"/>
                  </a:ext>
                </a:extLst>
              </a:tr>
              <a:tr h="451295">
                <a:tc rowSpan="4"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r>
                        <a:rPr lang="en-US" sz="2400" b="1" dirty="0" smtClean="0">
                          <a:effectLst/>
                        </a:rPr>
                        <a:t>Content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His/her </a:t>
                      </a:r>
                      <a:r>
                        <a:rPr lang="en-US" sz="2400" b="1" dirty="0">
                          <a:effectLst/>
                        </a:rPr>
                        <a:t>name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4202593634"/>
                  </a:ext>
                </a:extLst>
              </a:tr>
              <a:tr h="601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The sport he/she plays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2746787945"/>
                  </a:ext>
                </a:extLst>
              </a:tr>
              <a:tr h="852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Why he/she is famous </a:t>
                      </a:r>
                    </a:p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3064651029"/>
                  </a:ext>
                </a:extLst>
              </a:tr>
              <a:tr h="902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You like him/her or not Explain why </a:t>
                      </a:r>
                      <a:r>
                        <a:rPr lang="en-US" sz="2400" b="1" dirty="0" smtClean="0">
                          <a:effectLst/>
                        </a:rPr>
                        <a:t>...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3237485227"/>
                  </a:ext>
                </a:extLst>
              </a:tr>
              <a:tr h="451295"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Pronunciation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Pronunciation Intonation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487127121"/>
                  </a:ext>
                </a:extLst>
              </a:tr>
              <a:tr h="902589"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Grammar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Use present simple and past simple tense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2900602033"/>
                  </a:ext>
                </a:extLst>
              </a:tr>
              <a:tr h="413494">
                <a:tc gridSpan="2">
                  <a:txBody>
                    <a:bodyPr/>
                    <a:lstStyle/>
                    <a:p>
                      <a:pPr marR="219710" indent="450850"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Total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9710" indent="45085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387" marR="43387" marT="0" marB="0"/>
                </a:tc>
                <a:extLst>
                  <a:ext uri="{0D108BD9-81ED-4DB2-BD59-A6C34878D82A}">
                    <a16:rowId xmlns="" xmlns:a16="http://schemas.microsoft.com/office/drawing/2014/main" val="8920955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91172" y="488139"/>
            <a:ext cx="52528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CRITERIA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SPEAKING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67" y="432164"/>
            <a:ext cx="1170493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Task 5: Work in groups. Take turns to talk about the film Kungfu Boy.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067" y="1792644"/>
            <a:ext cx="5079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u="sng" dirty="0">
                <a:solidFill>
                  <a:srgbClr val="0FB7BD"/>
                </a:solidFill>
                <a:latin typeface="ChronicaPro-Medium"/>
              </a:rPr>
              <a:t>Example:</a:t>
            </a:r>
            <a:r>
              <a:rPr lang="en-US" sz="2400" dirty="0">
                <a:solidFill>
                  <a:srgbClr val="4494D0"/>
                </a:solidFill>
                <a:latin typeface="ChronicaPro-Medium"/>
              </a:rPr>
              <a:t/>
            </a:r>
            <a:br>
              <a:rPr lang="en-US" sz="2400" dirty="0">
                <a:solidFill>
                  <a:srgbClr val="4494D0"/>
                </a:solidFill>
                <a:latin typeface="ChronicaPro-Medium"/>
              </a:rPr>
            </a:br>
            <a:r>
              <a:rPr lang="en-US" sz="2400" i="1" dirty="0" err="1">
                <a:latin typeface="ChronicaProMediumIt"/>
              </a:rPr>
              <a:t>Kungfu</a:t>
            </a:r>
            <a:r>
              <a:rPr lang="en-US" sz="2400" i="1" dirty="0">
                <a:latin typeface="ChronicaProMediumIt"/>
              </a:rPr>
              <a:t> Boy </a:t>
            </a:r>
            <a:r>
              <a:rPr lang="en-US" sz="2400" dirty="0">
                <a:latin typeface="ChronicaProMediumIt"/>
              </a:rPr>
              <a:t>is on at … at … p.m.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hronicaProMediumIt"/>
              </a:rPr>
              <a:t>It’s (an) … about …</a:t>
            </a:r>
            <a:endParaRPr lang="en-US" sz="2400" dirty="0"/>
          </a:p>
        </p:txBody>
      </p:sp>
      <p:pic>
        <p:nvPicPr>
          <p:cNvPr id="1026" name="Picture 2" descr="Tiếng Anh 6 Tập 1 - Global Success - UNIT 3 MY FRIENDS - SKILLS 2 - 1 What  are the students doing in each picture? | Sách Mềm">
            <a:extLst>
              <a:ext uri="{FF2B5EF4-FFF2-40B4-BE49-F238E27FC236}">
                <a16:creationId xmlns="" xmlns:a16="http://schemas.microsoft.com/office/drawing/2014/main" id="{B5998390-8B0E-494F-A3A4-25EC5739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3" y="3916408"/>
            <a:ext cx="3586393" cy="25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996155"/>
              </p:ext>
            </p:extLst>
          </p:nvPr>
        </p:nvGraphicFramePr>
        <p:xfrm>
          <a:off x="5765075" y="1261650"/>
          <a:ext cx="5539667" cy="509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499">
                  <a:extLst>
                    <a:ext uri="{9D8B030D-6E8A-4147-A177-3AD203B41FA5}">
                      <a16:colId xmlns="" xmlns:a16="http://schemas.microsoft.com/office/drawing/2014/main" val="1217793384"/>
                    </a:ext>
                  </a:extLst>
                </a:gridCol>
                <a:gridCol w="3673168">
                  <a:extLst>
                    <a:ext uri="{9D8B030D-6E8A-4147-A177-3AD203B41FA5}">
                      <a16:colId xmlns="" xmlns:a16="http://schemas.microsoft.com/office/drawing/2014/main" val="2590515497"/>
                    </a:ext>
                  </a:extLst>
                </a:gridCol>
              </a:tblGrid>
              <a:tr h="42795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Kungfu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Boy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70546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Director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Stevenson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181192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of</a:t>
                      </a:r>
                      <a:r>
                        <a:rPr lang="en-US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film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Comedy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9435401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actor / actress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Bruce Wane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5814947"/>
                  </a:ext>
                </a:extLst>
              </a:tr>
              <a:tr h="115885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content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very big boy who saves his town and becomes a hero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8835133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Reviews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Funny and interesting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4147045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4.30</a:t>
                      </a:r>
                      <a:r>
                        <a:rPr lang="en-US" sz="2400" b="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p.m and 8.30 p.m daily</a:t>
                      </a:r>
                      <a:endParaRPr lang="en-GB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9457958"/>
                  </a:ext>
                </a:extLst>
              </a:tr>
              <a:tr h="44571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GB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D1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Ngoc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Khanh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Cinema</a:t>
                      </a:r>
                      <a:endParaRPr lang="en-GB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6809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0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838" y="1146886"/>
            <a:ext cx="8658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32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at the </a:t>
            </a:r>
            <a:r>
              <a:rPr lang="en-GB" sz="3200" b="1" i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en-GB" sz="32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say the correct types of films.</a:t>
            </a:r>
            <a:endParaRPr lang="en-US" sz="3200" b="1" i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8087" y="5867756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animation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6860" y="586775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horror film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8727" y="5867755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science fiction film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245360"/>
            <a:ext cx="3322320" cy="3516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9" y="2245360"/>
            <a:ext cx="3582731" cy="3516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0" y="2245360"/>
            <a:ext cx="3769360" cy="3516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200" y="5303254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1989" y="5303254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94320" y="5303254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99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067F39-48D0-4F28-B50D-10223938D091}"/>
              </a:ext>
            </a:extLst>
          </p:cNvPr>
          <p:cNvSpPr txBox="1"/>
          <p:nvPr/>
        </p:nvSpPr>
        <p:spPr>
          <a:xfrm>
            <a:off x="941683" y="1600620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 one of your </a:t>
            </a:r>
            <a:r>
              <a:rPr lang="en-US" sz="2800" b="1" i="0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8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films: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name of the film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type of film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its director and main actors/ actresses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a short summary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your overall opinion about the film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the showtime and cinema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pictures or photos to illustrate the film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4" name="Picture 2" descr="Topic Talk About Your Favorite Film IELTS - Từ Vựng Bài Mẫu - TuhocIELTS.vn">
            <a:extLst>
              <a:ext uri="{FF2B5EF4-FFF2-40B4-BE49-F238E27FC236}">
                <a16:creationId xmlns="" xmlns:a16="http://schemas.microsoft.com/office/drawing/2014/main" id="{FE446A52-A108-4EF3-9A63-8C01C7F3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71" y="935260"/>
            <a:ext cx="5105723" cy="3662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1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1611086" y="781664"/>
            <a:ext cx="948363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4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Wide Latin" panose="020A0A07050505020404" pitchFamily="18" charset="0"/>
                <a:ea typeface="方正胖娃简体" panose="03000509000000000000" pitchFamily="65" charset="-122"/>
              </a:rPr>
              <a:t>Home assignment</a:t>
            </a:r>
            <a:r>
              <a:rPr lang="en-US" altLang="zh-CN" sz="44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Wide Latin" panose="020A0A07050505020404" pitchFamily="18" charset="0"/>
                <a:ea typeface="方正胖娃简体" panose="03000509000000000000" pitchFamily="65" charset="-122"/>
              </a:rPr>
              <a:t>:</a:t>
            </a:r>
            <a:endParaRPr lang="zh-CN" altLang="en-US" sz="44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Wide Latin" panose="020A0A070505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390038" y="483260"/>
            <a:ext cx="717325" cy="636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6642" y="1821427"/>
            <a:ext cx="9286672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the new words.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exercise part D – Task 1,2,3 in workbook.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2004391" y="2556812"/>
            <a:ext cx="97005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zh-CN" altLang="en-US" sz="7200" dirty="0">
              <a:solidFill>
                <a:srgbClr val="FF0066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Bernard MT Condensed" panose="020508060609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2622259" y="2064446"/>
            <a:ext cx="717325" cy="63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3572" y="1153194"/>
            <a:ext cx="86581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32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at the </a:t>
            </a:r>
            <a:r>
              <a:rPr lang="en-GB" sz="3200" b="1" i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en-GB" sz="32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say the correct types of films.</a:t>
            </a:r>
            <a:endParaRPr lang="en-US" sz="3200" b="1" i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206" y="5906167"/>
            <a:ext cx="224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action film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0141" y="5766393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comedy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163" y="1807856"/>
            <a:ext cx="2995906" cy="3958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59160" y="5308039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37" y="1807856"/>
            <a:ext cx="3134856" cy="4028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8137" y="5377926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633" y="1807856"/>
            <a:ext cx="2844764" cy="40284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41964" y="5766392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fantasy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0633" y="5373955"/>
            <a:ext cx="431478" cy="4583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2" y="159798"/>
            <a:ext cx="5645458" cy="6241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8463" y="1665912"/>
            <a:ext cx="53322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0FB7BD"/>
                </a:solidFill>
                <a:latin typeface="ChronicaPro-Book"/>
              </a:rPr>
              <a:t>Do you like fantasies?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0FB7BD"/>
                </a:solidFill>
                <a:latin typeface="ChronicaPro-Book"/>
              </a:rPr>
              <a:t>Why or why not?</a:t>
            </a:r>
            <a:r>
              <a:rPr lang="en-US" sz="3200" b="1" i="1" dirty="0">
                <a:solidFill>
                  <a:srgbClr val="0FB7BD"/>
                </a:solidFill>
              </a:rPr>
              <a:t> </a:t>
            </a:r>
          </a:p>
        </p:txBody>
      </p:sp>
      <p:pic>
        <p:nvPicPr>
          <p:cNvPr id="4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697" y="4890454"/>
            <a:ext cx="2737164" cy="18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3629"/>
            <a:ext cx="12208104" cy="1643762"/>
          </a:xfrm>
          <a:prstGeom prst="rect">
            <a:avLst/>
          </a:prstGeom>
        </p:spPr>
      </p:pic>
      <p:pic>
        <p:nvPicPr>
          <p:cNvPr id="2" name="Picture 4" descr="E:\丫头\png\对话框\d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5" y="415317"/>
            <a:ext cx="9949346" cy="55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丫头\png\小人\卡通类素材\dg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47">
            <a:off x="1104046" y="3590037"/>
            <a:ext cx="4460231" cy="28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2406650" y="1904613"/>
            <a:ext cx="69744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Algerian" panose="04020705040A02060702" pitchFamily="82" charset="0"/>
                <a:ea typeface="黑体" panose="02010600030101010101" charset="-122"/>
              </a:rPr>
              <a:t>UNIT </a:t>
            </a:r>
            <a:r>
              <a:rPr lang="en-US" altLang="zh-CN" sz="3600" b="1" dirty="0" smtClean="0">
                <a:solidFill>
                  <a:srgbClr val="FF0000"/>
                </a:solidFill>
                <a:latin typeface="Algerian" panose="04020705040A02060702" pitchFamily="82" charset="0"/>
                <a:ea typeface="黑体" panose="02010600030101010101" charset="-122"/>
              </a:rPr>
              <a:t>8: </a:t>
            </a:r>
            <a:r>
              <a:rPr lang="en-US" altLang="zh-CN" sz="3600" b="1" dirty="0">
                <a:solidFill>
                  <a:srgbClr val="FF0000"/>
                </a:solidFill>
                <a:latin typeface="Algerian" panose="04020705040A02060702" pitchFamily="82" charset="0"/>
                <a:ea typeface="黑体" panose="02010600030101010101" charset="-122"/>
              </a:rPr>
              <a:t>films</a:t>
            </a:r>
          </a:p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  <a:ea typeface="黑体" panose="02010600030101010101" charset="-122"/>
              </a:rPr>
              <a:t>Period 66 - Lesson 5: Skills 1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lgerian" panose="04020705040A02060702" pitchFamily="82" charset="0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6706" y="19305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series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706" y="3951881"/>
            <a:ext cx="4951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chuỗi</a:t>
            </a:r>
            <a:r>
              <a:rPr lang="en-US" sz="3600" dirty="0"/>
              <a:t>, </a:t>
            </a:r>
            <a:r>
              <a:rPr lang="en-US" sz="3600" dirty="0" err="1"/>
              <a:t>loạt</a:t>
            </a:r>
            <a:r>
              <a:rPr lang="en-US" sz="3600" dirty="0"/>
              <a:t> (</a:t>
            </a:r>
            <a:r>
              <a:rPr lang="en-US" sz="3600" dirty="0" err="1"/>
              <a:t>phim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6725" y="3122060"/>
            <a:ext cx="1911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/'</a:t>
            </a:r>
            <a:r>
              <a:rPr lang="en-US" sz="3600" b="1" dirty="0" err="1">
                <a:solidFill>
                  <a:srgbClr val="0FB7BD"/>
                </a:solidFill>
              </a:rPr>
              <a:t>siəri:z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2050" name="Picture 2" descr="Spider-Man film series | Spider-Man Wiki | Fand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70" y="1901962"/>
            <a:ext cx="6015921" cy="298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aker-file-2025-2-18-20-48-24">
            <a:hlinkClick r:id="" action="ppaction://media"/>
            <a:extLst>
              <a:ext uri="{FF2B5EF4-FFF2-40B4-BE49-F238E27FC236}">
                <a16:creationId xmlns="" xmlns:a16="http://schemas.microsoft.com/office/drawing/2014/main" id="{D904404A-1B54-CDAE-608D-B61F424B7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857" y="2245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6496" y="20102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wizard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8420" y="4070893"/>
            <a:ext cx="645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thủy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phi </a:t>
            </a:r>
            <a:r>
              <a:rPr lang="en-US" sz="3600" dirty="0" err="1"/>
              <a:t>thường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12106" y="3206074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/'</a:t>
            </a:r>
            <a:r>
              <a:rPr lang="en-US" sz="3600" b="1" dirty="0" err="1">
                <a:solidFill>
                  <a:srgbClr val="0FB7BD"/>
                </a:solidFill>
              </a:rPr>
              <a:t>wizəd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3" name="ttsmaker-file-2025-2-18-20-50-12">
            <a:hlinkClick r:id="" action="ppaction://media"/>
            <a:extLst>
              <a:ext uri="{FF2B5EF4-FFF2-40B4-BE49-F238E27FC236}">
                <a16:creationId xmlns="" xmlns:a16="http://schemas.microsoft.com/office/drawing/2014/main" id="{6469B2DF-1CE2-0EA9-EFD4-12CC2EA3A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496" y="236293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528" y="1766455"/>
            <a:ext cx="5060372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91753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must-see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 smtClean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4400" b="1" dirty="0" err="1" smtClean="0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4400" b="1" dirty="0" smtClean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9915" y="4081226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/>
              <a:t>đáng</a:t>
            </a:r>
            <a:r>
              <a:rPr lang="en-US" sz="3600" dirty="0" smtClean="0"/>
              <a:t> </a:t>
            </a:r>
            <a:r>
              <a:rPr lang="en-US" sz="3600" dirty="0" err="1"/>
              <a:t>xem</a:t>
            </a:r>
            <a:r>
              <a:rPr lang="en-US" sz="3600" dirty="0"/>
              <a:t>,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79628" y="3205550"/>
            <a:ext cx="2311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mʌstˈsi</a:t>
            </a:r>
            <a:r>
              <a:rPr lang="en-US" sz="3600" b="1" dirty="0">
                <a:solidFill>
                  <a:srgbClr val="0FB7BD"/>
                </a:solidFill>
              </a:rPr>
              <a:t>ː/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5124" name="Picture 4" descr="Film Review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8"/>
          <a:stretch/>
        </p:blipFill>
        <p:spPr bwMode="auto">
          <a:xfrm>
            <a:off x="6392178" y="1917539"/>
            <a:ext cx="5466146" cy="35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tsmaker-file-2025-2-18-20-51-36">
            <a:hlinkClick r:id="" action="ppaction://media"/>
            <a:extLst>
              <a:ext uri="{FF2B5EF4-FFF2-40B4-BE49-F238E27FC236}">
                <a16:creationId xmlns="" xmlns:a16="http://schemas.microsoft.com/office/drawing/2014/main" id="{B72C0424-7637-0BF5-D094-C3009C1CC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315" y="2246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gripping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3626" y="4280998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cuốn</a:t>
            </a:r>
            <a:r>
              <a:rPr lang="en-US" sz="3600" dirty="0"/>
              <a:t> </a:t>
            </a:r>
            <a:r>
              <a:rPr lang="en-US" sz="3600" dirty="0" err="1"/>
              <a:t>hút</a:t>
            </a:r>
            <a:r>
              <a:rPr lang="en-US" sz="3600" dirty="0"/>
              <a:t>,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dẫn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206727" y="3399091"/>
            <a:ext cx="190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/'</a:t>
            </a:r>
            <a:r>
              <a:rPr lang="en-US" sz="3600" b="1" dirty="0" err="1">
                <a:solidFill>
                  <a:srgbClr val="0FB7BD"/>
                </a:solidFill>
              </a:rPr>
              <a:t>gripi</a:t>
            </a:r>
            <a:r>
              <a:rPr lang="el-GR" sz="3600" b="1" dirty="0">
                <a:solidFill>
                  <a:srgbClr val="0FB7BD"/>
                </a:solidFill>
              </a:rPr>
              <a:t>η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" y="-111630"/>
            <a:ext cx="12192000" cy="1083306"/>
          </a:xfrm>
          <a:prstGeom prst="rect">
            <a:avLst/>
          </a:prstGeom>
        </p:spPr>
      </p:pic>
      <p:pic>
        <p:nvPicPr>
          <p:cNvPr id="4098" name="Picture 2" descr="Watch a movie a day in 2018 with this film calendar - Nottinghamshire L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99" y="1602917"/>
            <a:ext cx="4994460" cy="374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maker-file-2025-2-18-21-1-45">
            <a:hlinkClick r:id="" action="ppaction://media"/>
            <a:extLst>
              <a:ext uri="{FF2B5EF4-FFF2-40B4-BE49-F238E27FC236}">
                <a16:creationId xmlns="" xmlns:a16="http://schemas.microsoft.com/office/drawing/2014/main" id="{DFDBD4B8-8056-CFDD-A531-6995ED231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695" y="2432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幼儿园家长会PPT模板"/>
</p:tagLst>
</file>

<file path=ppt/theme/theme1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2881</TotalTime>
  <Words>605</Words>
  <Application>Microsoft Office PowerPoint</Application>
  <PresentationFormat>Widescreen</PresentationFormat>
  <Paragraphs>182</Paragraphs>
  <Slides>22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宋体</vt:lpstr>
      <vt:lpstr>Algerian</vt:lpstr>
      <vt:lpstr>Arial</vt:lpstr>
      <vt:lpstr>Bernard MT Condensed</vt:lpstr>
      <vt:lpstr>Bodoni MT</vt:lpstr>
      <vt:lpstr>Calibri</vt:lpstr>
      <vt:lpstr>Calibri Light</vt:lpstr>
      <vt:lpstr>ChronicaPro-Book</vt:lpstr>
      <vt:lpstr>ChronicaPro-Medium</vt:lpstr>
      <vt:lpstr>ChronicaProMediumIt</vt:lpstr>
      <vt:lpstr>黑体</vt:lpstr>
      <vt:lpstr>Times New Roman</vt:lpstr>
      <vt:lpstr>Wide Latin</vt:lpstr>
      <vt:lpstr>Wingdings</vt:lpstr>
      <vt:lpstr>方正少儿简体</vt:lpstr>
      <vt:lpstr>方正正中黑简体</vt:lpstr>
      <vt:lpstr>方正胖娃简体</vt:lpstr>
      <vt:lpstr>方正行楷简体</vt:lpstr>
      <vt:lpstr>汉真广标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卡通简约幼儿园家长会PPT模板</dc:title>
  <dc:creator>User</dc:creator>
  <cp:lastModifiedBy>Admin</cp:lastModifiedBy>
  <cp:revision>236</cp:revision>
  <dcterms:created xsi:type="dcterms:W3CDTF">2016-03-16T07:12:00Z</dcterms:created>
  <dcterms:modified xsi:type="dcterms:W3CDTF">2025-02-20T00:26:29Z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