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8" r:id="rId2"/>
    <p:sldId id="296" r:id="rId3"/>
    <p:sldId id="297" r:id="rId4"/>
    <p:sldId id="261" r:id="rId5"/>
    <p:sldId id="258" r:id="rId6"/>
    <p:sldId id="293" r:id="rId7"/>
    <p:sldId id="298" r:id="rId8"/>
    <p:sldId id="299" r:id="rId9"/>
    <p:sldId id="300" r:id="rId10"/>
    <p:sldId id="291" r:id="rId11"/>
    <p:sldId id="301" r:id="rId12"/>
    <p:sldId id="302" r:id="rId13"/>
    <p:sldId id="303" r:id="rId14"/>
    <p:sldId id="304" r:id="rId15"/>
    <p:sldId id="305" r:id="rId16"/>
    <p:sldId id="260" r:id="rId17"/>
    <p:sldId id="306" r:id="rId18"/>
    <p:sldId id="262" r:id="rId19"/>
    <p:sldId id="294" r:id="rId20"/>
    <p:sldId id="310" r:id="rId21"/>
    <p:sldId id="309" r:id="rId22"/>
    <p:sldId id="30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EE"/>
    <a:srgbClr val="F16649"/>
    <a:srgbClr val="F05C3E"/>
    <a:srgbClr val="75DBFF"/>
    <a:srgbClr val="A3E7FF"/>
    <a:srgbClr val="0FB7BD"/>
    <a:srgbClr val="008000"/>
    <a:srgbClr val="F47A69"/>
    <a:srgbClr val="EDE4BC"/>
    <a:srgbClr val="EF0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43" y="67"/>
      </p:cViewPr>
      <p:guideLst>
        <p:guide orient="horz" pos="22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988FF-24C4-4650-A602-ED740AAD128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4C246-6767-44E8-A81D-E4967C19A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0" Type="http://schemas.openxmlformats.org/officeDocument/2006/relationships/slide" Target="slide7.xml"/><Relationship Id="rId4" Type="http://schemas.openxmlformats.org/officeDocument/2006/relationships/image" Target="../media/image8.png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0526D6-50C2-4C3E-964C-4FD0062C24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11C33A-1F5E-432A-8E87-E7AD295B44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36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11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981" y="192122"/>
            <a:ext cx="8223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Khang’s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blog again. Then answer the questions.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10613" y="1010163"/>
            <a:ext cx="9022673" cy="5842611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06175" y="2177634"/>
            <a:ext cx="5728817" cy="470318"/>
            <a:chOff x="363373" y="1262747"/>
            <a:chExt cx="5728817" cy="470318"/>
          </a:xfrm>
        </p:grpSpPr>
        <p:sp>
          <p:nvSpPr>
            <p:cNvPr id="46" name="TextBox 4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9" name="TextBox 58">
              <a:hlinkClick r:id="rId3" action="ppaction://hlinksldjump"/>
            </p:cNvPr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Where is </a:t>
              </a:r>
              <a:r>
                <a:rPr lang="en-US" sz="2400" dirty="0" err="1"/>
                <a:t>Khang’s</a:t>
              </a:r>
              <a:r>
                <a:rPr lang="en-US" sz="2400" dirty="0"/>
                <a:t> </a:t>
              </a:r>
              <a:r>
                <a:rPr lang="en-US" sz="2400" dirty="0" err="1"/>
                <a:t>neighbourhood</a:t>
              </a:r>
              <a:r>
                <a:rPr lang="en-US" sz="2400" dirty="0"/>
                <a:t>?</a:t>
              </a:r>
              <a:endParaRPr lang="en-US" sz="2400" i="1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06175" y="3174653"/>
            <a:ext cx="7565721" cy="461665"/>
            <a:chOff x="369902" y="2142097"/>
            <a:chExt cx="7565721" cy="461665"/>
          </a:xfrm>
        </p:grpSpPr>
        <p:sp>
          <p:nvSpPr>
            <p:cNvPr id="61" name="TextBox 60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62" name="TextBox 61">
              <a:hlinkClick r:id="rId4" action="ppaction://hlinksldjump"/>
            </p:cNvPr>
            <p:cNvSpPr txBox="1"/>
            <p:nvPr/>
          </p:nvSpPr>
          <p:spPr>
            <a:xfrm>
              <a:off x="844732" y="2142097"/>
              <a:ext cx="7090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Why is his </a:t>
              </a:r>
              <a:r>
                <a:rPr lang="en-US" sz="2400" dirty="0" err="1"/>
                <a:t>neighbourhood</a:t>
              </a:r>
              <a:r>
                <a:rPr lang="en-US" sz="2400" dirty="0"/>
                <a:t> great for outdoor activities?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06175" y="4163019"/>
            <a:ext cx="6914269" cy="470318"/>
            <a:chOff x="363373" y="4026312"/>
            <a:chExt cx="6914269" cy="470318"/>
          </a:xfrm>
        </p:grpSpPr>
        <p:sp>
          <p:nvSpPr>
            <p:cNvPr id="64" name="TextBox 63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8" name="TextBox 67">
              <a:hlinkClick r:id="rId5" action="ppaction://hlinksldjump"/>
            </p:cNvPr>
            <p:cNvSpPr txBox="1"/>
            <p:nvPr/>
          </p:nvSpPr>
          <p:spPr>
            <a:xfrm>
              <a:off x="838203" y="4026312"/>
              <a:ext cx="6439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are the people in his </a:t>
              </a:r>
              <a:r>
                <a:rPr lang="en-US" sz="2400" dirty="0" err="1"/>
                <a:t>neighbourhood</a:t>
              </a:r>
              <a:r>
                <a:rPr lang="en-US" sz="2400" dirty="0"/>
                <a:t> like?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06175" y="5151385"/>
            <a:ext cx="6471767" cy="470318"/>
            <a:chOff x="363373" y="3312302"/>
            <a:chExt cx="6471767" cy="470318"/>
          </a:xfrm>
        </p:grpSpPr>
        <p:sp>
          <p:nvSpPr>
            <p:cNvPr id="73" name="TextBox 7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74" name="TextBox 73">
              <a:hlinkClick r:id="rId6" action="ppaction://hlinksldjump"/>
            </p:cNvPr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How are the streets in his </a:t>
              </a:r>
              <a:r>
                <a:rPr lang="en-US" sz="2400" dirty="0" err="1"/>
                <a:t>neighbourhood</a:t>
              </a:r>
              <a:r>
                <a:rPr lang="en-US" sz="2400" dirty="0"/>
                <a:t>?</a:t>
              </a:r>
            </a:p>
          </p:txBody>
        </p:sp>
      </p:grpSp>
      <p:cxnSp>
        <p:nvCxnSpPr>
          <p:cNvPr id="75" name="Straight Connector 74"/>
          <p:cNvCxnSpPr/>
          <p:nvPr/>
        </p:nvCxnSpPr>
        <p:spPr>
          <a:xfrm flipV="1">
            <a:off x="1385835" y="301583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1413542" y="408263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408432" y="509025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371486" y="615705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941149" y="288124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941149" y="393615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941151" y="493102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941149" y="603211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415B79-FB2C-4A74-84EF-33E5148BCD0C}"/>
              </a:ext>
            </a:extLst>
          </p:cNvPr>
          <p:cNvSpPr txBox="1"/>
          <p:nvPr/>
        </p:nvSpPr>
        <p:spPr>
          <a:xfrm>
            <a:off x="1302645" y="2652042"/>
            <a:ext cx="452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It is in the suburbs of Da Nang City.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B575B4C-4344-4210-A88F-9DF97B2B7467}"/>
              </a:ext>
            </a:extLst>
          </p:cNvPr>
          <p:cNvSpPr txBox="1"/>
          <p:nvPr/>
        </p:nvSpPr>
        <p:spPr>
          <a:xfrm>
            <a:off x="1290388" y="3709357"/>
            <a:ext cx="7629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80" dirty="0">
                <a:solidFill>
                  <a:srgbClr val="00B050"/>
                </a:solidFill>
              </a:rPr>
              <a:t>Because it has beautiful parks, sandy beaches and fine weather.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F437357-1E6C-4A0B-BAB1-F7635EA370F9}"/>
              </a:ext>
            </a:extLst>
          </p:cNvPr>
          <p:cNvSpPr txBox="1"/>
          <p:nvPr/>
        </p:nvSpPr>
        <p:spPr>
          <a:xfrm>
            <a:off x="1281005" y="4726972"/>
            <a:ext cx="271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80" dirty="0">
                <a:solidFill>
                  <a:srgbClr val="00B050"/>
                </a:solidFill>
              </a:rPr>
              <a:t>They are very friendly.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39D4B29-E889-463C-9EF0-79F5061BF0A4}"/>
              </a:ext>
            </a:extLst>
          </p:cNvPr>
          <p:cNvSpPr txBox="1"/>
          <p:nvPr/>
        </p:nvSpPr>
        <p:spPr>
          <a:xfrm>
            <a:off x="1270116" y="5778660"/>
            <a:ext cx="326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80" dirty="0">
                <a:solidFill>
                  <a:srgbClr val="00B050"/>
                </a:solidFill>
              </a:rPr>
              <a:t>They are busy and crowed.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2B3AAE1-DF58-4D95-A5A4-F9E9150E7490}"/>
              </a:ext>
            </a:extLst>
          </p:cNvPr>
          <p:cNvCxnSpPr/>
          <p:nvPr/>
        </p:nvCxnSpPr>
        <p:spPr>
          <a:xfrm>
            <a:off x="1408432" y="2639299"/>
            <a:ext cx="7477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23FC3C2-7090-40BC-BB57-F1273E475553}"/>
              </a:ext>
            </a:extLst>
          </p:cNvPr>
          <p:cNvCxnSpPr>
            <a:cxnSpLocks/>
          </p:cNvCxnSpPr>
          <p:nvPr/>
        </p:nvCxnSpPr>
        <p:spPr>
          <a:xfrm>
            <a:off x="2746902" y="2628163"/>
            <a:ext cx="26334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59F189CE-BD55-4012-991A-4B150BDDE8DF}"/>
              </a:ext>
            </a:extLst>
          </p:cNvPr>
          <p:cNvCxnSpPr>
            <a:cxnSpLocks/>
          </p:cNvCxnSpPr>
          <p:nvPr/>
        </p:nvCxnSpPr>
        <p:spPr>
          <a:xfrm>
            <a:off x="1371486" y="3636318"/>
            <a:ext cx="5368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F94625B7-7E78-4DA4-ABE9-E2A2D58C40BE}"/>
              </a:ext>
            </a:extLst>
          </p:cNvPr>
          <p:cNvCxnSpPr>
            <a:cxnSpLocks/>
          </p:cNvCxnSpPr>
          <p:nvPr/>
        </p:nvCxnSpPr>
        <p:spPr>
          <a:xfrm>
            <a:off x="2684048" y="3627298"/>
            <a:ext cx="18505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45C113E9-475E-4203-B1C2-58D772C847D2}"/>
              </a:ext>
            </a:extLst>
          </p:cNvPr>
          <p:cNvCxnSpPr>
            <a:cxnSpLocks/>
          </p:cNvCxnSpPr>
          <p:nvPr/>
        </p:nvCxnSpPr>
        <p:spPr>
          <a:xfrm>
            <a:off x="4697782" y="3627298"/>
            <a:ext cx="5368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2526C52C-4ED0-4E54-A4E1-799E20D9814D}"/>
              </a:ext>
            </a:extLst>
          </p:cNvPr>
          <p:cNvCxnSpPr>
            <a:cxnSpLocks/>
          </p:cNvCxnSpPr>
          <p:nvPr/>
        </p:nvCxnSpPr>
        <p:spPr>
          <a:xfrm>
            <a:off x="5832155" y="3627298"/>
            <a:ext cx="21986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19BE095B-2737-4EA1-A784-1D42C1BCDAA0}"/>
              </a:ext>
            </a:extLst>
          </p:cNvPr>
          <p:cNvCxnSpPr>
            <a:cxnSpLocks/>
          </p:cNvCxnSpPr>
          <p:nvPr/>
        </p:nvCxnSpPr>
        <p:spPr>
          <a:xfrm>
            <a:off x="1408432" y="4624684"/>
            <a:ext cx="5368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FA0A4F49-DF68-4926-B5CA-C17914CDDDE5}"/>
              </a:ext>
            </a:extLst>
          </p:cNvPr>
          <p:cNvCxnSpPr>
            <a:cxnSpLocks/>
          </p:cNvCxnSpPr>
          <p:nvPr/>
        </p:nvCxnSpPr>
        <p:spPr>
          <a:xfrm>
            <a:off x="2684048" y="4624359"/>
            <a:ext cx="1198839" cy="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E913B85-9EB0-4B61-84A9-4913989E9B1E}"/>
              </a:ext>
            </a:extLst>
          </p:cNvPr>
          <p:cNvCxnSpPr>
            <a:cxnSpLocks/>
          </p:cNvCxnSpPr>
          <p:nvPr/>
        </p:nvCxnSpPr>
        <p:spPr>
          <a:xfrm>
            <a:off x="6798365" y="4607378"/>
            <a:ext cx="3578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1C626A64-761B-4116-8B4E-56749582C05E}"/>
              </a:ext>
            </a:extLst>
          </p:cNvPr>
          <p:cNvCxnSpPr>
            <a:cxnSpLocks/>
          </p:cNvCxnSpPr>
          <p:nvPr/>
        </p:nvCxnSpPr>
        <p:spPr>
          <a:xfrm>
            <a:off x="1371485" y="5613050"/>
            <a:ext cx="5368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BA4FAC2C-31C5-4ACE-A71F-41DDDB4D21E7}"/>
              </a:ext>
            </a:extLst>
          </p:cNvPr>
          <p:cNvCxnSpPr>
            <a:cxnSpLocks/>
          </p:cNvCxnSpPr>
          <p:nvPr/>
        </p:nvCxnSpPr>
        <p:spPr>
          <a:xfrm>
            <a:off x="2640897" y="5566709"/>
            <a:ext cx="1198839" cy="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Arrow: Up 17">
            <a:extLst>
              <a:ext uri="{FF2B5EF4-FFF2-40B4-BE49-F238E27FC236}">
                <a16:creationId xmlns:a16="http://schemas.microsoft.com/office/drawing/2014/main" xmlns="" id="{A047F76D-5184-4397-9C96-A0DAE0F12734}"/>
              </a:ext>
            </a:extLst>
          </p:cNvPr>
          <p:cNvSpPr/>
          <p:nvPr/>
        </p:nvSpPr>
        <p:spPr>
          <a:xfrm rot="5400000">
            <a:off x="8175143" y="6059887"/>
            <a:ext cx="583096" cy="7503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248AF895-7731-4292-A7CB-1AA02A5FBB60}"/>
              </a:ext>
            </a:extLst>
          </p:cNvPr>
          <p:cNvSpPr/>
          <p:nvPr/>
        </p:nvSpPr>
        <p:spPr>
          <a:xfrm>
            <a:off x="856735" y="77616"/>
            <a:ext cx="7536380" cy="6761912"/>
          </a:xfrm>
          <a:prstGeom prst="roundRect">
            <a:avLst>
              <a:gd name="adj" fmla="val 4704"/>
            </a:avLst>
          </a:prstGeom>
          <a:solidFill>
            <a:srgbClr val="75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D81680F7-0FAE-486B-A8CB-897A62D0DB12}"/>
              </a:ext>
            </a:extLst>
          </p:cNvPr>
          <p:cNvSpPr/>
          <p:nvPr/>
        </p:nvSpPr>
        <p:spPr>
          <a:xfrm>
            <a:off x="804504" y="1034209"/>
            <a:ext cx="7536380" cy="5755978"/>
          </a:xfrm>
          <a:prstGeom prst="roundRect">
            <a:avLst>
              <a:gd name="adj" fmla="val 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3810" y="36052"/>
            <a:ext cx="7536380" cy="1420350"/>
          </a:xfrm>
          <a:prstGeom prst="roundRect">
            <a:avLst>
              <a:gd name="adj" fmla="val 47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7240" y="252540"/>
            <a:ext cx="7589520" cy="825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3" y="391696"/>
            <a:ext cx="532968" cy="546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61" y="442341"/>
            <a:ext cx="485775" cy="485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56" y="442341"/>
            <a:ext cx="506125" cy="4373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73045" y="449657"/>
            <a:ext cx="4520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http://www.myblog.com.vn/Khang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10" y="976246"/>
            <a:ext cx="7536380" cy="660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58858" y="959289"/>
            <a:ext cx="34393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KHANG’S BLOG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208">
            <a:off x="2682131" y="1972508"/>
            <a:ext cx="1317040" cy="98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490">
            <a:off x="1080101" y="1950185"/>
            <a:ext cx="1524206" cy="94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64755" y="2728964"/>
            <a:ext cx="30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Friday, December 23rd 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0905" y="3178399"/>
            <a:ext cx="32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MY NEIGHBOURHOOD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547" y="3608652"/>
            <a:ext cx="71020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u="sng" dirty="0">
                <a:solidFill>
                  <a:srgbClr val="FF0000"/>
                </a:solidFill>
              </a:rPr>
              <a:t>I live in the suburbs of Da Nang City</a:t>
            </a:r>
            <a:r>
              <a:rPr lang="en-US" sz="2000" dirty="0"/>
              <a:t>. There are many things I like about my </a:t>
            </a:r>
            <a:r>
              <a:rPr lang="en-US" sz="2000" dirty="0" err="1"/>
              <a:t>neighbourhood</a:t>
            </a:r>
            <a:r>
              <a:rPr lang="en-US" sz="2000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It’s great for outdoor activities because it has beautiful parks, sandy beaches and fine weather. There’s almost everything I need here: shops, restaurants, and markets. The people here are friendlier, and the food is better than in other places.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However, there are two things I dislike about it: there are many modern buildings and offices; and the streets are busy and crowded.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1280" y="6350960"/>
            <a:ext cx="30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Posted by </a:t>
            </a:r>
            <a:r>
              <a:rPr lang="en-US" i="1" dirty="0" err="1"/>
              <a:t>Khang</a:t>
            </a:r>
            <a:r>
              <a:rPr lang="en-US" i="1" dirty="0"/>
              <a:t> at 4:55 PM</a:t>
            </a:r>
          </a:p>
        </p:txBody>
      </p:sp>
      <p:sp>
        <p:nvSpPr>
          <p:cNvPr id="11" name="Arrow: Up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BFE302DB-C5F9-43B3-B878-30ECDD3AC443}"/>
              </a:ext>
            </a:extLst>
          </p:cNvPr>
          <p:cNvSpPr/>
          <p:nvPr/>
        </p:nvSpPr>
        <p:spPr>
          <a:xfrm rot="5400000">
            <a:off x="8492482" y="6251594"/>
            <a:ext cx="565355" cy="4726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8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248AF895-7731-4292-A7CB-1AA02A5FBB60}"/>
              </a:ext>
            </a:extLst>
          </p:cNvPr>
          <p:cNvSpPr/>
          <p:nvPr/>
        </p:nvSpPr>
        <p:spPr>
          <a:xfrm>
            <a:off x="856735" y="77616"/>
            <a:ext cx="7536380" cy="6761912"/>
          </a:xfrm>
          <a:prstGeom prst="roundRect">
            <a:avLst>
              <a:gd name="adj" fmla="val 4704"/>
            </a:avLst>
          </a:prstGeom>
          <a:solidFill>
            <a:srgbClr val="75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D81680F7-0FAE-486B-A8CB-897A62D0DB12}"/>
              </a:ext>
            </a:extLst>
          </p:cNvPr>
          <p:cNvSpPr/>
          <p:nvPr/>
        </p:nvSpPr>
        <p:spPr>
          <a:xfrm>
            <a:off x="804504" y="1034209"/>
            <a:ext cx="7536380" cy="5755978"/>
          </a:xfrm>
          <a:prstGeom prst="roundRect">
            <a:avLst>
              <a:gd name="adj" fmla="val 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3810" y="36052"/>
            <a:ext cx="7536380" cy="1420350"/>
          </a:xfrm>
          <a:prstGeom prst="roundRect">
            <a:avLst>
              <a:gd name="adj" fmla="val 47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7240" y="252540"/>
            <a:ext cx="7589520" cy="825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3" y="391696"/>
            <a:ext cx="532968" cy="546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61" y="442341"/>
            <a:ext cx="485775" cy="485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56" y="442341"/>
            <a:ext cx="506125" cy="4373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73045" y="449657"/>
            <a:ext cx="4520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http://www.myblog.com.vn/Khang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10" y="976246"/>
            <a:ext cx="7536380" cy="660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58858" y="959289"/>
            <a:ext cx="34393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KHANG’S BLOG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208">
            <a:off x="2682131" y="1972508"/>
            <a:ext cx="1317040" cy="98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490">
            <a:off x="1080101" y="1950185"/>
            <a:ext cx="1524206" cy="94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64755" y="2728964"/>
            <a:ext cx="30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Friday, December 23rd 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0905" y="3178399"/>
            <a:ext cx="32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MY NEIGHBOURHOOD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547" y="3608652"/>
            <a:ext cx="71020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/>
              <a:t>I live in the suburbs of Da Nang City. There are many things I like about my </a:t>
            </a:r>
            <a:r>
              <a:rPr lang="en-US" sz="2000" dirty="0" err="1"/>
              <a:t>neighbourhood</a:t>
            </a:r>
            <a:r>
              <a:rPr lang="en-US" sz="2000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It’s great for outdoor activities </a:t>
            </a:r>
            <a:r>
              <a:rPr lang="en-US" sz="2000" b="1" u="sng" dirty="0">
                <a:solidFill>
                  <a:srgbClr val="FF0000"/>
                </a:solidFill>
              </a:rPr>
              <a:t>because it has beautiful parks, sandy beaches and fine weather</a:t>
            </a:r>
            <a:r>
              <a:rPr lang="en-US" sz="2000" dirty="0"/>
              <a:t>. There’s almost everything I need here: shops, restaurants, and markets. The people here are friendlier, and the food is better than in other places.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However, there are two things I dislike about it: there are many modern buildings and offices; and the streets are busy and crowded.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1280" y="6350960"/>
            <a:ext cx="30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Posted by </a:t>
            </a:r>
            <a:r>
              <a:rPr lang="en-US" i="1" dirty="0" err="1"/>
              <a:t>Khang</a:t>
            </a:r>
            <a:r>
              <a:rPr lang="en-US" i="1" dirty="0"/>
              <a:t> at 4:55 PM</a:t>
            </a:r>
          </a:p>
        </p:txBody>
      </p:sp>
      <p:sp>
        <p:nvSpPr>
          <p:cNvPr id="11" name="Arrow: Up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BFE302DB-C5F9-43B3-B878-30ECDD3AC443}"/>
              </a:ext>
            </a:extLst>
          </p:cNvPr>
          <p:cNvSpPr/>
          <p:nvPr/>
        </p:nvSpPr>
        <p:spPr>
          <a:xfrm rot="5400000">
            <a:off x="8492482" y="6251594"/>
            <a:ext cx="565355" cy="4726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7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248AF895-7731-4292-A7CB-1AA02A5FBB60}"/>
              </a:ext>
            </a:extLst>
          </p:cNvPr>
          <p:cNvSpPr/>
          <p:nvPr/>
        </p:nvSpPr>
        <p:spPr>
          <a:xfrm>
            <a:off x="856735" y="77616"/>
            <a:ext cx="7536380" cy="6761912"/>
          </a:xfrm>
          <a:prstGeom prst="roundRect">
            <a:avLst>
              <a:gd name="adj" fmla="val 4704"/>
            </a:avLst>
          </a:prstGeom>
          <a:solidFill>
            <a:srgbClr val="75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D81680F7-0FAE-486B-A8CB-897A62D0DB12}"/>
              </a:ext>
            </a:extLst>
          </p:cNvPr>
          <p:cNvSpPr/>
          <p:nvPr/>
        </p:nvSpPr>
        <p:spPr>
          <a:xfrm>
            <a:off x="804504" y="1034209"/>
            <a:ext cx="7536380" cy="5755978"/>
          </a:xfrm>
          <a:prstGeom prst="roundRect">
            <a:avLst>
              <a:gd name="adj" fmla="val 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3810" y="36052"/>
            <a:ext cx="7536380" cy="1420350"/>
          </a:xfrm>
          <a:prstGeom prst="roundRect">
            <a:avLst>
              <a:gd name="adj" fmla="val 47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7240" y="252540"/>
            <a:ext cx="7589520" cy="825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3" y="391696"/>
            <a:ext cx="532968" cy="546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61" y="442341"/>
            <a:ext cx="485775" cy="485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56" y="442341"/>
            <a:ext cx="506125" cy="4373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73045" y="449657"/>
            <a:ext cx="4520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http://www.myblog.com.vn/Khang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10" y="976246"/>
            <a:ext cx="7536380" cy="660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58858" y="959289"/>
            <a:ext cx="34393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KHANG’S BLOG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208">
            <a:off x="2682131" y="1972508"/>
            <a:ext cx="1317040" cy="98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490">
            <a:off x="1080101" y="1950185"/>
            <a:ext cx="1524206" cy="94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64755" y="2728964"/>
            <a:ext cx="30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Friday, December 23rd 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0905" y="3178399"/>
            <a:ext cx="32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MY NEIGHBOURHOOD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547" y="3608652"/>
            <a:ext cx="71020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/>
              <a:t>I live in the suburbs of Da Nang City. There are many things I like about my </a:t>
            </a:r>
            <a:r>
              <a:rPr lang="en-US" sz="2000" dirty="0" err="1"/>
              <a:t>neighbourhood</a:t>
            </a:r>
            <a:r>
              <a:rPr lang="en-US" sz="2000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It’s great for outdoor activities because it has beautiful parks, sandy beaches and fine weather. There’s almost everything I need here: shops, restaurants, and markets. </a:t>
            </a:r>
            <a:r>
              <a:rPr lang="en-US" sz="2000" b="1" u="sng" dirty="0">
                <a:solidFill>
                  <a:srgbClr val="FF0000"/>
                </a:solidFill>
              </a:rPr>
              <a:t>The people here are friendlier</a:t>
            </a:r>
            <a:r>
              <a:rPr lang="en-US" sz="2000" dirty="0"/>
              <a:t>, and the food is better than in other places.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However, there are two things I dislike about it: there are many modern buildings and offices; and the streets are busy and crowded.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1280" y="6350960"/>
            <a:ext cx="30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Posted by </a:t>
            </a:r>
            <a:r>
              <a:rPr lang="en-US" i="1" dirty="0" err="1"/>
              <a:t>Khang</a:t>
            </a:r>
            <a:r>
              <a:rPr lang="en-US" i="1" dirty="0"/>
              <a:t> at 4:55 PM</a:t>
            </a:r>
          </a:p>
        </p:txBody>
      </p:sp>
      <p:sp>
        <p:nvSpPr>
          <p:cNvPr id="11" name="Arrow: Up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BFE302DB-C5F9-43B3-B878-30ECDD3AC443}"/>
              </a:ext>
            </a:extLst>
          </p:cNvPr>
          <p:cNvSpPr/>
          <p:nvPr/>
        </p:nvSpPr>
        <p:spPr>
          <a:xfrm rot="5400000">
            <a:off x="8492482" y="6251594"/>
            <a:ext cx="565355" cy="4726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248AF895-7731-4292-A7CB-1AA02A5FBB60}"/>
              </a:ext>
            </a:extLst>
          </p:cNvPr>
          <p:cNvSpPr/>
          <p:nvPr/>
        </p:nvSpPr>
        <p:spPr>
          <a:xfrm>
            <a:off x="856735" y="77616"/>
            <a:ext cx="7536380" cy="6761912"/>
          </a:xfrm>
          <a:prstGeom prst="roundRect">
            <a:avLst>
              <a:gd name="adj" fmla="val 4704"/>
            </a:avLst>
          </a:prstGeom>
          <a:solidFill>
            <a:srgbClr val="75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D81680F7-0FAE-486B-A8CB-897A62D0DB12}"/>
              </a:ext>
            </a:extLst>
          </p:cNvPr>
          <p:cNvSpPr/>
          <p:nvPr/>
        </p:nvSpPr>
        <p:spPr>
          <a:xfrm>
            <a:off x="804504" y="1034209"/>
            <a:ext cx="7536380" cy="5755978"/>
          </a:xfrm>
          <a:prstGeom prst="roundRect">
            <a:avLst>
              <a:gd name="adj" fmla="val 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3810" y="36052"/>
            <a:ext cx="7536380" cy="1420350"/>
          </a:xfrm>
          <a:prstGeom prst="roundRect">
            <a:avLst>
              <a:gd name="adj" fmla="val 47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7240" y="252540"/>
            <a:ext cx="7589520" cy="825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3" y="391696"/>
            <a:ext cx="532968" cy="546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61" y="442341"/>
            <a:ext cx="485775" cy="485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56" y="442341"/>
            <a:ext cx="506125" cy="4373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73045" y="449657"/>
            <a:ext cx="4520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http://www.myblog.com.vn/Khang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10" y="976246"/>
            <a:ext cx="7536380" cy="660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58858" y="959289"/>
            <a:ext cx="34393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KHANG’S BLOG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208">
            <a:off x="2682131" y="1972508"/>
            <a:ext cx="1317040" cy="98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490">
            <a:off x="1080101" y="1950185"/>
            <a:ext cx="1524206" cy="94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64755" y="2728964"/>
            <a:ext cx="30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Friday, December 23rd 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0905" y="3178399"/>
            <a:ext cx="32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MY NEIGHBOURHOOD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547" y="3608652"/>
            <a:ext cx="71020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/>
              <a:t>I live in the suburbs of Da Nang City. There are many things I like about my </a:t>
            </a:r>
            <a:r>
              <a:rPr lang="en-US" sz="2000" dirty="0" err="1"/>
              <a:t>neighbourhood</a:t>
            </a:r>
            <a:r>
              <a:rPr lang="en-US" sz="2000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It’s great for outdoor activities because it has beautiful parks, sandy beaches and fine weather. There’s almost everything I need here: shops, restaurants, and markets. The people here are friendlier, and the food is better than in other places.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However, there are two things I dislike about it: there are many modern buildings and offices; and </a:t>
            </a:r>
            <a:r>
              <a:rPr lang="en-US" sz="2000" b="1" u="sng" dirty="0">
                <a:solidFill>
                  <a:srgbClr val="FF0000"/>
                </a:solidFill>
              </a:rPr>
              <a:t>the streets are busy and crowded.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1280" y="6350960"/>
            <a:ext cx="30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Posted by </a:t>
            </a:r>
            <a:r>
              <a:rPr lang="en-US" i="1" dirty="0" err="1"/>
              <a:t>Khang</a:t>
            </a:r>
            <a:r>
              <a:rPr lang="en-US" i="1" dirty="0"/>
              <a:t> at 4:55 PM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xmlns="" id="{BFE302DB-C5F9-43B3-B878-30ECDD3AC443}"/>
              </a:ext>
            </a:extLst>
          </p:cNvPr>
          <p:cNvSpPr/>
          <p:nvPr/>
        </p:nvSpPr>
        <p:spPr>
          <a:xfrm rot="5400000">
            <a:off x="8492482" y="6251594"/>
            <a:ext cx="565355" cy="4726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248AF895-7731-4292-A7CB-1AA02A5FBB60}"/>
              </a:ext>
            </a:extLst>
          </p:cNvPr>
          <p:cNvSpPr/>
          <p:nvPr/>
        </p:nvSpPr>
        <p:spPr>
          <a:xfrm>
            <a:off x="856735" y="77616"/>
            <a:ext cx="7536380" cy="6761912"/>
          </a:xfrm>
          <a:prstGeom prst="roundRect">
            <a:avLst>
              <a:gd name="adj" fmla="val 4704"/>
            </a:avLst>
          </a:prstGeom>
          <a:solidFill>
            <a:srgbClr val="75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D81680F7-0FAE-486B-A8CB-897A62D0DB12}"/>
              </a:ext>
            </a:extLst>
          </p:cNvPr>
          <p:cNvSpPr/>
          <p:nvPr/>
        </p:nvSpPr>
        <p:spPr>
          <a:xfrm>
            <a:off x="804504" y="1034209"/>
            <a:ext cx="7536380" cy="5755978"/>
          </a:xfrm>
          <a:prstGeom prst="roundRect">
            <a:avLst>
              <a:gd name="adj" fmla="val 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3810" y="36052"/>
            <a:ext cx="7536380" cy="1420350"/>
          </a:xfrm>
          <a:prstGeom prst="roundRect">
            <a:avLst>
              <a:gd name="adj" fmla="val 47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7240" y="252540"/>
            <a:ext cx="7589520" cy="825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3" y="391696"/>
            <a:ext cx="532968" cy="546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61" y="442341"/>
            <a:ext cx="485775" cy="485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56" y="442341"/>
            <a:ext cx="506125" cy="4373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73045" y="449657"/>
            <a:ext cx="4520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http://www.myblog.com.vn/Khang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10" y="976246"/>
            <a:ext cx="7536380" cy="660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58858" y="959289"/>
            <a:ext cx="34393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KHANG’S BLOG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208">
            <a:off x="2682131" y="1972508"/>
            <a:ext cx="1317040" cy="98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490">
            <a:off x="1080101" y="1950185"/>
            <a:ext cx="1524206" cy="94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64755" y="2728964"/>
            <a:ext cx="30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Friday, December 23rd 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0905" y="3178399"/>
            <a:ext cx="32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MY NEIGHBOURHOOD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547" y="3608652"/>
            <a:ext cx="71020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/>
              <a:t>I live in the suburbs of Da Nang City. There are many things I like about my </a:t>
            </a:r>
            <a:r>
              <a:rPr lang="en-US" sz="2000" dirty="0" err="1"/>
              <a:t>neighbourhood</a:t>
            </a:r>
            <a:r>
              <a:rPr lang="en-US" sz="2000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It’s great for outdoor activities because it has beautiful parks, sandy beaches and fine weather. There’s almost everything I need here: shops, restaurants, and markets. The people here are friendlier, and the food is better than in other places.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However, there are two things I dislike about it: there are many modern buildings and offices; and the streets are busy and crowded.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1280" y="6350960"/>
            <a:ext cx="30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Posted by </a:t>
            </a:r>
            <a:r>
              <a:rPr lang="en-US" i="1" dirty="0" err="1"/>
              <a:t>Khang</a:t>
            </a:r>
            <a:r>
              <a:rPr lang="en-US" i="1" dirty="0"/>
              <a:t> at 4:55 PM</a:t>
            </a:r>
          </a:p>
        </p:txBody>
      </p:sp>
      <p:sp>
        <p:nvSpPr>
          <p:cNvPr id="11" name="Arrow: Up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BFE302DB-C5F9-43B3-B878-30ECDD3AC443}"/>
              </a:ext>
            </a:extLst>
          </p:cNvPr>
          <p:cNvSpPr/>
          <p:nvPr/>
        </p:nvSpPr>
        <p:spPr>
          <a:xfrm rot="5400000">
            <a:off x="8492482" y="6251594"/>
            <a:ext cx="565355" cy="4726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FC11643-46FE-4B8C-AF63-3DACE4859430}"/>
              </a:ext>
            </a:extLst>
          </p:cNvPr>
          <p:cNvCxnSpPr/>
          <p:nvPr/>
        </p:nvCxnSpPr>
        <p:spPr>
          <a:xfrm>
            <a:off x="6175513" y="3915005"/>
            <a:ext cx="17629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5799722-35D8-4A54-9FFB-0B27EBEBC9A8}"/>
              </a:ext>
            </a:extLst>
          </p:cNvPr>
          <p:cNvCxnSpPr>
            <a:cxnSpLocks/>
          </p:cNvCxnSpPr>
          <p:nvPr/>
        </p:nvCxnSpPr>
        <p:spPr>
          <a:xfrm>
            <a:off x="6355620" y="4643875"/>
            <a:ext cx="158286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EC334EC-5BB6-4455-91D7-A95D9E32A4CC}"/>
              </a:ext>
            </a:extLst>
          </p:cNvPr>
          <p:cNvCxnSpPr>
            <a:cxnSpLocks/>
          </p:cNvCxnSpPr>
          <p:nvPr/>
        </p:nvCxnSpPr>
        <p:spPr>
          <a:xfrm>
            <a:off x="1102553" y="4935423"/>
            <a:ext cx="32305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FA8915A-F7B5-484C-A001-1759CF56D7AB}"/>
              </a:ext>
            </a:extLst>
          </p:cNvPr>
          <p:cNvCxnSpPr>
            <a:cxnSpLocks/>
          </p:cNvCxnSpPr>
          <p:nvPr/>
        </p:nvCxnSpPr>
        <p:spPr>
          <a:xfrm>
            <a:off x="1842204" y="5253475"/>
            <a:ext cx="34690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CE1AD18-1601-4572-8DC9-2102734260CE}"/>
              </a:ext>
            </a:extLst>
          </p:cNvPr>
          <p:cNvCxnSpPr>
            <a:cxnSpLocks/>
          </p:cNvCxnSpPr>
          <p:nvPr/>
        </p:nvCxnSpPr>
        <p:spPr>
          <a:xfrm>
            <a:off x="5664755" y="5266727"/>
            <a:ext cx="23213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35EE76E0-7E05-41DB-BF6A-7D214E1897FB}"/>
              </a:ext>
            </a:extLst>
          </p:cNvPr>
          <p:cNvCxnSpPr>
            <a:cxnSpLocks/>
          </p:cNvCxnSpPr>
          <p:nvPr/>
        </p:nvCxnSpPr>
        <p:spPr>
          <a:xfrm>
            <a:off x="2566504" y="5558275"/>
            <a:ext cx="185972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81F6AF1-177A-4E62-BE46-368F36CC26A4}"/>
              </a:ext>
            </a:extLst>
          </p:cNvPr>
          <p:cNvCxnSpPr>
            <a:cxnSpLocks/>
          </p:cNvCxnSpPr>
          <p:nvPr/>
        </p:nvCxnSpPr>
        <p:spPr>
          <a:xfrm>
            <a:off x="3354935" y="5942588"/>
            <a:ext cx="185972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DC10EAA6-1045-4F12-81A6-CD6618BAA0A1}"/>
              </a:ext>
            </a:extLst>
          </p:cNvPr>
          <p:cNvCxnSpPr>
            <a:cxnSpLocks/>
          </p:cNvCxnSpPr>
          <p:nvPr/>
        </p:nvCxnSpPr>
        <p:spPr>
          <a:xfrm>
            <a:off x="7432356" y="5942588"/>
            <a:ext cx="602941" cy="1325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E4BDC84-20FA-4084-AE27-6E960F482B9D}"/>
              </a:ext>
            </a:extLst>
          </p:cNvPr>
          <p:cNvCxnSpPr>
            <a:cxnSpLocks/>
          </p:cNvCxnSpPr>
          <p:nvPr/>
        </p:nvCxnSpPr>
        <p:spPr>
          <a:xfrm>
            <a:off x="1114962" y="6224100"/>
            <a:ext cx="3169834" cy="66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E4B0BC80-CF46-4FCB-81EE-C403EF3FB859}"/>
              </a:ext>
            </a:extLst>
          </p:cNvPr>
          <p:cNvCxnSpPr>
            <a:cxnSpLocks/>
          </p:cNvCxnSpPr>
          <p:nvPr/>
        </p:nvCxnSpPr>
        <p:spPr>
          <a:xfrm>
            <a:off x="5311280" y="6270539"/>
            <a:ext cx="2629257" cy="221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F03EBE1E-777E-467F-845B-65C7E4B0BA1A}"/>
              </a:ext>
            </a:extLst>
          </p:cNvPr>
          <p:cNvCxnSpPr>
            <a:cxnSpLocks/>
          </p:cNvCxnSpPr>
          <p:nvPr/>
        </p:nvCxnSpPr>
        <p:spPr>
          <a:xfrm>
            <a:off x="1114962" y="6554492"/>
            <a:ext cx="92986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4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97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763" y="0"/>
            <a:ext cx="728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Khang’s blog again and fill the table with the information.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184779"/>
              </p:ext>
            </p:extLst>
          </p:nvPr>
        </p:nvGraphicFramePr>
        <p:xfrm>
          <a:off x="507177" y="1619831"/>
          <a:ext cx="8082643" cy="41159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048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44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5947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LIKES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DISLIKES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0007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2384" y="2489203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beautiful parks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384" y="3016906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16649"/>
                </a:solidFill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22221" y="3393213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2384" y="3544609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16649"/>
                </a:solidFill>
              </a:rPr>
              <a:t> 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122221" y="3920916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2384" y="4072312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16649"/>
                </a:solidFill>
              </a:rPr>
              <a:t> 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122221" y="4448619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738256" y="2489203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16649"/>
                </a:solidFill>
              </a:rPr>
              <a:t> 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5178093" y="2865510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38256" y="3284760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16649"/>
                </a:solidFill>
              </a:rPr>
              <a:t>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5178093" y="3661067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68803B9-9C7D-4407-9CFB-90C4BB613D25}"/>
              </a:ext>
            </a:extLst>
          </p:cNvPr>
          <p:cNvSpPr txBox="1"/>
          <p:nvPr/>
        </p:nvSpPr>
        <p:spPr>
          <a:xfrm>
            <a:off x="946196" y="2975411"/>
            <a:ext cx="2045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dirty="0">
                <a:solidFill>
                  <a:srgbClr val="00B050"/>
                </a:solidFill>
              </a:rPr>
              <a:t>sandy beaches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9DC53F4-2F21-4061-BD81-E7881860190B}"/>
              </a:ext>
            </a:extLst>
          </p:cNvPr>
          <p:cNvSpPr txBox="1"/>
          <p:nvPr/>
        </p:nvSpPr>
        <p:spPr>
          <a:xfrm>
            <a:off x="912671" y="3527924"/>
            <a:ext cx="187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dirty="0">
                <a:solidFill>
                  <a:srgbClr val="00B050"/>
                </a:solidFill>
              </a:rPr>
              <a:t>fine weather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A8FE58D-FE45-472C-B741-DA875C573D2D}"/>
              </a:ext>
            </a:extLst>
          </p:cNvPr>
          <p:cNvSpPr txBox="1"/>
          <p:nvPr/>
        </p:nvSpPr>
        <p:spPr>
          <a:xfrm>
            <a:off x="912671" y="4061830"/>
            <a:ext cx="358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dirty="0">
                <a:solidFill>
                  <a:srgbClr val="00B050"/>
                </a:solidFill>
              </a:rPr>
              <a:t>shops, restaurant, markets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4C52844-44F3-4B90-B4AC-7A485100F09D}"/>
              </a:ext>
            </a:extLst>
          </p:cNvPr>
          <p:cNvSpPr txBox="1"/>
          <p:nvPr/>
        </p:nvSpPr>
        <p:spPr>
          <a:xfrm>
            <a:off x="682384" y="4608144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16649"/>
                </a:solidFill>
              </a:rPr>
              <a:t> 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B18705C5-94B0-4CE1-B62C-C2B42E89763A}"/>
              </a:ext>
            </a:extLst>
          </p:cNvPr>
          <p:cNvCxnSpPr/>
          <p:nvPr/>
        </p:nvCxnSpPr>
        <p:spPr>
          <a:xfrm>
            <a:off x="1122221" y="4984451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5FB6DA7-5801-4029-BDF8-C9EF4F9A22F7}"/>
              </a:ext>
            </a:extLst>
          </p:cNvPr>
          <p:cNvSpPr txBox="1"/>
          <p:nvPr/>
        </p:nvSpPr>
        <p:spPr>
          <a:xfrm>
            <a:off x="682384" y="5143976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16649"/>
                </a:solidFill>
              </a:rPr>
              <a:t> 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DFB2330A-64C4-42B6-B36E-4EA33015C0D5}"/>
              </a:ext>
            </a:extLst>
          </p:cNvPr>
          <p:cNvCxnSpPr/>
          <p:nvPr/>
        </p:nvCxnSpPr>
        <p:spPr>
          <a:xfrm>
            <a:off x="1122221" y="5520283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1DB194B-36E3-405E-835C-EAABC33F79FF}"/>
              </a:ext>
            </a:extLst>
          </p:cNvPr>
          <p:cNvSpPr txBox="1"/>
          <p:nvPr/>
        </p:nvSpPr>
        <p:spPr>
          <a:xfrm>
            <a:off x="976233" y="4592575"/>
            <a:ext cx="2201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00B050"/>
                </a:solidFill>
              </a:rPr>
              <a:t>friendly people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4506BF9-2FDB-43E2-878D-A86813203E06}"/>
              </a:ext>
            </a:extLst>
          </p:cNvPr>
          <p:cNvSpPr txBox="1"/>
          <p:nvPr/>
        </p:nvSpPr>
        <p:spPr>
          <a:xfrm>
            <a:off x="976232" y="5136686"/>
            <a:ext cx="2201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00B050"/>
                </a:solidFill>
              </a:rPr>
              <a:t>good food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7EAD2AB-88C2-419C-8381-DBC6B858A751}"/>
              </a:ext>
            </a:extLst>
          </p:cNvPr>
          <p:cNvSpPr txBox="1"/>
          <p:nvPr/>
        </p:nvSpPr>
        <p:spPr>
          <a:xfrm>
            <a:off x="5007310" y="2489203"/>
            <a:ext cx="358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00B050"/>
                </a:solidFill>
              </a:rPr>
              <a:t>modern buildings and offices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59F2C4B-0F73-4B84-B59E-93B071D66E41}"/>
              </a:ext>
            </a:extLst>
          </p:cNvPr>
          <p:cNvSpPr txBox="1"/>
          <p:nvPr/>
        </p:nvSpPr>
        <p:spPr>
          <a:xfrm>
            <a:off x="5007310" y="3267855"/>
            <a:ext cx="358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00B050"/>
                </a:solidFill>
              </a:rPr>
              <a:t>busy and crowed streets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55" grpId="0"/>
      <p:bldP spid="56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DAF71D-070B-43AA-A031-B4337EE334D2}"/>
              </a:ext>
            </a:extLst>
          </p:cNvPr>
          <p:cNvSpPr txBox="1"/>
          <p:nvPr/>
        </p:nvSpPr>
        <p:spPr>
          <a:xfrm>
            <a:off x="556591" y="675861"/>
            <a:ext cx="8030817" cy="389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There are many things that </a:t>
            </a:r>
            <a:r>
              <a:rPr lang="en-US" sz="2400" b="1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Khang</a:t>
            </a: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 likes about his neighborhood: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The parks 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The people 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The weather 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The beaches 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The food 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 __________________________________________________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913EAB-E88F-446E-AB57-88A9364A2E93}"/>
              </a:ext>
            </a:extLst>
          </p:cNvPr>
          <p:cNvSpPr txBox="1"/>
          <p:nvPr/>
        </p:nvSpPr>
        <p:spPr>
          <a:xfrm>
            <a:off x="556591" y="4575647"/>
            <a:ext cx="8030817" cy="168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There are two things that </a:t>
            </a:r>
            <a:r>
              <a:rPr lang="en-US" sz="2400" b="1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Khang</a:t>
            </a: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 dislikes about his neighborhood: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The streets 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The buildings and offices_______________________________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9250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34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3" y="42732"/>
            <a:ext cx="75167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 notes about your neighbourhood. </a:t>
            </a:r>
          </a:p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about what you like / dislike about it.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195657"/>
              </p:ext>
            </p:extLst>
          </p:nvPr>
        </p:nvGraphicFramePr>
        <p:xfrm>
          <a:off x="756557" y="1915391"/>
          <a:ext cx="7630886" cy="265660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219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089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5563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LIKES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DISLIKES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1046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931763" y="3011128"/>
            <a:ext cx="3224601" cy="461665"/>
            <a:chOff x="931763" y="3312467"/>
            <a:chExt cx="3224601" cy="461665"/>
          </a:xfrm>
        </p:grpSpPr>
        <p:sp>
          <p:nvSpPr>
            <p:cNvPr id="25" name="TextBox 24"/>
            <p:cNvSpPr txBox="1"/>
            <p:nvPr/>
          </p:nvSpPr>
          <p:spPr>
            <a:xfrm>
              <a:off x="931763" y="3312467"/>
              <a:ext cx="3224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F16649"/>
                  </a:solidFill>
                </a:rPr>
                <a:t> 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371600" y="3688774"/>
              <a:ext cx="1932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931763" y="3538831"/>
            <a:ext cx="3224601" cy="461665"/>
            <a:chOff x="931763" y="3312467"/>
            <a:chExt cx="3224601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931763" y="3312467"/>
              <a:ext cx="3224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F16649"/>
                  </a:solidFill>
                </a:rPr>
                <a:t> 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71600" y="3688774"/>
              <a:ext cx="1932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987635" y="3011128"/>
            <a:ext cx="3224601" cy="461665"/>
            <a:chOff x="931763" y="3312467"/>
            <a:chExt cx="3224601" cy="461665"/>
          </a:xfrm>
        </p:grpSpPr>
        <p:sp>
          <p:nvSpPr>
            <p:cNvPr id="31" name="TextBox 30"/>
            <p:cNvSpPr txBox="1"/>
            <p:nvPr/>
          </p:nvSpPr>
          <p:spPr>
            <a:xfrm>
              <a:off x="931763" y="3312467"/>
              <a:ext cx="3224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F16649"/>
                  </a:solidFill>
                </a:rPr>
                <a:t> 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371600" y="3688774"/>
              <a:ext cx="1932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987635" y="3538831"/>
            <a:ext cx="3224601" cy="461665"/>
            <a:chOff x="931763" y="3312467"/>
            <a:chExt cx="3224601" cy="461665"/>
          </a:xfrm>
        </p:grpSpPr>
        <p:sp>
          <p:nvSpPr>
            <p:cNvPr id="34" name="TextBox 33"/>
            <p:cNvSpPr txBox="1"/>
            <p:nvPr/>
          </p:nvSpPr>
          <p:spPr>
            <a:xfrm>
              <a:off x="931763" y="3312467"/>
              <a:ext cx="3224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F16649"/>
                  </a:solidFill>
                </a:rPr>
                <a:t> 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371600" y="3688774"/>
              <a:ext cx="1932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34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3" y="42732"/>
            <a:ext cx="75167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what you like and dislike about your neighbourhood.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373573"/>
            <a:ext cx="172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0207" y="1953490"/>
            <a:ext cx="6746787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do you live?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2173FA-0DA7-4E1E-B09A-D13F8587E7B4}"/>
              </a:ext>
            </a:extLst>
          </p:cNvPr>
          <p:cNvSpPr txBox="1"/>
          <p:nvPr/>
        </p:nvSpPr>
        <p:spPr>
          <a:xfrm>
            <a:off x="1198605" y="2458457"/>
            <a:ext cx="6746787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live in ________________________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88C1C2C-449B-45B7-8E07-936A5A30981F}"/>
              </a:ext>
            </a:extLst>
          </p:cNvPr>
          <p:cNvSpPr txBox="1"/>
          <p:nvPr/>
        </p:nvSpPr>
        <p:spPr>
          <a:xfrm>
            <a:off x="1172100" y="3085408"/>
            <a:ext cx="6746787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like about it?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266BD8-4353-4D00-BDF6-136382B96E85}"/>
              </a:ext>
            </a:extLst>
          </p:cNvPr>
          <p:cNvSpPr txBox="1"/>
          <p:nvPr/>
        </p:nvSpPr>
        <p:spPr>
          <a:xfrm>
            <a:off x="2629839" y="2458456"/>
            <a:ext cx="6746787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suburbs of Da Nang City.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90473C-BDE6-4BB8-AD94-35AA58D37DE8}"/>
              </a:ext>
            </a:extLst>
          </p:cNvPr>
          <p:cNvSpPr txBox="1"/>
          <p:nvPr/>
        </p:nvSpPr>
        <p:spPr>
          <a:xfrm>
            <a:off x="1145595" y="3650549"/>
            <a:ext cx="6746787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________________________________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216800-9D09-4D62-B142-CC2A78679F53}"/>
              </a:ext>
            </a:extLst>
          </p:cNvPr>
          <p:cNvSpPr txBox="1"/>
          <p:nvPr/>
        </p:nvSpPr>
        <p:spPr>
          <a:xfrm>
            <a:off x="1548245" y="3553733"/>
            <a:ext cx="6746787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weather is fine. The people are friendly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and the food is good.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508E433-37F4-4599-A03B-1012AFC0373A}"/>
              </a:ext>
            </a:extLst>
          </p:cNvPr>
          <p:cNvSpPr txBox="1"/>
          <p:nvPr/>
        </p:nvSpPr>
        <p:spPr>
          <a:xfrm>
            <a:off x="1145594" y="4730692"/>
            <a:ext cx="6746787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dislike about it?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6DC659D-F47C-4BD2-96C5-2CAE618FDE9D}"/>
              </a:ext>
            </a:extLst>
          </p:cNvPr>
          <p:cNvSpPr txBox="1"/>
          <p:nvPr/>
        </p:nvSpPr>
        <p:spPr>
          <a:xfrm>
            <a:off x="1198604" y="5276124"/>
            <a:ext cx="6746787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_______________________________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EC2E7AB-FC43-4B88-A88F-A1951DDF3D18}"/>
              </a:ext>
            </a:extLst>
          </p:cNvPr>
          <p:cNvSpPr txBox="1"/>
          <p:nvPr/>
        </p:nvSpPr>
        <p:spPr>
          <a:xfrm>
            <a:off x="1643898" y="5277273"/>
            <a:ext cx="6746787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streets are busy and crowded.</a:t>
            </a:r>
          </a:p>
        </p:txBody>
      </p:sp>
    </p:spTree>
    <p:extLst>
      <p:ext uri="{BB962C8B-B14F-4D97-AF65-F5344CB8AC3E}">
        <p14:creationId xmlns:p14="http://schemas.microsoft.com/office/powerpoint/2010/main" val="157182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9E1617-9DB6-480B-84FB-D790E091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a video and write down the places and the activities to go there.</a:t>
            </a:r>
          </a:p>
        </p:txBody>
      </p:sp>
      <p:pic>
        <p:nvPicPr>
          <p:cNvPr id="4" name="Our Neighbourhood For Kids, Places of Neighbourhood, 15 Neighbourhood, Neighbourhood Sevrvices, EVS.">
            <a:hlinkClick r:id="" action="ppaction://media"/>
            <a:extLst>
              <a:ext uri="{FF2B5EF4-FFF2-40B4-BE49-F238E27FC236}">
                <a16:creationId xmlns:a16="http://schemas.microsoft.com/office/drawing/2014/main" xmlns="" id="{1B3BA0E9-32F0-4BED-B1E9-ED965DF9EC7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778" end="205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775" y="1690689"/>
            <a:ext cx="7735887" cy="4486274"/>
          </a:xfrm>
        </p:spPr>
      </p:pic>
    </p:spTree>
    <p:extLst>
      <p:ext uri="{BB962C8B-B14F-4D97-AF65-F5344CB8AC3E}">
        <p14:creationId xmlns:p14="http://schemas.microsoft.com/office/powerpoint/2010/main" val="21155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4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DAF71D-070B-43AA-A031-B4337EE334D2}"/>
              </a:ext>
            </a:extLst>
          </p:cNvPr>
          <p:cNvSpPr txBox="1"/>
          <p:nvPr/>
        </p:nvSpPr>
        <p:spPr>
          <a:xfrm>
            <a:off x="556591" y="675861"/>
            <a:ext cx="8030817" cy="389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There are many things that I like about my neighborhood: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The parks 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The people 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The weather 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The beaches 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The food 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 __________________________________________________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913EAB-E88F-446E-AB57-88A9364A2E93}"/>
              </a:ext>
            </a:extLst>
          </p:cNvPr>
          <p:cNvSpPr txBox="1"/>
          <p:nvPr/>
        </p:nvSpPr>
        <p:spPr>
          <a:xfrm>
            <a:off x="556591" y="4694917"/>
            <a:ext cx="8030817" cy="168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There are two things that I dislike about my neighborhood: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The streets 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The buildings and offices_______________________________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85148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470991" y="726757"/>
            <a:ext cx="5943600" cy="11079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 HOME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357810" y="2151727"/>
            <a:ext cx="8378036" cy="2062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Andalus" pitchFamily="18" charset="-78"/>
                <a:cs typeface="Andalus" pitchFamily="18" charset="-78"/>
              </a:rPr>
              <a:t>-Write your blog talk about what you like and don’t like about your </a:t>
            </a:r>
            <a:r>
              <a:rPr lang="en-US" sz="3200" b="1" dirty="0" err="1">
                <a:latin typeface="Andalus" pitchFamily="18" charset="-78"/>
                <a:cs typeface="Andalus" pitchFamily="18" charset="-78"/>
              </a:rPr>
              <a:t>neighbourhood</a:t>
            </a:r>
            <a:r>
              <a:rPr lang="en-US" sz="3200" b="1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eaLnBrk="1" hangingPunct="1"/>
            <a:r>
              <a:rPr lang="en-US" sz="3200" b="1" dirty="0">
                <a:latin typeface="Andalus" pitchFamily="18" charset="-78"/>
                <a:cs typeface="Andalus" pitchFamily="18" charset="-78"/>
              </a:rPr>
              <a:t>- Do exercise part D1,2,3 in workbook.</a:t>
            </a:r>
          </a:p>
          <a:p>
            <a:pPr eaLnBrk="1" hangingPunct="1"/>
            <a:r>
              <a:rPr lang="en-US" sz="3200" b="1" dirty="0">
                <a:latin typeface="Andalus" pitchFamily="18" charset="-78"/>
                <a:cs typeface="Andalus" pitchFamily="18" charset="-78"/>
              </a:rPr>
              <a:t>- Prepare Unit 4 Lesson 5 Skills 2.</a:t>
            </a:r>
          </a:p>
        </p:txBody>
      </p:sp>
    </p:spTree>
    <p:extLst>
      <p:ext uri="{BB962C8B-B14F-4D97-AF65-F5344CB8AC3E}">
        <p14:creationId xmlns:p14="http://schemas.microsoft.com/office/powerpoint/2010/main" val="9931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B9938E-AAC8-4653-AEDC-7F4E09394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90D91-F35F-46EC-872A-E0D2B500E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2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D9DEFC-45CF-4841-A164-7206B547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64" y="915287"/>
            <a:ext cx="4126409" cy="90446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1. supermarket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27183A-6880-4480-93E7-6E477326C031}"/>
              </a:ext>
            </a:extLst>
          </p:cNvPr>
          <p:cNvSpPr txBox="1"/>
          <p:nvPr/>
        </p:nvSpPr>
        <p:spPr>
          <a:xfrm>
            <a:off x="3492640" y="182706"/>
            <a:ext cx="2584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8EE"/>
                </a:solidFill>
              </a:rPr>
              <a:t>Answer: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4A22A62-E094-46F7-BDE4-A1214E25A2E0}"/>
              </a:ext>
            </a:extLst>
          </p:cNvPr>
          <p:cNvSpPr txBox="1">
            <a:spLocks/>
          </p:cNvSpPr>
          <p:nvPr/>
        </p:nvSpPr>
        <p:spPr>
          <a:xfrm>
            <a:off x="1132764" y="1664731"/>
            <a:ext cx="5351775" cy="712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2. hospital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FB5E423-25ED-444B-A86C-178C6A2B274B}"/>
              </a:ext>
            </a:extLst>
          </p:cNvPr>
          <p:cNvSpPr txBox="1">
            <a:spLocks/>
          </p:cNvSpPr>
          <p:nvPr/>
        </p:nvSpPr>
        <p:spPr>
          <a:xfrm>
            <a:off x="1132764" y="2414175"/>
            <a:ext cx="5351775" cy="712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3. market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6BE2BE4-4CAD-4F58-BB50-24C0E86E7682}"/>
              </a:ext>
            </a:extLst>
          </p:cNvPr>
          <p:cNvSpPr txBox="1">
            <a:spLocks/>
          </p:cNvSpPr>
          <p:nvPr/>
        </p:nvSpPr>
        <p:spPr>
          <a:xfrm>
            <a:off x="1132764" y="3099374"/>
            <a:ext cx="5351775" cy="712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4. hospital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6E3989E-05DB-43E8-8158-BD378695D1B2}"/>
              </a:ext>
            </a:extLst>
          </p:cNvPr>
          <p:cNvSpPr txBox="1">
            <a:spLocks/>
          </p:cNvSpPr>
          <p:nvPr/>
        </p:nvSpPr>
        <p:spPr>
          <a:xfrm>
            <a:off x="1132764" y="3784573"/>
            <a:ext cx="5351775" cy="712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5.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C05F172-AC0B-4736-8148-13B79BF7CACC}"/>
              </a:ext>
            </a:extLst>
          </p:cNvPr>
          <p:cNvSpPr txBox="1">
            <a:spLocks/>
          </p:cNvSpPr>
          <p:nvPr/>
        </p:nvSpPr>
        <p:spPr>
          <a:xfrm>
            <a:off x="1132764" y="4497069"/>
            <a:ext cx="5351775" cy="712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6. Police station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A28F35B-0B93-414D-ADC4-6ABB4635E627}"/>
              </a:ext>
            </a:extLst>
          </p:cNvPr>
          <p:cNvSpPr txBox="1">
            <a:spLocks/>
          </p:cNvSpPr>
          <p:nvPr/>
        </p:nvSpPr>
        <p:spPr>
          <a:xfrm>
            <a:off x="1132763" y="5182268"/>
            <a:ext cx="5351775" cy="712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7. bank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87FD371-3DF1-4199-A682-0F92B74F5896}"/>
              </a:ext>
            </a:extLst>
          </p:cNvPr>
          <p:cNvSpPr txBox="1">
            <a:spLocks/>
          </p:cNvSpPr>
          <p:nvPr/>
        </p:nvSpPr>
        <p:spPr>
          <a:xfrm>
            <a:off x="5335348" y="1064544"/>
            <a:ext cx="5351775" cy="712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8. bakery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3F9BFCA-2CDD-4CF9-B42D-1E42C0BAC237}"/>
              </a:ext>
            </a:extLst>
          </p:cNvPr>
          <p:cNvSpPr txBox="1">
            <a:spLocks/>
          </p:cNvSpPr>
          <p:nvPr/>
        </p:nvSpPr>
        <p:spPr>
          <a:xfrm>
            <a:off x="5335348" y="1637434"/>
            <a:ext cx="3699470" cy="1510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9. Fruit and vegetables shop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55CD59C-B356-4693-8398-2BA5F5574A6B}"/>
              </a:ext>
            </a:extLst>
          </p:cNvPr>
          <p:cNvSpPr txBox="1">
            <a:spLocks/>
          </p:cNvSpPr>
          <p:nvPr/>
        </p:nvSpPr>
        <p:spPr>
          <a:xfrm>
            <a:off x="5335348" y="2968535"/>
            <a:ext cx="3699470" cy="742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10. Fire station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3D4C64AA-F895-44F9-BDD1-560184AF88F8}"/>
              </a:ext>
            </a:extLst>
          </p:cNvPr>
          <p:cNvSpPr txBox="1">
            <a:spLocks/>
          </p:cNvSpPr>
          <p:nvPr/>
        </p:nvSpPr>
        <p:spPr>
          <a:xfrm>
            <a:off x="5335348" y="3593205"/>
            <a:ext cx="3699470" cy="742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11. library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6B2E6C1-FDED-4808-8449-D35F96E33BFF}"/>
              </a:ext>
            </a:extLst>
          </p:cNvPr>
          <p:cNvSpPr txBox="1">
            <a:spLocks/>
          </p:cNvSpPr>
          <p:nvPr/>
        </p:nvSpPr>
        <p:spPr>
          <a:xfrm>
            <a:off x="5335348" y="4230340"/>
            <a:ext cx="3699470" cy="742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12. park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9AE50E6-DD58-4359-BD00-774D49D170FA}"/>
              </a:ext>
            </a:extLst>
          </p:cNvPr>
          <p:cNvSpPr txBox="1">
            <a:spLocks/>
          </p:cNvSpPr>
          <p:nvPr/>
        </p:nvSpPr>
        <p:spPr>
          <a:xfrm>
            <a:off x="5382629" y="4822255"/>
            <a:ext cx="3699470" cy="742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13. pharmacy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1096FB2-1B93-42E6-993C-E6010751B6F0}"/>
              </a:ext>
            </a:extLst>
          </p:cNvPr>
          <p:cNvSpPr txBox="1">
            <a:spLocks/>
          </p:cNvSpPr>
          <p:nvPr/>
        </p:nvSpPr>
        <p:spPr>
          <a:xfrm>
            <a:off x="5382629" y="5395146"/>
            <a:ext cx="3699470" cy="742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14. cinema</a:t>
            </a:r>
          </a:p>
        </p:txBody>
      </p:sp>
    </p:spTree>
    <p:extLst>
      <p:ext uri="{BB962C8B-B14F-4D97-AF65-F5344CB8AC3E}">
        <p14:creationId xmlns:p14="http://schemas.microsoft.com/office/powerpoint/2010/main" val="27123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ower-Anh 6 thi diem\Unit4\Package - Unit 04. My neighbourhood. Lesson 5. Skills 1\Data\E6T10044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8238" y="416420"/>
            <a:ext cx="3457832" cy="416220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0" y="410816"/>
            <a:ext cx="3774579" cy="416780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740965"/>
            <a:ext cx="8229600" cy="990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1.Where is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Khang’s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neighbourhood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2.What do you think about it? Is it beautiful?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3.Does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Khang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like his neighborhood?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718765-9F67-4CE8-8238-FF158FC4D0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0" b="40603"/>
          <a:stretch/>
        </p:blipFill>
        <p:spPr>
          <a:xfrm>
            <a:off x="4033982" y="758346"/>
            <a:ext cx="1338470" cy="301852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4D1A8300-1A71-49E7-ACC4-D0214D753894}"/>
              </a:ext>
            </a:extLst>
          </p:cNvPr>
          <p:cNvSpPr/>
          <p:nvPr/>
        </p:nvSpPr>
        <p:spPr>
          <a:xfrm>
            <a:off x="4112509" y="248476"/>
            <a:ext cx="1235729" cy="62616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rgbClr val="0088EE"/>
                  </a:solidFill>
                </a:ln>
              </a:rPr>
              <a:t>Khang</a:t>
            </a:r>
            <a:endParaRPr lang="en-US" dirty="0">
              <a:ln>
                <a:solidFill>
                  <a:srgbClr val="0088EE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7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7129" y="74839"/>
            <a:ext cx="795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Khang’s blog. Look at the words in the box, then find them in the text and underline them. What do they mean?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23555" y="2286000"/>
            <a:ext cx="6608618" cy="1257300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22318" y="2653040"/>
            <a:ext cx="151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suburbs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8155" y="2653040"/>
            <a:ext cx="151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dislike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53992" y="2653040"/>
            <a:ext cx="151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outdoor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248AF895-7731-4292-A7CB-1AA02A5FBB60}"/>
              </a:ext>
            </a:extLst>
          </p:cNvPr>
          <p:cNvSpPr/>
          <p:nvPr/>
        </p:nvSpPr>
        <p:spPr>
          <a:xfrm>
            <a:off x="856735" y="77616"/>
            <a:ext cx="7536380" cy="6761912"/>
          </a:xfrm>
          <a:prstGeom prst="roundRect">
            <a:avLst>
              <a:gd name="adj" fmla="val 4704"/>
            </a:avLst>
          </a:prstGeom>
          <a:solidFill>
            <a:srgbClr val="75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D81680F7-0FAE-486B-A8CB-897A62D0DB12}"/>
              </a:ext>
            </a:extLst>
          </p:cNvPr>
          <p:cNvSpPr/>
          <p:nvPr/>
        </p:nvSpPr>
        <p:spPr>
          <a:xfrm>
            <a:off x="804504" y="1034209"/>
            <a:ext cx="7536380" cy="5755978"/>
          </a:xfrm>
          <a:prstGeom prst="roundRect">
            <a:avLst>
              <a:gd name="adj" fmla="val 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3810" y="36052"/>
            <a:ext cx="7536380" cy="1420350"/>
          </a:xfrm>
          <a:prstGeom prst="roundRect">
            <a:avLst>
              <a:gd name="adj" fmla="val 47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7240" y="252540"/>
            <a:ext cx="7589520" cy="825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3" y="391696"/>
            <a:ext cx="532968" cy="546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61" y="442341"/>
            <a:ext cx="485775" cy="485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56" y="442341"/>
            <a:ext cx="506125" cy="4373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73045" y="449657"/>
            <a:ext cx="4520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http://www.myblog.com.vn/Khang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10" y="976246"/>
            <a:ext cx="7536380" cy="660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58858" y="959289"/>
            <a:ext cx="34393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KHANG’S BLOG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208">
            <a:off x="2682131" y="1972508"/>
            <a:ext cx="1317040" cy="98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490">
            <a:off x="1080101" y="1950185"/>
            <a:ext cx="1524206" cy="94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64755" y="2728964"/>
            <a:ext cx="30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Friday, December 23rd 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0905" y="3178399"/>
            <a:ext cx="32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MY NEIGHBOURHOOD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547" y="3608652"/>
            <a:ext cx="71020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/>
              <a:t>I live in the suburbs of Da Nang City. There are many things I like about my </a:t>
            </a:r>
            <a:r>
              <a:rPr lang="en-US" sz="2000" dirty="0" err="1"/>
              <a:t>neighbourhood</a:t>
            </a:r>
            <a:r>
              <a:rPr lang="en-US" sz="2000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It’s great for outdoor activities because it has beautiful parks, sandy beaches and fine weather. There’s almost everything I need here: shops, restaurants, and markets. The people here are friendlier, and the food is better than in other places. 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However, there are two things I dislike about it: there are many modern buildings and offices; and the streets are busy and crowded.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1280" y="6350960"/>
            <a:ext cx="30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Posted by </a:t>
            </a:r>
            <a:r>
              <a:rPr lang="en-US" i="1" dirty="0" err="1"/>
              <a:t>Khang</a:t>
            </a:r>
            <a:r>
              <a:rPr lang="en-US" i="1" dirty="0"/>
              <a:t> at 4:55 PM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6EB2131-4DCF-423E-9B2A-7335D6A03762}"/>
              </a:ext>
            </a:extLst>
          </p:cNvPr>
          <p:cNvCxnSpPr/>
          <p:nvPr/>
        </p:nvCxnSpPr>
        <p:spPr>
          <a:xfrm>
            <a:off x="2382982" y="3930670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BC67336-9829-4399-88D2-E94B148251DD}"/>
              </a:ext>
            </a:extLst>
          </p:cNvPr>
          <p:cNvCxnSpPr/>
          <p:nvPr/>
        </p:nvCxnSpPr>
        <p:spPr>
          <a:xfrm>
            <a:off x="4567567" y="5916488"/>
            <a:ext cx="7315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63EC07E-667F-46C9-8B8A-8530BA069A67}"/>
              </a:ext>
            </a:extLst>
          </p:cNvPr>
          <p:cNvCxnSpPr/>
          <p:nvPr/>
        </p:nvCxnSpPr>
        <p:spPr>
          <a:xfrm>
            <a:off x="2619618" y="4623397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D7D11E5D-A605-4FB5-9021-6095F0E6B5B4}"/>
              </a:ext>
            </a:extLst>
          </p:cNvPr>
          <p:cNvSpPr txBox="1"/>
          <p:nvPr/>
        </p:nvSpPr>
        <p:spPr>
          <a:xfrm>
            <a:off x="2300628" y="3618248"/>
            <a:ext cx="117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suburbs</a:t>
            </a:r>
          </a:p>
        </p:txBody>
      </p:sp>
      <p:sp>
        <p:nvSpPr>
          <p:cNvPr id="22" name="TextBox 2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863CFBB-B94F-4966-8DCB-004C50E340B4}"/>
              </a:ext>
            </a:extLst>
          </p:cNvPr>
          <p:cNvSpPr txBox="1"/>
          <p:nvPr/>
        </p:nvSpPr>
        <p:spPr>
          <a:xfrm>
            <a:off x="2526460" y="4296622"/>
            <a:ext cx="117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outdoor</a:t>
            </a:r>
          </a:p>
        </p:txBody>
      </p:sp>
      <p:sp>
        <p:nvSpPr>
          <p:cNvPr id="23" name="TextBox 2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FC096CB-A89F-4403-8B10-97C0CBFE9B89}"/>
              </a:ext>
            </a:extLst>
          </p:cNvPr>
          <p:cNvSpPr txBox="1"/>
          <p:nvPr/>
        </p:nvSpPr>
        <p:spPr>
          <a:xfrm>
            <a:off x="4537542" y="5586520"/>
            <a:ext cx="117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dislike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xmlns="" id="{BFE302DB-C5F9-43B3-B878-30ECDD3AC443}"/>
              </a:ext>
            </a:extLst>
          </p:cNvPr>
          <p:cNvSpPr/>
          <p:nvPr/>
        </p:nvSpPr>
        <p:spPr>
          <a:xfrm rot="5400000">
            <a:off x="8492482" y="6251594"/>
            <a:ext cx="565355" cy="4726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9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utdoor Activities Illustration Graphic by april_arts · Creative Fabrica">
            <a:extLst>
              <a:ext uri="{FF2B5EF4-FFF2-40B4-BE49-F238E27FC236}">
                <a16:creationId xmlns:a16="http://schemas.microsoft.com/office/drawing/2014/main" xmlns="" id="{A5699CD7-D47C-43A0-AA4D-15BF3F5C1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0" y="530085"/>
            <a:ext cx="6890407" cy="458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8B41C4-A6C9-4B57-8EA6-01A1316BBD6B}"/>
              </a:ext>
            </a:extLst>
          </p:cNvPr>
          <p:cNvSpPr txBox="1"/>
          <p:nvPr/>
        </p:nvSpPr>
        <p:spPr>
          <a:xfrm>
            <a:off x="980662" y="5282071"/>
            <a:ext cx="316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Outdoor activities:</a:t>
            </a:r>
          </a:p>
        </p:txBody>
      </p:sp>
      <p:pic>
        <p:nvPicPr>
          <p:cNvPr id="5" name="outdoor activity">
            <a:hlinkClick r:id="" action="ppaction://media"/>
            <a:extLst>
              <a:ext uri="{FF2B5EF4-FFF2-40B4-BE49-F238E27FC236}">
                <a16:creationId xmlns:a16="http://schemas.microsoft.com/office/drawing/2014/main" xmlns="" id="{21AEB2E5-27FE-42B4-9F89-B11226B64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062" y="5115338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0B2DDA-BBED-40E0-8A57-CD43F19CB39F}"/>
              </a:ext>
            </a:extLst>
          </p:cNvPr>
          <p:cNvSpPr txBox="1"/>
          <p:nvPr/>
        </p:nvSpPr>
        <p:spPr>
          <a:xfrm>
            <a:off x="4014652" y="5261111"/>
            <a:ext cx="336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lang="en-US" sz="2800" b="1" dirty="0" smtClean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0088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A37404-6EA7-413A-8440-4DC152CB2FDB}"/>
              </a:ext>
            </a:extLst>
          </p:cNvPr>
          <p:cNvSpPr/>
          <p:nvPr/>
        </p:nvSpPr>
        <p:spPr>
          <a:xfrm flipH="1">
            <a:off x="1199400" y="5208104"/>
            <a:ext cx="225287" cy="113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CCBCB7-B985-42F9-89DF-3FD943A79034}"/>
              </a:ext>
            </a:extLst>
          </p:cNvPr>
          <p:cNvSpPr txBox="1"/>
          <p:nvPr/>
        </p:nvSpPr>
        <p:spPr>
          <a:xfrm>
            <a:off x="662608" y="5819382"/>
            <a:ext cx="4055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/ ˈ</a:t>
            </a:r>
            <a:r>
              <a:rPr lang="en-US" sz="3200" dirty="0" err="1"/>
              <a:t>aʊtdɔ</a:t>
            </a:r>
            <a:r>
              <a:rPr lang="en-US" sz="3200" dirty="0"/>
              <a:t>ː/</a:t>
            </a:r>
            <a:endParaRPr lang="en-US" sz="4400" b="1" dirty="0">
              <a:solidFill>
                <a:srgbClr val="0088E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79E10F-7D33-4A42-9EAB-6504FAC32417}"/>
              </a:ext>
            </a:extLst>
          </p:cNvPr>
          <p:cNvSpPr txBox="1"/>
          <p:nvPr/>
        </p:nvSpPr>
        <p:spPr>
          <a:xfrm>
            <a:off x="2239617" y="5859977"/>
            <a:ext cx="4055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/ </a:t>
            </a:r>
            <a:r>
              <a:rPr lang="en-US" sz="2800" dirty="0" err="1"/>
              <a:t>ækˈtɪvəti</a:t>
            </a:r>
            <a:r>
              <a:rPr lang="en-US" sz="2800" dirty="0"/>
              <a:t> /</a:t>
            </a:r>
            <a:endParaRPr lang="en-US" sz="6000" b="1" dirty="0">
              <a:solidFill>
                <a:srgbClr val="0088E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B5B9E09-3A69-42C0-A2CB-76D958FEA6DA}"/>
              </a:ext>
            </a:extLst>
          </p:cNvPr>
          <p:cNvSpPr/>
          <p:nvPr/>
        </p:nvSpPr>
        <p:spPr>
          <a:xfrm flipH="1">
            <a:off x="2733300" y="5261111"/>
            <a:ext cx="225287" cy="113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526C9995-88EC-4218-9BCF-F021F52EFA6F}"/>
              </a:ext>
            </a:extLst>
          </p:cNvPr>
          <p:cNvSpPr/>
          <p:nvPr/>
        </p:nvSpPr>
        <p:spPr>
          <a:xfrm>
            <a:off x="8089807" y="6034685"/>
            <a:ext cx="563862" cy="52322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3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9" grpId="0"/>
      <p:bldP spid="12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C803DF-549A-40ED-A21E-FC407027F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71" y="662609"/>
            <a:ext cx="7712764" cy="4412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C6A6BF-46A1-4CE9-8285-30F06A472C4A}"/>
              </a:ext>
            </a:extLst>
          </p:cNvPr>
          <p:cNvSpPr txBox="1"/>
          <p:nvPr/>
        </p:nvSpPr>
        <p:spPr>
          <a:xfrm>
            <a:off x="1391478" y="5274365"/>
            <a:ext cx="246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Suburb  (n):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F27813-0728-47F3-B38C-60BD27178F33}"/>
              </a:ext>
            </a:extLst>
          </p:cNvPr>
          <p:cNvSpPr txBox="1"/>
          <p:nvPr/>
        </p:nvSpPr>
        <p:spPr>
          <a:xfrm>
            <a:off x="3856383" y="5274364"/>
            <a:ext cx="404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goại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uburbs">
            <a:hlinkClick r:id="" action="ppaction://media"/>
            <a:extLst>
              <a:ext uri="{FF2B5EF4-FFF2-40B4-BE49-F238E27FC236}">
                <a16:creationId xmlns:a16="http://schemas.microsoft.com/office/drawing/2014/main" xmlns="" id="{B8853F82-9D6D-4B31-A324-066D66F62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78" y="5265807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0C1FFEE-9701-4456-8987-0B85DFC20703}"/>
              </a:ext>
            </a:extLst>
          </p:cNvPr>
          <p:cNvSpPr/>
          <p:nvPr/>
        </p:nvSpPr>
        <p:spPr>
          <a:xfrm>
            <a:off x="1722785" y="5234608"/>
            <a:ext cx="159026" cy="106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1576A8-1B21-48F1-B366-73BB18132AAF}"/>
              </a:ext>
            </a:extLst>
          </p:cNvPr>
          <p:cNvSpPr txBox="1"/>
          <p:nvPr/>
        </p:nvSpPr>
        <p:spPr>
          <a:xfrm>
            <a:off x="1272209" y="5827091"/>
            <a:ext cx="24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/ ˈ</a:t>
            </a:r>
            <a:r>
              <a:rPr lang="en-US" sz="3200" dirty="0" err="1"/>
              <a:t>sʌbɜːb</a:t>
            </a:r>
            <a:r>
              <a:rPr lang="en-US" sz="3200" dirty="0"/>
              <a:t> /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rrow: Up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325805-B9D7-4E5F-8587-540626DFB375}"/>
              </a:ext>
            </a:extLst>
          </p:cNvPr>
          <p:cNvSpPr/>
          <p:nvPr/>
        </p:nvSpPr>
        <p:spPr>
          <a:xfrm>
            <a:off x="8110329" y="6195391"/>
            <a:ext cx="543339" cy="5847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54354E-B1AB-4868-A3B5-81A1F7B7A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246" y="634654"/>
            <a:ext cx="4159320" cy="4159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7F1D59-81BA-4546-B2BD-99B821B36D8F}"/>
              </a:ext>
            </a:extLst>
          </p:cNvPr>
          <p:cNvSpPr txBox="1"/>
          <p:nvPr/>
        </p:nvSpPr>
        <p:spPr>
          <a:xfrm>
            <a:off x="1391478" y="5274365"/>
            <a:ext cx="246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dislike (n):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B63178-D9AF-4019-9516-BE12F7278B78}"/>
              </a:ext>
            </a:extLst>
          </p:cNvPr>
          <p:cNvSpPr txBox="1"/>
          <p:nvPr/>
        </p:nvSpPr>
        <p:spPr>
          <a:xfrm>
            <a:off x="3781983" y="5305142"/>
            <a:ext cx="322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dislike">
            <a:hlinkClick r:id="" action="ppaction://media"/>
            <a:extLst>
              <a:ext uri="{FF2B5EF4-FFF2-40B4-BE49-F238E27FC236}">
                <a16:creationId xmlns:a16="http://schemas.microsoft.com/office/drawing/2014/main" xmlns="" id="{61E2A6C5-685A-4549-90FA-A224A86B2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271" y="5292480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E90BB90-6CB3-4316-B180-36C600ED6B45}"/>
              </a:ext>
            </a:extLst>
          </p:cNvPr>
          <p:cNvSpPr/>
          <p:nvPr/>
        </p:nvSpPr>
        <p:spPr>
          <a:xfrm>
            <a:off x="2043864" y="5274365"/>
            <a:ext cx="159026" cy="106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1DD814-D5EA-4A68-A1ED-38CBC2A850AF}"/>
              </a:ext>
            </a:extLst>
          </p:cNvPr>
          <p:cNvSpPr txBox="1"/>
          <p:nvPr/>
        </p:nvSpPr>
        <p:spPr>
          <a:xfrm>
            <a:off x="1212575" y="5930958"/>
            <a:ext cx="24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/ </a:t>
            </a:r>
            <a:r>
              <a:rPr lang="en-US" sz="3200" dirty="0" err="1"/>
              <a:t>dɪsˈlaɪk</a:t>
            </a:r>
            <a:r>
              <a:rPr lang="en-US" sz="3200" dirty="0"/>
              <a:t> /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rrow: Up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E5054364-6E5B-478D-A4B2-FA4DEA341FEC}"/>
              </a:ext>
            </a:extLst>
          </p:cNvPr>
          <p:cNvSpPr/>
          <p:nvPr/>
        </p:nvSpPr>
        <p:spPr>
          <a:xfrm>
            <a:off x="8189843" y="6195391"/>
            <a:ext cx="463826" cy="4704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3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1477</TotalTime>
  <Words>1192</Words>
  <Application>Microsoft Office PowerPoint</Application>
  <PresentationFormat>On-screen Show (4:3)</PresentationFormat>
  <Paragraphs>160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Andalus</vt:lpstr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  <vt:lpstr>Watch a video and write down the places and the activities to go there.</vt:lpstr>
      <vt:lpstr> 1. supermarket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125</cp:revision>
  <dcterms:created xsi:type="dcterms:W3CDTF">2020-12-09T02:04:09Z</dcterms:created>
  <dcterms:modified xsi:type="dcterms:W3CDTF">2024-11-10T16:11:40Z</dcterms:modified>
</cp:coreProperties>
</file>