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  <p:sldMasterId id="2147483732" r:id="rId2"/>
  </p:sldMasterIdLst>
  <p:notesMasterIdLst>
    <p:notesMasterId r:id="rId36"/>
  </p:notesMasterIdLst>
  <p:sldIdLst>
    <p:sldId id="262" r:id="rId3"/>
    <p:sldId id="263" r:id="rId4"/>
    <p:sldId id="283" r:id="rId5"/>
    <p:sldId id="289" r:id="rId6"/>
    <p:sldId id="282" r:id="rId7"/>
    <p:sldId id="306" r:id="rId8"/>
    <p:sldId id="308" r:id="rId9"/>
    <p:sldId id="312" r:id="rId10"/>
    <p:sldId id="313" r:id="rId11"/>
    <p:sldId id="315" r:id="rId12"/>
    <p:sldId id="288" r:id="rId13"/>
    <p:sldId id="343" r:id="rId14"/>
    <p:sldId id="317" r:id="rId15"/>
    <p:sldId id="321" r:id="rId16"/>
    <p:sldId id="320" r:id="rId17"/>
    <p:sldId id="319" r:id="rId18"/>
    <p:sldId id="322" r:id="rId19"/>
    <p:sldId id="323" r:id="rId20"/>
    <p:sldId id="272" r:id="rId21"/>
    <p:sldId id="324" r:id="rId22"/>
    <p:sldId id="314" r:id="rId23"/>
    <p:sldId id="325" r:id="rId24"/>
    <p:sldId id="328" r:id="rId25"/>
    <p:sldId id="336" r:id="rId26"/>
    <p:sldId id="327" r:id="rId27"/>
    <p:sldId id="337" r:id="rId28"/>
    <p:sldId id="332" r:id="rId29"/>
    <p:sldId id="333" r:id="rId30"/>
    <p:sldId id="341" r:id="rId31"/>
    <p:sldId id="342" r:id="rId32"/>
    <p:sldId id="340" r:id="rId33"/>
    <p:sldId id="293" r:id="rId34"/>
    <p:sldId id="273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10" d="100"/>
          <a:sy n="110" d="100"/>
        </p:scale>
        <p:origin x="59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0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0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5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2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01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" Target="slide21.xm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24.xml"/><Relationship Id="rId18" Type="http://schemas.openxmlformats.org/officeDocument/2006/relationships/slide" Target="slide29.xml"/><Relationship Id="rId3" Type="http://schemas.openxmlformats.org/officeDocument/2006/relationships/image" Target="../media/image25.png"/><Relationship Id="rId21" Type="http://schemas.openxmlformats.org/officeDocument/2006/relationships/slide" Target="slide32.xml"/><Relationship Id="rId7" Type="http://schemas.openxmlformats.org/officeDocument/2006/relationships/image" Target="../media/image27.png"/><Relationship Id="rId12" Type="http://schemas.openxmlformats.org/officeDocument/2006/relationships/slide" Target="slide23.xml"/><Relationship Id="rId17" Type="http://schemas.openxmlformats.org/officeDocument/2006/relationships/slide" Target="slide28.xml"/><Relationship Id="rId2" Type="http://schemas.openxmlformats.org/officeDocument/2006/relationships/image" Target="../media/image24.jpeg"/><Relationship Id="rId16" Type="http://schemas.openxmlformats.org/officeDocument/2006/relationships/slide" Target="slide27.xml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22.xml"/><Relationship Id="rId5" Type="http://schemas.openxmlformats.org/officeDocument/2006/relationships/image" Target="../media/image26.png"/><Relationship Id="rId15" Type="http://schemas.openxmlformats.org/officeDocument/2006/relationships/slide" Target="slide26.xml"/><Relationship Id="rId23" Type="http://schemas.openxmlformats.org/officeDocument/2006/relationships/slide" Target="slide31.xml"/><Relationship Id="rId10" Type="http://schemas.microsoft.com/office/2007/relationships/hdphoto" Target="../media/hdphoto10.wdp"/><Relationship Id="rId19" Type="http://schemas.openxmlformats.org/officeDocument/2006/relationships/image" Target="../media/image23.png"/><Relationship Id="rId4" Type="http://schemas.microsoft.com/office/2007/relationships/hdphoto" Target="../media/hdphoto7.wdp"/><Relationship Id="rId9" Type="http://schemas.openxmlformats.org/officeDocument/2006/relationships/image" Target="../media/image28.png"/><Relationship Id="rId14" Type="http://schemas.openxmlformats.org/officeDocument/2006/relationships/slide" Target="slide25.xml"/><Relationship Id="rId22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11.wdp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0.png"/><Relationship Id="rId10" Type="http://schemas.openxmlformats.org/officeDocument/2006/relationships/image" Target="../media/image3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microsoft.com/office/2007/relationships/hdphoto" Target="../media/hdphoto11.wdp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0.png"/><Relationship Id="rId10" Type="http://schemas.openxmlformats.org/officeDocument/2006/relationships/image" Target="../media/image3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microsoft.com/office/2007/relationships/hdphoto" Target="../media/hdphoto11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0.png"/><Relationship Id="rId10" Type="http://schemas.openxmlformats.org/officeDocument/2006/relationships/image" Target="../media/image3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3.bin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microsoft.com/office/2007/relationships/hdphoto" Target="../media/hdphoto11.wdp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0.png"/><Relationship Id="rId10" Type="http://schemas.openxmlformats.org/officeDocument/2006/relationships/image" Target="../media/image3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microsoft.com/office/2007/relationships/hdphoto" Target="../media/hdphoto11.wdp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0.png"/><Relationship Id="rId10" Type="http://schemas.openxmlformats.org/officeDocument/2006/relationships/image" Target="../media/image3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microsoft.com/office/2007/relationships/hdphoto" Target="../media/hdphoto11.wdp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0.png"/><Relationship Id="rId10" Type="http://schemas.openxmlformats.org/officeDocument/2006/relationships/image" Target="../media/image3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microsoft.com/office/2007/relationships/hdphoto" Target="../media/hdphoto11.wdp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0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489975" y="629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4424221-24FB-4E5B-9762-33B54FBB32D9}"/>
              </a:ext>
            </a:extLst>
          </p:cNvPr>
          <p:cNvSpPr txBox="1"/>
          <p:nvPr/>
        </p:nvSpPr>
        <p:spPr>
          <a:xfrm>
            <a:off x="152400" y="742950"/>
            <a:ext cx="8534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3: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suất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An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Bình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trò</a:t>
            </a:r>
            <a:r>
              <a:rPr lang="vi-VN" sz="2800" dirty="0">
                <a:latin typeface="+mj-lt"/>
              </a:rPr>
              <a:t> chơi ở trang 90.</a:t>
            </a:r>
            <a:endParaRPr lang="en-US" sz="28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942227A-30F8-4B35-A39C-3C6A466B99C9}"/>
              </a:ext>
            </a:extLst>
          </p:cNvPr>
          <p:cNvSpPr txBox="1"/>
          <p:nvPr/>
        </p:nvSpPr>
        <p:spPr>
          <a:xfrm>
            <a:off x="228600" y="1833529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P(A) = P(B) = 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085F8B5-9BCB-446D-B16D-2D99BB76B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01683"/>
              </p:ext>
            </p:extLst>
          </p:nvPr>
        </p:nvGraphicFramePr>
        <p:xfrm>
          <a:off x="2092115" y="3523729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115" y="3523729"/>
                        <a:ext cx="30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86AC7D33-2A7A-48D7-A676-0FB77A5A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68493"/>
              </p:ext>
            </p:extLst>
          </p:nvPr>
        </p:nvGraphicFramePr>
        <p:xfrm>
          <a:off x="7467600" y="4279404"/>
          <a:ext cx="304799" cy="7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085F8B5-9BCB-446D-B16D-2D99BB76B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7600" y="4279404"/>
                        <a:ext cx="304799" cy="78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1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3888" y="133350"/>
            <a:ext cx="20876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THỰC HÀNH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F6FD1A7-708D-4696-8856-1E865303A98A}"/>
              </a:ext>
            </a:extLst>
          </p:cNvPr>
          <p:cNvSpPr txBox="1"/>
          <p:nvPr/>
        </p:nvSpPr>
        <p:spPr>
          <a:xfrm>
            <a:off x="152399" y="742950"/>
            <a:ext cx="3886199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4: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10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thước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giống</a:t>
            </a:r>
            <a:r>
              <a:rPr lang="vi-VN" sz="2000" dirty="0">
                <a:latin typeface="+mj-lt"/>
              </a:rPr>
              <a:t> nhau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1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10. 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ngẫu</a:t>
            </a:r>
            <a:r>
              <a:rPr lang="vi-VN" sz="2000" dirty="0">
                <a:latin typeface="+mj-lt"/>
              </a:rPr>
              <a:t> nhiên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nêu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lưu ý khi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liên quan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động</a:t>
            </a:r>
            <a:r>
              <a:rPr lang="vi-VN" sz="2000" dirty="0">
                <a:latin typeface="+mj-lt"/>
              </a:rPr>
              <a:t> trên.</a:t>
            </a:r>
          </a:p>
          <a:p>
            <a:r>
              <a:rPr lang="vi-VN" sz="2000" dirty="0">
                <a:latin typeface="+mj-lt"/>
              </a:rPr>
              <a:t>b)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A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9''.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A.</a:t>
            </a:r>
          </a:p>
          <a:p>
            <a:r>
              <a:rPr lang="vi-VN" sz="2000" dirty="0">
                <a:latin typeface="+mj-lt"/>
              </a:rPr>
              <a:t>c)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B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hơn 11''.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B.</a:t>
            </a:r>
            <a:endParaRPr lang="en-US" sz="20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1A5F7B-DEA7-468F-8A8E-410029E72014}"/>
              </a:ext>
            </a:extLst>
          </p:cNvPr>
          <p:cNvSpPr txBox="1"/>
          <p:nvPr/>
        </p:nvSpPr>
        <p:spPr>
          <a:xfrm>
            <a:off x="4438996" y="589061"/>
            <a:ext cx="3962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thăm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như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1.</a:t>
            </a: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DC522050-046C-4166-9464-47170EBA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40913"/>
              </p:ext>
            </p:extLst>
          </p:nvPr>
        </p:nvGraphicFramePr>
        <p:xfrm>
          <a:off x="5715000" y="3028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6A47D719-F683-4599-981E-65F80080B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028950"/>
                        <a:ext cx="304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F767396-1361-4EDA-8E9D-7CAD745D41CF}"/>
              </a:ext>
            </a:extLst>
          </p:cNvPr>
          <p:cNvCxnSpPr/>
          <p:nvPr/>
        </p:nvCxnSpPr>
        <p:spPr>
          <a:xfrm>
            <a:off x="4191000" y="742949"/>
            <a:ext cx="0" cy="4247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763" y="38040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BDCC175-D68E-4760-B67A-66E396F26F64}"/>
              </a:ext>
            </a:extLst>
          </p:cNvPr>
          <p:cNvSpPr txBox="1"/>
          <p:nvPr/>
        </p:nvSpPr>
        <p:spPr>
          <a:xfrm>
            <a:off x="138112" y="471428"/>
            <a:ext cx="4129088" cy="286232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ở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ngẫu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nhiên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năng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nhau.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''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2874C7F-9637-4A28-B02B-4EC9D3178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694" y="471428"/>
            <a:ext cx="4342106" cy="23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995" y="119348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4163DD-972E-4888-9C08-AE0D36B89F2E}"/>
              </a:ext>
            </a:extLst>
          </p:cNvPr>
          <p:cNvSpPr txBox="1"/>
          <p:nvPr/>
        </p:nvSpPr>
        <p:spPr>
          <a:xfrm>
            <a:off x="152400" y="644981"/>
            <a:ext cx="8534400" cy="353943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SGK/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93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tấm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tròn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được</a:t>
            </a:r>
            <a:r>
              <a:rPr lang="vi-VN" sz="2800" dirty="0">
                <a:latin typeface="+mj-lt"/>
              </a:rPr>
              <a:t> chia </a:t>
            </a:r>
            <a:r>
              <a:rPr lang="vi-VN" sz="2800" dirty="0" err="1">
                <a:latin typeface="+mj-lt"/>
              </a:rPr>
              <a:t>thành</a:t>
            </a:r>
            <a:r>
              <a:rPr lang="vi-VN" sz="2800" dirty="0">
                <a:latin typeface="+mj-lt"/>
              </a:rPr>
              <a:t> 6 </a:t>
            </a:r>
            <a:r>
              <a:rPr lang="vi-VN" sz="2800" dirty="0" err="1">
                <a:latin typeface="+mj-lt"/>
              </a:rPr>
              <a:t>phần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nhau như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1.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Minh </a:t>
            </a:r>
            <a:r>
              <a:rPr lang="vi-VN" sz="2800" dirty="0" err="1">
                <a:latin typeface="+mj-lt"/>
              </a:rPr>
              <a:t>đặt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tấm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nằm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thẳng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bàn</a:t>
            </a:r>
            <a:r>
              <a:rPr lang="vi-VN" sz="2800" dirty="0">
                <a:latin typeface="+mj-lt"/>
              </a:rPr>
              <a:t>, quay </a:t>
            </a:r>
            <a:r>
              <a:rPr lang="vi-VN" sz="2800" dirty="0" err="1">
                <a:latin typeface="+mj-lt"/>
              </a:rPr>
              <a:t>mũi</a:t>
            </a:r>
            <a:r>
              <a:rPr lang="vi-VN" sz="2800" dirty="0">
                <a:latin typeface="+mj-lt"/>
              </a:rPr>
              <a:t> tên ở tâm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quan </a:t>
            </a:r>
            <a:r>
              <a:rPr lang="vi-VN" sz="2800" dirty="0" err="1">
                <a:latin typeface="+mj-lt"/>
              </a:rPr>
              <a:t>sát</a:t>
            </a:r>
            <a:r>
              <a:rPr lang="vi-VN" sz="2800" dirty="0">
                <a:latin typeface="+mj-lt"/>
              </a:rPr>
              <a:t> xem khi </a:t>
            </a:r>
            <a:r>
              <a:rPr lang="vi-VN" sz="2800" dirty="0" err="1">
                <a:latin typeface="+mj-lt"/>
              </a:rPr>
              <a:t>dừng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thì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mũi</a:t>
            </a:r>
            <a:r>
              <a:rPr lang="vi-VN" sz="2800" dirty="0">
                <a:latin typeface="+mj-lt"/>
              </a:rPr>
              <a:t> tên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ô </a:t>
            </a:r>
            <a:r>
              <a:rPr lang="vi-VN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. </a:t>
            </a:r>
            <a:r>
              <a:rPr lang="vi-VN" sz="2800" dirty="0" err="1">
                <a:latin typeface="+mj-lt"/>
              </a:rPr>
              <a:t>Hãy</a:t>
            </a:r>
            <a:r>
              <a:rPr lang="vi-VN" sz="2800" dirty="0">
                <a:latin typeface="+mj-lt"/>
              </a:rPr>
              <a:t> so </a:t>
            </a:r>
            <a:r>
              <a:rPr lang="vi-VN" sz="2800" dirty="0" err="1">
                <a:latin typeface="+mj-lt"/>
              </a:rPr>
              <a:t>sánh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suất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xảy</a:t>
            </a:r>
            <a:r>
              <a:rPr lang="vi-VN" sz="2800" dirty="0">
                <a:latin typeface="+mj-lt"/>
              </a:rPr>
              <a:t> ra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cố</a:t>
            </a:r>
            <a:r>
              <a:rPr lang="vi-VN" sz="2800" dirty="0">
                <a:latin typeface="+mj-lt"/>
              </a:rPr>
              <a:t> sau:</a:t>
            </a:r>
          </a:p>
          <a:p>
            <a:r>
              <a:rPr lang="vi-VN" sz="2800" dirty="0">
                <a:latin typeface="+mj-lt"/>
              </a:rPr>
              <a:t>A:''Mũi tên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ô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màu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đỏ</a:t>
            </a:r>
            <a:r>
              <a:rPr lang="vi-VN" sz="2800" dirty="0">
                <a:latin typeface="+mj-lt"/>
              </a:rPr>
              <a:t>''</a:t>
            </a:r>
          </a:p>
          <a:p>
            <a:r>
              <a:rPr lang="vi-VN" sz="2800" dirty="0">
                <a:latin typeface="+mj-lt"/>
              </a:rPr>
              <a:t>B:''Mũi tên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ô ghi </a:t>
            </a:r>
            <a:r>
              <a:rPr lang="vi-VN" sz="2800" dirty="0" err="1">
                <a:latin typeface="+mj-lt"/>
              </a:rPr>
              <a:t>số</a:t>
            </a:r>
            <a:r>
              <a:rPr lang="vi-VN" sz="2800" dirty="0">
                <a:latin typeface="+mj-lt"/>
              </a:rPr>
              <a:t> 3''</a:t>
            </a:r>
          </a:p>
          <a:p>
            <a:r>
              <a:rPr lang="vi-VN" sz="2800" dirty="0">
                <a:latin typeface="+mj-lt"/>
              </a:rPr>
              <a:t>C:''Mũi tên </a:t>
            </a:r>
            <a:r>
              <a:rPr lang="vi-VN" sz="2800" dirty="0" err="1">
                <a:latin typeface="+mj-lt"/>
              </a:rPr>
              <a:t>chỉ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ô ghi </a:t>
            </a:r>
            <a:r>
              <a:rPr lang="vi-VN" sz="2800" dirty="0" err="1">
                <a:latin typeface="+mj-lt"/>
              </a:rPr>
              <a:t>số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lớn</a:t>
            </a:r>
            <a:r>
              <a:rPr lang="vi-VN" sz="2800" dirty="0">
                <a:latin typeface="+mj-lt"/>
              </a:rPr>
              <a:t> hơn 2''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6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290" y="115329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E85E947-BB00-414D-A367-366042E83944}"/>
              </a:ext>
            </a:extLst>
          </p:cNvPr>
          <p:cNvSpPr txBox="1"/>
          <p:nvPr/>
        </p:nvSpPr>
        <p:spPr>
          <a:xfrm>
            <a:off x="457200" y="819150"/>
            <a:ext cx="8305800" cy="286232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SGK/93.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90" y="99611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357E9D-C320-436B-82C7-00703D7D568F}"/>
              </a:ext>
            </a:extLst>
          </p:cNvPr>
          <p:cNvSpPr txBox="1"/>
          <p:nvPr/>
        </p:nvSpPr>
        <p:spPr>
          <a:xfrm>
            <a:off x="242777" y="654017"/>
            <a:ext cx="8382000" cy="255454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SGK/ 94.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A:''Gieo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4''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B:''Gieo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5''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C:''Gieo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7351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B44569-3DCA-4703-A5CB-0E59E60FBA64}"/>
              </a:ext>
            </a:extLst>
          </p:cNvPr>
          <p:cNvSpPr txBox="1"/>
          <p:nvPr/>
        </p:nvSpPr>
        <p:spPr>
          <a:xfrm>
            <a:off x="304800" y="677322"/>
            <a:ext cx="8382000" cy="317009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SGK/94.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1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780" y="135849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156966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SGK/94.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tiêu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9/2021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ở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''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kWh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437" y="2326482"/>
            <a:ext cx="5572125" cy="27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171450"/>
            <a:ext cx="2114550" cy="985151"/>
          </a:xfrm>
          <a:prstGeom prst="rect">
            <a:avLst/>
          </a:prstGeom>
        </p:spPr>
      </p:pic>
      <p:pic>
        <p:nvPicPr>
          <p:cNvPr id="6" name="Ảnh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1" y="995423"/>
            <a:ext cx="2091059" cy="912410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7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5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451733"/>
            <a:ext cx="6400800" cy="5692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THÁNH GIÓNG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64" y="1417588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扶董天王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Sóc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朔天王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nhưng hay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Gióng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Nôm: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聖𢶢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thuyết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Tứ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dân gian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Nam. Ông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xem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trưng cho tinh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chống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xâm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̉nh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§2: LÀM QUEN VỚI XÁC SUẤT CỦA BIẾN CỐ NGẪU NHIÊN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886769"/>
            <a:ext cx="8302752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Ảnh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2" y="2650018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a3">
            <a:hlinkClick r:id="rId13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a4">
            <a:hlinkClick r:id="rId14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a5">
            <a:hlinkClick r:id="rId15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a6">
            <a:hlinkClick r:id="rId16" action="ppaction://hlinksldjump"/>
          </p:cNvPr>
          <p:cNvSpPr/>
          <p:nvPr/>
        </p:nvSpPr>
        <p:spPr>
          <a:xfrm>
            <a:off x="5060844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a7">
            <a:hlinkClick r:id="rId17" action="ppaction://hlinksldjump"/>
          </p:cNvPr>
          <p:cNvSpPr/>
          <p:nvPr/>
        </p:nvSpPr>
        <p:spPr>
          <a:xfrm>
            <a:off x="5685102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a8">
            <a:hlinkClick r:id="rId18" action="ppaction://hlinksldjump"/>
          </p:cNvPr>
          <p:cNvSpPr/>
          <p:nvPr/>
        </p:nvSpPr>
        <p:spPr>
          <a:xfrm>
            <a:off x="630936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31" name="Mode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0" y="112883"/>
            <a:ext cx="707591" cy="523617"/>
          </a:xfrm>
          <a:prstGeom prst="rect">
            <a:avLst/>
          </a:prstGeom>
        </p:spPr>
      </p:pic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289515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Mod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2" y="143795"/>
            <a:ext cx="661688" cy="489649"/>
          </a:xfrm>
          <a:prstGeom prst="rect">
            <a:avLst/>
          </a:prstGeom>
        </p:spPr>
      </p:pic>
      <p:sp>
        <p:nvSpPr>
          <p:cNvPr id="54" name="a8">
            <a:hlinkClick r:id="rId22" action="ppaction://hlinksldjump"/>
            <a:extLst>
              <a:ext uri="{FF2B5EF4-FFF2-40B4-BE49-F238E27FC236}">
                <a16:creationId xmlns:a16="http://schemas.microsoft.com/office/drawing/2014/main" id="{2BDB128B-4BFA-4D68-AD54-76CD712B6B9A}"/>
              </a:ext>
            </a:extLst>
          </p:cNvPr>
          <p:cNvSpPr/>
          <p:nvPr/>
        </p:nvSpPr>
        <p:spPr>
          <a:xfrm>
            <a:off x="3211693" y="773625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8">
            <a:hlinkClick r:id="rId23" action="ppaction://hlinksldjump"/>
            <a:extLst>
              <a:ext uri="{FF2B5EF4-FFF2-40B4-BE49-F238E27FC236}">
                <a16:creationId xmlns:a16="http://schemas.microsoft.com/office/drawing/2014/main" id="{E07B9784-3DEB-4180-A467-1B57748A278E}"/>
              </a:ext>
            </a:extLst>
          </p:cNvPr>
          <p:cNvSpPr/>
          <p:nvPr/>
        </p:nvSpPr>
        <p:spPr>
          <a:xfrm>
            <a:off x="4367622" y="773624"/>
            <a:ext cx="693222" cy="599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8">
            <a:extLst>
              <a:ext uri="{FF2B5EF4-FFF2-40B4-BE49-F238E27FC236}">
                <a16:creationId xmlns:a16="http://schemas.microsoft.com/office/drawing/2014/main" id="{E1E996D5-4745-4ACE-9BF7-B0551155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3" y="2352075"/>
            <a:ext cx="1563902" cy="1285875"/>
          </a:xfrm>
          <a:prstGeom prst="rect">
            <a:avLst/>
          </a:prstGeom>
        </p:spPr>
      </p:pic>
      <p:pic>
        <p:nvPicPr>
          <p:cNvPr id="57" name="8">
            <a:extLst>
              <a:ext uri="{FF2B5EF4-FFF2-40B4-BE49-F238E27FC236}">
                <a16:creationId xmlns:a16="http://schemas.microsoft.com/office/drawing/2014/main" id="{D2D8AB97-6C01-41F9-A62C-D52995204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1" y="2386287"/>
            <a:ext cx="15639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4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86007" y="1262739"/>
              <a:ext cx="4943878" cy="254018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400" dirty="0">
                <a:solidFill>
                  <a:prstClr val="black"/>
                </a:solidFill>
                <a:latin typeface="Georgia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1.  </a:t>
              </a:r>
              <a:r>
                <a:rPr lang="nl-NL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 không thể có xác suất bằng bao nhiêu?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572000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46571" y="797396"/>
            <a:ext cx="4572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 cố chắc chắn có xác suất bằng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P(A) &gt;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P(A) =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P(A) &lt; P(B) 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95037" y="430095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>
              <a:lnSpc>
                <a:spcPct val="120000"/>
              </a:lnSpc>
              <a:tabLst>
                <a:tab pos="629920" algn="l"/>
                <a:tab pos="1980565" algn="l"/>
                <a:tab pos="3420745" algn="l"/>
                <a:tab pos="48609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28851" y="584281"/>
            <a:ext cx="5143499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 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 hai đồng xu cân đối và đồng chất. Hãy so sánh xác suất xảy ra của các biến cố sau: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A: “Có không quá hai đồng sấp”; </a:t>
            </a: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B: “ Cả hai đồng đều sấp”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4.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4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số 2”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41770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2248"/>
              </p:ext>
            </p:extLst>
          </p:nvPr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30262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5.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Gieo một con xúc xắc 4 mặt cân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đối và quan sát số ghi mỗi đỉnh nằm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phía trên của con xúc xắc. Tính xác suất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của biến cố “ Gieo được đỉnh ghi số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chia hết cho 4”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78571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78089" y="1222344"/>
              <a:ext cx="5281317" cy="3026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6.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6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ghi số nhỏ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 7”</a:t>
              </a:r>
              <a:r>
                <a:rPr lang="en-US" sz="1350" dirty="0">
                  <a:solidFill>
                    <a:prstClr val="black"/>
                  </a:solidFill>
                  <a:effectLst/>
                  <a:latin typeface="Georgia"/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7853622-8E6B-4ECC-B30B-9BBB51EE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9637"/>
              </p:ext>
            </p:extLst>
          </p:nvPr>
        </p:nvGraphicFramePr>
        <p:xfrm>
          <a:off x="3048000" y="4293043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93043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57E0D9BF-E584-4FDB-87A9-DB43C5705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657"/>
              </p:ext>
            </p:extLst>
          </p:nvPr>
        </p:nvGraphicFramePr>
        <p:xfrm>
          <a:off x="6457506" y="4293043"/>
          <a:ext cx="248094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7506" y="4293043"/>
                        <a:ext cx="248094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7.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 1 gồm 6 bạn Xuân, Hạ, Thu, Đông, Hạnh, Phúc. Chọn ngẫu nhiên 1 bạn, biết mỗi bạn đều có cùng khả năng được chọn. Tính xác suất của biến cố: “Bạn được chọn tên Phúc”</a:t>
              </a:r>
              <a:endParaRPr lang="en-US" sz="2400" dirty="0">
                <a:solidFill>
                  <a:prstClr val="black"/>
                </a:solidFill>
                <a:latin typeface="Georgia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96494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77428"/>
              </p:ext>
            </p:extLst>
          </p:nvPr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7853622-8E6B-4ECC-B30B-9BBB51EEC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49823"/>
              </p:ext>
            </p:extLst>
          </p:nvPr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0FEB02-0B1A-4C45-AC56-151CE7F1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0281"/>
              </p:ext>
            </p:extLst>
          </p:nvPr>
        </p:nvGraphicFramePr>
        <p:xfrm>
          <a:off x="6400800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0800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8.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 1 gồm 6 bạn Xuân, Hạ, Thu,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Đông, Hạnh, Phúc. Chọn ngẫu nhiên 1 bạn,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biết mỗi bạn đều có cùng khả năng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chọn. Tính xác suất của biến cố: “Bạn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có tên bắt đầu bằng chữ cái M”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05523"/>
            <a:ext cx="1330898" cy="13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927C663-C8BD-448B-8F75-04F68CF0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2" y="778448"/>
            <a:ext cx="8795238" cy="2402902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B50E5A7-5CD8-4C46-B03C-AEFAAAA744E1}"/>
              </a:ext>
            </a:extLst>
          </p:cNvPr>
          <p:cNvSpPr/>
          <p:nvPr/>
        </p:nvSpPr>
        <p:spPr>
          <a:xfrm>
            <a:off x="311518" y="3283632"/>
            <a:ext cx="841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7" b="100000" l="0" r="100000">
                        <a14:foregroundMark x1="4799" y1="19582" x2="4799" y2="19582"/>
                        <a14:foregroundMark x1="12074" y1="6527" x2="12074" y2="6527"/>
                        <a14:foregroundMark x1="23220" y1="7050" x2="23220" y2="7050"/>
                        <a14:foregroundMark x1="42105" y1="5744" x2="42105" y2="5744"/>
                        <a14:foregroundMark x1="65325" y1="4961" x2="65325" y2="4961"/>
                        <a14:foregroundMark x1="93963" y1="26632" x2="93963" y2="26632"/>
                        <a14:foregroundMark x1="93344" y1="13838" x2="93344" y2="13838"/>
                        <a14:foregroundMark x1="93808" y1="18799" x2="93808" y2="18799"/>
                        <a14:foregroundMark x1="40712" y1="94778" x2="40712" y2="94778"/>
                        <a14:foregroundMark x1="50310" y1="94256" x2="50310" y2="94256"/>
                        <a14:foregroundMark x1="63622" y1="92167" x2="63622" y2="92167"/>
                        <a14:foregroundMark x1="83591" y1="95039" x2="83591" y2="95039"/>
                        <a14:foregroundMark x1="65635" y1="96606" x2="65635" y2="96606"/>
                        <a14:foregroundMark x1="54644" y1="95561" x2="54644" y2="95561"/>
                        <a14:foregroundMark x1="17647" y1="63708" x2="17647" y2="63708"/>
                        <a14:foregroundMark x1="13313" y1="72324" x2="13313" y2="72324"/>
                        <a14:foregroundMark x1="10991" y1="81984" x2="10991" y2="81984"/>
                        <a14:foregroundMark x1="12074" y1="85117" x2="12074" y2="85117"/>
                        <a14:foregroundMark x1="1238" y1="74413" x2="1238" y2="74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70" y="29340"/>
            <a:ext cx="6400800" cy="2735715"/>
          </a:xfrm>
          <a:prstGeom prst="rect">
            <a:avLst/>
          </a:prstGeom>
          <a:ln>
            <a:noFill/>
          </a:ln>
        </p:spPr>
      </p:pic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6544"/>
              </p:ext>
            </p:extLst>
          </p:nvPr>
        </p:nvGraphicFramePr>
        <p:xfrm>
          <a:off x="6359525" y="3444875"/>
          <a:ext cx="330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9525" y="3444875"/>
                        <a:ext cx="3302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15287"/>
              </p:ext>
            </p:extLst>
          </p:nvPr>
        </p:nvGraphicFramePr>
        <p:xfrm>
          <a:off x="3057525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7525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22D864-22DF-43F0-8D11-D1F628E1503C}"/>
              </a:ext>
            </a:extLst>
          </p:cNvPr>
          <p:cNvSpPr txBox="1"/>
          <p:nvPr/>
        </p:nvSpPr>
        <p:spPr>
          <a:xfrm>
            <a:off x="2057159" y="246738"/>
            <a:ext cx="5691370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9. 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hộp có 10 viên vi có kích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 và trọng lượng bằng nhau gồm 1 viên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 màu xanh, 9 viên bi màu vàng. Lấy ngẫu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 1 viên bi từ hộp. Tính xác suất của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 cố: “ Viên bi lấy ra có màu hồng”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7682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10.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An rút ngẫu nhiên 1 quân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từ bộ bài tây 52 lá. Tính xác suất của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cố: “ Bạn An rút được quân bài Ba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cơ”.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54601"/>
              </p:ext>
            </p:extLst>
          </p:nvPr>
        </p:nvGraphicFramePr>
        <p:xfrm>
          <a:off x="2997200" y="4240213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7200" y="4240213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87863"/>
              </p:ext>
            </p:extLst>
          </p:nvPr>
        </p:nvGraphicFramePr>
        <p:xfrm>
          <a:off x="6426200" y="4262438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6200" y="4262438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BTVN: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1;2;3;4 SBT/85;86.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9" y="353377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795" y="26924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1435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1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. Xác suất của biến cố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4CF5AA8-BA0F-4A78-802A-5181FA99819B}"/>
              </a:ext>
            </a:extLst>
          </p:cNvPr>
          <p:cNvSpPr txBox="1"/>
          <p:nvPr/>
        </p:nvSpPr>
        <p:spPr>
          <a:xfrm>
            <a:off x="259488" y="3257550"/>
            <a:ext cx="8211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852014B6-C288-4D44-AC85-FCF4A3A61258}"/>
              </a:ext>
            </a:extLst>
          </p:cNvPr>
          <p:cNvGrpSpPr/>
          <p:nvPr/>
        </p:nvGrpSpPr>
        <p:grpSpPr>
          <a:xfrm>
            <a:off x="190499" y="971550"/>
            <a:ext cx="8572501" cy="2308324"/>
            <a:chOff x="190499" y="971550"/>
            <a:chExt cx="8572501" cy="2308324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3EE13F5-ED3F-4EEC-8DDC-719DF6421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2312" b="70265"/>
            <a:stretch/>
          </p:blipFill>
          <p:spPr>
            <a:xfrm>
              <a:off x="190499" y="1078627"/>
              <a:ext cx="657685" cy="575481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6393AE0-EF04-4413-8C92-7734C5387D22}"/>
                </a:ext>
              </a:extLst>
            </p:cNvPr>
            <p:cNvSpPr txBox="1"/>
            <p:nvPr/>
          </p:nvSpPr>
          <p:spPr>
            <a:xfrm>
              <a:off x="859117" y="971550"/>
              <a:ext cx="7903883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ngẫu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so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A: “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B: “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chẵn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C: “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AC2F1-DB4B-41C3-8269-6F63F79370D2}"/>
              </a:ext>
            </a:extLst>
          </p:cNvPr>
          <p:cNvSpPr txBox="1"/>
          <p:nvPr/>
        </p:nvSpPr>
        <p:spPr>
          <a:xfrm>
            <a:off x="152400" y="666750"/>
            <a:ext cx="8534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P(A).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18575" y="1333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069"/>
          <a:stretch/>
        </p:blipFill>
        <p:spPr>
          <a:xfrm>
            <a:off x="2133600" y="2257368"/>
            <a:ext cx="4303747" cy="287497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534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1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cho ở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bên.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ngẫu</a:t>
            </a:r>
            <a:r>
              <a:rPr lang="vi-VN" sz="2400" dirty="0">
                <a:latin typeface="+mj-lt"/>
              </a:rPr>
              <a:t> nhiên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</a:t>
            </a:r>
          </a:p>
          <a:p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cao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?</a:t>
            </a:r>
          </a:p>
          <a:p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8574" y="6268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suất của biến cố trong trò chơi gieo xúc xắc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A8233E-76BB-4FC1-AAED-0A9A44C8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47" y="316748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973C3E-F295-409F-A576-D555BFDE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A62992D-E3C1-461A-9663-BA862468CFC4}"/>
              </a:ext>
            </a:extLst>
          </p:cNvPr>
          <p:cNvGrpSpPr/>
          <p:nvPr/>
        </p:nvGrpSpPr>
        <p:grpSpPr>
          <a:xfrm>
            <a:off x="190499" y="1074995"/>
            <a:ext cx="8401048" cy="1613541"/>
            <a:chOff x="190499" y="1074995"/>
            <a:chExt cx="8401048" cy="1613541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233E2F5-4B04-49FF-BE5B-ABBF1E4F5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3119" b="61095"/>
            <a:stretch/>
          </p:blipFill>
          <p:spPr>
            <a:xfrm>
              <a:off x="190499" y="1074995"/>
              <a:ext cx="606943" cy="591900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F20ED9A0-AA25-406E-8380-96D0C4B1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A: “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B: “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713958" y="72254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607A0A4-A312-41B2-839A-7D7AFC85E0EA}"/>
              </a:ext>
            </a:extLst>
          </p:cNvPr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noProof="0" dirty="0">
                <a:solidFill>
                  <a:srgbClr val="0000FF"/>
                </a:solidFill>
                <a:latin typeface="Times New Roman"/>
                <a:ea typeface="Times New Roman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Xác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suất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biến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cố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trong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trò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chơi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lấy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vật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từ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hộp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97C2207-4AEB-4CCC-895A-B218AC0B393A}"/>
              </a:ext>
            </a:extLst>
          </p:cNvPr>
          <p:cNvGrpSpPr/>
          <p:nvPr/>
        </p:nvGrpSpPr>
        <p:grpSpPr>
          <a:xfrm>
            <a:off x="197147" y="1118876"/>
            <a:ext cx="8394400" cy="1569660"/>
            <a:chOff x="197147" y="1118876"/>
            <a:chExt cx="8394400" cy="156966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4B174EA-B1FE-49BB-BB5D-C2C36459E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92986" b="53361"/>
            <a:stretch/>
          </p:blipFill>
          <p:spPr>
            <a:xfrm>
              <a:off x="197147" y="1119987"/>
              <a:ext cx="598523" cy="537363"/>
            </a:xfrm>
            <a:prstGeom prst="rect">
              <a:avLst/>
            </a:prstGeom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CFD6657-D7E9-4572-879D-E8A2CD3D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8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514600" y="133350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DE8E1F-278F-4514-8B09-D581CFE0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88879"/>
            <a:ext cx="8250865" cy="31085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62189BD-6A0F-47E1-B6EE-E5D7D4F2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30207"/>
              </p:ext>
            </p:extLst>
          </p:nvPr>
        </p:nvGraphicFramePr>
        <p:xfrm>
          <a:off x="6553200" y="2343150"/>
          <a:ext cx="381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43150"/>
                        <a:ext cx="381000" cy="97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312553-9FB8-4EE8-830A-442E2949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32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8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2067</Words>
  <Application>Microsoft Office PowerPoint</Application>
  <PresentationFormat>On-screen Show (16:9)</PresentationFormat>
  <Paragraphs>186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Century Schoolbook</vt:lpstr>
      <vt:lpstr>Georgia</vt:lpstr>
      <vt:lpstr>ＭＳ Ｐ明朝</vt:lpstr>
      <vt:lpstr>Times New Roman</vt:lpstr>
      <vt:lpstr>Wingdings</vt:lpstr>
      <vt:lpstr>Wingdings 2</vt:lpstr>
      <vt:lpstr>Civic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THÁNH GIÓNG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>thuvienhoclieu.com</dc:subject>
  <dc:creator/>
  <cp:keywords>thuvienhoclieu.com</cp:keywords>
  <dc:description>thuvienhoclieu.com</dc:description>
  <cp:lastModifiedBy/>
  <cp:revision>1</cp:revision>
  <dcterms:created xsi:type="dcterms:W3CDTF">2022-09-02T05:54:36Z</dcterms:created>
  <dcterms:modified xsi:type="dcterms:W3CDTF">2025-04-03T00:31:50Z</dcterms:modified>
  <cp:category>thuvienhoclieu.com</cp:category>
</cp:coreProperties>
</file>