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 id="259" r:id="rId3"/>
    <p:sldId id="260" r:id="rId4"/>
    <p:sldId id="261" r:id="rId5"/>
    <p:sldId id="262" r:id="rId6"/>
    <p:sldId id="263" r:id="rId7"/>
    <p:sldId id="264" r:id="rId8"/>
    <p:sldId id="277" r:id="rId9"/>
    <p:sldId id="279" r:id="rId10"/>
    <p:sldId id="266" r:id="rId11"/>
    <p:sldId id="265" r:id="rId12"/>
    <p:sldId id="280" r:id="rId13"/>
    <p:sldId id="268" r:id="rId14"/>
    <p:sldId id="269" r:id="rId15"/>
    <p:sldId id="276" r:id="rId16"/>
    <p:sldId id="283" r:id="rId17"/>
    <p:sldId id="270" r:id="rId18"/>
    <p:sldId id="271" r:id="rId19"/>
    <p:sldId id="272" r:id="rId20"/>
    <p:sldId id="281" r:id="rId21"/>
    <p:sldId id="282" r:id="rId22"/>
    <p:sldId id="288" r:id="rId23"/>
    <p:sldId id="284" r:id="rId24"/>
    <p:sldId id="285" r:id="rId25"/>
  </p:sldIdLst>
  <p:sldSz cx="12192000" cy="6858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6" autoAdjust="0"/>
    <p:restoredTop sz="94660"/>
  </p:normalViewPr>
  <p:slideViewPr>
    <p:cSldViewPr snapToGrid="0">
      <p:cViewPr varScale="1">
        <p:scale>
          <a:sx n="88" d="100"/>
          <a:sy n="88" d="100"/>
        </p:scale>
        <p:origin x="37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1194-0999-7520-F74E-BC0E0A83C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12AD92-A525-71C8-5320-B460E0170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066CE5-7E95-BF61-58C1-0A1BD3BB0865}"/>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5" name="Footer Placeholder 4">
            <a:extLst>
              <a:ext uri="{FF2B5EF4-FFF2-40B4-BE49-F238E27FC236}">
                <a16:creationId xmlns:a16="http://schemas.microsoft.com/office/drawing/2014/main" id="{4980EE89-9DE5-BC72-C704-6AB203F72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CAFD9-C11C-D63B-D249-0202EFD9B09F}"/>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170360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4808-2D39-502C-ECED-DADA51620C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A8F7A-E539-6F66-C6E6-DF050E545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7815F-576F-E960-1BBB-EEC931EAF61A}"/>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5" name="Footer Placeholder 4">
            <a:extLst>
              <a:ext uri="{FF2B5EF4-FFF2-40B4-BE49-F238E27FC236}">
                <a16:creationId xmlns:a16="http://schemas.microsoft.com/office/drawing/2014/main" id="{D87FE5B7-4038-11A1-876E-2D22AD6F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7EB89-1F58-3204-24F2-AD95CD0B81E3}"/>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76237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DAF5F-A770-4BA4-3FAB-857DD1C9AB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94352C-5DC0-A1F8-88DF-67385D3A6C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B6E0E-E22A-9A7E-1708-206999BBBEC1}"/>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5" name="Footer Placeholder 4">
            <a:extLst>
              <a:ext uri="{FF2B5EF4-FFF2-40B4-BE49-F238E27FC236}">
                <a16:creationId xmlns:a16="http://schemas.microsoft.com/office/drawing/2014/main" id="{A16F9153-D5CC-34D1-E415-137E1082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16ECE-C9E6-41CC-E4E0-E895E21626B7}"/>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91809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581C-2F74-8C17-1ECE-74BB56FF4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A082A-0F16-6110-628D-8CF84CD9A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DBAFD-EE99-0A4F-CD1A-7CEE3330FB0D}"/>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5" name="Footer Placeholder 4">
            <a:extLst>
              <a:ext uri="{FF2B5EF4-FFF2-40B4-BE49-F238E27FC236}">
                <a16:creationId xmlns:a16="http://schemas.microsoft.com/office/drawing/2014/main" id="{6CC7EA2F-986A-B33F-D641-6201FFFC6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EFE1E-0D8A-D373-61AC-CA4CA16CAF0F}"/>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4744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719E-0935-82A4-5F86-2A2CBB91F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D6ABA-7352-47E8-B838-2BBDDA7D08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BAD613-D3B2-BEFD-43BD-F45EA102E7D3}"/>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5" name="Footer Placeholder 4">
            <a:extLst>
              <a:ext uri="{FF2B5EF4-FFF2-40B4-BE49-F238E27FC236}">
                <a16:creationId xmlns:a16="http://schemas.microsoft.com/office/drawing/2014/main" id="{6F91D0E1-6769-0EF1-9622-C0F54463B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703BC-145E-2370-1E47-73102E0AC53B}"/>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201288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62CE-FBE0-D4E1-791D-323D184FAE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D47F35-43CD-CB42-CCDF-BB7FC7ACE0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80141-C8F9-366D-58B5-E780AAF4B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E53F91-78F0-E549-9D6E-0F0FD90546EE}"/>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6" name="Footer Placeholder 5">
            <a:extLst>
              <a:ext uri="{FF2B5EF4-FFF2-40B4-BE49-F238E27FC236}">
                <a16:creationId xmlns:a16="http://schemas.microsoft.com/office/drawing/2014/main" id="{51AB185E-291A-2F47-10EC-61EE6FE95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C48A13-4AE9-48C8-8A2B-9C8323EE97AD}"/>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370995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788A-FFD9-BAE9-7E8A-FE2902B43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50ECB3-CCA8-F9A9-5861-811072660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8F03C3-FE47-6A4B-5465-199BC27BA0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3D7A8-B312-64A7-3D11-F411FFF31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C4700-552E-6FBC-141D-A68B33A87C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F8C096-8885-7C67-3E05-7BC2C076EFA5}"/>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8" name="Footer Placeholder 7">
            <a:extLst>
              <a:ext uri="{FF2B5EF4-FFF2-40B4-BE49-F238E27FC236}">
                <a16:creationId xmlns:a16="http://schemas.microsoft.com/office/drawing/2014/main" id="{D3358E2C-CCB5-00E7-69B2-30A01295A9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6A023A-6B2B-6646-56FB-91E419163868}"/>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313005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1A93-AD22-A4E7-FEDC-B199EBAC5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F4E9CD-B96B-02DC-1FE2-9A451FEA72D6}"/>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4" name="Footer Placeholder 3">
            <a:extLst>
              <a:ext uri="{FF2B5EF4-FFF2-40B4-BE49-F238E27FC236}">
                <a16:creationId xmlns:a16="http://schemas.microsoft.com/office/drawing/2014/main" id="{F0766E45-8CE2-D58E-2B43-0E49A272AE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A33108-A6F6-FEF4-ACC3-E2D1C7A43996}"/>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71238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2D50C-00D5-4653-9B4A-1A842AD4D2BA}"/>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3" name="Footer Placeholder 2">
            <a:extLst>
              <a:ext uri="{FF2B5EF4-FFF2-40B4-BE49-F238E27FC236}">
                <a16:creationId xmlns:a16="http://schemas.microsoft.com/office/drawing/2014/main" id="{D04D1B29-DF7E-AB4C-C3C0-FDA6B3215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2CD872-8712-7D8E-28D7-D02F6427162A}"/>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264172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6BBC-23EB-3C6A-38AB-6AECCB297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296506-D0A9-18E2-D048-A38EBE78B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54194E-5501-80EF-72A8-12F9E97BB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397BC-CEB9-CC68-A6D3-8F5EE4594667}"/>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6" name="Footer Placeholder 5">
            <a:extLst>
              <a:ext uri="{FF2B5EF4-FFF2-40B4-BE49-F238E27FC236}">
                <a16:creationId xmlns:a16="http://schemas.microsoft.com/office/drawing/2014/main" id="{8B8CCB17-0A88-B80E-9A34-5DB76C2D3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78560-625F-2188-4A98-67735CD3798F}"/>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200572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75BB-F766-1FC6-EC1D-6A2DA968A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BAC9D-D452-584E-F6EA-1C013A39A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650820-A66D-2CE6-AB1F-4B489D8E2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1C11A-B65D-099E-EE18-3614F7500244}"/>
              </a:ext>
            </a:extLst>
          </p:cNvPr>
          <p:cNvSpPr>
            <a:spLocks noGrp="1"/>
          </p:cNvSpPr>
          <p:nvPr>
            <p:ph type="dt" sz="half" idx="10"/>
          </p:nvPr>
        </p:nvSpPr>
        <p:spPr/>
        <p:txBody>
          <a:bodyPr/>
          <a:lstStyle/>
          <a:p>
            <a:fld id="{2DABA94D-732B-47C6-BCA0-A5F1308E1966}" type="datetimeFigureOut">
              <a:rPr lang="en-US" smtClean="0"/>
              <a:t>3/4/2025</a:t>
            </a:fld>
            <a:endParaRPr lang="en-US"/>
          </a:p>
        </p:txBody>
      </p:sp>
      <p:sp>
        <p:nvSpPr>
          <p:cNvPr id="6" name="Footer Placeholder 5">
            <a:extLst>
              <a:ext uri="{FF2B5EF4-FFF2-40B4-BE49-F238E27FC236}">
                <a16:creationId xmlns:a16="http://schemas.microsoft.com/office/drawing/2014/main" id="{E4DA08BD-80DF-3E78-90FA-E48FD6DB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142CA-C0B1-8F92-A473-3884EF457A53}"/>
              </a:ext>
            </a:extLst>
          </p:cNvPr>
          <p:cNvSpPr>
            <a:spLocks noGrp="1"/>
          </p:cNvSpPr>
          <p:nvPr>
            <p:ph type="sldNum" sz="quarter" idx="12"/>
          </p:nvPr>
        </p:nvSpPr>
        <p:spPr/>
        <p:txBody>
          <a:bodyPr/>
          <a:lstStyle/>
          <a:p>
            <a:fld id="{72611506-909B-4CDC-A909-E4B96276DBC4}" type="slidenum">
              <a:rPr lang="en-US" smtClean="0"/>
              <a:t>‹#›</a:t>
            </a:fld>
            <a:endParaRPr lang="en-US"/>
          </a:p>
        </p:txBody>
      </p:sp>
    </p:spTree>
    <p:extLst>
      <p:ext uri="{BB962C8B-B14F-4D97-AF65-F5344CB8AC3E}">
        <p14:creationId xmlns:p14="http://schemas.microsoft.com/office/powerpoint/2010/main" val="235019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E8866F-4EA7-4B8C-18A4-78A247AF7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1EC8E4-DE09-95DB-8117-BFECD1794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BC716-F187-2772-7E29-D5FFF1F70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ABA94D-732B-47C6-BCA0-A5F1308E1966}" type="datetimeFigureOut">
              <a:rPr lang="en-US" smtClean="0"/>
              <a:t>3/4/2025</a:t>
            </a:fld>
            <a:endParaRPr lang="en-US"/>
          </a:p>
        </p:txBody>
      </p:sp>
      <p:sp>
        <p:nvSpPr>
          <p:cNvPr id="5" name="Footer Placeholder 4">
            <a:extLst>
              <a:ext uri="{FF2B5EF4-FFF2-40B4-BE49-F238E27FC236}">
                <a16:creationId xmlns:a16="http://schemas.microsoft.com/office/drawing/2014/main" id="{32CE38CF-2CF8-7E33-FECD-EA3234005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43DF88-076F-9A2C-B300-63AAE83F1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611506-909B-4CDC-A909-E4B96276DBC4}" type="slidenum">
              <a:rPr lang="en-US" smtClean="0"/>
              <a:t>‹#›</a:t>
            </a:fld>
            <a:endParaRPr lang="en-US"/>
          </a:p>
        </p:txBody>
      </p:sp>
    </p:spTree>
    <p:extLst>
      <p:ext uri="{BB962C8B-B14F-4D97-AF65-F5344CB8AC3E}">
        <p14:creationId xmlns:p14="http://schemas.microsoft.com/office/powerpoint/2010/main" val="403785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F559A3A-CE8D-4623-2741-2687B9099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DD78526-1297-7232-C8B7-9F5FF25DA25F}"/>
              </a:ext>
            </a:extLst>
          </p:cNvPr>
          <p:cNvSpPr/>
          <p:nvPr/>
        </p:nvSpPr>
        <p:spPr>
          <a:xfrm>
            <a:off x="0" y="-1"/>
            <a:ext cx="12192000" cy="6858000"/>
          </a:xfrm>
          <a:prstGeom prst="rect">
            <a:avLst/>
          </a:prstGeom>
          <a:gradFill>
            <a:gsLst>
              <a:gs pos="0">
                <a:schemeClr val="tx1">
                  <a:lumMod val="5000"/>
                  <a:alpha val="0"/>
                </a:schemeClr>
              </a:gs>
              <a:gs pos="100000">
                <a:schemeClr val="tx1"/>
              </a:gs>
            </a:gsLst>
            <a:lin ang="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6CE74FB-5C5E-6BF7-5F78-68D2B126BA27}"/>
              </a:ext>
            </a:extLst>
          </p:cNvPr>
          <p:cNvGrpSpPr/>
          <p:nvPr/>
        </p:nvGrpSpPr>
        <p:grpSpPr>
          <a:xfrm>
            <a:off x="2563314" y="929685"/>
            <a:ext cx="7065371" cy="4998629"/>
            <a:chOff x="2563314" y="929685"/>
            <a:chExt cx="7065371" cy="4998629"/>
          </a:xfrm>
        </p:grpSpPr>
        <p:pic>
          <p:nvPicPr>
            <p:cNvPr id="5" name="Picture 4">
              <a:extLst>
                <a:ext uri="{FF2B5EF4-FFF2-40B4-BE49-F238E27FC236}">
                  <a16:creationId xmlns:a16="http://schemas.microsoft.com/office/drawing/2014/main" id="{7FFFD95A-97D0-D939-B3E7-14EAF9D48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314" y="929685"/>
              <a:ext cx="7065371" cy="4998629"/>
            </a:xfrm>
            <a:prstGeom prst="rect">
              <a:avLst/>
            </a:prstGeom>
          </p:spPr>
        </p:pic>
        <p:pic>
          <p:nvPicPr>
            <p:cNvPr id="6" name="Picture 5">
              <a:extLst>
                <a:ext uri="{FF2B5EF4-FFF2-40B4-BE49-F238E27FC236}">
                  <a16:creationId xmlns:a16="http://schemas.microsoft.com/office/drawing/2014/main" id="{8906CF1E-DC87-12C7-0D15-BCCF957AD6D5}"/>
                </a:ext>
              </a:extLst>
            </p:cNvPr>
            <p:cNvPicPr>
              <a:picLocks noChangeAspect="1"/>
            </p:cNvPicPr>
            <p:nvPr/>
          </p:nvPicPr>
          <p:blipFill>
            <a:blip r:embed="rId4"/>
            <a:stretch>
              <a:fillRect/>
            </a:stretch>
          </p:blipFill>
          <p:spPr>
            <a:xfrm>
              <a:off x="3025934" y="3124200"/>
              <a:ext cx="6602751" cy="1447972"/>
            </a:xfrm>
            <a:prstGeom prst="rect">
              <a:avLst/>
            </a:prstGeom>
          </p:spPr>
        </p:pic>
      </p:grpSp>
    </p:spTree>
    <p:extLst>
      <p:ext uri="{BB962C8B-B14F-4D97-AF65-F5344CB8AC3E}">
        <p14:creationId xmlns:p14="http://schemas.microsoft.com/office/powerpoint/2010/main" val="16134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2A4331D-8454-BBC3-1CEA-23800FE7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23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A82AA5-E153-776C-B4AF-B6C37F030919}"/>
              </a:ext>
            </a:extLst>
          </p:cNvPr>
          <p:cNvSpPr/>
          <p:nvPr/>
        </p:nvSpPr>
        <p:spPr>
          <a:xfrm>
            <a:off x="-1" y="0"/>
            <a:ext cx="12223875" cy="6858000"/>
          </a:xfrm>
          <a:prstGeom prst="rect">
            <a:avLst/>
          </a:prstGeom>
          <a:gradFill flip="none" rotWithShape="1">
            <a:gsLst>
              <a:gs pos="0">
                <a:schemeClr val="tx1">
                  <a:lumMod val="5000"/>
                  <a:alpha val="45000"/>
                </a:schemeClr>
              </a:gs>
              <a:gs pos="100000">
                <a:schemeClr val="tx1"/>
              </a:gs>
            </a:gsLst>
            <a:path path="circle">
              <a:fillToRect r="100000" b="100000"/>
            </a:path>
            <a:tileRect l="-100000" t="-10000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1C9066-4974-0452-651B-8D9E4112864E}"/>
              </a:ext>
            </a:extLst>
          </p:cNvPr>
          <p:cNvSpPr/>
          <p:nvPr/>
        </p:nvSpPr>
        <p:spPr>
          <a:xfrm>
            <a:off x="1933839" y="2192999"/>
            <a:ext cx="8356193" cy="2800767"/>
          </a:xfrm>
          <a:prstGeom prst="rect">
            <a:avLst/>
          </a:prstGeom>
          <a:noFill/>
        </p:spPr>
        <p:txBody>
          <a:bodyPr wrap="square" lIns="91440" tIns="45720" rIns="91440" bIns="45720">
            <a:spAutoFit/>
          </a:bodyPr>
          <a:lstStyle/>
          <a:p>
            <a:pPr algn="ctr"/>
            <a:r>
              <a:rPr lang="en-US" sz="4400">
                <a:ln w="0"/>
                <a:solidFill>
                  <a:schemeClr val="bg1"/>
                </a:solidFill>
                <a:latin typeface="UTM Habano" panose="02040603050506020204" pitchFamily="18" charset="0"/>
              </a:rPr>
              <a:t>Tổ quốc Việt Nam có rất nhiều cảnh quan thiên nhiên đẹp, trải dài từ Bắc vào Nam và rất đa dạng (rừng, núi, sông, biển, hồ, suối, thác nước, hang động….)</a:t>
            </a:r>
            <a:endParaRPr lang="en-US" sz="4400" b="0" cap="none" spc="0">
              <a:ln w="0"/>
              <a:solidFill>
                <a:schemeClr val="bg1"/>
              </a:solidFill>
              <a:latin typeface="UTM Habano" panose="02040603050506020204" pitchFamily="18" charset="0"/>
            </a:endParaRPr>
          </a:p>
        </p:txBody>
      </p:sp>
    </p:spTree>
    <p:extLst>
      <p:ext uri="{BB962C8B-B14F-4D97-AF65-F5344CB8AC3E}">
        <p14:creationId xmlns:p14="http://schemas.microsoft.com/office/powerpoint/2010/main" val="27035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4A086C57-94FD-22ED-D1F3-562341DE9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25A46E6-C94A-D1F1-EB01-2473A4B3A090}"/>
              </a:ext>
            </a:extLst>
          </p:cNvPr>
          <p:cNvSpPr/>
          <p:nvPr/>
        </p:nvSpPr>
        <p:spPr>
          <a:xfrm>
            <a:off x="0" y="-794"/>
            <a:ext cx="12223875" cy="6858000"/>
          </a:xfrm>
          <a:prstGeom prst="rect">
            <a:avLst/>
          </a:prstGeom>
          <a:gradFill flip="none" rotWithShape="1">
            <a:gsLst>
              <a:gs pos="0">
                <a:schemeClr val="tx1">
                  <a:lumMod val="5000"/>
                  <a:alpha val="45000"/>
                </a:schemeClr>
              </a:gs>
              <a:gs pos="100000">
                <a:schemeClr val="tx1"/>
              </a:gs>
            </a:gsLst>
            <a:path path="circle">
              <a:fillToRect r="100000" b="100000"/>
            </a:path>
            <a:tileRect l="-100000" t="-10000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9DA0E2-8B1A-1EA4-B1E2-02001A97E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805" y="425803"/>
            <a:ext cx="8955315" cy="6335732"/>
          </a:xfrm>
          <a:prstGeom prst="rect">
            <a:avLst/>
          </a:prstGeom>
        </p:spPr>
      </p:pic>
      <p:sp>
        <p:nvSpPr>
          <p:cNvPr id="8" name="Rectangle 7">
            <a:extLst>
              <a:ext uri="{FF2B5EF4-FFF2-40B4-BE49-F238E27FC236}">
                <a16:creationId xmlns:a16="http://schemas.microsoft.com/office/drawing/2014/main" id="{5D9A7424-7A14-3C30-985A-0AB7DBA57BFE}"/>
              </a:ext>
            </a:extLst>
          </p:cNvPr>
          <p:cNvSpPr/>
          <p:nvPr/>
        </p:nvSpPr>
        <p:spPr>
          <a:xfrm>
            <a:off x="3657598" y="1573520"/>
            <a:ext cx="7039429" cy="1754326"/>
          </a:xfrm>
          <a:prstGeom prst="rect">
            <a:avLst/>
          </a:prstGeom>
          <a:noFill/>
        </p:spPr>
        <p:txBody>
          <a:bodyPr wrap="square" lIns="91440" tIns="45720" rIns="91440" bIns="45720">
            <a:spAutoFit/>
          </a:bodyPr>
          <a:lstStyle/>
          <a:p>
            <a:pPr algn="ctr"/>
            <a:r>
              <a:rPr lang="en-US" sz="5400" dirty="0" err="1">
                <a:ln w="0"/>
                <a:solidFill>
                  <a:srgbClr val="C00000"/>
                </a:solidFill>
                <a:latin typeface="UTM Habano" panose="02040603050506020204" pitchFamily="18" charset="0"/>
              </a:rPr>
              <a:t>Chủ</a:t>
            </a:r>
            <a:r>
              <a:rPr lang="en-US" sz="5400" dirty="0">
                <a:ln w="0"/>
                <a:solidFill>
                  <a:srgbClr val="C00000"/>
                </a:solidFill>
                <a:latin typeface="UTM Habano" panose="02040603050506020204" pitchFamily="18" charset="0"/>
              </a:rPr>
              <a:t> </a:t>
            </a:r>
            <a:r>
              <a:rPr lang="en-US" sz="5400" dirty="0" err="1">
                <a:ln w="0"/>
                <a:solidFill>
                  <a:srgbClr val="C00000"/>
                </a:solidFill>
                <a:latin typeface="UTM Habano" panose="02040603050506020204" pitchFamily="18" charset="0"/>
              </a:rPr>
              <a:t>đề</a:t>
            </a:r>
            <a:r>
              <a:rPr lang="en-US" sz="5400" dirty="0">
                <a:ln w="0"/>
                <a:solidFill>
                  <a:srgbClr val="C00000"/>
                </a:solidFill>
                <a:latin typeface="UTM Habano" panose="02040603050506020204" pitchFamily="18" charset="0"/>
              </a:rPr>
              <a:t> 7: </a:t>
            </a:r>
            <a:r>
              <a:rPr lang="en-US" sz="5400" dirty="0" err="1">
                <a:ln w="0"/>
                <a:solidFill>
                  <a:srgbClr val="C00000"/>
                </a:solidFill>
                <a:latin typeface="UTM Habano" panose="02040603050506020204" pitchFamily="18" charset="0"/>
              </a:rPr>
              <a:t>Em</a:t>
            </a:r>
            <a:r>
              <a:rPr lang="en-US" sz="5400" dirty="0">
                <a:ln w="0"/>
                <a:solidFill>
                  <a:srgbClr val="C00000"/>
                </a:solidFill>
                <a:latin typeface="UTM Habano" panose="02040603050506020204" pitchFamily="18" charset="0"/>
              </a:rPr>
              <a:t> </a:t>
            </a:r>
            <a:r>
              <a:rPr lang="en-US" sz="5400" dirty="0" err="1">
                <a:ln w="0"/>
                <a:solidFill>
                  <a:srgbClr val="C00000"/>
                </a:solidFill>
                <a:latin typeface="UTM Habano" panose="02040603050506020204" pitchFamily="18" charset="0"/>
              </a:rPr>
              <a:t>với</a:t>
            </a:r>
            <a:r>
              <a:rPr lang="en-US" sz="5400" dirty="0">
                <a:ln w="0"/>
                <a:solidFill>
                  <a:srgbClr val="C00000"/>
                </a:solidFill>
                <a:latin typeface="UTM Habano" panose="02040603050506020204" pitchFamily="18" charset="0"/>
              </a:rPr>
              <a:t> </a:t>
            </a:r>
            <a:r>
              <a:rPr lang="en-US" sz="5400" dirty="0" err="1">
                <a:ln w="0"/>
                <a:solidFill>
                  <a:srgbClr val="C00000"/>
                </a:solidFill>
                <a:latin typeface="UTM Habano" panose="02040603050506020204" pitchFamily="18" charset="0"/>
              </a:rPr>
              <a:t>thiên</a:t>
            </a:r>
            <a:r>
              <a:rPr lang="en-US" sz="5400" dirty="0">
                <a:ln w="0"/>
                <a:solidFill>
                  <a:srgbClr val="C00000"/>
                </a:solidFill>
                <a:latin typeface="UTM Habano" panose="02040603050506020204" pitchFamily="18" charset="0"/>
              </a:rPr>
              <a:t> </a:t>
            </a:r>
            <a:r>
              <a:rPr lang="en-US" sz="5400" dirty="0" err="1">
                <a:ln w="0"/>
                <a:solidFill>
                  <a:srgbClr val="C00000"/>
                </a:solidFill>
                <a:latin typeface="UTM Habano" panose="02040603050506020204" pitchFamily="18" charset="0"/>
              </a:rPr>
              <a:t>nhiên</a:t>
            </a:r>
            <a:r>
              <a:rPr lang="en-US" sz="5400" dirty="0">
                <a:ln w="0"/>
                <a:solidFill>
                  <a:srgbClr val="C00000"/>
                </a:solidFill>
                <a:latin typeface="UTM Habano" panose="02040603050506020204" pitchFamily="18" charset="0"/>
              </a:rPr>
              <a:t> </a:t>
            </a:r>
            <a:r>
              <a:rPr lang="en-US" sz="5400" dirty="0" err="1">
                <a:ln w="0"/>
                <a:solidFill>
                  <a:srgbClr val="C00000"/>
                </a:solidFill>
                <a:latin typeface="UTM Habano" panose="02040603050506020204" pitchFamily="18" charset="0"/>
              </a:rPr>
              <a:t>và</a:t>
            </a:r>
            <a:r>
              <a:rPr lang="en-US" sz="5400" dirty="0">
                <a:ln w="0"/>
                <a:solidFill>
                  <a:srgbClr val="C00000"/>
                </a:solidFill>
                <a:latin typeface="UTM Habano" panose="02040603050506020204" pitchFamily="18" charset="0"/>
              </a:rPr>
              <a:t> </a:t>
            </a:r>
            <a:r>
              <a:rPr lang="en-US" sz="5400" dirty="0" err="1">
                <a:ln w="0"/>
                <a:solidFill>
                  <a:srgbClr val="C00000"/>
                </a:solidFill>
                <a:latin typeface="UTM Habano" panose="02040603050506020204" pitchFamily="18" charset="0"/>
              </a:rPr>
              <a:t>môi</a:t>
            </a:r>
            <a:r>
              <a:rPr lang="en-US" sz="5400" dirty="0">
                <a:ln w="0"/>
                <a:solidFill>
                  <a:srgbClr val="C00000"/>
                </a:solidFill>
                <a:latin typeface="UTM Habano" panose="02040603050506020204" pitchFamily="18" charset="0"/>
              </a:rPr>
              <a:t> </a:t>
            </a:r>
            <a:r>
              <a:rPr lang="en-US" sz="5400" dirty="0" err="1">
                <a:ln w="0"/>
                <a:solidFill>
                  <a:srgbClr val="C00000"/>
                </a:solidFill>
                <a:latin typeface="UTM Habano" panose="02040603050506020204" pitchFamily="18" charset="0"/>
              </a:rPr>
              <a:t>trường</a:t>
            </a:r>
            <a:endParaRPr lang="en-US" sz="5400" b="0" cap="none" spc="0" dirty="0">
              <a:ln w="0"/>
              <a:solidFill>
                <a:srgbClr val="C00000"/>
              </a:solidFill>
              <a:latin typeface="UTM Habano" panose="02040603050506020204" pitchFamily="18" charset="0"/>
            </a:endParaRPr>
          </a:p>
        </p:txBody>
      </p:sp>
      <p:sp>
        <p:nvSpPr>
          <p:cNvPr id="9" name="Rectangle 8">
            <a:extLst>
              <a:ext uri="{FF2B5EF4-FFF2-40B4-BE49-F238E27FC236}">
                <a16:creationId xmlns:a16="http://schemas.microsoft.com/office/drawing/2014/main" id="{698EC4CE-7FD9-2CCB-ABE4-294C9BBDB950}"/>
              </a:ext>
            </a:extLst>
          </p:cNvPr>
          <p:cNvSpPr/>
          <p:nvPr/>
        </p:nvSpPr>
        <p:spPr>
          <a:xfrm>
            <a:off x="3657597" y="3910862"/>
            <a:ext cx="7039429" cy="707886"/>
          </a:xfrm>
          <a:prstGeom prst="rect">
            <a:avLst/>
          </a:prstGeom>
          <a:noFill/>
        </p:spPr>
        <p:txBody>
          <a:bodyPr wrap="square" lIns="91440" tIns="45720" rIns="91440" bIns="45720">
            <a:spAutoFit/>
          </a:bodyPr>
          <a:lstStyle/>
          <a:p>
            <a:pPr algn="ctr"/>
            <a:r>
              <a:rPr lang="en-US" sz="4000" dirty="0" err="1">
                <a:ln w="0"/>
                <a:solidFill>
                  <a:srgbClr val="002060"/>
                </a:solidFill>
                <a:latin typeface="UTM Habano" panose="02040603050506020204" pitchFamily="18" charset="0"/>
              </a:rPr>
              <a:t>Tiết</a:t>
            </a:r>
            <a:r>
              <a:rPr lang="en-US" sz="4000" dirty="0">
                <a:ln w="0"/>
                <a:solidFill>
                  <a:srgbClr val="002060"/>
                </a:solidFill>
                <a:latin typeface="UTM Habano" panose="02040603050506020204" pitchFamily="18" charset="0"/>
              </a:rPr>
              <a:t> </a:t>
            </a:r>
            <a:r>
              <a:rPr lang="en-US" sz="4000" dirty="0" smtClean="0">
                <a:ln w="0"/>
                <a:solidFill>
                  <a:srgbClr val="002060"/>
                </a:solidFill>
                <a:latin typeface="UTM Habano" panose="02040603050506020204" pitchFamily="18" charset="0"/>
              </a:rPr>
              <a:t>71</a:t>
            </a:r>
            <a:r>
              <a:rPr lang="en-US" sz="4000" dirty="0">
                <a:ln w="0"/>
                <a:solidFill>
                  <a:srgbClr val="002060"/>
                </a:solidFill>
                <a:latin typeface="UTM Habano" panose="02040603050506020204" pitchFamily="18" charset="0"/>
              </a:rPr>
              <a:t>: </a:t>
            </a:r>
            <a:r>
              <a:rPr lang="en-US" sz="4000" dirty="0" err="1">
                <a:ln w="0"/>
                <a:solidFill>
                  <a:srgbClr val="002060"/>
                </a:solidFill>
                <a:latin typeface="UTM Habano" panose="02040603050506020204" pitchFamily="18" charset="0"/>
              </a:rPr>
              <a:t>Việt</a:t>
            </a:r>
            <a:r>
              <a:rPr lang="en-US" sz="4000" dirty="0">
                <a:ln w="0"/>
                <a:solidFill>
                  <a:srgbClr val="002060"/>
                </a:solidFill>
                <a:latin typeface="UTM Habano" panose="02040603050506020204" pitchFamily="18" charset="0"/>
              </a:rPr>
              <a:t> Nam, </a:t>
            </a:r>
            <a:r>
              <a:rPr lang="en-US" sz="4000" dirty="0" err="1">
                <a:ln w="0"/>
                <a:solidFill>
                  <a:srgbClr val="002060"/>
                </a:solidFill>
                <a:latin typeface="UTM Habano" panose="02040603050506020204" pitchFamily="18" charset="0"/>
              </a:rPr>
              <a:t>Tổ</a:t>
            </a:r>
            <a:r>
              <a:rPr lang="en-US" sz="4000" dirty="0">
                <a:ln w="0"/>
                <a:solidFill>
                  <a:srgbClr val="002060"/>
                </a:solidFill>
                <a:latin typeface="UTM Habano" panose="02040603050506020204" pitchFamily="18" charset="0"/>
              </a:rPr>
              <a:t> </a:t>
            </a:r>
            <a:r>
              <a:rPr lang="en-US" sz="4000" dirty="0" err="1">
                <a:ln w="0"/>
                <a:solidFill>
                  <a:srgbClr val="002060"/>
                </a:solidFill>
                <a:latin typeface="UTM Habano" panose="02040603050506020204" pitchFamily="18" charset="0"/>
              </a:rPr>
              <a:t>quốc</a:t>
            </a:r>
            <a:r>
              <a:rPr lang="en-US" sz="4000" dirty="0">
                <a:ln w="0"/>
                <a:solidFill>
                  <a:srgbClr val="002060"/>
                </a:solidFill>
                <a:latin typeface="UTM Habano" panose="02040603050506020204" pitchFamily="18" charset="0"/>
              </a:rPr>
              <a:t> </a:t>
            </a:r>
            <a:r>
              <a:rPr lang="en-US" sz="4000" dirty="0" err="1">
                <a:ln w="0"/>
                <a:solidFill>
                  <a:srgbClr val="002060"/>
                </a:solidFill>
                <a:latin typeface="UTM Habano" panose="02040603050506020204" pitchFamily="18" charset="0"/>
              </a:rPr>
              <a:t>tôi</a:t>
            </a:r>
            <a:endParaRPr lang="en-US" sz="4000" b="0" cap="none" spc="0" dirty="0">
              <a:ln w="0"/>
              <a:solidFill>
                <a:srgbClr val="002060"/>
              </a:solidFill>
              <a:latin typeface="UTM Habano" panose="02040603050506020204" pitchFamily="18" charset="0"/>
            </a:endParaRPr>
          </a:p>
        </p:txBody>
      </p:sp>
    </p:spTree>
    <p:extLst>
      <p:ext uri="{BB962C8B-B14F-4D97-AF65-F5344CB8AC3E}">
        <p14:creationId xmlns:p14="http://schemas.microsoft.com/office/powerpoint/2010/main" val="134039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E682B0-F32D-8F88-994D-8F7D425A1FBC}"/>
              </a:ext>
            </a:extLst>
          </p:cNvPr>
          <p:cNvSpPr/>
          <p:nvPr/>
        </p:nvSpPr>
        <p:spPr>
          <a:xfrm>
            <a:off x="2521856" y="3083449"/>
            <a:ext cx="7148285" cy="1754326"/>
          </a:xfrm>
          <a:prstGeom prst="rect">
            <a:avLst/>
          </a:prstGeom>
          <a:noFill/>
        </p:spPr>
        <p:txBody>
          <a:bodyPr wrap="square" lIns="91440" tIns="45720" rIns="91440" bIns="45720">
            <a:spAutoFit/>
          </a:bodyPr>
          <a:lstStyle/>
          <a:p>
            <a:pPr algn="ctr"/>
            <a:r>
              <a:rPr lang="en-US" sz="3600" kern="0">
                <a:solidFill>
                  <a:srgbClr val="002060"/>
                </a:solidFill>
                <a:latin typeface="UTM Habano" panose="02040603050506020204" pitchFamily="18" charset="0"/>
                <a:ea typeface="Times New Roman" panose="02020603050405020304" pitchFamily="18" charset="0"/>
              </a:rPr>
              <a:t>Tìm hiểu về cách thiết kế sản phẩm giới thiệu vẻ đẹp danh lam thắng cảnh, cảnh quan thiên nhiên của đất nước.</a:t>
            </a:r>
            <a:r>
              <a:rPr lang="en-US" sz="3600">
                <a:ln w="0"/>
                <a:solidFill>
                  <a:srgbClr val="002060"/>
                </a:solidFill>
                <a:latin typeface="UTM Habano" panose="02040603050506020204" pitchFamily="18" charset="0"/>
              </a:rPr>
              <a:t> </a:t>
            </a:r>
            <a:endParaRPr lang="en-US" sz="3600" cap="none" spc="0">
              <a:ln w="0"/>
              <a:solidFill>
                <a:srgbClr val="002060"/>
              </a:solidFill>
              <a:latin typeface="UTM Habano" panose="02040603050506020204" pitchFamily="18" charset="0"/>
            </a:endParaRPr>
          </a:p>
        </p:txBody>
      </p:sp>
      <p:sp>
        <p:nvSpPr>
          <p:cNvPr id="5" name="Rectangle 4">
            <a:extLst>
              <a:ext uri="{FF2B5EF4-FFF2-40B4-BE49-F238E27FC236}">
                <a16:creationId xmlns:a16="http://schemas.microsoft.com/office/drawing/2014/main" id="{4BDB7EE1-3109-429B-9E34-20EFF408BC1A}"/>
              </a:ext>
            </a:extLst>
          </p:cNvPr>
          <p:cNvSpPr/>
          <p:nvPr/>
        </p:nvSpPr>
        <p:spPr>
          <a:xfrm>
            <a:off x="3704771" y="1414306"/>
            <a:ext cx="4782457" cy="1107996"/>
          </a:xfrm>
          <a:prstGeom prst="rect">
            <a:avLst/>
          </a:prstGeom>
          <a:noFill/>
        </p:spPr>
        <p:txBody>
          <a:bodyPr wrap="square" lIns="91440" tIns="45720" rIns="91440" bIns="45720">
            <a:spAutoFit/>
          </a:bodyPr>
          <a:lstStyle/>
          <a:p>
            <a:pPr algn="ctr"/>
            <a:r>
              <a:rPr lang="en-US" sz="6600">
                <a:ln w="0"/>
                <a:solidFill>
                  <a:srgbClr val="C00000"/>
                </a:solidFill>
                <a:latin typeface="UTM Habano" panose="02040603050506020204" pitchFamily="18" charset="0"/>
              </a:rPr>
              <a:t>Hoạt động 1</a:t>
            </a:r>
            <a:endParaRPr lang="en-US" sz="6600" cap="none" spc="0">
              <a:ln w="0"/>
              <a:solidFill>
                <a:srgbClr val="C00000"/>
              </a:solidFill>
              <a:latin typeface="UTM Habano" panose="02040603050506020204" pitchFamily="18" charset="0"/>
            </a:endParaRPr>
          </a:p>
        </p:txBody>
      </p:sp>
    </p:spTree>
    <p:extLst>
      <p:ext uri="{BB962C8B-B14F-4D97-AF65-F5344CB8AC3E}">
        <p14:creationId xmlns:p14="http://schemas.microsoft.com/office/powerpoint/2010/main" val="311650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3BBD8-6E22-F0D8-5C1E-F6C1E962BB01}"/>
              </a:ext>
            </a:extLst>
          </p:cNvPr>
          <p:cNvSpPr/>
          <p:nvPr/>
        </p:nvSpPr>
        <p:spPr>
          <a:xfrm>
            <a:off x="3815639" y="1769502"/>
            <a:ext cx="6186322" cy="1015663"/>
          </a:xfrm>
          <a:prstGeom prst="rect">
            <a:avLst/>
          </a:prstGeom>
          <a:noFill/>
        </p:spPr>
        <p:txBody>
          <a:bodyPr wrap="square" lIns="91440" tIns="45720" rIns="91440" bIns="45720">
            <a:spAutoFit/>
          </a:bodyPr>
          <a:lstStyle/>
          <a:p>
            <a:pPr algn="ctr"/>
            <a:r>
              <a:rPr lang="en-US" sz="6000">
                <a:ln w="0"/>
                <a:solidFill>
                  <a:srgbClr val="C00000"/>
                </a:solidFill>
                <a:latin typeface="UTM Habano" panose="02040603050506020204" pitchFamily="18" charset="0"/>
              </a:rPr>
              <a:t>Hoạt động theo nhóm</a:t>
            </a:r>
            <a:endParaRPr lang="en-US" sz="6000" cap="none" spc="0">
              <a:ln w="0"/>
              <a:solidFill>
                <a:srgbClr val="C00000"/>
              </a:solidFill>
              <a:latin typeface="UTM Habano" panose="02040603050506020204" pitchFamily="18" charset="0"/>
            </a:endParaRPr>
          </a:p>
        </p:txBody>
      </p:sp>
      <p:sp>
        <p:nvSpPr>
          <p:cNvPr id="6" name="TextBox 5">
            <a:extLst>
              <a:ext uri="{FF2B5EF4-FFF2-40B4-BE49-F238E27FC236}">
                <a16:creationId xmlns:a16="http://schemas.microsoft.com/office/drawing/2014/main" id="{3D02568F-91E3-E889-74C3-7C591E77F7CE}"/>
              </a:ext>
            </a:extLst>
          </p:cNvPr>
          <p:cNvSpPr txBox="1"/>
          <p:nvPr/>
        </p:nvSpPr>
        <p:spPr>
          <a:xfrm>
            <a:off x="2751401" y="3660130"/>
            <a:ext cx="7836490" cy="1754326"/>
          </a:xfrm>
          <a:prstGeom prst="rect">
            <a:avLst/>
          </a:prstGeom>
          <a:noFill/>
        </p:spPr>
        <p:txBody>
          <a:bodyPr wrap="square">
            <a:spAutoFit/>
          </a:bodyPr>
          <a:lstStyle/>
          <a:p>
            <a:pPr algn="just"/>
            <a:r>
              <a:rPr lang="en-US" sz="3600" kern="0">
                <a:solidFill>
                  <a:srgbClr val="002060"/>
                </a:solidFill>
                <a:effectLst/>
                <a:latin typeface="UTM Habano" panose="02040603050506020204" pitchFamily="18" charset="0"/>
                <a:ea typeface="Calibri" panose="020F0502020204030204" pitchFamily="34" charset="0"/>
              </a:rPr>
              <a:t>Để thiết kế sản phẩm giới thiệu về vẻ đẹp danh lam thắng cảnh, cảnh quan thiên nhiên của đất nước, chúng ta cần thực hiện theo các bước nào?</a:t>
            </a:r>
            <a:endParaRPr lang="en-US" sz="3600">
              <a:solidFill>
                <a:srgbClr val="002060"/>
              </a:solidFill>
              <a:latin typeface="UTM Habano" panose="02040603050506020204" pitchFamily="18" charset="0"/>
            </a:endParaRPr>
          </a:p>
        </p:txBody>
      </p:sp>
      <p:pic>
        <p:nvPicPr>
          <p:cNvPr id="5" name="Picture 4" descr="A group of people sitting at a table with a light bulb above them&#10;&#10;AI-generated content may be incorrect.">
            <a:extLst>
              <a:ext uri="{FF2B5EF4-FFF2-40B4-BE49-F238E27FC236}">
                <a16:creationId xmlns:a16="http://schemas.microsoft.com/office/drawing/2014/main" id="{75CDFC9D-EE81-2073-3F08-AA06E279FD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9600" y="942466"/>
            <a:ext cx="3106039" cy="2486534"/>
          </a:xfrm>
          <a:prstGeom prst="rect">
            <a:avLst/>
          </a:prstGeom>
        </p:spPr>
      </p:pic>
    </p:spTree>
    <p:extLst>
      <p:ext uri="{BB962C8B-B14F-4D97-AF65-F5344CB8AC3E}">
        <p14:creationId xmlns:p14="http://schemas.microsoft.com/office/powerpoint/2010/main" val="35503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52A178-4F71-2D65-98BF-294A585EE27E}"/>
              </a:ext>
            </a:extLst>
          </p:cNvPr>
          <p:cNvSpPr/>
          <p:nvPr/>
        </p:nvSpPr>
        <p:spPr>
          <a:xfrm>
            <a:off x="693118" y="334237"/>
            <a:ext cx="9191111" cy="1077218"/>
          </a:xfrm>
          <a:prstGeom prst="rect">
            <a:avLst/>
          </a:prstGeom>
          <a:noFill/>
        </p:spPr>
        <p:txBody>
          <a:bodyPr wrap="square" lIns="91440" tIns="45720" rIns="91440" bIns="45720">
            <a:spAutoFit/>
          </a:bodyPr>
          <a:lstStyle/>
          <a:p>
            <a:pPr algn="just"/>
            <a:r>
              <a:rPr lang="en-US" sz="3200" kern="0" dirty="0">
                <a:ln w="0"/>
                <a:solidFill>
                  <a:srgbClr val="C00000"/>
                </a:solidFill>
                <a:latin typeface="UTM Habano" panose="02040603050506020204" pitchFamily="18" charset="0"/>
                <a:ea typeface="Times New Roman" panose="02020603050405020304" pitchFamily="18" charset="0"/>
              </a:rPr>
              <a:t>1. </a:t>
            </a:r>
            <a:r>
              <a:rPr lang="en-US" sz="3200" kern="0" dirty="0" err="1">
                <a:solidFill>
                  <a:srgbClr val="C00000"/>
                </a:solidFill>
                <a:latin typeface="UTM Habano" panose="02040603050506020204" pitchFamily="18" charset="0"/>
                <a:ea typeface="Times New Roman" panose="02020603050405020304" pitchFamily="18" charset="0"/>
              </a:rPr>
              <a:t>Tìm</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hiểu</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về</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cách</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thiết</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kế</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sản</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phẩm</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giới</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thiệu</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vẻ</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đẹp</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danh</a:t>
            </a:r>
            <a:r>
              <a:rPr lang="en-US" sz="3200" kern="0" dirty="0">
                <a:solidFill>
                  <a:srgbClr val="C00000"/>
                </a:solidFill>
                <a:latin typeface="UTM Habano" panose="02040603050506020204" pitchFamily="18" charset="0"/>
                <a:ea typeface="Times New Roman" panose="02020603050405020304" pitchFamily="18" charset="0"/>
              </a:rPr>
              <a:t> lam </a:t>
            </a:r>
            <a:r>
              <a:rPr lang="en-US" sz="3200" kern="0" dirty="0" err="1">
                <a:solidFill>
                  <a:srgbClr val="C00000"/>
                </a:solidFill>
                <a:latin typeface="UTM Habano" panose="02040603050506020204" pitchFamily="18" charset="0"/>
                <a:ea typeface="Times New Roman" panose="02020603050405020304" pitchFamily="18" charset="0"/>
              </a:rPr>
              <a:t>thắng</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cảnh</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cảnh</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quan</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thiên</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nhiên</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của</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đất</a:t>
            </a:r>
            <a:r>
              <a:rPr lang="en-US" sz="3200" kern="0" dirty="0">
                <a:solidFill>
                  <a:srgbClr val="C00000"/>
                </a:solidFill>
                <a:latin typeface="UTM Habano" panose="02040603050506020204" pitchFamily="18" charset="0"/>
                <a:ea typeface="Times New Roman" panose="02020603050405020304" pitchFamily="18" charset="0"/>
              </a:rPr>
              <a:t> </a:t>
            </a:r>
            <a:r>
              <a:rPr lang="en-US" sz="3200" kern="0" dirty="0" err="1">
                <a:solidFill>
                  <a:srgbClr val="C00000"/>
                </a:solidFill>
                <a:latin typeface="UTM Habano" panose="02040603050506020204" pitchFamily="18" charset="0"/>
                <a:ea typeface="Times New Roman" panose="02020603050405020304" pitchFamily="18" charset="0"/>
              </a:rPr>
              <a:t>nước</a:t>
            </a:r>
            <a:r>
              <a:rPr lang="en-US" sz="3200" kern="0" dirty="0">
                <a:solidFill>
                  <a:srgbClr val="C00000"/>
                </a:solidFill>
                <a:latin typeface="UTM Habano" panose="02040603050506020204" pitchFamily="18" charset="0"/>
                <a:ea typeface="Times New Roman" panose="02020603050405020304" pitchFamily="18" charset="0"/>
              </a:rPr>
              <a:t>.</a:t>
            </a:r>
            <a:r>
              <a:rPr lang="en-US" sz="3200" dirty="0">
                <a:ln w="0"/>
                <a:solidFill>
                  <a:srgbClr val="C00000"/>
                </a:solidFill>
                <a:latin typeface="UTM Habano" panose="02040603050506020204" pitchFamily="18" charset="0"/>
              </a:rPr>
              <a:t> </a:t>
            </a:r>
            <a:endParaRPr lang="en-US" sz="3200" cap="none" spc="0" dirty="0">
              <a:ln w="0"/>
              <a:solidFill>
                <a:srgbClr val="C00000"/>
              </a:solidFill>
              <a:latin typeface="UTM Habano" panose="02040603050506020204" pitchFamily="18" charset="0"/>
            </a:endParaRPr>
          </a:p>
        </p:txBody>
      </p:sp>
      <p:sp>
        <p:nvSpPr>
          <p:cNvPr id="6" name="TextBox 5">
            <a:extLst>
              <a:ext uri="{FF2B5EF4-FFF2-40B4-BE49-F238E27FC236}">
                <a16:creationId xmlns:a16="http://schemas.microsoft.com/office/drawing/2014/main" id="{2B383F32-7103-8938-7F0C-406CEA34D252}"/>
              </a:ext>
            </a:extLst>
          </p:cNvPr>
          <p:cNvSpPr txBox="1"/>
          <p:nvPr/>
        </p:nvSpPr>
        <p:spPr>
          <a:xfrm>
            <a:off x="1158388" y="2532156"/>
            <a:ext cx="10264310" cy="461793"/>
          </a:xfrm>
          <a:prstGeom prst="rect">
            <a:avLst/>
          </a:prstGeom>
          <a:noFill/>
        </p:spPr>
        <p:txBody>
          <a:bodyPr wrap="square">
            <a:spAutoFit/>
          </a:bodyPr>
          <a:lstStyle/>
          <a:p>
            <a:pPr algn="just">
              <a:lnSpc>
                <a:spcPct val="107000"/>
              </a:lnSpc>
              <a:spcAft>
                <a:spcPts val="800"/>
              </a:spcAft>
            </a:pPr>
            <a:r>
              <a:rPr lang="en-US" sz="2400" kern="0" dirty="0" err="1">
                <a:solidFill>
                  <a:srgbClr val="C00000"/>
                </a:solidFill>
                <a:effectLst/>
                <a:latin typeface="UTM Habano" panose="02040603050506020204" pitchFamily="18" charset="0"/>
                <a:ea typeface="Calibri" panose="020F0502020204030204" pitchFamily="34" charset="0"/>
                <a:cs typeface="Times New Roman" panose="02020603050405020304" pitchFamily="18" charset="0"/>
              </a:rPr>
              <a:t>Bước</a:t>
            </a:r>
            <a:r>
              <a:rPr lang="en-US" sz="2400" kern="0" dirty="0">
                <a:solidFill>
                  <a:srgbClr val="C00000"/>
                </a:solidFill>
                <a:effectLst/>
                <a:latin typeface="UTM Habano" panose="02040603050506020204" pitchFamily="18" charset="0"/>
                <a:ea typeface="Calibri" panose="020F0502020204030204" pitchFamily="34" charset="0"/>
                <a:cs typeface="Times New Roman" panose="02020603050405020304" pitchFamily="18" charset="0"/>
              </a:rPr>
              <a:t> 1: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Lựa</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chọn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danh</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lam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thắng</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cảnh</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cảnh</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quan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thiên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nhiên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để</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làm</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sản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phẩm</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giới</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thiệu</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endParaRPr lang="en-US" kern="10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5DEC024-5FAD-C800-3F7A-FCD8AD96ED5C}"/>
              </a:ext>
            </a:extLst>
          </p:cNvPr>
          <p:cNvSpPr txBox="1"/>
          <p:nvPr/>
        </p:nvSpPr>
        <p:spPr>
          <a:xfrm>
            <a:off x="1038100" y="3299842"/>
            <a:ext cx="9964669" cy="461793"/>
          </a:xfrm>
          <a:prstGeom prst="rect">
            <a:avLst/>
          </a:prstGeom>
          <a:noFill/>
        </p:spPr>
        <p:txBody>
          <a:bodyPr wrap="square">
            <a:spAutoFit/>
          </a:bodyPr>
          <a:lstStyle/>
          <a:p>
            <a:pPr algn="just">
              <a:lnSpc>
                <a:spcPct val="107000"/>
              </a:lnSpc>
              <a:spcAft>
                <a:spcPts val="800"/>
              </a:spcAft>
            </a:pPr>
            <a:r>
              <a:rPr lang="en-US" sz="2400" kern="0" dirty="0" err="1">
                <a:solidFill>
                  <a:srgbClr val="C00000"/>
                </a:solidFill>
                <a:effectLst/>
                <a:latin typeface="UTM Habano" panose="02040603050506020204" pitchFamily="18" charset="0"/>
                <a:ea typeface="Calibri" panose="020F0502020204030204" pitchFamily="34" charset="0"/>
                <a:cs typeface="Times New Roman" panose="02020603050405020304" pitchFamily="18" charset="0"/>
              </a:rPr>
              <a:t>Bước</a:t>
            </a:r>
            <a:r>
              <a:rPr lang="en-US" sz="2400" kern="0" dirty="0">
                <a:solidFill>
                  <a:srgbClr val="C00000"/>
                </a:solidFill>
                <a:effectLst/>
                <a:latin typeface="UTM Habano" panose="02040603050506020204" pitchFamily="18" charset="0"/>
                <a:ea typeface="Calibri" panose="020F0502020204030204" pitchFamily="34" charset="0"/>
                <a:cs typeface="Times New Roman" panose="02020603050405020304" pitchFamily="18" charset="0"/>
              </a:rPr>
              <a:t> 2:</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Xác</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định</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nội</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dung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của</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sản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phẩm</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8EBECC33-7BED-0D63-F619-6E72CC1AA6C8}"/>
              </a:ext>
            </a:extLst>
          </p:cNvPr>
          <p:cNvSpPr/>
          <p:nvPr/>
        </p:nvSpPr>
        <p:spPr>
          <a:xfrm>
            <a:off x="867289" y="1870085"/>
            <a:ext cx="3591500" cy="584775"/>
          </a:xfrm>
          <a:prstGeom prst="rect">
            <a:avLst/>
          </a:prstGeom>
          <a:noFill/>
        </p:spPr>
        <p:txBody>
          <a:bodyPr wrap="square" lIns="91440" tIns="45720" rIns="91440" bIns="45720">
            <a:spAutoFit/>
          </a:bodyPr>
          <a:lstStyle/>
          <a:p>
            <a:pPr algn="just"/>
            <a:r>
              <a:rPr lang="en-US" sz="3200" kern="0" cap="none" spc="0" dirty="0">
                <a:ln w="0"/>
                <a:solidFill>
                  <a:srgbClr val="002060"/>
                </a:solidFill>
                <a:latin typeface="UTM Habano" panose="02040603050506020204" pitchFamily="18" charset="0"/>
              </a:rPr>
              <a:t>* </a:t>
            </a:r>
            <a:r>
              <a:rPr lang="en-US" sz="3200" kern="0" cap="none" spc="0" dirty="0" err="1">
                <a:ln w="0"/>
                <a:solidFill>
                  <a:srgbClr val="002060"/>
                </a:solidFill>
                <a:latin typeface="UTM Habano" panose="02040603050506020204" pitchFamily="18" charset="0"/>
              </a:rPr>
              <a:t>Gợi</a:t>
            </a:r>
            <a:r>
              <a:rPr lang="en-US" sz="3200" kern="0" cap="none" spc="0" dirty="0">
                <a:ln w="0"/>
                <a:solidFill>
                  <a:srgbClr val="002060"/>
                </a:solidFill>
                <a:latin typeface="UTM Habano" panose="02040603050506020204" pitchFamily="18" charset="0"/>
              </a:rPr>
              <a:t> ý </a:t>
            </a:r>
            <a:r>
              <a:rPr lang="en-US" sz="3200" kern="0" cap="none" spc="0" dirty="0" err="1">
                <a:ln w="0"/>
                <a:solidFill>
                  <a:srgbClr val="002060"/>
                </a:solidFill>
                <a:latin typeface="UTM Habano" panose="02040603050506020204" pitchFamily="18" charset="0"/>
              </a:rPr>
              <a:t>thực</a:t>
            </a:r>
            <a:r>
              <a:rPr lang="en-US" sz="3200" kern="0" cap="none" spc="0" dirty="0">
                <a:ln w="0"/>
                <a:solidFill>
                  <a:srgbClr val="002060"/>
                </a:solidFill>
                <a:latin typeface="UTM Habano" panose="02040603050506020204" pitchFamily="18" charset="0"/>
              </a:rPr>
              <a:t> </a:t>
            </a:r>
            <a:r>
              <a:rPr lang="en-US" sz="3200" kern="0" cap="none" spc="0" dirty="0" err="1">
                <a:ln w="0"/>
                <a:solidFill>
                  <a:srgbClr val="002060"/>
                </a:solidFill>
                <a:latin typeface="UTM Habano" panose="02040603050506020204" pitchFamily="18" charset="0"/>
              </a:rPr>
              <a:t>hiện</a:t>
            </a:r>
            <a:r>
              <a:rPr lang="en-US" sz="3200" kern="0" cap="none" spc="0" dirty="0">
                <a:ln w="0"/>
                <a:solidFill>
                  <a:srgbClr val="002060"/>
                </a:solidFill>
                <a:latin typeface="UTM Habano" panose="02040603050506020204" pitchFamily="18" charset="0"/>
              </a:rPr>
              <a:t>:</a:t>
            </a:r>
            <a:endParaRPr lang="en-US" sz="3200" cap="none" spc="0" dirty="0">
              <a:ln w="0"/>
              <a:solidFill>
                <a:srgbClr val="002060"/>
              </a:solidFill>
              <a:latin typeface="UTM Habano" panose="02040603050506020204" pitchFamily="18" charset="0"/>
            </a:endParaRPr>
          </a:p>
        </p:txBody>
      </p:sp>
      <p:grpSp>
        <p:nvGrpSpPr>
          <p:cNvPr id="20" name="Group 19">
            <a:extLst>
              <a:ext uri="{FF2B5EF4-FFF2-40B4-BE49-F238E27FC236}">
                <a16:creationId xmlns:a16="http://schemas.microsoft.com/office/drawing/2014/main" id="{089392F7-17A0-F752-4FBB-245422A9DAED}"/>
              </a:ext>
            </a:extLst>
          </p:cNvPr>
          <p:cNvGrpSpPr/>
          <p:nvPr/>
        </p:nvGrpSpPr>
        <p:grpSpPr>
          <a:xfrm>
            <a:off x="1642946" y="3838931"/>
            <a:ext cx="3151276" cy="2296693"/>
            <a:chOff x="256832" y="5030978"/>
            <a:chExt cx="3151276" cy="2296693"/>
          </a:xfrm>
        </p:grpSpPr>
        <p:pic>
          <p:nvPicPr>
            <p:cNvPr id="14" name="图片 4">
              <a:extLst>
                <a:ext uri="{FF2B5EF4-FFF2-40B4-BE49-F238E27FC236}">
                  <a16:creationId xmlns:a16="http://schemas.microsoft.com/office/drawing/2014/main" id="{64CC9D10-C287-06CD-4DA1-F9D1F504E0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6832" y="5030978"/>
              <a:ext cx="3151276" cy="2296693"/>
            </a:xfrm>
            <a:prstGeom prst="rect">
              <a:avLst/>
            </a:prstGeom>
            <a:ln>
              <a:noFill/>
            </a:ln>
          </p:spPr>
        </p:pic>
        <p:sp>
          <p:nvSpPr>
            <p:cNvPr id="15" name="TextBox 14">
              <a:extLst>
                <a:ext uri="{FF2B5EF4-FFF2-40B4-BE49-F238E27FC236}">
                  <a16:creationId xmlns:a16="http://schemas.microsoft.com/office/drawing/2014/main" id="{E28BDB91-FC9E-1691-14EE-6B86BA30C58D}"/>
                </a:ext>
              </a:extLst>
            </p:cNvPr>
            <p:cNvSpPr txBox="1"/>
            <p:nvPr/>
          </p:nvSpPr>
          <p:spPr>
            <a:xfrm>
              <a:off x="815990" y="5245065"/>
              <a:ext cx="2032961" cy="1252138"/>
            </a:xfrm>
            <a:prstGeom prst="rect">
              <a:avLst/>
            </a:prstGeom>
            <a:noFill/>
          </p:spPr>
          <p:txBody>
            <a:bodyPr wrap="square">
              <a:spAutoFit/>
            </a:bodyPr>
            <a:lstStyle/>
            <a:p>
              <a:pPr algn="just">
                <a:lnSpc>
                  <a:spcPct val="107000"/>
                </a:lnSpc>
                <a:spcAft>
                  <a:spcPts val="800"/>
                </a:spcAft>
              </a:pP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Tên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danh</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lam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thắng</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cảnh</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cảnh</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quan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thiên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a:t>
              </a:r>
              <a:r>
                <a:rPr lang="en-US" sz="2400" kern="0" dirty="0" err="1">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nhiên</a:t>
              </a:r>
              <a:r>
                <a:rPr lang="en-US" sz="2400" kern="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481134AF-4BF4-5074-5A5A-4B9BF2000650}"/>
              </a:ext>
            </a:extLst>
          </p:cNvPr>
          <p:cNvGrpSpPr/>
          <p:nvPr/>
        </p:nvGrpSpPr>
        <p:grpSpPr>
          <a:xfrm>
            <a:off x="4874390" y="3838930"/>
            <a:ext cx="3151276" cy="2296693"/>
            <a:chOff x="4950019" y="4561307"/>
            <a:chExt cx="3151276" cy="2296693"/>
          </a:xfrm>
        </p:grpSpPr>
        <p:pic>
          <p:nvPicPr>
            <p:cNvPr id="16" name="图片 4">
              <a:extLst>
                <a:ext uri="{FF2B5EF4-FFF2-40B4-BE49-F238E27FC236}">
                  <a16:creationId xmlns:a16="http://schemas.microsoft.com/office/drawing/2014/main" id="{B025AB70-EDD1-86D2-BF26-7F6B017196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50019" y="4561307"/>
              <a:ext cx="3151276" cy="2296693"/>
            </a:xfrm>
            <a:prstGeom prst="rect">
              <a:avLst/>
            </a:prstGeom>
            <a:ln>
              <a:noFill/>
            </a:ln>
          </p:spPr>
        </p:pic>
        <p:sp>
          <p:nvSpPr>
            <p:cNvPr id="17" name="TextBox 16">
              <a:extLst>
                <a:ext uri="{FF2B5EF4-FFF2-40B4-BE49-F238E27FC236}">
                  <a16:creationId xmlns:a16="http://schemas.microsoft.com/office/drawing/2014/main" id="{761C8B18-9619-B3B1-C170-63B9DF00DE56}"/>
                </a:ext>
              </a:extLst>
            </p:cNvPr>
            <p:cNvSpPr txBox="1"/>
            <p:nvPr/>
          </p:nvSpPr>
          <p:spPr>
            <a:xfrm>
              <a:off x="5834994" y="5523930"/>
              <a:ext cx="1870127" cy="461793"/>
            </a:xfrm>
            <a:prstGeom prst="rect">
              <a:avLst/>
            </a:prstGeom>
            <a:noFill/>
          </p:spPr>
          <p:txBody>
            <a:bodyPr wrap="square">
              <a:spAutoFit/>
            </a:bodyPr>
            <a:lstStyle/>
            <a:p>
              <a:pPr algn="just">
                <a:lnSpc>
                  <a:spcPct val="107000"/>
                </a:lnSpc>
                <a:spcAft>
                  <a:spcPts val="800"/>
                </a:spcAft>
              </a:pP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Vị trí địa lí.</a:t>
              </a:r>
              <a:endParaRPr lang="en-US" sz="2400"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0A055D67-DB46-0B7B-DC0F-0CB15F29BEB2}"/>
              </a:ext>
            </a:extLst>
          </p:cNvPr>
          <p:cNvGrpSpPr/>
          <p:nvPr/>
        </p:nvGrpSpPr>
        <p:grpSpPr>
          <a:xfrm>
            <a:off x="8105834" y="3838929"/>
            <a:ext cx="3151276" cy="2296693"/>
            <a:chOff x="8203668" y="3396494"/>
            <a:chExt cx="3151276" cy="2296693"/>
          </a:xfrm>
        </p:grpSpPr>
        <p:pic>
          <p:nvPicPr>
            <p:cNvPr id="18" name="图片 4">
              <a:extLst>
                <a:ext uri="{FF2B5EF4-FFF2-40B4-BE49-F238E27FC236}">
                  <a16:creationId xmlns:a16="http://schemas.microsoft.com/office/drawing/2014/main" id="{AA9E57B6-CC35-6ED3-939B-C0D303DE47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03668" y="3396494"/>
              <a:ext cx="3151276" cy="2296693"/>
            </a:xfrm>
            <a:prstGeom prst="rect">
              <a:avLst/>
            </a:prstGeom>
            <a:ln>
              <a:noFill/>
            </a:ln>
          </p:spPr>
        </p:pic>
        <p:sp>
          <p:nvSpPr>
            <p:cNvPr id="19" name="TextBox 18">
              <a:extLst>
                <a:ext uri="{FF2B5EF4-FFF2-40B4-BE49-F238E27FC236}">
                  <a16:creationId xmlns:a16="http://schemas.microsoft.com/office/drawing/2014/main" id="{3484A1A0-1D2F-ECB1-5266-7D1EF5278892}"/>
                </a:ext>
              </a:extLst>
            </p:cNvPr>
            <p:cNvSpPr txBox="1"/>
            <p:nvPr/>
          </p:nvSpPr>
          <p:spPr>
            <a:xfrm>
              <a:off x="8723878" y="4359119"/>
              <a:ext cx="2153710" cy="461793"/>
            </a:xfrm>
            <a:prstGeom prst="rect">
              <a:avLst/>
            </a:prstGeom>
            <a:noFill/>
          </p:spPr>
          <p:txBody>
            <a:bodyPr wrap="square">
              <a:spAutoFit/>
            </a:bodyPr>
            <a:lstStyle/>
            <a:p>
              <a:pPr algn="just">
                <a:lnSpc>
                  <a:spcPct val="107000"/>
                </a:lnSpc>
                <a:spcAft>
                  <a:spcPts val="800"/>
                </a:spcAft>
              </a:pP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Nét đẹp đặc trưng.</a:t>
              </a:r>
              <a:endParaRPr lang="en-US" sz="2400"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090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2B73C5A-BC3D-0403-AFA1-653FFB4CB190}"/>
              </a:ext>
            </a:extLst>
          </p:cNvPr>
          <p:cNvSpPr txBox="1"/>
          <p:nvPr/>
        </p:nvSpPr>
        <p:spPr>
          <a:xfrm>
            <a:off x="1805883" y="791536"/>
            <a:ext cx="5994239" cy="461793"/>
          </a:xfrm>
          <a:prstGeom prst="rect">
            <a:avLst/>
          </a:prstGeom>
          <a:noFill/>
        </p:spPr>
        <p:txBody>
          <a:bodyPr wrap="square">
            <a:spAutoFit/>
          </a:bodyPr>
          <a:lstStyle/>
          <a:p>
            <a:pPr algn="just">
              <a:lnSpc>
                <a:spcPct val="107000"/>
              </a:lnSpc>
              <a:spcAft>
                <a:spcPts val="800"/>
              </a:spcAft>
            </a:pPr>
            <a:r>
              <a:rPr lang="en-US" sz="2400" kern="0">
                <a:solidFill>
                  <a:srgbClr val="C00000"/>
                </a:solidFill>
                <a:effectLst/>
                <a:latin typeface="UTM Habano" panose="02040603050506020204" pitchFamily="18" charset="0"/>
                <a:ea typeface="Calibri" panose="020F0502020204030204" pitchFamily="34" charset="0"/>
                <a:cs typeface="Times New Roman" panose="02020603050405020304" pitchFamily="18" charset="0"/>
              </a:rPr>
              <a:t>Bước 3:</a:t>
            </a: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 Lựa chọn hình thức sản phẩm:</a:t>
            </a:r>
            <a:endParaRPr lang="en-US" sz="2400"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2D6C53E-1C66-74DF-E10B-1F6030350DD7}"/>
              </a:ext>
            </a:extLst>
          </p:cNvPr>
          <p:cNvSpPr txBox="1"/>
          <p:nvPr/>
        </p:nvSpPr>
        <p:spPr>
          <a:xfrm>
            <a:off x="2332776" y="5060339"/>
            <a:ext cx="9090318" cy="856966"/>
          </a:xfrm>
          <a:prstGeom prst="rect">
            <a:avLst/>
          </a:prstGeom>
          <a:noFill/>
        </p:spPr>
        <p:txBody>
          <a:bodyPr wrap="square">
            <a:spAutoFit/>
          </a:bodyPr>
          <a:lstStyle/>
          <a:p>
            <a:pPr algn="just">
              <a:lnSpc>
                <a:spcPct val="107000"/>
              </a:lnSpc>
              <a:spcAft>
                <a:spcPts val="800"/>
              </a:spcAft>
            </a:pPr>
            <a:r>
              <a:rPr lang="en-US" sz="2400" kern="0">
                <a:solidFill>
                  <a:srgbClr val="C00000"/>
                </a:solidFill>
                <a:effectLst/>
                <a:latin typeface="UTM Habano" panose="02040603050506020204" pitchFamily="18" charset="0"/>
                <a:ea typeface="Calibri" panose="020F0502020204030204" pitchFamily="34" charset="0"/>
                <a:cs typeface="Times New Roman" panose="02020603050405020304" pitchFamily="18" charset="0"/>
              </a:rPr>
              <a:t>Bước 4: </a:t>
            </a: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Tạo sản phẩm giới thiệu danh lam thắng cảnh, cảnh quan thiên nhiên theo nội dung, hình thức đã xác định.</a:t>
            </a:r>
            <a:endParaRPr lang="en-US" sz="2400"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4D47AD75-4B13-ECA8-AFB7-17A90F5AAD02}"/>
              </a:ext>
            </a:extLst>
          </p:cNvPr>
          <p:cNvGrpSpPr/>
          <p:nvPr/>
        </p:nvGrpSpPr>
        <p:grpSpPr>
          <a:xfrm>
            <a:off x="956210" y="1123034"/>
            <a:ext cx="3345340" cy="2057787"/>
            <a:chOff x="1264878" y="788192"/>
            <a:chExt cx="3142022" cy="2150773"/>
          </a:xfrm>
        </p:grpSpPr>
        <p:pic>
          <p:nvPicPr>
            <p:cNvPr id="5" name="Picture 4" descr="A cartoon speech bubble with a mouth open&#10;&#10;AI-generated content may be incorrect.">
              <a:extLst>
                <a:ext uri="{FF2B5EF4-FFF2-40B4-BE49-F238E27FC236}">
                  <a16:creationId xmlns:a16="http://schemas.microsoft.com/office/drawing/2014/main" id="{AFC41543-3E31-3C09-B934-F2B890277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878" y="788192"/>
              <a:ext cx="3142022" cy="2150773"/>
            </a:xfrm>
            <a:prstGeom prst="rect">
              <a:avLst/>
            </a:prstGeom>
          </p:spPr>
        </p:pic>
        <p:sp>
          <p:nvSpPr>
            <p:cNvPr id="6" name="TextBox 5">
              <a:extLst>
                <a:ext uri="{FF2B5EF4-FFF2-40B4-BE49-F238E27FC236}">
                  <a16:creationId xmlns:a16="http://schemas.microsoft.com/office/drawing/2014/main" id="{26B7AEF7-AE84-7C20-2556-DC54B5EF2607}"/>
                </a:ext>
              </a:extLst>
            </p:cNvPr>
            <p:cNvSpPr txBox="1"/>
            <p:nvPr/>
          </p:nvSpPr>
          <p:spPr>
            <a:xfrm>
              <a:off x="1832076" y="1454606"/>
              <a:ext cx="2007626" cy="856966"/>
            </a:xfrm>
            <a:prstGeom prst="rect">
              <a:avLst/>
            </a:prstGeom>
            <a:noFill/>
          </p:spPr>
          <p:txBody>
            <a:bodyPr wrap="square">
              <a:spAutoFit/>
            </a:bodyPr>
            <a:lstStyle/>
            <a:p>
              <a:pPr algn="just">
                <a:lnSpc>
                  <a:spcPct val="107000"/>
                </a:lnSpc>
                <a:spcAft>
                  <a:spcPts val="800"/>
                </a:spcAft>
              </a:pP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Bài viết đăng trên mạng xã hội</a:t>
              </a:r>
              <a:endParaRPr lang="en-US"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CE046072-A0F9-2E22-1110-252A8899C219}"/>
              </a:ext>
            </a:extLst>
          </p:cNvPr>
          <p:cNvGrpSpPr/>
          <p:nvPr/>
        </p:nvGrpSpPr>
        <p:grpSpPr>
          <a:xfrm>
            <a:off x="4378186" y="1243092"/>
            <a:ext cx="3142022" cy="1933551"/>
            <a:chOff x="4686854" y="1055263"/>
            <a:chExt cx="3142022" cy="1933551"/>
          </a:xfrm>
        </p:grpSpPr>
        <p:pic>
          <p:nvPicPr>
            <p:cNvPr id="13" name="Picture 12">
              <a:extLst>
                <a:ext uri="{FF2B5EF4-FFF2-40B4-BE49-F238E27FC236}">
                  <a16:creationId xmlns:a16="http://schemas.microsoft.com/office/drawing/2014/main" id="{7A3BAEB0-C05B-8C7D-2CAC-CEC760DA2D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86854" y="1055263"/>
              <a:ext cx="3142022" cy="1933551"/>
            </a:xfrm>
            <a:prstGeom prst="rect">
              <a:avLst/>
            </a:prstGeom>
          </p:spPr>
        </p:pic>
        <p:sp>
          <p:nvSpPr>
            <p:cNvPr id="17" name="TextBox 16">
              <a:extLst>
                <a:ext uri="{FF2B5EF4-FFF2-40B4-BE49-F238E27FC236}">
                  <a16:creationId xmlns:a16="http://schemas.microsoft.com/office/drawing/2014/main" id="{B23A2CF5-B438-7F1D-3C9C-59561FF4F766}"/>
                </a:ext>
              </a:extLst>
            </p:cNvPr>
            <p:cNvSpPr txBox="1"/>
            <p:nvPr/>
          </p:nvSpPr>
          <p:spPr>
            <a:xfrm>
              <a:off x="5329127" y="1791141"/>
              <a:ext cx="1857476" cy="461793"/>
            </a:xfrm>
            <a:prstGeom prst="rect">
              <a:avLst/>
            </a:prstGeom>
            <a:noFill/>
          </p:spPr>
          <p:txBody>
            <a:bodyPr wrap="square">
              <a:spAutoFit/>
            </a:bodyPr>
            <a:lstStyle/>
            <a:p>
              <a:pPr algn="just">
                <a:lnSpc>
                  <a:spcPct val="107000"/>
                </a:lnSpc>
                <a:spcAft>
                  <a:spcPts val="800"/>
                </a:spcAft>
              </a:pP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File trình chiếu</a:t>
              </a:r>
              <a:endParaRPr lang="en-US"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A75A117C-8194-D64E-794A-1DC3FA3EF4DC}"/>
              </a:ext>
            </a:extLst>
          </p:cNvPr>
          <p:cNvGrpSpPr/>
          <p:nvPr/>
        </p:nvGrpSpPr>
        <p:grpSpPr>
          <a:xfrm>
            <a:off x="7800122" y="1253329"/>
            <a:ext cx="3142022" cy="1933551"/>
            <a:chOff x="8108830" y="1046756"/>
            <a:chExt cx="3142022" cy="1933551"/>
          </a:xfrm>
        </p:grpSpPr>
        <p:pic>
          <p:nvPicPr>
            <p:cNvPr id="15" name="Picture 14">
              <a:extLst>
                <a:ext uri="{FF2B5EF4-FFF2-40B4-BE49-F238E27FC236}">
                  <a16:creationId xmlns:a16="http://schemas.microsoft.com/office/drawing/2014/main" id="{6F110D47-AD0F-A3C6-30BA-1EC512333C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08830" y="1046756"/>
              <a:ext cx="3142022" cy="1933551"/>
            </a:xfrm>
            <a:prstGeom prst="rect">
              <a:avLst/>
            </a:prstGeom>
          </p:spPr>
        </p:pic>
        <p:sp>
          <p:nvSpPr>
            <p:cNvPr id="18" name="TextBox 17">
              <a:extLst>
                <a:ext uri="{FF2B5EF4-FFF2-40B4-BE49-F238E27FC236}">
                  <a16:creationId xmlns:a16="http://schemas.microsoft.com/office/drawing/2014/main" id="{03D4248B-799B-7FAA-C82D-98A1ED0A70B8}"/>
                </a:ext>
              </a:extLst>
            </p:cNvPr>
            <p:cNvSpPr txBox="1"/>
            <p:nvPr/>
          </p:nvSpPr>
          <p:spPr>
            <a:xfrm>
              <a:off x="8756239" y="1782634"/>
              <a:ext cx="2417977" cy="461793"/>
            </a:xfrm>
            <a:prstGeom prst="rect">
              <a:avLst/>
            </a:prstGeom>
            <a:noFill/>
          </p:spPr>
          <p:txBody>
            <a:bodyPr wrap="square">
              <a:spAutoFit/>
            </a:bodyPr>
            <a:lstStyle/>
            <a:p>
              <a:pPr algn="just">
                <a:lnSpc>
                  <a:spcPct val="107000"/>
                </a:lnSpc>
                <a:spcAft>
                  <a:spcPts val="800"/>
                </a:spcAft>
              </a:pP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Đoạn phim ngắn</a:t>
              </a:r>
              <a:endParaRPr lang="en-US" sz="2400"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id="{6313BF2A-4994-6825-BB5B-3FEC27D91228}"/>
              </a:ext>
            </a:extLst>
          </p:cNvPr>
          <p:cNvGrpSpPr/>
          <p:nvPr/>
        </p:nvGrpSpPr>
        <p:grpSpPr>
          <a:xfrm>
            <a:off x="956210" y="2855630"/>
            <a:ext cx="3142022" cy="1933551"/>
            <a:chOff x="1264878" y="3111840"/>
            <a:chExt cx="3142022" cy="1933551"/>
          </a:xfrm>
        </p:grpSpPr>
        <p:pic>
          <p:nvPicPr>
            <p:cNvPr id="11" name="Picture 10">
              <a:extLst>
                <a:ext uri="{FF2B5EF4-FFF2-40B4-BE49-F238E27FC236}">
                  <a16:creationId xmlns:a16="http://schemas.microsoft.com/office/drawing/2014/main" id="{69071FAF-F014-B32D-4D8E-ECA5992D13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4878" y="3111840"/>
              <a:ext cx="3142022" cy="1933551"/>
            </a:xfrm>
            <a:prstGeom prst="rect">
              <a:avLst/>
            </a:prstGeom>
          </p:spPr>
        </p:pic>
        <p:sp>
          <p:nvSpPr>
            <p:cNvPr id="19" name="TextBox 18">
              <a:extLst>
                <a:ext uri="{FF2B5EF4-FFF2-40B4-BE49-F238E27FC236}">
                  <a16:creationId xmlns:a16="http://schemas.microsoft.com/office/drawing/2014/main" id="{207F3D49-01DC-B6F3-19AF-1CFADDAEDF81}"/>
                </a:ext>
              </a:extLst>
            </p:cNvPr>
            <p:cNvSpPr txBox="1"/>
            <p:nvPr/>
          </p:nvSpPr>
          <p:spPr>
            <a:xfrm>
              <a:off x="1818350" y="3708189"/>
              <a:ext cx="2007626" cy="856966"/>
            </a:xfrm>
            <a:prstGeom prst="rect">
              <a:avLst/>
            </a:prstGeom>
            <a:noFill/>
          </p:spPr>
          <p:txBody>
            <a:bodyPr wrap="square">
              <a:spAutoFit/>
            </a:bodyPr>
            <a:lstStyle/>
            <a:p>
              <a:pPr algn="just">
                <a:lnSpc>
                  <a:spcPct val="107000"/>
                </a:lnSpc>
                <a:spcAft>
                  <a:spcPts val="800"/>
                </a:spcAft>
              </a:pP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Cẩm nang hướng dẫn du lịch</a:t>
              </a:r>
              <a:endParaRPr lang="en-US" sz="2400"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D4A2CF7A-1D9F-2A92-BB0D-15FCAD6F3BC3}"/>
              </a:ext>
            </a:extLst>
          </p:cNvPr>
          <p:cNvGrpSpPr/>
          <p:nvPr/>
        </p:nvGrpSpPr>
        <p:grpSpPr>
          <a:xfrm>
            <a:off x="4378186" y="2884660"/>
            <a:ext cx="3142022" cy="1933551"/>
            <a:chOff x="4686854" y="3111840"/>
            <a:chExt cx="3142022" cy="1933551"/>
          </a:xfrm>
        </p:grpSpPr>
        <p:pic>
          <p:nvPicPr>
            <p:cNvPr id="14" name="Picture 13">
              <a:extLst>
                <a:ext uri="{FF2B5EF4-FFF2-40B4-BE49-F238E27FC236}">
                  <a16:creationId xmlns:a16="http://schemas.microsoft.com/office/drawing/2014/main" id="{393280AF-E67E-620C-2698-9D0701F98F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86854" y="3111840"/>
              <a:ext cx="3142022" cy="1933551"/>
            </a:xfrm>
            <a:prstGeom prst="rect">
              <a:avLst/>
            </a:prstGeom>
          </p:spPr>
        </p:pic>
        <p:sp>
          <p:nvSpPr>
            <p:cNvPr id="20" name="TextBox 19">
              <a:extLst>
                <a:ext uri="{FF2B5EF4-FFF2-40B4-BE49-F238E27FC236}">
                  <a16:creationId xmlns:a16="http://schemas.microsoft.com/office/drawing/2014/main" id="{DCBC630A-7C2F-B312-AB79-06055F7D345B}"/>
                </a:ext>
              </a:extLst>
            </p:cNvPr>
            <p:cNvSpPr txBox="1"/>
            <p:nvPr/>
          </p:nvSpPr>
          <p:spPr>
            <a:xfrm>
              <a:off x="5329127" y="3905775"/>
              <a:ext cx="1990227" cy="461793"/>
            </a:xfrm>
            <a:prstGeom prst="rect">
              <a:avLst/>
            </a:prstGeom>
            <a:noFill/>
          </p:spPr>
          <p:txBody>
            <a:bodyPr wrap="square">
              <a:spAutoFit/>
            </a:bodyPr>
            <a:lstStyle/>
            <a:p>
              <a:pPr algn="just">
                <a:lnSpc>
                  <a:spcPct val="107000"/>
                </a:lnSpc>
                <a:spcAft>
                  <a:spcPts val="800"/>
                </a:spcAft>
              </a:pP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Tờ rơi</a:t>
              </a:r>
              <a:r>
                <a:rPr lang="en-US" sz="2400" kern="0">
                  <a:solidFill>
                    <a:srgbClr val="7030A0"/>
                  </a:solidFill>
                  <a:latin typeface="UTM Habano" panose="02040603050506020204" pitchFamily="18" charset="0"/>
                  <a:ea typeface="Calibri" panose="020F0502020204030204" pitchFamily="34" charset="0"/>
                  <a:cs typeface="Times New Roman" panose="02020603050405020304" pitchFamily="18" charset="0"/>
                </a:rPr>
                <a:t>, </a:t>
              </a: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Tranh vẽ</a:t>
              </a:r>
              <a:endParaRPr lang="en-US" sz="2400"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7C9FDC1A-5326-FDF6-22ED-7D680CE5F09A}"/>
              </a:ext>
            </a:extLst>
          </p:cNvPr>
          <p:cNvGrpSpPr/>
          <p:nvPr/>
        </p:nvGrpSpPr>
        <p:grpSpPr>
          <a:xfrm>
            <a:off x="7800122" y="2928197"/>
            <a:ext cx="3142022" cy="1933551"/>
            <a:chOff x="8108830" y="3103333"/>
            <a:chExt cx="3142022" cy="1933551"/>
          </a:xfrm>
        </p:grpSpPr>
        <p:pic>
          <p:nvPicPr>
            <p:cNvPr id="16" name="Picture 15">
              <a:extLst>
                <a:ext uri="{FF2B5EF4-FFF2-40B4-BE49-F238E27FC236}">
                  <a16:creationId xmlns:a16="http://schemas.microsoft.com/office/drawing/2014/main" id="{7172558E-4791-303B-746E-8AE5537C486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08830" y="3103333"/>
              <a:ext cx="3142022" cy="1933551"/>
            </a:xfrm>
            <a:prstGeom prst="rect">
              <a:avLst/>
            </a:prstGeom>
          </p:spPr>
        </p:pic>
        <p:sp>
          <p:nvSpPr>
            <p:cNvPr id="21" name="TextBox 20">
              <a:extLst>
                <a:ext uri="{FF2B5EF4-FFF2-40B4-BE49-F238E27FC236}">
                  <a16:creationId xmlns:a16="http://schemas.microsoft.com/office/drawing/2014/main" id="{B9AC4D7F-4DF7-F811-5759-E2F2AADA17F2}"/>
                </a:ext>
              </a:extLst>
            </p:cNvPr>
            <p:cNvSpPr txBox="1"/>
            <p:nvPr/>
          </p:nvSpPr>
          <p:spPr>
            <a:xfrm>
              <a:off x="9175566" y="3847718"/>
              <a:ext cx="1285810" cy="461793"/>
            </a:xfrm>
            <a:prstGeom prst="rect">
              <a:avLst/>
            </a:prstGeom>
            <a:noFill/>
          </p:spPr>
          <p:txBody>
            <a:bodyPr wrap="square">
              <a:spAutoFit/>
            </a:bodyPr>
            <a:lstStyle/>
            <a:p>
              <a:pPr algn="just">
                <a:lnSpc>
                  <a:spcPct val="107000"/>
                </a:lnSpc>
                <a:spcAft>
                  <a:spcPts val="800"/>
                </a:spcAft>
              </a:pPr>
              <a:r>
                <a:rPr lang="en-US" sz="2400" kern="0">
                  <a:solidFill>
                    <a:srgbClr val="7030A0"/>
                  </a:solidFill>
                  <a:effectLst/>
                  <a:latin typeface="UTM Habano" panose="02040603050506020204" pitchFamily="18" charset="0"/>
                  <a:ea typeface="Calibri" panose="020F0502020204030204" pitchFamily="34" charset="0"/>
                  <a:cs typeface="Times New Roman" panose="02020603050405020304" pitchFamily="18" charset="0"/>
                </a:rPr>
                <a:t>Mô hình</a:t>
              </a:r>
              <a:endParaRPr lang="en-US" sz="2400" kern="100">
                <a:solidFill>
                  <a:srgbClr val="7030A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634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DB7EE1-3109-429B-9E34-20EFF408BC1A}"/>
              </a:ext>
            </a:extLst>
          </p:cNvPr>
          <p:cNvSpPr/>
          <p:nvPr/>
        </p:nvSpPr>
        <p:spPr>
          <a:xfrm>
            <a:off x="3704769" y="1675563"/>
            <a:ext cx="4782457" cy="1107996"/>
          </a:xfrm>
          <a:prstGeom prst="rect">
            <a:avLst/>
          </a:prstGeom>
          <a:noFill/>
        </p:spPr>
        <p:txBody>
          <a:bodyPr wrap="square" lIns="91440" tIns="45720" rIns="91440" bIns="45720">
            <a:spAutoFit/>
          </a:bodyPr>
          <a:lstStyle/>
          <a:p>
            <a:pPr algn="ctr"/>
            <a:r>
              <a:rPr lang="en-US" sz="6600">
                <a:ln w="0"/>
                <a:solidFill>
                  <a:srgbClr val="C00000"/>
                </a:solidFill>
                <a:latin typeface="UTM Habano" panose="02040603050506020204" pitchFamily="18" charset="0"/>
              </a:rPr>
              <a:t>Hoạt động 2</a:t>
            </a:r>
            <a:endParaRPr lang="en-US" sz="6600" cap="none" spc="0">
              <a:ln w="0"/>
              <a:solidFill>
                <a:srgbClr val="C00000"/>
              </a:solidFill>
              <a:latin typeface="UTM Habano" panose="02040603050506020204" pitchFamily="18" charset="0"/>
            </a:endParaRPr>
          </a:p>
        </p:txBody>
      </p:sp>
      <p:sp>
        <p:nvSpPr>
          <p:cNvPr id="2" name="Rectangle 1">
            <a:extLst>
              <a:ext uri="{FF2B5EF4-FFF2-40B4-BE49-F238E27FC236}">
                <a16:creationId xmlns:a16="http://schemas.microsoft.com/office/drawing/2014/main" id="{B30801AC-1233-025B-4471-AF2D77321BB5}"/>
              </a:ext>
            </a:extLst>
          </p:cNvPr>
          <p:cNvSpPr/>
          <p:nvPr/>
        </p:nvSpPr>
        <p:spPr>
          <a:xfrm>
            <a:off x="1885223" y="3429000"/>
            <a:ext cx="8421551" cy="1754326"/>
          </a:xfrm>
          <a:prstGeom prst="rect">
            <a:avLst/>
          </a:prstGeom>
          <a:noFill/>
        </p:spPr>
        <p:txBody>
          <a:bodyPr wrap="square" lIns="91440" tIns="45720" rIns="91440" bIns="45720">
            <a:spAutoFit/>
          </a:bodyPr>
          <a:lstStyle/>
          <a:p>
            <a:pPr algn="ctr"/>
            <a:r>
              <a:rPr lang="en-US" sz="3600" kern="0" dirty="0" smtClean="0">
                <a:ln w="0"/>
                <a:solidFill>
                  <a:srgbClr val="002060"/>
                </a:solidFill>
                <a:latin typeface="UTM Habano" panose="02040603050506020204" pitchFamily="18" charset="0"/>
              </a:rPr>
              <a:t>2. </a:t>
            </a:r>
            <a:r>
              <a:rPr lang="en-US" sz="3600" kern="0" dirty="0" err="1" smtClean="0">
                <a:ln w="0"/>
                <a:solidFill>
                  <a:srgbClr val="002060"/>
                </a:solidFill>
                <a:latin typeface="UTM Habano" panose="02040603050506020204" pitchFamily="18" charset="0"/>
              </a:rPr>
              <a:t>Th</a:t>
            </a:r>
            <a:r>
              <a:rPr lang="en-US" sz="3600" kern="0" dirty="0" err="1" smtClean="0">
                <a:solidFill>
                  <a:srgbClr val="002060"/>
                </a:solidFill>
                <a:latin typeface="UTM Habano" panose="02040603050506020204" pitchFamily="18" charset="0"/>
                <a:ea typeface="Times New Roman" panose="02020603050405020304" pitchFamily="18" charset="0"/>
              </a:rPr>
              <a:t>iết</a:t>
            </a:r>
            <a:r>
              <a:rPr lang="en-US" sz="3600" kern="0" dirty="0" smtClean="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kế</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sản</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phẩm</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giới</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thiệu</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vẻ</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đẹp</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danh</a:t>
            </a:r>
            <a:r>
              <a:rPr lang="en-US" sz="3600" kern="0" dirty="0">
                <a:solidFill>
                  <a:srgbClr val="002060"/>
                </a:solidFill>
                <a:latin typeface="UTM Habano" panose="02040603050506020204" pitchFamily="18" charset="0"/>
                <a:ea typeface="Times New Roman" panose="02020603050405020304" pitchFamily="18" charset="0"/>
              </a:rPr>
              <a:t> lam </a:t>
            </a:r>
            <a:r>
              <a:rPr lang="en-US" sz="3600" kern="0" dirty="0" err="1">
                <a:solidFill>
                  <a:srgbClr val="002060"/>
                </a:solidFill>
                <a:latin typeface="UTM Habano" panose="02040603050506020204" pitchFamily="18" charset="0"/>
                <a:ea typeface="Times New Roman" panose="02020603050405020304" pitchFamily="18" charset="0"/>
              </a:rPr>
              <a:t>thắng</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cảnh</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cảnh</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quan</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thiên</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nhiên</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của</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đất</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nước</a:t>
            </a:r>
            <a:r>
              <a:rPr lang="en-US" sz="3600" kern="0" dirty="0">
                <a:solidFill>
                  <a:srgbClr val="002060"/>
                </a:solidFill>
                <a:latin typeface="UTM Habano" panose="02040603050506020204" pitchFamily="18" charset="0"/>
                <a:ea typeface="Times New Roman" panose="02020603050405020304" pitchFamily="18" charset="0"/>
              </a:rPr>
              <a:t>.</a:t>
            </a:r>
            <a:r>
              <a:rPr lang="en-US" sz="3600" dirty="0">
                <a:ln w="0"/>
                <a:solidFill>
                  <a:srgbClr val="002060"/>
                </a:solidFill>
                <a:latin typeface="UTM Habano" panose="02040603050506020204" pitchFamily="18" charset="0"/>
              </a:rPr>
              <a:t> </a:t>
            </a:r>
            <a:endParaRPr lang="en-US" sz="3600" cap="none" spc="0" dirty="0">
              <a:ln w="0"/>
              <a:solidFill>
                <a:srgbClr val="002060"/>
              </a:solidFill>
              <a:latin typeface="UTM Habano" panose="02040603050506020204" pitchFamily="18" charset="0"/>
            </a:endParaRPr>
          </a:p>
        </p:txBody>
      </p:sp>
    </p:spTree>
    <p:extLst>
      <p:ext uri="{BB962C8B-B14F-4D97-AF65-F5344CB8AC3E}">
        <p14:creationId xmlns:p14="http://schemas.microsoft.com/office/powerpoint/2010/main" val="283240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A8F5AC-608F-8BD1-7856-D8858FFD336B}"/>
              </a:ext>
            </a:extLst>
          </p:cNvPr>
          <p:cNvSpPr/>
          <p:nvPr/>
        </p:nvSpPr>
        <p:spPr>
          <a:xfrm>
            <a:off x="1780540" y="3667888"/>
            <a:ext cx="9282611" cy="1754326"/>
          </a:xfrm>
          <a:prstGeom prst="rect">
            <a:avLst/>
          </a:prstGeom>
          <a:noFill/>
        </p:spPr>
        <p:txBody>
          <a:bodyPr wrap="square" lIns="91440" tIns="45720" rIns="91440" bIns="45720">
            <a:spAutoFit/>
          </a:bodyPr>
          <a:lstStyle/>
          <a:p>
            <a:pPr algn="ctr"/>
            <a:r>
              <a:rPr lang="en-US" sz="3600" kern="0" dirty="0" err="1" smtClean="0">
                <a:ln w="0"/>
                <a:solidFill>
                  <a:srgbClr val="002060"/>
                </a:solidFill>
                <a:latin typeface="UTM Habano" panose="02040603050506020204" pitchFamily="18" charset="0"/>
              </a:rPr>
              <a:t>Th</a:t>
            </a:r>
            <a:r>
              <a:rPr lang="en-US" sz="3600" kern="0" dirty="0" err="1" smtClean="0">
                <a:solidFill>
                  <a:srgbClr val="002060"/>
                </a:solidFill>
                <a:latin typeface="UTM Habano" panose="02040603050506020204" pitchFamily="18" charset="0"/>
                <a:ea typeface="Times New Roman" panose="02020603050405020304" pitchFamily="18" charset="0"/>
              </a:rPr>
              <a:t>iết</a:t>
            </a:r>
            <a:r>
              <a:rPr lang="en-US" sz="3600" kern="0" dirty="0" smtClean="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kế</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sản</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phẩm</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giới</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thiệu</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vẻ</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đẹp</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danh</a:t>
            </a:r>
            <a:r>
              <a:rPr lang="en-US" sz="3600" kern="0" dirty="0">
                <a:solidFill>
                  <a:srgbClr val="002060"/>
                </a:solidFill>
                <a:latin typeface="UTM Habano" panose="02040603050506020204" pitchFamily="18" charset="0"/>
                <a:ea typeface="Times New Roman" panose="02020603050405020304" pitchFamily="18" charset="0"/>
              </a:rPr>
              <a:t> lam </a:t>
            </a:r>
            <a:r>
              <a:rPr lang="en-US" sz="3600" kern="0" dirty="0" err="1">
                <a:solidFill>
                  <a:srgbClr val="002060"/>
                </a:solidFill>
                <a:latin typeface="UTM Habano" panose="02040603050506020204" pitchFamily="18" charset="0"/>
                <a:ea typeface="Times New Roman" panose="02020603050405020304" pitchFamily="18" charset="0"/>
              </a:rPr>
              <a:t>thắng</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cảnh</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cảnh</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quan</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thiên</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nhiên</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của</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đất</a:t>
            </a:r>
            <a:r>
              <a:rPr lang="en-US" sz="3600" kern="0" dirty="0">
                <a:solidFill>
                  <a:srgbClr val="002060"/>
                </a:solidFill>
                <a:latin typeface="UTM Habano" panose="02040603050506020204" pitchFamily="18" charset="0"/>
                <a:ea typeface="Times New Roman" panose="02020603050405020304" pitchFamily="18" charset="0"/>
              </a:rPr>
              <a:t> </a:t>
            </a:r>
            <a:r>
              <a:rPr lang="en-US" sz="3600" kern="0" dirty="0" err="1">
                <a:solidFill>
                  <a:srgbClr val="002060"/>
                </a:solidFill>
                <a:latin typeface="UTM Habano" panose="02040603050506020204" pitchFamily="18" charset="0"/>
                <a:ea typeface="Times New Roman" panose="02020603050405020304" pitchFamily="18" charset="0"/>
              </a:rPr>
              <a:t>nước</a:t>
            </a:r>
            <a:r>
              <a:rPr lang="en-US" sz="3600" kern="0" dirty="0">
                <a:solidFill>
                  <a:srgbClr val="002060"/>
                </a:solidFill>
                <a:latin typeface="UTM Habano" panose="02040603050506020204" pitchFamily="18" charset="0"/>
                <a:ea typeface="Times New Roman" panose="02020603050405020304" pitchFamily="18" charset="0"/>
              </a:rPr>
              <a:t>.</a:t>
            </a:r>
            <a:r>
              <a:rPr lang="en-US" sz="3600" dirty="0">
                <a:ln w="0"/>
                <a:solidFill>
                  <a:srgbClr val="002060"/>
                </a:solidFill>
                <a:latin typeface="UTM Habano" panose="02040603050506020204" pitchFamily="18" charset="0"/>
              </a:rPr>
              <a:t> </a:t>
            </a:r>
            <a:endParaRPr lang="en-US" sz="3600" cap="none" spc="0" dirty="0">
              <a:ln w="0"/>
              <a:solidFill>
                <a:srgbClr val="002060"/>
              </a:solidFill>
              <a:latin typeface="UTM Habano" panose="02040603050506020204" pitchFamily="18" charset="0"/>
            </a:endParaRPr>
          </a:p>
        </p:txBody>
      </p:sp>
      <p:sp>
        <p:nvSpPr>
          <p:cNvPr id="2" name="Rectangle 1">
            <a:extLst>
              <a:ext uri="{FF2B5EF4-FFF2-40B4-BE49-F238E27FC236}">
                <a16:creationId xmlns:a16="http://schemas.microsoft.com/office/drawing/2014/main" id="{4BCFC5C4-EC8A-4912-29E1-AF5697A4DA09}"/>
              </a:ext>
            </a:extLst>
          </p:cNvPr>
          <p:cNvSpPr/>
          <p:nvPr/>
        </p:nvSpPr>
        <p:spPr>
          <a:xfrm>
            <a:off x="3946258" y="1898679"/>
            <a:ext cx="6186322" cy="1015663"/>
          </a:xfrm>
          <a:prstGeom prst="rect">
            <a:avLst/>
          </a:prstGeom>
          <a:noFill/>
        </p:spPr>
        <p:txBody>
          <a:bodyPr wrap="square" lIns="91440" tIns="45720" rIns="91440" bIns="45720">
            <a:spAutoFit/>
          </a:bodyPr>
          <a:lstStyle/>
          <a:p>
            <a:pPr algn="ctr"/>
            <a:r>
              <a:rPr lang="en-US" sz="6000">
                <a:ln w="0"/>
                <a:solidFill>
                  <a:srgbClr val="C00000"/>
                </a:solidFill>
                <a:latin typeface="UTM Habano" panose="02040603050506020204" pitchFamily="18" charset="0"/>
              </a:rPr>
              <a:t>Hoạt động theo nhóm</a:t>
            </a:r>
            <a:endParaRPr lang="en-US" sz="6000" cap="none" spc="0">
              <a:ln w="0"/>
              <a:solidFill>
                <a:srgbClr val="C00000"/>
              </a:solidFill>
              <a:latin typeface="UTM Habano" panose="02040603050506020204" pitchFamily="18" charset="0"/>
            </a:endParaRPr>
          </a:p>
        </p:txBody>
      </p:sp>
      <p:pic>
        <p:nvPicPr>
          <p:cNvPr id="3" name="Picture 2" descr="A group of people sitting at a table with a light bulb above them&#10;&#10;AI-generated content may be incorrect.">
            <a:extLst>
              <a:ext uri="{FF2B5EF4-FFF2-40B4-BE49-F238E27FC236}">
                <a16:creationId xmlns:a16="http://schemas.microsoft.com/office/drawing/2014/main" id="{433A2680-9812-532B-46DC-A86962A9BC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0219" y="804581"/>
            <a:ext cx="3106039" cy="2486534"/>
          </a:xfrm>
          <a:prstGeom prst="rect">
            <a:avLst/>
          </a:prstGeom>
        </p:spPr>
      </p:pic>
    </p:spTree>
    <p:extLst>
      <p:ext uri="{BB962C8B-B14F-4D97-AF65-F5344CB8AC3E}">
        <p14:creationId xmlns:p14="http://schemas.microsoft.com/office/powerpoint/2010/main" val="2491706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5FA0FAB-91E4-CFC0-978F-BDCF00093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1FAF2BE-DA6C-183F-C124-7531DFE325C7}"/>
              </a:ext>
            </a:extLst>
          </p:cNvPr>
          <p:cNvSpPr/>
          <p:nvPr/>
        </p:nvSpPr>
        <p:spPr>
          <a:xfrm>
            <a:off x="7049747" y="4530804"/>
            <a:ext cx="4992916" cy="1107996"/>
          </a:xfrm>
          <a:prstGeom prst="rect">
            <a:avLst/>
          </a:prstGeom>
          <a:noFill/>
        </p:spPr>
        <p:txBody>
          <a:bodyPr wrap="square" lIns="91440" tIns="45720" rIns="91440" bIns="45720">
            <a:spAutoFit/>
          </a:bodyPr>
          <a:lstStyle/>
          <a:p>
            <a:pPr algn="ctr"/>
            <a:r>
              <a:rPr lang="en-US" sz="66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Đảo</a:t>
            </a:r>
            <a:r>
              <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Phú</a:t>
            </a:r>
            <a:r>
              <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Quốc</a:t>
            </a:r>
            <a:endPar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spTree>
    <p:extLst>
      <p:ext uri="{BB962C8B-B14F-4D97-AF65-F5344CB8AC3E}">
        <p14:creationId xmlns:p14="http://schemas.microsoft.com/office/powerpoint/2010/main" val="3361750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CA1B43B-0DED-F530-7447-C8A39628A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B81BFAC-E15C-C28A-3A3A-1AE01817562F}"/>
              </a:ext>
            </a:extLst>
          </p:cNvPr>
          <p:cNvSpPr/>
          <p:nvPr/>
        </p:nvSpPr>
        <p:spPr>
          <a:xfrm>
            <a:off x="-190261" y="5507214"/>
            <a:ext cx="12572522" cy="923330"/>
          </a:xfrm>
          <a:prstGeom prst="rect">
            <a:avLst/>
          </a:prstGeom>
          <a:noFill/>
        </p:spPr>
        <p:txBody>
          <a:bodyPr wrap="square" lIns="91440" tIns="45720" rIns="91440" bIns="45720">
            <a:spAutoFit/>
          </a:bodyPr>
          <a:lstStyle/>
          <a:p>
            <a:pPr algn="ctr"/>
            <a:r>
              <a:rPr lang="en-US" sz="54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Vườn</a:t>
            </a:r>
            <a:r>
              <a:rPr lang="en-US" sz="54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54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Quốc</a:t>
            </a:r>
            <a:r>
              <a:rPr lang="en-US" sz="54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54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gia</a:t>
            </a:r>
            <a:r>
              <a:rPr lang="en-US" sz="54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54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Phong</a:t>
            </a:r>
            <a:r>
              <a:rPr lang="en-US" sz="54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54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Nha</a:t>
            </a:r>
            <a:r>
              <a:rPr lang="en-US" sz="54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 </a:t>
            </a:r>
            <a:r>
              <a:rPr lang="en-US" sz="54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Kẻ</a:t>
            </a:r>
            <a:r>
              <a:rPr lang="en-US" sz="54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54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Bàng</a:t>
            </a:r>
            <a:endParaRPr lang="en-US" sz="54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spTree>
    <p:extLst>
      <p:ext uri="{BB962C8B-B14F-4D97-AF65-F5344CB8AC3E}">
        <p14:creationId xmlns:p14="http://schemas.microsoft.com/office/powerpoint/2010/main" val="954086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accent1">
                <a:lumMod val="30000"/>
                <a:lumOff val="70000"/>
              </a:schemeClr>
            </a:gs>
          </a:gsLst>
          <a:lin ang="0" scaled="0"/>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33613D8-93E6-23CB-BB10-B7EAFBADA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6B757DC-F2D2-282A-C951-54B0DAB521BF}"/>
              </a:ext>
            </a:extLst>
          </p:cNvPr>
          <p:cNvSpPr/>
          <p:nvPr/>
        </p:nvSpPr>
        <p:spPr>
          <a:xfrm>
            <a:off x="1" y="0"/>
            <a:ext cx="12192000" cy="6858000"/>
          </a:xfrm>
          <a:prstGeom prst="rect">
            <a:avLst/>
          </a:prstGeom>
          <a:gradFill>
            <a:gsLst>
              <a:gs pos="0">
                <a:schemeClr val="tx1">
                  <a:lumMod val="5000"/>
                  <a:alpha val="45000"/>
                </a:schemeClr>
              </a:gs>
              <a:gs pos="100000">
                <a:schemeClr val="tx1"/>
              </a:gs>
            </a:gsLst>
            <a:lin ang="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06D6E1-7914-46C2-73A9-D3EB747E9BB7}"/>
              </a:ext>
            </a:extLst>
          </p:cNvPr>
          <p:cNvSpPr/>
          <p:nvPr/>
        </p:nvSpPr>
        <p:spPr>
          <a:xfrm>
            <a:off x="3643083" y="734261"/>
            <a:ext cx="8020443" cy="3785652"/>
          </a:xfrm>
          <a:prstGeom prst="rect">
            <a:avLst/>
          </a:prstGeom>
          <a:noFill/>
        </p:spPr>
        <p:txBody>
          <a:bodyPr wrap="square" lIns="91440" tIns="45720" rIns="91440" bIns="45720">
            <a:spAutoFit/>
          </a:bodyPr>
          <a:lstStyle/>
          <a:p>
            <a:pPr algn="ctr"/>
            <a:r>
              <a:rPr lang="en-US" sz="800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Trò chơi: “Đoán tên cảnh quan thiên nhiên của đất nước”</a:t>
            </a:r>
            <a:endParaRPr lang="en-US" sz="8000" b="0" cap="none" spc="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pic>
        <p:nvPicPr>
          <p:cNvPr id="3" name="Picture 2" descr="A green rectangle with black background&#10;&#10;AI-generated content may be incorrect.">
            <a:hlinkClick r:id="rId3" action="ppaction://hlinksldjump"/>
            <a:extLst>
              <a:ext uri="{FF2B5EF4-FFF2-40B4-BE49-F238E27FC236}">
                <a16:creationId xmlns:a16="http://schemas.microsoft.com/office/drawing/2014/main" id="{1919C65B-6DA4-3F25-A00F-E05667FEF41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71770" y="4760689"/>
            <a:ext cx="2563071" cy="1255486"/>
          </a:xfrm>
          <a:prstGeom prst="rect">
            <a:avLst/>
          </a:prstGeom>
        </p:spPr>
      </p:pic>
      <p:sp>
        <p:nvSpPr>
          <p:cNvPr id="4" name="Rectangle 3">
            <a:hlinkClick r:id="rId3" action="ppaction://hlinksldjump"/>
            <a:extLst>
              <a:ext uri="{FF2B5EF4-FFF2-40B4-BE49-F238E27FC236}">
                <a16:creationId xmlns:a16="http://schemas.microsoft.com/office/drawing/2014/main" id="{5E6E66B9-3262-A565-4EB2-16834BEF4E09}"/>
              </a:ext>
            </a:extLst>
          </p:cNvPr>
          <p:cNvSpPr>
            <a:spLocks/>
          </p:cNvSpPr>
          <p:nvPr/>
        </p:nvSpPr>
        <p:spPr>
          <a:xfrm>
            <a:off x="6371769" y="5050008"/>
            <a:ext cx="2563071" cy="707886"/>
          </a:xfrm>
          <a:prstGeom prst="rect">
            <a:avLst/>
          </a:prstGeom>
          <a:noFill/>
        </p:spPr>
        <p:txBody>
          <a:bodyPr wrap="square" lIns="91440" tIns="45720" rIns="91440" bIns="45720">
            <a:spAutoFit/>
          </a:bodyPr>
          <a:lstStyle/>
          <a:p>
            <a:pPr algn="ctr"/>
            <a:r>
              <a:rPr lang="en-US" sz="4000">
                <a:ln w="3175">
                  <a:noFill/>
                </a:ln>
                <a:solidFill>
                  <a:schemeClr val="tx2"/>
                </a:solidFill>
                <a:effectLst>
                  <a:outerShdw blurRad="38100" dist="19050" dir="2700000" algn="tl" rotWithShape="0">
                    <a:schemeClr val="dk1">
                      <a:alpha val="40000"/>
                    </a:schemeClr>
                  </a:outerShdw>
                </a:effectLst>
                <a:latin typeface="UTM Habano" panose="02040603050506020204" pitchFamily="18" charset="0"/>
              </a:rPr>
              <a:t>Bắt đầu</a:t>
            </a:r>
            <a:endParaRPr lang="en-US" sz="4000" b="0" cap="none" spc="0">
              <a:ln w="3175">
                <a:noFill/>
              </a:ln>
              <a:solidFill>
                <a:schemeClr val="tx2"/>
              </a:solidFill>
              <a:effectLst>
                <a:outerShdw blurRad="38100" dist="19050" dir="2700000" algn="tl" rotWithShape="0">
                  <a:schemeClr val="dk1">
                    <a:alpha val="40000"/>
                  </a:schemeClr>
                </a:outerShdw>
              </a:effectLst>
              <a:latin typeface="UTM Habano" panose="02040603050506020204" pitchFamily="18" charset="0"/>
            </a:endParaRPr>
          </a:p>
        </p:txBody>
      </p:sp>
    </p:spTree>
    <p:extLst>
      <p:ext uri="{BB962C8B-B14F-4D97-AF65-F5344CB8AC3E}">
        <p14:creationId xmlns:p14="http://schemas.microsoft.com/office/powerpoint/2010/main" val="39639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0 năm - một chặng đường di sản Vịnh Hạ Long">
            <a:extLst>
              <a:ext uri="{FF2B5EF4-FFF2-40B4-BE49-F238E27FC236}">
                <a16:creationId xmlns:a16="http://schemas.microsoft.com/office/drawing/2014/main" id="{BD4C82F3-40D4-0BBD-A966-E8486869A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1365BA-A8AB-2AAD-376C-225F42578D48}"/>
              </a:ext>
            </a:extLst>
          </p:cNvPr>
          <p:cNvSpPr/>
          <p:nvPr/>
        </p:nvSpPr>
        <p:spPr>
          <a:xfrm>
            <a:off x="7712891" y="4778596"/>
            <a:ext cx="4033050" cy="923330"/>
          </a:xfrm>
          <a:prstGeom prst="rect">
            <a:avLst/>
          </a:prstGeom>
          <a:noFill/>
        </p:spPr>
        <p:txBody>
          <a:bodyPr wrap="square" lIns="91440" tIns="45720" rIns="91440" bIns="45720">
            <a:spAutoFit/>
          </a:bodyPr>
          <a:lstStyle/>
          <a:p>
            <a:pPr algn="ctr"/>
            <a:r>
              <a:rPr lang="en-US" sz="54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Vịnh</a:t>
            </a:r>
            <a:r>
              <a:rPr lang="en-US" sz="54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54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Hạ</a:t>
            </a:r>
            <a:r>
              <a:rPr lang="en-US" sz="54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Long</a:t>
            </a:r>
          </a:p>
        </p:txBody>
      </p:sp>
    </p:spTree>
    <p:extLst>
      <p:ext uri="{BB962C8B-B14F-4D97-AF65-F5344CB8AC3E}">
        <p14:creationId xmlns:p14="http://schemas.microsoft.com/office/powerpoint/2010/main" val="3173251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ơn Đoòng - kỳ quan mới của thế giới">
            <a:extLst>
              <a:ext uri="{FF2B5EF4-FFF2-40B4-BE49-F238E27FC236}">
                <a16:creationId xmlns:a16="http://schemas.microsoft.com/office/drawing/2014/main" id="{E0E76165-B271-2DE3-C29C-6ECFF3AB4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9F61AA7-AF7E-C02F-41BC-1F9DA1D56D50}"/>
              </a:ext>
            </a:extLst>
          </p:cNvPr>
          <p:cNvSpPr/>
          <p:nvPr/>
        </p:nvSpPr>
        <p:spPr>
          <a:xfrm>
            <a:off x="0" y="4524998"/>
            <a:ext cx="5936344" cy="1107996"/>
          </a:xfrm>
          <a:prstGeom prst="rect">
            <a:avLst/>
          </a:prstGeom>
          <a:noFill/>
        </p:spPr>
        <p:txBody>
          <a:bodyPr wrap="square" lIns="91440" tIns="45720" rIns="91440" bIns="45720">
            <a:spAutoFit/>
          </a:bodyPr>
          <a:lstStyle/>
          <a:p>
            <a:pPr algn="ct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Hang </a:t>
            </a: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Sơn</a:t>
            </a: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Đoòng</a:t>
            </a:r>
            <a:endPar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spTree>
    <p:extLst>
      <p:ext uri="{BB962C8B-B14F-4D97-AF65-F5344CB8AC3E}">
        <p14:creationId xmlns:p14="http://schemas.microsoft.com/office/powerpoint/2010/main" val="2149818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2A4331D-8454-BBC3-1CEA-23800FE7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23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A82AA5-E153-776C-B4AF-B6C37F030919}"/>
              </a:ext>
            </a:extLst>
          </p:cNvPr>
          <p:cNvSpPr/>
          <p:nvPr/>
        </p:nvSpPr>
        <p:spPr>
          <a:xfrm>
            <a:off x="-1" y="0"/>
            <a:ext cx="12223875" cy="6858000"/>
          </a:xfrm>
          <a:prstGeom prst="rect">
            <a:avLst/>
          </a:prstGeom>
          <a:gradFill flip="none" rotWithShape="1">
            <a:gsLst>
              <a:gs pos="0">
                <a:schemeClr val="tx1">
                  <a:lumMod val="5000"/>
                  <a:alpha val="45000"/>
                </a:schemeClr>
              </a:gs>
              <a:gs pos="100000">
                <a:schemeClr val="tx1"/>
              </a:gs>
            </a:gsLst>
            <a:path path="circle">
              <a:fillToRect r="100000" b="100000"/>
            </a:path>
            <a:tileRect l="-100000" t="-10000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B9FDBB7-3AB9-4AC4-E784-186F28891C3B}"/>
              </a:ext>
            </a:extLst>
          </p:cNvPr>
          <p:cNvGrpSpPr/>
          <p:nvPr/>
        </p:nvGrpSpPr>
        <p:grpSpPr>
          <a:xfrm>
            <a:off x="3168939" y="968829"/>
            <a:ext cx="8732035" cy="5704114"/>
            <a:chOff x="5425677" y="391887"/>
            <a:chExt cx="8732035" cy="5704114"/>
          </a:xfrm>
        </p:grpSpPr>
        <p:pic>
          <p:nvPicPr>
            <p:cNvPr id="3" name="Picture 2" descr="A cartoon speech bubble with a mouth open&#10;&#10;AI-generated content may be incorrect.">
              <a:extLst>
                <a:ext uri="{FF2B5EF4-FFF2-40B4-BE49-F238E27FC236}">
                  <a16:creationId xmlns:a16="http://schemas.microsoft.com/office/drawing/2014/main" id="{F7D70BB2-1BC4-CC43-E222-A815F4276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677" y="391887"/>
              <a:ext cx="8732035" cy="5704114"/>
            </a:xfrm>
            <a:prstGeom prst="rect">
              <a:avLst/>
            </a:prstGeom>
          </p:spPr>
        </p:pic>
        <p:sp>
          <p:nvSpPr>
            <p:cNvPr id="7" name="Rectangle 6">
              <a:extLst>
                <a:ext uri="{FF2B5EF4-FFF2-40B4-BE49-F238E27FC236}">
                  <a16:creationId xmlns:a16="http://schemas.microsoft.com/office/drawing/2014/main" id="{451C9066-4974-0452-651B-8D9E4112864E}"/>
                </a:ext>
              </a:extLst>
            </p:cNvPr>
            <p:cNvSpPr/>
            <p:nvPr/>
          </p:nvSpPr>
          <p:spPr>
            <a:xfrm>
              <a:off x="6643815" y="1936468"/>
              <a:ext cx="6295761" cy="2123658"/>
            </a:xfrm>
            <a:prstGeom prst="rect">
              <a:avLst/>
            </a:prstGeom>
            <a:noFill/>
          </p:spPr>
          <p:txBody>
            <a:bodyPr wrap="square" lIns="91440" tIns="45720" rIns="91440" bIns="45720">
              <a:spAutoFit/>
            </a:bodyPr>
            <a:lstStyle/>
            <a:p>
              <a:pPr algn="ctr"/>
              <a:r>
                <a:rPr lang="en-US" sz="4400" dirty="0" err="1">
                  <a:ln w="0"/>
                  <a:solidFill>
                    <a:srgbClr val="002060"/>
                  </a:solidFill>
                  <a:latin typeface="UTM Habano" panose="02040603050506020204" pitchFamily="18" charset="0"/>
                </a:rPr>
                <a:t>Em</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hãy</a:t>
              </a:r>
              <a:r>
                <a:rPr lang="en-US" sz="4400" dirty="0">
                  <a:ln w="0"/>
                  <a:solidFill>
                    <a:srgbClr val="002060"/>
                  </a:solidFill>
                  <a:latin typeface="UTM Habano" panose="02040603050506020204" pitchFamily="18" charset="0"/>
                </a:rPr>
                <a:t> chia </a:t>
              </a:r>
              <a:r>
                <a:rPr lang="en-US" sz="4400" dirty="0" err="1">
                  <a:ln w="0"/>
                  <a:solidFill>
                    <a:srgbClr val="002060"/>
                  </a:solidFill>
                  <a:latin typeface="UTM Habano" panose="02040603050506020204" pitchFamily="18" charset="0"/>
                </a:rPr>
                <a:t>sẻ</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những</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đều</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học</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hỏi</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được</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sau</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khi</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tham</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gia</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hoạt</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các</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hoạt</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động</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trong</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bài</a:t>
              </a:r>
              <a:r>
                <a:rPr lang="en-US" sz="4400" dirty="0">
                  <a:ln w="0"/>
                  <a:solidFill>
                    <a:srgbClr val="002060"/>
                  </a:solidFill>
                  <a:latin typeface="UTM Habano" panose="02040603050506020204" pitchFamily="18" charset="0"/>
                </a:rPr>
                <a:t> </a:t>
              </a:r>
              <a:r>
                <a:rPr lang="en-US" sz="4400" dirty="0" err="1">
                  <a:ln w="0"/>
                  <a:solidFill>
                    <a:srgbClr val="002060"/>
                  </a:solidFill>
                  <a:latin typeface="UTM Habano" panose="02040603050506020204" pitchFamily="18" charset="0"/>
                </a:rPr>
                <a:t>học</a:t>
              </a:r>
              <a:r>
                <a:rPr lang="en-US" sz="4400" dirty="0">
                  <a:ln w="0"/>
                  <a:solidFill>
                    <a:srgbClr val="002060"/>
                  </a:solidFill>
                  <a:latin typeface="UTM Habano" panose="02040603050506020204" pitchFamily="18" charset="0"/>
                </a:rPr>
                <a:t>? </a:t>
              </a:r>
              <a:endParaRPr lang="en-US" sz="4400" b="0" cap="none" spc="0" dirty="0">
                <a:ln w="0"/>
                <a:solidFill>
                  <a:srgbClr val="002060"/>
                </a:solidFill>
                <a:latin typeface="UTM Habano" panose="02040603050506020204" pitchFamily="18" charset="0"/>
              </a:endParaRPr>
            </a:p>
          </p:txBody>
        </p:sp>
      </p:grpSp>
    </p:spTree>
    <p:extLst>
      <p:ext uri="{BB962C8B-B14F-4D97-AF65-F5344CB8AC3E}">
        <p14:creationId xmlns:p14="http://schemas.microsoft.com/office/powerpoint/2010/main" val="77393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2A4331D-8454-BBC3-1CEA-23800FE7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23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A82AA5-E153-776C-B4AF-B6C37F030919}"/>
              </a:ext>
            </a:extLst>
          </p:cNvPr>
          <p:cNvSpPr/>
          <p:nvPr/>
        </p:nvSpPr>
        <p:spPr>
          <a:xfrm>
            <a:off x="-1" y="0"/>
            <a:ext cx="12223875" cy="6858000"/>
          </a:xfrm>
          <a:prstGeom prst="rect">
            <a:avLst/>
          </a:prstGeom>
          <a:gradFill flip="none" rotWithShape="1">
            <a:gsLst>
              <a:gs pos="0">
                <a:schemeClr val="tx1">
                  <a:lumMod val="5000"/>
                  <a:alpha val="45000"/>
                </a:schemeClr>
              </a:gs>
              <a:gs pos="100000">
                <a:schemeClr val="tx1"/>
              </a:gs>
            </a:gsLst>
            <a:path path="circle">
              <a:fillToRect r="100000" b="100000"/>
            </a:path>
            <a:tileRect l="-100000" t="-10000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EDBB169-7E6B-494A-873E-F6AE23E8FD82}"/>
              </a:ext>
            </a:extLst>
          </p:cNvPr>
          <p:cNvGrpSpPr/>
          <p:nvPr/>
        </p:nvGrpSpPr>
        <p:grpSpPr>
          <a:xfrm>
            <a:off x="1358536" y="-230278"/>
            <a:ext cx="10386367" cy="6893929"/>
            <a:chOff x="2702504" y="-214235"/>
            <a:chExt cx="9042399" cy="6590223"/>
          </a:xfrm>
        </p:grpSpPr>
        <p:pic>
          <p:nvPicPr>
            <p:cNvPr id="3" name="Picture 2" descr="A white rectangular frame with stars&#10;&#10;AI-generated content may be incorrect.">
              <a:extLst>
                <a:ext uri="{FF2B5EF4-FFF2-40B4-BE49-F238E27FC236}">
                  <a16:creationId xmlns:a16="http://schemas.microsoft.com/office/drawing/2014/main" id="{E3430F23-32C0-3368-8F23-F565537D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04" y="-214235"/>
              <a:ext cx="9042399" cy="6590223"/>
            </a:xfrm>
            <a:prstGeom prst="rect">
              <a:avLst/>
            </a:prstGeom>
          </p:spPr>
        </p:pic>
        <p:sp>
          <p:nvSpPr>
            <p:cNvPr id="7" name="Rectangle 6">
              <a:extLst>
                <a:ext uri="{FF2B5EF4-FFF2-40B4-BE49-F238E27FC236}">
                  <a16:creationId xmlns:a16="http://schemas.microsoft.com/office/drawing/2014/main" id="{451C9066-4974-0452-651B-8D9E4112864E}"/>
                </a:ext>
              </a:extLst>
            </p:cNvPr>
            <p:cNvSpPr/>
            <p:nvPr/>
          </p:nvSpPr>
          <p:spPr>
            <a:xfrm>
              <a:off x="3878459" y="1095719"/>
              <a:ext cx="6690489" cy="3970318"/>
            </a:xfrm>
            <a:prstGeom prst="rect">
              <a:avLst/>
            </a:prstGeom>
            <a:noFill/>
          </p:spPr>
          <p:txBody>
            <a:bodyPr wrap="square" lIns="91440" tIns="45720" rIns="91440" bIns="45720">
              <a:spAutoFit/>
            </a:bodyPr>
            <a:lstStyle/>
            <a:p>
              <a:pPr algn="just">
                <a:spcAft>
                  <a:spcPts val="800"/>
                </a:spcAft>
              </a:pP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Chúng</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ta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rất</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yêu</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quý</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và</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tự</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hào</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về</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những</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cảnh</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quan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thiên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nhiên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tươi</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đẹp</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của</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địa</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phương</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Càng</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yêu</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quý</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tự</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hào</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chúng</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ta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càng</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cần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phải</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tự</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giác</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thực</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hiện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những</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hành</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vi,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việc</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làm</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cần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thiết</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để</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gìn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giữ</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bảo</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vệ</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cảnh</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quan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thiên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nhiên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và</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nhắc</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nhở</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mọi</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người</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xung</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quanh</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cùng</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thực</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hiện</a:t>
              </a:r>
              <a:r>
                <a:rPr lang="en-US" sz="3600" kern="0" dirty="0">
                  <a:solidFill>
                    <a:srgbClr val="002060"/>
                  </a:solidFill>
                  <a:effectLst/>
                  <a:latin typeface="UTM Habano" panose="02040603050506020204" pitchFamily="18" charset="0"/>
                  <a:ea typeface="Times New Roman" panose="02020603050405020304" pitchFamily="18" charset="0"/>
                  <a:cs typeface="Times New Roman" panose="02020603050405020304" pitchFamily="18" charset="0"/>
                </a:rPr>
                <a:t>.</a:t>
              </a:r>
              <a:endParaRPr lang="en-US" sz="3600" kern="100" dirty="0">
                <a:solidFill>
                  <a:srgbClr val="002060"/>
                </a:solidFill>
                <a:effectLst/>
                <a:latin typeface="UTM Habano" panose="020406030505060202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5606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5A0041-C4EA-E625-B0E9-8F23BD171D1D}"/>
              </a:ext>
            </a:extLst>
          </p:cNvPr>
          <p:cNvSpPr/>
          <p:nvPr/>
        </p:nvSpPr>
        <p:spPr>
          <a:xfrm>
            <a:off x="994316" y="1843950"/>
            <a:ext cx="10203367" cy="3170099"/>
          </a:xfrm>
          <a:prstGeom prst="rect">
            <a:avLst/>
          </a:prstGeom>
          <a:noFill/>
        </p:spPr>
        <p:txBody>
          <a:bodyPr wrap="square" lIns="91440" tIns="45720" rIns="91440" bIns="45720">
            <a:spAutoFit/>
          </a:bodyPr>
          <a:lstStyle/>
          <a:p>
            <a:pPr algn="ctr"/>
            <a:r>
              <a:rPr lang="en-US" sz="4000" b="1">
                <a:ln w="0"/>
                <a:solidFill>
                  <a:srgbClr val="002060"/>
                </a:solidFill>
                <a:latin typeface="UTM Avo" panose="02040603050506020204" pitchFamily="18" charset="0"/>
              </a:rPr>
              <a:t>XIN CHÂN THÀNH CẢM ƠN</a:t>
            </a:r>
          </a:p>
          <a:p>
            <a:pPr algn="ctr"/>
            <a:r>
              <a:rPr lang="en-US" sz="4000" b="1" cap="none" spc="0">
                <a:ln w="0"/>
                <a:solidFill>
                  <a:srgbClr val="002060"/>
                </a:solidFill>
                <a:latin typeface="UTM Avo" panose="02040603050506020204" pitchFamily="18" charset="0"/>
              </a:rPr>
              <a:t>QU</a:t>
            </a:r>
            <a:r>
              <a:rPr lang="en-US" sz="4000" b="1">
                <a:ln w="0"/>
                <a:solidFill>
                  <a:srgbClr val="002060"/>
                </a:solidFill>
                <a:latin typeface="UTM Avo" panose="02040603050506020204" pitchFamily="18" charset="0"/>
              </a:rPr>
              <a:t>Ý THẦY CÔ ĐÃ CHÚ Ý LẮNG NGHE</a:t>
            </a:r>
          </a:p>
          <a:p>
            <a:pPr algn="ctr"/>
            <a:r>
              <a:rPr lang="en-US" sz="4000" b="1" cap="none" spc="0">
                <a:ln w="0"/>
                <a:solidFill>
                  <a:srgbClr val="002060"/>
                </a:solidFill>
                <a:latin typeface="UTM Avo" panose="02040603050506020204" pitchFamily="18" charset="0"/>
              </a:rPr>
              <a:t>CHÚC QUÝ THẦY CÔ NHIỀU SỨC KHỎE</a:t>
            </a:r>
          </a:p>
          <a:p>
            <a:pPr algn="ctr"/>
            <a:r>
              <a:rPr lang="en-US" sz="4000" b="1">
                <a:ln w="0"/>
                <a:solidFill>
                  <a:srgbClr val="002060"/>
                </a:solidFill>
                <a:latin typeface="UTM Avo" panose="02040603050506020204" pitchFamily="18" charset="0"/>
              </a:rPr>
              <a:t>VÀ THÀNH CÔNG TRONG CÔNG VIỆC!</a:t>
            </a:r>
          </a:p>
          <a:p>
            <a:pPr algn="ctr"/>
            <a:r>
              <a:rPr lang="en-US" sz="4000" b="1" cap="none" spc="0">
                <a:ln w="0"/>
                <a:solidFill>
                  <a:srgbClr val="002060"/>
                </a:solidFill>
                <a:latin typeface="UTM Avo" panose="02040603050506020204" pitchFamily="18" charset="0"/>
              </a:rPr>
              <a:t>TR</a:t>
            </a:r>
            <a:r>
              <a:rPr lang="en-US" sz="4000" b="1">
                <a:ln w="0"/>
                <a:solidFill>
                  <a:srgbClr val="002060"/>
                </a:solidFill>
                <a:latin typeface="UTM Avo" panose="02040603050506020204" pitchFamily="18" charset="0"/>
              </a:rPr>
              <a:t>ÂN TRỌNG KÍNH CHÀO!</a:t>
            </a:r>
            <a:endParaRPr lang="en-US" sz="4000" b="1" cap="none" spc="0">
              <a:ln w="0"/>
              <a:solidFill>
                <a:srgbClr val="002060"/>
              </a:solidFill>
              <a:latin typeface="UTM Avo" panose="02040603050506020204" pitchFamily="18" charset="0"/>
            </a:endParaRPr>
          </a:p>
        </p:txBody>
      </p:sp>
    </p:spTree>
    <p:extLst>
      <p:ext uri="{BB962C8B-B14F-4D97-AF65-F5344CB8AC3E}">
        <p14:creationId xmlns:p14="http://schemas.microsoft.com/office/powerpoint/2010/main" val="200077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BE36E0D-9FC5-0CE1-AEE9-0A934B12F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1" y="58347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8A6F73-D20B-F1F1-C89F-1F8B71E4E427}"/>
              </a:ext>
            </a:extLst>
          </p:cNvPr>
          <p:cNvSpPr/>
          <p:nvPr/>
        </p:nvSpPr>
        <p:spPr>
          <a:xfrm>
            <a:off x="7300685" y="4714654"/>
            <a:ext cx="4992916" cy="1107996"/>
          </a:xfrm>
          <a:prstGeom prst="rect">
            <a:avLst/>
          </a:prstGeom>
          <a:noFill/>
        </p:spPr>
        <p:txBody>
          <a:bodyPr wrap="square" lIns="91440" tIns="45720" rIns="91440" bIns="45720">
            <a:spAutoFit/>
          </a:bodyPr>
          <a:lstStyle/>
          <a:p>
            <a:pPr algn="ct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Vịnh</a:t>
            </a: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Hạ</a:t>
            </a: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Long</a:t>
            </a:r>
            <a:endPar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pic>
        <p:nvPicPr>
          <p:cNvPr id="2" name="10s">
            <a:hlinkClick r:id="" action="ppaction://media"/>
            <a:extLst>
              <a:ext uri="{FF2B5EF4-FFF2-40B4-BE49-F238E27FC236}">
                <a16:creationId xmlns:a16="http://schemas.microsoft.com/office/drawing/2014/main" id="{F0B69374-C6E2-BF81-59D1-B78F4A55FE3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37765" y="95022"/>
            <a:ext cx="1969771" cy="1107996"/>
          </a:xfrm>
          <a:prstGeom prst="ellipse">
            <a:avLst/>
          </a:prstGeom>
          <a:ln>
            <a:noFill/>
          </a:ln>
          <a:effectLst>
            <a:softEdge rad="112500"/>
          </a:effectLst>
        </p:spPr>
      </p:pic>
    </p:spTree>
    <p:extLst>
      <p:ext uri="{BB962C8B-B14F-4D97-AF65-F5344CB8AC3E}">
        <p14:creationId xmlns:p14="http://schemas.microsoft.com/office/powerpoint/2010/main" val="36897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EDBE517-564A-E528-A110-ED2142E8E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626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7F39F5-47F5-55D3-2D52-500C11D32B5D}"/>
              </a:ext>
            </a:extLst>
          </p:cNvPr>
          <p:cNvSpPr/>
          <p:nvPr/>
        </p:nvSpPr>
        <p:spPr>
          <a:xfrm>
            <a:off x="6598194" y="4408884"/>
            <a:ext cx="5936344" cy="1107996"/>
          </a:xfrm>
          <a:prstGeom prst="rect">
            <a:avLst/>
          </a:prstGeom>
          <a:noFill/>
        </p:spPr>
        <p:txBody>
          <a:bodyPr wrap="square" lIns="91440" tIns="45720" rIns="91440" bIns="45720">
            <a:spAutoFit/>
          </a:bodyPr>
          <a:lstStyle/>
          <a:p>
            <a:pPr algn="ct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Hang </a:t>
            </a: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Sơn</a:t>
            </a: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Đoòng</a:t>
            </a:r>
            <a:endPar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pic>
        <p:nvPicPr>
          <p:cNvPr id="2" name="10s">
            <a:hlinkClick r:id="" action="ppaction://media"/>
            <a:extLst>
              <a:ext uri="{FF2B5EF4-FFF2-40B4-BE49-F238E27FC236}">
                <a16:creationId xmlns:a16="http://schemas.microsoft.com/office/drawing/2014/main" id="{5EE6E4DF-350F-5964-E6A8-A3ECDF0E2AA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37765" y="95022"/>
            <a:ext cx="1969771" cy="1107996"/>
          </a:xfrm>
          <a:prstGeom prst="ellipse">
            <a:avLst/>
          </a:prstGeom>
          <a:ln>
            <a:noFill/>
          </a:ln>
          <a:effectLst>
            <a:softEdge rad="112500"/>
          </a:effectLst>
        </p:spPr>
      </p:pic>
    </p:spTree>
    <p:extLst>
      <p:ext uri="{BB962C8B-B14F-4D97-AF65-F5344CB8AC3E}">
        <p14:creationId xmlns:p14="http://schemas.microsoft.com/office/powerpoint/2010/main" val="29173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2"/>
                </p:tgtEl>
              </p:cMediaNode>
            </p:video>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21F0071-844B-424E-FAB6-CC4FD949B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08C984-8733-4406-34C3-08E66C8D0BAF}"/>
              </a:ext>
            </a:extLst>
          </p:cNvPr>
          <p:cNvSpPr/>
          <p:nvPr/>
        </p:nvSpPr>
        <p:spPr>
          <a:xfrm>
            <a:off x="4557484" y="5445204"/>
            <a:ext cx="8020443" cy="1107996"/>
          </a:xfrm>
          <a:prstGeom prst="rect">
            <a:avLst/>
          </a:prstGeom>
          <a:noFill/>
        </p:spPr>
        <p:txBody>
          <a:bodyPr wrap="square" lIns="91440" tIns="45720" rIns="91440" bIns="45720">
            <a:spAutoFit/>
          </a:bodyPr>
          <a:lstStyle/>
          <a:p>
            <a:pPr algn="ctr"/>
            <a:r>
              <a:rPr lang="en-US" sz="66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Động</a:t>
            </a:r>
            <a:r>
              <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Phong</a:t>
            </a:r>
            <a:r>
              <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b="0" cap="none" spc="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Nha</a:t>
            </a:r>
            <a:endPar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pic>
        <p:nvPicPr>
          <p:cNvPr id="2" name="10s">
            <a:hlinkClick r:id="" action="ppaction://media"/>
            <a:extLst>
              <a:ext uri="{FF2B5EF4-FFF2-40B4-BE49-F238E27FC236}">
                <a16:creationId xmlns:a16="http://schemas.microsoft.com/office/drawing/2014/main" id="{46399D9B-111A-50B2-CC74-608301A87D2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37765" y="95022"/>
            <a:ext cx="1969771" cy="1107996"/>
          </a:xfrm>
          <a:prstGeom prst="ellipse">
            <a:avLst/>
          </a:prstGeom>
          <a:ln>
            <a:noFill/>
          </a:ln>
          <a:effectLst>
            <a:softEdge rad="112500"/>
          </a:effectLst>
        </p:spPr>
      </p:pic>
    </p:spTree>
    <p:extLst>
      <p:ext uri="{BB962C8B-B14F-4D97-AF65-F5344CB8AC3E}">
        <p14:creationId xmlns:p14="http://schemas.microsoft.com/office/powerpoint/2010/main" val="357822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2"/>
                </p:tgtEl>
              </p:cMediaNode>
            </p:vide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4A33EC6-1A78-09A1-00B2-1F0B1668A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44F3B23-236D-D9C9-A6CB-FC33FD29D065}"/>
              </a:ext>
            </a:extLst>
          </p:cNvPr>
          <p:cNvSpPr/>
          <p:nvPr/>
        </p:nvSpPr>
        <p:spPr>
          <a:xfrm>
            <a:off x="7181667" y="4600473"/>
            <a:ext cx="5210630" cy="1107996"/>
          </a:xfrm>
          <a:prstGeom prst="rect">
            <a:avLst/>
          </a:prstGeom>
          <a:noFill/>
        </p:spPr>
        <p:txBody>
          <a:bodyPr wrap="square" lIns="91440" tIns="45720" rIns="91440" bIns="45720">
            <a:spAutoFit/>
          </a:bodyPr>
          <a:lstStyle/>
          <a:p>
            <a:pPr algn="ct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Thác</a:t>
            </a: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Bản</a:t>
            </a: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Giốc</a:t>
            </a:r>
            <a:endPar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pic>
        <p:nvPicPr>
          <p:cNvPr id="2" name="10s">
            <a:hlinkClick r:id="" action="ppaction://media"/>
            <a:extLst>
              <a:ext uri="{FF2B5EF4-FFF2-40B4-BE49-F238E27FC236}">
                <a16:creationId xmlns:a16="http://schemas.microsoft.com/office/drawing/2014/main" id="{38D8E834-10F6-F1C9-C692-B0645B03821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37765" y="95022"/>
            <a:ext cx="1969771" cy="1107996"/>
          </a:xfrm>
          <a:prstGeom prst="ellipse">
            <a:avLst/>
          </a:prstGeom>
          <a:ln>
            <a:noFill/>
          </a:ln>
          <a:effectLst>
            <a:softEdge rad="112500"/>
          </a:effectLst>
        </p:spPr>
      </p:pic>
    </p:spTree>
    <p:extLst>
      <p:ext uri="{BB962C8B-B14F-4D97-AF65-F5344CB8AC3E}">
        <p14:creationId xmlns:p14="http://schemas.microsoft.com/office/powerpoint/2010/main" val="37701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2"/>
                </p:tgtEl>
              </p:cMediaNode>
            </p:video>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BAC2C8B4-2A70-B795-B5BC-840A2D19A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E3A5D7-A030-7760-099D-E315AB0FADBE}"/>
              </a:ext>
            </a:extLst>
          </p:cNvPr>
          <p:cNvSpPr/>
          <p:nvPr/>
        </p:nvSpPr>
        <p:spPr>
          <a:xfrm>
            <a:off x="5080854" y="5391979"/>
            <a:ext cx="8020443" cy="1107996"/>
          </a:xfrm>
          <a:prstGeom prst="rect">
            <a:avLst/>
          </a:prstGeom>
          <a:noFill/>
        </p:spPr>
        <p:txBody>
          <a:bodyPr wrap="square" lIns="91440" tIns="45720" rIns="91440" bIns="45720">
            <a:spAutoFit/>
          </a:bodyPr>
          <a:lstStyle/>
          <a:p>
            <a:pPr algn="ct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Gành</a:t>
            </a: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Đá</a:t>
            </a:r>
            <a:r>
              <a:rPr lang="en-US" sz="66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6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Dĩa</a:t>
            </a:r>
            <a:endParaRPr lang="en-US" sz="66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pic>
        <p:nvPicPr>
          <p:cNvPr id="2" name="10s">
            <a:hlinkClick r:id="" action="ppaction://media"/>
            <a:extLst>
              <a:ext uri="{FF2B5EF4-FFF2-40B4-BE49-F238E27FC236}">
                <a16:creationId xmlns:a16="http://schemas.microsoft.com/office/drawing/2014/main" id="{C0F50E01-CB24-3FE5-CDFB-B604FD4EA88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37765" y="95022"/>
            <a:ext cx="1969771" cy="1107996"/>
          </a:xfrm>
          <a:prstGeom prst="ellipse">
            <a:avLst/>
          </a:prstGeom>
          <a:ln>
            <a:noFill/>
          </a:ln>
          <a:effectLst>
            <a:softEdge rad="112500"/>
          </a:effectLst>
        </p:spPr>
      </p:pic>
    </p:spTree>
    <p:extLst>
      <p:ext uri="{BB962C8B-B14F-4D97-AF65-F5344CB8AC3E}">
        <p14:creationId xmlns:p14="http://schemas.microsoft.com/office/powerpoint/2010/main" val="35044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2"/>
                </p:tgtEl>
              </p:cMediaNode>
            </p:video>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AF76E153-4573-0E08-7067-3AB70614EA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935" b="33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A4A4C91-AD3B-6FDD-9469-AC2938E8C0C6}"/>
              </a:ext>
            </a:extLst>
          </p:cNvPr>
          <p:cNvSpPr/>
          <p:nvPr/>
        </p:nvSpPr>
        <p:spPr>
          <a:xfrm>
            <a:off x="4275908" y="5537464"/>
            <a:ext cx="8020443" cy="1015663"/>
          </a:xfrm>
          <a:prstGeom prst="rect">
            <a:avLst/>
          </a:prstGeom>
          <a:noFill/>
        </p:spPr>
        <p:txBody>
          <a:bodyPr wrap="square" lIns="91440" tIns="45720" rIns="91440" bIns="45720">
            <a:spAutoFit/>
          </a:bodyPr>
          <a:lstStyle/>
          <a:p>
            <a:pPr algn="ctr"/>
            <a:r>
              <a:rPr lang="en-US" sz="60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Dãy</a:t>
            </a:r>
            <a:r>
              <a:rPr lang="en-US" sz="60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0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Hoàng</a:t>
            </a:r>
            <a:r>
              <a:rPr lang="en-US" sz="60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0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Liên</a:t>
            </a:r>
            <a:r>
              <a:rPr lang="en-US" sz="600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 </a:t>
            </a:r>
            <a:r>
              <a:rPr lang="en-US" sz="6000" dirty="0" err="1">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rPr>
              <a:t>Sơn</a:t>
            </a:r>
            <a:endParaRPr lang="en-US" sz="6000" b="0" cap="none" spc="0" dirty="0">
              <a:ln w="3175">
                <a:solidFill>
                  <a:schemeClr val="accent6">
                    <a:lumMod val="20000"/>
                    <a:lumOff val="80000"/>
                  </a:schemeClr>
                </a:solidFill>
              </a:ln>
              <a:solidFill>
                <a:schemeClr val="bg1"/>
              </a:solidFill>
              <a:effectLst>
                <a:outerShdw blurRad="38100" dist="19050" dir="2700000" algn="tl" rotWithShape="0">
                  <a:schemeClr val="dk1">
                    <a:alpha val="40000"/>
                  </a:schemeClr>
                </a:outerShdw>
              </a:effectLst>
              <a:latin typeface="UTM Habano" panose="02040603050506020204" pitchFamily="18" charset="0"/>
            </a:endParaRPr>
          </a:p>
        </p:txBody>
      </p:sp>
      <p:pic>
        <p:nvPicPr>
          <p:cNvPr id="2" name="10s">
            <a:hlinkClick r:id="" action="ppaction://media"/>
            <a:extLst>
              <a:ext uri="{FF2B5EF4-FFF2-40B4-BE49-F238E27FC236}">
                <a16:creationId xmlns:a16="http://schemas.microsoft.com/office/drawing/2014/main" id="{8AAE91B2-D555-B262-8C75-5609F3FBB80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37765" y="95022"/>
            <a:ext cx="1969771" cy="1107996"/>
          </a:xfrm>
          <a:prstGeom prst="ellipse">
            <a:avLst/>
          </a:prstGeom>
          <a:ln>
            <a:noFill/>
          </a:ln>
          <a:effectLst>
            <a:softEdge rad="112500"/>
          </a:effectLst>
        </p:spPr>
      </p:pic>
    </p:spTree>
    <p:extLst>
      <p:ext uri="{BB962C8B-B14F-4D97-AF65-F5344CB8AC3E}">
        <p14:creationId xmlns:p14="http://schemas.microsoft.com/office/powerpoint/2010/main" val="82151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2"/>
                </p:tgtEl>
              </p:cMediaNode>
            </p:video>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2A4331D-8454-BBC3-1CEA-23800FE7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23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A82AA5-E153-776C-B4AF-B6C37F030919}"/>
              </a:ext>
            </a:extLst>
          </p:cNvPr>
          <p:cNvSpPr/>
          <p:nvPr/>
        </p:nvSpPr>
        <p:spPr>
          <a:xfrm>
            <a:off x="-1" y="0"/>
            <a:ext cx="12223875" cy="6858000"/>
          </a:xfrm>
          <a:prstGeom prst="rect">
            <a:avLst/>
          </a:prstGeom>
          <a:gradFill flip="none" rotWithShape="1">
            <a:gsLst>
              <a:gs pos="0">
                <a:schemeClr val="tx1">
                  <a:lumMod val="5000"/>
                  <a:alpha val="45000"/>
                </a:schemeClr>
              </a:gs>
              <a:gs pos="100000">
                <a:schemeClr val="tx1"/>
              </a:gs>
            </a:gsLst>
            <a:path path="circle">
              <a:fillToRect r="100000" b="100000"/>
            </a:path>
            <a:tileRect l="-100000" t="-10000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B9FDBB7-3AB9-4AC4-E784-186F28891C3B}"/>
              </a:ext>
            </a:extLst>
          </p:cNvPr>
          <p:cNvGrpSpPr/>
          <p:nvPr/>
        </p:nvGrpSpPr>
        <p:grpSpPr>
          <a:xfrm>
            <a:off x="3154427" y="0"/>
            <a:ext cx="8732035" cy="6858000"/>
            <a:chOff x="5425679" y="0"/>
            <a:chExt cx="8732035" cy="6858000"/>
          </a:xfrm>
        </p:grpSpPr>
        <p:pic>
          <p:nvPicPr>
            <p:cNvPr id="3" name="Picture 2" descr="A cartoon speech bubble with a mouth open&#10;&#10;AI-generated content may be incorrect.">
              <a:extLst>
                <a:ext uri="{FF2B5EF4-FFF2-40B4-BE49-F238E27FC236}">
                  <a16:creationId xmlns:a16="http://schemas.microsoft.com/office/drawing/2014/main" id="{F7D70BB2-1BC4-CC43-E222-A815F4276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679" y="0"/>
              <a:ext cx="8732035" cy="6858000"/>
            </a:xfrm>
            <a:prstGeom prst="rect">
              <a:avLst/>
            </a:prstGeom>
          </p:spPr>
        </p:pic>
        <p:sp>
          <p:nvSpPr>
            <p:cNvPr id="7" name="Rectangle 6">
              <a:extLst>
                <a:ext uri="{FF2B5EF4-FFF2-40B4-BE49-F238E27FC236}">
                  <a16:creationId xmlns:a16="http://schemas.microsoft.com/office/drawing/2014/main" id="{451C9066-4974-0452-651B-8D9E4112864E}"/>
                </a:ext>
              </a:extLst>
            </p:cNvPr>
            <p:cNvSpPr/>
            <p:nvPr/>
          </p:nvSpPr>
          <p:spPr>
            <a:xfrm>
              <a:off x="6643815" y="2705725"/>
              <a:ext cx="6295761" cy="1446550"/>
            </a:xfrm>
            <a:prstGeom prst="rect">
              <a:avLst/>
            </a:prstGeom>
            <a:noFill/>
          </p:spPr>
          <p:txBody>
            <a:bodyPr wrap="square" lIns="91440" tIns="45720" rIns="91440" bIns="45720">
              <a:spAutoFit/>
            </a:bodyPr>
            <a:lstStyle/>
            <a:p>
              <a:pPr algn="ctr"/>
              <a:r>
                <a:rPr lang="en-US" sz="4400">
                  <a:ln w="0"/>
                  <a:solidFill>
                    <a:srgbClr val="002060"/>
                  </a:solidFill>
                  <a:latin typeface="UTM Habano" panose="02040603050506020204" pitchFamily="18" charset="0"/>
                </a:rPr>
                <a:t>Em có cảm nhận gì về cảnh quan thiên nhiên của nước ta?</a:t>
              </a:r>
              <a:endParaRPr lang="en-US" sz="4400" b="0" cap="none" spc="0">
                <a:ln w="0"/>
                <a:solidFill>
                  <a:srgbClr val="002060"/>
                </a:solidFill>
                <a:latin typeface="UTM Habano" panose="02040603050506020204" pitchFamily="18" charset="0"/>
              </a:endParaRPr>
            </a:p>
          </p:txBody>
        </p:sp>
      </p:grpSp>
    </p:spTree>
    <p:extLst>
      <p:ext uri="{BB962C8B-B14F-4D97-AF65-F5344CB8AC3E}">
        <p14:creationId xmlns:p14="http://schemas.microsoft.com/office/powerpoint/2010/main" val="24166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353</TotalTime>
  <Words>510</Words>
  <Application>Microsoft Office PowerPoint</Application>
  <PresentationFormat>Widescreen</PresentationFormat>
  <Paragraphs>46</Paragraphs>
  <Slides>24</Slides>
  <Notes>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Calibri</vt:lpstr>
      <vt:lpstr>Aptos Display</vt:lpstr>
      <vt:lpstr>UTM Habano</vt:lpstr>
      <vt:lpstr>Arial</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Thành Long</dc:creator>
  <cp:lastModifiedBy>Admin</cp:lastModifiedBy>
  <cp:revision>34</cp:revision>
  <dcterms:created xsi:type="dcterms:W3CDTF">2025-02-20T12:34:20Z</dcterms:created>
  <dcterms:modified xsi:type="dcterms:W3CDTF">2025-04-03T01:53:14Z</dcterms:modified>
</cp:coreProperties>
</file>