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s" ContentType="vide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313" r:id="rId2"/>
    <p:sldId id="295" r:id="rId3"/>
    <p:sldId id="326" r:id="rId4"/>
    <p:sldId id="323" r:id="rId5"/>
    <p:sldId id="327" r:id="rId6"/>
    <p:sldId id="328" r:id="rId7"/>
    <p:sldId id="329" r:id="rId8"/>
    <p:sldId id="301" r:id="rId9"/>
    <p:sldId id="309" r:id="rId10"/>
    <p:sldId id="299" r:id="rId11"/>
    <p:sldId id="270" r:id="rId12"/>
    <p:sldId id="311" r:id="rId13"/>
    <p:sldId id="315" r:id="rId14"/>
    <p:sldId id="319" r:id="rId15"/>
    <p:sldId id="320" r:id="rId16"/>
    <p:sldId id="321" r:id="rId17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VNI-Times" pitchFamily="2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3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79788-CCBF-410D-8D9F-9812D35E5D5D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0C993-A15A-4531-A761-2B569D6CA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58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4DB519-31C8-4C40-97AE-CB5A27DAD64F}" type="slidenum">
              <a:rPr lang="en-US"/>
              <a:pPr/>
              <a:t>8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/>
              <a:t>Slide 20</a:t>
            </a:r>
            <a:r>
              <a:rPr lang="en-US"/>
              <a:t>: Van dung.C8a-Tra loi.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50F-5E46-4190-B3D3-49B7FB02B90F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956B-E33B-41B5-A489-4F6396F924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50F-5E46-4190-B3D3-49B7FB02B90F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956B-E33B-41B5-A489-4F6396F924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50F-5E46-4190-B3D3-49B7FB02B90F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956B-E33B-41B5-A489-4F6396F924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50F-5E46-4190-B3D3-49B7FB02B90F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956B-E33B-41B5-A489-4F6396F924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50F-5E46-4190-B3D3-49B7FB02B90F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956B-E33B-41B5-A489-4F6396F924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50F-5E46-4190-B3D3-49B7FB02B90F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956B-E33B-41B5-A489-4F6396F924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50F-5E46-4190-B3D3-49B7FB02B90F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956B-E33B-41B5-A489-4F6396F924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50F-5E46-4190-B3D3-49B7FB02B90F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956B-E33B-41B5-A489-4F6396F924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50F-5E46-4190-B3D3-49B7FB02B90F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956B-E33B-41B5-A489-4F6396F924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50F-5E46-4190-B3D3-49B7FB02B90F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956B-E33B-41B5-A489-4F6396F924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50F-5E46-4190-B3D3-49B7FB02B90F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956B-E33B-41B5-A489-4F6396F924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6F50F-5E46-4190-B3D3-49B7FB02B90F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B956B-E33B-41B5-A489-4F6396F9242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ts"/><Relationship Id="rId1" Type="http://schemas.microsoft.com/office/2007/relationships/media" Target="../media/media1.ts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gười đi xe máy ngã sõng soài vì sân lát gạch hoa - Báo Dân trí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4400" y="2819400"/>
            <a:ext cx="88827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???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69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381000" y="1905000"/>
            <a:ext cx="8001000" cy="2057400"/>
          </a:xfrm>
          <a:prstGeom prst="horizontalScroll">
            <a:avLst>
              <a:gd name="adj" fmla="val 12500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3200" b="1">
              <a:latin typeface="VNI-Times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810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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vi-VN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9325" y="2395091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Hãy tìm một số ví dụ về lực ma sát trượt trong đời sống và kĩ thuật.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0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9" name="Picture 9" descr="Wooden-Matches-Block-of-100-Fitz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1814513"/>
            <a:ext cx="2203450" cy="220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10" name="Rectangle 10"/>
          <p:cNvSpPr>
            <a:spLocks noChangeArrowheads="1"/>
          </p:cNvSpPr>
          <p:nvPr/>
        </p:nvSpPr>
        <p:spPr bwMode="auto">
          <a:xfrm>
            <a:off x="3430588" y="1814514"/>
            <a:ext cx="1524000" cy="1538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latin typeface="Times New Roman" panose="02020603050405020304" pitchFamily="18" charset="0"/>
            </a:endParaRPr>
          </a:p>
        </p:txBody>
      </p:sp>
      <p:grpSp>
        <p:nvGrpSpPr>
          <p:cNvPr id="76826" name="Group 26"/>
          <p:cNvGrpSpPr/>
          <p:nvPr/>
        </p:nvGrpSpPr>
        <p:grpSpPr bwMode="auto">
          <a:xfrm>
            <a:off x="685802" y="4024313"/>
            <a:ext cx="8239125" cy="52387"/>
            <a:chOff x="432" y="2535"/>
            <a:chExt cx="5190" cy="33"/>
          </a:xfrm>
        </p:grpSpPr>
        <p:sp>
          <p:nvSpPr>
            <p:cNvPr id="76818" name="Line 18"/>
            <p:cNvSpPr>
              <a:spLocks noChangeShapeType="1"/>
            </p:cNvSpPr>
            <p:nvPr/>
          </p:nvSpPr>
          <p:spPr bwMode="auto">
            <a:xfrm>
              <a:off x="432" y="2535"/>
              <a:ext cx="51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25" name="Line 25"/>
            <p:cNvSpPr>
              <a:spLocks noChangeShapeType="1"/>
            </p:cNvSpPr>
            <p:nvPr/>
          </p:nvSpPr>
          <p:spPr bwMode="auto">
            <a:xfrm>
              <a:off x="438" y="2568"/>
              <a:ext cx="5184" cy="0"/>
            </a:xfrm>
            <a:prstGeom prst="line">
              <a:avLst/>
            </a:prstGeom>
            <a:noFill/>
            <a:ln w="76200">
              <a:pattFill prst="dkUpDiag">
                <a:fgClr>
                  <a:schemeClr val="tx1"/>
                </a:fgClr>
                <a:bgClr>
                  <a:srgbClr val="FFFFFF"/>
                </a:bgClr>
              </a:patt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5842000" y="3416300"/>
            <a:ext cx="152400" cy="3048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rgbClr val="FFCC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5689600" y="3416300"/>
            <a:ext cx="152400" cy="304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5994400" y="3416300"/>
            <a:ext cx="152400" cy="304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6299200" y="3416300"/>
            <a:ext cx="152400" cy="304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6146800" y="3416300"/>
            <a:ext cx="152400" cy="3048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rgbClr val="FFCC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2439988" y="1447800"/>
            <a:ext cx="12954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6812" name="Oval 12"/>
          <p:cNvSpPr>
            <a:spLocks noChangeArrowheads="1"/>
          </p:cNvSpPr>
          <p:nvPr/>
        </p:nvSpPr>
        <p:spPr bwMode="auto">
          <a:xfrm>
            <a:off x="3432177" y="3390900"/>
            <a:ext cx="593725" cy="338139"/>
          </a:xfrm>
          <a:prstGeom prst="ellipse">
            <a:avLst/>
          </a:prstGeom>
          <a:noFill/>
          <a:ln w="5715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3735388" y="3327400"/>
            <a:ext cx="2741612" cy="457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6814" name="Oval 14"/>
          <p:cNvSpPr>
            <a:spLocks noChangeArrowheads="1"/>
          </p:cNvSpPr>
          <p:nvPr/>
        </p:nvSpPr>
        <p:spPr bwMode="auto">
          <a:xfrm>
            <a:off x="6464300" y="3492500"/>
            <a:ext cx="228600" cy="1524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6815" name="AutoShape 15" descr="Papyrus"/>
          <p:cNvSpPr>
            <a:spLocks noChangeArrowheads="1"/>
          </p:cNvSpPr>
          <p:nvPr/>
        </p:nvSpPr>
        <p:spPr bwMode="auto">
          <a:xfrm>
            <a:off x="6604000" y="3175000"/>
            <a:ext cx="2057400" cy="838200"/>
          </a:xfrm>
          <a:prstGeom prst="cube">
            <a:avLst>
              <a:gd name="adj" fmla="val 25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6816" name="AutoShape 16"/>
          <p:cNvSpPr>
            <a:spLocks noChangeArrowheads="1"/>
          </p:cNvSpPr>
          <p:nvPr/>
        </p:nvSpPr>
        <p:spPr bwMode="auto">
          <a:xfrm>
            <a:off x="7366000" y="2362200"/>
            <a:ext cx="685800" cy="990600"/>
          </a:xfrm>
          <a:prstGeom prst="can">
            <a:avLst>
              <a:gd name="adj" fmla="val 3611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6817" name="Oval 17"/>
          <p:cNvSpPr>
            <a:spLocks noChangeArrowheads="1"/>
          </p:cNvSpPr>
          <p:nvPr/>
        </p:nvSpPr>
        <p:spPr bwMode="auto">
          <a:xfrm>
            <a:off x="7632700" y="2260600"/>
            <a:ext cx="152400" cy="2286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6819" name="Line 19"/>
          <p:cNvSpPr>
            <a:spLocks noChangeShapeType="1"/>
          </p:cNvSpPr>
          <p:nvPr/>
        </p:nvSpPr>
        <p:spPr bwMode="auto">
          <a:xfrm flipH="1">
            <a:off x="5410200" y="3581400"/>
            <a:ext cx="1143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76820" name="Line 20"/>
          <p:cNvSpPr>
            <a:spLocks noChangeShapeType="1"/>
          </p:cNvSpPr>
          <p:nvPr/>
        </p:nvSpPr>
        <p:spPr bwMode="auto">
          <a:xfrm rot="10800000" flipH="1">
            <a:off x="7486197" y="3973284"/>
            <a:ext cx="114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1" name="Text Box 21"/>
          <p:cNvSpPr txBox="1">
            <a:spLocks noChangeArrowheads="1"/>
          </p:cNvSpPr>
          <p:nvPr/>
        </p:nvSpPr>
        <p:spPr bwMode="auto">
          <a:xfrm>
            <a:off x="5435600" y="2971802"/>
            <a:ext cx="60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</a:rPr>
              <a:t>F</a:t>
            </a:r>
            <a:r>
              <a:rPr lang="en-US" sz="3200" b="1" baseline="-25000">
                <a:latin typeface="Times New Roman" panose="02020603050405020304" pitchFamily="18" charset="0"/>
              </a:rPr>
              <a:t>k</a:t>
            </a:r>
          </a:p>
        </p:txBody>
      </p:sp>
      <p:sp>
        <p:nvSpPr>
          <p:cNvPr id="76822" name="Line 22"/>
          <p:cNvSpPr>
            <a:spLocks noChangeShapeType="1"/>
          </p:cNvSpPr>
          <p:nvPr/>
        </p:nvSpPr>
        <p:spPr bwMode="auto">
          <a:xfrm>
            <a:off x="5511800" y="29718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76823" name="Text Box 23"/>
          <p:cNvSpPr txBox="1">
            <a:spLocks noChangeArrowheads="1"/>
          </p:cNvSpPr>
          <p:nvPr/>
        </p:nvSpPr>
        <p:spPr bwMode="auto">
          <a:xfrm>
            <a:off x="7785100" y="4125686"/>
            <a:ext cx="9488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32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msn</a:t>
            </a:r>
          </a:p>
        </p:txBody>
      </p:sp>
      <p:sp>
        <p:nvSpPr>
          <p:cNvPr id="76824" name="Line 24"/>
          <p:cNvSpPr>
            <a:spLocks noChangeShapeType="1"/>
          </p:cNvSpPr>
          <p:nvPr/>
        </p:nvSpPr>
        <p:spPr bwMode="auto">
          <a:xfrm>
            <a:off x="7772400" y="4189184"/>
            <a:ext cx="47443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457200" y="152401"/>
            <a:ext cx="388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Lực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ma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sát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5345" y="762000"/>
            <a:ext cx="8211457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5343" y="4724395"/>
            <a:ext cx="8267700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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333 0 " pathEditMode="relative" ptsTypes="AA">
                                      <p:cBhvr>
                                        <p:cTn id="12" dur="20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333 0 " pathEditMode="relative" ptsTypes="AA">
                                      <p:cBhvr>
                                        <p:cTn id="14" dur="20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333 0 " pathEditMode="relative" ptsTypes="AA">
                                      <p:cBhvr>
                                        <p:cTn id="16" dur="2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333 0 " pathEditMode="relative" ptsTypes="AA">
                                      <p:cBhvr>
                                        <p:cTn id="18" dur="20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333 0 " pathEditMode="relative" ptsTypes="AA">
                                      <p:cBhvr>
                                        <p:cTn id="20" dur="200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6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6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6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0" grpId="0" animBg="1"/>
      <p:bldP spid="76811" grpId="0" animBg="1"/>
      <p:bldP spid="76812" grpId="0" animBg="1"/>
      <p:bldP spid="76813" grpId="0" animBg="1"/>
      <p:bldP spid="76819" grpId="0" animBg="1"/>
      <p:bldP spid="76820" grpId="0" animBg="1"/>
      <p:bldP spid="76821" grpId="0"/>
      <p:bldP spid="76822" grpId="0" animBg="1"/>
      <p:bldP spid="76823" grpId="0"/>
      <p:bldP spid="76824" grpId="0" animBg="1"/>
      <p:bldP spid="28" grpId="0"/>
      <p:bldP spid="30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III.TÁC DỤNG CỦA LỰC MA SÁT ĐỐI VỚI CHUYỂN ĐỘNG</a:t>
            </a:r>
            <a:endParaRPr lang="vi-VN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Khai Thanh\Desktop\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82706"/>
            <a:ext cx="8763000" cy="548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45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hai Thanh\Desktop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34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92138" y="1589781"/>
            <a:ext cx="8001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Câu1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sz="3200" b="1" u="sng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xuất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ma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64710" y="2819400"/>
            <a:ext cx="8001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xuất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lốp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trượt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21167" y="3886202"/>
            <a:ext cx="800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xuất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mòn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đế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giầy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21167" y="4596826"/>
            <a:ext cx="800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xuất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lò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xo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nén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hay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dãn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28424" y="5247381"/>
            <a:ext cx="8001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D.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xuất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dây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cuaroa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bánh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truyền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chuyển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592138" y="294383"/>
            <a:ext cx="800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VẬN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DỤNG: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Oval 23"/>
          <p:cNvSpPr>
            <a:spLocks noChangeArrowheads="1"/>
          </p:cNvSpPr>
          <p:nvPr/>
        </p:nvSpPr>
        <p:spPr bwMode="auto">
          <a:xfrm>
            <a:off x="533400" y="4648200"/>
            <a:ext cx="627062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1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762000" y="533400"/>
            <a:ext cx="7620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Câu2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giảm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ma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762000" y="1981201"/>
            <a:ext cx="7620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Tăng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nhám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bề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xúc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762000" y="3962401"/>
            <a:ext cx="7620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Tăng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ép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xúc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762000" y="2996626"/>
            <a:ext cx="7620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Tăng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nhẵn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xúc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762000" y="4901626"/>
            <a:ext cx="7620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D.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Tăng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bề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xúc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" name="Oval 23"/>
          <p:cNvSpPr>
            <a:spLocks noChangeArrowheads="1"/>
          </p:cNvSpPr>
          <p:nvPr/>
        </p:nvSpPr>
        <p:spPr bwMode="auto">
          <a:xfrm>
            <a:off x="762000" y="2996625"/>
            <a:ext cx="627062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6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542471" y="381000"/>
            <a:ext cx="8001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Câu3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ma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trượt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xuất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524330" y="1524000"/>
            <a:ext cx="816247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A. Ma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bi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ổ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trục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đạp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448129" y="3875781"/>
            <a:ext cx="823867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C. Ma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lốp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chuyển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468767" y="5094981"/>
            <a:ext cx="821803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D. Ma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m á</a:t>
            </a:r>
            <a:r>
              <a:rPr lang="en-US" sz="32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phanh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vành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bóp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nhẹ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phanh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468769" y="2667000"/>
            <a:ext cx="821803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B. Ma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cốc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đăt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0" name="Oval 23"/>
          <p:cNvSpPr>
            <a:spLocks noChangeArrowheads="1"/>
          </p:cNvSpPr>
          <p:nvPr/>
        </p:nvSpPr>
        <p:spPr bwMode="auto">
          <a:xfrm>
            <a:off x="395514" y="5167087"/>
            <a:ext cx="627062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7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SB_Background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4349"/>
            <a:ext cx="9144000" cy="7351713"/>
          </a:xfrm>
          <a:prstGeom prst="rect">
            <a:avLst/>
          </a:prstGeom>
          <a:noFill/>
          <a:ln w="57150" cmpd="thinThick">
            <a:solidFill>
              <a:srgbClr val="DAEDEF">
                <a:alpha val="96077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51" descr="Du lịch văn hóa - sinh thái Buôn Đôn: Nỗi lo thiếu nước - Báo Đắk Lắk điện 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1"/>
            <a:ext cx="4343400" cy="668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Group 23"/>
          <p:cNvGrpSpPr>
            <a:grpSpLocks/>
          </p:cNvGrpSpPr>
          <p:nvPr/>
        </p:nvGrpSpPr>
        <p:grpSpPr bwMode="auto">
          <a:xfrm>
            <a:off x="3043240" y="2952751"/>
            <a:ext cx="1246187" cy="1371600"/>
            <a:chOff x="2844800" y="1422399"/>
            <a:chExt cx="2235200" cy="2235200"/>
          </a:xfrm>
        </p:grpSpPr>
        <p:sp>
          <p:nvSpPr>
            <p:cNvPr id="5" name=" 3"/>
            <p:cNvSpPr/>
            <p:nvPr/>
          </p:nvSpPr>
          <p:spPr>
            <a:xfrm>
              <a:off x="2844800" y="1422399"/>
              <a:ext cx="2235200" cy="2235200"/>
            </a:xfrm>
            <a:prstGeom prst="gear9">
              <a:avLst/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6" name=" 4"/>
            <p:cNvSpPr/>
            <p:nvPr/>
          </p:nvSpPr>
          <p:spPr>
            <a:xfrm>
              <a:off x="3294688" y="1944980"/>
              <a:ext cx="1335425" cy="11512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40640" tIns="40640" rIns="40640" bIns="40640" anchor="ctr"/>
            <a:lstStyle/>
            <a:p>
              <a:pPr algn="ctr" defTabSz="14224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Arial" pitchFamily="34" charset="0"/>
                <a:buNone/>
                <a:defRPr/>
              </a:pPr>
              <a:endParaRPr lang="en-US" kern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7" name="Group 20"/>
          <p:cNvGrpSpPr/>
          <p:nvPr/>
        </p:nvGrpSpPr>
        <p:grpSpPr>
          <a:xfrm>
            <a:off x="1798752" y="2133603"/>
            <a:ext cx="1494695" cy="1606695"/>
            <a:chOff x="2844800" y="1828800"/>
            <a:chExt cx="2235200" cy="2235200"/>
          </a:xfrm>
          <a:solidFill>
            <a:srgbClr val="FF00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</p:sp>
        <p:sp>
          <p:nvSpPr>
            <p:cNvPr id="9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lIns="40640" tIns="40640" rIns="40640" bIns="40640" spcCol="1270" anchor="ctr"/>
            <a:lstStyle/>
            <a:p>
              <a:pPr algn="ctr" defTabSz="14224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Arial" pitchFamily="34" charset="0"/>
                <a:buNone/>
                <a:defRPr/>
              </a:pPr>
              <a:endParaRPr lang="vi-VN" kern="0">
                <a:solidFill>
                  <a:sysClr val="window" lastClr="FFFFFF"/>
                </a:solidFill>
                <a:latin typeface="Arial"/>
              </a:endParaRPr>
            </a:p>
          </p:txBody>
        </p:sp>
      </p:grpSp>
      <p:grpSp>
        <p:nvGrpSpPr>
          <p:cNvPr id="4102" name="Group 23"/>
          <p:cNvGrpSpPr>
            <a:grpSpLocks/>
          </p:cNvGrpSpPr>
          <p:nvPr/>
        </p:nvGrpSpPr>
        <p:grpSpPr bwMode="auto">
          <a:xfrm>
            <a:off x="796927" y="2914651"/>
            <a:ext cx="1304925" cy="1524000"/>
            <a:chOff x="2844800" y="1422399"/>
            <a:chExt cx="2235200" cy="2235200"/>
          </a:xfrm>
        </p:grpSpPr>
        <p:sp>
          <p:nvSpPr>
            <p:cNvPr id="11" name=" 3"/>
            <p:cNvSpPr/>
            <p:nvPr/>
          </p:nvSpPr>
          <p:spPr>
            <a:xfrm>
              <a:off x="2844800" y="1422399"/>
              <a:ext cx="2235200" cy="2235200"/>
            </a:xfrm>
            <a:prstGeom prst="gear9">
              <a:avLst/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12" name=" 4"/>
            <p:cNvSpPr/>
            <p:nvPr/>
          </p:nvSpPr>
          <p:spPr>
            <a:xfrm>
              <a:off x="3293472" y="1946275"/>
              <a:ext cx="1337857" cy="114786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40640" tIns="40640" rIns="40640" bIns="40640" anchor="ctr"/>
            <a:lstStyle/>
            <a:p>
              <a:pPr algn="ctr" defTabSz="14224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Arial" pitchFamily="34" charset="0"/>
                <a:buNone/>
                <a:defRPr/>
              </a:pPr>
              <a:endParaRPr lang="en-US" kern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13" name="Group 26"/>
          <p:cNvGrpSpPr/>
          <p:nvPr/>
        </p:nvGrpSpPr>
        <p:grpSpPr>
          <a:xfrm>
            <a:off x="1817269" y="3579509"/>
            <a:ext cx="1495198" cy="1642440"/>
            <a:chOff x="2032000" y="1015999"/>
            <a:chExt cx="2235200" cy="2235200"/>
          </a:xfrm>
          <a:solidFill>
            <a:srgbClr val="FFFF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 3"/>
            <p:cNvSpPr/>
            <p:nvPr/>
          </p:nvSpPr>
          <p:spPr>
            <a:xfrm>
              <a:off x="2032000" y="1015999"/>
              <a:ext cx="2235200" cy="2235200"/>
            </a:xfrm>
            <a:prstGeom prst="gear9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</p:sp>
        <p:sp>
          <p:nvSpPr>
            <p:cNvPr id="15" name=" 4"/>
            <p:cNvSpPr/>
            <p:nvPr/>
          </p:nvSpPr>
          <p:spPr>
            <a:xfrm>
              <a:off x="2481373" y="1539586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lIns="40640" tIns="40640" rIns="40640" bIns="40640" spcCol="1270" anchor="ctr"/>
            <a:lstStyle/>
            <a:p>
              <a:pPr algn="ctr" defTabSz="14224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Arial" pitchFamily="34" charset="0"/>
                <a:buNone/>
                <a:defRPr/>
              </a:pPr>
              <a:endParaRPr lang="vi-VN" kern="0">
                <a:solidFill>
                  <a:sysClr val="window" lastClr="FFFFFF"/>
                </a:solidFill>
                <a:latin typeface="Arial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43302" y="3007969"/>
            <a:ext cx="572295" cy="769441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C0504D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kern="0" dirty="0" smtClean="0">
                <a:solidFill>
                  <a:srgbClr val="00C200"/>
                </a:solidFill>
                <a:cs typeface="Arial" charset="0"/>
              </a:rPr>
              <a:t>K</a:t>
            </a:r>
            <a:endParaRPr lang="vi-VN" sz="4400" b="1" kern="0" dirty="0" smtClean="0">
              <a:solidFill>
                <a:srgbClr val="00C200"/>
              </a:solidFill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76717" y="3007969"/>
            <a:ext cx="568575" cy="769441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C0504D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kern="0" dirty="0">
                <a:solidFill>
                  <a:srgbClr val="FF0000"/>
                </a:solidFill>
                <a:cs typeface="Arial" charset="0"/>
              </a:rPr>
              <a:t>H</a:t>
            </a:r>
            <a:endParaRPr lang="vi-VN" sz="4400" b="1" kern="0" dirty="0" smtClean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17025" y="3004794"/>
            <a:ext cx="568574" cy="769441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C0504D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kern="0" smtClean="0">
                <a:solidFill>
                  <a:srgbClr val="24602E"/>
                </a:solidFill>
                <a:cs typeface="Arial" charset="0"/>
              </a:rPr>
              <a:t>T</a:t>
            </a:r>
            <a:endParaRPr lang="vi-VN" sz="4400" b="1" kern="0" smtClean="0">
              <a:solidFill>
                <a:srgbClr val="24602E"/>
              </a:solidFill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25164" y="3004794"/>
            <a:ext cx="567784" cy="769441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C0504D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kern="0" dirty="0">
                <a:solidFill>
                  <a:srgbClr val="5B34DA"/>
                </a:solidFill>
                <a:cs typeface="Arial" charset="0"/>
              </a:rPr>
              <a:t>N</a:t>
            </a:r>
            <a:endParaRPr lang="vi-VN" sz="4400" b="1" kern="0" dirty="0" smtClean="0">
              <a:solidFill>
                <a:srgbClr val="5B34DA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68634" y="3018716"/>
            <a:ext cx="567784" cy="769441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C0504D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kern="0" dirty="0">
                <a:solidFill>
                  <a:srgbClr val="333300"/>
                </a:solidFill>
                <a:cs typeface="Arial" charset="0"/>
              </a:rPr>
              <a:t>6</a:t>
            </a:r>
            <a:endParaRPr lang="vi-VN" sz="4400" b="1" kern="0" dirty="0" smtClean="0">
              <a:solidFill>
                <a:srgbClr val="333300"/>
              </a:solidFill>
              <a:cs typeface="Arial" charset="0"/>
            </a:endParaRPr>
          </a:p>
        </p:txBody>
      </p:sp>
      <p:pic>
        <p:nvPicPr>
          <p:cNvPr id="4122" name="Picture 36" descr="butterflies_flowers_sm_nwm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6096001"/>
            <a:ext cx="762000" cy="74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7" descr="Firewrk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3810001"/>
            <a:ext cx="12954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Picture 38" descr="Firewrk5"/>
          <p:cNvSpPr>
            <a:spLocks noChangeAspect="1" noChangeArrowheads="1"/>
          </p:cNvSpPr>
          <p:nvPr/>
        </p:nvSpPr>
        <p:spPr bwMode="auto">
          <a:xfrm>
            <a:off x="6623052" y="3232151"/>
            <a:ext cx="7477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6" name="WordArt 54" descr="Green marble"/>
          <p:cNvSpPr>
            <a:spLocks noChangeArrowheads="1" noChangeShapeType="1" noTextEdit="1"/>
          </p:cNvSpPr>
          <p:nvPr/>
        </p:nvSpPr>
        <p:spPr bwMode="auto">
          <a:xfrm>
            <a:off x="425450" y="685800"/>
            <a:ext cx="7010400" cy="796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en-US" sz="166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166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44: LỰC MA SÁT</a:t>
            </a:r>
            <a:endParaRPr lang="en-US" sz="166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48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23" presetClass="entr" presetSubtype="16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8575" y="152400"/>
            <a:ext cx="3476625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386713851475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181100"/>
            <a:ext cx="9150698" cy="567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143000"/>
            <a:ext cx="3606478" cy="2967831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508027" y="76200"/>
            <a:ext cx="378174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886201" y="76200"/>
            <a:ext cx="5264497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GHỀ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505200" y="647700"/>
            <a:ext cx="381001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886201" y="647700"/>
            <a:ext cx="5257798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47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1219200"/>
            <a:ext cx="9134475" cy="5638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09600" y="228600"/>
            <a:ext cx="81534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181600" y="3505200"/>
            <a:ext cx="609600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6380" y="2858869"/>
            <a:ext cx="909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>
            <a:stCxn id="11" idx="2"/>
          </p:cNvCxnSpPr>
          <p:nvPr/>
        </p:nvCxnSpPr>
        <p:spPr>
          <a:xfrm flipH="1">
            <a:off x="4829175" y="5904131"/>
            <a:ext cx="807245" cy="29944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81600" y="5257800"/>
            <a:ext cx="909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57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52401" y="827484"/>
            <a:ext cx="4114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THÍ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NGHIỆM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3400" y="1524000"/>
            <a:ext cx="4724400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en-US" sz="3000" b="1" u="sng" dirty="0">
                <a:latin typeface="Times New Roman" panose="02020603050405020304" pitchFamily="18" charset="0"/>
                <a:ea typeface="Arial" panose="020B0604020202020204" pitchFamily="34" charset="0"/>
              </a:rPr>
              <a:t>* </a:t>
            </a:r>
            <a:r>
              <a:rPr lang="vi-VN" sz="3000" b="1" u="sng" dirty="0">
                <a:latin typeface="Times New Roman" panose="02020603050405020304" pitchFamily="18" charset="0"/>
                <a:ea typeface="Arial" panose="020B0604020202020204" pitchFamily="34" charset="0"/>
              </a:rPr>
              <a:t>Bước 1: </a:t>
            </a:r>
            <a:r>
              <a:rPr lang="vi-VN" sz="3000" dirty="0">
                <a:latin typeface="Times New Roman" panose="02020603050405020304" pitchFamily="18" charset="0"/>
                <a:ea typeface="Arial" panose="020B0604020202020204" pitchFamily="34" charset="0"/>
              </a:rPr>
              <a:t>Móc lực kế vào khối gỗ đặt trên bàn, cầm lực kế song song với mặt bàn.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en-US" sz="3000" b="1" u="sng" dirty="0">
                <a:latin typeface="Times New Roman" panose="02020603050405020304" pitchFamily="18" charset="0"/>
                <a:ea typeface="Arial" panose="020B0604020202020204" pitchFamily="34" charset="0"/>
              </a:rPr>
              <a:t>* </a:t>
            </a:r>
            <a:r>
              <a:rPr lang="vi-VN" sz="3000" b="1" u="sng" dirty="0">
                <a:latin typeface="Times New Roman" panose="02020603050405020304" pitchFamily="18" charset="0"/>
                <a:ea typeface="Arial" panose="020B0604020202020204" pitchFamily="34" charset="0"/>
              </a:rPr>
              <a:t>Bước 2: </a:t>
            </a:r>
            <a:r>
              <a:rPr lang="vi-VN" sz="3000" dirty="0">
                <a:latin typeface="Times New Roman" panose="02020603050405020304" pitchFamily="18" charset="0"/>
                <a:ea typeface="Arial" panose="020B0604020202020204" pitchFamily="34" charset="0"/>
              </a:rPr>
              <a:t>Kéo từ từ lực kế theo phương song song với mặt bàn mà vật vẫn chưa dịch chuyển. 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en-US" sz="3000" b="1" u="sng" dirty="0">
                <a:latin typeface="Times New Roman" panose="02020603050405020304" pitchFamily="18" charset="0"/>
                <a:ea typeface="Arial" panose="020B0604020202020204" pitchFamily="34" charset="0"/>
              </a:rPr>
              <a:t>* </a:t>
            </a:r>
            <a:r>
              <a:rPr lang="en-US" sz="3000" b="1" u="sng" dirty="0" err="1">
                <a:latin typeface="Times New Roman" panose="02020603050405020304" pitchFamily="18" charset="0"/>
                <a:ea typeface="Arial" panose="020B0604020202020204" pitchFamily="34" charset="0"/>
              </a:rPr>
              <a:t>Bước</a:t>
            </a:r>
            <a:r>
              <a:rPr lang="en-US" sz="3000" b="1" u="sng" dirty="0">
                <a:latin typeface="Times New Roman" panose="02020603050405020304" pitchFamily="18" charset="0"/>
                <a:ea typeface="Arial" panose="020B0604020202020204" pitchFamily="34" charset="0"/>
              </a:rPr>
              <a:t> 3: </a:t>
            </a:r>
            <a:r>
              <a:rPr lang="en-US" sz="3000" dirty="0" err="1">
                <a:latin typeface="Times New Roman" panose="02020603050405020304" pitchFamily="18" charset="0"/>
                <a:ea typeface="Arial" panose="020B0604020202020204" pitchFamily="34" charset="0"/>
              </a:rPr>
              <a:t>Kéo</a:t>
            </a:r>
            <a:r>
              <a:rPr lang="en-US" sz="3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" panose="020B0604020202020204" pitchFamily="34" charset="0"/>
              </a:rPr>
              <a:t>mạnh</a:t>
            </a:r>
            <a:r>
              <a:rPr lang="en-US" sz="3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en-US" sz="3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" panose="020B0604020202020204" pitchFamily="34" charset="0"/>
              </a:rPr>
              <a:t>khối</a:t>
            </a:r>
            <a:r>
              <a:rPr lang="en-US" sz="3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" panose="020B0604020202020204" pitchFamily="34" charset="0"/>
              </a:rPr>
              <a:t>gỗ</a:t>
            </a:r>
            <a:r>
              <a:rPr lang="en-US" sz="3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trượt</a:t>
            </a:r>
            <a:r>
              <a:rPr lang="en-US" sz="3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trên</a:t>
            </a:r>
            <a:r>
              <a:rPr lang="en-US" sz="3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" panose="020B0604020202020204" pitchFamily="34" charset="0"/>
              </a:rPr>
              <a:t>mặt</a:t>
            </a:r>
            <a:r>
              <a:rPr lang="en-US" sz="3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" panose="020B0604020202020204" pitchFamily="34" charset="0"/>
              </a:rPr>
              <a:t>bàn</a:t>
            </a:r>
            <a:r>
              <a:rPr lang="en-US" sz="3000" dirty="0"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endParaRPr lang="en-US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487"/>
            <a:ext cx="4398019" cy="538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1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150" y="19050"/>
            <a:ext cx="9067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0"/>
              </a:spcBef>
              <a:spcAft>
                <a:spcPts val="0"/>
              </a:spcAft>
            </a:pPr>
            <a:r>
              <a:rPr lang="en-US" sz="2500" b="1" kern="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500" b="1" kern="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500" b="1" kern="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500" b="1" kern="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500" b="1" kern="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500" b="1" kern="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500" b="1" kern="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kern="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500" b="1" kern="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500" b="1" kern="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500" b="1" kern="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endParaRPr lang="en-US" sz="2500" b="1" kern="0" dirty="0">
              <a:solidFill>
                <a:srgbClr val="1F3864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   ……….                 </a:t>
            </a:r>
            <a:r>
              <a:rPr lang="en-US" sz="2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:……..</a:t>
            </a:r>
          </a:p>
          <a:p>
            <a:pPr>
              <a:spcAft>
                <a:spcPts val="0"/>
              </a:spcAft>
            </a:pP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" y="1285492"/>
            <a:ext cx="4362451" cy="13259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" y="2649587"/>
            <a:ext cx="4371976" cy="1638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49" y="1271831"/>
            <a:ext cx="4343402" cy="14250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49" y="2729717"/>
            <a:ext cx="4343401" cy="157722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7624" y="4325987"/>
            <a:ext cx="4371976" cy="25320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….....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……........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52974" y="4345855"/>
            <a:ext cx="4371976" cy="25121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Lực</a:t>
            </a:r>
            <a:r>
              <a:rPr lang="en-US" sz="22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</a:rPr>
              <a:t>k</a:t>
            </a:r>
            <a:r>
              <a:rPr 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éo</a:t>
            </a:r>
            <a:r>
              <a:rPr lang="en-US" sz="22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lực</a:t>
            </a:r>
            <a:r>
              <a:rPr lang="en-US" sz="22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đẩy</a:t>
            </a:r>
            <a:r>
              <a:rPr lang="en-US" sz="22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) </a:t>
            </a:r>
            <a:r>
              <a:rPr 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đủ</a:t>
            </a:r>
            <a:r>
              <a:rPr lang="en-US" sz="22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mạnh</a:t>
            </a:r>
            <a:r>
              <a:rPr lang="en-US" sz="22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en-US" sz="22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22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chuyển</a:t>
            </a:r>
            <a:r>
              <a:rPr lang="en-US" sz="22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en-US" sz="22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trượt</a:t>
            </a:r>
            <a:endParaRPr lang="en-US" sz="2200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….....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……........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</a:t>
            </a:r>
          </a:p>
          <a:p>
            <a:pPr algn="just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44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150" y="19050"/>
            <a:ext cx="9067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0"/>
              </a:spcBef>
              <a:spcAft>
                <a:spcPts val="0"/>
              </a:spcAft>
            </a:pPr>
            <a:r>
              <a:rPr lang="en-US" sz="2500" b="1" kern="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500" b="1" kern="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500" b="1" kern="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500" b="1" kern="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500" b="1" kern="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500" b="1" kern="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500" b="1" kern="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kern="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500" b="1" kern="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500" b="1" kern="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500" b="1" kern="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endParaRPr lang="en-US" sz="2500" b="1" kern="0" dirty="0">
              <a:solidFill>
                <a:srgbClr val="1F3864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   ……….                 </a:t>
            </a:r>
            <a:r>
              <a:rPr lang="en-US" sz="2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:……..</a:t>
            </a:r>
          </a:p>
          <a:p>
            <a:pPr>
              <a:spcAft>
                <a:spcPts val="0"/>
              </a:spcAft>
            </a:pP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" y="1285492"/>
            <a:ext cx="4362451" cy="13259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" y="2649587"/>
            <a:ext cx="4371976" cy="1638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49" y="1271831"/>
            <a:ext cx="4343402" cy="14250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49" y="2729717"/>
            <a:ext cx="4343401" cy="157722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7624" y="4325987"/>
            <a:ext cx="4371976" cy="25320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endParaRPr lang="en-US" sz="20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52974" y="4345855"/>
            <a:ext cx="4371976" cy="25121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Kéo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đẩy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)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đủ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mạnh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chuyển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trượt</a:t>
            </a:r>
            <a:endParaRPr lang="en-US" sz="2000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endParaRPr lang="en-US" sz="2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28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04800" y="228600"/>
            <a:ext cx="3048000" cy="609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584" name="Cloud"/>
          <p:cNvSpPr>
            <a:spLocks noChangeAspect="1" noEditPoints="1" noChangeArrowheads="1"/>
          </p:cNvSpPr>
          <p:nvPr/>
        </p:nvSpPr>
        <p:spPr bwMode="auto">
          <a:xfrm>
            <a:off x="3871021" y="1143000"/>
            <a:ext cx="5136802" cy="52578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en-US" sz="2800" b="1" dirty="0" smtClean="0">
                <a:latin typeface="VNI-Times" pitchFamily="2" charset="0"/>
              </a:rPr>
              <a:t>    </a:t>
            </a:r>
            <a:r>
              <a:rPr lang="en-US" sz="2800" b="1" u="sng" dirty="0" err="1" smtClean="0">
                <a:solidFill>
                  <a:srgbClr val="FF0000"/>
                </a:solidFill>
                <a:latin typeface="VNI-Times" pitchFamily="2" charset="0"/>
              </a:rPr>
              <a:t>Giaûi</a:t>
            </a:r>
            <a:r>
              <a:rPr lang="en-US" sz="2800" b="1" u="sng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VNI-Times" pitchFamily="2" charset="0"/>
              </a:rPr>
              <a:t>thích</a:t>
            </a:r>
            <a:r>
              <a:rPr lang="en-US" sz="2800" dirty="0" smtClean="0">
                <a:solidFill>
                  <a:srgbClr val="FF0000"/>
                </a:solidFill>
                <a:latin typeface="VNI-Times" pitchFamily="2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Ma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2800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4156249" y="228600"/>
            <a:ext cx="4800600" cy="136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indent="0" algn="ctr"/>
            <a:r>
              <a:rPr lang="en-US" sz="2800" b="1" dirty="0" err="1"/>
              <a:t>Khi</a:t>
            </a:r>
            <a:r>
              <a:rPr lang="en-US" sz="2800" b="1" dirty="0"/>
              <a:t> </a:t>
            </a:r>
            <a:r>
              <a:rPr lang="en-US" sz="2800" b="1" dirty="0" err="1"/>
              <a:t>ñi</a:t>
            </a:r>
            <a:r>
              <a:rPr lang="en-US" sz="2800" b="1" dirty="0"/>
              <a:t> </a:t>
            </a:r>
            <a:r>
              <a:rPr lang="en-US" sz="2800" b="1" dirty="0" err="1"/>
              <a:t>treân</a:t>
            </a:r>
            <a:r>
              <a:rPr lang="en-US" sz="2800" b="1" dirty="0"/>
              <a:t> </a:t>
            </a:r>
            <a:r>
              <a:rPr lang="en-US" sz="2800" b="1" dirty="0" err="1"/>
              <a:t>saøn</a:t>
            </a:r>
            <a:r>
              <a:rPr lang="en-US" sz="2800" b="1" dirty="0"/>
              <a:t> </a:t>
            </a:r>
            <a:r>
              <a:rPr lang="en-US" sz="2800" b="1" dirty="0" err="1"/>
              <a:t>ñaù</a:t>
            </a:r>
            <a:r>
              <a:rPr lang="en-US" sz="2800" b="1" dirty="0"/>
              <a:t> </a:t>
            </a:r>
            <a:r>
              <a:rPr lang="en-US" sz="2800" b="1" dirty="0" err="1"/>
              <a:t>hoa</a:t>
            </a:r>
            <a:r>
              <a:rPr lang="en-US" sz="2800" b="1" dirty="0"/>
              <a:t> </a:t>
            </a:r>
            <a:r>
              <a:rPr lang="en-US" sz="2800" b="1" dirty="0" err="1"/>
              <a:t>môùi</a:t>
            </a:r>
            <a:endParaRPr lang="en-US" sz="2800" b="1" dirty="0"/>
          </a:p>
          <a:p>
            <a:pPr algn="ctr"/>
            <a:r>
              <a:rPr lang="en-US" sz="2800" b="1" dirty="0"/>
              <a:t> </a:t>
            </a:r>
            <a:r>
              <a:rPr lang="en-US" sz="2800" b="1" dirty="0" err="1"/>
              <a:t>lau</a:t>
            </a:r>
            <a:r>
              <a:rPr lang="en-US" sz="2800" b="1" dirty="0"/>
              <a:t> </a:t>
            </a:r>
            <a:r>
              <a:rPr lang="en-US" sz="2800" b="1" dirty="0" err="1"/>
              <a:t>deå</a:t>
            </a:r>
            <a:r>
              <a:rPr lang="en-US" sz="2800" b="1" dirty="0"/>
              <a:t> </a:t>
            </a:r>
            <a:r>
              <a:rPr lang="en-US" sz="2800" b="1" dirty="0" err="1"/>
              <a:t>bò</a:t>
            </a:r>
            <a:r>
              <a:rPr lang="en-US" sz="2800" b="1" dirty="0"/>
              <a:t> </a:t>
            </a:r>
            <a:r>
              <a:rPr lang="en-US" sz="2800" b="1" dirty="0" err="1"/>
              <a:t>ngaõ</a:t>
            </a:r>
            <a:r>
              <a:rPr lang="en-US" sz="2800" b="1" dirty="0"/>
              <a:t>.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6" name="Picture 5" descr="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9" b="25040"/>
          <a:stretch>
            <a:fillRect/>
          </a:stretch>
        </p:blipFill>
        <p:spPr bwMode="auto">
          <a:xfrm>
            <a:off x="0" y="1449388"/>
            <a:ext cx="400719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270157"/>
      </p:ext>
    </p:extLst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549729" y="1143000"/>
            <a:ext cx="388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Lực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ma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sát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trượt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800600" y="2590802"/>
          <a:ext cx="3945292" cy="3886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Document" r:id="rId3" imgW="7606030" imgH="5205730" progId="Word.Document.8">
                  <p:embed/>
                </p:oleObj>
              </mc:Choice>
              <mc:Fallback>
                <p:oleObj name="Document" r:id="rId3" imgW="7606030" imgH="520573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590802"/>
                        <a:ext cx="3945292" cy="3886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8056" y="2745999"/>
            <a:ext cx="4114800" cy="206210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dirty="0" err="1">
                <a:solidFill>
                  <a:schemeClr val="tx2"/>
                </a:solidFill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anose="02020603050405020304" pitchFamily="18" charset="0"/>
              </a:rPr>
              <a:t>bóp</a:t>
            </a:r>
            <a:r>
              <a:rPr lang="en-US" sz="32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anose="02020603050405020304" pitchFamily="18" charset="0"/>
              </a:rPr>
              <a:t>phanh</a:t>
            </a:r>
            <a:r>
              <a:rPr lang="en-US" sz="32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anose="02020603050405020304" pitchFamily="18" charset="0"/>
              </a:rPr>
              <a:t>má</a:t>
            </a:r>
            <a:r>
              <a:rPr lang="en-US" sz="32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anose="02020603050405020304" pitchFamily="18" charset="0"/>
              </a:rPr>
              <a:t>phanh</a:t>
            </a:r>
            <a:r>
              <a:rPr lang="en-US" sz="32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chuyển</a:t>
            </a:r>
            <a:r>
              <a:rPr lang="en-US" sz="32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anose="02020603050405020304" pitchFamily="18" charset="0"/>
              </a:rPr>
              <a:t>vành</a:t>
            </a:r>
            <a:r>
              <a:rPr lang="en-US" sz="32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anose="02020603050405020304" pitchFamily="18" charset="0"/>
              </a:rPr>
              <a:t>bánh</a:t>
            </a:r>
            <a:r>
              <a:rPr lang="en-US" sz="32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xe</a:t>
            </a:r>
            <a:r>
              <a:rPr lang="en-US" sz="32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? </a:t>
            </a:r>
            <a:endParaRPr lang="en-US" sz="32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5673436" y="3777051"/>
            <a:ext cx="1066800" cy="12192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09575" y="62388"/>
            <a:ext cx="8763000" cy="7758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04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8" grpId="1" animBg="1"/>
      <p:bldP spid="16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2532</TotalTime>
  <Words>735</Words>
  <Application>Microsoft Office PowerPoint</Application>
  <PresentationFormat>On-screen Show (4:3)</PresentationFormat>
  <Paragraphs>71</Paragraphs>
  <Slides>16</Slides>
  <Notes>1</Notes>
  <HiddenSlides>0</HiddenSlides>
  <MMClips>2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Verdana</vt:lpstr>
      <vt:lpstr>Calibri</vt:lpstr>
      <vt:lpstr>VNI-Times</vt:lpstr>
      <vt:lpstr>Calibri Light</vt:lpstr>
      <vt:lpstr>Arial</vt:lpstr>
      <vt:lpstr>Wingdings</vt:lpstr>
      <vt:lpstr>Symbol</vt:lpstr>
      <vt:lpstr>Times New Roman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76</cp:revision>
  <cp:lastPrinted>2022-11-09T14:49:41Z</cp:lastPrinted>
  <dcterms:created xsi:type="dcterms:W3CDTF">2017-09-21T17:04:00Z</dcterms:created>
  <dcterms:modified xsi:type="dcterms:W3CDTF">2025-04-03T01:24:41Z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1033-10.2.0.7456</vt:lpwstr>
  </property>
</Properties>
</file>