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7" r:id="rId4"/>
    <p:sldId id="258" r:id="rId5"/>
    <p:sldId id="259" r:id="rId6"/>
    <p:sldId id="260" r:id="rId7"/>
    <p:sldId id="261" r:id="rId8"/>
    <p:sldId id="262" r:id="rId9"/>
    <p:sldId id="270" r:id="rId10"/>
    <p:sldId id="265" r:id="rId11"/>
    <p:sldId id="266" r:id="rId12"/>
    <p:sldId id="267" r:id="rId13"/>
    <p:sldId id="268" r:id="rId14"/>
  </p:sldIdLst>
  <p:sldSz cx="18288000" cy="10287000"/>
  <p:notesSz cx="6858000" cy="9144000"/>
  <p:embeddedFontLs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5" d="100"/>
          <a:sy n="25" d="100"/>
        </p:scale>
        <p:origin x="-1956"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2.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2.svg"/><Relationship Id="rId7" Type="http://schemas.openxmlformats.org/officeDocument/2006/relationships/image" Target="../media/image5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4.svg"/><Relationship Id="rId5" Type="http://schemas.openxmlformats.org/officeDocument/2006/relationships/image" Target="../media/image56.svg"/><Relationship Id="rId10"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0.svg"/><Relationship Id="rId4" Type="http://schemas.openxmlformats.org/officeDocument/2006/relationships/image" Target="../media/image6.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svg"/><Relationship Id="rId7"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4.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38.svg"/><Relationship Id="rId10"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3747" y="964742"/>
            <a:ext cx="15120507" cy="83575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96324">
            <a:off x="554675" y="6848855"/>
            <a:ext cx="3900415" cy="1304866"/>
          </a:xfrm>
          <a:prstGeom prst="rect">
            <a:avLst/>
          </a:prstGeom>
        </p:spPr>
      </p:pic>
      <p:grpSp>
        <p:nvGrpSpPr>
          <p:cNvPr id="4" name="Group 4"/>
          <p:cNvGrpSpPr/>
          <p:nvPr/>
        </p:nvGrpSpPr>
        <p:grpSpPr>
          <a:xfrm>
            <a:off x="4520466" y="2204524"/>
            <a:ext cx="9247068" cy="5794143"/>
            <a:chOff x="0" y="-1726854"/>
            <a:chExt cx="12329424" cy="7725524"/>
          </a:xfrm>
        </p:grpSpPr>
        <p:sp>
          <p:nvSpPr>
            <p:cNvPr id="5" name="TextBox 5"/>
            <p:cNvSpPr txBox="1"/>
            <p:nvPr/>
          </p:nvSpPr>
          <p:spPr>
            <a:xfrm>
              <a:off x="1592712" y="411698"/>
              <a:ext cx="9822312" cy="3465223"/>
            </a:xfrm>
            <a:prstGeom prst="rect">
              <a:avLst/>
            </a:prstGeom>
          </p:spPr>
          <p:txBody>
            <a:bodyPr wrap="square" lIns="0" tIns="0" rIns="0" bIns="0" rtlCol="0" anchor="t">
              <a:spAutoFit/>
            </a:bodyPr>
            <a:lstStyle/>
            <a:p>
              <a:pPr algn="ctr">
                <a:lnSpc>
                  <a:spcPct val="150000"/>
                </a:lnSpc>
              </a:pPr>
              <a:r>
                <a:rPr lang="en-US" sz="6000" b="1" smtClean="0">
                  <a:solidFill>
                    <a:srgbClr val="FFA800"/>
                  </a:solidFill>
                  <a:latin typeface="Arial" pitchFamily="34" charset="0"/>
                  <a:cs typeface="Arial" pitchFamily="34" charset="0"/>
                </a:rPr>
                <a:t>CHÀO MỪNG THẦY CÔ VÀ CÁC EM</a:t>
              </a:r>
              <a:endParaRPr lang="en-US" sz="6000" b="1">
                <a:solidFill>
                  <a:srgbClr val="FFA800"/>
                </a:solidFill>
                <a:latin typeface="Arial" pitchFamily="34" charset="0"/>
                <a:cs typeface="Arial" pitchFamily="34" charset="0"/>
              </a:endParaRPr>
            </a:p>
          </p:txBody>
        </p:sp>
        <p:sp>
          <p:nvSpPr>
            <p:cNvPr id="6" name="TextBox 6"/>
            <p:cNvSpPr txBox="1"/>
            <p:nvPr/>
          </p:nvSpPr>
          <p:spPr>
            <a:xfrm>
              <a:off x="0" y="5335497"/>
              <a:ext cx="12329424" cy="663173"/>
            </a:xfrm>
            <a:prstGeom prst="rect">
              <a:avLst/>
            </a:prstGeom>
          </p:spPr>
          <p:txBody>
            <a:bodyPr lIns="0" tIns="0" rIns="0" bIns="0" rtlCol="0" anchor="t">
              <a:spAutoFit/>
            </a:bodyPr>
            <a:lstStyle/>
            <a:p>
              <a:pPr algn="ctr">
                <a:lnSpc>
                  <a:spcPts val="4200"/>
                </a:lnSpc>
              </a:pPr>
              <a:r>
                <a:rPr lang="en-US" sz="3200" b="1">
                  <a:solidFill>
                    <a:srgbClr val="292929"/>
                  </a:solidFill>
                  <a:latin typeface="Arial" pitchFamily="34" charset="0"/>
                  <a:cs typeface="Arial" pitchFamily="34" charset="0"/>
                </a:rPr>
                <a:t>Giáo viên:</a:t>
              </a:r>
            </a:p>
          </p:txBody>
        </p:sp>
        <p:sp>
          <p:nvSpPr>
            <p:cNvPr id="7" name="TextBox 7"/>
            <p:cNvSpPr txBox="1"/>
            <p:nvPr/>
          </p:nvSpPr>
          <p:spPr>
            <a:xfrm>
              <a:off x="2100712" y="-1726854"/>
              <a:ext cx="9314312" cy="718145"/>
            </a:xfrm>
            <a:prstGeom prst="rect">
              <a:avLst/>
            </a:prstGeom>
          </p:spPr>
          <p:txBody>
            <a:bodyPr wrap="square" lIns="0" tIns="0" rIns="0" bIns="0" rtlCol="0" anchor="t">
              <a:spAutoFit/>
            </a:bodyPr>
            <a:lstStyle/>
            <a:p>
              <a:pPr>
                <a:lnSpc>
                  <a:spcPts val="4200"/>
                </a:lnSpc>
              </a:pPr>
              <a:r>
                <a:rPr lang="en-US" sz="3200" b="1" spc="44" smtClean="0">
                  <a:solidFill>
                    <a:srgbClr val="292929"/>
                  </a:solidFill>
                  <a:latin typeface="Arial" pitchFamily="34" charset="0"/>
                  <a:cs typeface="Arial" pitchFamily="34" charset="0"/>
                </a:rPr>
                <a:t>Trường </a:t>
              </a:r>
              <a:endParaRPr lang="en-US" sz="3200" b="1" spc="44">
                <a:solidFill>
                  <a:srgbClr val="292929"/>
                </a:solidFill>
                <a:latin typeface="Arial" pitchFamily="34" charset="0"/>
                <a:cs typeface="Arial" pitchFamily="34"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37390" y="5143500"/>
            <a:ext cx="3458507" cy="32698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16855">
            <a:off x="14090388" y="1686262"/>
            <a:ext cx="3201028" cy="101850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755888" y="3793432"/>
            <a:ext cx="2812641" cy="27001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4077427" y="1217463"/>
            <a:ext cx="8979070" cy="1335237"/>
          </a:xfrm>
          <a:prstGeom prst="rect">
            <a:avLst/>
          </a:prstGeom>
        </p:spPr>
        <p:txBody>
          <a:bodyPr lIns="0" tIns="0" rIns="0" bIns="0" rtlCol="0" anchor="t">
            <a:spAutoFit/>
          </a:bodyPr>
          <a:lstStyle/>
          <a:p>
            <a:pPr algn="ctr">
              <a:lnSpc>
                <a:spcPct val="150000"/>
              </a:lnSpc>
            </a:pPr>
            <a:r>
              <a:rPr lang="en-US" sz="6600" b="1">
                <a:solidFill>
                  <a:srgbClr val="CD4343"/>
                </a:solidFill>
                <a:latin typeface="Arial" pitchFamily="34" charset="0"/>
                <a:cs typeface="Arial" pitchFamily="34" charset="0"/>
              </a:rPr>
              <a:t>VẬN DỤNG</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36615">
            <a:off x="665475" y="8087079"/>
            <a:ext cx="3258528" cy="109012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43903" y="1871399"/>
            <a:ext cx="2674653" cy="2567667"/>
          </a:xfrm>
          <a:prstGeom prst="rect">
            <a:avLst/>
          </a:prstGeom>
        </p:spPr>
      </p:pic>
      <p:sp>
        <p:nvSpPr>
          <p:cNvPr id="6" name="TextBox 6"/>
          <p:cNvSpPr txBox="1"/>
          <p:nvPr/>
        </p:nvSpPr>
        <p:spPr>
          <a:xfrm>
            <a:off x="3213740" y="3054064"/>
            <a:ext cx="11416659" cy="5539978"/>
          </a:xfrm>
          <a:prstGeom prst="rect">
            <a:avLst/>
          </a:prstGeom>
        </p:spPr>
        <p:txBody>
          <a:bodyPr wrap="square" lIns="0" tIns="0" rIns="0" bIns="0" rtlCol="0" anchor="t">
            <a:spAutoFit/>
          </a:bodyPr>
          <a:lstStyle/>
          <a:p>
            <a:pPr algn="just">
              <a:lnSpc>
                <a:spcPct val="150000"/>
              </a:lnSpc>
              <a:spcBef>
                <a:spcPct val="0"/>
              </a:spcBef>
            </a:pPr>
            <a:r>
              <a:rPr lang="en-US" sz="4000">
                <a:solidFill>
                  <a:srgbClr val="CD4343"/>
                </a:solidFill>
                <a:latin typeface="Arial" pitchFamily="34" charset="0"/>
                <a:cs typeface="Arial" pitchFamily="34" charset="0"/>
              </a:rPr>
              <a:t>V</a:t>
            </a:r>
            <a:r>
              <a:rPr lang="en-US" sz="4000" smtClean="0">
                <a:solidFill>
                  <a:srgbClr val="CD4343"/>
                </a:solidFill>
                <a:latin typeface="Arial" pitchFamily="34" charset="0"/>
                <a:cs typeface="Arial" pitchFamily="34" charset="0"/>
              </a:rPr>
              <a:t>ận </a:t>
            </a:r>
            <a:r>
              <a:rPr lang="en-US" sz="4000">
                <a:solidFill>
                  <a:srgbClr val="CD4343"/>
                </a:solidFill>
                <a:latin typeface="Arial" pitchFamily="34" charset="0"/>
                <a:cs typeface="Arial" pitchFamily="34" charset="0"/>
              </a:rPr>
              <a:t>dụng </a:t>
            </a:r>
            <a:r>
              <a:rPr lang="en-US" sz="4000" smtClean="0">
                <a:solidFill>
                  <a:srgbClr val="CD4343"/>
                </a:solidFill>
                <a:latin typeface="Arial" pitchFamily="34" charset="0"/>
                <a:cs typeface="Arial" pitchFamily="34" charset="0"/>
              </a:rPr>
              <a:t>những điều </a:t>
            </a:r>
            <a:r>
              <a:rPr lang="en-US" sz="4000">
                <a:solidFill>
                  <a:srgbClr val="CD4343"/>
                </a:solidFill>
                <a:latin typeface="Arial" pitchFamily="34" charset="0"/>
                <a:cs typeface="Arial" pitchFamily="34" charset="0"/>
              </a:rPr>
              <a:t>đã tiếp thu được để:</a:t>
            </a:r>
          </a:p>
          <a:p>
            <a:pPr algn="just">
              <a:lnSpc>
                <a:spcPct val="150000"/>
              </a:lnSpc>
              <a:spcBef>
                <a:spcPct val="0"/>
              </a:spcBef>
            </a:pPr>
            <a:r>
              <a:rPr lang="en-US" sz="4000">
                <a:solidFill>
                  <a:srgbClr val="CD4343"/>
                </a:solidFill>
                <a:latin typeface="Arial" pitchFamily="34" charset="0"/>
                <a:cs typeface="Arial" pitchFamily="34" charset="0"/>
              </a:rPr>
              <a:t>- Chỉ ra những chỗ còn chưa gọn gàng, ngăn nắp ở góc học tập.</a:t>
            </a:r>
          </a:p>
          <a:p>
            <a:pPr algn="just">
              <a:lnSpc>
                <a:spcPct val="150000"/>
              </a:lnSpc>
              <a:spcBef>
                <a:spcPct val="0"/>
              </a:spcBef>
            </a:pPr>
            <a:r>
              <a:rPr lang="en-US" sz="4000">
                <a:solidFill>
                  <a:srgbClr val="CD4343"/>
                </a:solidFill>
                <a:latin typeface="Arial" pitchFamily="34" charset="0"/>
                <a:cs typeface="Arial" pitchFamily="34" charset="0"/>
              </a:rPr>
              <a:t>- Sắp xếp góc học tập gọn gàng, ngăn nắp theo ý tưởng, đảm bảo thuận tiện cho việc học tập ở nhà của bản thân.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4339573" y="1866900"/>
            <a:ext cx="10302032" cy="1092543"/>
          </a:xfrm>
          <a:prstGeom prst="rect">
            <a:avLst/>
          </a:prstGeom>
        </p:spPr>
        <p:txBody>
          <a:bodyPr lIns="0" tIns="0" rIns="0" bIns="0" rtlCol="0" anchor="t">
            <a:spAutoFit/>
          </a:bodyPr>
          <a:lstStyle/>
          <a:p>
            <a:pPr algn="ctr">
              <a:lnSpc>
                <a:spcPct val="150000"/>
              </a:lnSpc>
            </a:pPr>
            <a:r>
              <a:rPr lang="en-US" sz="5400" b="1">
                <a:solidFill>
                  <a:srgbClr val="CD4343"/>
                </a:solidFill>
                <a:latin typeface="Arial" pitchFamily="34" charset="0"/>
                <a:cs typeface="Arial" pitchFamily="34" charset="0"/>
              </a:rPr>
              <a:t>KẾT LUẬN CHUNG</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54961" y="6743846"/>
            <a:ext cx="3014778" cy="285033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680" y="1028700"/>
            <a:ext cx="2883682" cy="1782640"/>
          </a:xfrm>
          <a:prstGeom prst="rect">
            <a:avLst/>
          </a:prstGeom>
        </p:spPr>
      </p:pic>
      <p:sp>
        <p:nvSpPr>
          <p:cNvPr id="6" name="TextBox 6"/>
          <p:cNvSpPr txBox="1"/>
          <p:nvPr/>
        </p:nvSpPr>
        <p:spPr>
          <a:xfrm>
            <a:off x="3441023" y="3543300"/>
            <a:ext cx="11722777" cy="4502579"/>
          </a:xfrm>
          <a:prstGeom prst="rect">
            <a:avLst/>
          </a:prstGeom>
        </p:spPr>
        <p:txBody>
          <a:bodyPr lIns="0" tIns="0" rIns="0" bIns="0" rtlCol="0" anchor="t">
            <a:spAutoFit/>
          </a:bodyPr>
          <a:lstStyle/>
          <a:p>
            <a:pPr algn="just">
              <a:lnSpc>
                <a:spcPct val="150000"/>
              </a:lnSpc>
              <a:spcBef>
                <a:spcPct val="0"/>
              </a:spcBef>
            </a:pPr>
            <a:r>
              <a:rPr lang="en-US" sz="4000">
                <a:solidFill>
                  <a:srgbClr val="CD4343"/>
                </a:solidFill>
                <a:latin typeface="Arial" pitchFamily="34" charset="0"/>
                <a:cs typeface="Arial" pitchFamily="34" charset="0"/>
              </a:rPr>
              <a:t>Góc học tập là nơi dành riêng cho em ngồi học bài hằng ngày ở nhà. Em cần sắp xếp góc học tập luôn gọn gàng, ngăn nắp để việc học tập được thuận tiện và tạo cảm giác thoải mái, gắn bó, tự hào về góc học tập của mình.</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5446">
            <a:off x="-927668" y="-6825163"/>
            <a:ext cx="19872358" cy="108033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0400" y="476970"/>
            <a:ext cx="2483089" cy="283929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4658" y="1028700"/>
            <a:ext cx="2698191" cy="2551017"/>
          </a:xfrm>
          <a:prstGeom prst="rect">
            <a:avLst/>
          </a:prstGeom>
        </p:spPr>
      </p:pic>
      <p:sp>
        <p:nvSpPr>
          <p:cNvPr id="5" name="TextBox 5"/>
          <p:cNvSpPr txBox="1"/>
          <p:nvPr/>
        </p:nvSpPr>
        <p:spPr>
          <a:xfrm>
            <a:off x="4359811" y="1896615"/>
            <a:ext cx="9279990" cy="1335237"/>
          </a:xfrm>
          <a:prstGeom prst="rect">
            <a:avLst/>
          </a:prstGeom>
        </p:spPr>
        <p:txBody>
          <a:bodyPr wrap="square" lIns="0" tIns="0" rIns="0" bIns="0" rtlCol="0" anchor="t">
            <a:spAutoFit/>
          </a:bodyPr>
          <a:lstStyle/>
          <a:p>
            <a:pPr algn="just">
              <a:lnSpc>
                <a:spcPct val="150000"/>
              </a:lnSpc>
            </a:pPr>
            <a:r>
              <a:rPr lang="en-US" sz="6600" b="1">
                <a:solidFill>
                  <a:srgbClr val="FFFFFF"/>
                </a:solidFill>
                <a:latin typeface="Arial" pitchFamily="34" charset="0"/>
                <a:cs typeface="Arial" pitchFamily="34" charset="0"/>
              </a:rPr>
              <a:t>HƯỚNG DẪN VỀ NHÀ</a:t>
            </a:r>
          </a:p>
        </p:txBody>
      </p:sp>
      <p:sp>
        <p:nvSpPr>
          <p:cNvPr id="10" name="TextBox 5"/>
          <p:cNvSpPr txBox="1"/>
          <p:nvPr/>
        </p:nvSpPr>
        <p:spPr>
          <a:xfrm>
            <a:off x="4172355" y="4381500"/>
            <a:ext cx="10229445" cy="809261"/>
          </a:xfrm>
          <a:prstGeom prst="rect">
            <a:avLst/>
          </a:prstGeom>
        </p:spPr>
        <p:txBody>
          <a:bodyPr lIns="0" tIns="0" rIns="0" bIns="0" rtlCol="0" anchor="t">
            <a:spAutoFit/>
          </a:bodyPr>
          <a:lstStyle/>
          <a:p>
            <a:pPr>
              <a:lnSpc>
                <a:spcPct val="150000"/>
              </a:lnSpc>
            </a:pPr>
            <a:r>
              <a:rPr lang="en-US" sz="4000">
                <a:solidFill>
                  <a:srgbClr val="000000"/>
                </a:solidFill>
                <a:latin typeface="Arial" pitchFamily="34" charset="0"/>
                <a:cs typeface="Arial" pitchFamily="34" charset="0"/>
              </a:rPr>
              <a:t>Ôn tập lại bài cũ</a:t>
            </a:r>
          </a:p>
        </p:txBody>
      </p:sp>
      <p:sp>
        <p:nvSpPr>
          <p:cNvPr id="11" name="TextBox 6"/>
          <p:cNvSpPr txBox="1"/>
          <p:nvPr/>
        </p:nvSpPr>
        <p:spPr>
          <a:xfrm>
            <a:off x="2667000" y="4381500"/>
            <a:ext cx="1113704" cy="923330"/>
          </a:xfrm>
          <a:prstGeom prst="rect">
            <a:avLst/>
          </a:prstGeom>
          <a:ln>
            <a:solidFill>
              <a:schemeClr val="accent5">
                <a:lumMod val="75000"/>
              </a:schemeClr>
            </a:solidFill>
          </a:ln>
        </p:spPr>
        <p:txBody>
          <a:bodyPr wrap="square" lIns="0" tIns="0" rIns="0" bIns="0" rtlCol="0" anchor="t">
            <a:spAutoFit/>
          </a:bodyPr>
          <a:lstStyle/>
          <a:p>
            <a:pPr algn="ctr">
              <a:lnSpc>
                <a:spcPct val="150000"/>
              </a:lnSpc>
            </a:pPr>
            <a:r>
              <a:rPr lang="en-US" sz="4000">
                <a:solidFill>
                  <a:srgbClr val="000000"/>
                </a:solidFill>
                <a:latin typeface="Arial" pitchFamily="34" charset="0"/>
                <a:cs typeface="Arial" pitchFamily="34" charset="0"/>
              </a:rPr>
              <a:t>01</a:t>
            </a:r>
          </a:p>
        </p:txBody>
      </p:sp>
      <p:sp>
        <p:nvSpPr>
          <p:cNvPr id="13" name="TextBox 8"/>
          <p:cNvSpPr txBox="1"/>
          <p:nvPr/>
        </p:nvSpPr>
        <p:spPr>
          <a:xfrm>
            <a:off x="2667000" y="6582370"/>
            <a:ext cx="1113704" cy="923330"/>
          </a:xfrm>
          <a:prstGeom prst="rect">
            <a:avLst/>
          </a:prstGeom>
          <a:ln>
            <a:solidFill>
              <a:schemeClr val="accent5">
                <a:lumMod val="75000"/>
              </a:schemeClr>
            </a:solidFill>
          </a:ln>
        </p:spPr>
        <p:txBody>
          <a:bodyPr wrap="square" lIns="0" tIns="0" rIns="0" bIns="0" rtlCol="0" anchor="t">
            <a:spAutoFit/>
          </a:bodyPr>
          <a:lstStyle/>
          <a:p>
            <a:pPr algn="ctr">
              <a:lnSpc>
                <a:spcPct val="150000"/>
              </a:lnSpc>
            </a:pPr>
            <a:r>
              <a:rPr lang="en-US" sz="4000">
                <a:solidFill>
                  <a:srgbClr val="000000"/>
                </a:solidFill>
                <a:latin typeface="Arial" pitchFamily="34" charset="0"/>
                <a:cs typeface="Arial" pitchFamily="34" charset="0"/>
              </a:rPr>
              <a:t>03</a:t>
            </a:r>
          </a:p>
        </p:txBody>
      </p:sp>
      <p:sp>
        <p:nvSpPr>
          <p:cNvPr id="14" name="TextBox 9"/>
          <p:cNvSpPr txBox="1"/>
          <p:nvPr/>
        </p:nvSpPr>
        <p:spPr>
          <a:xfrm>
            <a:off x="4172355" y="6544039"/>
            <a:ext cx="10229445" cy="923330"/>
          </a:xfrm>
          <a:prstGeom prst="rect">
            <a:avLst/>
          </a:prstGeom>
        </p:spPr>
        <p:txBody>
          <a:bodyPr lIns="0" tIns="0" rIns="0" bIns="0" rtlCol="0" anchor="t">
            <a:spAutoFit/>
          </a:bodyPr>
          <a:lstStyle/>
          <a:p>
            <a:pPr>
              <a:lnSpc>
                <a:spcPct val="150000"/>
              </a:lnSpc>
            </a:pPr>
            <a:r>
              <a:rPr lang="en-US" sz="4000" smtClean="0">
                <a:solidFill>
                  <a:srgbClr val="000000"/>
                </a:solidFill>
                <a:latin typeface="Arial" pitchFamily="34" charset="0"/>
                <a:cs typeface="Arial" pitchFamily="34" charset="0"/>
              </a:rPr>
              <a:t>Chuẩn bị tiết </a:t>
            </a:r>
            <a:r>
              <a:rPr lang="en-US" sz="4000" smtClean="0">
                <a:solidFill>
                  <a:srgbClr val="000000"/>
                </a:solidFill>
                <a:latin typeface="Arial" pitchFamily="34" charset="0"/>
                <a:cs typeface="Arial" pitchFamily="34" charset="0"/>
              </a:rPr>
              <a:t>học sau: Sắp xếp nơi ở của em</a:t>
            </a:r>
            <a:endParaRPr lang="en-US" sz="4000">
              <a:solidFill>
                <a:srgbClr val="000000"/>
              </a:solidFill>
              <a:latin typeface="Arial" pitchFamily="34" charset="0"/>
              <a:cs typeface="Arial" pitchFamily="34" charset="0"/>
            </a:endParaRPr>
          </a:p>
        </p:txBody>
      </p:sp>
      <p:sp>
        <p:nvSpPr>
          <p:cNvPr id="16" name="TextBox 11"/>
          <p:cNvSpPr txBox="1"/>
          <p:nvPr/>
        </p:nvSpPr>
        <p:spPr>
          <a:xfrm>
            <a:off x="2667000" y="5470081"/>
            <a:ext cx="1113704" cy="923330"/>
          </a:xfrm>
          <a:prstGeom prst="rect">
            <a:avLst/>
          </a:prstGeom>
          <a:ln>
            <a:solidFill>
              <a:schemeClr val="accent5">
                <a:lumMod val="75000"/>
              </a:schemeClr>
            </a:solidFill>
          </a:ln>
        </p:spPr>
        <p:txBody>
          <a:bodyPr wrap="square" lIns="0" tIns="0" rIns="0" bIns="0" rtlCol="0" anchor="t">
            <a:spAutoFit/>
          </a:bodyPr>
          <a:lstStyle/>
          <a:p>
            <a:pPr algn="ctr">
              <a:lnSpc>
                <a:spcPct val="150000"/>
              </a:lnSpc>
            </a:pPr>
            <a:r>
              <a:rPr lang="en-US" sz="4000">
                <a:solidFill>
                  <a:srgbClr val="000000"/>
                </a:solidFill>
                <a:latin typeface="Arial" pitchFamily="34" charset="0"/>
                <a:cs typeface="Arial" pitchFamily="34" charset="0"/>
              </a:rPr>
              <a:t>02</a:t>
            </a:r>
          </a:p>
        </p:txBody>
      </p:sp>
      <p:sp>
        <p:nvSpPr>
          <p:cNvPr id="17" name="TextBox 12"/>
          <p:cNvSpPr txBox="1"/>
          <p:nvPr/>
        </p:nvSpPr>
        <p:spPr>
          <a:xfrm>
            <a:off x="4172355" y="5431750"/>
            <a:ext cx="10229445" cy="809261"/>
          </a:xfrm>
          <a:prstGeom prst="rect">
            <a:avLst/>
          </a:prstGeom>
        </p:spPr>
        <p:txBody>
          <a:bodyPr lIns="0" tIns="0" rIns="0" bIns="0" rtlCol="0" anchor="t">
            <a:spAutoFit/>
          </a:bodyPr>
          <a:lstStyle/>
          <a:p>
            <a:pPr>
              <a:lnSpc>
                <a:spcPct val="150000"/>
              </a:lnSpc>
            </a:pPr>
            <a:r>
              <a:rPr lang="en-US" sz="4000" smtClean="0">
                <a:solidFill>
                  <a:srgbClr val="000000"/>
                </a:solidFill>
                <a:latin typeface="Arial" pitchFamily="34" charset="0"/>
                <a:cs typeface="Arial" pitchFamily="34" charset="0"/>
              </a:rPr>
              <a:t>Chia sẻ lại bài học cho gia đình, bạn bè</a:t>
            </a:r>
            <a:endParaRPr lang="en-US" sz="4000">
              <a:solidFill>
                <a:srgbClr val="00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3" grpId="0" animBg="1"/>
      <p:bldP spid="14"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62633" y="1130720"/>
            <a:ext cx="14762735" cy="8025559"/>
          </a:xfrm>
          <a:prstGeom prst="rect">
            <a:avLst/>
          </a:prstGeom>
        </p:spPr>
      </p:pic>
      <p:sp>
        <p:nvSpPr>
          <p:cNvPr id="5" name="TextBox 5"/>
          <p:cNvSpPr txBox="1"/>
          <p:nvPr/>
        </p:nvSpPr>
        <p:spPr>
          <a:xfrm>
            <a:off x="3429000" y="3572718"/>
            <a:ext cx="11933231" cy="3323987"/>
          </a:xfrm>
          <a:prstGeom prst="rect">
            <a:avLst/>
          </a:prstGeom>
        </p:spPr>
        <p:txBody>
          <a:bodyPr wrap="square" lIns="0" tIns="0" rIns="0" bIns="0" rtlCol="0" anchor="t">
            <a:spAutoFit/>
          </a:bodyPr>
          <a:lstStyle/>
          <a:p>
            <a:pPr algn="ctr">
              <a:lnSpc>
                <a:spcPct val="150000"/>
              </a:lnSpc>
            </a:pPr>
            <a:r>
              <a:rPr lang="en-US" sz="7200" b="1" i="1">
                <a:solidFill>
                  <a:srgbClr val="FFA800"/>
                </a:solidFill>
                <a:latin typeface="Arial" pitchFamily="34" charset="0"/>
                <a:cs typeface="Arial" pitchFamily="34" charset="0"/>
              </a:rPr>
              <a:t>Cảm ơn </a:t>
            </a:r>
            <a:r>
              <a:rPr lang="en-US" sz="7200" b="1" i="1" smtClean="0">
                <a:solidFill>
                  <a:srgbClr val="FFA800"/>
                </a:solidFill>
                <a:latin typeface="Arial" pitchFamily="34" charset="0"/>
                <a:cs typeface="Arial" pitchFamily="34" charset="0"/>
              </a:rPr>
              <a:t>thầy cô và các </a:t>
            </a:r>
            <a:r>
              <a:rPr lang="en-US" sz="7200" b="1" i="1">
                <a:solidFill>
                  <a:srgbClr val="FFA800"/>
                </a:solidFill>
                <a:latin typeface="Arial" pitchFamily="34" charset="0"/>
                <a:cs typeface="Arial" pitchFamily="34" charset="0"/>
              </a:rPr>
              <a:t>em</a:t>
            </a:r>
          </a:p>
          <a:p>
            <a:pPr algn="ctr">
              <a:lnSpc>
                <a:spcPct val="150000"/>
              </a:lnSpc>
            </a:pPr>
            <a:r>
              <a:rPr lang="en-US" sz="7200" b="1" i="1">
                <a:solidFill>
                  <a:srgbClr val="FFA800"/>
                </a:solidFill>
                <a:latin typeface="Arial" pitchFamily="34" charset="0"/>
                <a:cs typeface="Arial" pitchFamily="34" charset="0"/>
              </a:rPr>
              <a:t>đã lắng nghe!</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22698">
            <a:off x="13773244" y="7559003"/>
            <a:ext cx="3766556" cy="12189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341118"/>
            <a:ext cx="3641361" cy="269460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21714">
            <a:off x="1290136" y="6873252"/>
            <a:ext cx="3126214" cy="193256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824574" y="1130720"/>
            <a:ext cx="2434726" cy="2337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84037" y="1130720"/>
            <a:ext cx="14519927" cy="8025559"/>
          </a:xfrm>
          <a:prstGeom prst="rect">
            <a:avLst/>
          </a:prstGeom>
        </p:spPr>
      </p:pic>
      <p:sp>
        <p:nvSpPr>
          <p:cNvPr id="4" name="TextBox 4"/>
          <p:cNvSpPr txBox="1"/>
          <p:nvPr/>
        </p:nvSpPr>
        <p:spPr>
          <a:xfrm>
            <a:off x="4954719" y="3780786"/>
            <a:ext cx="8190784" cy="2725426"/>
          </a:xfrm>
          <a:prstGeom prst="rect">
            <a:avLst/>
          </a:prstGeom>
        </p:spPr>
        <p:txBody>
          <a:bodyPr wrap="square" lIns="0" tIns="0" rIns="0" bIns="0" rtlCol="0" anchor="t">
            <a:spAutoFit/>
          </a:bodyPr>
          <a:lstStyle/>
          <a:p>
            <a:pPr algn="just">
              <a:lnSpc>
                <a:spcPct val="200000"/>
              </a:lnSpc>
            </a:pPr>
            <a:r>
              <a:rPr lang="en-US" sz="4800" b="1" smtClean="0">
                <a:solidFill>
                  <a:srgbClr val="292929"/>
                </a:solidFill>
                <a:latin typeface="Arial" pitchFamily="34" charset="0"/>
                <a:cs typeface="Arial" pitchFamily="34" charset="0"/>
              </a:rPr>
              <a:t>Em đã sắp xếp góc học tập của mình như thế nào?</a:t>
            </a:r>
            <a:endParaRPr lang="en-US" sz="4800" b="1">
              <a:solidFill>
                <a:srgbClr val="292929"/>
              </a:solidFill>
              <a:latin typeface="Arial" pitchFamily="34" charset="0"/>
              <a:cs typeface="Arial" pitchFamily="34" charset="0"/>
            </a:endParaRPr>
          </a:p>
        </p:txBody>
      </p:sp>
      <p:sp>
        <p:nvSpPr>
          <p:cNvPr id="5" name="TextBox 5"/>
          <p:cNvSpPr txBox="1"/>
          <p:nvPr/>
        </p:nvSpPr>
        <p:spPr>
          <a:xfrm>
            <a:off x="3793027" y="2176869"/>
            <a:ext cx="10514169" cy="1185709"/>
          </a:xfrm>
          <a:prstGeom prst="rect">
            <a:avLst/>
          </a:prstGeom>
        </p:spPr>
        <p:txBody>
          <a:bodyPr lIns="0" tIns="0" rIns="0" bIns="0" rtlCol="0" anchor="t">
            <a:spAutoFit/>
          </a:bodyPr>
          <a:lstStyle/>
          <a:p>
            <a:pPr algn="ctr">
              <a:lnSpc>
                <a:spcPts val="9900"/>
              </a:lnSpc>
            </a:pPr>
            <a:r>
              <a:rPr lang="en-US" sz="7200" b="1" smtClean="0">
                <a:solidFill>
                  <a:srgbClr val="FFA800"/>
                </a:solidFill>
                <a:latin typeface="Arial" pitchFamily="34" charset="0"/>
                <a:cs typeface="Arial" pitchFamily="34" charset="0"/>
              </a:rPr>
              <a:t>KHỞI ĐỘNG</a:t>
            </a:r>
            <a:endParaRPr lang="en-US" sz="7200" b="1">
              <a:solidFill>
                <a:srgbClr val="FFA800"/>
              </a:solidFill>
              <a:latin typeface="Arial" pitchFamily="34" charset="0"/>
              <a:cs typeface="Arial"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5127" y="5894719"/>
            <a:ext cx="3290815" cy="37628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20502" flipH="1">
            <a:off x="14401085" y="899350"/>
            <a:ext cx="2763229" cy="1708178"/>
          </a:xfrm>
          <a:prstGeom prst="rect">
            <a:avLst/>
          </a:prstGeom>
        </p:spPr>
      </p:pic>
      <p:pic>
        <p:nvPicPr>
          <p:cNvPr id="8"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36363" y="5808975"/>
            <a:ext cx="3942923" cy="37852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3747" y="964742"/>
            <a:ext cx="15120507" cy="8357517"/>
          </a:xfrm>
          <a:prstGeom prst="rect">
            <a:avLst/>
          </a:prstGeom>
        </p:spPr>
      </p:pic>
      <p:sp>
        <p:nvSpPr>
          <p:cNvPr id="3" name="TextBox 3"/>
          <p:cNvSpPr txBox="1"/>
          <p:nvPr/>
        </p:nvSpPr>
        <p:spPr>
          <a:xfrm>
            <a:off x="6592839" y="2171700"/>
            <a:ext cx="7959740" cy="2339038"/>
          </a:xfrm>
          <a:prstGeom prst="rect">
            <a:avLst/>
          </a:prstGeom>
        </p:spPr>
        <p:txBody>
          <a:bodyPr wrap="square" lIns="0" tIns="0" rIns="0" bIns="0" rtlCol="0" anchor="t">
            <a:spAutoFit/>
          </a:bodyPr>
          <a:lstStyle/>
          <a:p>
            <a:pPr algn="ctr">
              <a:lnSpc>
                <a:spcPct val="150000"/>
              </a:lnSpc>
            </a:pPr>
            <a:r>
              <a:rPr lang="en-US" sz="5400" b="1">
                <a:solidFill>
                  <a:srgbClr val="CD4343"/>
                </a:solidFill>
                <a:latin typeface="Arial" pitchFamily="34" charset="0"/>
                <a:cs typeface="Arial" pitchFamily="34" charset="0"/>
              </a:rPr>
              <a:t>CHỦ ĐỀ 4: </a:t>
            </a:r>
            <a:endParaRPr lang="en-US" sz="5400" b="1" smtClean="0">
              <a:solidFill>
                <a:srgbClr val="CD4343"/>
              </a:solidFill>
              <a:latin typeface="Arial" pitchFamily="34" charset="0"/>
              <a:cs typeface="Arial" pitchFamily="34" charset="0"/>
            </a:endParaRPr>
          </a:p>
          <a:p>
            <a:pPr algn="ctr">
              <a:lnSpc>
                <a:spcPct val="150000"/>
              </a:lnSpc>
            </a:pPr>
            <a:r>
              <a:rPr lang="en-US" sz="5400" b="1" smtClean="0">
                <a:solidFill>
                  <a:srgbClr val="CD4343"/>
                </a:solidFill>
                <a:latin typeface="Arial" pitchFamily="34" charset="0"/>
                <a:cs typeface="Arial" pitchFamily="34" charset="0"/>
              </a:rPr>
              <a:t>RÈN </a:t>
            </a:r>
            <a:r>
              <a:rPr lang="en-US" sz="5400" b="1">
                <a:solidFill>
                  <a:srgbClr val="CD4343"/>
                </a:solidFill>
                <a:latin typeface="Arial" pitchFamily="34" charset="0"/>
                <a:cs typeface="Arial" pitchFamily="34" charset="0"/>
              </a:rPr>
              <a:t>LUYỆN BẢN THÂN</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4310871" cy="319004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8409">
            <a:off x="13780112" y="7856346"/>
            <a:ext cx="3406834" cy="1003467"/>
          </a:xfrm>
          <a:prstGeom prst="rect">
            <a:avLst/>
          </a:prstGeom>
        </p:spPr>
      </p:pic>
      <p:sp>
        <p:nvSpPr>
          <p:cNvPr id="6" name="TextBox 6"/>
          <p:cNvSpPr txBox="1"/>
          <p:nvPr/>
        </p:nvSpPr>
        <p:spPr>
          <a:xfrm>
            <a:off x="2656114" y="5192486"/>
            <a:ext cx="11885579" cy="2492990"/>
          </a:xfrm>
          <a:prstGeom prst="rect">
            <a:avLst/>
          </a:prstGeom>
        </p:spPr>
        <p:txBody>
          <a:bodyPr wrap="square" lIns="0" tIns="0" rIns="0" bIns="0" rtlCol="0" anchor="t">
            <a:spAutoFit/>
          </a:bodyPr>
          <a:lstStyle/>
          <a:p>
            <a:pPr algn="just">
              <a:lnSpc>
                <a:spcPct val="150000"/>
              </a:lnSpc>
              <a:spcBef>
                <a:spcPct val="0"/>
              </a:spcBef>
            </a:pPr>
            <a:r>
              <a:rPr lang="en-US" sz="5400" b="1">
                <a:solidFill>
                  <a:srgbClr val="CD4343"/>
                </a:solidFill>
                <a:latin typeface="Arial" pitchFamily="34" charset="0"/>
                <a:cs typeface="Arial" pitchFamily="34" charset="0"/>
              </a:rPr>
              <a:t>Hoạt động 1: Chia sẻ việc sắp xếp góc học tập gọn gàng, ngăn nắp</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51745" y="2209597"/>
            <a:ext cx="4791719" cy="54790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49918" y="1028700"/>
            <a:ext cx="8659618" cy="78408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7372">
            <a:off x="14437544" y="1361956"/>
            <a:ext cx="3032652" cy="1014560"/>
          </a:xfrm>
          <a:prstGeom prst="rect">
            <a:avLst/>
          </a:prstGeom>
        </p:spPr>
      </p:pic>
      <p:sp>
        <p:nvSpPr>
          <p:cNvPr id="5" name="TextBox 5"/>
          <p:cNvSpPr txBox="1"/>
          <p:nvPr/>
        </p:nvSpPr>
        <p:spPr>
          <a:xfrm>
            <a:off x="8631627" y="3702650"/>
            <a:ext cx="7696200" cy="2339038"/>
          </a:xfrm>
          <a:prstGeom prst="rect">
            <a:avLst/>
          </a:prstGeom>
        </p:spPr>
        <p:txBody>
          <a:bodyPr wrap="square" lIns="0" tIns="0" rIns="0" bIns="0" rtlCol="0" anchor="t">
            <a:spAutoFit/>
          </a:bodyPr>
          <a:lstStyle/>
          <a:p>
            <a:pPr algn="ctr">
              <a:lnSpc>
                <a:spcPct val="150000"/>
              </a:lnSpc>
            </a:pPr>
            <a:r>
              <a:rPr lang="en-US" sz="5400">
                <a:solidFill>
                  <a:srgbClr val="CD4343"/>
                </a:solidFill>
                <a:latin typeface="Arial" pitchFamily="34" charset="0"/>
                <a:cs typeface="Arial" pitchFamily="34" charset="0"/>
              </a:rPr>
              <a:t>Chia sẻ về cách sắp xếp góc học tập của em</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34116" y="6728591"/>
            <a:ext cx="3152117" cy="3026032"/>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5834121" y="1879921"/>
            <a:ext cx="8979070" cy="1092543"/>
          </a:xfrm>
          <a:prstGeom prst="rect">
            <a:avLst/>
          </a:prstGeom>
        </p:spPr>
        <p:txBody>
          <a:bodyPr lIns="0" tIns="0" rIns="0" bIns="0" rtlCol="0" anchor="t">
            <a:spAutoFit/>
          </a:bodyPr>
          <a:lstStyle/>
          <a:p>
            <a:pPr algn="just">
              <a:lnSpc>
                <a:spcPct val="150000"/>
              </a:lnSpc>
            </a:pPr>
            <a:r>
              <a:rPr lang="en-US" sz="5400">
                <a:solidFill>
                  <a:srgbClr val="CD4343"/>
                </a:solidFill>
                <a:latin typeface="Arial" pitchFamily="34" charset="0"/>
                <a:cs typeface="Arial" pitchFamily="34" charset="0"/>
              </a:rPr>
              <a:t>Một số gợi ý:</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36363" y="5808975"/>
            <a:ext cx="3942923" cy="37852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14871">
            <a:off x="311447" y="1295335"/>
            <a:ext cx="3695481" cy="1195992"/>
          </a:xfrm>
          <a:prstGeom prst="rect">
            <a:avLst/>
          </a:prstGeom>
        </p:spPr>
      </p:pic>
      <p:sp>
        <p:nvSpPr>
          <p:cNvPr id="6" name="TextBox 6"/>
          <p:cNvSpPr txBox="1"/>
          <p:nvPr/>
        </p:nvSpPr>
        <p:spPr>
          <a:xfrm>
            <a:off x="2057400" y="3655516"/>
            <a:ext cx="11655405" cy="4154984"/>
          </a:xfrm>
          <a:prstGeom prst="rect">
            <a:avLst/>
          </a:prstGeom>
        </p:spPr>
        <p:txBody>
          <a:bodyPr wrap="square" lIns="0" tIns="0" rIns="0" bIns="0" rtlCol="0" anchor="t">
            <a:spAutoFit/>
          </a:bodyPr>
          <a:lstStyle/>
          <a:p>
            <a:pPr algn="just">
              <a:lnSpc>
                <a:spcPct val="150000"/>
              </a:lnSpc>
              <a:spcBef>
                <a:spcPct val="0"/>
              </a:spcBef>
            </a:pPr>
            <a:r>
              <a:rPr lang="en-US" sz="3600">
                <a:solidFill>
                  <a:srgbClr val="CD4343"/>
                </a:solidFill>
                <a:latin typeface="Arial" pitchFamily="34" charset="0"/>
                <a:cs typeface="Arial" pitchFamily="34" charset="0"/>
              </a:rPr>
              <a:t>+ Mô tả cách sắp xếp sách vở, đồ dùng học tập của em ở góc học tập.</a:t>
            </a:r>
          </a:p>
          <a:p>
            <a:pPr algn="just">
              <a:lnSpc>
                <a:spcPct val="150000"/>
              </a:lnSpc>
              <a:spcBef>
                <a:spcPct val="0"/>
              </a:spcBef>
            </a:pPr>
            <a:r>
              <a:rPr lang="en-US" sz="3600">
                <a:solidFill>
                  <a:srgbClr val="CD4343"/>
                </a:solidFill>
                <a:latin typeface="Arial" pitchFamily="34" charset="0"/>
                <a:cs typeface="Arial" pitchFamily="34" charset="0"/>
              </a:rPr>
              <a:t>+ Cảm nhận của em về góc học tập của mình.</a:t>
            </a:r>
          </a:p>
          <a:p>
            <a:pPr algn="just">
              <a:lnSpc>
                <a:spcPct val="150000"/>
              </a:lnSpc>
              <a:spcBef>
                <a:spcPct val="0"/>
              </a:spcBef>
            </a:pPr>
            <a:r>
              <a:rPr lang="en-US" sz="3600">
                <a:solidFill>
                  <a:srgbClr val="CD4343"/>
                </a:solidFill>
                <a:latin typeface="Arial" pitchFamily="34" charset="0"/>
                <a:cs typeface="Arial" pitchFamily="34" charset="0"/>
              </a:rPr>
              <a:t>+ Nếu được thay đổi vị trí và cách sắp xếp góc học tập của em ở nhà, em muốn thay đổi như thế nào? Vì sao?</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4833986" y="2165153"/>
            <a:ext cx="7007553" cy="1042145"/>
          </a:xfrm>
          <a:prstGeom prst="rect">
            <a:avLst/>
          </a:prstGeom>
        </p:spPr>
        <p:txBody>
          <a:bodyPr lIns="0" tIns="0" rIns="0" bIns="0" rtlCol="0" anchor="t">
            <a:spAutoFit/>
          </a:bodyPr>
          <a:lstStyle/>
          <a:p>
            <a:pPr algn="ctr">
              <a:lnSpc>
                <a:spcPct val="150000"/>
              </a:lnSpc>
            </a:pPr>
            <a:r>
              <a:rPr lang="en-US" sz="5151" b="1">
                <a:solidFill>
                  <a:srgbClr val="CD4343"/>
                </a:solidFill>
                <a:latin typeface="Arial" pitchFamily="34" charset="0"/>
                <a:cs typeface="Arial" pitchFamily="34" charset="0"/>
              </a:rPr>
              <a:t>THẢO LUẬN NHÓM</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52848">
            <a:off x="620911" y="8095902"/>
            <a:ext cx="3564719" cy="113422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556164" y="1316066"/>
            <a:ext cx="3703136" cy="2740321"/>
          </a:xfrm>
          <a:prstGeom prst="rect">
            <a:avLst/>
          </a:prstGeom>
        </p:spPr>
      </p:pic>
      <p:sp>
        <p:nvSpPr>
          <p:cNvPr id="6" name="TextBox 6"/>
          <p:cNvSpPr txBox="1"/>
          <p:nvPr/>
        </p:nvSpPr>
        <p:spPr>
          <a:xfrm>
            <a:off x="2873133" y="3847623"/>
            <a:ext cx="12845838" cy="3501600"/>
          </a:xfrm>
          <a:prstGeom prst="rect">
            <a:avLst/>
          </a:prstGeom>
        </p:spPr>
        <p:txBody>
          <a:bodyPr wrap="square" lIns="0" tIns="0" rIns="0" bIns="0" rtlCol="0" anchor="t">
            <a:spAutoFit/>
          </a:bodyPr>
          <a:lstStyle/>
          <a:p>
            <a:pPr algn="just">
              <a:lnSpc>
                <a:spcPct val="200000"/>
              </a:lnSpc>
            </a:pPr>
            <a:r>
              <a:rPr lang="en-US" sz="3999">
                <a:solidFill>
                  <a:srgbClr val="CD4343"/>
                </a:solidFill>
                <a:latin typeface="Arial" pitchFamily="34" charset="0"/>
                <a:cs typeface="Arial" pitchFamily="34" charset="0"/>
              </a:rPr>
              <a:t>- Thời gian: 5 phút</a:t>
            </a:r>
          </a:p>
          <a:p>
            <a:pPr algn="just">
              <a:lnSpc>
                <a:spcPct val="200000"/>
              </a:lnSpc>
              <a:spcBef>
                <a:spcPct val="0"/>
              </a:spcBef>
            </a:pPr>
            <a:r>
              <a:rPr lang="en-US" sz="3999" smtClean="0">
                <a:solidFill>
                  <a:srgbClr val="CD4343"/>
                </a:solidFill>
                <a:latin typeface="Arial" pitchFamily="34" charset="0"/>
                <a:cs typeface="Arial" pitchFamily="34" charset="0"/>
              </a:rPr>
              <a:t>- Nhiệm </a:t>
            </a:r>
            <a:r>
              <a:rPr lang="en-US" sz="3999">
                <a:solidFill>
                  <a:srgbClr val="CD4343"/>
                </a:solidFill>
                <a:latin typeface="Arial" pitchFamily="34" charset="0"/>
                <a:cs typeface="Arial" pitchFamily="34" charset="0"/>
              </a:rPr>
              <a:t>vụ: Chia sẻ kết quả làm việc cá nhân và thảo luận về cách sắp xếp góc học tập gọn gàng, ngăn nắp.</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7448">
            <a:off x="-659277" y="-7717266"/>
            <a:ext cx="19606554" cy="10658836"/>
          </a:xfrm>
          <a:prstGeom prst="rect">
            <a:avLst/>
          </a:prstGeom>
        </p:spPr>
      </p:pic>
      <p:sp>
        <p:nvSpPr>
          <p:cNvPr id="3" name="TextBox 3"/>
          <p:cNvSpPr txBox="1"/>
          <p:nvPr/>
        </p:nvSpPr>
        <p:spPr>
          <a:xfrm>
            <a:off x="4139662" y="2977362"/>
            <a:ext cx="10030449" cy="1092543"/>
          </a:xfrm>
          <a:prstGeom prst="rect">
            <a:avLst/>
          </a:prstGeom>
        </p:spPr>
        <p:txBody>
          <a:bodyPr lIns="0" tIns="0" rIns="0" bIns="0" rtlCol="0" anchor="t">
            <a:spAutoFit/>
          </a:bodyPr>
          <a:lstStyle/>
          <a:p>
            <a:pPr algn="ctr">
              <a:lnSpc>
                <a:spcPct val="150000"/>
              </a:lnSpc>
            </a:pPr>
            <a:r>
              <a:rPr lang="en-US" sz="5400" b="1">
                <a:solidFill>
                  <a:srgbClr val="CD4343"/>
                </a:solidFill>
                <a:latin typeface="Arial" pitchFamily="34" charset="0"/>
                <a:cs typeface="Arial" pitchFamily="34" charset="0"/>
              </a:rPr>
              <a:t>KẾT LUẬN</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54646">
            <a:off x="-1975732" y="1985120"/>
            <a:ext cx="5019330" cy="162443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34679">
            <a:off x="15175939" y="1521246"/>
            <a:ext cx="3170920" cy="1960205"/>
          </a:xfrm>
          <a:prstGeom prst="rect">
            <a:avLst/>
          </a:prstGeom>
        </p:spPr>
      </p:pic>
      <p:sp>
        <p:nvSpPr>
          <p:cNvPr id="6" name="TextBox 6"/>
          <p:cNvSpPr txBox="1"/>
          <p:nvPr/>
        </p:nvSpPr>
        <p:spPr>
          <a:xfrm>
            <a:off x="1899927" y="4669971"/>
            <a:ext cx="14488145" cy="4431983"/>
          </a:xfrm>
          <a:prstGeom prst="rect">
            <a:avLst/>
          </a:prstGeom>
        </p:spPr>
        <p:txBody>
          <a:bodyPr wrap="square" lIns="0" tIns="0" rIns="0" bIns="0" rtlCol="0" anchor="t">
            <a:spAutoFit/>
          </a:bodyPr>
          <a:lstStyle/>
          <a:p>
            <a:pPr algn="just">
              <a:lnSpc>
                <a:spcPct val="150000"/>
              </a:lnSpc>
              <a:spcBef>
                <a:spcPct val="0"/>
              </a:spcBef>
            </a:pPr>
            <a:r>
              <a:rPr lang="en-US" sz="3200">
                <a:solidFill>
                  <a:srgbClr val="CD4343"/>
                </a:solidFill>
                <a:latin typeface="Arial" pitchFamily="34" charset="0"/>
                <a:cs typeface="Arial" pitchFamily="34" charset="0"/>
              </a:rPr>
              <a:t>- Góc học tập là nơi cất giữ sách vở, đồ dùng học tập và là nơi </a:t>
            </a:r>
            <a:r>
              <a:rPr lang="en-US" sz="3200" smtClean="0">
                <a:solidFill>
                  <a:srgbClr val="CD4343"/>
                </a:solidFill>
                <a:latin typeface="Arial" pitchFamily="34" charset="0"/>
                <a:cs typeface="Arial" pitchFamily="34" charset="0"/>
              </a:rPr>
              <a:t>ngồi </a:t>
            </a:r>
            <a:r>
              <a:rPr lang="en-US" sz="3200">
                <a:solidFill>
                  <a:srgbClr val="CD4343"/>
                </a:solidFill>
                <a:latin typeface="Arial" pitchFamily="34" charset="0"/>
                <a:cs typeface="Arial" pitchFamily="34" charset="0"/>
              </a:rPr>
              <a:t>học hằng ngày của các em. </a:t>
            </a:r>
          </a:p>
          <a:p>
            <a:pPr algn="just">
              <a:lnSpc>
                <a:spcPct val="150000"/>
              </a:lnSpc>
              <a:spcBef>
                <a:spcPct val="0"/>
              </a:spcBef>
            </a:pPr>
            <a:r>
              <a:rPr lang="en-US" sz="3200">
                <a:solidFill>
                  <a:srgbClr val="CD4343"/>
                </a:solidFill>
                <a:latin typeface="Arial" pitchFamily="34" charset="0"/>
                <a:cs typeface="Arial" pitchFamily="34" charset="0"/>
              </a:rPr>
              <a:t>- Việc tìm kiếm đồ dùng học tập, sách vở mỗi khi </a:t>
            </a:r>
            <a:r>
              <a:rPr lang="en-US" sz="3200" smtClean="0">
                <a:solidFill>
                  <a:srgbClr val="CD4343"/>
                </a:solidFill>
                <a:latin typeface="Arial" pitchFamily="34" charset="0"/>
                <a:cs typeface="Arial" pitchFamily="34" charset="0"/>
              </a:rPr>
              <a:t>cần </a:t>
            </a:r>
            <a:r>
              <a:rPr lang="en-US" sz="3200">
                <a:solidFill>
                  <a:srgbClr val="CD4343"/>
                </a:solidFill>
                <a:latin typeface="Arial" pitchFamily="34" charset="0"/>
                <a:cs typeface="Arial" pitchFamily="34" charset="0"/>
              </a:rPr>
              <a:t>dùng đến có dễ dàng, nhanh chóng hay không, việc ngồi học ở góc học tập có thoải mái, dễ chịu hay không tuỳ thuộc rất </a:t>
            </a:r>
            <a:r>
              <a:rPr lang="en-US" sz="3200" smtClean="0">
                <a:solidFill>
                  <a:srgbClr val="CD4343"/>
                </a:solidFill>
                <a:latin typeface="Arial" pitchFamily="34" charset="0"/>
                <a:cs typeface="Arial" pitchFamily="34" charset="0"/>
              </a:rPr>
              <a:t>nhiều </a:t>
            </a:r>
            <a:r>
              <a:rPr lang="en-US" sz="3200">
                <a:solidFill>
                  <a:srgbClr val="CD4343"/>
                </a:solidFill>
                <a:latin typeface="Arial" pitchFamily="34" charset="0"/>
                <a:cs typeface="Arial" pitchFamily="34" charset="0"/>
              </a:rPr>
              <a:t>vào sự sắp xếp sách </a:t>
            </a:r>
            <a:r>
              <a:rPr lang="en-US" sz="3200" smtClean="0">
                <a:solidFill>
                  <a:srgbClr val="CD4343"/>
                </a:solidFill>
                <a:latin typeface="Arial" pitchFamily="34" charset="0"/>
                <a:cs typeface="Arial" pitchFamily="34" charset="0"/>
              </a:rPr>
              <a:t>vở, </a:t>
            </a:r>
            <a:r>
              <a:rPr lang="en-US" sz="3200">
                <a:solidFill>
                  <a:srgbClr val="CD4343"/>
                </a:solidFill>
                <a:latin typeface="Arial" pitchFamily="34" charset="0"/>
                <a:cs typeface="Arial" pitchFamily="34" charset="0"/>
              </a:rPr>
              <a:t>đồ dùng học tập ở góc học tập của mỗi người.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5562" y="3669802"/>
            <a:ext cx="7737889" cy="5978643"/>
          </a:xfrm>
          <a:prstGeom prst="rect">
            <a:avLst/>
          </a:prstGeom>
        </p:spPr>
      </p:pic>
      <p:sp>
        <p:nvSpPr>
          <p:cNvPr id="3" name="TextBox 3"/>
          <p:cNvSpPr txBox="1"/>
          <p:nvPr/>
        </p:nvSpPr>
        <p:spPr>
          <a:xfrm>
            <a:off x="2664062" y="1536338"/>
            <a:ext cx="13723000" cy="971100"/>
          </a:xfrm>
          <a:prstGeom prst="rect">
            <a:avLst/>
          </a:prstGeom>
        </p:spPr>
        <p:txBody>
          <a:bodyPr lIns="0" tIns="0" rIns="0" bIns="0" rtlCol="0" anchor="t">
            <a:spAutoFit/>
          </a:bodyPr>
          <a:lstStyle/>
          <a:p>
            <a:pPr algn="just">
              <a:lnSpc>
                <a:spcPct val="150000"/>
              </a:lnSpc>
            </a:pPr>
            <a:r>
              <a:rPr lang="en-US" sz="4800" b="1" smtClean="0">
                <a:solidFill>
                  <a:srgbClr val="FFFFFF"/>
                </a:solidFill>
                <a:latin typeface="Arial" pitchFamily="34" charset="0"/>
                <a:cs typeface="Arial" pitchFamily="34" charset="0"/>
              </a:rPr>
              <a:t>THẢO LUẬN NHÓM: THIẾT KẾ GÓC HỌC TẬP</a:t>
            </a:r>
            <a:endParaRPr lang="en-US" sz="4800" b="1">
              <a:solidFill>
                <a:srgbClr val="FFFFFF"/>
              </a:solidFill>
              <a:latin typeface="Arial" pitchFamily="34" charset="0"/>
              <a:cs typeface="Arial"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4080" y="3669802"/>
            <a:ext cx="7737889" cy="597864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58313" y="2960556"/>
            <a:ext cx="2098516" cy="198405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39602" y="3228706"/>
            <a:ext cx="2066720" cy="198405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52848">
            <a:off x="6921241" y="3650699"/>
            <a:ext cx="2180683" cy="69385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36615">
            <a:off x="15953760" y="3671199"/>
            <a:ext cx="2291841" cy="766725"/>
          </a:xfrm>
          <a:prstGeom prst="rect">
            <a:avLst/>
          </a:prstGeom>
        </p:spPr>
      </p:pic>
      <p:sp>
        <p:nvSpPr>
          <p:cNvPr id="9" name="TextBox 9"/>
          <p:cNvSpPr txBox="1"/>
          <p:nvPr/>
        </p:nvSpPr>
        <p:spPr>
          <a:xfrm>
            <a:off x="1814780" y="4374975"/>
            <a:ext cx="6338620" cy="4883325"/>
          </a:xfrm>
          <a:prstGeom prst="rect">
            <a:avLst/>
          </a:prstGeom>
        </p:spPr>
        <p:txBody>
          <a:bodyPr wrap="square" lIns="0" tIns="0" rIns="0" bIns="0" rtlCol="0" anchor="t">
            <a:spAutoFit/>
          </a:bodyPr>
          <a:lstStyle/>
          <a:p>
            <a:pPr algn="just">
              <a:lnSpc>
                <a:spcPct val="150000"/>
              </a:lnSpc>
              <a:spcBef>
                <a:spcPct val="0"/>
              </a:spcBef>
            </a:pPr>
            <a:r>
              <a:rPr lang="en-US" sz="3600" smtClean="0">
                <a:solidFill>
                  <a:srgbClr val="1A1E2D"/>
                </a:solidFill>
                <a:latin typeface="Arial" pitchFamily="34" charset="0"/>
                <a:cs typeface="Arial" pitchFamily="34" charset="0"/>
              </a:rPr>
              <a:t>- D</a:t>
            </a:r>
            <a:r>
              <a:rPr lang="en-US" sz="3600" smtClean="0">
                <a:solidFill>
                  <a:srgbClr val="1A1E2D"/>
                </a:solidFill>
                <a:latin typeface="Arial" pitchFamily="34" charset="0"/>
                <a:cs typeface="Arial" pitchFamily="34" charset="0"/>
              </a:rPr>
              <a:t>ựa </a:t>
            </a:r>
            <a:r>
              <a:rPr lang="en-US" sz="3600">
                <a:solidFill>
                  <a:srgbClr val="1A1E2D"/>
                </a:solidFill>
                <a:latin typeface="Arial" pitchFamily="34" charset="0"/>
                <a:cs typeface="Arial" pitchFamily="34" charset="0"/>
              </a:rPr>
              <a:t>vào điều kiện thực tế của gia đình, mong muốn của bản thân </a:t>
            </a:r>
            <a:r>
              <a:rPr lang="en-US" sz="3600" smtClean="0">
                <a:solidFill>
                  <a:srgbClr val="1A1E2D"/>
                </a:solidFill>
                <a:latin typeface="Arial" pitchFamily="34" charset="0"/>
                <a:cs typeface="Arial" pitchFamily="34" charset="0"/>
              </a:rPr>
              <a:t>để </a:t>
            </a:r>
            <a:r>
              <a:rPr lang="en-US" sz="3600">
                <a:solidFill>
                  <a:srgbClr val="1A1E2D"/>
                </a:solidFill>
                <a:latin typeface="Arial" pitchFamily="34" charset="0"/>
                <a:cs typeface="Arial" pitchFamily="34" charset="0"/>
              </a:rPr>
              <a:t>đưa ra ý tưởng thiết kế góc học tập cho bản thân. Có thể vẽ phác thảo góc học tập theo ý tưởng.</a:t>
            </a:r>
          </a:p>
        </p:txBody>
      </p:sp>
      <p:sp>
        <p:nvSpPr>
          <p:cNvPr id="10" name="TextBox 10"/>
          <p:cNvSpPr txBox="1"/>
          <p:nvPr/>
        </p:nvSpPr>
        <p:spPr>
          <a:xfrm>
            <a:off x="10160059" y="4944607"/>
            <a:ext cx="6468893" cy="4052328"/>
          </a:xfrm>
          <a:prstGeom prst="rect">
            <a:avLst/>
          </a:prstGeom>
        </p:spPr>
        <p:txBody>
          <a:bodyPr wrap="square" lIns="0" tIns="0" rIns="0" bIns="0" rtlCol="0" anchor="t">
            <a:spAutoFit/>
          </a:bodyPr>
          <a:lstStyle/>
          <a:p>
            <a:pPr algn="just">
              <a:lnSpc>
                <a:spcPct val="150000"/>
              </a:lnSpc>
              <a:spcBef>
                <a:spcPct val="0"/>
              </a:spcBef>
            </a:pPr>
            <a:r>
              <a:rPr lang="en-US" sz="3600">
                <a:solidFill>
                  <a:srgbClr val="000000"/>
                </a:solidFill>
                <a:latin typeface="Arial" pitchFamily="34" charset="0"/>
                <a:cs typeface="Arial" pitchFamily="34" charset="0"/>
              </a:rPr>
              <a:t>Mỗi nhóm cử một đến hai bạn có khả năng thể hiện ý tưởng thiết kế góc học tập để đại diện cho nhóm tham gia giới thiệu cách thiết kế góc học tập.</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71600" y="-38100"/>
            <a:ext cx="15645972" cy="1109856"/>
          </a:xfrm>
          <a:prstGeom prst="rect">
            <a:avLst/>
          </a:prstGeom>
        </p:spPr>
        <p:txBody>
          <a:bodyPr wrap="square" lIns="0" tIns="0" rIns="0" bIns="0" rtlCol="0" anchor="t">
            <a:spAutoFit/>
          </a:bodyPr>
          <a:lstStyle/>
          <a:p>
            <a:pPr algn="ctr">
              <a:lnSpc>
                <a:spcPts val="9900"/>
              </a:lnSpc>
            </a:pPr>
            <a:r>
              <a:rPr lang="en-US" sz="4800" b="1" i="1" smtClean="0">
                <a:solidFill>
                  <a:srgbClr val="FFC000"/>
                </a:solidFill>
                <a:latin typeface="Arial" pitchFamily="34" charset="0"/>
                <a:cs typeface="Arial" pitchFamily="34" charset="0"/>
              </a:rPr>
              <a:t>Tham khảo một số góc học tập</a:t>
            </a:r>
            <a:endParaRPr lang="en-US" sz="4800" b="1" i="1">
              <a:solidFill>
                <a:srgbClr val="FFC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62100"/>
            <a:ext cx="5715000" cy="40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62100"/>
            <a:ext cx="5715000" cy="40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1200" y="2926653"/>
            <a:ext cx="457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6210300"/>
            <a:ext cx="5676900" cy="376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6134100"/>
            <a:ext cx="5753100" cy="384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heel(1)">
                                      <p:cBhvr>
                                        <p:cTn id="19" dur="2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heel(1)">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wheel(1)">
                                      <p:cBhvr>
                                        <p:cTn id="29" dur="20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wheel(1)">
                                      <p:cBhvr>
                                        <p:cTn id="34"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513</Words>
  <Application>Microsoft Office PowerPoint</Application>
  <PresentationFormat>Custom</PresentationFormat>
  <Paragraphs>38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Vàng Viết tay Nội quy lớp học Trống Bản thuyết trình Giáo dục</dc:title>
  <dc:creator>DELL</dc:creator>
  <cp:lastModifiedBy>DELL</cp:lastModifiedBy>
  <cp:revision>7</cp:revision>
  <dcterms:created xsi:type="dcterms:W3CDTF">2006-08-16T00:00:00Z</dcterms:created>
  <dcterms:modified xsi:type="dcterms:W3CDTF">2021-09-21T05:08:45Z</dcterms:modified>
  <dc:identifier>DAEqmyq_NG0</dc:identifier>
</cp:coreProperties>
</file>