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1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7" r:id="rId10"/>
    <p:sldId id="268" r:id="rId11"/>
    <p:sldId id="269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935D2-2B58-4A51-9C13-692AABE4D58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56A05-AD22-481D-B7DF-D3398B974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713225" y="759067"/>
            <a:ext cx="77082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grpSp>
        <p:nvGrpSpPr>
          <p:cNvPr id="148" name="Google Shape;148;p16"/>
          <p:cNvGrpSpPr/>
          <p:nvPr/>
        </p:nvGrpSpPr>
        <p:grpSpPr>
          <a:xfrm flipH="1">
            <a:off x="4104238" y="818941"/>
            <a:ext cx="5580588" cy="9737051"/>
            <a:chOff x="-796495" y="614206"/>
            <a:chExt cx="5580588" cy="7302788"/>
          </a:xfrm>
        </p:grpSpPr>
        <p:sp>
          <p:nvSpPr>
            <p:cNvPr id="149" name="Google Shape;149;p16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165914" y="33635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16"/>
          <p:cNvSpPr/>
          <p:nvPr/>
        </p:nvSpPr>
        <p:spPr>
          <a:xfrm rot="10800000" flipH="1">
            <a:off x="-382952" y="-249775"/>
            <a:ext cx="2031454" cy="2180171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7455-20EB-4F96-B0F5-C3054E0F259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0" t="-19000" r="-13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D7455-20EB-4F96-B0F5-C3054E0F2595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032A4-0778-4077-B613-F991C63B7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854;p44"/>
          <p:cNvSpPr txBox="1"/>
          <p:nvPr/>
        </p:nvSpPr>
        <p:spPr>
          <a:xfrm>
            <a:off x="2819400" y="762000"/>
            <a:ext cx="2481262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1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9pPr>
          </a:lstStyle>
          <a:p>
            <a:pPr marL="0" indent="0"/>
            <a:r>
              <a:rPr lang="en-US" sz="48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Unit 9:</a:t>
            </a:r>
            <a:endParaRPr lang="en-US" sz="48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56" name="Google Shape;854;p44"/>
          <p:cNvSpPr txBox="1"/>
          <p:nvPr/>
        </p:nvSpPr>
        <p:spPr>
          <a:xfrm>
            <a:off x="1616711" y="3565314"/>
            <a:ext cx="5708015" cy="136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 panose="00000500000000000000"/>
              <a:buNone/>
              <a:defRPr sz="14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9pPr>
          </a:lstStyle>
          <a:p>
            <a:pPr marL="0" indent="0"/>
            <a:r>
              <a:rPr lang="en-US" sz="3800" dirty="0" smtClean="0">
                <a:solidFill>
                  <a:schemeClr val="tx1"/>
                </a:solidFill>
                <a:latin typeface=".VnTime" panose="020B7200000000000000" pitchFamily="34" charset="0"/>
                <a:cs typeface="Baloo 2" panose="03080502040302020200" charset="0"/>
              </a:rPr>
              <a:t>Lesson 1: </a:t>
            </a:r>
          </a:p>
          <a:p>
            <a:pPr marL="0" indent="0"/>
            <a:r>
              <a:rPr lang="en-US" sz="3800" b="1" dirty="0">
                <a:solidFill>
                  <a:schemeClr val="tx1"/>
                </a:solidFill>
                <a:latin typeface=".VnTime" panose="020B7200000000000000" pitchFamily="34" charset="0"/>
                <a:sym typeface="+mn-ea"/>
              </a:rPr>
              <a:t>GETTING STARTED</a:t>
            </a:r>
            <a:endParaRPr lang="en-US" sz="3800" b="1" dirty="0">
              <a:solidFill>
                <a:schemeClr val="tx1"/>
              </a:solidFill>
              <a:latin typeface=".VnTime" panose="020B7200000000000000" pitchFamily="34" charset="0"/>
              <a:cs typeface="Baloo 2" panose="03080502040302020200" charset="0"/>
              <a:sym typeface="+mn-ea"/>
            </a:endParaRPr>
          </a:p>
        </p:txBody>
      </p:sp>
      <p:sp>
        <p:nvSpPr>
          <p:cNvPr id="226" name="Google Shape;226;p30"/>
          <p:cNvSpPr txBox="1">
            <a:spLocks noGrp="1"/>
          </p:cNvSpPr>
          <p:nvPr>
            <p:ph type="ctrTitle"/>
          </p:nvPr>
        </p:nvSpPr>
        <p:spPr>
          <a:xfrm>
            <a:off x="210503" y="1299932"/>
            <a:ext cx="8520430" cy="13902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en-US" sz="54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estival around the world</a:t>
            </a:r>
            <a:endParaRPr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4. Fill in each blank with a word or phrase from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dancers performed ___________ at the Tulip Festival.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New Year’s Eve, we went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Lake to watch the ______________.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we usually prepare a ___________ with special food.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People hold flower ___________ in several countries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welcome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new season.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carried the dancers in special ___________.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69517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folk dances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869395"/>
            <a:ext cx="336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fireworks display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5627" y="3505200"/>
            <a:ext cx="159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feast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4917" y="4035347"/>
            <a:ext cx="159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parades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071" y="5257800"/>
            <a:ext cx="159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floats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5267980"/>
            <a:ext cx="159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costumes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332" y="838279"/>
            <a:ext cx="91263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festival is it? Match each description with a festival.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92912" y="1524000"/>
          <a:ext cx="8387184" cy="4943525"/>
        </p:xfrm>
        <a:graphic>
          <a:graphicData uri="http://schemas.openxmlformats.org/drawingml/2006/table">
            <a:tbl>
              <a:tblPr firstRow="1" bandRow="1"/>
              <a:tblGrid>
                <a:gridCol w="5297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8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7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Arial" panose="020B0604020202020204"/>
                        </a:rPr>
                        <a:t>At this festival, people eat moon cakes.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a. 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Arial" panose="020B0604020202020204"/>
                        </a:rPr>
                        <a:t>La Tomatina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Arial" panose="020B0604020202020204"/>
                        </a:rPr>
                        <a:t>At this festival, people throw tomatoes.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b. 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Arial" panose="020B0604020202020204"/>
                        </a:rPr>
                        <a:t>Cheese rolling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Arial" panose="020B0604020202020204"/>
                        </a:rPr>
                        <a:t>People eat </a:t>
                      </a:r>
                      <a:r>
                        <a:rPr lang="en-US" sz="2800" b="0" i="1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Arial" panose="020B0604020202020204"/>
                        </a:rPr>
                        <a:t>banh </a:t>
                      </a:r>
                      <a:r>
                        <a:rPr lang="en-US" sz="2800" b="0" i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Arial" panose="020B0604020202020204"/>
                        </a:rPr>
                        <a:t>chung</a:t>
                      </a:r>
                      <a:r>
                        <a:rPr lang="en-US" sz="2800" b="0" i="1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Arial" panose="020B0604020202020204"/>
                        </a:rPr>
                        <a:t> 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Arial" panose="020B0604020202020204"/>
                        </a:rPr>
                        <a:t>at this festival.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c. 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Arial" panose="020B0604020202020204"/>
                        </a:rPr>
                        <a:t>Christmas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0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Arial" panose="020B0604020202020204"/>
                        </a:rPr>
                        <a:t>4. People decorate pine trees and give each other gifts.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d. Tet</a:t>
                      </a: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0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Arial" panose="020B0604020202020204"/>
                        </a:rPr>
                        <a:t>5. People chase after a wheel of cheese.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e. 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Arial" panose="020B0604020202020204"/>
                        </a:rPr>
                        <a:t>Mid-Autumn Festival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91644" y="1768906"/>
            <a:ext cx="119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7008" y="2792352"/>
            <a:ext cx="119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57006" y="3558136"/>
            <a:ext cx="119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3937" y="4570623"/>
            <a:ext cx="119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7007" y="5770167"/>
            <a:ext cx="119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04267" y="37064"/>
            <a:ext cx="1364476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Quiz </a:t>
            </a:r>
            <a:endParaRPr lang="en-US" sz="4400" b="1" cap="none" spc="0" dirty="0">
              <a:ln w="0">
                <a:solidFill>
                  <a:srgbClr val="FFFF00"/>
                </a:solidFill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vocabulary</a:t>
            </a:r>
          </a:p>
          <a:p>
            <a:r>
              <a:rPr lang="en-US" dirty="0" smtClean="0"/>
              <a:t>Practice the conversation</a:t>
            </a:r>
          </a:p>
          <a:p>
            <a:r>
              <a:rPr lang="en-US" dirty="0" smtClean="0"/>
              <a:t>Name at least three festivals you know</a:t>
            </a:r>
          </a:p>
          <a:p>
            <a:r>
              <a:rPr lang="en-US" dirty="0" smtClean="0"/>
              <a:t>Prepare for A closer look 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15360" y="421784"/>
            <a:ext cx="290073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Homework </a:t>
            </a:r>
            <a:endParaRPr lang="en-US" sz="4400" b="1" cap="none" spc="0" dirty="0">
              <a:ln w="0">
                <a:solidFill>
                  <a:srgbClr val="FFFF00"/>
                </a:solidFill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5" y="1672844"/>
            <a:ext cx="2727850" cy="2600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67" y="1672845"/>
            <a:ext cx="2604135" cy="2576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33" y="4281471"/>
            <a:ext cx="2668668" cy="2625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6" y="4281471"/>
            <a:ext cx="2700153" cy="2576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80" y="4281471"/>
            <a:ext cx="2689630" cy="26253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4" y="1672844"/>
            <a:ext cx="2727850" cy="260055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76" y="1672845"/>
            <a:ext cx="2604135" cy="25766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42" y="4281471"/>
            <a:ext cx="2668668" cy="262537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949195" y="1615947"/>
            <a:ext cx="2695800" cy="2633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3</a:t>
            </a:r>
            <a:endParaRPr lang="en-US" sz="8800" b="1" dirty="0"/>
          </a:p>
        </p:txBody>
      </p:sp>
      <p:sp>
        <p:nvSpPr>
          <p:cNvPr id="40" name="Rectangle 39"/>
          <p:cNvSpPr/>
          <p:nvPr/>
        </p:nvSpPr>
        <p:spPr>
          <a:xfrm>
            <a:off x="3250410" y="4249488"/>
            <a:ext cx="2695800" cy="2633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5</a:t>
            </a:r>
            <a:endParaRPr lang="en-US" sz="8800" b="1" dirty="0"/>
          </a:p>
        </p:txBody>
      </p:sp>
      <p:sp>
        <p:nvSpPr>
          <p:cNvPr id="2" name="Rectangle 1"/>
          <p:cNvSpPr/>
          <p:nvPr/>
        </p:nvSpPr>
        <p:spPr>
          <a:xfrm>
            <a:off x="554610" y="1615944"/>
            <a:ext cx="2695800" cy="2633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1</a:t>
            </a:r>
            <a:endParaRPr lang="en-US" sz="8800" b="1" dirty="0"/>
          </a:p>
        </p:txBody>
      </p:sp>
      <p:sp>
        <p:nvSpPr>
          <p:cNvPr id="39" name="Rectangle 38"/>
          <p:cNvSpPr/>
          <p:nvPr/>
        </p:nvSpPr>
        <p:spPr>
          <a:xfrm>
            <a:off x="554610" y="4249573"/>
            <a:ext cx="2695800" cy="2633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4</a:t>
            </a:r>
            <a:endParaRPr lang="en-US" sz="8800" b="1" dirty="0"/>
          </a:p>
        </p:txBody>
      </p:sp>
      <p:sp>
        <p:nvSpPr>
          <p:cNvPr id="41" name="Rectangle 40"/>
          <p:cNvSpPr/>
          <p:nvPr/>
        </p:nvSpPr>
        <p:spPr>
          <a:xfrm>
            <a:off x="5949195" y="4249489"/>
            <a:ext cx="2695800" cy="2633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6</a:t>
            </a:r>
            <a:endParaRPr lang="en-US" sz="8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95" y="1640694"/>
            <a:ext cx="2678701" cy="26407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5286" y="223993"/>
            <a:ext cx="2475806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Warm up </a:t>
            </a:r>
            <a:endParaRPr lang="en-US" sz="4400" b="1" cap="none" spc="0" dirty="0">
              <a:ln w="0">
                <a:solidFill>
                  <a:srgbClr val="FFFF00"/>
                </a:solidFill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3454" y="908058"/>
            <a:ext cx="40727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Courier New" panose="02070309020205020404" pitchFamily="49" charset="0"/>
              <a:buChar char="o"/>
            </a:pP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</a:rPr>
              <a:t>Guessing game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53395" y="1615945"/>
            <a:ext cx="2695800" cy="2633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2</a:t>
            </a:r>
            <a:endParaRPr lang="en-U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2" grpId="0" animBg="1"/>
      <p:bldP spid="39" grpId="0" animBg="1"/>
      <p:bldP spid="41" grpId="0" animBg="1"/>
      <p:bldP spid="3" grpId="0" animBg="1"/>
      <p:bldP spid="3" grpId="1" animBg="1"/>
      <p:bldP spid="4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854;p44"/>
          <p:cNvSpPr txBox="1"/>
          <p:nvPr/>
        </p:nvSpPr>
        <p:spPr>
          <a:xfrm>
            <a:off x="3375748" y="1531721"/>
            <a:ext cx="2481262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1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 panose="03080502040302020200"/>
              <a:buNone/>
              <a:defRPr sz="2800" b="0" i="0" u="none" strike="noStrike" cap="none">
                <a:solidFill>
                  <a:schemeClr val="dk2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9pPr>
          </a:lstStyle>
          <a:p>
            <a:pPr marL="0" indent="0"/>
            <a:r>
              <a:rPr lang="en-US" sz="48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Unit 9:</a:t>
            </a:r>
            <a:endParaRPr lang="en-US" sz="48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56" name="Google Shape;854;p44"/>
          <p:cNvSpPr txBox="1"/>
          <p:nvPr/>
        </p:nvSpPr>
        <p:spPr>
          <a:xfrm>
            <a:off x="1616711" y="3565314"/>
            <a:ext cx="5708015" cy="136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 panose="00000500000000000000"/>
              <a:buNone/>
              <a:defRPr sz="14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 panose="00000500000000000000"/>
              <a:buNone/>
              <a:defRPr sz="18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9pPr>
          </a:lstStyle>
          <a:p>
            <a:pPr marL="0" indent="0"/>
            <a:r>
              <a:rPr lang="en-US" sz="3800" dirty="0" smtClean="0">
                <a:solidFill>
                  <a:srgbClr val="002060"/>
                </a:solidFill>
                <a:latin typeface=".VnTimeH" panose="020B7200000000000000" pitchFamily="34" charset="0"/>
                <a:cs typeface="Baloo 2" panose="03080502040302020200" charset="0"/>
              </a:rPr>
              <a:t>Lesson 1: </a:t>
            </a:r>
          </a:p>
          <a:p>
            <a:pPr marL="0" indent="0"/>
            <a:r>
              <a:rPr lang="en-US" sz="3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.VnTimeH" panose="020B7200000000000000" pitchFamily="34" charset="0"/>
                <a:sym typeface="+mn-ea"/>
              </a:rPr>
              <a:t>GETTING STARTED</a:t>
            </a:r>
            <a:endParaRPr lang="en-US" sz="3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.VnTimeH" panose="020B7200000000000000" pitchFamily="34" charset="0"/>
              <a:cs typeface="Baloo 2" panose="03080502040302020200" charset="0"/>
              <a:sym typeface="+mn-ea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810">
            <a:off x="159919" y="4718716"/>
            <a:ext cx="2244012" cy="1994179"/>
          </a:xfrm>
          <a:prstGeom prst="rect">
            <a:avLst/>
          </a:prstGeom>
        </p:spPr>
      </p:pic>
      <p:sp>
        <p:nvSpPr>
          <p:cNvPr id="226" name="Google Shape;226;p30"/>
          <p:cNvSpPr txBox="1">
            <a:spLocks noGrp="1"/>
          </p:cNvSpPr>
          <p:nvPr>
            <p:ph type="ctrTitle"/>
          </p:nvPr>
        </p:nvSpPr>
        <p:spPr>
          <a:xfrm>
            <a:off x="210503" y="2105353"/>
            <a:ext cx="8520430" cy="13902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estival around the world</a:t>
            </a:r>
            <a:endParaRPr sz="5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2419" y="5012267"/>
            <a:ext cx="5636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A tulip festival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79" y="1523999"/>
            <a:ext cx="4451362" cy="2971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42" y="1447996"/>
            <a:ext cx="4651857" cy="3047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79" y="1523998"/>
            <a:ext cx="4451362" cy="2667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79" y="1523999"/>
            <a:ext cx="4451362" cy="2183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3999"/>
            <a:ext cx="4406141" cy="22030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48199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costume /</a:t>
            </a:r>
            <a:r>
              <a:rPr lang="en-US" dirty="0"/>
              <a:t>ˈ</a:t>
            </a:r>
            <a:r>
              <a:rPr lang="en-US" dirty="0" err="1" smtClean="0"/>
              <a:t>kɒs.tju</a:t>
            </a:r>
            <a:r>
              <a:rPr lang="en-US" dirty="0" err="1"/>
              <a:t>ː</a:t>
            </a:r>
            <a:r>
              <a:rPr lang="en-US" dirty="0" err="1" smtClean="0"/>
              <a:t>m</a:t>
            </a:r>
            <a:r>
              <a:rPr lang="en-US" dirty="0" smtClean="0"/>
              <a:t>/ (n)</a:t>
            </a:r>
          </a:p>
          <a:p>
            <a:pPr>
              <a:buFontTx/>
              <a:buChar char="-"/>
            </a:pPr>
            <a:r>
              <a:rPr lang="en-US" dirty="0" smtClean="0"/>
              <a:t>folk dance /</a:t>
            </a:r>
            <a:r>
              <a:rPr lang="en-US" dirty="0" err="1" smtClean="0"/>
              <a:t>fəʊk</a:t>
            </a:r>
            <a:r>
              <a:rPr lang="en-US" dirty="0"/>
              <a:t> </a:t>
            </a:r>
            <a:r>
              <a:rPr lang="en-US" dirty="0" err="1" smtClean="0"/>
              <a:t>dɑːn</a:t>
            </a:r>
            <a:r>
              <a:rPr lang="en-US" i="1" dirty="0" err="1" smtClean="0"/>
              <a:t>t</a:t>
            </a:r>
            <a:r>
              <a:rPr lang="en-US" dirty="0" err="1" smtClean="0"/>
              <a:t>s</a:t>
            </a:r>
            <a:r>
              <a:rPr lang="en-US" dirty="0" smtClean="0"/>
              <a:t>/(n) </a:t>
            </a:r>
          </a:p>
          <a:p>
            <a:pPr>
              <a:buFontTx/>
              <a:buChar char="-"/>
            </a:pPr>
            <a:r>
              <a:rPr lang="en-US" dirty="0" smtClean="0"/>
              <a:t>feast /</a:t>
            </a:r>
            <a:r>
              <a:rPr lang="en-US" dirty="0" err="1" smtClean="0"/>
              <a:t>fiːst</a:t>
            </a:r>
            <a:r>
              <a:rPr lang="en-US" dirty="0" smtClean="0"/>
              <a:t>/(n)</a:t>
            </a:r>
          </a:p>
          <a:p>
            <a:pPr>
              <a:buFontTx/>
              <a:buChar char="-"/>
            </a:pPr>
            <a:r>
              <a:rPr lang="en-US" dirty="0" smtClean="0"/>
              <a:t>parade /</a:t>
            </a:r>
            <a:r>
              <a:rPr lang="en-US" dirty="0" err="1" smtClean="0"/>
              <a:t>pə</a:t>
            </a:r>
            <a:r>
              <a:rPr lang="en-US" dirty="0" err="1"/>
              <a:t>ˈ</a:t>
            </a:r>
            <a:r>
              <a:rPr lang="en-US" dirty="0" err="1" smtClean="0"/>
              <a:t>reɪd</a:t>
            </a:r>
            <a:r>
              <a:rPr lang="en-US" dirty="0" smtClean="0"/>
              <a:t>/ (n/v)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firework display/</a:t>
            </a:r>
            <a:r>
              <a:rPr lang="en-US" dirty="0"/>
              <a:t>ˈ</a:t>
            </a:r>
            <a:r>
              <a:rPr lang="en-US" dirty="0" err="1" smtClean="0"/>
              <a:t>faɪə.wɜ</a:t>
            </a:r>
            <a:r>
              <a:rPr lang="en-US" dirty="0" err="1"/>
              <a:t>ː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dɪ</a:t>
            </a:r>
            <a:r>
              <a:rPr lang="en-US" dirty="0" err="1"/>
              <a:t>ˈ</a:t>
            </a:r>
            <a:r>
              <a:rPr lang="en-US" dirty="0" err="1" smtClean="0"/>
              <a:t>spleɪ</a:t>
            </a:r>
            <a:r>
              <a:rPr lang="en-US" dirty="0" smtClean="0"/>
              <a:t>/</a:t>
            </a:r>
          </a:p>
          <a:p>
            <a:pPr>
              <a:buFontTx/>
              <a:buChar char="-"/>
            </a:pPr>
            <a:r>
              <a:rPr lang="en-US" dirty="0" smtClean="0"/>
              <a:t>float /</a:t>
            </a:r>
            <a:r>
              <a:rPr lang="en-US" dirty="0" err="1" smtClean="0"/>
              <a:t>fləʊt</a:t>
            </a:r>
            <a:r>
              <a:rPr lang="en-US" dirty="0" smtClean="0"/>
              <a:t>/( v/n)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1" y="421785"/>
            <a:ext cx="4191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Vocabulary </a:t>
            </a:r>
            <a:endParaRPr lang="en-US" sz="4400" b="1" cap="none" spc="0" dirty="0">
              <a:ln w="0">
                <a:solidFill>
                  <a:srgbClr val="FFFF00"/>
                </a:solidFill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42" y="1496288"/>
            <a:ext cx="4651857" cy="3304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b="1" dirty="0" smtClean="0"/>
              <a:t>tulip</a:t>
            </a:r>
            <a:r>
              <a:rPr lang="en-US" dirty="0" smtClean="0"/>
              <a:t>/</a:t>
            </a:r>
            <a:r>
              <a:rPr lang="en-US" dirty="0"/>
              <a:t>ˈ</a:t>
            </a:r>
            <a:r>
              <a:rPr lang="en-US" dirty="0" err="1" smtClean="0"/>
              <a:t>tju</a:t>
            </a:r>
            <a:r>
              <a:rPr lang="en-US" dirty="0"/>
              <a:t>ː</a:t>
            </a:r>
            <a:r>
              <a:rPr lang="en-US" dirty="0" smtClean="0"/>
              <a:t>.</a:t>
            </a:r>
            <a:r>
              <a:rPr lang="en-US" dirty="0" err="1" smtClean="0"/>
              <a:t>lɪp</a:t>
            </a:r>
            <a:r>
              <a:rPr lang="en-US" dirty="0" smtClean="0"/>
              <a:t>/(n) : </a:t>
            </a:r>
            <a:r>
              <a:rPr lang="en-US" dirty="0" err="1" smtClean="0"/>
              <a:t>hoa</a:t>
            </a:r>
            <a:r>
              <a:rPr lang="en-US" dirty="0" smtClean="0"/>
              <a:t> tulip (</a:t>
            </a:r>
            <a:r>
              <a:rPr lang="en-US" dirty="0" err="1" smtClean="0"/>
              <a:t>uất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hương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b="1" dirty="0"/>
              <a:t>c</a:t>
            </a:r>
            <a:r>
              <a:rPr lang="en-US" b="1" dirty="0" smtClean="0"/>
              <a:t>ostume</a:t>
            </a:r>
            <a:r>
              <a:rPr lang="en-US" dirty="0" smtClean="0"/>
              <a:t> /</a:t>
            </a:r>
            <a:r>
              <a:rPr lang="en-US" dirty="0"/>
              <a:t>ˈ</a:t>
            </a:r>
            <a:r>
              <a:rPr lang="en-US" dirty="0" err="1" smtClean="0"/>
              <a:t>kɒs.tju</a:t>
            </a:r>
            <a:r>
              <a:rPr lang="en-US" dirty="0" err="1"/>
              <a:t>ː</a:t>
            </a:r>
            <a:r>
              <a:rPr lang="en-US" dirty="0" err="1" smtClean="0"/>
              <a:t>m</a:t>
            </a:r>
            <a:r>
              <a:rPr lang="en-US" dirty="0" smtClean="0"/>
              <a:t>/ (n):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="1" dirty="0"/>
              <a:t>f</a:t>
            </a:r>
            <a:r>
              <a:rPr lang="en-US" b="1" dirty="0" smtClean="0"/>
              <a:t>olk dance </a:t>
            </a:r>
            <a:r>
              <a:rPr lang="en-US" dirty="0" smtClean="0"/>
              <a:t>/</a:t>
            </a:r>
            <a:r>
              <a:rPr lang="en-US" dirty="0" err="1" smtClean="0"/>
              <a:t>fəʊk</a:t>
            </a:r>
            <a:r>
              <a:rPr lang="en-US" dirty="0"/>
              <a:t> </a:t>
            </a:r>
            <a:r>
              <a:rPr lang="en-US" dirty="0" err="1" smtClean="0"/>
              <a:t>dɑːn</a:t>
            </a:r>
            <a:r>
              <a:rPr lang="en-US" i="1" dirty="0" err="1" smtClean="0"/>
              <a:t>t</a:t>
            </a:r>
            <a:r>
              <a:rPr lang="en-US" dirty="0" err="1" smtClean="0"/>
              <a:t>s</a:t>
            </a:r>
            <a:r>
              <a:rPr lang="en-US" dirty="0" smtClean="0"/>
              <a:t>/ :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vũ</a:t>
            </a:r>
            <a:r>
              <a:rPr lang="en-US" dirty="0" smtClean="0"/>
              <a:t>/ </a:t>
            </a:r>
            <a:r>
              <a:rPr lang="en-US" dirty="0" err="1" smtClean="0"/>
              <a:t>điệu</a:t>
            </a:r>
            <a:r>
              <a:rPr lang="en-US" dirty="0" smtClean="0"/>
              <a:t> </a:t>
            </a:r>
            <a:r>
              <a:rPr lang="en-US" dirty="0" err="1" smtClean="0"/>
              <a:t>nhảy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="1" dirty="0"/>
              <a:t>f</a:t>
            </a:r>
            <a:r>
              <a:rPr lang="en-US" b="1" dirty="0" smtClean="0"/>
              <a:t>east</a:t>
            </a:r>
            <a:r>
              <a:rPr lang="en-US" dirty="0" smtClean="0"/>
              <a:t> /</a:t>
            </a:r>
            <a:r>
              <a:rPr lang="en-US" dirty="0" err="1" smtClean="0"/>
              <a:t>fi</a:t>
            </a:r>
            <a:r>
              <a:rPr lang="en-US" dirty="0" err="1"/>
              <a:t>ː</a:t>
            </a:r>
            <a:r>
              <a:rPr lang="en-US" dirty="0" err="1" smtClean="0"/>
              <a:t>st</a:t>
            </a:r>
            <a:r>
              <a:rPr lang="en-US" dirty="0" smtClean="0"/>
              <a:t>/(n): </a:t>
            </a:r>
            <a:r>
              <a:rPr lang="en-US" dirty="0" err="1" smtClean="0"/>
              <a:t>bữa</a:t>
            </a:r>
            <a:r>
              <a:rPr lang="en-US" dirty="0" smtClean="0"/>
              <a:t> </a:t>
            </a:r>
            <a:r>
              <a:rPr lang="en-US" dirty="0" err="1" smtClean="0"/>
              <a:t>tiệc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b="1" dirty="0"/>
              <a:t>p</a:t>
            </a:r>
            <a:r>
              <a:rPr lang="en-US" b="1" dirty="0" smtClean="0"/>
              <a:t>arade</a:t>
            </a:r>
            <a:r>
              <a:rPr lang="en-US" dirty="0" smtClean="0"/>
              <a:t> /</a:t>
            </a:r>
            <a:r>
              <a:rPr lang="en-US" dirty="0" err="1" smtClean="0"/>
              <a:t>pə</a:t>
            </a:r>
            <a:r>
              <a:rPr lang="en-US" dirty="0" err="1"/>
              <a:t>ˈ</a:t>
            </a:r>
            <a:r>
              <a:rPr lang="en-US" dirty="0" err="1" smtClean="0"/>
              <a:t>reɪd</a:t>
            </a:r>
            <a:r>
              <a:rPr lang="en-US" dirty="0" smtClean="0"/>
              <a:t>/(n) :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diễu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="1" dirty="0"/>
              <a:t>f</a:t>
            </a:r>
            <a:r>
              <a:rPr lang="en-US" b="1" dirty="0" smtClean="0"/>
              <a:t>irework display</a:t>
            </a:r>
            <a:r>
              <a:rPr lang="en-US" dirty="0" smtClean="0"/>
              <a:t>/</a:t>
            </a:r>
            <a:r>
              <a:rPr lang="en-US" dirty="0"/>
              <a:t>ˈ</a:t>
            </a:r>
            <a:r>
              <a:rPr lang="en-US" dirty="0" err="1" smtClean="0"/>
              <a:t>faɪə.wɜ</a:t>
            </a:r>
            <a:r>
              <a:rPr lang="en-US" dirty="0" err="1"/>
              <a:t>ː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dɪ</a:t>
            </a:r>
            <a:r>
              <a:rPr lang="en-US" dirty="0" err="1"/>
              <a:t>ˈ</a:t>
            </a:r>
            <a:r>
              <a:rPr lang="en-US" dirty="0" err="1" smtClean="0"/>
              <a:t>spleɪ</a:t>
            </a:r>
            <a:r>
              <a:rPr lang="en-US" dirty="0" smtClean="0"/>
              <a:t>/  : </a:t>
            </a:r>
            <a:r>
              <a:rPr lang="en-US" dirty="0" err="1" smtClean="0"/>
              <a:t>bắn</a:t>
            </a:r>
            <a:r>
              <a:rPr lang="en-US" dirty="0" smtClean="0"/>
              <a:t> </a:t>
            </a:r>
            <a:r>
              <a:rPr lang="en-US" dirty="0" err="1" smtClean="0"/>
              <a:t>pháo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="1" dirty="0"/>
              <a:t>f</a:t>
            </a:r>
            <a:r>
              <a:rPr lang="en-US" b="1" dirty="0" smtClean="0"/>
              <a:t>loat</a:t>
            </a:r>
            <a:r>
              <a:rPr lang="en-US" dirty="0" smtClean="0"/>
              <a:t> /</a:t>
            </a:r>
            <a:r>
              <a:rPr lang="en-US" dirty="0" err="1" smtClean="0"/>
              <a:t>fləʊt</a:t>
            </a:r>
            <a:r>
              <a:rPr lang="en-US" dirty="0" smtClean="0"/>
              <a:t>/(n) :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diễu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1" y="421785"/>
            <a:ext cx="4191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Vocabulary </a:t>
            </a:r>
            <a:endParaRPr lang="en-US" sz="4400" b="1" cap="none" spc="0" dirty="0">
              <a:ln w="0">
                <a:solidFill>
                  <a:srgbClr val="FFFF00"/>
                </a:solidFill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 and tick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457200"/>
            <a:ext cx="4191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Listen and read</a:t>
            </a:r>
            <a:endParaRPr lang="en-US" sz="4400" cap="none" spc="0" dirty="0">
              <a:ln w="0">
                <a:solidFill>
                  <a:srgbClr val="FFFF00"/>
                </a:solidFill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397000"/>
          <a:ext cx="8915400" cy="5132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6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20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 Went</a:t>
                      </a:r>
                      <a:r>
                        <a:rPr lang="en-US" sz="3200" baseline="0" dirty="0" smtClean="0"/>
                        <a:t> to the Tulip festival in Australia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86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 Went</a:t>
                      </a:r>
                      <a:r>
                        <a:rPr lang="en-US" sz="3200" baseline="0" dirty="0" smtClean="0"/>
                        <a:t> to the Tulip Festival in the Netherland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20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 Tried</a:t>
                      </a:r>
                      <a:r>
                        <a:rPr lang="en-US" sz="3200" baseline="0" dirty="0" smtClean="0"/>
                        <a:t> Dutch food and drinks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920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 Watched</a:t>
                      </a:r>
                      <a:r>
                        <a:rPr lang="en-US" sz="3200" baseline="0" dirty="0" smtClean="0"/>
                        <a:t> traditional Dutch dancing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76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5. Saw tulip</a:t>
                      </a:r>
                      <a:r>
                        <a:rPr lang="en-US" sz="3200" baseline="0" dirty="0" smtClean="0"/>
                        <a:t> floats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855"/>
            <a:ext cx="8229600" cy="1143000"/>
          </a:xfrm>
        </p:spPr>
        <p:txBody>
          <a:bodyPr/>
          <a:lstStyle/>
          <a:p>
            <a:r>
              <a:rPr lang="en-US" b="1" dirty="0" smtClean="0"/>
              <a:t>2. Listen and read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Mark and </a:t>
            </a:r>
            <a:r>
              <a:rPr lang="en-US" b="1" dirty="0" err="1" smtClean="0"/>
              <a:t>Trang</a:t>
            </a:r>
            <a:r>
              <a:rPr lang="en-US" b="1" dirty="0" smtClean="0"/>
              <a:t>: </a:t>
            </a:r>
            <a:r>
              <a:rPr lang="en-US" dirty="0" smtClean="0"/>
              <a:t>Good afternoon Ms. </a:t>
            </a:r>
            <a:r>
              <a:rPr lang="en-US" dirty="0" err="1" smtClean="0"/>
              <a:t>Hoa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Ms.Hoa</a:t>
            </a:r>
            <a:r>
              <a:rPr lang="en-US" b="1" dirty="0" smtClean="0"/>
              <a:t>: </a:t>
            </a:r>
            <a:r>
              <a:rPr lang="en-US" dirty="0" smtClean="0"/>
              <a:t>Oh, hi. Come in.</a:t>
            </a:r>
          </a:p>
          <a:p>
            <a:pPr marL="0" indent="0">
              <a:buNone/>
            </a:pPr>
            <a:r>
              <a:rPr lang="en-US" b="1" dirty="0" err="1" smtClean="0"/>
              <a:t>Trang</a:t>
            </a:r>
            <a:r>
              <a:rPr lang="en-US" b="1" dirty="0" smtClean="0"/>
              <a:t>: </a:t>
            </a:r>
            <a:r>
              <a:rPr lang="en-US" dirty="0" smtClean="0"/>
              <a:t>Wow. This is a nice cozy  room, </a:t>
            </a:r>
            <a:r>
              <a:rPr lang="en-US" dirty="0" err="1" smtClean="0"/>
              <a:t>Ms.Hoa</a:t>
            </a:r>
            <a:r>
              <a:rPr lang="en-US" dirty="0" smtClean="0"/>
              <a:t>. I like the photos on the wall. I can see you among all those tulips. Where did you take the photos?</a:t>
            </a:r>
          </a:p>
          <a:p>
            <a:pPr marL="0" indent="0">
              <a:buNone/>
            </a:pPr>
            <a:r>
              <a:rPr lang="en-US" b="1" dirty="0" err="1" smtClean="0"/>
              <a:t>Ms.Hoa</a:t>
            </a:r>
            <a:r>
              <a:rPr lang="en-US" b="1" dirty="0" smtClean="0"/>
              <a:t>: </a:t>
            </a:r>
            <a:r>
              <a:rPr lang="en-US" dirty="0" smtClean="0"/>
              <a:t>I took them at the Tulip Festival in Australia last September.</a:t>
            </a:r>
          </a:p>
          <a:p>
            <a:pPr marL="0" indent="0">
              <a:buNone/>
            </a:pPr>
            <a:r>
              <a:rPr lang="en-US" b="1" dirty="0" smtClean="0"/>
              <a:t>Mark: </a:t>
            </a:r>
            <a:r>
              <a:rPr lang="en-US" dirty="0" smtClean="0"/>
              <a:t>Really? I went to a tulip festival two years ago but it was in Netherlands. It was the Dutch Tulip Festival.</a:t>
            </a:r>
          </a:p>
          <a:p>
            <a:pPr marL="0" indent="0">
              <a:buNone/>
            </a:pPr>
            <a:r>
              <a:rPr lang="en-US" b="1" dirty="0" err="1" smtClean="0"/>
              <a:t>Trang</a:t>
            </a:r>
            <a:r>
              <a:rPr lang="en-US" b="1" dirty="0" smtClean="0"/>
              <a:t>: </a:t>
            </a:r>
            <a:r>
              <a:rPr lang="en-US" dirty="0" smtClean="0"/>
              <a:t>What did you do at the festival?</a:t>
            </a:r>
          </a:p>
          <a:p>
            <a:pPr marL="0" indent="0">
              <a:buNone/>
            </a:pPr>
            <a:r>
              <a:rPr lang="en-US" b="1" dirty="0" err="1" smtClean="0"/>
              <a:t>Ms.Hoa</a:t>
            </a:r>
            <a:r>
              <a:rPr lang="en-US" b="1" dirty="0" smtClean="0"/>
              <a:t>: </a:t>
            </a:r>
            <a:r>
              <a:rPr lang="en-US" dirty="0" smtClean="0"/>
              <a:t>I watched Dutch folk dances. The dancers wore traditional costumes. I also got a chance to try some delicious Dutch food and drinks. I also saw beautiful tulip floats at a parade.</a:t>
            </a:r>
          </a:p>
          <a:p>
            <a:pPr marL="0" indent="0">
              <a:buNone/>
            </a:pPr>
            <a:r>
              <a:rPr lang="en-US" b="1" dirty="0" err="1" smtClean="0"/>
              <a:t>Trang</a:t>
            </a:r>
            <a:r>
              <a:rPr lang="en-US" b="1" dirty="0" smtClean="0"/>
              <a:t>: </a:t>
            </a:r>
            <a:r>
              <a:rPr lang="en-US" dirty="0" smtClean="0"/>
              <a:t>Do they hold the festival every year in Australia?</a:t>
            </a:r>
          </a:p>
          <a:p>
            <a:pPr marL="0" indent="0">
              <a:buNone/>
            </a:pPr>
            <a:r>
              <a:rPr lang="en-US" b="1" dirty="0" err="1" smtClean="0"/>
              <a:t>Ms.Hoa</a:t>
            </a:r>
            <a:r>
              <a:rPr lang="en-US" b="1" dirty="0" smtClean="0"/>
              <a:t>: </a:t>
            </a:r>
            <a:r>
              <a:rPr lang="en-US" dirty="0" smtClean="0"/>
              <a:t>Yes, they do. </a:t>
            </a:r>
          </a:p>
        </p:txBody>
      </p:sp>
      <p:pic>
        <p:nvPicPr>
          <p:cNvPr id="4" name="06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3800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. Read the conversation and tick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 and tick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397000"/>
          <a:ext cx="8915400" cy="5132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6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20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 Went</a:t>
                      </a:r>
                      <a:r>
                        <a:rPr lang="en-US" sz="3200" baseline="0" dirty="0" smtClean="0"/>
                        <a:t> to the Tulip festival in Australia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86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 Went</a:t>
                      </a:r>
                      <a:r>
                        <a:rPr lang="en-US" sz="3200" baseline="0" dirty="0" smtClean="0"/>
                        <a:t> to the Tulip Festival in the Netherland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20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 Tried</a:t>
                      </a:r>
                      <a:r>
                        <a:rPr lang="en-US" sz="3200" baseline="0" dirty="0" smtClean="0"/>
                        <a:t> Dutch food and drinks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920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 Watched</a:t>
                      </a:r>
                      <a:r>
                        <a:rPr lang="en-US" sz="3200" baseline="0" dirty="0" smtClean="0"/>
                        <a:t> traditional Dutch dancing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76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5. Saw tulip</a:t>
                      </a:r>
                      <a:r>
                        <a:rPr lang="en-US" sz="3200" baseline="0" dirty="0" smtClean="0"/>
                        <a:t> floats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28165" y="2008257"/>
            <a:ext cx="82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√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9656" y="3276600"/>
            <a:ext cx="82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√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747" y="4191000"/>
            <a:ext cx="82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√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9656" y="5181600"/>
            <a:ext cx="82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√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8165" y="5181600"/>
            <a:ext cx="82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√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9656" y="5889486"/>
            <a:ext cx="82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√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"/>
          <p:cNvSpPr txBox="1"/>
          <p:nvPr/>
        </p:nvSpPr>
        <p:spPr>
          <a:xfrm>
            <a:off x="7257" y="761"/>
            <a:ext cx="913674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 smtClean="0"/>
              <a:t>3. Write </a:t>
            </a:r>
            <a:r>
              <a:rPr lang="en-US" sz="3600" b="1" dirty="0"/>
              <a:t>a word or phrase from the box under each picture.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678300"/>
          <a:ext cx="7943355" cy="822960"/>
        </p:xfrm>
        <a:graphic>
          <a:graphicData uri="http://schemas.openxmlformats.org/drawingml/2006/table">
            <a:tbl>
              <a:tblPr firstRow="1" bandRow="1"/>
              <a:tblGrid>
                <a:gridCol w="7943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costumes           feast           float           fireworks display           parade          folk dance</a:t>
                      </a: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55" y="1539029"/>
            <a:ext cx="2362722" cy="20123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5062" y="3569652"/>
            <a:ext cx="2664256" cy="738664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A9A5"/>
                </a:solidFill>
              </a:rPr>
              <a:t>1. </a:t>
            </a:r>
            <a:r>
              <a:rPr lang="en-US" sz="2800" b="1" dirty="0" smtClean="0">
                <a:solidFill>
                  <a:srgbClr val="000000"/>
                </a:solidFill>
              </a:rPr>
              <a:t>________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573" y="3655297"/>
            <a:ext cx="175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parade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90881" y="3585858"/>
            <a:ext cx="2664256" cy="738664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A9A5"/>
                </a:solidFill>
              </a:rPr>
              <a:t>2. </a:t>
            </a:r>
            <a:r>
              <a:rPr lang="en-US" sz="2800" b="1" dirty="0" smtClean="0">
                <a:solidFill>
                  <a:srgbClr val="000000"/>
                </a:solidFill>
              </a:rPr>
              <a:t>________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482851" y="3677374"/>
            <a:ext cx="2257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costumes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4159" y="3613625"/>
            <a:ext cx="2664256" cy="738664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A9A5"/>
                </a:solidFill>
              </a:rPr>
              <a:t>3</a:t>
            </a:r>
            <a:r>
              <a:rPr lang="en-US" sz="2800" b="1" dirty="0" smtClean="0">
                <a:solidFill>
                  <a:srgbClr val="00A9A5"/>
                </a:solidFill>
              </a:rPr>
              <a:t>.</a:t>
            </a:r>
            <a:r>
              <a:rPr lang="en-US" sz="2800" b="1" dirty="0" smtClean="0">
                <a:solidFill>
                  <a:srgbClr val="000000"/>
                </a:solidFill>
              </a:rPr>
              <a:t>_________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406422" y="3693580"/>
            <a:ext cx="175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feast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0542" y="6155269"/>
            <a:ext cx="2664256" cy="738664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A9A5"/>
                </a:solidFill>
              </a:rPr>
              <a:t>4</a:t>
            </a:r>
            <a:r>
              <a:rPr lang="en-US" sz="2800" b="1" dirty="0" smtClean="0">
                <a:solidFill>
                  <a:srgbClr val="00A9A5"/>
                </a:solidFill>
              </a:rPr>
              <a:t>.</a:t>
            </a:r>
            <a:r>
              <a:rPr lang="en-US" sz="2800" b="1" dirty="0" smtClean="0">
                <a:solidFill>
                  <a:srgbClr val="000000"/>
                </a:solidFill>
              </a:rPr>
              <a:t>_________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50992" y="6291590"/>
            <a:ext cx="175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float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13714" y="6172200"/>
            <a:ext cx="3343871" cy="738664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A9A5"/>
                </a:solidFill>
              </a:rPr>
              <a:t>5</a:t>
            </a:r>
            <a:r>
              <a:rPr lang="en-US" sz="2800" b="1" dirty="0" smtClean="0">
                <a:solidFill>
                  <a:srgbClr val="00A9A5"/>
                </a:solidFill>
              </a:rPr>
              <a:t>.</a:t>
            </a:r>
            <a:r>
              <a:rPr lang="en-US" sz="2800" b="1" dirty="0" smtClean="0">
                <a:solidFill>
                  <a:srgbClr val="000000"/>
                </a:solidFill>
              </a:rPr>
              <a:t>_______________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881615" y="6324600"/>
            <a:ext cx="321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fireworks display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67242" y="6228700"/>
            <a:ext cx="2664256" cy="738664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A9A5"/>
                </a:solidFill>
              </a:rPr>
              <a:t>6</a:t>
            </a:r>
            <a:r>
              <a:rPr lang="en-US" sz="2800" b="1" dirty="0" smtClean="0">
                <a:solidFill>
                  <a:srgbClr val="00A9A5"/>
                </a:solidFill>
              </a:rPr>
              <a:t>.</a:t>
            </a:r>
            <a:r>
              <a:rPr lang="en-US" sz="2800" b="1" dirty="0" smtClean="0">
                <a:solidFill>
                  <a:srgbClr val="000000"/>
                </a:solidFill>
              </a:rPr>
              <a:t>_________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316315" y="6387072"/>
            <a:ext cx="244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folk dance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510" y="1519039"/>
            <a:ext cx="2660627" cy="2016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948" y="1519039"/>
            <a:ext cx="2108194" cy="1952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2" y="4352290"/>
            <a:ext cx="2362722" cy="1831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459" y="4244481"/>
            <a:ext cx="2292392" cy="2122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1948" y="4352289"/>
            <a:ext cx="2334845" cy="212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681</Words>
  <Application>Microsoft Office PowerPoint</Application>
  <PresentationFormat>On-screen Show (4:3)</PresentationFormat>
  <Paragraphs>118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.VnTime</vt:lpstr>
      <vt:lpstr>.VnTimeH</vt:lpstr>
      <vt:lpstr>Arial</vt:lpstr>
      <vt:lpstr>Bahnschrift</vt:lpstr>
      <vt:lpstr>Baloo 2</vt:lpstr>
      <vt:lpstr>Calibri</vt:lpstr>
      <vt:lpstr>Courier New</vt:lpstr>
      <vt:lpstr>Poppins</vt:lpstr>
      <vt:lpstr>Times New Roman</vt:lpstr>
      <vt:lpstr>Office Theme</vt:lpstr>
      <vt:lpstr> Festival around the world</vt:lpstr>
      <vt:lpstr>PowerPoint Presentation</vt:lpstr>
      <vt:lpstr> Festival around the world</vt:lpstr>
      <vt:lpstr>PowerPoint Presentation</vt:lpstr>
      <vt:lpstr>PowerPoint Presentation</vt:lpstr>
      <vt:lpstr>PowerPoint Presentation</vt:lpstr>
      <vt:lpstr>2. Listen and read</vt:lpstr>
      <vt:lpstr>2. Read the conversation and tick</vt:lpstr>
      <vt:lpstr>PowerPoint Presentation</vt:lpstr>
      <vt:lpstr>4. Fill in each blank with a word or phrase from 3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E7-U9-1GETTING</dc:title>
  <dc:creator>TRUONG THI CHINH -THD</dc:creator>
  <cp:lastModifiedBy>Admin</cp:lastModifiedBy>
  <cp:revision>171</cp:revision>
  <dcterms:created xsi:type="dcterms:W3CDTF">2022-07-01T13:28:00Z</dcterms:created>
  <dcterms:modified xsi:type="dcterms:W3CDTF">2023-07-16T02:16:43Z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35E75E1921664667A64D8C9EA7A3E091</vt:lpwstr>
  </property>
  <property fmtid="{D5CDD505-2E9C-101B-9397-08002B2CF9AE}" pid="3" name="KSOProductBuildVer">
    <vt:lpwstr>1033-11.2.0.11486</vt:lpwstr>
  </property>
</Properties>
</file>