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31"/>
  </p:notesMasterIdLst>
  <p:sldIdLst>
    <p:sldId id="428" r:id="rId3"/>
    <p:sldId id="476" r:id="rId4"/>
    <p:sldId id="429" r:id="rId5"/>
    <p:sldId id="430" r:id="rId6"/>
    <p:sldId id="431" r:id="rId7"/>
    <p:sldId id="432" r:id="rId8"/>
    <p:sldId id="433" r:id="rId9"/>
    <p:sldId id="434" r:id="rId10"/>
    <p:sldId id="435" r:id="rId11"/>
    <p:sldId id="436" r:id="rId12"/>
    <p:sldId id="437" r:id="rId13"/>
    <p:sldId id="480" r:id="rId14"/>
    <p:sldId id="484" r:id="rId15"/>
    <p:sldId id="475" r:id="rId16"/>
    <p:sldId id="272" r:id="rId17"/>
    <p:sldId id="277" r:id="rId18"/>
    <p:sldId id="278" r:id="rId19"/>
    <p:sldId id="474" r:id="rId20"/>
    <p:sldId id="280" r:id="rId21"/>
    <p:sldId id="281" r:id="rId22"/>
    <p:sldId id="282" r:id="rId23"/>
    <p:sldId id="464" r:id="rId24"/>
    <p:sldId id="485" r:id="rId25"/>
    <p:sldId id="465" r:id="rId26"/>
    <p:sldId id="454" r:id="rId27"/>
    <p:sldId id="473" r:id="rId28"/>
    <p:sldId id="483" r:id="rId29"/>
    <p:sldId id="4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535D9D-D76B-4D82-B452-60A176514AAF}">
          <p14:sldIdLst>
            <p14:sldId id="428"/>
            <p14:sldId id="476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80"/>
            <p14:sldId id="484"/>
            <p14:sldId id="475"/>
            <p14:sldId id="272"/>
            <p14:sldId id="277"/>
            <p14:sldId id="278"/>
            <p14:sldId id="474"/>
            <p14:sldId id="280"/>
            <p14:sldId id="281"/>
            <p14:sldId id="282"/>
          </p14:sldIdLst>
        </p14:section>
        <p14:section name="Untitled Section" id="{8B6FD9F8-B51F-4877-9E30-6CF136BE294F}">
          <p14:sldIdLst>
            <p14:sldId id="464"/>
            <p14:sldId id="485"/>
            <p14:sldId id="465"/>
            <p14:sldId id="454"/>
            <p14:sldId id="473"/>
            <p14:sldId id="483"/>
            <p14:sldId id="482"/>
          </p14:sldIdLst>
        </p14:section>
        <p14:section name="Untitled Section" id="{ED2BA3E4-3D01-4423-9270-33F7270DD4D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3DACCF"/>
    <a:srgbClr val="CC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94660"/>
  </p:normalViewPr>
  <p:slideViewPr>
    <p:cSldViewPr>
      <p:cViewPr varScale="1">
        <p:scale>
          <a:sx n="76" d="100"/>
          <a:sy n="76" d="100"/>
        </p:scale>
        <p:origin x="90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1EB93-A978-432B-BD52-B207B2E3732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547B4-142F-4EF3-9AFB-E6882A049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4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E75E2-1942-4108-9D72-D28103F263F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33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05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0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9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65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285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8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1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80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59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80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55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35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67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32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29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8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6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93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6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5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4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8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1CFA-B8F8-4131-91C4-C3FF5F37DE1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7375B-9629-437D-A403-1AC2D0FF5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1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42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1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48.pn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gif"/><Relationship Id="rId18" Type="http://schemas.openxmlformats.org/officeDocument/2006/relationships/slide" Target="slide6.xml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14.xml"/><Relationship Id="rId21" Type="http://schemas.openxmlformats.org/officeDocument/2006/relationships/slide" Target="slide16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gif"/><Relationship Id="rId25" Type="http://schemas.openxmlformats.org/officeDocument/2006/relationships/slide" Target="slide18.xml"/><Relationship Id="rId33" Type="http://schemas.openxmlformats.org/officeDocument/2006/relationships/slide" Target="slide22.xml"/><Relationship Id="rId2" Type="http://schemas.openxmlformats.org/officeDocument/2006/relationships/audio" Target="../media/media4.wma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29" Type="http://schemas.openxmlformats.org/officeDocument/2006/relationships/slide" Target="slide20.xml"/><Relationship Id="rId1" Type="http://schemas.microsoft.com/office/2007/relationships/media" Target="../media/media4.wma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24" Type="http://schemas.openxmlformats.org/officeDocument/2006/relationships/image" Target="../media/image65.png"/><Relationship Id="rId32" Type="http://schemas.openxmlformats.org/officeDocument/2006/relationships/image" Target="../media/image69.png"/><Relationship Id="rId5" Type="http://schemas.openxmlformats.org/officeDocument/2006/relationships/image" Target="../media/image49.png"/><Relationship Id="rId15" Type="http://schemas.openxmlformats.org/officeDocument/2006/relationships/image" Target="../media/image59.gif"/><Relationship Id="rId23" Type="http://schemas.openxmlformats.org/officeDocument/2006/relationships/slide" Target="slide17.xml"/><Relationship Id="rId28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2.png"/><Relationship Id="rId31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53.png"/><Relationship Id="rId14" Type="http://schemas.openxmlformats.org/officeDocument/2006/relationships/image" Target="../media/image58.gif"/><Relationship Id="rId22" Type="http://schemas.openxmlformats.org/officeDocument/2006/relationships/image" Target="../media/image64.png"/><Relationship Id="rId27" Type="http://schemas.openxmlformats.org/officeDocument/2006/relationships/slide" Target="slide19.xml"/><Relationship Id="rId30" Type="http://schemas.openxmlformats.org/officeDocument/2006/relationships/image" Target="../media/image68.png"/><Relationship Id="rId8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1.png"/><Relationship Id="rId5" Type="http://schemas.openxmlformats.org/officeDocument/2006/relationships/slide" Target="slide15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74.png"/><Relationship Id="rId2" Type="http://schemas.microsoft.com/office/2007/relationships/media" Target="../media/media6.mp4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74.png"/><Relationship Id="rId2" Type="http://schemas.microsoft.com/office/2007/relationships/media" Target="../media/media6.mp4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63.png"/><Relationship Id="rId2" Type="http://schemas.microsoft.com/office/2007/relationships/media" Target="../media/media7.mp3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video" Target="../media/media8.mp4"/><Relationship Id="rId7" Type="http://schemas.openxmlformats.org/officeDocument/2006/relationships/image" Target="../media/image76.png"/><Relationship Id="rId2" Type="http://schemas.microsoft.com/office/2007/relationships/media" Target="../media/media8.mp4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95600" y="5334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 nghiệm với 2 điện nghiệm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0" y="1241287"/>
            <a:ext cx="729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 sao hai lá kim loại của điện nghiệm B lại xòe ra? </a:t>
            </a:r>
          </a:p>
        </p:txBody>
      </p:sp>
      <p:pic>
        <p:nvPicPr>
          <p:cNvPr id="2" name="dien nghiem">
            <a:hlinkClick r:id="" action="ppaction://media"/>
            <a:extLst>
              <a:ext uri="{FF2B5EF4-FFF2-40B4-BE49-F238E27FC236}">
                <a16:creationId xmlns:a16="http://schemas.microsoft.com/office/drawing/2014/main" id="{8E636586-01C1-49DF-AB5B-33F5158ACD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8257" y="1774687"/>
            <a:ext cx="6029324" cy="4588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371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1" y="330201"/>
            <a:ext cx="3907351" cy="2749158"/>
            <a:chOff x="0" y="16"/>
            <a:chExt cx="2112" cy="1827"/>
          </a:xfrm>
        </p:grpSpPr>
        <p:pic>
          <p:nvPicPr>
            <p:cNvPr id="3" name="Picture 3" descr="untitled(4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"/>
              <a:ext cx="21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0" y="1536"/>
              <a:ext cx="2112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Nhà máy pin mặt trời</a:t>
              </a: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6096000" y="330201"/>
            <a:ext cx="4343401" cy="2689226"/>
            <a:chOff x="2572" y="181"/>
            <a:chExt cx="3134" cy="1694"/>
          </a:xfrm>
        </p:grpSpPr>
        <p:pic>
          <p:nvPicPr>
            <p:cNvPr id="6" name="Picture 6" descr="14%20Cac%20phuong%20phap%20bao%20duong%20may%20ph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" y="181"/>
              <a:ext cx="3134" cy="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636" y="1584"/>
              <a:ext cx="297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Nhà máy nhiệt điện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828801" y="3327400"/>
            <a:ext cx="4096329" cy="3307610"/>
            <a:chOff x="300" y="1954"/>
            <a:chExt cx="2580" cy="2298"/>
          </a:xfrm>
        </p:grpSpPr>
        <p:pic>
          <p:nvPicPr>
            <p:cNvPr id="9" name="Picture 9" descr="Tram phat dien gi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1954"/>
              <a:ext cx="2580" cy="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576" y="3931"/>
              <a:ext cx="1824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Điện gió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6266872" y="3327399"/>
            <a:ext cx="4324928" cy="3280204"/>
            <a:chOff x="2937" y="1872"/>
            <a:chExt cx="2823" cy="2401"/>
          </a:xfrm>
        </p:grpSpPr>
        <p:pic>
          <p:nvPicPr>
            <p:cNvPr id="12" name="Picture 12" descr="nha may thuy die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" y="1872"/>
              <a:ext cx="2706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024" y="3935"/>
              <a:ext cx="2736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Thủy điện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784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0" y="-63500"/>
            <a:ext cx="3905250" cy="6985000"/>
            <a:chOff x="0" y="0"/>
            <a:chExt cx="1983619" cy="26609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3619" cy="2660952"/>
            </a:xfrm>
            <a:custGeom>
              <a:avLst/>
              <a:gdLst/>
              <a:ahLst/>
              <a:cxnLst/>
              <a:rect l="l" t="t" r="r" b="b"/>
              <a:pathLst>
                <a:path w="1983619" h="2660952">
                  <a:moveTo>
                    <a:pt x="0" y="0"/>
                  </a:moveTo>
                  <a:lnTo>
                    <a:pt x="1983619" y="0"/>
                  </a:lnTo>
                  <a:lnTo>
                    <a:pt x="1983619" y="2660952"/>
                  </a:lnTo>
                  <a:lnTo>
                    <a:pt x="0" y="2660952"/>
                  </a:lnTo>
                  <a:close/>
                </a:path>
              </a:pathLst>
            </a:custGeom>
            <a:solidFill>
              <a:srgbClr val="384766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1983619" cy="2622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512152" y="3604813"/>
            <a:ext cx="2760008" cy="1913605"/>
          </a:xfrm>
          <a:custGeom>
            <a:avLst/>
            <a:gdLst/>
            <a:ahLst/>
            <a:cxnLst/>
            <a:rect l="l" t="t" r="r" b="b"/>
            <a:pathLst>
              <a:path w="5520015" h="2870408">
                <a:moveTo>
                  <a:pt x="0" y="0"/>
                </a:moveTo>
                <a:lnTo>
                  <a:pt x="5520015" y="0"/>
                </a:lnTo>
                <a:lnTo>
                  <a:pt x="5520015" y="2870408"/>
                </a:lnTo>
                <a:lnTo>
                  <a:pt x="0" y="2870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5400000">
            <a:off x="9897378" y="5195504"/>
            <a:ext cx="389307" cy="1342440"/>
          </a:xfrm>
          <a:custGeom>
            <a:avLst/>
            <a:gdLst/>
            <a:ahLst/>
            <a:cxnLst/>
            <a:rect l="l" t="t" r="r" b="b"/>
            <a:pathLst>
              <a:path w="583961" h="2684880">
                <a:moveTo>
                  <a:pt x="0" y="0"/>
                </a:moveTo>
                <a:lnTo>
                  <a:pt x="583962" y="0"/>
                </a:lnTo>
                <a:lnTo>
                  <a:pt x="583962" y="2684880"/>
                </a:lnTo>
                <a:lnTo>
                  <a:pt x="0" y="26848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24001" y="1905001"/>
            <a:ext cx="6313283" cy="2326091"/>
            <a:chOff x="-1428505" y="-621785"/>
            <a:chExt cx="16835421" cy="4652182"/>
          </a:xfrm>
        </p:grpSpPr>
        <p:sp>
          <p:nvSpPr>
            <p:cNvPr id="8" name="TextBox 8"/>
            <p:cNvSpPr txBox="1"/>
            <p:nvPr/>
          </p:nvSpPr>
          <p:spPr>
            <a:xfrm>
              <a:off x="-1428505" y="-621785"/>
              <a:ext cx="14224000" cy="3539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63"/>
                </a:lnSpc>
              </a:pPr>
              <a:r>
                <a:rPr lang="en-US" sz="3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Baloo"/>
                  <a:cs typeface="Times New Roman" pitchFamily="18" charset="0"/>
                  <a:sym typeface="Baloo"/>
                </a:rPr>
                <a:t>EM XIN CẢM </a:t>
              </a:r>
              <a:r>
                <a:rPr lang="en-US" sz="3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Baloo"/>
                  <a:cs typeface="Times New Roman" pitchFamily="18" charset="0"/>
                  <a:sym typeface="Baloo"/>
                </a:rPr>
                <a:t>ƠN THẦY CÔ VÀ CÁC BẠN ĐÃ LẮNG NGHE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" y="3389195"/>
              <a:ext cx="15406917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2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7707067">
            <a:off x="6728854" y="-383254"/>
            <a:ext cx="2216861" cy="2358363"/>
          </a:xfrm>
          <a:custGeom>
            <a:avLst/>
            <a:gdLst/>
            <a:ahLst/>
            <a:cxnLst/>
            <a:rect l="l" t="t" r="r" b="b"/>
            <a:pathLst>
              <a:path w="3325291" h="4716725">
                <a:moveTo>
                  <a:pt x="0" y="0"/>
                </a:moveTo>
                <a:lnTo>
                  <a:pt x="3325291" y="0"/>
                </a:lnTo>
                <a:lnTo>
                  <a:pt x="3325291" y="4716725"/>
                </a:lnTo>
                <a:lnTo>
                  <a:pt x="0" y="471672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8247283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37"/>
            <a:ext cx="9144000" cy="704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A simple educational diagram illustrating electricity using a family analogy. &#10;- A father and mother represent the power source, labeled with (+) and (-) to indicate positive and negative terminals.&#10;- Two children represent electrical conductors and insulators.&#10;  - The first child (conductor) is happily connected to the parents with a wire, showing electricity flow.&#10;  - The second child (insulator) is blocked by a rubber barrier, preventing connection.&#10;- Arrows show the flow of electricity from parents to the connected child.&#10;- Additional small drawings include a battery (DC source) and an AC generator (AC source) for classification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362200" y="751582"/>
            <a:ext cx="4724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PHIẾU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ĐÁNH GIÁ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HOẠT ĐỘNG NHÓM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674371"/>
              </p:ext>
            </p:extLst>
          </p:nvPr>
        </p:nvGraphicFramePr>
        <p:xfrm>
          <a:off x="2019300" y="2133600"/>
          <a:ext cx="8153400" cy="3886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4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2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3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16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17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Tiêu chí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cầu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Điểm</a:t>
                      </a:r>
                      <a:endParaRPr lang="en-US" sz="16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Nhóm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</a:t>
                      </a:r>
                      <a:endParaRPr lang="en-US" sz="2400" b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Nhóm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120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Nhóm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120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Nhóm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kern="120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Nội dung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Nêu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và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chỉ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được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vật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dẫn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điện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vật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    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không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dẫn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điện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Trả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lời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được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câu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hỏi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phản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biện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Cả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nhóm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cùng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thí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nghiệm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n-US" sz="28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Trình</a:t>
                      </a:r>
                      <a:r>
                        <a:rPr lang="en-US" sz="1600" b="1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bày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Tự</a:t>
                      </a:r>
                      <a:r>
                        <a:rPr lang="en-US" sz="1600" b="1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tin, nói to, rõ ràng.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Giải đáp thắc mắc tốt.</a:t>
                      </a: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Hình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thức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Chữ</a:t>
                      </a:r>
                      <a:r>
                        <a:rPr lang="en-US" sz="1600" b="1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viết đẹp, dễ nhìn, sạch sẽ.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8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1600" b="1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 gian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- Hoàn</a:t>
                      </a:r>
                      <a:r>
                        <a:rPr lang="en-US" sz="1600" b="1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 thành thí nghiệm đúng thời gian.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Tổng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10</a:t>
                      </a:r>
                      <a:endParaRPr lang="en-US" sz="28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881" marR="61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y2meta.com-Color wheel &amp; 3 Minute Countdown With Music _ 3 phút đếm ngược-(1080p).mp4">
            <a:hlinkClick r:id="" action="ppaction://media"/>
            <a:extLst>
              <a:ext uri="{FF2B5EF4-FFF2-40B4-BE49-F238E27FC236}">
                <a16:creationId xmlns:a16="http://schemas.microsoft.com/office/drawing/2014/main" id="{AE943B12-1E37-B910-1674-62838255E41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2653" y="685800"/>
            <a:ext cx="2395548" cy="1347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1123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292100"/>
            <a:ext cx="9677400" cy="741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61087" y="349479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“ CÁC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LOÀI ĐỘNG VẬT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CÓ ĐIỆN”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33600" y="2814936"/>
            <a:ext cx="2819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ONG BẮP CÀY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6384"/>
            <a:ext cx="2586038" cy="173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543800" y="5943601"/>
            <a:ext cx="2819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CÁ CHÌNH ĐIỆN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772400" y="2819401"/>
            <a:ext cx="2819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CÁ MŨI VOI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209800" y="5939136"/>
            <a:ext cx="2819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CÁ ĐUỐI ĐIỆN  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953000" y="4243164"/>
            <a:ext cx="2819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THÚ MỎ VỊT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34810"/>
            <a:ext cx="2586038" cy="220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28625"/>
            <a:ext cx="237648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78" y="1086385"/>
            <a:ext cx="2570985" cy="172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77" y="3734809"/>
            <a:ext cx="2570985" cy="220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48836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292100"/>
            <a:ext cx="9677400" cy="741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28430" y="457201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“CÁC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LOÀI ĐỘNG </a:t>
            </a: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VẬT 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CÓ KHẢ NĂNG PHÁT SÁNG”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25D944A6-C422-4B74-826B-53D21AD9A3D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4600" y="1371601"/>
            <a:ext cx="7391400" cy="4945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430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548" y="832189"/>
            <a:ext cx="9140452" cy="5144075"/>
          </a:xfrm>
          <a:prstGeom prst="rect">
            <a:avLst/>
          </a:prstGeom>
        </p:spPr>
      </p:pic>
      <p:pic>
        <p:nvPicPr>
          <p:cNvPr id="1028" name="Picture 4" descr="Nỗi đau thiên tài vật lý Ý: Khiến cả thế giới khâm phục nhưng bị cái chết của con quật ngã - Ảnh 2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21" y="1626182"/>
            <a:ext cx="5162815" cy="343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690" y="1363055"/>
            <a:ext cx="1988993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52" y="1643877"/>
            <a:ext cx="1979858" cy="1979858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774" y="1371600"/>
            <a:ext cx="2030671" cy="198442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923" y="3098872"/>
            <a:ext cx="1988993" cy="198899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879" y="3360498"/>
            <a:ext cx="1979858" cy="1979858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506" y="3093654"/>
            <a:ext cx="2048192" cy="19889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412" y="168334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908" y="152023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623" y="216087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938" y="-35433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890" y="467108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3849" y="4461511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14473" y="-503662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720" y="1372104"/>
            <a:ext cx="1988993" cy="1988993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54" y="1630659"/>
            <a:ext cx="2003826" cy="1993076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235" y="1355788"/>
            <a:ext cx="2019015" cy="2004023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363" y="3089737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198" y="3354142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815" y="3081015"/>
            <a:ext cx="2030476" cy="1988993"/>
          </a:xfrm>
          <a:prstGeom prst="rect">
            <a:avLst/>
          </a:prstGeom>
        </p:spPr>
      </p:pic>
      <p:sp>
        <p:nvSpPr>
          <p:cNvPr id="3" name="Action Button: Go Home 2">
            <a:hlinkClick r:id="rId33" action="ppaction://hlinksldjump" highlightClick="1"/>
            <a:extLst>
              <a:ext uri="{FF2B5EF4-FFF2-40B4-BE49-F238E27FC236}">
                <a16:creationId xmlns:a16="http://schemas.microsoft.com/office/drawing/2014/main" id="{A5F64D05-5B61-4E98-A694-B6E567DECF83}"/>
              </a:ext>
            </a:extLst>
          </p:cNvPr>
          <p:cNvSpPr/>
          <p:nvPr/>
        </p:nvSpPr>
        <p:spPr>
          <a:xfrm>
            <a:off x="9753601" y="5349744"/>
            <a:ext cx="698649" cy="5925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 descr="Nỗi đau thiên tài vật lý Ý: Khiến cả thế giới khâm phục nhưng bị cái chết của con quật ngã - Ảnh 2.">
            <a:extLst>
              <a:ext uri="{FF2B5EF4-FFF2-40B4-BE49-F238E27FC236}">
                <a16:creationId xmlns:a16="http://schemas.microsoft.com/office/drawing/2014/main" id="{4746B433-7FCB-4935-9462-35476F4B9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23" y="1295401"/>
            <a:ext cx="5715327" cy="403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0D10CD-20D0-45C2-BA6D-7934C78FD353}"/>
              </a:ext>
            </a:extLst>
          </p:cNvPr>
          <p:cNvSpPr txBox="1"/>
          <p:nvPr/>
        </p:nvSpPr>
        <p:spPr>
          <a:xfrm>
            <a:off x="4572000" y="5494946"/>
            <a:ext cx="106857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929" y="657803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4400" b="1" dirty="0">
                <a:solidFill>
                  <a:prstClr val="white"/>
                </a:solidFill>
                <a:latin typeface="Calibri"/>
              </a:rPr>
              <a:t>K</a:t>
            </a:r>
            <a:r>
              <a:rPr lang="en-US" sz="4400" b="1" dirty="0" err="1">
                <a:solidFill>
                  <a:prstClr val="white"/>
                </a:solidFill>
                <a:latin typeface="Calibri"/>
              </a:rPr>
              <a:t>im</a:t>
            </a:r>
            <a:r>
              <a:rPr lang="en-US" sz="4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/>
              </a:rPr>
              <a:t>loại</a:t>
            </a:r>
            <a:r>
              <a:rPr lang="en-US" sz="4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/>
              </a:rPr>
              <a:t>dẫn</a:t>
            </a:r>
            <a:r>
              <a:rPr lang="en-US" sz="4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/>
              </a:rPr>
              <a:t>điện</a:t>
            </a:r>
            <a:r>
              <a:rPr lang="en-US" sz="4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/>
              </a:rPr>
              <a:t>vì</a:t>
            </a:r>
            <a:endParaRPr lang="en-US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824164" y="2531696"/>
            <a:ext cx="7081837" cy="744904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A.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kim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loại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nhiều</a:t>
            </a:r>
            <a:r>
              <a:rPr lang="vi-VN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ion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dương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2826383" y="4328605"/>
            <a:ext cx="7081837" cy="64572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C.</a:t>
            </a:r>
            <a:r>
              <a:rPr lang="vi-VN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Kim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loại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cấu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tạo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từ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nguyên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tử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2826383" y="3393760"/>
            <a:ext cx="7081837" cy="79724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B.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kim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loại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electron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tự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do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chuyển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động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không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ngừng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2826383" y="5186571"/>
            <a:ext cx="7081837" cy="71512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D.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nguyên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tử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cấu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tạo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kim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loại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luôn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chuyển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động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hỗn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loan</a:t>
            </a: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179ECA55-EDC5-428A-8104-64D5A71D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429001"/>
            <a:ext cx="457200" cy="40731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en-US" altLang="en-US" sz="24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EA31C1-78D6-4A77-8217-B53B73342283}"/>
              </a:ext>
            </a:extLst>
          </p:cNvPr>
          <p:cNvSpPr/>
          <p:nvPr/>
        </p:nvSpPr>
        <p:spPr>
          <a:xfrm>
            <a:off x="4495800" y="439518"/>
            <a:ext cx="30219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 HUỐNG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90BFB0-591A-4F7C-B4CD-5F78C6B80344}"/>
              </a:ext>
            </a:extLst>
          </p:cNvPr>
          <p:cNvGrpSpPr/>
          <p:nvPr/>
        </p:nvGrpSpPr>
        <p:grpSpPr>
          <a:xfrm>
            <a:off x="2078115" y="970260"/>
            <a:ext cx="3373302" cy="4478721"/>
            <a:chOff x="126983" y="0"/>
            <a:chExt cx="2902763" cy="3541196"/>
          </a:xfrm>
        </p:grpSpPr>
        <p:pic>
          <p:nvPicPr>
            <p:cNvPr id="9" name="Picture 8" descr="Giải bài tập Vật Lý 7 | Để học tốt Vật Lý 7 Bai C6 Trang 84 Sgk Vat Ly 7">
              <a:extLst>
                <a:ext uri="{FF2B5EF4-FFF2-40B4-BE49-F238E27FC236}">
                  <a16:creationId xmlns:a16="http://schemas.microsoft.com/office/drawing/2014/main" id="{9AFEAA74-4C97-4A30-9E59-AA1ED6A1E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41" b="7349"/>
            <a:stretch/>
          </p:blipFill>
          <p:spPr bwMode="auto">
            <a:xfrm>
              <a:off x="379256" y="315396"/>
              <a:ext cx="2650490" cy="3225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7FFCD816-7650-47CC-A9EC-6D3B7B9E1F8A}"/>
                </a:ext>
              </a:extLst>
            </p:cNvPr>
            <p:cNvSpPr txBox="1"/>
            <p:nvPr/>
          </p:nvSpPr>
          <p:spPr>
            <a:xfrm>
              <a:off x="126983" y="0"/>
              <a:ext cx="862371" cy="3683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x-none" sz="120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F569919-3ED6-42B4-8B6D-40B903E2809C}"/>
              </a:ext>
            </a:extLst>
          </p:cNvPr>
          <p:cNvSpPr/>
          <p:nvPr/>
        </p:nvSpPr>
        <p:spPr>
          <a:xfrm>
            <a:off x="5562600" y="1752601"/>
            <a:ext cx="4572000" cy="20862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x-none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thể cậu bé này đang bật công tắc trong khi mẹ cậụ đang thay (hay sửa chữa) bóng đèn.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vi-VN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x-none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9FD64C-C79C-42C4-8B68-AD49CA949B68}"/>
              </a:ext>
            </a:extLst>
          </p:cNvPr>
          <p:cNvSpPr/>
          <p:nvPr/>
        </p:nvSpPr>
        <p:spPr>
          <a:xfrm>
            <a:off x="5638800" y="3982857"/>
            <a:ext cx="4572000" cy="4612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endParaRPr lang="x-none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9E883-B83E-49D6-A09F-84308B0C79A4}"/>
              </a:ext>
            </a:extLst>
          </p:cNvPr>
          <p:cNvSpPr/>
          <p:nvPr/>
        </p:nvSpPr>
        <p:spPr>
          <a:xfrm>
            <a:off x="5638800" y="4459300"/>
            <a:ext cx="4572000" cy="4612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endParaRPr lang="x-none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E421512A-264A-4F46-A30E-B13F612C0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523173"/>
            <a:ext cx="457200" cy="40731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en-US" altLang="en-US" sz="24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6D9E20-DC55-41A7-A8B8-FD8AA635870F}"/>
              </a:ext>
            </a:extLst>
          </p:cNvPr>
          <p:cNvSpPr/>
          <p:nvPr/>
        </p:nvSpPr>
        <p:spPr>
          <a:xfrm>
            <a:off x="5257800" y="869999"/>
            <a:ext cx="1883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 ĐỐ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81A27D-9406-4881-AF0B-F7F61EA41E43}"/>
              </a:ext>
            </a:extLst>
          </p:cNvPr>
          <p:cNvSpPr/>
          <p:nvPr/>
        </p:nvSpPr>
        <p:spPr>
          <a:xfrm>
            <a:off x="2427440" y="1774687"/>
            <a:ext cx="769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/>
              <a:t>Thân</a:t>
            </a:r>
            <a:r>
              <a:rPr lang="en-US" sz="3200" b="1" i="1" dirty="0"/>
              <a:t> </a:t>
            </a:r>
            <a:r>
              <a:rPr lang="en-US" sz="3200" b="1" i="1" dirty="0" err="1"/>
              <a:t>em</a:t>
            </a:r>
            <a:r>
              <a:rPr lang="en-US" sz="3200" b="1" i="1" dirty="0"/>
              <a:t> </a:t>
            </a:r>
            <a:r>
              <a:rPr lang="en-US" sz="3200" b="1" i="1" dirty="0" err="1"/>
              <a:t>bằng</a:t>
            </a:r>
            <a:r>
              <a:rPr lang="en-US" sz="3200" b="1" i="1" dirty="0"/>
              <a:t> </a:t>
            </a:r>
            <a:r>
              <a:rPr lang="en-US" sz="3200" b="1" i="1" dirty="0" err="1"/>
              <a:t>thủy</a:t>
            </a:r>
            <a:r>
              <a:rPr lang="en-US" sz="3200" b="1" i="1" dirty="0"/>
              <a:t> </a:t>
            </a:r>
            <a:r>
              <a:rPr lang="en-US" sz="3200" b="1" i="1" dirty="0" err="1"/>
              <a:t>tinh</a:t>
            </a:r>
            <a:r>
              <a:rPr lang="en-US" sz="3200" b="1" i="1" dirty="0"/>
              <a:t> </a:t>
            </a:r>
            <a:r>
              <a:rPr lang="en-US" sz="3200" b="1" i="1" dirty="0" err="1"/>
              <a:t>trong</a:t>
            </a:r>
            <a:r>
              <a:rPr lang="en-US" sz="3200" b="1" i="1" dirty="0"/>
              <a:t>,</a:t>
            </a:r>
            <a:br>
              <a:rPr lang="en-US" sz="3200" b="1" dirty="0"/>
            </a:br>
            <a:r>
              <a:rPr lang="en-US" sz="3200" b="1" i="1" dirty="0" err="1"/>
              <a:t>Có</a:t>
            </a:r>
            <a:r>
              <a:rPr lang="en-US" sz="3200" b="1" i="1" dirty="0"/>
              <a:t> </a:t>
            </a:r>
            <a:r>
              <a:rPr lang="en-US" sz="3200" b="1" i="1" dirty="0" err="1"/>
              <a:t>tim</a:t>
            </a:r>
            <a:r>
              <a:rPr lang="en-US" sz="3200" b="1" i="1" dirty="0"/>
              <a:t> </a:t>
            </a:r>
            <a:r>
              <a:rPr lang="en-US" sz="3200" b="1" i="1" dirty="0" err="1"/>
              <a:t>nhưng</a:t>
            </a:r>
            <a:r>
              <a:rPr lang="en-US" sz="3200" b="1" i="1" dirty="0"/>
              <a:t> </a:t>
            </a:r>
            <a:r>
              <a:rPr lang="en-US" sz="3200" b="1" i="1" dirty="0" err="1"/>
              <a:t>chẳng</a:t>
            </a:r>
            <a:r>
              <a:rPr lang="en-US" sz="3200" b="1" i="1" dirty="0"/>
              <a:t> </a:t>
            </a:r>
            <a:r>
              <a:rPr lang="en-US" sz="3200" b="1" i="1" dirty="0" err="1"/>
              <a:t>biết</a:t>
            </a:r>
            <a:r>
              <a:rPr lang="en-US" sz="3200" b="1" i="1" dirty="0"/>
              <a:t> </a:t>
            </a:r>
            <a:r>
              <a:rPr lang="en-US" sz="3200" b="1" i="1" dirty="0" err="1"/>
              <a:t>hồng</a:t>
            </a:r>
            <a:r>
              <a:rPr lang="en-US" sz="3200" b="1" i="1" dirty="0"/>
              <a:t> </a:t>
            </a:r>
            <a:r>
              <a:rPr lang="en-US" sz="3200" b="1" i="1" dirty="0" err="1"/>
              <a:t>biết</a:t>
            </a:r>
            <a:r>
              <a:rPr lang="en-US" sz="3200" b="1" i="1" dirty="0"/>
              <a:t> </a:t>
            </a:r>
            <a:r>
              <a:rPr lang="en-US" sz="3200" b="1" i="1" dirty="0" err="1"/>
              <a:t>yêu</a:t>
            </a:r>
            <a:r>
              <a:rPr lang="en-US" sz="3200" b="1" i="1" dirty="0"/>
              <a:t>.</a:t>
            </a:r>
            <a:br>
              <a:rPr lang="en-US" sz="3200" b="1" dirty="0"/>
            </a:br>
            <a:r>
              <a:rPr lang="en-US" sz="3200" b="1" i="1" dirty="0" err="1"/>
              <a:t>Khi</a:t>
            </a:r>
            <a:r>
              <a:rPr lang="en-US" sz="3200" b="1" i="1" dirty="0"/>
              <a:t> </a:t>
            </a:r>
            <a:r>
              <a:rPr lang="en-US" sz="3200" b="1" i="1" dirty="0" err="1"/>
              <a:t>cần</a:t>
            </a:r>
            <a:r>
              <a:rPr lang="en-US" sz="3200" b="1" i="1" dirty="0"/>
              <a:t> </a:t>
            </a:r>
            <a:r>
              <a:rPr lang="en-US" sz="3200" b="1" i="1" dirty="0" err="1"/>
              <a:t>bật</a:t>
            </a:r>
            <a:r>
              <a:rPr lang="en-US" sz="3200" b="1" i="1" dirty="0"/>
              <a:t>, </a:t>
            </a:r>
            <a:r>
              <a:rPr lang="en-US" sz="3200" b="1" i="1" dirty="0" err="1"/>
              <a:t>sáng</a:t>
            </a:r>
            <a:r>
              <a:rPr lang="en-US" sz="3200" b="1" i="1" dirty="0"/>
              <a:t> </a:t>
            </a:r>
            <a:r>
              <a:rPr lang="en-US" sz="3200" b="1" i="1" dirty="0" err="1"/>
              <a:t>sớm</a:t>
            </a:r>
            <a:r>
              <a:rPr lang="en-US" sz="3200" b="1" i="1" dirty="0"/>
              <a:t> </a:t>
            </a:r>
            <a:r>
              <a:rPr lang="en-US" sz="3200" b="1" i="1" dirty="0" err="1"/>
              <a:t>chiều</a:t>
            </a:r>
            <a:r>
              <a:rPr lang="en-US" sz="3200" b="1" i="1" dirty="0"/>
              <a:t>,</a:t>
            </a:r>
            <a:br>
              <a:rPr lang="en-US" sz="3200" b="1" dirty="0"/>
            </a:br>
            <a:r>
              <a:rPr lang="en-US" sz="3200" b="1" i="1" dirty="0" err="1"/>
              <a:t>Mất</a:t>
            </a:r>
            <a:r>
              <a:rPr lang="en-US" sz="3200" b="1" i="1" dirty="0"/>
              <a:t> </a:t>
            </a:r>
            <a:r>
              <a:rPr lang="en-US" sz="3200" b="1" i="1" dirty="0" err="1"/>
              <a:t>em</a:t>
            </a:r>
            <a:r>
              <a:rPr lang="en-US" sz="3200" b="1" i="1" dirty="0"/>
              <a:t> </a:t>
            </a:r>
            <a:r>
              <a:rPr lang="en-US" sz="3200" b="1" i="1" dirty="0" err="1"/>
              <a:t>là</a:t>
            </a:r>
            <a:r>
              <a:rPr lang="en-US" sz="3200" b="1" i="1" dirty="0"/>
              <a:t> </a:t>
            </a:r>
            <a:r>
              <a:rPr lang="en-US" sz="3200" b="1" i="1" dirty="0" err="1"/>
              <a:t>tối</a:t>
            </a:r>
            <a:r>
              <a:rPr lang="en-US" sz="3200" b="1" i="1" dirty="0"/>
              <a:t>, </a:t>
            </a:r>
            <a:r>
              <a:rPr lang="en-US" sz="3200" b="1" i="1" dirty="0" err="1"/>
              <a:t>hỏi</a:t>
            </a:r>
            <a:r>
              <a:rPr lang="en-US" sz="3200" b="1" i="1" dirty="0"/>
              <a:t> </a:t>
            </a:r>
            <a:r>
              <a:rPr lang="en-US" sz="3200" b="1" i="1" dirty="0" err="1"/>
              <a:t>là</a:t>
            </a:r>
            <a:r>
              <a:rPr lang="en-US" sz="3200" b="1" i="1" dirty="0"/>
              <a:t> </a:t>
            </a:r>
            <a:r>
              <a:rPr lang="en-US" sz="3200" b="1" i="1" dirty="0" err="1"/>
              <a:t>gì</a:t>
            </a:r>
            <a:r>
              <a:rPr lang="en-US" sz="3200" b="1" i="1" dirty="0"/>
              <a:t> </a:t>
            </a:r>
            <a:r>
              <a:rPr lang="en-US" sz="3200" b="1" i="1" dirty="0" err="1"/>
              <a:t>đây</a:t>
            </a:r>
            <a:r>
              <a:rPr lang="en-US" sz="3200" b="1" i="1" dirty="0"/>
              <a:t>?</a:t>
            </a:r>
            <a:endParaRPr lang="en-US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D27426-2FB1-49CF-AB30-97C1C2A1340D}"/>
              </a:ext>
            </a:extLst>
          </p:cNvPr>
          <p:cNvSpPr/>
          <p:nvPr/>
        </p:nvSpPr>
        <p:spPr>
          <a:xfrm>
            <a:off x="2427440" y="4313630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BÓNG ĐÈN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0D2252-456D-4B33-8AF0-F7363D407BE7}"/>
              </a:ext>
            </a:extLst>
          </p:cNvPr>
          <p:cNvSpPr/>
          <p:nvPr/>
        </p:nvSpPr>
        <p:spPr>
          <a:xfrm>
            <a:off x="2362200" y="197470"/>
            <a:ext cx="78921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xe chở xăng.mp4">
            <a:hlinkClick r:id="" action="ppaction://media"/>
            <a:extLst>
              <a:ext uri="{FF2B5EF4-FFF2-40B4-BE49-F238E27FC236}">
                <a16:creationId xmlns:a16="http://schemas.microsoft.com/office/drawing/2014/main" id="{0BD25B1E-CA7C-407D-8AFE-C492F7261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1591651"/>
            <a:ext cx="3581400" cy="42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95600" y="64907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NHIỆM VỤ HỌC TẬP Ở NHÀ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1301932"/>
            <a:ext cx="7620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/>
              <a:t>- Tìm hiểu về dòng điện.</a:t>
            </a:r>
          </a:p>
          <a:p>
            <a:pPr>
              <a:lnSpc>
                <a:spcPct val="150000"/>
              </a:lnSpc>
            </a:pPr>
            <a:r>
              <a:rPr lang="en-US" sz="2400" b="1"/>
              <a:t>- Tìm hiểu thế nào là vật dẫn điện, vật không dẫn điện.</a:t>
            </a:r>
          </a:p>
          <a:p>
            <a:pPr>
              <a:lnSpc>
                <a:spcPct val="150000"/>
              </a:lnSpc>
            </a:pPr>
            <a:r>
              <a:rPr lang="en-US" sz="2400" b="1"/>
              <a:t>- Tìm hiểu về dòng điện, nguồn điện có vai trò trong những vực nào? ( giao thông, xây dựng, y học,...)</a:t>
            </a:r>
          </a:p>
          <a:p>
            <a:pPr>
              <a:lnSpc>
                <a:spcPct val="150000"/>
              </a:lnSpc>
            </a:pPr>
            <a:r>
              <a:rPr lang="en-US" sz="2400" b="1"/>
              <a:t>- </a:t>
            </a:r>
            <a:r>
              <a:rPr lang="en-US" sz="2400" b="1" u="sng"/>
              <a:t>Nhóm 1: </a:t>
            </a:r>
            <a:r>
              <a:rPr lang="en-US" sz="2400" b="1"/>
              <a:t>Tìm hiểu về các loại nguồn điện, nguồn điện được dùng trong dụng cụ nào?</a:t>
            </a:r>
          </a:p>
          <a:p>
            <a:pPr>
              <a:lnSpc>
                <a:spcPct val="150000"/>
              </a:lnSpc>
            </a:pPr>
            <a:r>
              <a:rPr lang="en-US" sz="2400" b="1"/>
              <a:t>- </a:t>
            </a:r>
            <a:r>
              <a:rPr lang="en-US" sz="2400" b="1" u="sng"/>
              <a:t>Nhóm 2:</a:t>
            </a:r>
            <a:r>
              <a:rPr lang="en-US" sz="2400" b="1"/>
              <a:t> Tìm hiểu về máy phát điện.</a:t>
            </a:r>
          </a:p>
          <a:p>
            <a:pPr>
              <a:lnSpc>
                <a:spcPct val="150000"/>
              </a:lnSpc>
            </a:pPr>
            <a:r>
              <a:rPr lang="en-US" sz="2400" b="1"/>
              <a:t>- </a:t>
            </a:r>
            <a:r>
              <a:rPr lang="en-US" sz="2400" b="1" u="sng"/>
              <a:t>Nhóm 3:</a:t>
            </a:r>
            <a:r>
              <a:rPr lang="en-US" sz="2400" b="1"/>
              <a:t> Tìm hiểu về một số thiết bị điện hay dùng.</a:t>
            </a:r>
          </a:p>
          <a:p>
            <a:pPr>
              <a:lnSpc>
                <a:spcPct val="150000"/>
              </a:lnSpc>
            </a:pPr>
            <a:r>
              <a:rPr lang="en-US" sz="2400" b="1"/>
              <a:t>- </a:t>
            </a:r>
            <a:r>
              <a:rPr lang="en-US" sz="2400" b="1" u="sng"/>
              <a:t>Nhóm 4:</a:t>
            </a:r>
            <a:r>
              <a:rPr lang="en-US" sz="2400" b="1"/>
              <a:t> Tìm hiểu và chế tạo một nguồn điện đơn giản.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01502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930" y="1165453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Loại hạt nào dưới đây chuyển động có hướng thì KHÔNG tạo thành dòng điện?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5922" y="2981720"/>
            <a:ext cx="7988679" cy="64093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A.  Các hạt mang điện tích dương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9">
            <a:extLst>
              <a:ext uri="{FF2B5EF4-FFF2-40B4-BE49-F238E27FC236}">
                <a16:creationId xmlns:a16="http://schemas.microsoft.com/office/drawing/2014/main" id="{15BC70A8-C441-4903-B546-DAA583A39A5D}"/>
              </a:ext>
            </a:extLst>
          </p:cNvPr>
          <p:cNvSpPr/>
          <p:nvPr/>
        </p:nvSpPr>
        <p:spPr>
          <a:xfrm>
            <a:off x="2145922" y="3732456"/>
            <a:ext cx="7988679" cy="64093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B.  Các hạt nhân nguyên tử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nip Diagonal Corner Rectangle 49">
            <a:extLst>
              <a:ext uri="{FF2B5EF4-FFF2-40B4-BE49-F238E27FC236}">
                <a16:creationId xmlns:a16="http://schemas.microsoft.com/office/drawing/2014/main" id="{2BB9BCCA-3590-4CF7-94A3-38DC6FBC5B52}"/>
              </a:ext>
            </a:extLst>
          </p:cNvPr>
          <p:cNvSpPr/>
          <p:nvPr/>
        </p:nvSpPr>
        <p:spPr>
          <a:xfrm>
            <a:off x="2145922" y="4518702"/>
            <a:ext cx="7988679" cy="73909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C.  Các nguyên tử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nip Diagonal Corner Rectangle 49">
            <a:extLst>
              <a:ext uri="{FF2B5EF4-FFF2-40B4-BE49-F238E27FC236}">
                <a16:creationId xmlns:a16="http://schemas.microsoft.com/office/drawing/2014/main" id="{F00E56BF-D50A-4B6E-8871-CB7D255111C2}"/>
              </a:ext>
            </a:extLst>
          </p:cNvPr>
          <p:cNvSpPr/>
          <p:nvPr/>
        </p:nvSpPr>
        <p:spPr>
          <a:xfrm>
            <a:off x="2145922" y="5322999"/>
            <a:ext cx="7988679" cy="73909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D.  Các hạt mang điện tích dương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Snip Diagonal Corner Rectangle 49">
            <a:extLst>
              <a:ext uri="{FF2B5EF4-FFF2-40B4-BE49-F238E27FC236}">
                <a16:creationId xmlns:a16="http://schemas.microsoft.com/office/drawing/2014/main" id="{95E793F7-CC88-4784-871B-D3750E93ECD8}"/>
              </a:ext>
            </a:extLst>
          </p:cNvPr>
          <p:cNvSpPr/>
          <p:nvPr/>
        </p:nvSpPr>
        <p:spPr>
          <a:xfrm>
            <a:off x="2145922" y="4518702"/>
            <a:ext cx="7988679" cy="73909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C.  Các nguyên tử</a:t>
            </a:r>
            <a:endParaRPr lang="en-US" sz="24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930" y="1165453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Các vật nào sau đây là vật cách điện?</a:t>
            </a:r>
            <a:endParaRPr lang="en-U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3200401" y="2981718"/>
            <a:ext cx="5245479" cy="4472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A. Thủy tinh, cao su, gỗ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9">
            <a:extLst>
              <a:ext uri="{FF2B5EF4-FFF2-40B4-BE49-F238E27FC236}">
                <a16:creationId xmlns:a16="http://schemas.microsoft.com/office/drawing/2014/main" id="{6BC0DABE-8CBA-4C02-9330-780041FA9B23}"/>
              </a:ext>
            </a:extLst>
          </p:cNvPr>
          <p:cNvSpPr/>
          <p:nvPr/>
        </p:nvSpPr>
        <p:spPr>
          <a:xfrm>
            <a:off x="3200401" y="3574309"/>
            <a:ext cx="5245479" cy="4472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B. Sắt, nhôm, nhựa 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nip Diagonal Corner Rectangle 49">
            <a:extLst>
              <a:ext uri="{FF2B5EF4-FFF2-40B4-BE49-F238E27FC236}">
                <a16:creationId xmlns:a16="http://schemas.microsoft.com/office/drawing/2014/main" id="{808376F0-748C-4138-BD46-8F201C8127F7}"/>
              </a:ext>
            </a:extLst>
          </p:cNvPr>
          <p:cNvSpPr/>
          <p:nvPr/>
        </p:nvSpPr>
        <p:spPr>
          <a:xfrm>
            <a:off x="3200401" y="4114800"/>
            <a:ext cx="5245479" cy="4472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C. Nước chanh, bút chì, đồng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nip Diagonal Corner Rectangle 49">
            <a:extLst>
              <a:ext uri="{FF2B5EF4-FFF2-40B4-BE49-F238E27FC236}">
                <a16:creationId xmlns:a16="http://schemas.microsoft.com/office/drawing/2014/main" id="{36A54A59-1A64-44CA-B515-1B3FAC86C00B}"/>
              </a:ext>
            </a:extLst>
          </p:cNvPr>
          <p:cNvSpPr/>
          <p:nvPr/>
        </p:nvSpPr>
        <p:spPr>
          <a:xfrm>
            <a:off x="3200401" y="4674763"/>
            <a:ext cx="5245479" cy="4472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D. Chén sứ, giấy bạc, cốc thủy tinh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Snip Diagonal Corner Rectangle 49">
            <a:extLst>
              <a:ext uri="{FF2B5EF4-FFF2-40B4-BE49-F238E27FC236}">
                <a16:creationId xmlns:a16="http://schemas.microsoft.com/office/drawing/2014/main" id="{B217916D-4B59-4F11-9AEC-6FD867D3C561}"/>
              </a:ext>
            </a:extLst>
          </p:cNvPr>
          <p:cNvSpPr/>
          <p:nvPr/>
        </p:nvSpPr>
        <p:spPr>
          <a:xfrm>
            <a:off x="3200401" y="2981718"/>
            <a:ext cx="5245479" cy="4472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A. Thủy tinh, cao su, gỗ khô</a:t>
            </a:r>
            <a:endParaRPr lang="en-US" sz="24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8201" y="535101"/>
            <a:ext cx="5855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 3: GIỚI THIỆU TIỂU SỬ CỦA VOLTA</a:t>
            </a:r>
          </a:p>
        </p:txBody>
      </p:sp>
      <p:pic>
        <p:nvPicPr>
          <p:cNvPr id="2" name="632696678363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1295400"/>
            <a:ext cx="7620000" cy="5080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816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8201" y="535101"/>
            <a:ext cx="5855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 3: GIỚI THIỆU TIỂU SỬ CỦA VOLTA</a:t>
            </a:r>
          </a:p>
        </p:txBody>
      </p:sp>
      <p:pic>
        <p:nvPicPr>
          <p:cNvPr id="2" name="632696678363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1295400"/>
            <a:ext cx="7620000" cy="5080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922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68201" y="990601"/>
            <a:ext cx="5855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 </a:t>
            </a: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LÀM NGUỒN ĐIỆN TỪ HOA QUẢ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05733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 descr="Papyrus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4560888" y="306388"/>
            <a:ext cx="5715000" cy="609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FF257D"/>
                </a:solidFill>
                <a:latin typeface="Times New Roman" pitchFamily="18" charset="0"/>
              </a:rPr>
              <a:t>CHẤT DẪN ĐIỆN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>
                <a:latin typeface="Times New Roman" pitchFamily="18" charset="0"/>
              </a:rPr>
              <a:t> Bạc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đồng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vàng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nhôm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sắt</a:t>
            </a:r>
            <a:r>
              <a:rPr lang="en-US" sz="2600" dirty="0">
                <a:latin typeface="Times New Roman" pitchFamily="18" charset="0"/>
              </a:rPr>
              <a:t>,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>
                <a:latin typeface="Times New Roman" pitchFamily="18" charset="0"/>
              </a:rPr>
              <a:t> Thuỷ </a:t>
            </a:r>
            <a:r>
              <a:rPr lang="en-US" sz="2600" dirty="0" err="1">
                <a:latin typeface="Times New Roman" pitchFamily="18" charset="0"/>
              </a:rPr>
              <a:t>ngân</a:t>
            </a:r>
            <a:r>
              <a:rPr lang="en-US" sz="2600" dirty="0">
                <a:latin typeface="Times New Roman" pitchFamily="18" charset="0"/>
              </a:rPr>
              <a:t>, than </a:t>
            </a:r>
            <a:r>
              <a:rPr lang="en-US" sz="2600" dirty="0" err="1">
                <a:latin typeface="Times New Roman" pitchFamily="18" charset="0"/>
              </a:rPr>
              <a:t>chì</a:t>
            </a:r>
            <a:r>
              <a:rPr lang="en-US" sz="2600" dirty="0">
                <a:latin typeface="Times New Roman" pitchFamily="18" charset="0"/>
              </a:rPr>
              <a:t>,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>
                <a:latin typeface="Times New Roman" pitchFamily="18" charset="0"/>
              </a:rPr>
              <a:t> Các </a:t>
            </a:r>
            <a:r>
              <a:rPr lang="en-US" sz="2600" dirty="0">
                <a:latin typeface="Times New Roman" pitchFamily="18" charset="0"/>
              </a:rPr>
              <a:t>dung </a:t>
            </a:r>
            <a:r>
              <a:rPr lang="en-US" sz="2600" dirty="0" err="1">
                <a:latin typeface="Times New Roman" pitchFamily="18" charset="0"/>
              </a:rPr>
              <a:t>dung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dịch</a:t>
            </a:r>
            <a:r>
              <a:rPr lang="en-US" sz="2600" dirty="0">
                <a:latin typeface="Times New Roman" pitchFamily="18" charset="0"/>
              </a:rPr>
              <a:t> a </a:t>
            </a:r>
            <a:r>
              <a:rPr lang="en-US" sz="2600" dirty="0" err="1">
                <a:latin typeface="Times New Roman" pitchFamily="18" charset="0"/>
              </a:rPr>
              <a:t>xít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kiềm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nước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bình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thường</a:t>
            </a:r>
            <a:r>
              <a:rPr lang="en-US" sz="2600" dirty="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600" dirty="0">
                <a:latin typeface="Times New Roman" pitchFamily="18" charset="0"/>
              </a:rPr>
              <a:t>………………………………………</a:t>
            </a:r>
          </a:p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FF257D"/>
                </a:solidFill>
                <a:latin typeface="Times New Roman" pitchFamily="18" charset="0"/>
              </a:rPr>
              <a:t>CHẤT CÁCH ĐIỆN Ở ĐIỀU  KIỆN BÌNH THƯỜNG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>
                <a:latin typeface="Times New Roman" pitchFamily="18" charset="0"/>
              </a:rPr>
              <a:t> Nước </a:t>
            </a:r>
            <a:r>
              <a:rPr lang="en-US" sz="2600" dirty="0" err="1">
                <a:latin typeface="Times New Roman" pitchFamily="18" charset="0"/>
              </a:rPr>
              <a:t>nguyên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chất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khí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gỗ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khô</a:t>
            </a:r>
            <a:endParaRPr lang="en-US" sz="26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>
                <a:latin typeface="Times New Roman" pitchFamily="18" charset="0"/>
              </a:rPr>
              <a:t> Chất </a:t>
            </a:r>
            <a:r>
              <a:rPr lang="en-US" sz="2600" dirty="0" err="1">
                <a:latin typeface="Times New Roman" pitchFamily="18" charset="0"/>
              </a:rPr>
              <a:t>dẻo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nhựa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cao</a:t>
            </a:r>
            <a:r>
              <a:rPr lang="en-US" sz="2600" dirty="0">
                <a:latin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</a:rPr>
              <a:t>su</a:t>
            </a:r>
            <a:endParaRPr lang="en-US" sz="26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>
                <a:latin typeface="Times New Roman" pitchFamily="18" charset="0"/>
              </a:rPr>
              <a:t> Thuỷ </a:t>
            </a:r>
            <a:r>
              <a:rPr lang="en-US" sz="2600" dirty="0" err="1">
                <a:latin typeface="Times New Roman" pitchFamily="18" charset="0"/>
              </a:rPr>
              <a:t>tinh</a:t>
            </a:r>
            <a:r>
              <a:rPr lang="en-US" sz="2600" dirty="0">
                <a:latin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</a:rPr>
              <a:t>sứ</a:t>
            </a:r>
            <a:r>
              <a:rPr lang="en-US" sz="2600" dirty="0">
                <a:latin typeface="Times New Roman" pitchFamily="18" charset="0"/>
              </a:rPr>
              <a:t>                                 </a:t>
            </a:r>
          </a:p>
        </p:txBody>
      </p:sp>
      <p:grpSp>
        <p:nvGrpSpPr>
          <p:cNvPr id="49156" name="Group 3"/>
          <p:cNvGrpSpPr>
            <a:grpSpLocks/>
          </p:cNvGrpSpPr>
          <p:nvPr/>
        </p:nvGrpSpPr>
        <p:grpSpPr bwMode="auto">
          <a:xfrm>
            <a:off x="3886200" y="373064"/>
            <a:ext cx="533400" cy="5902325"/>
            <a:chOff x="1488" y="620"/>
            <a:chExt cx="336" cy="3408"/>
          </a:xfrm>
        </p:grpSpPr>
        <p:sp>
          <p:nvSpPr>
            <p:cNvPr id="43012" name="AutoShape 4"/>
            <p:cNvSpPr>
              <a:spLocks noChangeArrowheads="1"/>
            </p:cNvSpPr>
            <p:nvPr/>
          </p:nvSpPr>
          <p:spPr bwMode="auto">
            <a:xfrm>
              <a:off x="1488" y="620"/>
              <a:ext cx="336" cy="1728"/>
            </a:xfrm>
            <a:prstGeom prst="upArrow">
              <a:avLst>
                <a:gd name="adj1" fmla="val 50000"/>
                <a:gd name="adj2" fmla="val 128571"/>
              </a:avLst>
            </a:prstGeom>
            <a:gradFill rotWithShape="1">
              <a:gsLst>
                <a:gs pos="0">
                  <a:srgbClr val="FF6699"/>
                </a:gs>
                <a:gs pos="50000">
                  <a:schemeClr val="bg1"/>
                </a:gs>
                <a:gs pos="100000">
                  <a:srgbClr val="FF6699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43013" name="AutoShape 5"/>
            <p:cNvSpPr>
              <a:spLocks noChangeArrowheads="1"/>
            </p:cNvSpPr>
            <p:nvPr/>
          </p:nvSpPr>
          <p:spPr bwMode="auto">
            <a:xfrm>
              <a:off x="1488" y="2396"/>
              <a:ext cx="336" cy="1632"/>
            </a:xfrm>
            <a:prstGeom prst="downArrow">
              <a:avLst>
                <a:gd name="adj1" fmla="val 50000"/>
                <a:gd name="adj2" fmla="val 121429"/>
              </a:avLst>
            </a:prstGeom>
            <a:gradFill rotWithShape="1">
              <a:gsLst>
                <a:gs pos="0">
                  <a:srgbClr val="FF6699"/>
                </a:gs>
                <a:gs pos="50000">
                  <a:schemeClr val="bg1"/>
                </a:gs>
                <a:gs pos="100000">
                  <a:srgbClr val="FF6699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>
                <a:defRPr/>
              </a:pPr>
              <a:r>
                <a:rPr lang="en-US">
                  <a:latin typeface="Times New Roman" pitchFamily="18" charset="0"/>
                  <a:cs typeface="Arial" charset="0"/>
                </a:rPr>
                <a:t>      </a:t>
              </a:r>
            </a:p>
          </p:txBody>
        </p:sp>
      </p:grp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1905000" y="1508126"/>
            <a:ext cx="14478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thể em chưa biết</a:t>
            </a:r>
          </a:p>
        </p:txBody>
      </p:sp>
    </p:spTree>
    <p:extLst>
      <p:ext uri="{BB962C8B-B14F-4D97-AF65-F5344CB8AC3E}">
        <p14:creationId xmlns:p14="http://schemas.microsoft.com/office/powerpoint/2010/main" val="3204384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292100"/>
            <a:ext cx="9677400" cy="741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093949"/>
              </p:ext>
            </p:extLst>
          </p:nvPr>
        </p:nvGraphicFramePr>
        <p:xfrm>
          <a:off x="1981200" y="918865"/>
          <a:ext cx="8439152" cy="5821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9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58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Nghe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vẻ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nghe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Nghe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vè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đình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nhà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điện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*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Bố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là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dòng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điện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chạy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nhanh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Mẹ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là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nguồn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điện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dẻo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mỗi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ngày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Bố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hướng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rõ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ngay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Mẹ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luôn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cung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cấp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chẳng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ngày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nào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quên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 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*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là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vật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dẫn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chẳng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quên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Kim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loại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sáng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bóng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chạy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bền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chạy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nhanh</a:t>
                      </a:r>
                      <a:b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Nhôm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đồng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sắt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thép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vững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vàng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Dẫn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dòng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điện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chạy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giúp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người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giúp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ta.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738" marR="537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* 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Bạn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con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cách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điện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hiền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hòa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Nhựa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cao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su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sứ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… ở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thật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ngoan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Không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điện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chạy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thang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Bảo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vệ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tất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cả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chẳng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màng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hiểm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nguy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 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*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Điện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thì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ích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muôn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phần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Nhưng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mà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nguy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hiểm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chẳng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cần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đùa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đâu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b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Không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sờ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ổ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cắm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chớ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liều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Dây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hở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nước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đổ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–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tránh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ngay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nào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!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Sử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dụng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điện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nhớ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làm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sao</a:t>
                      </a:r>
                      <a:b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Tắt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dùng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tiết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kiệm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nay</a:t>
                      </a:r>
                      <a:b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Bố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mẹ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hằng</a:t>
                      </a:r>
                      <a:r>
                        <a:rPr lang="en-US" sz="18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ngày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An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toàn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tiết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kiệm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Cả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cùng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vui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! (3)</a:t>
                      </a:r>
                      <a:endParaRPr lang="en-US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738" marR="537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38400" y="381001"/>
            <a:ext cx="7696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“ GIA ĐÌNH NHÀ ĐIỆN - AN TOÀN LÀ TRÊN HẾT”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ra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4200" y="5334000"/>
            <a:ext cx="914400" cy="914400"/>
          </a:xfrm>
          <a:prstGeom prst="rect">
            <a:avLst/>
          </a:prstGeom>
          <a:solidFill>
            <a:srgbClr val="FF0000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045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1600200"/>
            <a:ext cx="7620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22.1; 22.2; 22.5.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678360"/>
            <a:ext cx="792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HƯỚNG DẪN CHUẨN BỊ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503555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5715000" cy="53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ốt bà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3201" y="5672034"/>
            <a:ext cx="790575" cy="543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831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4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11899" y="1853371"/>
            <a:ext cx="5368205" cy="2567195"/>
            <a:chOff x="0" y="0"/>
            <a:chExt cx="2827696" cy="10142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27696" cy="1014201"/>
            </a:xfrm>
            <a:custGeom>
              <a:avLst/>
              <a:gdLst/>
              <a:ahLst/>
              <a:cxnLst/>
              <a:rect l="l" t="t" r="r" b="b"/>
              <a:pathLst>
                <a:path w="2827696" h="1014201">
                  <a:moveTo>
                    <a:pt x="18027" y="0"/>
                  </a:moveTo>
                  <a:lnTo>
                    <a:pt x="2809669" y="0"/>
                  </a:lnTo>
                  <a:cubicBezTo>
                    <a:pt x="2819625" y="0"/>
                    <a:pt x="2827696" y="8071"/>
                    <a:pt x="2827696" y="18027"/>
                  </a:cubicBezTo>
                  <a:lnTo>
                    <a:pt x="2827696" y="996173"/>
                  </a:lnTo>
                  <a:cubicBezTo>
                    <a:pt x="2827696" y="1006129"/>
                    <a:pt x="2819625" y="1014201"/>
                    <a:pt x="2809669" y="1014201"/>
                  </a:cubicBezTo>
                  <a:lnTo>
                    <a:pt x="18027" y="1014201"/>
                  </a:lnTo>
                  <a:cubicBezTo>
                    <a:pt x="8071" y="1014201"/>
                    <a:pt x="0" y="1006129"/>
                    <a:pt x="0" y="996173"/>
                  </a:cubicBezTo>
                  <a:lnTo>
                    <a:pt x="0" y="18027"/>
                  </a:lnTo>
                  <a:cubicBezTo>
                    <a:pt x="0" y="8071"/>
                    <a:pt x="8071" y="0"/>
                    <a:pt x="1802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33350"/>
              <a:ext cx="2827696" cy="88085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8500"/>
                </a:lnSpc>
                <a:spcBef>
                  <a:spcPct val="0"/>
                </a:spcBef>
              </a:pPr>
              <a:r>
                <a:rPr lang="en-US" sz="7700" b="1" dirty="0">
                  <a:solidFill>
                    <a:srgbClr val="000001"/>
                  </a:solidFill>
                  <a:latin typeface="Times New Roman" panose="02020603050405020304" pitchFamily="18" charset="0"/>
                  <a:ea typeface="Sriracha"/>
                  <a:cs typeface="Times New Roman" panose="02020603050405020304" pitchFamily="18" charset="0"/>
                  <a:sym typeface="Sriracha"/>
                </a:rPr>
                <a:t>NGUỒN ĐI</a:t>
              </a:r>
              <a:r>
                <a:rPr lang="vi-VN" sz="7700" b="1" dirty="0">
                  <a:solidFill>
                    <a:srgbClr val="000001"/>
                  </a:solidFill>
                  <a:latin typeface="Times New Roman" panose="02020603050405020304" pitchFamily="18" charset="0"/>
                  <a:ea typeface="Sriracha"/>
                  <a:cs typeface="Times New Roman" panose="02020603050405020304" pitchFamily="18" charset="0"/>
                  <a:sym typeface="Sriracha"/>
                </a:rPr>
                <a:t>Ệ</a:t>
              </a:r>
              <a:r>
                <a:rPr lang="en-US" sz="7700" b="1" dirty="0">
                  <a:solidFill>
                    <a:srgbClr val="000001"/>
                  </a:solidFill>
                  <a:latin typeface="Times New Roman" panose="02020603050405020304" pitchFamily="18" charset="0"/>
                  <a:ea typeface="Sriracha"/>
                  <a:cs typeface="Times New Roman" panose="02020603050405020304" pitchFamily="18" charset="0"/>
                  <a:sym typeface="Sriracha"/>
                </a:rPr>
                <a:t>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37137" y="4607866"/>
            <a:ext cx="4762500" cy="1028123"/>
            <a:chOff x="0" y="0"/>
            <a:chExt cx="2508642" cy="406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8642" cy="406172"/>
            </a:xfrm>
            <a:custGeom>
              <a:avLst/>
              <a:gdLst/>
              <a:ahLst/>
              <a:cxnLst/>
              <a:rect l="l" t="t" r="r" b="b"/>
              <a:pathLst>
                <a:path w="2508642" h="406172">
                  <a:moveTo>
                    <a:pt x="20320" y="0"/>
                  </a:moveTo>
                  <a:lnTo>
                    <a:pt x="2488322" y="0"/>
                  </a:lnTo>
                  <a:cubicBezTo>
                    <a:pt x="2499545" y="0"/>
                    <a:pt x="2508642" y="9098"/>
                    <a:pt x="2508642" y="20320"/>
                  </a:cubicBezTo>
                  <a:lnTo>
                    <a:pt x="2508642" y="385852"/>
                  </a:lnTo>
                  <a:cubicBezTo>
                    <a:pt x="2508642" y="391241"/>
                    <a:pt x="2506501" y="396410"/>
                    <a:pt x="2502690" y="400220"/>
                  </a:cubicBezTo>
                  <a:cubicBezTo>
                    <a:pt x="2498880" y="404031"/>
                    <a:pt x="2493711" y="406172"/>
                    <a:pt x="2488322" y="406172"/>
                  </a:cubicBezTo>
                  <a:lnTo>
                    <a:pt x="20320" y="406172"/>
                  </a:lnTo>
                  <a:cubicBezTo>
                    <a:pt x="9098" y="406172"/>
                    <a:pt x="0" y="397074"/>
                    <a:pt x="0" y="385852"/>
                  </a:cubicBezTo>
                  <a:lnTo>
                    <a:pt x="0" y="20320"/>
                  </a:lnTo>
                  <a:cubicBezTo>
                    <a:pt x="0" y="9098"/>
                    <a:pt x="9098" y="0"/>
                    <a:pt x="20320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508642" cy="406172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2554"/>
                </a:lnSpc>
              </a:pPr>
              <a:r>
                <a:rPr lang="en-US" sz="2800" b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Nhóm 1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2699999">
            <a:off x="2809494" y="3135966"/>
            <a:ext cx="578137" cy="1933163"/>
          </a:xfrm>
          <a:custGeom>
            <a:avLst/>
            <a:gdLst/>
            <a:ahLst/>
            <a:cxnLst/>
            <a:rect l="l" t="t" r="r" b="b"/>
            <a:pathLst>
              <a:path w="1156273" h="2899744">
                <a:moveTo>
                  <a:pt x="0" y="0"/>
                </a:moveTo>
                <a:lnTo>
                  <a:pt x="1156273" y="0"/>
                </a:lnTo>
                <a:lnTo>
                  <a:pt x="1156273" y="2899743"/>
                </a:lnTo>
                <a:lnTo>
                  <a:pt x="0" y="2899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18277">
            <a:off x="8604959" y="1928734"/>
            <a:ext cx="1662646" cy="3144483"/>
          </a:xfrm>
          <a:custGeom>
            <a:avLst/>
            <a:gdLst/>
            <a:ahLst/>
            <a:cxnLst/>
            <a:rect l="l" t="t" r="r" b="b"/>
            <a:pathLst>
              <a:path w="3325291" h="4716725">
                <a:moveTo>
                  <a:pt x="0" y="0"/>
                </a:moveTo>
                <a:lnTo>
                  <a:pt x="3325291" y="0"/>
                </a:lnTo>
                <a:lnTo>
                  <a:pt x="3325291" y="4716725"/>
                </a:lnTo>
                <a:lnTo>
                  <a:pt x="0" y="47167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55922">
            <a:off x="4879045" y="173223"/>
            <a:ext cx="2814910" cy="661504"/>
          </a:xfrm>
          <a:custGeom>
            <a:avLst/>
            <a:gdLst/>
            <a:ahLst/>
            <a:cxnLst/>
            <a:rect l="l" t="t" r="r" b="b"/>
            <a:pathLst>
              <a:path w="5629820" h="992256">
                <a:moveTo>
                  <a:pt x="0" y="0"/>
                </a:moveTo>
                <a:lnTo>
                  <a:pt x="5629820" y="0"/>
                </a:lnTo>
                <a:lnTo>
                  <a:pt x="5629820" y="992255"/>
                </a:lnTo>
                <a:lnTo>
                  <a:pt x="0" y="99225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687491">
            <a:off x="8403295" y="6080014"/>
            <a:ext cx="2814910" cy="661504"/>
          </a:xfrm>
          <a:custGeom>
            <a:avLst/>
            <a:gdLst/>
            <a:ahLst/>
            <a:cxnLst/>
            <a:rect l="l" t="t" r="r" b="b"/>
            <a:pathLst>
              <a:path w="5629820" h="992256">
                <a:moveTo>
                  <a:pt x="0" y="0"/>
                </a:moveTo>
                <a:lnTo>
                  <a:pt x="5629820" y="0"/>
                </a:lnTo>
                <a:lnTo>
                  <a:pt x="5629820" y="992256"/>
                </a:lnTo>
                <a:lnTo>
                  <a:pt x="0" y="99225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9734139" y="787700"/>
            <a:ext cx="1507193" cy="964603"/>
          </a:xfrm>
          <a:custGeom>
            <a:avLst/>
            <a:gdLst/>
            <a:ahLst/>
            <a:cxnLst/>
            <a:rect l="l" t="t" r="r" b="b"/>
            <a:pathLst>
              <a:path w="3014386" h="1446905">
                <a:moveTo>
                  <a:pt x="0" y="0"/>
                </a:moveTo>
                <a:lnTo>
                  <a:pt x="3014386" y="0"/>
                </a:lnTo>
                <a:lnTo>
                  <a:pt x="3014386" y="1446906"/>
                </a:lnTo>
                <a:lnTo>
                  <a:pt x="0" y="14469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7321">
            <a:off x="2450020" y="6724916"/>
            <a:ext cx="3835690" cy="924827"/>
          </a:xfrm>
          <a:custGeom>
            <a:avLst/>
            <a:gdLst/>
            <a:ahLst/>
            <a:cxnLst/>
            <a:rect l="l" t="t" r="r" b="b"/>
            <a:pathLst>
              <a:path w="7671380" h="1387241">
                <a:moveTo>
                  <a:pt x="0" y="0"/>
                </a:moveTo>
                <a:lnTo>
                  <a:pt x="7671381" y="0"/>
                </a:lnTo>
                <a:lnTo>
                  <a:pt x="7671381" y="1387241"/>
                </a:lnTo>
                <a:lnTo>
                  <a:pt x="0" y="1387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2249879" y="-283300"/>
            <a:ext cx="779705" cy="2781554"/>
          </a:xfrm>
          <a:custGeom>
            <a:avLst/>
            <a:gdLst/>
            <a:ahLst/>
            <a:cxnLst/>
            <a:rect l="l" t="t" r="r" b="b"/>
            <a:pathLst>
              <a:path w="1559409" h="4172331">
                <a:moveTo>
                  <a:pt x="0" y="0"/>
                </a:moveTo>
                <a:lnTo>
                  <a:pt x="1559408" y="0"/>
                </a:lnTo>
                <a:lnTo>
                  <a:pt x="1559408" y="4172331"/>
                </a:lnTo>
                <a:lnTo>
                  <a:pt x="0" y="417233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9483364">
            <a:off x="438455" y="4090373"/>
            <a:ext cx="2925526" cy="1862585"/>
          </a:xfrm>
          <a:custGeom>
            <a:avLst/>
            <a:gdLst/>
            <a:ahLst/>
            <a:cxnLst/>
            <a:rect l="l" t="t" r="r" b="b"/>
            <a:pathLst>
              <a:path w="5851051" h="2793877">
                <a:moveTo>
                  <a:pt x="0" y="0"/>
                </a:moveTo>
                <a:lnTo>
                  <a:pt x="5851051" y="0"/>
                </a:lnTo>
                <a:lnTo>
                  <a:pt x="5851051" y="2793877"/>
                </a:lnTo>
                <a:lnTo>
                  <a:pt x="0" y="27938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6106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117116"/>
              </p:ext>
            </p:extLst>
          </p:nvPr>
        </p:nvGraphicFramePr>
        <p:xfrm>
          <a:off x="2209800" y="413140"/>
          <a:ext cx="8229600" cy="6502400"/>
        </p:xfrm>
        <a:graphic>
          <a:graphicData uri="http://schemas.openxmlformats.org/drawingml/2006/table">
            <a:tbl>
              <a:tblPr/>
              <a:tblGrid>
                <a:gridCol w="98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3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2604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STT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Họ và tên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Nhiệm vụ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Mức độ hoàn thành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7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1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Hoàng Khánh Ngân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Thuyết trình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Tích cực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76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2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Đỗ Quốc Giang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Nguồn điện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Tích cực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83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3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Lê Huy Long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Làm powerpoint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Tích cực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40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4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Nguyễn Ngọc Lâm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Acquy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Tích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cực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619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5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Lê Hồng Hạnh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cs typeface="Inter"/>
                          <a:sym typeface="Inter"/>
                        </a:rPr>
                        <a:t>Pin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Tích cực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837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6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Đào Thị Quỳnh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Pin Mặt</a:t>
                      </a:r>
                      <a:r>
                        <a:rPr lang="en-US" sz="1600" b="1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 Trời</a:t>
                      </a:r>
                      <a:endParaRPr lang="en-US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Tích cực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25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7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Lê Phương Vy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 charset="0"/>
                          <a:cs typeface="Inter" charset="0"/>
                        </a:rPr>
                        <a:t>Hình</a:t>
                      </a:r>
                      <a:r>
                        <a:rPr lang="en-US" sz="16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 charset="0"/>
                          <a:cs typeface="Inter" charset="0"/>
                        </a:rPr>
                        <a:t> ảnh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nter" charset="0"/>
                        <a:cs typeface="Inter" charset="0"/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Tích cực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8673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8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Nguyễn Mạnh Long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Máy phát điện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Tích cực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889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9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Ngyễn Trọng Tấn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 Hình ảnh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Tích cực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959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10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Nguyễn Thúy Hiền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Làn powerpoint</a:t>
                      </a:r>
                      <a:endParaRPr lang="en-US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ter"/>
                          <a:ea typeface="Inter"/>
                          <a:cs typeface="Inter"/>
                          <a:sym typeface="Inter"/>
                        </a:rPr>
                        <a:t>Tích cực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5250" marR="9525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657599" y="0"/>
            <a:ext cx="4572000" cy="609600"/>
            <a:chOff x="0" y="0"/>
            <a:chExt cx="3663950" cy="545973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3600450" cy="5396230"/>
            </a:xfrm>
            <a:custGeom>
              <a:avLst/>
              <a:gdLst/>
              <a:ahLst/>
              <a:cxnLst/>
              <a:rect l="l" t="t" r="r" b="b"/>
              <a:pathLst>
                <a:path w="3600450" h="539623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2"/>
              <a:stretch>
                <a:fillRect l="-29621" r="-2962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663950" cy="5459730"/>
            </a:xfrm>
            <a:custGeom>
              <a:avLst/>
              <a:gdLst/>
              <a:ahLst/>
              <a:cxnLst/>
              <a:rect l="l" t="t" r="r" b="b"/>
              <a:pathLst>
                <a:path w="3663950" h="5459730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C6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326199" y="4715470"/>
            <a:ext cx="1165001" cy="2142530"/>
          </a:xfrm>
          <a:custGeom>
            <a:avLst/>
            <a:gdLst/>
            <a:ahLst/>
            <a:cxnLst/>
            <a:rect l="l" t="t" r="r" b="b"/>
            <a:pathLst>
              <a:path w="2330002" h="3213795">
                <a:moveTo>
                  <a:pt x="0" y="0"/>
                </a:moveTo>
                <a:lnTo>
                  <a:pt x="2330001" y="0"/>
                </a:lnTo>
                <a:lnTo>
                  <a:pt x="2330001" y="3213795"/>
                </a:lnTo>
                <a:lnTo>
                  <a:pt x="0" y="3213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17814" y="18951"/>
            <a:ext cx="4940387" cy="625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55"/>
              </a:lnSpc>
            </a:pPr>
            <a:r>
              <a:rPr lang="en-US" sz="3700" b="1">
                <a:solidFill>
                  <a:srgbClr val="0000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Thành viên nhóm 1:</a:t>
            </a:r>
          </a:p>
        </p:txBody>
      </p:sp>
      <p:sp>
        <p:nvSpPr>
          <p:cNvPr id="8" name="Freeform 8"/>
          <p:cNvSpPr/>
          <p:nvPr/>
        </p:nvSpPr>
        <p:spPr>
          <a:xfrm rot="1949540">
            <a:off x="1997905" y="5735177"/>
            <a:ext cx="712779" cy="1310857"/>
          </a:xfrm>
          <a:custGeom>
            <a:avLst/>
            <a:gdLst/>
            <a:ahLst/>
            <a:cxnLst/>
            <a:rect l="l" t="t" r="r" b="b"/>
            <a:pathLst>
              <a:path w="1425557" h="1966285">
                <a:moveTo>
                  <a:pt x="0" y="0"/>
                </a:moveTo>
                <a:lnTo>
                  <a:pt x="1425557" y="0"/>
                </a:lnTo>
                <a:lnTo>
                  <a:pt x="1425557" y="1966285"/>
                </a:lnTo>
                <a:lnTo>
                  <a:pt x="0" y="196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4272916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8401" y="1524001"/>
            <a:ext cx="7173191" cy="4291919"/>
          </a:xfrm>
          <a:custGeom>
            <a:avLst/>
            <a:gdLst/>
            <a:ahLst/>
            <a:cxnLst/>
            <a:rect l="l" t="t" r="r" b="b"/>
            <a:pathLst>
              <a:path w="7981883" h="6713141">
                <a:moveTo>
                  <a:pt x="0" y="0"/>
                </a:moveTo>
                <a:lnTo>
                  <a:pt x="7981883" y="0"/>
                </a:lnTo>
                <a:lnTo>
                  <a:pt x="7981883" y="6713141"/>
                </a:lnTo>
                <a:lnTo>
                  <a:pt x="0" y="6713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19" b="-107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553200" y="3962400"/>
            <a:ext cx="3790950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3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Nguồn điện là thiết bị có khả năng cung cấp dòng điện cho </a:t>
            </a:r>
            <a:r>
              <a:rPr lang="en-US" sz="23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mạch</a:t>
            </a:r>
            <a:r>
              <a:rPr lang="en-US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điện</a:t>
            </a:r>
            <a:r>
              <a:rPr lang="en-US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895600" y="27709"/>
            <a:ext cx="7048500" cy="1376426"/>
            <a:chOff x="0" y="0"/>
            <a:chExt cx="3712790" cy="5437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12790" cy="543773"/>
            </a:xfrm>
            <a:custGeom>
              <a:avLst/>
              <a:gdLst/>
              <a:ahLst/>
              <a:cxnLst/>
              <a:rect l="l" t="t" r="r" b="b"/>
              <a:pathLst>
                <a:path w="3712790" h="543773">
                  <a:moveTo>
                    <a:pt x="13730" y="0"/>
                  </a:moveTo>
                  <a:lnTo>
                    <a:pt x="3699060" y="0"/>
                  </a:lnTo>
                  <a:cubicBezTo>
                    <a:pt x="3702702" y="0"/>
                    <a:pt x="3706194" y="1447"/>
                    <a:pt x="3708769" y="4021"/>
                  </a:cubicBezTo>
                  <a:cubicBezTo>
                    <a:pt x="3711344" y="6596"/>
                    <a:pt x="3712790" y="10088"/>
                    <a:pt x="3712790" y="13730"/>
                  </a:cubicBezTo>
                  <a:lnTo>
                    <a:pt x="3712790" y="530043"/>
                  </a:lnTo>
                  <a:cubicBezTo>
                    <a:pt x="3712790" y="533685"/>
                    <a:pt x="3711344" y="537177"/>
                    <a:pt x="3708769" y="539752"/>
                  </a:cubicBezTo>
                  <a:cubicBezTo>
                    <a:pt x="3706194" y="542327"/>
                    <a:pt x="3702702" y="543773"/>
                    <a:pt x="3699060" y="543773"/>
                  </a:cubicBezTo>
                  <a:lnTo>
                    <a:pt x="13730" y="543773"/>
                  </a:lnTo>
                  <a:cubicBezTo>
                    <a:pt x="10088" y="543773"/>
                    <a:pt x="6596" y="542327"/>
                    <a:pt x="4021" y="539752"/>
                  </a:cubicBezTo>
                  <a:cubicBezTo>
                    <a:pt x="1447" y="537177"/>
                    <a:pt x="0" y="533685"/>
                    <a:pt x="0" y="530043"/>
                  </a:cubicBezTo>
                  <a:lnTo>
                    <a:pt x="0" y="13730"/>
                  </a:lnTo>
                  <a:cubicBezTo>
                    <a:pt x="0" y="10088"/>
                    <a:pt x="1447" y="6596"/>
                    <a:pt x="4021" y="4021"/>
                  </a:cubicBezTo>
                  <a:cubicBezTo>
                    <a:pt x="6596" y="1447"/>
                    <a:pt x="10088" y="0"/>
                    <a:pt x="13730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3712790" cy="37393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311"/>
                </a:lnSpc>
              </a:pPr>
              <a:r>
                <a:rPr lang="en-US" sz="4200" b="1">
                  <a:solidFill>
                    <a:srgbClr val="00000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Paytone One"/>
                  <a:cs typeface="Times New Roman" panose="02020603050405020304" pitchFamily="18" charset="0"/>
                  <a:sym typeface="Paytone One"/>
                </a:rPr>
                <a:t>Tìm hiểu về nguồn điện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86900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91450" y="1630297"/>
            <a:ext cx="2571750" cy="4318000"/>
            <a:chOff x="0" y="0"/>
            <a:chExt cx="1379753" cy="173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9753" cy="1737467"/>
            </a:xfrm>
            <a:custGeom>
              <a:avLst/>
              <a:gdLst/>
              <a:ahLst/>
              <a:cxnLst/>
              <a:rect l="l" t="t" r="r" b="b"/>
              <a:pathLst>
                <a:path w="1379753" h="1737467">
                  <a:moveTo>
                    <a:pt x="37630" y="0"/>
                  </a:moveTo>
                  <a:lnTo>
                    <a:pt x="1342124" y="0"/>
                  </a:lnTo>
                  <a:cubicBezTo>
                    <a:pt x="1352104" y="0"/>
                    <a:pt x="1361675" y="3965"/>
                    <a:pt x="1368732" y="11021"/>
                  </a:cubicBezTo>
                  <a:cubicBezTo>
                    <a:pt x="1375789" y="18078"/>
                    <a:pt x="1379753" y="27650"/>
                    <a:pt x="1379753" y="37630"/>
                  </a:cubicBezTo>
                  <a:lnTo>
                    <a:pt x="1379753" y="1699837"/>
                  </a:lnTo>
                  <a:cubicBezTo>
                    <a:pt x="1379753" y="1709817"/>
                    <a:pt x="1375789" y="1719388"/>
                    <a:pt x="1368732" y="1726445"/>
                  </a:cubicBezTo>
                  <a:cubicBezTo>
                    <a:pt x="1361675" y="1733502"/>
                    <a:pt x="1352104" y="1737467"/>
                    <a:pt x="1342124" y="1737467"/>
                  </a:cubicBezTo>
                  <a:lnTo>
                    <a:pt x="37630" y="1737467"/>
                  </a:lnTo>
                  <a:cubicBezTo>
                    <a:pt x="27650" y="1737467"/>
                    <a:pt x="18078" y="1733502"/>
                    <a:pt x="11021" y="1726445"/>
                  </a:cubicBezTo>
                  <a:cubicBezTo>
                    <a:pt x="3965" y="1719388"/>
                    <a:pt x="0" y="1709817"/>
                    <a:pt x="0" y="1699837"/>
                  </a:cubicBezTo>
                  <a:lnTo>
                    <a:pt x="0" y="37630"/>
                  </a:lnTo>
                  <a:cubicBezTo>
                    <a:pt x="0" y="27650"/>
                    <a:pt x="3965" y="18078"/>
                    <a:pt x="11021" y="11021"/>
                  </a:cubicBezTo>
                  <a:cubicBezTo>
                    <a:pt x="18078" y="3965"/>
                    <a:pt x="27650" y="0"/>
                    <a:pt x="37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1379753" cy="1699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6875" y="1682750"/>
            <a:ext cx="2571750" cy="4318000"/>
            <a:chOff x="0" y="0"/>
            <a:chExt cx="1379753" cy="173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9753" cy="1737467"/>
            </a:xfrm>
            <a:custGeom>
              <a:avLst/>
              <a:gdLst/>
              <a:ahLst/>
              <a:cxnLst/>
              <a:rect l="l" t="t" r="r" b="b"/>
              <a:pathLst>
                <a:path w="1379753" h="1737467">
                  <a:moveTo>
                    <a:pt x="37630" y="0"/>
                  </a:moveTo>
                  <a:lnTo>
                    <a:pt x="1342124" y="0"/>
                  </a:lnTo>
                  <a:cubicBezTo>
                    <a:pt x="1352104" y="0"/>
                    <a:pt x="1361675" y="3965"/>
                    <a:pt x="1368732" y="11021"/>
                  </a:cubicBezTo>
                  <a:cubicBezTo>
                    <a:pt x="1375789" y="18078"/>
                    <a:pt x="1379753" y="27650"/>
                    <a:pt x="1379753" y="37630"/>
                  </a:cubicBezTo>
                  <a:lnTo>
                    <a:pt x="1379753" y="1699837"/>
                  </a:lnTo>
                  <a:cubicBezTo>
                    <a:pt x="1379753" y="1709817"/>
                    <a:pt x="1375789" y="1719388"/>
                    <a:pt x="1368732" y="1726445"/>
                  </a:cubicBezTo>
                  <a:cubicBezTo>
                    <a:pt x="1361675" y="1733502"/>
                    <a:pt x="1352104" y="1737467"/>
                    <a:pt x="1342124" y="1737467"/>
                  </a:cubicBezTo>
                  <a:lnTo>
                    <a:pt x="37630" y="1737467"/>
                  </a:lnTo>
                  <a:cubicBezTo>
                    <a:pt x="27650" y="1737467"/>
                    <a:pt x="18078" y="1733502"/>
                    <a:pt x="11021" y="1726445"/>
                  </a:cubicBezTo>
                  <a:cubicBezTo>
                    <a:pt x="3965" y="1719388"/>
                    <a:pt x="0" y="1709817"/>
                    <a:pt x="0" y="1699837"/>
                  </a:cubicBezTo>
                  <a:lnTo>
                    <a:pt x="0" y="37630"/>
                  </a:lnTo>
                  <a:cubicBezTo>
                    <a:pt x="0" y="27650"/>
                    <a:pt x="3965" y="18078"/>
                    <a:pt x="11021" y="11021"/>
                  </a:cubicBezTo>
                  <a:cubicBezTo>
                    <a:pt x="18078" y="3965"/>
                    <a:pt x="27650" y="0"/>
                    <a:pt x="37630" y="0"/>
                  </a:cubicBezTo>
                  <a:close/>
                </a:path>
              </a:pathLst>
            </a:custGeom>
            <a:solidFill>
              <a:srgbClr val="3F5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1379753" cy="1699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54340" y="259292"/>
            <a:ext cx="2081365" cy="959908"/>
            <a:chOff x="0" y="0"/>
            <a:chExt cx="1856395" cy="3010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56395" cy="301037"/>
            </a:xfrm>
            <a:custGeom>
              <a:avLst/>
              <a:gdLst/>
              <a:ahLst/>
              <a:cxnLst/>
              <a:rect l="l" t="t" r="r" b="b"/>
              <a:pathLst>
                <a:path w="1856395" h="301037">
                  <a:moveTo>
                    <a:pt x="27459" y="0"/>
                  </a:moveTo>
                  <a:lnTo>
                    <a:pt x="1828936" y="0"/>
                  </a:lnTo>
                  <a:cubicBezTo>
                    <a:pt x="1844101" y="0"/>
                    <a:pt x="1856395" y="12294"/>
                    <a:pt x="1856395" y="27459"/>
                  </a:cubicBezTo>
                  <a:lnTo>
                    <a:pt x="1856395" y="273578"/>
                  </a:lnTo>
                  <a:cubicBezTo>
                    <a:pt x="1856395" y="280860"/>
                    <a:pt x="1853502" y="287845"/>
                    <a:pt x="1848352" y="292994"/>
                  </a:cubicBezTo>
                  <a:cubicBezTo>
                    <a:pt x="1843203" y="298144"/>
                    <a:pt x="1836218" y="301037"/>
                    <a:pt x="1828936" y="301037"/>
                  </a:cubicBezTo>
                  <a:lnTo>
                    <a:pt x="27459" y="301037"/>
                  </a:lnTo>
                  <a:cubicBezTo>
                    <a:pt x="20177" y="301037"/>
                    <a:pt x="13192" y="298144"/>
                    <a:pt x="8043" y="292994"/>
                  </a:cubicBezTo>
                  <a:cubicBezTo>
                    <a:pt x="2893" y="287845"/>
                    <a:pt x="0" y="280860"/>
                    <a:pt x="0" y="273578"/>
                  </a:cubicBezTo>
                  <a:lnTo>
                    <a:pt x="0" y="27459"/>
                  </a:lnTo>
                  <a:cubicBezTo>
                    <a:pt x="0" y="20177"/>
                    <a:pt x="2893" y="13192"/>
                    <a:pt x="8043" y="8043"/>
                  </a:cubicBezTo>
                  <a:cubicBezTo>
                    <a:pt x="13192" y="2893"/>
                    <a:pt x="20177" y="0"/>
                    <a:pt x="27459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856395" cy="301037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680"/>
                </a:lnSpc>
              </a:pPr>
              <a:endParaRPr sz="8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72001" y="1682750"/>
            <a:ext cx="2780981" cy="4318000"/>
            <a:chOff x="0" y="0"/>
            <a:chExt cx="1379753" cy="173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79753" cy="1737467"/>
            </a:xfrm>
            <a:custGeom>
              <a:avLst/>
              <a:gdLst/>
              <a:ahLst/>
              <a:cxnLst/>
              <a:rect l="l" t="t" r="r" b="b"/>
              <a:pathLst>
                <a:path w="1379753" h="1737467">
                  <a:moveTo>
                    <a:pt x="37630" y="0"/>
                  </a:moveTo>
                  <a:lnTo>
                    <a:pt x="1342124" y="0"/>
                  </a:lnTo>
                  <a:cubicBezTo>
                    <a:pt x="1352104" y="0"/>
                    <a:pt x="1361675" y="3965"/>
                    <a:pt x="1368732" y="11021"/>
                  </a:cubicBezTo>
                  <a:cubicBezTo>
                    <a:pt x="1375789" y="18078"/>
                    <a:pt x="1379753" y="27650"/>
                    <a:pt x="1379753" y="37630"/>
                  </a:cubicBezTo>
                  <a:lnTo>
                    <a:pt x="1379753" y="1699837"/>
                  </a:lnTo>
                  <a:cubicBezTo>
                    <a:pt x="1379753" y="1709817"/>
                    <a:pt x="1375789" y="1719388"/>
                    <a:pt x="1368732" y="1726445"/>
                  </a:cubicBezTo>
                  <a:cubicBezTo>
                    <a:pt x="1361675" y="1733502"/>
                    <a:pt x="1352104" y="1737467"/>
                    <a:pt x="1342124" y="1737467"/>
                  </a:cubicBezTo>
                  <a:lnTo>
                    <a:pt x="37630" y="1737467"/>
                  </a:lnTo>
                  <a:cubicBezTo>
                    <a:pt x="27650" y="1737467"/>
                    <a:pt x="18078" y="1733502"/>
                    <a:pt x="11021" y="1726445"/>
                  </a:cubicBezTo>
                  <a:cubicBezTo>
                    <a:pt x="3965" y="1719388"/>
                    <a:pt x="0" y="1709817"/>
                    <a:pt x="0" y="1699837"/>
                  </a:cubicBezTo>
                  <a:lnTo>
                    <a:pt x="0" y="37630"/>
                  </a:lnTo>
                  <a:cubicBezTo>
                    <a:pt x="0" y="27650"/>
                    <a:pt x="3965" y="18078"/>
                    <a:pt x="11021" y="11021"/>
                  </a:cubicBezTo>
                  <a:cubicBezTo>
                    <a:pt x="18078" y="3965"/>
                    <a:pt x="27650" y="0"/>
                    <a:pt x="37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1379753" cy="1699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9"/>
                </a:lnSpc>
              </a:pPr>
              <a:endParaRPr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823731" y="1911725"/>
            <a:ext cx="2258038" cy="3496881"/>
            <a:chOff x="0" y="0"/>
            <a:chExt cx="5466080" cy="634873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47649" y="294641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2083" b="-2083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2072943" y="565672"/>
            <a:ext cx="1762763" cy="65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4"/>
              </a:lnSpc>
            </a:pPr>
            <a:r>
              <a:rPr lang="en-US" sz="6000" b="1">
                <a:solidFill>
                  <a:srgbClr val="000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Pin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09222" y="2895601"/>
            <a:ext cx="4328391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- Pin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tạo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ra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điện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bằng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phản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ứng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hóa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học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giữa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cực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âm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và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cực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dương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.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2400" b="1" dirty="0">
              <a:solidFill>
                <a:srgbClr val="00000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>
              <a:lnSpc>
                <a:spcPts val="3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- Pin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thường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được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dùng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trong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điều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k</a:t>
            </a:r>
            <a:r>
              <a:rPr lang="vi-VN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h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iển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,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míc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,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đồ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chơi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của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trẻ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em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......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612" y="2111110"/>
            <a:ext cx="1447800" cy="335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9B3FF6-CF40-5D5A-8B7D-5DBBB1CB1F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12014" b="22306"/>
          <a:stretch/>
        </p:blipFill>
        <p:spPr>
          <a:xfrm>
            <a:off x="8686800" y="457566"/>
            <a:ext cx="1295400" cy="122095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1" name="Picture 6" descr="accu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86209"/>
            <a:ext cx="1339700" cy="14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AutoShape 2" descr="Pin điện thoại Nokia 5C giá sỉ, bán buôn Pin Nokia 5C rẻ nhất Việt Nam"/>
          <p:cNvSpPr>
            <a:spLocks noChangeAspect="1" noChangeArrowheads="1"/>
          </p:cNvSpPr>
          <p:nvPr/>
        </p:nvSpPr>
        <p:spPr bwMode="auto">
          <a:xfrm>
            <a:off x="1601788" y="-96309"/>
            <a:ext cx="152400" cy="203201"/>
          </a:xfrm>
          <a:prstGeom prst="rect">
            <a:avLst/>
          </a:prstGeom>
          <a:noFill/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AutoShape 4" descr="Pin điện thoại Nokia 5C giá sỉ, bán buôn Pin Nokia 5C rẻ nhất Việt Nam"/>
          <p:cNvSpPr>
            <a:spLocks noChangeAspect="1" noChangeArrowheads="1"/>
          </p:cNvSpPr>
          <p:nvPr/>
        </p:nvSpPr>
        <p:spPr bwMode="auto">
          <a:xfrm>
            <a:off x="1601788" y="-96309"/>
            <a:ext cx="152400" cy="203201"/>
          </a:xfrm>
          <a:prstGeom prst="rect">
            <a:avLst/>
          </a:prstGeom>
          <a:noFill/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28" descr="Chrysanthemu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900" y="0"/>
            <a:ext cx="1524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6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8749" y="3662223"/>
            <a:ext cx="9334500" cy="3556000"/>
            <a:chOff x="0" y="0"/>
            <a:chExt cx="4741333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1333" cy="1354667"/>
            </a:xfrm>
            <a:custGeom>
              <a:avLst/>
              <a:gdLst/>
              <a:ahLst/>
              <a:cxnLst/>
              <a:rect l="l" t="t" r="r" b="b"/>
              <a:pathLst>
                <a:path w="4741333" h="1354667">
                  <a:moveTo>
                    <a:pt x="0" y="0"/>
                  </a:moveTo>
                  <a:lnTo>
                    <a:pt x="4741333" y="0"/>
                  </a:lnTo>
                  <a:lnTo>
                    <a:pt x="474133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384766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741333" cy="1316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14500" y="371764"/>
            <a:ext cx="8763000" cy="6578600"/>
            <a:chOff x="0" y="0"/>
            <a:chExt cx="4214519" cy="22076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14518" cy="2207605"/>
            </a:xfrm>
            <a:custGeom>
              <a:avLst/>
              <a:gdLst/>
              <a:ahLst/>
              <a:cxnLst/>
              <a:rect l="l" t="t" r="r" b="b"/>
              <a:pathLst>
                <a:path w="4214518" h="2207605">
                  <a:moveTo>
                    <a:pt x="12095" y="0"/>
                  </a:moveTo>
                  <a:lnTo>
                    <a:pt x="4202423" y="0"/>
                  </a:lnTo>
                  <a:cubicBezTo>
                    <a:pt x="4205631" y="0"/>
                    <a:pt x="4208707" y="1274"/>
                    <a:pt x="4210976" y="3543"/>
                  </a:cubicBezTo>
                  <a:cubicBezTo>
                    <a:pt x="4213244" y="5811"/>
                    <a:pt x="4214518" y="8887"/>
                    <a:pt x="4214518" y="12095"/>
                  </a:cubicBezTo>
                  <a:lnTo>
                    <a:pt x="4214518" y="2195510"/>
                  </a:lnTo>
                  <a:cubicBezTo>
                    <a:pt x="4214518" y="2198718"/>
                    <a:pt x="4213244" y="2201794"/>
                    <a:pt x="4210976" y="2204062"/>
                  </a:cubicBezTo>
                  <a:cubicBezTo>
                    <a:pt x="4208707" y="2206331"/>
                    <a:pt x="4205631" y="2207605"/>
                    <a:pt x="4202423" y="2207605"/>
                  </a:cubicBezTo>
                  <a:lnTo>
                    <a:pt x="12095" y="2207605"/>
                  </a:lnTo>
                  <a:cubicBezTo>
                    <a:pt x="8887" y="2207605"/>
                    <a:pt x="5811" y="2206331"/>
                    <a:pt x="3543" y="2204062"/>
                  </a:cubicBezTo>
                  <a:cubicBezTo>
                    <a:pt x="1274" y="2201794"/>
                    <a:pt x="0" y="2198718"/>
                    <a:pt x="0" y="2195510"/>
                  </a:cubicBezTo>
                  <a:lnTo>
                    <a:pt x="0" y="12095"/>
                  </a:lnTo>
                  <a:cubicBezTo>
                    <a:pt x="0" y="8887"/>
                    <a:pt x="1274" y="5811"/>
                    <a:pt x="3543" y="3543"/>
                  </a:cubicBezTo>
                  <a:cubicBezTo>
                    <a:pt x="5811" y="1274"/>
                    <a:pt x="8887" y="0"/>
                    <a:pt x="120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14519" cy="224570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291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132361" y="258226"/>
            <a:ext cx="5440136" cy="1097026"/>
            <a:chOff x="-72839" y="-262300"/>
            <a:chExt cx="3733334" cy="543773"/>
          </a:xfrm>
        </p:grpSpPr>
        <p:sp>
          <p:nvSpPr>
            <p:cNvPr id="9" name="Freeform 9"/>
            <p:cNvSpPr/>
            <p:nvPr/>
          </p:nvSpPr>
          <p:spPr>
            <a:xfrm>
              <a:off x="-72839" y="-262300"/>
              <a:ext cx="3712790" cy="543773"/>
            </a:xfrm>
            <a:custGeom>
              <a:avLst/>
              <a:gdLst/>
              <a:ahLst/>
              <a:cxnLst/>
              <a:rect l="l" t="t" r="r" b="b"/>
              <a:pathLst>
                <a:path w="3712790" h="543773">
                  <a:moveTo>
                    <a:pt x="13730" y="0"/>
                  </a:moveTo>
                  <a:lnTo>
                    <a:pt x="3699060" y="0"/>
                  </a:lnTo>
                  <a:cubicBezTo>
                    <a:pt x="3702702" y="0"/>
                    <a:pt x="3706194" y="1447"/>
                    <a:pt x="3708769" y="4021"/>
                  </a:cubicBezTo>
                  <a:cubicBezTo>
                    <a:pt x="3711344" y="6596"/>
                    <a:pt x="3712790" y="10088"/>
                    <a:pt x="3712790" y="13730"/>
                  </a:cubicBezTo>
                  <a:lnTo>
                    <a:pt x="3712790" y="530043"/>
                  </a:lnTo>
                  <a:cubicBezTo>
                    <a:pt x="3712790" y="533685"/>
                    <a:pt x="3711344" y="537177"/>
                    <a:pt x="3708769" y="539752"/>
                  </a:cubicBezTo>
                  <a:cubicBezTo>
                    <a:pt x="3706194" y="542327"/>
                    <a:pt x="3702702" y="543773"/>
                    <a:pt x="3699060" y="543773"/>
                  </a:cubicBezTo>
                  <a:lnTo>
                    <a:pt x="13730" y="543773"/>
                  </a:lnTo>
                  <a:cubicBezTo>
                    <a:pt x="10088" y="543773"/>
                    <a:pt x="6596" y="542327"/>
                    <a:pt x="4021" y="539752"/>
                  </a:cubicBezTo>
                  <a:cubicBezTo>
                    <a:pt x="1447" y="537177"/>
                    <a:pt x="0" y="533685"/>
                    <a:pt x="0" y="530043"/>
                  </a:cubicBezTo>
                  <a:lnTo>
                    <a:pt x="0" y="13730"/>
                  </a:lnTo>
                  <a:cubicBezTo>
                    <a:pt x="0" y="10088"/>
                    <a:pt x="1447" y="6596"/>
                    <a:pt x="4021" y="4021"/>
                  </a:cubicBezTo>
                  <a:cubicBezTo>
                    <a:pt x="6596" y="1447"/>
                    <a:pt x="10088" y="0"/>
                    <a:pt x="13730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-52295" y="-225963"/>
              <a:ext cx="3712790" cy="47709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311"/>
                </a:lnSpc>
              </a:pPr>
              <a:r>
                <a:rPr lang="en-US" sz="6600" b="1">
                  <a:solidFill>
                    <a:srgbClr val="000001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Ac quy </a:t>
              </a:r>
            </a:p>
          </p:txBody>
        </p:sp>
      </p:grpSp>
      <p:sp>
        <p:nvSpPr>
          <p:cNvPr id="15" name="TextBox 28"/>
          <p:cNvSpPr txBox="1"/>
          <p:nvPr/>
        </p:nvSpPr>
        <p:spPr>
          <a:xfrm>
            <a:off x="2343150" y="4026172"/>
            <a:ext cx="7849101" cy="2446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- Ac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quy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hoạt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động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dựa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trên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phản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ứng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ôxi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hóa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khử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để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lưu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trữ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và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cung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cấp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dòng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điện</a:t>
            </a:r>
            <a:endParaRPr lang="en-US" sz="2400" b="1" dirty="0">
              <a:solidFill>
                <a:srgbClr val="00000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- Ac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quy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được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dùng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trong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rất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nhiều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các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phương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tiện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giao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thông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như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ô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tô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,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xe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máy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,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xe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đạp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điện</a:t>
            </a:r>
            <a:r>
              <a:rPr lang="en-US" sz="2400" b="1" dirty="0">
                <a:solidFill>
                  <a:srgbClr val="000001"/>
                </a:solidFill>
                <a:latin typeface="Inter Medium"/>
                <a:ea typeface="Inter Medium"/>
                <a:cs typeface="Inter Medium"/>
                <a:sym typeface="Inter Medium"/>
              </a:rPr>
              <a:t>,.....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2FD9CE-BB6C-C2A5-505F-89FFCFA10F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22306"/>
          <a:stretch/>
        </p:blipFill>
        <p:spPr>
          <a:xfrm>
            <a:off x="3404226" y="1733083"/>
            <a:ext cx="3428731" cy="197824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Picture 2" descr="Cấu tạo và thông tin cần thiết liên quan pin axit chì 02/20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764" y="1827297"/>
            <a:ext cx="1737486" cy="167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66" y="1756160"/>
            <a:ext cx="1245730" cy="217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31" y="1701132"/>
            <a:ext cx="1507060" cy="204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590054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2401" y="152401"/>
            <a:ext cx="4572001" cy="1021159"/>
            <a:chOff x="0" y="0"/>
            <a:chExt cx="2137646" cy="5519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7646" cy="551901"/>
            </a:xfrm>
            <a:custGeom>
              <a:avLst/>
              <a:gdLst/>
              <a:ahLst/>
              <a:cxnLst/>
              <a:rect l="l" t="t" r="r" b="b"/>
              <a:pathLst>
                <a:path w="2137646" h="551901">
                  <a:moveTo>
                    <a:pt x="23847" y="0"/>
                  </a:moveTo>
                  <a:lnTo>
                    <a:pt x="2113799" y="0"/>
                  </a:lnTo>
                  <a:cubicBezTo>
                    <a:pt x="2120124" y="0"/>
                    <a:pt x="2126189" y="2512"/>
                    <a:pt x="2130661" y="6985"/>
                  </a:cubicBezTo>
                  <a:cubicBezTo>
                    <a:pt x="2135133" y="11457"/>
                    <a:pt x="2137646" y="17522"/>
                    <a:pt x="2137646" y="23847"/>
                  </a:cubicBezTo>
                  <a:lnTo>
                    <a:pt x="2137646" y="528055"/>
                  </a:lnTo>
                  <a:cubicBezTo>
                    <a:pt x="2137646" y="541225"/>
                    <a:pt x="2126969" y="551901"/>
                    <a:pt x="2113799" y="551901"/>
                  </a:cubicBezTo>
                  <a:lnTo>
                    <a:pt x="23847" y="551901"/>
                  </a:lnTo>
                  <a:cubicBezTo>
                    <a:pt x="17522" y="551901"/>
                    <a:pt x="11457" y="549389"/>
                    <a:pt x="6985" y="544917"/>
                  </a:cubicBezTo>
                  <a:cubicBezTo>
                    <a:pt x="2512" y="540445"/>
                    <a:pt x="0" y="534379"/>
                    <a:pt x="0" y="528055"/>
                  </a:cubicBezTo>
                  <a:lnTo>
                    <a:pt x="0" y="23847"/>
                  </a:lnTo>
                  <a:cubicBezTo>
                    <a:pt x="0" y="17522"/>
                    <a:pt x="2512" y="11457"/>
                    <a:pt x="6985" y="6985"/>
                  </a:cubicBezTo>
                  <a:cubicBezTo>
                    <a:pt x="11457" y="2512"/>
                    <a:pt x="17522" y="0"/>
                    <a:pt x="23847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2137646" cy="50427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6000">
                  <a:solidFill>
                    <a:srgbClr val="000001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Pin mặt trời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947452" y="832461"/>
            <a:ext cx="7415748" cy="1541970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ctr">
              <a:lnSpc>
                <a:spcPts val="2766"/>
              </a:lnSpc>
            </a:pP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thiết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ánh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quang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Inter Medium"/>
                <a:ea typeface="Inter Medium"/>
                <a:cs typeface="Inter Medium"/>
                <a:sym typeface="Inter Medium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8534400" y="2176263"/>
            <a:ext cx="1373191" cy="1642557"/>
          </a:xfrm>
          <a:custGeom>
            <a:avLst/>
            <a:gdLst/>
            <a:ahLst/>
            <a:cxnLst/>
            <a:rect l="l" t="t" r="r" b="b"/>
            <a:pathLst>
              <a:path w="12107681" h="5112080">
                <a:moveTo>
                  <a:pt x="0" y="0"/>
                </a:moveTo>
                <a:lnTo>
                  <a:pt x="12107681" y="0"/>
                </a:lnTo>
                <a:lnTo>
                  <a:pt x="12107681" y="5112080"/>
                </a:lnTo>
                <a:lnTo>
                  <a:pt x="0" y="51120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773" b="-773"/>
            </a:stretch>
          </a:blipFill>
        </p:spPr>
      </p:sp>
      <p:grpSp>
        <p:nvGrpSpPr>
          <p:cNvPr id="15" name="Group 13"/>
          <p:cNvGrpSpPr/>
          <p:nvPr/>
        </p:nvGrpSpPr>
        <p:grpSpPr bwMode="auto">
          <a:xfrm>
            <a:off x="3810001" y="2124803"/>
            <a:ext cx="1852913" cy="2190626"/>
            <a:chOff x="96" y="48"/>
            <a:chExt cx="1920" cy="2791"/>
          </a:xfrm>
        </p:grpSpPr>
        <p:pic>
          <p:nvPicPr>
            <p:cNvPr id="16" name="Picture 9" descr="090601091043-917-521.jpg (300×326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8"/>
              <a:ext cx="1800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144" y="2016"/>
              <a:ext cx="1872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Ti vi dùng pin mặt trời</a:t>
              </a:r>
            </a:p>
          </p:txBody>
        </p:sp>
      </p:grpSp>
      <p:grpSp>
        <p:nvGrpSpPr>
          <p:cNvPr id="18" name="Group 15"/>
          <p:cNvGrpSpPr/>
          <p:nvPr/>
        </p:nvGrpSpPr>
        <p:grpSpPr bwMode="auto">
          <a:xfrm>
            <a:off x="6105291" y="2374432"/>
            <a:ext cx="2176163" cy="2121369"/>
            <a:chOff x="2400" y="0"/>
            <a:chExt cx="2700" cy="2692"/>
          </a:xfrm>
        </p:grpSpPr>
        <p:pic>
          <p:nvPicPr>
            <p:cNvPr id="19" name="Picture 7" descr="ImageVie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700" cy="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2448" y="1872"/>
              <a:ext cx="2640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Tàu thủy chạy bằng pin mặt trời</a:t>
              </a:r>
            </a:p>
          </p:txBody>
        </p:sp>
      </p:grpSp>
      <p:grpSp>
        <p:nvGrpSpPr>
          <p:cNvPr id="21" name="Group 17"/>
          <p:cNvGrpSpPr/>
          <p:nvPr/>
        </p:nvGrpSpPr>
        <p:grpSpPr bwMode="auto">
          <a:xfrm>
            <a:off x="1795295" y="4226809"/>
            <a:ext cx="1771297" cy="2445630"/>
            <a:chOff x="144" y="2400"/>
            <a:chExt cx="2400" cy="2468"/>
          </a:xfrm>
        </p:grpSpPr>
        <p:pic>
          <p:nvPicPr>
            <p:cNvPr id="22" name="Picture 5" descr="080829070421-361-5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00"/>
              <a:ext cx="2400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144" y="3936"/>
              <a:ext cx="2400" cy="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Máy bay chạy bằng pin mặt trời</a:t>
              </a:r>
            </a:p>
          </p:txBody>
        </p:sp>
      </p:grpSp>
      <p:grpSp>
        <p:nvGrpSpPr>
          <p:cNvPr id="24" name="Group 19"/>
          <p:cNvGrpSpPr/>
          <p:nvPr/>
        </p:nvGrpSpPr>
        <p:grpSpPr bwMode="auto">
          <a:xfrm>
            <a:off x="3836806" y="4314602"/>
            <a:ext cx="1924248" cy="2112586"/>
            <a:chOff x="2928" y="2256"/>
            <a:chExt cx="2448" cy="2814"/>
          </a:xfrm>
        </p:grpSpPr>
        <p:pic>
          <p:nvPicPr>
            <p:cNvPr id="25" name="Picture 11" descr="bat-dau-ban-de-chay-pin-mat-troi-4.jpg (310×316)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" y="2256"/>
              <a:ext cx="1860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2928" y="3840"/>
              <a:ext cx="2448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Điện thoại di động dùng pin mặt trời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055" y="4353937"/>
            <a:ext cx="1287031" cy="206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Giá pin năng lượng mặt trời bao nhiêu? Mua pin giá tốt ở đâu">
            <a:extLst>
              <a:ext uri="{FF2B5EF4-FFF2-40B4-BE49-F238E27FC236}">
                <a16:creationId xmlns:a16="http://schemas.microsoft.com/office/drawing/2014/main" id="{C851B540-1930-6F51-9980-D35B5CA5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258362"/>
            <a:ext cx="1481308" cy="17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"/>
          <p:cNvGrpSpPr>
            <a:grpSpLocks/>
          </p:cNvGrpSpPr>
          <p:nvPr/>
        </p:nvGrpSpPr>
        <p:grpSpPr bwMode="auto">
          <a:xfrm>
            <a:off x="5761054" y="4541308"/>
            <a:ext cx="2407109" cy="2316692"/>
            <a:chOff x="0" y="16"/>
            <a:chExt cx="2112" cy="2189"/>
          </a:xfrm>
        </p:grpSpPr>
        <p:pic>
          <p:nvPicPr>
            <p:cNvPr id="30" name="Picture 3" descr="untitled(4)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"/>
              <a:ext cx="21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0" y="1536"/>
              <a:ext cx="2112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Times New Roman" panose="02020603050405020304" pitchFamily="18" charset="0"/>
                </a:rPr>
                <a:t>Nhà máy 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-US" altLang="en-US" sz="2000" b="1">
                  <a:latin typeface="Times New Roman" panose="02020603050405020304" pitchFamily="18" charset="0"/>
                </a:rPr>
                <a:t>pin mặt trời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358740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41338" y="457201"/>
            <a:ext cx="4250463" cy="2209799"/>
            <a:chOff x="-225700" y="-594073"/>
            <a:chExt cx="2202509" cy="1468480"/>
          </a:xfrm>
        </p:grpSpPr>
        <p:sp>
          <p:nvSpPr>
            <p:cNvPr id="6" name="Freeform 6"/>
            <p:cNvSpPr/>
            <p:nvPr/>
          </p:nvSpPr>
          <p:spPr>
            <a:xfrm>
              <a:off x="-50173" y="-528221"/>
              <a:ext cx="2026982" cy="1156348"/>
            </a:xfrm>
            <a:custGeom>
              <a:avLst/>
              <a:gdLst/>
              <a:ahLst/>
              <a:cxnLst/>
              <a:rect l="l" t="t" r="r" b="b"/>
              <a:pathLst>
                <a:path w="1756049" h="1379743">
                  <a:moveTo>
                    <a:pt x="29029" y="0"/>
                  </a:moveTo>
                  <a:lnTo>
                    <a:pt x="1727021" y="0"/>
                  </a:lnTo>
                  <a:cubicBezTo>
                    <a:pt x="1734720" y="0"/>
                    <a:pt x="1742103" y="3058"/>
                    <a:pt x="1747547" y="8502"/>
                  </a:cubicBezTo>
                  <a:cubicBezTo>
                    <a:pt x="1752991" y="13946"/>
                    <a:pt x="1756049" y="21330"/>
                    <a:pt x="1756049" y="29029"/>
                  </a:cubicBezTo>
                  <a:lnTo>
                    <a:pt x="1756049" y="1350714"/>
                  </a:lnTo>
                  <a:cubicBezTo>
                    <a:pt x="1756049" y="1366746"/>
                    <a:pt x="1743053" y="1379743"/>
                    <a:pt x="1727021" y="1379743"/>
                  </a:cubicBezTo>
                  <a:lnTo>
                    <a:pt x="29029" y="1379743"/>
                  </a:lnTo>
                  <a:cubicBezTo>
                    <a:pt x="12997" y="1379743"/>
                    <a:pt x="0" y="1366746"/>
                    <a:pt x="0" y="1350714"/>
                  </a:cubicBezTo>
                  <a:lnTo>
                    <a:pt x="0" y="29029"/>
                  </a:lnTo>
                  <a:cubicBezTo>
                    <a:pt x="0" y="12997"/>
                    <a:pt x="12997" y="0"/>
                    <a:pt x="2902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-225700" y="-594073"/>
              <a:ext cx="2198170" cy="146848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3057"/>
                </a:lnSpc>
              </a:pP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Máy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phát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điện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hoạt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động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bằng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cách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quay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nam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châm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để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tạo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ra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dòng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điện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cảm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ứng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,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giúp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cung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cấp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điện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cho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thiết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400" b="1" dirty="0" err="1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bị</a:t>
              </a:r>
              <a:r>
                <a:rPr lang="en-US" sz="2400" b="1" dirty="0">
                  <a:solidFill>
                    <a:srgbClr val="00000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!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93138" y="560723"/>
            <a:ext cx="4648200" cy="576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1"/>
              </a:lnSpc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Máy phát điện</a:t>
            </a:r>
          </a:p>
        </p:txBody>
      </p:sp>
      <p:sp>
        <p:nvSpPr>
          <p:cNvPr id="9" name="Freeform 9"/>
          <p:cNvSpPr/>
          <p:nvPr/>
        </p:nvSpPr>
        <p:spPr>
          <a:xfrm>
            <a:off x="7086600" y="2514601"/>
            <a:ext cx="3390900" cy="4114801"/>
          </a:xfrm>
          <a:custGeom>
            <a:avLst/>
            <a:gdLst/>
            <a:ahLst/>
            <a:cxnLst/>
            <a:rect l="l" t="t" r="r" b="b"/>
            <a:pathLst>
              <a:path w="8854979" h="4049100">
                <a:moveTo>
                  <a:pt x="0" y="0"/>
                </a:moveTo>
                <a:lnTo>
                  <a:pt x="8854979" y="0"/>
                </a:lnTo>
                <a:lnTo>
                  <a:pt x="8854979" y="4049100"/>
                </a:lnTo>
                <a:lnTo>
                  <a:pt x="0" y="404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91" r="-555" b="-138912"/>
            </a:stretch>
          </a:blipFill>
        </p:spPr>
      </p:sp>
      <p:pic>
        <p:nvPicPr>
          <p:cNvPr id="10" name="Picture 9" descr="Máy phát điện Hữu Toàn - Chất lượng bền bỉ thách thức thời gian.">
            <a:extLst>
              <a:ext uri="{FF2B5EF4-FFF2-40B4-BE49-F238E27FC236}">
                <a16:creationId xmlns:a16="http://schemas.microsoft.com/office/drawing/2014/main" id="{1C0670F5-DF22-EC8D-46C4-0694A735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38" y="1676400"/>
            <a:ext cx="2019300" cy="175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anh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46" y="4251730"/>
            <a:ext cx="2071620" cy="161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511137"/>
            <a:ext cx="223837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8"/>
          <p:cNvSpPr txBox="1"/>
          <p:nvPr/>
        </p:nvSpPr>
        <p:spPr>
          <a:xfrm>
            <a:off x="3808659" y="6230368"/>
            <a:ext cx="2768421" cy="1019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1"/>
              </a:lnSpc>
            </a:pPr>
            <a:r>
              <a:rPr lang="en-US" sz="1600" b="1">
                <a:solidFill>
                  <a:srgbClr val="000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Máy phát điện xăng dầu </a:t>
            </a:r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3Kw-5Kw 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1728518" y="5954650"/>
            <a:ext cx="2006421" cy="46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1"/>
              </a:lnSpc>
            </a:pPr>
            <a:r>
              <a:rPr lang="en-US" sz="1600" b="1">
                <a:solidFill>
                  <a:srgbClr val="000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ytone One"/>
                <a:sym typeface="Paytone One"/>
              </a:rPr>
              <a:t>Đi a mô xe đạp</a:t>
            </a:r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84" y="1191493"/>
            <a:ext cx="22193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8"/>
          <p:cNvSpPr txBox="1"/>
          <p:nvPr/>
        </p:nvSpPr>
        <p:spPr>
          <a:xfrm>
            <a:off x="4038601" y="2811250"/>
            <a:ext cx="2807863" cy="460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1"/>
              </a:lnSpc>
            </a:pPr>
            <a:r>
              <a:rPr lang="en-US" sz="1400" b="1">
                <a:solidFill>
                  <a:srgbClr val="000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ytone One"/>
                <a:sym typeface="Paytone One"/>
              </a:rPr>
              <a:t>Máy phát điện Cummins 350KVA</a:t>
            </a:r>
            <a:endParaRPr lang="en-US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04594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4712</TotalTime>
  <Words>1330</Words>
  <Application>Microsoft Office PowerPoint</Application>
  <PresentationFormat>Widescreen</PresentationFormat>
  <Paragraphs>206</Paragraphs>
  <Slides>28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Baloo</vt:lpstr>
      <vt:lpstr>Calibri</vt:lpstr>
      <vt:lpstr>Calibri Light</vt:lpstr>
      <vt:lpstr>Courier New</vt:lpstr>
      <vt:lpstr>DejaVu Serif Bold</vt:lpstr>
      <vt:lpstr>Inter</vt:lpstr>
      <vt:lpstr>Inter Bold</vt:lpstr>
      <vt:lpstr>Inter Medium</vt:lpstr>
      <vt:lpstr>Paytone One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andongnhi.violet.vn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Kinh kha</dc:creator>
  <cp:lastModifiedBy>Định Vũ Gia</cp:lastModifiedBy>
  <cp:revision>381</cp:revision>
  <dcterms:created xsi:type="dcterms:W3CDTF">2014-07-26T07:56:05Z</dcterms:created>
  <dcterms:modified xsi:type="dcterms:W3CDTF">2025-04-01T08:16:42Z</dcterms:modified>
</cp:coreProperties>
</file>