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3" r:id="rId15"/>
    <p:sldId id="271" r:id="rId16"/>
    <p:sldId id="274" r:id="rId17"/>
    <p:sldId id="275" r:id="rId18"/>
    <p:sldId id="276" r:id="rId19"/>
    <p:sldId id="277" r:id="rId20"/>
    <p:sldId id="272" r:id="rId21"/>
    <p:sldId id="278" r:id="rId22"/>
    <p:sldId id="279" r:id="rId23"/>
    <p:sldId id="280" r:id="rId24"/>
    <p:sldId id="281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E8EB0-ED5C-4D75-B1C5-2AB7B5979720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3DA06-C185-4BB5-8767-C4779B2553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</a:t>
            </a:r>
            <a:r>
              <a:rPr lang="en-US" baseline="0" dirty="0"/>
              <a:t> viên cho HS xem các hình ảnh và cho các em đoán thuộc khu vực địa hình nào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9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4.xml"/><Relationship Id="rId18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8.xml"/><Relationship Id="rId2" Type="http://schemas.openxmlformats.org/officeDocument/2006/relationships/image" Target="../media/image12.jpeg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306279"/>
            <a:ext cx="9707880" cy="209287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14. </a:t>
            </a:r>
          </a:p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 điểm tự nhiên Bắc Mỹ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840564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1. Địa hình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14591" y="1799767"/>
            <a:ext cx="6707120" cy="140063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5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 Quan sát hình bên, xác định phạm vi lãnh thổ khu vực Bắc Mỹ.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4516" y="1353888"/>
            <a:ext cx="1000545" cy="10866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49018" y="6317814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9886" y="2299063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6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209" y="5017949"/>
            <a:ext cx="1653760" cy="131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840564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1. Địa hình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49018" y="6317814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9886" y="2299063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CF8D49-A058-4C0E-A3A0-798C32D8903E}"/>
              </a:ext>
            </a:extLst>
          </p:cNvPr>
          <p:cNvSpPr txBox="1"/>
          <p:nvPr/>
        </p:nvSpPr>
        <p:spPr>
          <a:xfrm>
            <a:off x="531134" y="1575617"/>
            <a:ext cx="4672878" cy="10833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</a:pPr>
            <a:r>
              <a:rPr lang="en-US" sz="2800" b="1" dirty="0">
                <a:ea typeface="Tahoma" panose="020B0604030504040204" pitchFamily="34" charset="0"/>
              </a:rPr>
              <a:t>Q</a:t>
            </a:r>
            <a:r>
              <a:rPr lang="vi-VN" sz="28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uan sát lược đồ tự nhiên Bắc Mĩ + thông tin SGK</a:t>
            </a:r>
            <a:endParaRPr lang="en-US" sz="2800" b="1" i="0" u="none" strike="noStrike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Google Shape;1761;p50"/>
          <p:cNvSpPr/>
          <p:nvPr/>
        </p:nvSpPr>
        <p:spPr>
          <a:xfrm flipV="1">
            <a:off x="227702" y="2846741"/>
            <a:ext cx="5370366" cy="45719"/>
          </a:xfrm>
          <a:custGeom>
            <a:avLst/>
            <a:gdLst/>
            <a:ahLst/>
            <a:cxnLst/>
            <a:rect l="l" t="t" r="r" b="b"/>
            <a:pathLst>
              <a:path w="1726" h="173" extrusionOk="0">
                <a:moveTo>
                  <a:pt x="0" y="0"/>
                </a:moveTo>
                <a:lnTo>
                  <a:pt x="0" y="173"/>
                </a:lnTo>
                <a:lnTo>
                  <a:pt x="1725" y="173"/>
                </a:lnTo>
                <a:cubicBezTo>
                  <a:pt x="1713" y="148"/>
                  <a:pt x="1713" y="111"/>
                  <a:pt x="1713" y="74"/>
                </a:cubicBezTo>
                <a:cubicBezTo>
                  <a:pt x="1713" y="50"/>
                  <a:pt x="1713" y="25"/>
                  <a:pt x="1725" y="0"/>
                </a:cubicBezTo>
                <a:close/>
              </a:path>
            </a:pathLst>
          </a:custGeom>
          <a:solidFill>
            <a:srgbClr val="FF5E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338" y="3351212"/>
            <a:ext cx="6147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Xác định các khu vực địa hình ở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Bắc Mĩ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vi-VN" sz="28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4726013"/>
            <a:ext cx="7012723" cy="18396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6682" y="4784036"/>
            <a:ext cx="568517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srgbClr val="002060"/>
                </a:solidFill>
              </a:rPr>
              <a:t>Miền núi Cooc-đi-e	            Đồng bằng	            Dãy A-pa-lat</a:t>
            </a:r>
          </a:p>
        </p:txBody>
      </p:sp>
      <p:pic>
        <p:nvPicPr>
          <p:cNvPr id="17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209" y="5017949"/>
            <a:ext cx="1653760" cy="131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/>
      <p:bldP spid="16" grpId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25143" y="142500"/>
            <a:ext cx="6650181" cy="146193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en-US" sz="2800" b="1" u="sng" dirty="0">
                <a:solidFill>
                  <a:srgbClr val="FF0000"/>
                </a:solidFill>
                <a:cs typeface="Times New Roman" pitchFamily="18" charset="0"/>
              </a:rPr>
              <a:t>Yêu cầu</a:t>
            </a:r>
            <a:r>
              <a:rPr lang="en-US" sz="2800" b="1" u="sng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</a:t>
            </a:r>
            <a:r>
              <a:rPr lang="vi-VN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mục </a:t>
            </a:r>
            <a:r>
              <a:rPr lang="en-US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1,</a:t>
            </a:r>
            <a:r>
              <a:rPr lang="vi-VN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 </a:t>
            </a:r>
            <a:r>
              <a:rPr lang="vi-VN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sát H.</a:t>
            </a:r>
            <a:r>
              <a:rPr lang="en-US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vi-VN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SGK</a:t>
            </a:r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28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Các nhóm hoàn thành nhiệm vụ theo bảng d</a:t>
            </a:r>
            <a:r>
              <a:rPr lang="vi-VN" sz="2800" b="1" i="1" dirty="0">
                <a:solidFill>
                  <a:srgbClr val="0000FF"/>
                </a:solidFill>
                <a:latin typeface="Calibri" pitchFamily="34" charset="0"/>
                <a:ea typeface="Calibri" charset="0"/>
                <a:cs typeface="Calibri" pitchFamily="34" charset="0"/>
              </a:rPr>
              <a:t>ướ</a:t>
            </a:r>
            <a:r>
              <a:rPr lang="en-US" sz="28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i </a:t>
            </a:r>
            <a:r>
              <a:rPr lang="vi-VN" sz="28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đâ</a:t>
            </a:r>
            <a:r>
              <a:rPr lang="en-US" sz="2800" b="1" i="1" dirty="0">
                <a:solidFill>
                  <a:srgbClr val="0000FF"/>
                </a:solidFill>
                <a:ea typeface="Calibri" charset="0"/>
                <a:cs typeface="Times New Roman" pitchFamily="18" charset="0"/>
              </a:rPr>
              <a:t>y.</a:t>
            </a:r>
            <a:endParaRPr lang="en-US" sz="28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7787" y="1043860"/>
            <a:ext cx="3682091" cy="13419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0070C0"/>
                </a:solidFill>
              </a:rPr>
              <a:t>Nhóm 1,4: </a:t>
            </a:r>
          </a:p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0070C0"/>
                </a:solidFill>
              </a:rPr>
              <a:t>Miền núi Cooc-đi-e.</a:t>
            </a:r>
            <a:endParaRPr lang="en-US" sz="3300" b="1">
              <a:solidFill>
                <a:srgbClr val="0070C0"/>
              </a:solidFill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1" y="1"/>
            <a:ext cx="5098473" cy="861569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5477" y="2628913"/>
            <a:ext cx="3700905" cy="13419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7030A0"/>
                </a:solidFill>
              </a:rPr>
              <a:t>Nhóm 2,5: </a:t>
            </a:r>
          </a:p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7030A0"/>
                </a:solidFill>
              </a:rPr>
              <a:t>Miền đồng bằng.</a:t>
            </a:r>
            <a:endParaRPr lang="en-US" sz="3300" b="1">
              <a:solidFill>
                <a:srgbClr val="7030A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60932" y="4259908"/>
            <a:ext cx="3655694" cy="13419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002060"/>
                </a:solidFill>
              </a:rPr>
              <a:t>Nhóm 3,6: </a:t>
            </a:r>
          </a:p>
          <a:p>
            <a:pPr algn="ctr">
              <a:lnSpc>
                <a:spcPct val="120000"/>
              </a:lnSpc>
            </a:pPr>
            <a:r>
              <a:rPr lang="it-IT" sz="3300" b="1">
                <a:solidFill>
                  <a:srgbClr val="002060"/>
                </a:solidFill>
              </a:rPr>
              <a:t>Dãy núi A-pa-lát.</a:t>
            </a:r>
            <a:endParaRPr lang="en-US" sz="3300" b="1">
              <a:solidFill>
                <a:srgbClr val="00206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04611" y="2775701"/>
          <a:ext cx="7103077" cy="2787904"/>
        </p:xfrm>
        <a:graphic>
          <a:graphicData uri="http://schemas.openxmlformats.org/drawingml/2006/table">
            <a:tbl>
              <a:tblPr/>
              <a:tblGrid>
                <a:gridCol w="1497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3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Miền núi Cooc-đi-e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Miền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đồng bằng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Dãy núi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A-pa-lat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Vị trí</a:t>
                      </a:r>
                      <a:endParaRPr lang="en-US" sz="2700" b="1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700" b="1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solidFill>
                            <a:srgbClr val="000000"/>
                          </a:solidFill>
                          <a:latin typeface="+mn-lt"/>
                          <a:ea typeface="Cambria"/>
                        </a:rPr>
                        <a:t>Độ cao</a:t>
                      </a:r>
                      <a:endParaRPr lang="en-US" sz="2700" b="1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840564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1. Địa hình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49018" y="6317814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9886" y="2299063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5286" y="1547791"/>
          <a:ext cx="6705601" cy="4765167"/>
        </p:xfrm>
        <a:graphic>
          <a:graphicData uri="http://schemas.openxmlformats.org/drawingml/2006/table">
            <a:tbl>
              <a:tblPr/>
              <a:tblGrid>
                <a:gridCol w="155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3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Miền núi Cooc-đi-e</a:t>
                      </a: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Vị trí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phía tây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Hệ thống núi lớn trên thế giới.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Nhiều dãy núi chạy song song hướng bắc - nam.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Xen kẽ là các cao nguyên và sơn nguyên.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Độ cao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3000 - 4000m.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6209" y="5017949"/>
            <a:ext cx="1653760" cy="131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840564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1. Địa hình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49018" y="6317814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9886" y="2299063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0810" y="1521282"/>
          <a:ext cx="6563817" cy="4836160"/>
        </p:xfrm>
        <a:graphic>
          <a:graphicData uri="http://schemas.openxmlformats.org/drawingml/2006/table">
            <a:tbl>
              <a:tblPr/>
              <a:tblGrid>
                <a:gridCol w="1644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Miền đồng bằng</a:t>
                      </a: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Vị trí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Thấp dần từ bắc xuống nam.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Gồm đồng bằng Lớn, đồng bằng Ca-na-đa, đồng bằng Duyên hải, đồng bằng Trung Tâm.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Độ cao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200 - 500m.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6209" y="5017949"/>
            <a:ext cx="1653760" cy="131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840564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1. Địa hình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49018" y="6317814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9886" y="2299063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7313" y="1627300"/>
          <a:ext cx="6484303" cy="2915920"/>
        </p:xfrm>
        <a:graphic>
          <a:graphicData uri="http://schemas.openxmlformats.org/drawingml/2006/table">
            <a:tbl>
              <a:tblPr/>
              <a:tblGrid>
                <a:gridCol w="1733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Dãy núi A-pa-lat</a:t>
                      </a:r>
                      <a:endParaRPr lang="en-US" sz="28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Vị trí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phía đông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Hướng đông bắc - tây nam.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Độ cao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Phía bắc: 400 - 500m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Phía nam: 1000 - 1500m</a:t>
                      </a:r>
                      <a:endParaRPr lang="en-US" sz="28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 descr="C:\Users\PTS\Desktop\Ảnh\z3597142172090_5ba5b3480f33f1e081fac59006d36e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6209" y="5017949"/>
            <a:ext cx="1653760" cy="1317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ĐẶC ĐIỂM CÁC KHU VỰC ĐỊA HÌNH BẮC MỸ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31304" y="911695"/>
          <a:ext cx="11582399" cy="5807456"/>
        </p:xfrm>
        <a:graphic>
          <a:graphicData uri="http://schemas.openxmlformats.org/drawingml/2006/table">
            <a:tbl>
              <a:tblPr/>
              <a:tblGrid>
                <a:gridCol w="1206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5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6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Miền núi Cooc-đi-e</a:t>
                      </a:r>
                      <a:endParaRPr lang="en-US" sz="26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Miền đồng bằng</a:t>
                      </a:r>
                      <a:endParaRPr lang="en-US" sz="26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Dãy núi A-pa-lat</a:t>
                      </a:r>
                      <a:endParaRPr lang="en-US" sz="2600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Vị trí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phía tây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giữa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Ở phía đông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Hệ thống núi lớn trên thế giới.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Nhiều dãy núi chạy song song hướng bắc - nam.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Xen kẽ là các cao nguyên và sơn nguyên.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Thấp dần từ bắc xuống nam.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Gồm đồng bằng Lớn, đồng bằng Ca-na-đa, đồng bằng Duyên hải, đồng bằng Trung Tâm.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Hướng đông bắc - tây nam.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Độ cao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3000 - 4000m.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200 - 500m.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Phía bắc: 400 - 500m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- Phía nam: 1000 - 1500m</a:t>
                      </a:r>
                      <a:endParaRPr lang="en-US" sz="26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443745" y="1103158"/>
            <a:ext cx="3125076" cy="30645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900" b="1" i="1" dirty="0">
                <a:solidFill>
                  <a:srgbClr val="0000FF"/>
                </a:solidFill>
                <a:ea typeface="Cambria" panose="02040503050406030204" pitchFamily="18" charset="0"/>
              </a:rPr>
              <a:t>Thiên nhiên Bắc Mĩ đẹp tuyệt vời, em dự đoán những hình ảnh dưới đây thuộc khu vực địa hình nào? </a:t>
            </a:r>
            <a:endParaRPr lang="en-US" sz="2900" b="1" i="1" dirty="0">
              <a:solidFill>
                <a:srgbClr val="0000FF"/>
              </a:solidFill>
              <a:effectLst/>
              <a:ea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08628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b="1">
                <a:solidFill>
                  <a:srgbClr val="C00000"/>
                </a:solidFill>
                <a:ea typeface="Tahoma" panose="020B0604030504040204" pitchFamily="34" charset="0"/>
              </a:rPr>
              <a:t>Những nơi tuyệt vời </a:t>
            </a:r>
            <a:endParaRPr lang="en-US" sz="4800" b="1" dirty="0">
              <a:solidFill>
                <a:srgbClr val="C00000"/>
              </a:solidFill>
              <a:effectLst/>
              <a:ea typeface="Tahoma" panose="020B0604030504040204" pitchFamily="34" charset="0"/>
            </a:endParaRPr>
          </a:p>
        </p:txBody>
      </p:sp>
      <p:pic>
        <p:nvPicPr>
          <p:cNvPr id="23" name="image117.jpg" descr="Image result for rocky mountains&quot;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703755" y="1103158"/>
            <a:ext cx="8243880" cy="5514301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55" y="1103158"/>
            <a:ext cx="8261313" cy="54894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22215" y="4696151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000" b="1">
                <a:solidFill>
                  <a:srgbClr val="0000FF"/>
                </a:solidFill>
                <a:ea typeface="Tahoma" panose="020B0604030504040204" pitchFamily="34" charset="0"/>
              </a:rPr>
              <a:t>MIỀN NÚI</a:t>
            </a:r>
          </a:p>
          <a:p>
            <a:pPr indent="180340" algn="ctr">
              <a:lnSpc>
                <a:spcPct val="115000"/>
              </a:lnSpc>
            </a:pPr>
            <a:r>
              <a:rPr lang="en-US" sz="3000" b="1">
                <a:solidFill>
                  <a:srgbClr val="0000FF"/>
                </a:solidFill>
                <a:ea typeface="Tahoma" panose="020B0604030504040204" pitchFamily="34" charset="0"/>
              </a:rPr>
              <a:t>COOC-ĐI-E</a:t>
            </a:r>
            <a:endParaRPr lang="en-US" sz="3000" b="1" dirty="0">
              <a:solidFill>
                <a:srgbClr val="0000FF"/>
              </a:solidFill>
              <a:effectLst/>
              <a:ea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963" r="10172" b="3001"/>
          <a:stretch/>
        </p:blipFill>
        <p:spPr>
          <a:xfrm>
            <a:off x="3703755" y="1103158"/>
            <a:ext cx="8263876" cy="5499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3474" y="1459148"/>
            <a:ext cx="6884561" cy="4340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3948" r="6586"/>
          <a:stretch/>
        </p:blipFill>
        <p:spPr>
          <a:xfrm>
            <a:off x="3703755" y="1103158"/>
            <a:ext cx="8261497" cy="55447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b="12314"/>
          <a:stretch/>
        </p:blipFill>
        <p:spPr>
          <a:xfrm>
            <a:off x="3703755" y="1103158"/>
            <a:ext cx="8378812" cy="5510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216345" y="4642362"/>
            <a:ext cx="3361938" cy="174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000" b="1" dirty="0">
                <a:solidFill>
                  <a:srgbClr val="0000FF"/>
                </a:solidFill>
                <a:ea typeface="Tahoma" panose="020B0604030504040204" pitchFamily="34" charset="0"/>
              </a:rPr>
              <a:t>ĐỒNG </a:t>
            </a:r>
            <a:r>
              <a:rPr lang="en-US" sz="3000" b="1">
                <a:solidFill>
                  <a:srgbClr val="0000FF"/>
                </a:solidFill>
                <a:ea typeface="Tahoma" panose="020B0604030504040204" pitchFamily="34" charset="0"/>
              </a:rPr>
              <a:t>BẰNG </a:t>
            </a:r>
          </a:p>
          <a:p>
            <a:pPr indent="180340" algn="ctr">
              <a:lnSpc>
                <a:spcPct val="115000"/>
              </a:lnSpc>
            </a:pPr>
            <a:r>
              <a:rPr lang="en-US" sz="3000" b="1">
                <a:solidFill>
                  <a:srgbClr val="0000FF"/>
                </a:solidFill>
                <a:ea typeface="Tahoma" panose="020B0604030504040204" pitchFamily="34" charset="0"/>
              </a:rPr>
              <a:t>TRUNG TÂM</a:t>
            </a:r>
            <a:endParaRPr lang="en-US" sz="3000" b="1" dirty="0">
              <a:solidFill>
                <a:srgbClr val="0000FF"/>
              </a:solidFill>
              <a:effectLst/>
              <a:ea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07576" y="4642363"/>
            <a:ext cx="3361938" cy="174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000" b="1" dirty="0">
                <a:solidFill>
                  <a:srgbClr val="0000FF"/>
                </a:solidFill>
                <a:ea typeface="Tahoma" panose="020B0604030504040204" pitchFamily="34" charset="0"/>
              </a:rPr>
              <a:t>DÃY </a:t>
            </a:r>
          </a:p>
          <a:p>
            <a:pPr indent="180340" algn="ctr">
              <a:lnSpc>
                <a:spcPct val="115000"/>
              </a:lnSpc>
            </a:pPr>
            <a:r>
              <a:rPr lang="en-US" sz="3000" b="1" dirty="0">
                <a:solidFill>
                  <a:srgbClr val="0000FF"/>
                </a:solidFill>
                <a:ea typeface="Tahoma" panose="020B0604030504040204" pitchFamily="34" charset="0"/>
              </a:rPr>
              <a:t>A-PA-LAT</a:t>
            </a:r>
            <a:endParaRPr lang="en-US" sz="3000" b="1" dirty="0">
              <a:solidFill>
                <a:srgbClr val="0000FF"/>
              </a:solidFill>
              <a:effectLst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715530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Khí hậu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" name="Picture 1" descr="C:\Users\PTS\Desktop\Ảnh\5ed5020aad5d63033a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156447"/>
            <a:ext cx="5430080" cy="55401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647875" y="6264026"/>
            <a:ext cx="539835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H.2. Bản đồ các đới và kiểu khí hậu ở Bắc Mỹ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14591" y="1799767"/>
            <a:ext cx="6219948" cy="20433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5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 </a:t>
            </a:r>
            <a:r>
              <a:rPr lang="en-US" sz="2800" b="1" i="1">
                <a:solidFill>
                  <a:srgbClr val="0000FF"/>
                </a:solidFill>
              </a:rPr>
              <a:t>Cho biết ở Bắc Mĩ có những kiểu khí hậu nào? Kiểu khí hậu nào chiếm diện tích lớn nhất?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4516" y="1353888"/>
            <a:ext cx="1000545" cy="10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715530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Khí hậu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" name="Picture 1" descr="C:\Users\PTS\Desktop\Ảnh\5ed5020aad5d63033a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156447"/>
            <a:ext cx="5430080" cy="55401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647874" y="6264026"/>
            <a:ext cx="539835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H.2. Bản đồ các đới và kiểu khí hậu ở Bắc Mỹ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21219" y="1846151"/>
            <a:ext cx="6219948" cy="14801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5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 </a:t>
            </a:r>
            <a:r>
              <a:rPr lang="en-US" sz="2800" b="1" i="1">
                <a:solidFill>
                  <a:srgbClr val="0000FF"/>
                </a:solidFill>
              </a:rPr>
              <a:t>Trình bày sự phân hoá khí hậu của Bắc Mĩ. Giải thích sự phân hóa đó.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1144" y="1400272"/>
            <a:ext cx="1000545" cy="10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725255"/>
            <a:ext cx="1715530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Khí hậu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42046" y="1196783"/>
            <a:ext cx="1138966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Khí hậu Bắc Mỹ phân hoá đa dạng.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Theo chiều bắc - nam: cực và cận cực, ôn đới, cận nhiệt và nhiệt đới.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Theo chiều đông - tây: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+ Ven biển có khí hậu điều hoà và mưa nhiều.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+ Vào sâu trong lục địa: mưa ít, khí hậu khô hạn hơn, biên độ nhiệt lớn.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Theo độ cao: ở vùng núi Cooc-đi-e.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3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3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3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3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3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52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14. ĐẶC ĐIỂM TỰ NHIÊN BẮC MỸ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1715530" cy="53860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Khí hậu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" name="Picture 1" descr="C:\Users\PTS\Desktop\Ảnh\5ed5020aad5d63033a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0888" y="2410509"/>
            <a:ext cx="5128592" cy="42861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917635" y="6303782"/>
            <a:ext cx="5156934" cy="40010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H.2. Bản đồ các đới và kiểu khí hậu ở Bắc Mỹ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464904" y="1276316"/>
            <a:ext cx="9515041" cy="6717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5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</a:t>
            </a:r>
            <a:r>
              <a:rPr lang="en-US" sz="2800" b="1" i="1">
                <a:solidFill>
                  <a:srgbClr val="0000FF"/>
                </a:solidFill>
              </a:rPr>
              <a:t>Nhận xét mối quan hệ giữa địa hình và khí hậu ở Bắc Mĩ.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287266" y="697909"/>
            <a:ext cx="1000545" cy="10866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4879" y="6344322"/>
            <a:ext cx="4145683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200" b="1">
                <a:solidFill>
                  <a:srgbClr val="0000FF"/>
                </a:solidFill>
              </a:rPr>
              <a:t>Bản đồ tự nhiên khu vực Bắc Mỹ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2" name="Picture 11" descr="C:\Users\PTS\Desktop\Ảnh\z3509420149858_290b4447b251035836fda954b2161bd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747" y="2325571"/>
            <a:ext cx="4811773" cy="401226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ách giáo khoa trực tuyến lớp 7 - 8 - 9 năm học 2021 - 2022 - Trường THCS  Nguyễn Thị Minh K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0" y="1218607"/>
            <a:ext cx="3639430" cy="27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3136;p34"/>
          <p:cNvSpPr/>
          <p:nvPr/>
        </p:nvSpPr>
        <p:spPr>
          <a:xfrm>
            <a:off x="4346713" y="2467177"/>
            <a:ext cx="7396107" cy="2984331"/>
          </a:xfrm>
          <a:prstGeom prst="roundRect">
            <a:avLst>
              <a:gd name="adj" fmla="val 11267"/>
            </a:avLst>
          </a:prstGeom>
          <a:solidFill>
            <a:srgbClr val="FBEE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2" name="Google Shape;2275;p37"/>
          <p:cNvSpPr txBox="1">
            <a:spLocks/>
          </p:cNvSpPr>
          <p:nvPr/>
        </p:nvSpPr>
        <p:spPr>
          <a:xfrm>
            <a:off x="4426226" y="2514803"/>
            <a:ext cx="7338439" cy="308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sz="1867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None/>
            </a:pPr>
            <a:r>
              <a:rPr lang="en-US" sz="2800" b="1" i="1">
                <a:solidFill>
                  <a:srgbClr val="0000FF"/>
                </a:solidFill>
                <a:latin typeface="+mn-lt"/>
              </a:rPr>
              <a:t>- GV đọc câu hỏi, HS thi trả lời nhanh 10 câu hỏi dưới đây:</a:t>
            </a:r>
          </a:p>
          <a:p>
            <a:pPr marL="0" indent="0" algn="just">
              <a:lnSpc>
                <a:spcPct val="120000"/>
              </a:lnSpc>
              <a:buClr>
                <a:srgbClr val="1D2542"/>
              </a:buClr>
              <a:buNone/>
              <a:defRPr/>
            </a:pPr>
            <a:r>
              <a:rPr lang="en-US" sz="2800" b="1" i="1" kern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- Chú </a:t>
            </a:r>
            <a:r>
              <a:rPr lang="en-US" sz="2800" b="1" i="1" kern="0" dirty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ý: Thời </a:t>
            </a:r>
            <a:r>
              <a:rPr lang="en-US" sz="2800" b="1" i="1" kern="0" dirty="0" err="1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gian</a:t>
            </a:r>
            <a:r>
              <a:rPr lang="en-US" sz="2800" b="1" i="1" kern="0" dirty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thảo</a:t>
            </a:r>
            <a:r>
              <a:rPr lang="en-US" sz="2800" b="1" i="1" kern="0" dirty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 </a:t>
            </a:r>
            <a:r>
              <a:rPr lang="en-US" sz="2800" b="1" i="1" kern="0" dirty="0" err="1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luận</a:t>
            </a:r>
            <a:r>
              <a:rPr lang="en-US" sz="2800" b="1" i="1" kern="0" dirty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 15 </a:t>
            </a:r>
            <a:r>
              <a:rPr lang="en-US" sz="2800" b="1" i="1" kern="0" dirty="0" err="1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giây</a:t>
            </a:r>
            <a:r>
              <a:rPr lang="en-US" sz="2800" b="1" i="1" kern="0" dirty="0">
                <a:solidFill>
                  <a:srgbClr val="0000FF"/>
                </a:solidFill>
                <a:latin typeface="+mn-lt"/>
                <a:ea typeface="#9Slide03 Roboto Medium" panose="02000000000000000000" pitchFamily="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766948" y="35625"/>
            <a:ext cx="3151832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</a:t>
            </a:r>
            <a:r>
              <a:rPr lang="en-US" sz="3500" b="1" u="sng" dirty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410808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92550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1. </a:t>
            </a:r>
            <a:r>
              <a:rPr lang="en-US" sz="4000" b="1" i="1">
                <a:solidFill>
                  <a:srgbClr val="7030A0"/>
                </a:solidFill>
              </a:rPr>
              <a:t>Địa hình Bắc Mĩ được chia thành mấy khu vực?</a:t>
            </a:r>
            <a:endParaRPr lang="en-US" sz="37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870" y="2375059"/>
            <a:ext cx="3863439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Ba khu vực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92550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2. </a:t>
            </a:r>
            <a:r>
              <a:rPr lang="en-US" sz="4000" b="1" i="1">
                <a:solidFill>
                  <a:srgbClr val="7030A0"/>
                </a:solidFill>
              </a:rPr>
              <a:t>Kiểu khí hậu nào chiếm diện tích nhỏ nhất ở Bắc Mĩ?</a:t>
            </a:r>
            <a:endParaRPr lang="en-US" sz="400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869" y="2375059"/>
            <a:ext cx="4433456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Kiểu khí hậu núi cao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92550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3. </a:t>
            </a:r>
            <a:r>
              <a:rPr lang="en-US" sz="4000" b="1" i="1">
                <a:solidFill>
                  <a:srgbClr val="7030A0"/>
                </a:solidFill>
              </a:rPr>
              <a:t>Phía tây của Bắc Mĩ là dạng địa hình gì? </a:t>
            </a:r>
            <a:endParaRPr lang="en-US" sz="3700" b="1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869" y="2375059"/>
            <a:ext cx="4433456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Miền núi Cooc-đi-e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1323437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3700" b="1" i="1">
                <a:solidFill>
                  <a:srgbClr val="7030A0"/>
                </a:solidFill>
              </a:rPr>
              <a:t>4. </a:t>
            </a:r>
            <a:r>
              <a:rPr lang="en-US" sz="4000" b="1" i="1">
                <a:solidFill>
                  <a:srgbClr val="7030A0"/>
                </a:solidFill>
              </a:rPr>
              <a:t>Tại sao có sự khác biệt về khí hậu giữa phía đông và phía tây Bắc Mỹ?</a:t>
            </a:r>
            <a:endParaRPr lang="en-US" sz="400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8610" y="2640099"/>
            <a:ext cx="5116716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Ảnh hưởng của địa hình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27917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5. </a:t>
            </a:r>
            <a:r>
              <a:rPr lang="en-US" sz="4000" b="1" i="1">
                <a:solidFill>
                  <a:srgbClr val="7030A0"/>
                </a:solidFill>
              </a:rPr>
              <a:t>Ở vùng núi Cooc-đi-e, khí hậu phân hóa rõ rệt theo...</a:t>
            </a:r>
            <a:endParaRPr lang="en-US" sz="400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869" y="2549226"/>
            <a:ext cx="4433456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Độ cao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8343" y="2227352"/>
            <a:ext cx="632241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8000"/>
                </a:solidFill>
              </a:rPr>
              <a:t>Câu 1</a:t>
            </a:r>
            <a:r>
              <a:rPr lang="en-US" sz="3600" b="1">
                <a:solidFill>
                  <a:srgbClr val="008000"/>
                </a:solidFill>
              </a:rPr>
              <a:t>.  Châu Mĩ nằm hoàn toàn ở bán cầu nào?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17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Bán cầu Tây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92550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6. </a:t>
            </a:r>
            <a:r>
              <a:rPr lang="en-US" sz="4000" b="1" i="1">
                <a:solidFill>
                  <a:srgbClr val="7030A0"/>
                </a:solidFill>
              </a:rPr>
              <a:t>Miền núi Cooc-đi-e kéo dài bao nhiêu km?</a:t>
            </a:r>
            <a:endParaRPr lang="en-US" sz="3700" b="1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1869" y="2549226"/>
            <a:ext cx="4433456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i="1">
                <a:solidFill>
                  <a:srgbClr val="0000FF"/>
                </a:solidFill>
              </a:rPr>
              <a:t>9000km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1323437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sz="3700" b="1" i="1">
                <a:solidFill>
                  <a:srgbClr val="7030A0"/>
                </a:solidFill>
              </a:rPr>
              <a:t>7. </a:t>
            </a:r>
            <a:r>
              <a:rPr lang="en-US" sz="4000" b="1" i="1">
                <a:solidFill>
                  <a:srgbClr val="7030A0"/>
                </a:solidFill>
              </a:rPr>
              <a:t>Xen giữa các dãy núi trên hệ thống Cooc-đi-e là địa hình...</a:t>
            </a:r>
            <a:endParaRPr lang="en-US" sz="400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088" y="2549226"/>
            <a:ext cx="5393634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i="1">
                <a:solidFill>
                  <a:srgbClr val="0000FF"/>
                </a:solidFill>
              </a:rPr>
              <a:t>cao nguyên và sơn nguyên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92550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8. </a:t>
            </a:r>
            <a:r>
              <a:rPr lang="en-US" sz="4000" b="1" i="1">
                <a:solidFill>
                  <a:srgbClr val="7030A0"/>
                </a:solidFill>
              </a:rPr>
              <a:t>Miền đồng bằng địa hình có đặc điểm gì?</a:t>
            </a:r>
            <a:endParaRPr lang="en-US" sz="3700" b="1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3148" y="2549225"/>
            <a:ext cx="6402178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i="1">
                <a:solidFill>
                  <a:srgbClr val="0000FF"/>
                </a:solidFill>
              </a:rPr>
              <a:t>thấp dần từ bắc xuống nam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27917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9. </a:t>
            </a:r>
            <a:r>
              <a:rPr lang="en-US" sz="4000" b="1" i="1">
                <a:solidFill>
                  <a:srgbClr val="7030A0"/>
                </a:solidFill>
              </a:rPr>
              <a:t>Dãy núi phía đông Bắc Mĩ có tên là gì?</a:t>
            </a:r>
            <a:endParaRPr lang="en-US" sz="3700" b="1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0192" y="2549225"/>
            <a:ext cx="4845133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i="1">
                <a:solidFill>
                  <a:srgbClr val="0000FF"/>
                </a:solidFill>
              </a:rPr>
              <a:t>Dãy núi A-pa-lat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B931-B13E-41B7-AB99-F53A2ADA8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48" y="237377"/>
            <a:ext cx="5791200" cy="61764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95C0F-F358-448E-AD0A-F2021FE33EB7}"/>
              </a:ext>
            </a:extLst>
          </p:cNvPr>
          <p:cNvSpPr/>
          <p:nvPr/>
        </p:nvSpPr>
        <p:spPr>
          <a:xfrm>
            <a:off x="2133600" y="2775839"/>
            <a:ext cx="385043" cy="52322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CAB06-C717-43F4-8A99-69D4642BD834}"/>
              </a:ext>
            </a:extLst>
          </p:cNvPr>
          <p:cNvSpPr/>
          <p:nvPr/>
        </p:nvSpPr>
        <p:spPr>
          <a:xfrm>
            <a:off x="3310598" y="4129671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75DEE-4535-4AAE-A750-7A82F782E6E4}"/>
              </a:ext>
            </a:extLst>
          </p:cNvPr>
          <p:cNvSpPr/>
          <p:nvPr/>
        </p:nvSpPr>
        <p:spPr>
          <a:xfrm>
            <a:off x="2518642" y="4816922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8022B-D793-41BC-AC66-D3BB519D8032}"/>
              </a:ext>
            </a:extLst>
          </p:cNvPr>
          <p:cNvSpPr/>
          <p:nvPr/>
        </p:nvSpPr>
        <p:spPr>
          <a:xfrm>
            <a:off x="4345361" y="4347627"/>
            <a:ext cx="412292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54211-A9AA-4A2B-A88E-3FA87485C659}"/>
              </a:ext>
            </a:extLst>
          </p:cNvPr>
          <p:cNvSpPr/>
          <p:nvPr/>
        </p:nvSpPr>
        <p:spPr>
          <a:xfrm>
            <a:off x="253334" y="1188891"/>
            <a:ext cx="11748661" cy="823941"/>
          </a:xfrm>
          <a:prstGeom prst="rect">
            <a:avLst/>
          </a:prstGeom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700" b="1" i="1">
                <a:solidFill>
                  <a:srgbClr val="7030A0"/>
                </a:solidFill>
              </a:rPr>
              <a:t>10. </a:t>
            </a:r>
            <a:r>
              <a:rPr lang="en-US" sz="4000" b="1" i="1">
                <a:solidFill>
                  <a:srgbClr val="7030A0"/>
                </a:solidFill>
              </a:rPr>
              <a:t>Địa hình ảnh hưởng gì đến khí hậu Bắc Mĩ?</a:t>
            </a:r>
            <a:endParaRPr lang="en-US" sz="37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0192" y="2549225"/>
            <a:ext cx="4845133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i="1">
                <a:solidFill>
                  <a:srgbClr val="0000FF"/>
                </a:solidFill>
              </a:rPr>
              <a:t>Phân hoá đa dạng</a:t>
            </a:r>
            <a:endParaRPr lang="en-US" sz="3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3"/>
            <a:ext cx="11210300" cy="297674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300" b="1" i="1">
                <a:solidFill>
                  <a:srgbClr val="0000FF"/>
                </a:solidFill>
                <a:cs typeface="Arial" pitchFamily="34" charset="0"/>
              </a:rPr>
              <a:t> Về nhà </a:t>
            </a:r>
            <a:r>
              <a:rPr lang="en-US" sz="3600" b="1" i="1">
                <a:solidFill>
                  <a:srgbClr val="0000FF"/>
                </a:solidFill>
              </a:rPr>
              <a:t>về nhà tìm kiếm thông tin, tư liệu,</a:t>
            </a:r>
            <a:r>
              <a:rPr lang="en-US" sz="3600" b="1">
                <a:solidFill>
                  <a:srgbClr val="0000FF"/>
                </a:solidFill>
              </a:rPr>
              <a:t> </a:t>
            </a:r>
            <a:r>
              <a:rPr lang="en-US" sz="3600" b="1" i="1">
                <a:solidFill>
                  <a:srgbClr val="0000FF"/>
                </a:solidFill>
              </a:rPr>
              <a:t>giải thích tại sao có sự khác biệt về khí hậu giữa phía tây và đông kinh tuyến 100</a:t>
            </a:r>
            <a:r>
              <a:rPr lang="en-US" sz="3600" b="1" i="1" baseline="30000">
                <a:solidFill>
                  <a:srgbClr val="0000FF"/>
                </a:solidFill>
              </a:rPr>
              <a:t>0 </a:t>
            </a:r>
            <a:r>
              <a:rPr lang="en-US" sz="3600" b="1" i="1">
                <a:solidFill>
                  <a:srgbClr val="0000FF"/>
                </a:solidFill>
              </a:rPr>
              <a:t>T của Hoa Kì? Nhận xét về mối quan hệ giữa địa hình và khí hậu ở Bắc Mĩ?</a:t>
            </a:r>
            <a:endParaRPr lang="en-US" sz="3300" b="1" i="1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728354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1888880"/>
            <a:ext cx="5548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8000"/>
                </a:solidFill>
              </a:rPr>
              <a:t>Câu 2. Châu Mỹ có diện tích đứng thứ mấy thế giới?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148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Thứ hai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1979155"/>
            <a:ext cx="579989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8000"/>
                </a:solidFill>
              </a:rPr>
              <a:t>Câu 3. Eo đất nằm ở Trung Mĩ có tên là gì?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2928" y="4486275"/>
            <a:ext cx="2979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Eo đất Pa-na-ma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4917" y="2762935"/>
            <a:ext cx="6616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</a:rPr>
              <a:t>Câu 4. Châu Mỹ gồm hai lục địa là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3739" y="4486275"/>
            <a:ext cx="3463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Bắc Mỹ và Nam Mỹ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7799" y="2331856"/>
            <a:ext cx="6131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</a:rPr>
              <a:t>Câu 5. Người tìm ra châu Mỹ là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8873" y="4486275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C. Cô-lôm-bô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6702" y="1992225"/>
            <a:ext cx="6040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8000"/>
                </a:solidFill>
              </a:rPr>
              <a:t>Câu 6. Nằm ở phía đông của châu Mỹ là đại dương nào?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3488" y="4472828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Đại Tây Dương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9237" y="1767857"/>
            <a:ext cx="68529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8000"/>
                </a:solidFill>
              </a:rPr>
              <a:t>Câu 7. Chuyến đi của C. Cô-lôm-bô là chuyến đi đầu tiên của người châu Âu vượt đại dương nào?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Đại Tây Dương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1264</Words>
  <Application>Microsoft Office PowerPoint</Application>
  <PresentationFormat>Widescreen</PresentationFormat>
  <Paragraphs>222</Paragraphs>
  <Slides>35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#9Slide03 Roboto Medium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nhanh</vt:lpstr>
      <vt:lpstr>Trả lời nhanh</vt:lpstr>
      <vt:lpstr>Trả lời nhanh</vt:lpstr>
      <vt:lpstr>Trả lời nhanh</vt:lpstr>
      <vt:lpstr>Trả lời nhanh</vt:lpstr>
      <vt:lpstr>Trả lời nhanh</vt:lpstr>
      <vt:lpstr>Trả lời nhanh</vt:lpstr>
      <vt:lpstr>Trả lời nhanh</vt:lpstr>
      <vt:lpstr>Trả lời nhanh</vt:lpstr>
      <vt:lpstr>Trả lời nhanh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Administrator</cp:lastModifiedBy>
  <cp:revision>142</cp:revision>
  <dcterms:created xsi:type="dcterms:W3CDTF">2018-05-30T02:40:42Z</dcterms:created>
  <dcterms:modified xsi:type="dcterms:W3CDTF">2025-03-31T14:25:58Z</dcterms:modified>
</cp:coreProperties>
</file>