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50" r:id="rId2"/>
    <p:sldId id="525" r:id="rId3"/>
    <p:sldId id="497" r:id="rId4"/>
    <p:sldId id="548" r:id="rId5"/>
    <p:sldId id="547" r:id="rId6"/>
    <p:sldId id="528" r:id="rId7"/>
    <p:sldId id="530" r:id="rId8"/>
    <p:sldId id="549" r:id="rId9"/>
    <p:sldId id="532" r:id="rId10"/>
    <p:sldId id="515" r:id="rId11"/>
    <p:sldId id="551" r:id="rId12"/>
    <p:sldId id="521" r:id="rId13"/>
    <p:sldId id="534" r:id="rId14"/>
    <p:sldId id="535" r:id="rId15"/>
    <p:sldId id="536" r:id="rId16"/>
    <p:sldId id="538" r:id="rId17"/>
    <p:sldId id="540" r:id="rId18"/>
    <p:sldId id="553" r:id="rId19"/>
    <p:sldId id="541" r:id="rId20"/>
    <p:sldId id="544" r:id="rId21"/>
    <p:sldId id="542" r:id="rId22"/>
    <p:sldId id="545" r:id="rId23"/>
    <p:sldId id="543" r:id="rId24"/>
    <p:sldId id="546" r:id="rId25"/>
    <p:sldId id="527" r:id="rId26"/>
    <p:sldId id="519" r:id="rId27"/>
    <p:sldId id="523" r:id="rId28"/>
    <p:sldId id="53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59" d="100"/>
          <a:sy n="59" d="100"/>
        </p:scale>
        <p:origin x="152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1" Type="http://schemas.openxmlformats.org/officeDocument/2006/relationships/image" Target="../media/image34.png"/></Relationships>
</file>

<file path=ppt/diagrams/_rels/data6.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Thời</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gian</a:t>
          </a:r>
          <a:r>
            <a:rPr lang="en-US" sz="1600" b="1"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từ</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tháng</a:t>
          </a:r>
          <a:r>
            <a:rPr lang="en-US" sz="1600" dirty="0">
              <a:solidFill>
                <a:schemeClr val="tx1"/>
              </a:solidFill>
              <a:effectLst/>
              <a:latin typeface="Cambria" pitchFamily="18" charset="0"/>
              <a:ea typeface="Cambria" pitchFamily="18" charset="0"/>
              <a:cs typeface="Times New Roman"/>
            </a:rPr>
            <a:t> 11 – 4 </a:t>
          </a:r>
          <a:r>
            <a:rPr lang="en-US" sz="1600" dirty="0" err="1">
              <a:solidFill>
                <a:schemeClr val="tx1"/>
              </a:solidFill>
              <a:effectLst/>
              <a:latin typeface="Cambria" pitchFamily="18" charset="0"/>
              <a:ea typeface="Cambria" pitchFamily="18" charset="0"/>
              <a:cs typeface="Times New Roman"/>
            </a:rPr>
            <a:t>năm</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sau</a:t>
          </a:r>
          <a:r>
            <a:rPr lang="en-US" sz="1600" dirty="0">
              <a:solidFill>
                <a:schemeClr val="tx1"/>
              </a:solidFill>
              <a:effectLst/>
              <a:latin typeface="Cambria" pitchFamily="18" charset="0"/>
              <a:ea typeface="Cambria" pitchFamily="18" charset="0"/>
              <a:cs typeface="Times New Roman"/>
            </a:rPr>
            <a:t>.</a:t>
          </a: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Nguồn</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gốc</a:t>
          </a:r>
          <a:r>
            <a:rPr lang="en-US" sz="1600" b="1"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áp</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cao</a:t>
          </a:r>
          <a:r>
            <a:rPr lang="en-US" sz="1600" dirty="0">
              <a:solidFill>
                <a:schemeClr val="tx1"/>
              </a:solidFill>
              <a:effectLst/>
              <a:latin typeface="Cambria" pitchFamily="18" charset="0"/>
              <a:ea typeface="Cambria" pitchFamily="18" charset="0"/>
              <a:cs typeface="Times New Roman"/>
            </a:rPr>
            <a:t> Xi-</a:t>
          </a:r>
          <a:r>
            <a:rPr lang="en-US" sz="1600" dirty="0" err="1">
              <a:solidFill>
                <a:schemeClr val="tx1"/>
              </a:solidFill>
              <a:effectLst/>
              <a:latin typeface="Cambria" pitchFamily="18" charset="0"/>
              <a:ea typeface="Cambria" pitchFamily="18" charset="0"/>
              <a:cs typeface="Times New Roman"/>
            </a:rPr>
            <a:t>bia</a:t>
          </a:r>
          <a:r>
            <a:rPr lang="en-US" sz="1600" dirty="0">
              <a:solidFill>
                <a:schemeClr val="tx1"/>
              </a:solidFill>
              <a:effectLst/>
              <a:latin typeface="Cambria" pitchFamily="18" charset="0"/>
              <a:ea typeface="Cambria" pitchFamily="18" charset="0"/>
              <a:cs typeface="Times New Roman"/>
            </a:rPr>
            <a:t>.</a:t>
          </a: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Hướng</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gió</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đông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p>
        <a:p>
          <a:pPr algn="just"/>
          <a:r>
            <a:rPr lang="en-US" sz="1600" dirty="0">
              <a:solidFill>
                <a:schemeClr val="tx1"/>
              </a:solidFill>
              <a:effectLst/>
              <a:latin typeface="Cambria" pitchFamily="18" charset="0"/>
              <a:ea typeface="Cambria" pitchFamily="18" charset="0"/>
              <a:cs typeface="Times New Roman"/>
            </a:rPr>
            <a:t>+ Ở </a:t>
          </a:r>
          <a:r>
            <a:rPr lang="en-US" sz="1600" dirty="0" err="1">
              <a:solidFill>
                <a:schemeClr val="tx1"/>
              </a:solidFill>
              <a:effectLst/>
              <a:latin typeface="Cambria" pitchFamily="18" charset="0"/>
              <a:ea typeface="Cambria" pitchFamily="18" charset="0"/>
              <a:cs typeface="Times New Roman"/>
            </a:rPr>
            <a:t>miền</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Bắc</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nửa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đầu</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mùa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đông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lạnh</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khô</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nửa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cuối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mùa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đông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lạnh</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ẩm</a:t>
          </a:r>
          <a:r>
            <a:rPr lang="en-US" sz="1600" dirty="0">
              <a:solidFill>
                <a:schemeClr val="tx1"/>
              </a:solidFill>
              <a:effectLst/>
              <a:latin typeface="Cambria" pitchFamily="18" charset="0"/>
              <a:ea typeface="Cambria" pitchFamily="18" charset="0"/>
              <a:cs typeface="Times New Roman"/>
            </a:rPr>
            <a:t>.</a:t>
          </a:r>
        </a:p>
        <a:p>
          <a:r>
            <a:rPr lang="en-US" sz="1600" dirty="0">
              <a:solidFill>
                <a:schemeClr val="tx1"/>
              </a:solidFill>
              <a:effectLst/>
              <a:latin typeface="Cambria" pitchFamily="18" charset="0"/>
              <a:ea typeface="Cambria" pitchFamily="18" charset="0"/>
              <a:cs typeface="Times New Roman"/>
            </a:rPr>
            <a:t>+ Ở </a:t>
          </a:r>
          <a:r>
            <a:rPr lang="en-US" sz="1600" dirty="0" err="1">
              <a:solidFill>
                <a:schemeClr val="tx1"/>
              </a:solidFill>
              <a:effectLst/>
              <a:latin typeface="Cambria" pitchFamily="18" charset="0"/>
              <a:ea typeface="Cambria" pitchFamily="18" charset="0"/>
              <a:cs typeface="Times New Roman"/>
            </a:rPr>
            <a:t>miền</a:t>
          </a:r>
          <a:r>
            <a:rPr lang="en-US" sz="1600" dirty="0">
              <a:solidFill>
                <a:schemeClr val="tx1"/>
              </a:solidFill>
              <a:effectLst/>
              <a:latin typeface="Cambria" pitchFamily="18" charset="0"/>
              <a:ea typeface="Cambria" pitchFamily="18" charset="0"/>
              <a:cs typeface="Times New Roman"/>
            </a:rPr>
            <a:t> Nam, </a:t>
          </a:r>
          <a:r>
            <a:rPr lang="en-US" sz="1600" dirty="0" err="1">
              <a:solidFill>
                <a:schemeClr val="tx1"/>
              </a:solidFill>
              <a:effectLst/>
              <a:latin typeface="Cambria" pitchFamily="18" charset="0"/>
              <a:ea typeface="Cambria" pitchFamily="18" charset="0"/>
              <a:cs typeface="Times New Roman"/>
            </a:rPr>
            <a:t>Tín</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phong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gây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mưa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cho</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vùng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biển</a:t>
          </a:r>
          <a:r>
            <a:rPr lang="en-US" sz="1600" dirty="0">
              <a:solidFill>
                <a:schemeClr val="tx1"/>
              </a:solidFill>
              <a:effectLst/>
              <a:latin typeface="Cambria" pitchFamily="18" charset="0"/>
              <a:ea typeface="Cambria" pitchFamily="18" charset="0"/>
              <a:cs typeface="Times New Roman"/>
            </a:rPr>
            <a:t> Nam </a:t>
          </a:r>
          <a:r>
            <a:rPr lang="en-US" sz="1600" dirty="0" err="1">
              <a:solidFill>
                <a:schemeClr val="tx1"/>
              </a:solidFill>
              <a:effectLst/>
              <a:latin typeface="Cambria" pitchFamily="18" charset="0"/>
              <a:ea typeface="Cambria" pitchFamily="18" charset="0"/>
              <a:cs typeface="Times New Roman"/>
            </a:rPr>
            <a:t>Trung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Bộ</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gây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nóng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khô</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cho</a:t>
          </a:r>
          <a:r>
            <a:rPr lang="en-US" sz="1600" dirty="0">
              <a:solidFill>
                <a:schemeClr val="tx1"/>
              </a:solidFill>
              <a:effectLst/>
              <a:latin typeface="Cambria" pitchFamily="18" charset="0"/>
              <a:ea typeface="Cambria" pitchFamily="18" charset="0"/>
              <a:cs typeface="Times New Roman"/>
            </a:rPr>
            <a:t> Nan </a:t>
          </a:r>
          <a:r>
            <a:rPr lang="en-US" sz="1600" dirty="0" err="1">
              <a:solidFill>
                <a:schemeClr val="tx1"/>
              </a:solidFill>
              <a:effectLst/>
              <a:latin typeface="Cambria" pitchFamily="18" charset="0"/>
              <a:ea typeface="Cambria" pitchFamily="18" charset="0"/>
              <a:cs typeface="Times New Roman"/>
            </a:rPr>
            <a:t>Bộ</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và</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Nguyên</a:t>
          </a:r>
          <a:r>
            <a:rPr lang="en-US" sz="1600" dirty="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Nguyên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nhân</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a:t>
          </a:r>
          <a:r>
            <a:rPr lang="en-US" sz="1600" dirty="0">
              <a:solidFill>
                <a:schemeClr val="tx1"/>
              </a:solidFill>
              <a:latin typeface="Cambria" pitchFamily="18" charset="0"/>
              <a:ea typeface="Cambria" pitchFamily="18" charset="0"/>
            </a:rPr>
            <a:t>V</a:t>
          </a:r>
          <a:r>
            <a:rPr lang="vi-VN" sz="1600" dirty="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512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Thời</a:t>
          </a:r>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gian</a:t>
          </a:r>
          <a:r>
            <a:rPr lang="en-US" sz="1500" b="1"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từ</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tháng</a:t>
          </a:r>
          <a:r>
            <a:rPr lang="en-US" sz="1500" b="0" dirty="0">
              <a:solidFill>
                <a:schemeClr val="tx1"/>
              </a:solidFill>
              <a:effectLst/>
              <a:latin typeface="Cambria" pitchFamily="18" charset="0"/>
              <a:ea typeface="Cambria" pitchFamily="18" charset="0"/>
              <a:cs typeface="Times New Roman"/>
            </a:rPr>
            <a:t> 5 – 10. </a:t>
          </a:r>
        </a:p>
        <a:p>
          <a:pPr algn="just"/>
          <a:r>
            <a:rPr lang="vi-VN" sz="1500" b="1" dirty="0">
              <a:solidFill>
                <a:schemeClr val="tx1"/>
              </a:solidFill>
              <a:effectLst/>
              <a:latin typeface="Cambria" pitchFamily="18" charset="0"/>
              <a:ea typeface="Cambria" pitchFamily="18" charset="0"/>
              <a:cs typeface="Times New Roman"/>
            </a:rPr>
            <a:t>- Nguồn gốc: </a:t>
          </a:r>
          <a:r>
            <a:rPr lang="vi-VN" sz="1500" b="0" dirty="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a:solidFill>
              <a:schemeClr val="tx1"/>
            </a:solidFill>
            <a:effectLst/>
            <a:latin typeface="Cambria" pitchFamily="18" charset="0"/>
            <a:ea typeface="Cambria" pitchFamily="18" charset="0"/>
            <a:cs typeface="Times New Roman"/>
          </a:endParaRPr>
        </a:p>
        <a:p>
          <a:pPr algn="just"/>
          <a:r>
            <a:rPr lang="vi-VN" sz="1500" b="1" dirty="0">
              <a:solidFill>
                <a:schemeClr val="tx1"/>
              </a:solidFill>
              <a:effectLst/>
              <a:latin typeface="Cambria" pitchFamily="18" charset="0"/>
              <a:ea typeface="Cambria" pitchFamily="18" charset="0"/>
              <a:cs typeface="Times New Roman"/>
            </a:rPr>
            <a:t>- Hướng gió: </a:t>
          </a:r>
          <a:r>
            <a:rPr lang="en-US" sz="1500" b="0" dirty="0" err="1">
              <a:solidFill>
                <a:schemeClr val="tx1"/>
              </a:solidFill>
              <a:effectLst/>
              <a:latin typeface="Cambria" pitchFamily="18" charset="0"/>
              <a:ea typeface="Cambria" pitchFamily="18" charset="0"/>
              <a:cs typeface="Times New Roman"/>
            </a:rPr>
            <a:t>tây</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vi-VN" sz="1500" b="0" dirty="0">
              <a:solidFill>
                <a:schemeClr val="tx1"/>
              </a:solidFill>
              <a:effectLst/>
              <a:latin typeface="Cambria" pitchFamily="18" charset="0"/>
              <a:ea typeface="Cambria" pitchFamily="18" charset="0"/>
              <a:cs typeface="Times New Roman"/>
            </a:rPr>
            <a:t>, đối với miền Bắc là </a:t>
          </a:r>
          <a:r>
            <a:rPr lang="en-US" sz="1500" b="0" dirty="0" err="1">
              <a:solidFill>
                <a:schemeClr val="tx1"/>
              </a:solidFill>
              <a:effectLst/>
              <a:latin typeface="Cambria" pitchFamily="18" charset="0"/>
              <a:ea typeface="Cambria" pitchFamily="18" charset="0"/>
              <a:cs typeface="Times New Roman"/>
            </a:rPr>
            <a:t>đông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en-US" sz="1500" b="0" dirty="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Đặc</a:t>
          </a:r>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điểm</a:t>
          </a:r>
          <a:r>
            <a:rPr lang="en-US" sz="1500" b="1" dirty="0">
              <a:solidFill>
                <a:schemeClr val="tx1"/>
              </a:solidFill>
              <a:effectLst/>
              <a:latin typeface="Cambria" pitchFamily="18" charset="0"/>
              <a:ea typeface="Cambria" pitchFamily="18" charset="0"/>
              <a:cs typeface="Times New Roman"/>
            </a:rPr>
            <a:t>: </a:t>
          </a:r>
        </a:p>
        <a:p>
          <a:pPr algn="just"/>
          <a:r>
            <a:rPr lang="vi-VN" sz="1500" b="0" dirty="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a:solidFill>
                <a:schemeClr val="tx1"/>
              </a:solidFill>
              <a:effectLst/>
              <a:latin typeface="Cambria" pitchFamily="18" charset="0"/>
              <a:ea typeface="Cambria" pitchFamily="18" charset="0"/>
              <a:cs typeface="Times New Roman"/>
            </a:rPr>
            <a:t>phía</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đông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Trường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Sơn</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và</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en-US" sz="1500" b="0" dirty="0">
              <a:solidFill>
                <a:schemeClr val="tx1"/>
              </a:solidFill>
              <a:effectLst/>
              <a:latin typeface="Cambria" pitchFamily="18" charset="0"/>
              <a:ea typeface="Cambria" pitchFamily="18" charset="0"/>
              <a:cs typeface="Times New Roman"/>
            </a:rPr>
            <a:t> </a:t>
          </a:r>
          <a:r>
            <a:rPr lang="vi-VN" sz="1500" b="0" dirty="0">
              <a:solidFill>
                <a:schemeClr val="tx1"/>
              </a:solidFill>
              <a:effectLst/>
              <a:latin typeface="Cambria" pitchFamily="18" charset="0"/>
              <a:ea typeface="Cambria" pitchFamily="18" charset="0"/>
              <a:cs typeface="Times New Roman"/>
            </a:rPr>
            <a:t>Tây Bắc.</a:t>
          </a:r>
          <a:endParaRPr lang="en-US" sz="1500" b="0" dirty="0">
            <a:solidFill>
              <a:schemeClr val="tx1"/>
            </a:solidFill>
            <a:effectLst/>
            <a:latin typeface="Cambria" pitchFamily="18" charset="0"/>
            <a:ea typeface="Cambria" pitchFamily="18" charset="0"/>
            <a:cs typeface="Times New Roman"/>
          </a:endParaRPr>
        </a:p>
        <a:p>
          <a:pPr algn="just"/>
          <a:r>
            <a:rPr lang="vi-VN" sz="1500" b="0" dirty="0">
              <a:solidFill>
                <a:schemeClr val="tx1"/>
              </a:solidFill>
              <a:effectLst/>
              <a:latin typeface="Cambria" pitchFamily="18" charset="0"/>
              <a:ea typeface="Cambria" pitchFamily="18" charset="0"/>
              <a:cs typeface="Times New Roman"/>
            </a:rPr>
            <a:t>+ Giữa và cuối mùa hạ: </a:t>
          </a:r>
          <a:r>
            <a:rPr lang="en-US" sz="1500" b="0" dirty="0" err="1">
              <a:solidFill>
                <a:schemeClr val="tx1"/>
              </a:solidFill>
              <a:effectLst/>
              <a:latin typeface="Cambria" pitchFamily="18" charset="0"/>
              <a:ea typeface="Cambria" pitchFamily="18" charset="0"/>
              <a:cs typeface="Times New Roman"/>
            </a:rPr>
            <a:t>nóng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ẩm</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mưa</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nhiều</a:t>
          </a:r>
          <a:r>
            <a:rPr lang="en-US" sz="1500" b="0" dirty="0">
              <a:solidFill>
                <a:schemeClr val="tx1"/>
              </a:solidFill>
              <a:effectLst/>
              <a:latin typeface="Cambria" pitchFamily="18" charset="0"/>
              <a:ea typeface="Cambria" pitchFamily="18" charset="0"/>
              <a:cs typeface="Times New Roman"/>
            </a:rPr>
            <a:t> </a:t>
          </a:r>
          <a:r>
            <a:rPr lang="vi-VN" sz="1500" b="0" dirty="0">
              <a:solidFill>
                <a:schemeClr val="tx1"/>
              </a:solidFill>
              <a:effectLst/>
              <a:latin typeface="Cambria" pitchFamily="18" charset="0"/>
              <a:ea typeface="Cambria" pitchFamily="18" charset="0"/>
              <a:cs typeface="Times New Roman"/>
            </a:rPr>
            <a:t>trên phạm vi cả nước.</a:t>
          </a:r>
          <a:endParaRPr lang="en-US" sz="15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Nguyên</a:t>
          </a:r>
          <a:r>
            <a:rPr lang="en-US" sz="1500" b="1"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nhân</a:t>
          </a:r>
          <a:r>
            <a:rPr lang="en-US" sz="1500" dirty="0">
              <a:solidFill>
                <a:schemeClr val="tx1"/>
              </a:solidFill>
              <a:latin typeface="Cambria" pitchFamily="18" charset="0"/>
              <a:ea typeface="Cambria" pitchFamily="18" charset="0"/>
            </a:rPr>
            <a:t>:</a:t>
          </a:r>
        </a:p>
        <a:p>
          <a:pPr algn="just"/>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a:solidFill>
                <a:schemeClr val="tx1"/>
              </a:solidFill>
              <a:latin typeface="Cambria" pitchFamily="18" charset="0"/>
              <a:ea typeface="Cambria" pitchFamily="18" charset="0"/>
            </a:rPr>
            <a:t>đông</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nam</a:t>
          </a:r>
          <a:r>
            <a:rPr lang="vi-VN" sz="1500" dirty="0">
              <a:solidFill>
                <a:schemeClr val="tx1"/>
              </a:solidFill>
              <a:latin typeface="Cambria" pitchFamily="18" charset="0"/>
              <a:ea typeface="Cambria" pitchFamily="18" charset="0"/>
            </a:rPr>
            <a:t>.</a:t>
          </a:r>
          <a:endParaRPr lang="en-US" sz="1500" dirty="0">
            <a:solidFill>
              <a:schemeClr val="tx1"/>
            </a:solidFill>
            <a:latin typeface="Cambria" pitchFamily="18" charset="0"/>
            <a:ea typeface="Cambria" pitchFamily="18" charset="0"/>
          </a:endParaRPr>
        </a:p>
        <a:p>
          <a:pPr algn="just"/>
          <a:r>
            <a:rPr lang="vi-VN" sz="1500" dirty="0">
              <a:solidFill>
                <a:schemeClr val="tx1"/>
              </a:solidFill>
              <a:latin typeface="Cambria" pitchFamily="18" charset="0"/>
              <a:ea typeface="Cambria" pitchFamily="18" charset="0"/>
            </a:rPr>
            <a:t>- Nửa đầu mùa hạ, gió </a:t>
          </a:r>
          <a:r>
            <a:rPr lang="en-US" sz="1500" dirty="0" err="1">
              <a:solidFill>
                <a:schemeClr val="tx1"/>
              </a:solidFill>
              <a:latin typeface="Cambria" pitchFamily="18" charset="0"/>
              <a:ea typeface="Cambria" pitchFamily="18" charset="0"/>
            </a:rPr>
            <a:t>mùa</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tây</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nam</a:t>
          </a:r>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nên</a:t>
          </a:r>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E924C404-B05C-465B-8D1C-00EC910A951E}"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266245F-5263-4E70-88F5-4D1674DB3B84}" type="presOf" srcId="{9B38993F-91D9-4E45-89FE-E7C2053BB052}" destId="{A0E9B536-5134-4AC7-990D-17E1F41843BA}" srcOrd="0" destOrd="0" presId="urn:microsoft.com/office/officeart/2008/layout/VerticalCurvedList"/>
    <dgm:cxn modelId="{8761B4AA-516C-43AC-9284-45EC045711C4}" type="presOf" srcId="{A55E36B4-5DBD-4D69-9E07-2ACE1B02C75C}" destId="{287E208B-7CBA-48D9-A845-7C3BA9246006}"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2</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Lào</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nhiệt độ:</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trung bình năm: 22,4</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cao nhất khoảng 28</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 thấp nhất khoảng 15</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lượng mưa:</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Tổng lượng mưa trong năm : 1765mm.</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Lượng mưa cao nhất khoảng 350mm, lượng mưa thấp nhất khoảng 35mm.</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a:solidFill>
                <a:schemeClr val="tx1"/>
              </a:solidFill>
              <a:latin typeface="Cambria" pitchFamily="18" charset="0"/>
              <a:ea typeface="Cambria" pitchFamily="18" charset="0"/>
            </a:rPr>
            <a:t>Sa </a:t>
          </a:r>
        </a:p>
        <a:p>
          <a:r>
            <a:rPr lang="en-US" sz="1800" b="1" dirty="0">
              <a:solidFill>
                <a:schemeClr val="tx1"/>
              </a:solidFill>
              <a:latin typeface="Cambria" pitchFamily="18" charset="0"/>
              <a:ea typeface="Cambria" pitchFamily="18" charset="0"/>
            </a:rPr>
            <a:t>Pa</a:t>
          </a: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nhiệt độ:</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trung bình năm: 15,5</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cao nhất khoảng 20</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 thấp nhất khoảng 8</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lượng mưa:</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Tổng lượng mưa trong năm : 2674mm.</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Lượng mưa cao nhất khoảng 500mm, lượng mưa thấp nhất khoảng 80mm.</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pt>
    <dgm:pt modelId="{5518DF69-BB7B-49B4-B920-0E581597F8FE}" type="pres">
      <dgm:prSet presAssocID="{628BFE78-A541-4A4D-AE8E-691C1888CC46}" presName="connTx" presStyleLbl="parChTrans1D3" presStyleIdx="0" presStyleCnt="4"/>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pt>
    <dgm:pt modelId="{B41E6B5A-A328-4DE1-8785-B9517E0A6BB1}" type="pres">
      <dgm:prSet presAssocID="{4C34C2E4-DF8D-4994-B558-0EF1B663C4F4}" presName="connTx" presStyleLbl="parChTrans1D3" presStyleIdx="1" presStyleCnt="4"/>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pt>
    <dgm:pt modelId="{A1FEFD21-6778-4284-B86B-C974983303A3}" type="pres">
      <dgm:prSet presAssocID="{665372D5-BE4E-4DCA-B1F6-E02FDFAAF9A2}" presName="connTx" presStyleLbl="parChTrans1D3" presStyleIdx="2" presStyleCnt="4"/>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pt>
    <dgm:pt modelId="{80640835-4190-482C-AF6B-5C3B01C3B856}" type="pres">
      <dgm:prSet presAssocID="{99908FFD-A0F5-4A87-B547-D4BBAEEB43AA}" presName="connTx" presStyleLbl="parChTrans1D3" presStyleIdx="3" presStyleCnt="4"/>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pt>
    <dgm:pt modelId="{AA72D46F-F664-4809-9A80-AB681CBC2A82}" type="pres">
      <dgm:prSet presAssocID="{8223C472-8209-42F3-B27B-AD74AB189A29}" presName="level3hierChild" presStyleCnt="0"/>
      <dgm:spPr/>
    </dgm:pt>
  </dgm:ptLst>
  <dgm:cxnLst>
    <dgm:cxn modelId="{E0F8610F-57F2-4310-A718-C21CE0A0313E}"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1" destOrd="0" parTransId="{99908FFD-A0F5-4A87-B547-D4BBAEEB43AA}" sibTransId="{CC5F4844-3B24-47F4-9ADF-C6338428CC3E}"/>
    <dgm:cxn modelId="{9E33052E-A6C1-483A-8227-F5B8E5F85C12}" type="presOf" srcId="{552909E3-A49D-419A-A306-3A8A76B0346F}" destId="{37AA8596-C342-4C9F-A426-C1E1A14A36E8}" srcOrd="1" destOrd="0" presId="urn:microsoft.com/office/officeart/2005/8/layout/hierarchy2"/>
    <dgm:cxn modelId="{7D68E32F-AFFC-4639-8D3F-07A06EE6F45F}"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5BF19A60-9E62-4E9A-B02F-D052EA242DA1}" type="presOf" srcId="{2354FD9F-CD2E-44A5-B060-5A930A4E99F0}" destId="{E06B0587-1B83-4659-BE19-EEC915595376}"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65AB6066-F71D-4E8E-AF1F-6C1BBD7E119B}" type="presOf" srcId="{AE81F2B6-4AEB-45C9-99C1-9516D9169289}" destId="{74752D16-F284-4733-BD06-D81B903FC595}"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FB54B072-809B-4EA2-B854-814D6E064F1A}" type="presOf" srcId="{628BFE78-A541-4A4D-AE8E-691C1888CC46}" destId="{BEE14AB2-5155-4062-BDC9-81FC40CC96C5}"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91EB7779-2FB9-42C4-BB18-3FAFD4902027}" type="presOf" srcId="{4C34C2E4-DF8D-4994-B558-0EF1B663C4F4}" destId="{085DDCEE-9B2A-4FE1-8803-7719DDB3D6CB}" srcOrd="0" destOrd="0" presId="urn:microsoft.com/office/officeart/2005/8/layout/hierarchy2"/>
    <dgm:cxn modelId="{C962CF80-F118-4161-A1ED-CFA7DF3229D4}" type="presOf" srcId="{628BFE78-A541-4A4D-AE8E-691C1888CC46}" destId="{5518DF69-BB7B-49B4-B920-0E581597F8FE}" srcOrd="1"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C8E306A1-CA0B-456F-9C1B-8DC1D057504D}" type="presOf" srcId="{99908FFD-A0F5-4A87-B547-D4BBAEEB43AA}" destId="{80640835-4190-482C-AF6B-5C3B01C3B856}" srcOrd="1"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70FA3DB-70BA-4C44-8D8C-A31BFE12AEEC}" type="presOf" srcId="{F3A90923-DA21-429E-BA8C-0BC22FE0EE25}" destId="{00160372-EE32-43F3-AEC8-EDBE1EE30523}"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a:latin typeface="Cambria" pitchFamily="18" charset="0"/>
            <a:ea typeface="Cambria" pitchFamily="18" charset="0"/>
          </a:endParaRPr>
        </a:p>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bắc</a:t>
          </a:r>
          <a:r>
            <a:rPr lang="en-US" sz="1800" b="1" dirty="0">
              <a:latin typeface="Cambria" pitchFamily="18" charset="0"/>
              <a:ea typeface="Cambria" pitchFamily="18" charset="0"/>
            </a:rPr>
            <a:t> – </a:t>
          </a:r>
          <a:r>
            <a:rPr lang="en-US" sz="1800" b="1" dirty="0" err="1">
              <a:latin typeface="Cambria" pitchFamily="18" charset="0"/>
              <a:ea typeface="Cambria" pitchFamily="18" charset="0"/>
            </a:rPr>
            <a:t>nam</a:t>
          </a:r>
          <a:r>
            <a:rPr lang="en-US" sz="1800" b="1" dirty="0">
              <a:latin typeface="Cambria" pitchFamily="18" charset="0"/>
              <a:ea typeface="Cambria" pitchFamily="18" charset="0"/>
            </a:rPr>
            <a:t>:</a:t>
          </a:r>
        </a:p>
        <a:p>
          <a:pPr algn="just"/>
          <a:r>
            <a:rPr lang="en-US" sz="1800" b="0" dirty="0">
              <a:latin typeface="Cambria" pitchFamily="18" charset="0"/>
              <a:ea typeface="Cambria" pitchFamily="18" charset="0"/>
            </a:rPr>
            <a:t>+</a:t>
          </a:r>
          <a:r>
            <a:rPr lang="vi-VN" sz="1800" b="0" dirty="0">
              <a:latin typeface="Cambria" pitchFamily="18" charset="0"/>
              <a:ea typeface="Cambria" pitchFamily="18" charset="0"/>
            </a:rPr>
            <a:t> Miền khí hậu phía Bắc: nhiệt độ trung bình năm trên 20</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 có mùa đông lạnh, ít mưa; mùa hạ nóng, ẩm và mưa nhiều.</a:t>
          </a:r>
          <a:endParaRPr lang="en-US" sz="1800" b="0" dirty="0">
            <a:latin typeface="Cambria" pitchFamily="18" charset="0"/>
            <a:ea typeface="Cambria" pitchFamily="18" charset="0"/>
          </a:endParaRPr>
        </a:p>
        <a:p>
          <a:pPr algn="just"/>
          <a:r>
            <a:rPr lang="en-US" sz="1800" b="0" dirty="0">
              <a:latin typeface="Cambria" pitchFamily="18" charset="0"/>
              <a:ea typeface="Cambria" pitchFamily="18" charset="0"/>
            </a:rPr>
            <a:t>+</a:t>
          </a:r>
          <a:r>
            <a:rPr lang="vi-VN" sz="1800" b="0" dirty="0">
              <a:latin typeface="Cambria" pitchFamily="18" charset="0"/>
              <a:ea typeface="Cambria" pitchFamily="18" charset="0"/>
            </a:rPr>
            <a:t> Miền khí hậu phía Nam: nhiệt độ trung bình năm trên 25</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 có 2 mùa mưa, khô phân hóa rõ rệt.</a:t>
          </a:r>
          <a:endParaRPr lang="en-US" sz="1800" b="0" dirty="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vi-VN" sz="1800" dirty="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pt>
    <dgm:pt modelId="{141BEE08-5722-469A-B9F3-8E07BBF8920A}" type="pres">
      <dgm:prSet presAssocID="{CB807F31-ECF1-445C-8A50-F2142A95B81B}" presName="aSpace" presStyleCnt="0"/>
      <dgm:spPr/>
    </dgm:pt>
  </dgm:ptLst>
  <dgm:cxnLst>
    <dgm:cxn modelId="{C0A1B037-0849-4E8E-B5C5-D76CB18E52D2}"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D0F40AB4-76A9-453E-BA6A-BB677768215B}" type="presOf" srcId="{CB807F31-ECF1-445C-8A50-F2142A95B81B}" destId="{44950B27-9C88-48FB-93D2-768D8C5CDC89}" srcOrd="0" destOrd="0" presId="urn:microsoft.com/office/officeart/2005/8/layout/pyramid2"/>
    <dgm:cxn modelId="{0A5B03DE-DEF7-472F-91C3-E485D245037B}" type="presOf" srcId="{8C568308-3967-4C6B-A074-39BA95099F84}" destId="{1E32AF36-1422-4DC3-9BCD-6321EEB14E5D}"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đông</a:t>
          </a:r>
          <a:r>
            <a:rPr lang="en-US" sz="1800" b="1" dirty="0">
              <a:latin typeface="Cambria" pitchFamily="18" charset="0"/>
              <a:ea typeface="Cambria" pitchFamily="18" charset="0"/>
            </a:rPr>
            <a:t> - </a:t>
          </a:r>
          <a:r>
            <a:rPr lang="en-US" sz="1800" b="1" dirty="0" err="1">
              <a:latin typeface="Cambria" pitchFamily="18" charset="0"/>
              <a:ea typeface="Cambria" pitchFamily="18" charset="0"/>
            </a:rPr>
            <a:t>tây</a:t>
          </a:r>
          <a:r>
            <a:rPr lang="en-US" sz="1800" b="1" dirty="0">
              <a:latin typeface="Cambria" pitchFamily="18" charset="0"/>
              <a:ea typeface="Cambria" pitchFamily="18" charset="0"/>
            </a:rPr>
            <a:t>:</a:t>
          </a:r>
        </a:p>
        <a:p>
          <a:pPr algn="just"/>
          <a:r>
            <a:rPr lang="nl-NL" sz="1800" dirty="0">
              <a:effectLst/>
              <a:latin typeface="Cambria" pitchFamily="18" charset="0"/>
              <a:ea typeface="Cambria" pitchFamily="18" charset="0"/>
              <a:cs typeface="Times New Roman"/>
            </a:rPr>
            <a:t>+ Vùng biển và thềm lục địa có khí hậu ôn hoà hơn trong đất liền.</a:t>
          </a:r>
          <a:endParaRPr lang="en-US" sz="1800" dirty="0">
            <a:effectLst/>
            <a:latin typeface="Cambria" pitchFamily="18" charset="0"/>
            <a:ea typeface="Cambria" pitchFamily="18" charset="0"/>
            <a:cs typeface="Times New Roman"/>
          </a:endParaRPr>
        </a:p>
        <a:p>
          <a:pPr algn="just"/>
          <a:r>
            <a:rPr lang="nl-NL" sz="1800" dirty="0">
              <a:effectLst/>
              <a:latin typeface="Cambria" pitchFamily="18" charset="0"/>
              <a:ea typeface="Cambria" pitchFamily="18" charset="0"/>
              <a:cs typeface="Times New Roman"/>
            </a:rPr>
            <a:t>+ Vùng đồng bằng ven biển có khí hậu nhiệt đới ẩm gió mùa.</a:t>
          </a:r>
          <a:endParaRPr lang="en-US" sz="1800" dirty="0">
            <a:effectLst/>
            <a:latin typeface="Cambria" pitchFamily="18" charset="0"/>
            <a:ea typeface="Cambria" pitchFamily="18" charset="0"/>
            <a:cs typeface="Times New Roman"/>
          </a:endParaRPr>
        </a:p>
        <a:p>
          <a:pPr algn="just"/>
          <a:r>
            <a:rPr lang="nl-NL" sz="1800" dirty="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vi-VN" sz="1800" b="0" dirty="0">
              <a:latin typeface="Cambria" pitchFamily="18" charset="0"/>
              <a:ea typeface="Cambria" pitchFamily="18" charset="0"/>
            </a:rPr>
            <a:t>Địa hình kết hợp với hướng gió làm cho khí hậu nước ta phân hóa Đông – Tây</a:t>
          </a:r>
          <a:r>
            <a:rPr lang="en-US" sz="1800" b="0" dirty="0">
              <a:latin typeface="Cambria" pitchFamily="18" charset="0"/>
              <a:ea typeface="Cambria" pitchFamily="18" charset="0"/>
            </a:rPr>
            <a:t>.</a:t>
          </a: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pt>
    <dgm:pt modelId="{141BEE08-5722-469A-B9F3-8E07BBF8920A}" type="pres">
      <dgm:prSet presAssocID="{CB807F31-ECF1-445C-8A50-F2142A95B81B}" presName="aSpace" presStyleCnt="0"/>
      <dgm:spPr/>
    </dgm:pt>
  </dgm:ptLst>
  <dgm:cxnLst>
    <dgm:cxn modelId="{8B795016-9943-4BBC-8DD4-19A71849765F}" type="presOf" srcId="{CB807F31-ECF1-445C-8A50-F2142A95B81B}" destId="{44950B27-9C88-48FB-93D2-768D8C5CDC89}"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E3CD0BC9-68E4-4D2A-8690-4438CE1EAF10}" type="presOf" srcId="{F8FB1BAA-46E4-4577-AFAC-5F828FD8BB19}" destId="{E7D6C0B8-61E8-4D3F-AF82-9E2EFD3F38A0}" srcOrd="0" destOrd="0" presId="urn:microsoft.com/office/officeart/2005/8/layout/pyramid2"/>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theo</a:t>
          </a:r>
          <a:r>
            <a:rPr lang="en-US" sz="1800" b="1" dirty="0">
              <a:latin typeface="Cambria" pitchFamily="18" charset="0"/>
              <a:ea typeface="Cambria" pitchFamily="18" charset="0"/>
            </a:rPr>
            <a:t> </a:t>
          </a:r>
          <a:r>
            <a:rPr lang="en-US" sz="1800" b="1" dirty="0" err="1">
              <a:latin typeface="Cambria" pitchFamily="18" charset="0"/>
              <a:ea typeface="Cambria" pitchFamily="18" charset="0"/>
            </a:rPr>
            <a:t>độ</a:t>
          </a:r>
          <a:r>
            <a:rPr lang="en-US" sz="1800" b="1" dirty="0">
              <a:latin typeface="Cambria" pitchFamily="18" charset="0"/>
              <a:ea typeface="Cambria" pitchFamily="18" charset="0"/>
            </a:rPr>
            <a:t> </a:t>
          </a:r>
          <a:r>
            <a:rPr lang="en-US" sz="1800" b="1" dirty="0" err="1">
              <a:latin typeface="Cambria" pitchFamily="18" charset="0"/>
              <a:ea typeface="Cambria" pitchFamily="18" charset="0"/>
            </a:rPr>
            <a:t>cao</a:t>
          </a:r>
          <a:r>
            <a:rPr lang="en-US" sz="1800" b="1" dirty="0">
              <a:latin typeface="Cambria" pitchFamily="18" charset="0"/>
              <a:ea typeface="Cambria" pitchFamily="18" charset="0"/>
            </a:rPr>
            <a:t>:</a:t>
          </a: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a:latin typeface="Cambria" pitchFamily="18" charset="0"/>
            <a:ea typeface="Cambria" pitchFamily="18" charset="0"/>
          </a:endParaRPr>
        </a:p>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en-US" sz="1800" b="0" dirty="0">
              <a:latin typeface="Cambria" pitchFamily="18" charset="0"/>
              <a:ea typeface="Cambria" pitchFamily="18" charset="0"/>
            </a:rPr>
            <a:t>c</a:t>
          </a:r>
          <a:r>
            <a:rPr lang="vi-VN" sz="1800" b="0" dirty="0">
              <a:latin typeface="Cambria" pitchFamily="18" charset="0"/>
              <a:ea typeface="Cambria" pitchFamily="18" charset="0"/>
            </a:rPr>
            <a:t>àng lên cao nhiệt độ càng giảm (cứ lên cao 100m nhiệt độ giảm 0,6</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a:t>
          </a:r>
          <a:r>
            <a:rPr lang="en-US" sz="1800" b="0" dirty="0">
              <a:latin typeface="Cambria" pitchFamily="18" charset="0"/>
              <a:ea typeface="Cambria" pitchFamily="18" charset="0"/>
            </a:rPr>
            <a:t>, </a:t>
          </a:r>
          <a:r>
            <a:rPr lang="vi-VN" sz="1800" b="0" dirty="0">
              <a:latin typeface="Cambria" pitchFamily="18" charset="0"/>
              <a:ea typeface="Cambria" pitchFamily="18" charset="0"/>
            </a:rPr>
            <a:t>độ ẩm và lượng mưa càng tăn</a:t>
          </a:r>
          <a:r>
            <a:rPr lang="en-US" sz="1800" b="0" dirty="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pt>
    <dgm:pt modelId="{141BEE08-5722-469A-B9F3-8E07BBF8920A}" type="pres">
      <dgm:prSet presAssocID="{CB807F31-ECF1-445C-8A50-F2142A95B81B}" presName="aSpace" presStyleCnt="0"/>
      <dgm:spPr/>
    </dgm:pt>
  </dgm:ptLst>
  <dgm:cxnLst>
    <dgm:cxn modelId="{F60CEB09-06F0-4866-8138-4AD82AC65DED}" type="presOf" srcId="{8C568308-3967-4C6B-A074-39BA95099F84}" destId="{1E32AF36-1422-4DC3-9BCD-6321EEB14E5D}" srcOrd="0" destOrd="0" presId="urn:microsoft.com/office/officeart/2005/8/layout/pyramid2"/>
    <dgm:cxn modelId="{F2E87015-7269-43A6-9618-ACF81980643F}" type="presOf" srcId="{F8FB1BAA-46E4-4577-AFAC-5F828FD8BB19}" destId="{E7D6C0B8-61E8-4D3F-AF82-9E2EFD3F38A0}" srcOrd="0" destOrd="0" presId="urn:microsoft.com/office/officeart/2005/8/layout/pyramid2"/>
    <dgm:cxn modelId="{2081213D-6B6E-465B-8626-B7E90A243E7E}" type="presOf" srcId="{CB807F31-ECF1-445C-8A50-F2142A95B81B}" destId="{44950B27-9C88-48FB-93D2-768D8C5CDC89}"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Thời</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gian</a:t>
          </a:r>
          <a:r>
            <a:rPr lang="en-US" sz="1600" b="1"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từ</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tháng</a:t>
          </a:r>
          <a:r>
            <a:rPr lang="en-US" sz="1600" kern="1200" dirty="0">
              <a:solidFill>
                <a:schemeClr val="tx1"/>
              </a:solidFill>
              <a:effectLst/>
              <a:latin typeface="Cambria" pitchFamily="18" charset="0"/>
              <a:ea typeface="Cambria" pitchFamily="18" charset="0"/>
              <a:cs typeface="Times New Roman"/>
            </a:rPr>
            <a:t> 11 – 4 </a:t>
          </a:r>
          <a:r>
            <a:rPr lang="en-US" sz="1600" kern="1200" dirty="0" err="1">
              <a:solidFill>
                <a:schemeClr val="tx1"/>
              </a:solidFill>
              <a:effectLst/>
              <a:latin typeface="Cambria" pitchFamily="18" charset="0"/>
              <a:ea typeface="Cambria" pitchFamily="18" charset="0"/>
              <a:cs typeface="Times New Roman"/>
            </a:rPr>
            <a:t>năm</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sau</a:t>
          </a:r>
          <a:r>
            <a:rPr lang="en-US" sz="160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Nguồn</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gốc</a:t>
          </a:r>
          <a:r>
            <a:rPr lang="en-US" sz="1600" b="1"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áp</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cao</a:t>
          </a:r>
          <a:r>
            <a:rPr lang="en-US" sz="1600" kern="1200" dirty="0">
              <a:solidFill>
                <a:schemeClr val="tx1"/>
              </a:solidFill>
              <a:effectLst/>
              <a:latin typeface="Cambria" pitchFamily="18" charset="0"/>
              <a:ea typeface="Cambria" pitchFamily="18" charset="0"/>
              <a:cs typeface="Times New Roman"/>
            </a:rPr>
            <a:t> Xi-</a:t>
          </a:r>
          <a:r>
            <a:rPr lang="en-US" sz="1600" kern="1200" dirty="0" err="1">
              <a:solidFill>
                <a:schemeClr val="tx1"/>
              </a:solidFill>
              <a:effectLst/>
              <a:latin typeface="Cambria" pitchFamily="18" charset="0"/>
              <a:ea typeface="Cambria" pitchFamily="18" charset="0"/>
              <a:cs typeface="Times New Roman"/>
            </a:rPr>
            <a:t>bia</a:t>
          </a:r>
          <a:r>
            <a:rPr lang="en-US" sz="160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Hướng</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gió</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đông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p>
        <a:p>
          <a:pPr marL="0" lvl="0" indent="0" algn="just" defTabSz="711200">
            <a:lnSpc>
              <a:spcPct val="90000"/>
            </a:lnSpc>
            <a:spcBef>
              <a:spcPct val="0"/>
            </a:spcBef>
            <a:spcAft>
              <a:spcPct val="35000"/>
            </a:spcAft>
            <a:buNone/>
          </a:pPr>
          <a:r>
            <a:rPr lang="en-US" sz="1600" kern="1200" dirty="0">
              <a:solidFill>
                <a:schemeClr val="tx1"/>
              </a:solidFill>
              <a:effectLst/>
              <a:latin typeface="Cambria" pitchFamily="18" charset="0"/>
              <a:ea typeface="Cambria" pitchFamily="18" charset="0"/>
              <a:cs typeface="Times New Roman"/>
            </a:rPr>
            <a:t>+ Ở </a:t>
          </a:r>
          <a:r>
            <a:rPr lang="en-US" sz="1600" kern="1200" dirty="0" err="1">
              <a:solidFill>
                <a:schemeClr val="tx1"/>
              </a:solidFill>
              <a:effectLst/>
              <a:latin typeface="Cambria" pitchFamily="18" charset="0"/>
              <a:ea typeface="Cambria" pitchFamily="18" charset="0"/>
              <a:cs typeface="Times New Roman"/>
            </a:rPr>
            <a:t>miền</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Bắc</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nửa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đầu</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mùa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đông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lạnh</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khô</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nửa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cuối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mùa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đông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lạnh</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ẩm</a:t>
          </a:r>
          <a:r>
            <a:rPr lang="en-US" sz="1600" kern="1200" dirty="0">
              <a:solidFill>
                <a:schemeClr val="tx1"/>
              </a:solidFill>
              <a:effectLst/>
              <a:latin typeface="Cambria" pitchFamily="18" charset="0"/>
              <a:ea typeface="Cambria" pitchFamily="18" charset="0"/>
              <a:cs typeface="Times New Roman"/>
            </a:rPr>
            <a:t>.</a:t>
          </a:r>
        </a:p>
        <a:p>
          <a:pPr marL="0" lvl="0" indent="0" defTabSz="711200">
            <a:lnSpc>
              <a:spcPct val="90000"/>
            </a:lnSpc>
            <a:spcBef>
              <a:spcPct val="0"/>
            </a:spcBef>
            <a:spcAft>
              <a:spcPct val="35000"/>
            </a:spcAft>
            <a:buNone/>
          </a:pPr>
          <a:r>
            <a:rPr lang="en-US" sz="1600" kern="1200" dirty="0">
              <a:solidFill>
                <a:schemeClr val="tx1"/>
              </a:solidFill>
              <a:effectLst/>
              <a:latin typeface="Cambria" pitchFamily="18" charset="0"/>
              <a:ea typeface="Cambria" pitchFamily="18" charset="0"/>
              <a:cs typeface="Times New Roman"/>
            </a:rPr>
            <a:t>+ Ở </a:t>
          </a:r>
          <a:r>
            <a:rPr lang="en-US" sz="1600" kern="1200" dirty="0" err="1">
              <a:solidFill>
                <a:schemeClr val="tx1"/>
              </a:solidFill>
              <a:effectLst/>
              <a:latin typeface="Cambria" pitchFamily="18" charset="0"/>
              <a:ea typeface="Cambria" pitchFamily="18" charset="0"/>
              <a:cs typeface="Times New Roman"/>
            </a:rPr>
            <a:t>miền</a:t>
          </a:r>
          <a:r>
            <a:rPr lang="en-US" sz="1600" kern="1200" dirty="0">
              <a:solidFill>
                <a:schemeClr val="tx1"/>
              </a:solidFill>
              <a:effectLst/>
              <a:latin typeface="Cambria" pitchFamily="18" charset="0"/>
              <a:ea typeface="Cambria" pitchFamily="18" charset="0"/>
              <a:cs typeface="Times New Roman"/>
            </a:rPr>
            <a:t> Nam, </a:t>
          </a:r>
          <a:r>
            <a:rPr lang="en-US" sz="1600" kern="1200" dirty="0" err="1">
              <a:solidFill>
                <a:schemeClr val="tx1"/>
              </a:solidFill>
              <a:effectLst/>
              <a:latin typeface="Cambria" pitchFamily="18" charset="0"/>
              <a:ea typeface="Cambria" pitchFamily="18" charset="0"/>
              <a:cs typeface="Times New Roman"/>
            </a:rPr>
            <a:t>Tín</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phong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gây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mưa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cho</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vùng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biển</a:t>
          </a:r>
          <a:r>
            <a:rPr lang="en-US" sz="1600" kern="1200" dirty="0">
              <a:solidFill>
                <a:schemeClr val="tx1"/>
              </a:solidFill>
              <a:effectLst/>
              <a:latin typeface="Cambria" pitchFamily="18" charset="0"/>
              <a:ea typeface="Cambria" pitchFamily="18" charset="0"/>
              <a:cs typeface="Times New Roman"/>
            </a:rPr>
            <a:t> Nam </a:t>
          </a:r>
          <a:r>
            <a:rPr lang="en-US" sz="1600" kern="1200" dirty="0" err="1">
              <a:solidFill>
                <a:schemeClr val="tx1"/>
              </a:solidFill>
              <a:effectLst/>
              <a:latin typeface="Cambria" pitchFamily="18" charset="0"/>
              <a:ea typeface="Cambria" pitchFamily="18" charset="0"/>
              <a:cs typeface="Times New Roman"/>
            </a:rPr>
            <a:t>Trung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Bộ</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gây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nóng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khô</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cho</a:t>
          </a:r>
          <a:r>
            <a:rPr lang="en-US" sz="1600" kern="1200" dirty="0">
              <a:solidFill>
                <a:schemeClr val="tx1"/>
              </a:solidFill>
              <a:effectLst/>
              <a:latin typeface="Cambria" pitchFamily="18" charset="0"/>
              <a:ea typeface="Cambria" pitchFamily="18" charset="0"/>
              <a:cs typeface="Times New Roman"/>
            </a:rPr>
            <a:t> Nan </a:t>
          </a:r>
          <a:r>
            <a:rPr lang="en-US" sz="1600" kern="1200" dirty="0" err="1">
              <a:solidFill>
                <a:schemeClr val="tx1"/>
              </a:solidFill>
              <a:effectLst/>
              <a:latin typeface="Cambria" pitchFamily="18" charset="0"/>
              <a:ea typeface="Cambria" pitchFamily="18" charset="0"/>
              <a:cs typeface="Times New Roman"/>
            </a:rPr>
            <a:t>Bộ</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và</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Nguyên</a:t>
          </a:r>
          <a:r>
            <a:rPr lang="en-US" sz="1600" kern="1200" dirty="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Nguyên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nhân</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a:t>
          </a:r>
          <a:r>
            <a:rPr lang="en-US" sz="1600" kern="1200" dirty="0">
              <a:solidFill>
                <a:schemeClr val="tx1"/>
              </a:solidFill>
              <a:latin typeface="Cambria" pitchFamily="18" charset="0"/>
              <a:ea typeface="Cambria" pitchFamily="18" charset="0"/>
            </a:rPr>
            <a:t>V</a:t>
          </a:r>
          <a:r>
            <a:rPr lang="vi-VN" sz="1600" kern="1200" dirty="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just" defTabSz="666750">
            <a:lnSpc>
              <a:spcPct val="90000"/>
            </a:lnSpc>
            <a:spcBef>
              <a:spcPct val="0"/>
            </a:spcBef>
            <a:spcAft>
              <a:spcPct val="35000"/>
            </a:spcAft>
            <a:buNone/>
          </a:pP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Thời</a:t>
          </a: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gian</a:t>
          </a:r>
          <a:r>
            <a:rPr lang="en-US" sz="1500" b="1"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từ</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tháng</a:t>
          </a:r>
          <a:r>
            <a:rPr lang="en-US" sz="1500" b="0" kern="1200" dirty="0">
              <a:solidFill>
                <a:schemeClr val="tx1"/>
              </a:solidFill>
              <a:effectLst/>
              <a:latin typeface="Cambria" pitchFamily="18" charset="0"/>
              <a:ea typeface="Cambria" pitchFamily="18" charset="0"/>
              <a:cs typeface="Times New Roman"/>
            </a:rPr>
            <a:t> 5 – 10. </a:t>
          </a:r>
        </a:p>
        <a:p>
          <a:pPr marL="0" lvl="0" indent="0" algn="just" defTabSz="666750">
            <a:lnSpc>
              <a:spcPct val="90000"/>
            </a:lnSpc>
            <a:spcBef>
              <a:spcPct val="0"/>
            </a:spcBef>
            <a:spcAft>
              <a:spcPct val="35000"/>
            </a:spcAft>
            <a:buNone/>
          </a:pPr>
          <a:r>
            <a:rPr lang="vi-VN" sz="1500" b="1" kern="1200" dirty="0">
              <a:solidFill>
                <a:schemeClr val="tx1"/>
              </a:solidFill>
              <a:effectLst/>
              <a:latin typeface="Cambria" pitchFamily="18" charset="0"/>
              <a:ea typeface="Cambria" pitchFamily="18" charset="0"/>
              <a:cs typeface="Times New Roman"/>
            </a:rPr>
            <a:t>- Nguồn gốc: </a:t>
          </a:r>
          <a:r>
            <a:rPr lang="vi-VN" sz="1500" b="0" kern="1200" dirty="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a:solidFill>
              <a:schemeClr val="tx1"/>
            </a:solidFill>
            <a:effectLst/>
            <a:latin typeface="Cambria" pitchFamily="18" charset="0"/>
            <a:ea typeface="Cambria" pitchFamily="18" charset="0"/>
            <a:cs typeface="Times New Roman"/>
          </a:endParaRPr>
        </a:p>
        <a:p>
          <a:pPr marL="0" lvl="0" indent="0" algn="just" defTabSz="666750">
            <a:lnSpc>
              <a:spcPct val="90000"/>
            </a:lnSpc>
            <a:spcBef>
              <a:spcPct val="0"/>
            </a:spcBef>
            <a:spcAft>
              <a:spcPct val="35000"/>
            </a:spcAft>
            <a:buNone/>
          </a:pPr>
          <a:r>
            <a:rPr lang="vi-VN" sz="1500" b="1" kern="1200" dirty="0">
              <a:solidFill>
                <a:schemeClr val="tx1"/>
              </a:solidFill>
              <a:effectLst/>
              <a:latin typeface="Cambria" pitchFamily="18" charset="0"/>
              <a:ea typeface="Cambria" pitchFamily="18" charset="0"/>
              <a:cs typeface="Times New Roman"/>
            </a:rPr>
            <a:t>- Hướng gió: </a:t>
          </a:r>
          <a:r>
            <a:rPr lang="en-US" sz="1500" b="0" kern="1200" dirty="0" err="1">
              <a:solidFill>
                <a:schemeClr val="tx1"/>
              </a:solidFill>
              <a:effectLst/>
              <a:latin typeface="Cambria" pitchFamily="18" charset="0"/>
              <a:ea typeface="Cambria" pitchFamily="18" charset="0"/>
              <a:cs typeface="Times New Roman"/>
            </a:rPr>
            <a:t>tây</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vi-VN" sz="1500" b="0" kern="1200" dirty="0">
              <a:solidFill>
                <a:schemeClr val="tx1"/>
              </a:solidFill>
              <a:effectLst/>
              <a:latin typeface="Cambria" pitchFamily="18" charset="0"/>
              <a:ea typeface="Cambria" pitchFamily="18" charset="0"/>
              <a:cs typeface="Times New Roman"/>
            </a:rPr>
            <a:t>, đối với miền Bắc là </a:t>
          </a:r>
          <a:r>
            <a:rPr lang="en-US" sz="1500" b="0" kern="1200" dirty="0" err="1">
              <a:solidFill>
                <a:schemeClr val="tx1"/>
              </a:solidFill>
              <a:effectLst/>
              <a:latin typeface="Cambria" pitchFamily="18" charset="0"/>
              <a:ea typeface="Cambria" pitchFamily="18" charset="0"/>
              <a:cs typeface="Times New Roman"/>
            </a:rPr>
            <a:t>đông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en-US" sz="1500" b="0" kern="1200" dirty="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Đặc</a:t>
          </a: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điểm</a:t>
          </a:r>
          <a:r>
            <a:rPr lang="en-US" sz="1500" b="1" kern="1200" dirty="0">
              <a:solidFill>
                <a:schemeClr val="tx1"/>
              </a:solidFill>
              <a:effectLst/>
              <a:latin typeface="Cambria" pitchFamily="18" charset="0"/>
              <a:ea typeface="Cambria" pitchFamily="18" charset="0"/>
              <a:cs typeface="Times New Roman"/>
            </a:rPr>
            <a:t>: </a:t>
          </a:r>
        </a:p>
        <a:p>
          <a:pPr marL="0" lvl="0" indent="0" algn="just" defTabSz="666750">
            <a:lnSpc>
              <a:spcPct val="90000"/>
            </a:lnSpc>
            <a:spcBef>
              <a:spcPct val="0"/>
            </a:spcBef>
            <a:spcAft>
              <a:spcPct val="35000"/>
            </a:spcAft>
            <a:buNone/>
          </a:pPr>
          <a:r>
            <a:rPr lang="vi-VN" sz="1500" b="0" kern="1200" dirty="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a:solidFill>
                <a:schemeClr val="tx1"/>
              </a:solidFill>
              <a:effectLst/>
              <a:latin typeface="Cambria" pitchFamily="18" charset="0"/>
              <a:ea typeface="Cambria" pitchFamily="18" charset="0"/>
              <a:cs typeface="Times New Roman"/>
            </a:rPr>
            <a:t>phía</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đông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Trường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Sơn</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và</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en-US" sz="1500" b="0" kern="1200" dirty="0">
              <a:solidFill>
                <a:schemeClr val="tx1"/>
              </a:solidFill>
              <a:effectLst/>
              <a:latin typeface="Cambria" pitchFamily="18" charset="0"/>
              <a:ea typeface="Cambria" pitchFamily="18" charset="0"/>
              <a:cs typeface="Times New Roman"/>
            </a:rPr>
            <a:t> </a:t>
          </a:r>
          <a:r>
            <a:rPr lang="vi-VN" sz="1500" b="0" kern="1200" dirty="0">
              <a:solidFill>
                <a:schemeClr val="tx1"/>
              </a:solidFill>
              <a:effectLst/>
              <a:latin typeface="Cambria" pitchFamily="18" charset="0"/>
              <a:ea typeface="Cambria" pitchFamily="18" charset="0"/>
              <a:cs typeface="Times New Roman"/>
            </a:rPr>
            <a:t>Tây Bắc.</a:t>
          </a:r>
          <a:endParaRPr lang="en-US" sz="1500" b="0" kern="1200" dirty="0">
            <a:solidFill>
              <a:schemeClr val="tx1"/>
            </a:solidFill>
            <a:effectLst/>
            <a:latin typeface="Cambria" pitchFamily="18" charset="0"/>
            <a:ea typeface="Cambria" pitchFamily="18" charset="0"/>
            <a:cs typeface="Times New Roman"/>
          </a:endParaRPr>
        </a:p>
        <a:p>
          <a:pPr marL="0" lvl="0" indent="0" algn="just" defTabSz="666750">
            <a:lnSpc>
              <a:spcPct val="90000"/>
            </a:lnSpc>
            <a:spcBef>
              <a:spcPct val="0"/>
            </a:spcBef>
            <a:spcAft>
              <a:spcPct val="35000"/>
            </a:spcAft>
            <a:buNone/>
          </a:pPr>
          <a:r>
            <a:rPr lang="vi-VN" sz="1500" b="0" kern="1200" dirty="0">
              <a:solidFill>
                <a:schemeClr val="tx1"/>
              </a:solidFill>
              <a:effectLst/>
              <a:latin typeface="Cambria" pitchFamily="18" charset="0"/>
              <a:ea typeface="Cambria" pitchFamily="18" charset="0"/>
              <a:cs typeface="Times New Roman"/>
            </a:rPr>
            <a:t>+ Giữa và cuối mùa hạ: </a:t>
          </a:r>
          <a:r>
            <a:rPr lang="en-US" sz="1500" b="0" kern="1200" dirty="0" err="1">
              <a:solidFill>
                <a:schemeClr val="tx1"/>
              </a:solidFill>
              <a:effectLst/>
              <a:latin typeface="Cambria" pitchFamily="18" charset="0"/>
              <a:ea typeface="Cambria" pitchFamily="18" charset="0"/>
              <a:cs typeface="Times New Roman"/>
            </a:rPr>
            <a:t>nóng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ẩm</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mưa</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nhiều</a:t>
          </a:r>
          <a:r>
            <a:rPr lang="en-US" sz="1500" b="0" kern="1200" dirty="0">
              <a:solidFill>
                <a:schemeClr val="tx1"/>
              </a:solidFill>
              <a:effectLst/>
              <a:latin typeface="Cambria" pitchFamily="18" charset="0"/>
              <a:ea typeface="Cambria" pitchFamily="18" charset="0"/>
              <a:cs typeface="Times New Roman"/>
            </a:rPr>
            <a:t> </a:t>
          </a:r>
          <a:r>
            <a:rPr lang="vi-VN" sz="1500" b="0" kern="1200" dirty="0">
              <a:solidFill>
                <a:schemeClr val="tx1"/>
              </a:solidFill>
              <a:effectLst/>
              <a:latin typeface="Cambria" pitchFamily="18" charset="0"/>
              <a:ea typeface="Cambria" pitchFamily="18" charset="0"/>
              <a:cs typeface="Times New Roman"/>
            </a:rPr>
            <a:t>trên phạm vi cả nước.</a:t>
          </a:r>
          <a:endParaRPr lang="en-US" sz="1500" b="0" kern="1200" dirty="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just" defTabSz="666750">
            <a:lnSpc>
              <a:spcPct val="90000"/>
            </a:lnSpc>
            <a:spcBef>
              <a:spcPct val="0"/>
            </a:spcBef>
            <a:spcAft>
              <a:spcPct val="35000"/>
            </a:spcAft>
            <a:buNone/>
          </a:pPr>
          <a:r>
            <a:rPr lang="en-US" sz="1500"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Nguyên</a:t>
          </a:r>
          <a:r>
            <a:rPr lang="en-US" sz="1500" b="1"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nhân</a:t>
          </a:r>
          <a:r>
            <a:rPr lang="en-US" sz="1500" kern="1200" dirty="0">
              <a:solidFill>
                <a:schemeClr val="tx1"/>
              </a:solidFill>
              <a:latin typeface="Cambria" pitchFamily="18" charset="0"/>
              <a:ea typeface="Cambria" pitchFamily="18" charset="0"/>
            </a:rPr>
            <a:t>:</a:t>
          </a:r>
        </a:p>
        <a:p>
          <a:pPr marL="0" lvl="0" indent="0" algn="just" defTabSz="666750">
            <a:lnSpc>
              <a:spcPct val="90000"/>
            </a:lnSpc>
            <a:spcBef>
              <a:spcPct val="0"/>
            </a:spcBef>
            <a:spcAft>
              <a:spcPct val="35000"/>
            </a:spcAft>
            <a:buNone/>
          </a:pP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a:solidFill>
                <a:schemeClr val="tx1"/>
              </a:solidFill>
              <a:latin typeface="Cambria" pitchFamily="18" charset="0"/>
              <a:ea typeface="Cambria" pitchFamily="18" charset="0"/>
            </a:rPr>
            <a:t>đông</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nam</a:t>
          </a:r>
          <a:r>
            <a:rPr lang="vi-VN" sz="1500" kern="1200" dirty="0">
              <a:solidFill>
                <a:schemeClr val="tx1"/>
              </a:solidFill>
              <a:latin typeface="Cambria" pitchFamily="18" charset="0"/>
              <a:ea typeface="Cambria" pitchFamily="18" charset="0"/>
            </a:rPr>
            <a:t>.</a:t>
          </a:r>
          <a:endParaRPr lang="en-US" sz="1500" kern="1200" dirty="0">
            <a:solidFill>
              <a:schemeClr val="tx1"/>
            </a:solidFill>
            <a:latin typeface="Cambria" pitchFamily="18" charset="0"/>
            <a:ea typeface="Cambria" pitchFamily="18" charset="0"/>
          </a:endParaRPr>
        </a:p>
        <a:p>
          <a:pPr marL="0" lvl="0" indent="0" algn="just" defTabSz="666750">
            <a:lnSpc>
              <a:spcPct val="90000"/>
            </a:lnSpc>
            <a:spcBef>
              <a:spcPct val="0"/>
            </a:spcBef>
            <a:spcAft>
              <a:spcPct val="35000"/>
            </a:spcAft>
            <a:buNone/>
          </a:pPr>
          <a:r>
            <a:rPr lang="vi-VN" sz="1500" kern="1200" dirty="0">
              <a:solidFill>
                <a:schemeClr val="tx1"/>
              </a:solidFill>
              <a:latin typeface="Cambria" pitchFamily="18" charset="0"/>
              <a:ea typeface="Cambria" pitchFamily="18" charset="0"/>
            </a:rPr>
            <a:t>- Nửa đầu mùa hạ, gió </a:t>
          </a:r>
          <a:r>
            <a:rPr lang="en-US" sz="1500" kern="1200" dirty="0" err="1">
              <a:solidFill>
                <a:schemeClr val="tx1"/>
              </a:solidFill>
              <a:latin typeface="Cambria" pitchFamily="18" charset="0"/>
              <a:ea typeface="Cambria" pitchFamily="18" charset="0"/>
            </a:rPr>
            <a:t>mùa</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tây</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nam</a:t>
          </a: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nên</a:t>
          </a: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latin typeface="Cambria" pitchFamily="18" charset="0"/>
              <a:ea typeface="Cambria" pitchFamily="18" charset="0"/>
            </a:rPr>
            <a:t>NHÓM 2</a:t>
          </a: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Lào</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nhiệt độ:</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trung bình năm: 22,4</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cao nhất khoảng 28</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 thấp nhất khoảng 15</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lượng mưa:</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Tổng lượng mưa trong năm : 1765mm.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Lượng mưa cao nhất khoảng 350mm, lượng mưa thấp nhất khoảng 35mm.</a:t>
          </a:r>
          <a:endParaRPr lang="en-US" sz="1600" kern="1200" dirty="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Sa </a:t>
          </a:r>
        </a:p>
        <a:p>
          <a:pPr marL="0" lvl="0" indent="0" algn="ctr"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Pa</a:t>
          </a: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nhiệt độ:</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trung bình năm: 15,5</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cao nhất khoảng 20</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 thấp nhất khoảng 8</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lượng mưa:</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Tổng lượng mưa trong năm : 2674mm.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Lượng mưa cao nhất khoảng 500mm, lượng mưa thấp nhất khoảng 80mm.</a:t>
          </a:r>
          <a:endParaRPr lang="en-US" sz="1600" kern="1200" dirty="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bắc</a:t>
          </a:r>
          <a:r>
            <a:rPr lang="en-US" sz="1800" b="1" kern="1200" dirty="0">
              <a:latin typeface="Cambria" pitchFamily="18" charset="0"/>
              <a:ea typeface="Cambria" pitchFamily="18" charset="0"/>
            </a:rPr>
            <a:t> – </a:t>
          </a:r>
          <a:r>
            <a:rPr lang="en-US" sz="1800" b="1" kern="1200" dirty="0" err="1">
              <a:latin typeface="Cambria" pitchFamily="18" charset="0"/>
              <a:ea typeface="Cambria" pitchFamily="18" charset="0"/>
            </a:rPr>
            <a:t>nam</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latin typeface="Cambria" pitchFamily="18" charset="0"/>
              <a:ea typeface="Cambria" pitchFamily="18" charset="0"/>
            </a:rPr>
            <a:t>+</a:t>
          </a:r>
          <a:r>
            <a:rPr lang="vi-VN" sz="1800" b="0" kern="1200" dirty="0">
              <a:latin typeface="Cambria" pitchFamily="18" charset="0"/>
              <a:ea typeface="Cambria" pitchFamily="18" charset="0"/>
            </a:rPr>
            <a:t> Miền khí hậu phía Bắc: nhiệt độ trung bình năm trên 20</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 có mùa đông lạnh, ít mưa; mùa hạ nóng, ẩm và mưa nhiều.</a:t>
          </a:r>
          <a:endParaRPr lang="en-US" sz="1800" b="0"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latin typeface="Cambria" pitchFamily="18" charset="0"/>
              <a:ea typeface="Cambria" pitchFamily="18" charset="0"/>
            </a:rPr>
            <a:t>+</a:t>
          </a:r>
          <a:r>
            <a:rPr lang="vi-VN" sz="1800" b="0" kern="1200" dirty="0">
              <a:latin typeface="Cambria" pitchFamily="18" charset="0"/>
              <a:ea typeface="Cambria" pitchFamily="18" charset="0"/>
            </a:rPr>
            <a:t> Miền khí hậu phía Nam: nhiệt độ trung bình năm trên 25</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 có 2 mùa mưa, khô phân hóa rõ rệt.</a:t>
          </a:r>
          <a:endParaRPr lang="en-US" sz="1800" b="0"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vi-VN" sz="1800" kern="1200" dirty="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đông</a:t>
          </a:r>
          <a:r>
            <a:rPr lang="en-US" sz="1800" b="1" kern="1200" dirty="0">
              <a:latin typeface="Cambria" pitchFamily="18" charset="0"/>
              <a:ea typeface="Cambria" pitchFamily="18" charset="0"/>
            </a:rPr>
            <a:t> - </a:t>
          </a:r>
          <a:r>
            <a:rPr lang="en-US" sz="1800" b="1" kern="1200" dirty="0" err="1">
              <a:latin typeface="Cambria" pitchFamily="18" charset="0"/>
              <a:ea typeface="Cambria" pitchFamily="18" charset="0"/>
            </a:rPr>
            <a:t>tây</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r>
            <a:rPr lang="nl-NL" sz="1800" kern="1200" dirty="0">
              <a:effectLst/>
              <a:latin typeface="Cambria" pitchFamily="18" charset="0"/>
              <a:ea typeface="Cambria" pitchFamily="18" charset="0"/>
              <a:cs typeface="Times New Roman"/>
            </a:rPr>
            <a:t>+ Vùng biển và thềm lục địa có khí hậu ôn hoà hơn trong đất liền.</a:t>
          </a:r>
          <a:endParaRPr lang="en-US" sz="1800" kern="1200" dirty="0">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nl-NL" sz="1800" kern="1200" dirty="0">
              <a:effectLst/>
              <a:latin typeface="Cambria" pitchFamily="18" charset="0"/>
              <a:ea typeface="Cambria" pitchFamily="18" charset="0"/>
              <a:cs typeface="Times New Roman"/>
            </a:rPr>
            <a:t>+ Vùng đồng bằng ven biển có khí hậu nhiệt đới ẩm gió mùa.</a:t>
          </a:r>
          <a:endParaRPr lang="en-US" sz="1800" kern="1200" dirty="0">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nl-NL" sz="1800" kern="1200" dirty="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vi-VN" sz="1800" b="0" kern="1200" dirty="0">
              <a:latin typeface="Cambria" pitchFamily="18" charset="0"/>
              <a:ea typeface="Cambria" pitchFamily="18" charset="0"/>
            </a:rPr>
            <a:t>Địa hình kết hợp với hướng gió làm cho khí hậu nước ta phân hóa Đông – Tây</a:t>
          </a:r>
          <a:r>
            <a:rPr lang="en-US" sz="1800" b="0" kern="1200" dirty="0">
              <a:latin typeface="Cambria" pitchFamily="18" charset="0"/>
              <a:ea typeface="Cambria" pitchFamily="18" charset="0"/>
            </a:rPr>
            <a:t>.</a:t>
          </a: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theo</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độ</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cao</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en-US" sz="1800" b="0" kern="1200" dirty="0">
              <a:latin typeface="Cambria" pitchFamily="18" charset="0"/>
              <a:ea typeface="Cambria" pitchFamily="18" charset="0"/>
            </a:rPr>
            <a:t>c</a:t>
          </a:r>
          <a:r>
            <a:rPr lang="vi-VN" sz="1800" b="0" kern="1200" dirty="0">
              <a:latin typeface="Cambria" pitchFamily="18" charset="0"/>
              <a:ea typeface="Cambria" pitchFamily="18" charset="0"/>
            </a:rPr>
            <a:t>àng lên cao nhiệt độ càng giảm (cứ lên cao 100m nhiệt độ giảm 0,6</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a:t>
          </a:r>
          <a:r>
            <a:rPr lang="en-US" sz="1800" b="0" kern="1200" dirty="0">
              <a:latin typeface="Cambria" pitchFamily="18" charset="0"/>
              <a:ea typeface="Cambria" pitchFamily="18" charset="0"/>
            </a:rPr>
            <a:t>, </a:t>
          </a:r>
          <a:r>
            <a:rPr lang="vi-VN" sz="1800" b="0" kern="1200" dirty="0">
              <a:latin typeface="Cambria" pitchFamily="18" charset="0"/>
              <a:ea typeface="Cambria" pitchFamily="18" charset="0"/>
            </a:rPr>
            <a:t>độ ẩm và lượng mưa càng tăn</a:t>
          </a:r>
          <a:r>
            <a:rPr lang="en-US" sz="1800" b="0" kern="1200" dirty="0">
              <a:latin typeface="Cambria" pitchFamily="18" charset="0"/>
              <a:ea typeface="Cambria" pitchFamily="18" charset="0"/>
            </a:rPr>
            <a:t>g.</a:t>
          </a:r>
        </a:p>
        <a:p>
          <a:pPr marL="0" lvl="0" indent="0" algn="just" defTabSz="800100">
            <a:lnSpc>
              <a:spcPct val="90000"/>
            </a:lnSpc>
            <a:spcBef>
              <a:spcPct val="0"/>
            </a:spcBef>
            <a:spcAft>
              <a:spcPct val="35000"/>
            </a:spcAft>
            <a:buNone/>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image" Target="../media/image5.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image" Target="../media/image5.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20.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jpe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jpe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6.xml"/><Relationship Id="rId11" Type="http://schemas.microsoft.com/office/2007/relationships/hdphoto" Target="../media/hdphoto10.wdp"/><Relationship Id="rId5" Type="http://schemas.openxmlformats.org/officeDocument/2006/relationships/diagramData" Target="../diagrams/data6.xml"/><Relationship Id="rId10" Type="http://schemas.openxmlformats.org/officeDocument/2006/relationships/image" Target="../media/image36.png"/><Relationship Id="rId4" Type="http://schemas.openxmlformats.org/officeDocument/2006/relationships/image" Target="../media/image5.jpeg"/><Relationship Id="rId9" Type="http://schemas.microsoft.com/office/2007/relationships/diagramDrawing" Target="../diagrams/drawing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jpe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SỢI NHỚ SỢI THƯƠNG</a:t>
            </a: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a:solidFill>
                  <a:srgbClr val="00B050"/>
                </a:solidFill>
                <a:latin typeface="Cambria" panose="02040503050406030204" pitchFamily="18" charset="0"/>
                <a:ea typeface="Cambria" panose="02040503050406030204" pitchFamily="18" charset="0"/>
              </a:rPr>
              <a:t>HOẠT ĐỘNG NHÓM</a:t>
            </a:r>
          </a:p>
          <a:p>
            <a:pPr algn="ctr"/>
            <a:r>
              <a:rPr lang="en-US" sz="1850" b="1" dirty="0" err="1">
                <a:solidFill>
                  <a:srgbClr val="00B050"/>
                </a:solidFill>
                <a:latin typeface="Cambria" panose="02040503050406030204" pitchFamily="18" charset="0"/>
                <a:ea typeface="Cambria" panose="02040503050406030204" pitchFamily="18" charset="0"/>
              </a:rPr>
              <a:t>Thời</a:t>
            </a:r>
            <a:r>
              <a:rPr lang="en-US" sz="1850" b="1" dirty="0">
                <a:solidFill>
                  <a:srgbClr val="00B050"/>
                </a:solidFill>
                <a:latin typeface="Cambria" panose="02040503050406030204" pitchFamily="18" charset="0"/>
                <a:ea typeface="Cambria" panose="02040503050406030204" pitchFamily="18" charset="0"/>
              </a:rPr>
              <a:t> </a:t>
            </a:r>
            <a:r>
              <a:rPr lang="en-US" sz="1850" b="1" dirty="0" err="1">
                <a:solidFill>
                  <a:srgbClr val="00B050"/>
                </a:solidFill>
                <a:latin typeface="Cambria" panose="02040503050406030204" pitchFamily="18" charset="0"/>
                <a:ea typeface="Cambria" panose="02040503050406030204" pitchFamily="18" charset="0"/>
              </a:rPr>
              <a:t>gian</a:t>
            </a:r>
            <a:r>
              <a:rPr lang="en-US" sz="1850" b="1" dirty="0">
                <a:solidFill>
                  <a:srgbClr val="00B050"/>
                </a:solidFill>
                <a:latin typeface="Cambria" panose="02040503050406030204" pitchFamily="18" charset="0"/>
                <a:ea typeface="Cambria" panose="02040503050406030204" pitchFamily="18" charset="0"/>
              </a:rPr>
              <a:t>: 10 </a:t>
            </a:r>
            <a:r>
              <a:rPr lang="en-US" sz="1850" b="1" dirty="0" err="1">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a:solidFill>
                  <a:srgbClr val="FF0000"/>
                </a:solidFill>
                <a:latin typeface="Cambria" panose="02040503050406030204" pitchFamily="18" charset="0"/>
                <a:ea typeface="Cambria" panose="02040503050406030204" pitchFamily="18" charset="0"/>
              </a:rPr>
              <a:t>NHIỆM VỤ</a:t>
            </a:r>
          </a:p>
          <a:p>
            <a:pPr algn="just"/>
            <a:r>
              <a:rPr lang="en-US" sz="1850" b="1" dirty="0">
                <a:solidFill>
                  <a:srgbClr val="00B050"/>
                </a:solidFill>
                <a:latin typeface="Cambria" panose="02040503050406030204" pitchFamily="18" charset="0"/>
                <a:ea typeface="Cambria" panose="02040503050406030204" pitchFamily="18" charset="0"/>
              </a:rPr>
              <a:t>* NHÓM 1, 2, 3 VÀ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4.1, video clip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 </a:t>
            </a:r>
            <a:r>
              <a:rPr lang="en-US" sz="1850" i="1" dirty="0" err="1">
                <a:solidFill>
                  <a:srgbClr val="FF0000"/>
                </a:solidFill>
                <a:latin typeface="Cambria" panose="02040503050406030204" pitchFamily="18" charset="0"/>
                <a:ea typeface="Cambria" panose="02040503050406030204" pitchFamily="18" charset="0"/>
              </a:rPr>
              <a:t>hãy</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Giải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thích</a:t>
            </a:r>
            <a:r>
              <a:rPr lang="en-US" sz="1850" i="1" dirty="0">
                <a:solidFill>
                  <a:srgbClr val="FF0000"/>
                </a:solidFill>
                <a:latin typeface="Cambria" panose="02040503050406030204" pitchFamily="18" charset="0"/>
                <a:ea typeface="Cambria" panose="02040503050406030204" pitchFamily="18" charset="0"/>
              </a:rPr>
              <a:t> v</a:t>
            </a:r>
            <a:r>
              <a:rPr lang="vi-VN" sz="1850" i="1" dirty="0">
                <a:solidFill>
                  <a:srgbClr val="FF0000"/>
                </a:solidFill>
                <a:latin typeface="Cambria" panose="02040503050406030204" pitchFamily="18" charset="0"/>
                <a:ea typeface="Cambria" panose="02040503050406030204" pitchFamily="18" charset="0"/>
              </a:rPr>
              <a:t>ì sao Ở miền Bắc: nửa đầu mùa đông thời tiết lạnh khô, nửa sau mùa đông thời tiết lạnh ẩm, có mưa phùn?</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4.1, video clip </a:t>
            </a:r>
            <a:r>
              <a:rPr lang="vi-VN" sz="1850" i="1" dirty="0">
                <a:solidFill>
                  <a:srgbClr val="FF0000"/>
                </a:solidFill>
                <a:latin typeface="Cambria" panose="02040503050406030204" pitchFamily="18" charset="0"/>
                <a:ea typeface="Cambria" panose="02040503050406030204" pitchFamily="18" charset="0"/>
              </a:rPr>
              <a:t>và kênh chữ SGK, </a:t>
            </a:r>
            <a:r>
              <a:rPr lang="en-US" sz="1850" i="1" dirty="0" err="1">
                <a:solidFill>
                  <a:srgbClr val="FF0000"/>
                </a:solidFill>
                <a:latin typeface="Cambria" panose="02040503050406030204" pitchFamily="18" charset="0"/>
                <a:ea typeface="Cambria" panose="02040503050406030204" pitchFamily="18" charset="0"/>
              </a:rPr>
              <a:t>hãy</a:t>
            </a:r>
            <a:r>
              <a:rPr lang="en-US" sz="1850" i="1" dirty="0">
                <a:solidFill>
                  <a:srgbClr val="FF0000"/>
                </a:solidFill>
                <a:latin typeface="Cambria" panose="02040503050406030204" pitchFamily="18" charset="0"/>
                <a:ea typeface="Cambria" panose="02040503050406030204" pitchFamily="18" charset="0"/>
              </a:rPr>
              <a:t>:</a:t>
            </a:r>
          </a:p>
          <a:p>
            <a:pPr algn="just"/>
            <a:r>
              <a:rPr lang="en-US" sz="1850" i="1" dirty="0">
                <a:solidFill>
                  <a:srgbClr val="FF0000"/>
                </a:solidFill>
                <a:latin typeface="Cambria" panose="02040503050406030204" pitchFamily="18" charset="0"/>
                <a:ea typeface="Cambria" panose="02040503050406030204" pitchFamily="18" charset="0"/>
              </a:rPr>
              <a:t>- C</a:t>
            </a:r>
            <a:r>
              <a:rPr lang="vi-VN" sz="1850" i="1" dirty="0">
                <a:solidFill>
                  <a:srgbClr val="FF0000"/>
                </a:solidFill>
                <a:latin typeface="Cambria" panose="02040503050406030204" pitchFamily="18" charset="0"/>
                <a:ea typeface="Cambria" panose="02040503050406030204" pitchFamily="18" charset="0"/>
              </a:rPr>
              <a:t>ho biết thời gian hoạt động, nguồn gốc, hướng gió và đặc điểm của gió mùa mùa hạ ở nước ta.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Giải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thích</a:t>
            </a:r>
            <a:r>
              <a:rPr lang="en-US" sz="1850" i="1" dirty="0">
                <a:solidFill>
                  <a:srgbClr val="FF0000"/>
                </a:solidFill>
                <a:latin typeface="Cambria" panose="02040503050406030204" pitchFamily="18" charset="0"/>
                <a:ea typeface="Cambria" panose="02040503050406030204" pitchFamily="18" charset="0"/>
              </a:rPr>
              <a:t> v</a:t>
            </a:r>
            <a:r>
              <a:rPr lang="vi-VN" sz="1850" i="1" dirty="0">
                <a:solidFill>
                  <a:srgbClr val="FF0000"/>
                </a:solidFill>
                <a:latin typeface="Cambria" panose="02040503050406030204" pitchFamily="18" charset="0"/>
                <a:ea typeface="Cambria" panose="02040503050406030204" pitchFamily="18" charset="0"/>
              </a:rPr>
              <a:t>ì sao loại gió này lại có hướng </a:t>
            </a:r>
            <a:r>
              <a:rPr lang="en-US" sz="1850" i="1" dirty="0" err="1">
                <a:solidFill>
                  <a:srgbClr val="FF0000"/>
                </a:solidFill>
                <a:latin typeface="Cambria" panose="02040503050406030204" pitchFamily="18" charset="0"/>
                <a:ea typeface="Cambria" panose="02040503050406030204" pitchFamily="18" charset="0"/>
              </a:rPr>
              <a:t>đông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nam</a:t>
            </a:r>
            <a:r>
              <a:rPr lang="vi-VN" sz="1850" i="1" dirty="0">
                <a:solidFill>
                  <a:srgbClr val="FF0000"/>
                </a:solidFill>
                <a:latin typeface="Cambria" panose="02040503050406030204" pitchFamily="18" charset="0"/>
                <a:ea typeface="Cambria" panose="02040503050406030204" pitchFamily="18" charset="0"/>
              </a:rPr>
              <a:t> 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a:latin typeface="Cambria" pitchFamily="18" charset="0"/>
                <a:ea typeface="Cambria" pitchFamily="18" charset="0"/>
              </a:rPr>
              <a:t>ông</a:t>
            </a:r>
            <a:r>
              <a:rPr lang="en-US" sz="1950" dirty="0">
                <a:latin typeface="Cambria" pitchFamily="18" charset="0"/>
                <a:ea typeface="Cambria" pitchFamily="18" charset="0"/>
              </a:rPr>
              <a:t> </a:t>
            </a:r>
            <a:r>
              <a:rPr lang="en-US" sz="1950" dirty="0" err="1">
                <a:latin typeface="Cambria" pitchFamily="18" charset="0"/>
                <a:ea typeface="Cambria" pitchFamily="18" charset="0"/>
              </a:rPr>
              <a:t>bắc</a:t>
            </a:r>
            <a:r>
              <a:rPr lang="en-US" sz="1950" dirty="0">
                <a:latin typeface="Cambria" pitchFamily="18" charset="0"/>
                <a:ea typeface="Cambria" pitchFamily="18" charset="0"/>
              </a:rPr>
              <a:t>.</a:t>
            </a: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a:latin typeface="Cambria" pitchFamily="18" charset="0"/>
                <a:ea typeface="Cambria" pitchFamily="18" charset="0"/>
              </a:rPr>
              <a:t>+ 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tây nam, đối với miền Bắc là 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a:latin typeface="Cambria" pitchFamily="18" charset="0"/>
                <a:ea typeface="Cambria" pitchFamily="18" charset="0"/>
              </a:rPr>
              <a:t>      </a:t>
            </a:r>
            <a:r>
              <a:rPr lang="vi-VN" sz="1900" dirty="0">
                <a:latin typeface="Cambria" pitchFamily="18" charset="0"/>
                <a:ea typeface="Cambria" pitchFamily="18" charset="0"/>
              </a:rPr>
              <a:t>cả 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VÀ 2: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bắc – nam 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3 VÀ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đông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tây</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5 VÀ 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theo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Tuyết</a:t>
            </a:r>
            <a:r>
              <a:rPr lang="en-US" dirty="0">
                <a:latin typeface="Cambria" pitchFamily="18" charset="0"/>
                <a:ea typeface="Cambria" pitchFamily="18" charset="0"/>
              </a:rPr>
              <a:t> </a:t>
            </a:r>
            <a:r>
              <a:rPr lang="en-US" dirty="0" err="1">
                <a:latin typeface="Cambria" pitchFamily="18" charset="0"/>
                <a:ea typeface="Cambria" pitchFamily="18" charset="0"/>
              </a:rPr>
              <a:t>rơi</a:t>
            </a:r>
            <a:r>
              <a:rPr lang="en-US" dirty="0">
                <a:latin typeface="Cambria" pitchFamily="18" charset="0"/>
                <a:ea typeface="Cambria" pitchFamily="18" charset="0"/>
              </a:rPr>
              <a:t> ở Sa Pa</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khô</a:t>
            </a:r>
            <a:r>
              <a:rPr lang="en-US" dirty="0">
                <a:latin typeface="Cambria" pitchFamily="18" charset="0"/>
                <a:ea typeface="Cambria" pitchFamily="18" charset="0"/>
              </a:rPr>
              <a:t> ở TPHCM</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bắc</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a:latin typeface="Cambria" pitchFamily="18" charset="0"/>
                <a:ea typeface="Cambria" pitchFamily="18" charset="0"/>
                <a:cs typeface="Times New Roman"/>
              </a:rPr>
              <a:t>- 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đông</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tây</a:t>
            </a:r>
            <a:r>
              <a:rPr lang="en-US" sz="2400" b="1" dirty="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314"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a:latin typeface="Cambria" pitchFamily="18" charset="0"/>
                <a:ea typeface="Cambria" pitchFamily="18" charset="0"/>
                <a:cs typeface="Times New Roman"/>
              </a:rPr>
              <a:t>K</a:t>
            </a:r>
            <a:r>
              <a:rPr lang="vi-VN" sz="2400" dirty="0">
                <a:latin typeface="Cambria" pitchFamily="18" charset="0"/>
                <a:ea typeface="Cambria" pitchFamily="18" charset="0"/>
                <a:cs typeface="Times New Roman"/>
              </a:rPr>
              <a:t>hí hậu </a:t>
            </a:r>
            <a:r>
              <a:rPr lang="en-US" sz="2400" dirty="0" err="1">
                <a:latin typeface="Cambria" pitchFamily="18" charset="0"/>
                <a:ea typeface="Cambria" pitchFamily="18" charset="0"/>
                <a:cs typeface="Times New Roman"/>
              </a:rPr>
              <a:t>nước</a:t>
            </a:r>
            <a:r>
              <a:rPr lang="en-US" sz="2400" dirty="0">
                <a:latin typeface="Cambria" pitchFamily="18" charset="0"/>
                <a:ea typeface="Cambria" pitchFamily="18" charset="0"/>
                <a:cs typeface="Times New Roman"/>
              </a:rPr>
              <a:t> ta</a:t>
            </a:r>
            <a:r>
              <a:rPr lang="vi-VN" sz="2400" dirty="0">
                <a:latin typeface="Cambria" pitchFamily="18" charset="0"/>
                <a:ea typeface="Cambria" pitchFamily="18" charset="0"/>
                <a:cs typeface="Times New Roman"/>
              </a:rPr>
              <a:t> 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8" name="Picture 27"/>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Nhận 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ìm 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4.1,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nhận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xét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về</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năm</a:t>
            </a:r>
            <a:r>
              <a:rPr lang="en-US" sz="2100" i="1" dirty="0">
                <a:solidFill>
                  <a:srgbClr val="FF0000"/>
                </a:solidFill>
                <a:latin typeface="Cambria" panose="02040503050406030204" pitchFamily="18" charset="0"/>
                <a:ea typeface="Cambria" panose="02040503050406030204" pitchFamily="18" charset="0"/>
              </a:rPr>
              <a:t> ở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vì</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r>
              <a:rPr lang="en-US" sz="2100" i="1" dirty="0" err="1">
                <a:solidFill>
                  <a:srgbClr val="FF0000"/>
                </a:solidFill>
                <a:latin typeface="Cambria" panose="02040503050406030204" pitchFamily="18" charset="0"/>
                <a:ea typeface="Cambria" panose="02040503050406030204" pitchFamily="18" charset="0"/>
              </a:rPr>
              <a:t>có</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Nam (Lạng Sơn: 21,5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Cà Mau: 27,5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a:latin typeface="Cambria" pitchFamily="18" charset="0"/>
                <a:ea typeface="Cambria" pitchFamily="18" charset="0"/>
              </a:rPr>
              <a:t>- 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về</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giờ</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nắng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xạ</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Số giờ nắng nhiều, đạt từ 1400 - 3000 giờ/ năm (Hà Nội là 1585 giờ, Huế là 1970 giờ, TPHCM là 2489 giờ).</a:t>
            </a:r>
          </a:p>
          <a:p>
            <a:pPr algn="just">
              <a:spcBef>
                <a:spcPts val="600"/>
              </a:spcBef>
              <a:spcAft>
                <a:spcPts val="0"/>
              </a:spcAft>
            </a:pPr>
            <a:r>
              <a:rPr lang="nl-NL" sz="2200" dirty="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Buổi</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ở </a:t>
            </a:r>
            <a:r>
              <a:rPr lang="en-US" dirty="0" err="1">
                <a:latin typeface="Cambria" pitchFamily="18" charset="0"/>
                <a:ea typeface="Cambria" pitchFamily="18" charset="0"/>
              </a:rPr>
              <a:t>Hà</a:t>
            </a:r>
            <a:r>
              <a:rPr lang="en-US" dirty="0">
                <a:latin typeface="Cambria" pitchFamily="18" charset="0"/>
                <a:ea typeface="Cambria" pitchFamily="18" charset="0"/>
              </a:rPr>
              <a:t> </a:t>
            </a:r>
            <a:r>
              <a:rPr lang="en-US" dirty="0" err="1">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đới</a:t>
            </a: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nhận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xét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lượng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mưa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trung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năm</a:t>
            </a:r>
            <a:r>
              <a:rPr lang="en-US" sz="2300" i="1" dirty="0">
                <a:solidFill>
                  <a:srgbClr val="FF0000"/>
                </a:solidFill>
                <a:latin typeface="Cambria" panose="02040503050406030204" pitchFamily="18" charset="0"/>
                <a:ea typeface="Cambria" panose="02040503050406030204" pitchFamily="18" charset="0"/>
              </a:rPr>
              <a:t> ở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Lượng mưa trung bình năm lớn: từ 1500 - 2000 mm/năm. </a:t>
            </a:r>
          </a:p>
          <a:p>
            <a:pPr algn="just">
              <a:spcBef>
                <a:spcPts val="600"/>
              </a:spcBef>
              <a:spcAft>
                <a:spcPts val="0"/>
              </a:spcAft>
            </a:pPr>
            <a:r>
              <a:rPr lang="nl-NL" sz="2300" dirty="0">
                <a:latin typeface="Cambria" pitchFamily="18" charset="0"/>
                <a:ea typeface="Cambria" pitchFamily="18" charset="0"/>
              </a:rPr>
              <a:t>- Ở 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bảng</a:t>
            </a:r>
            <a:r>
              <a:rPr lang="en-US" sz="2200" i="1" dirty="0">
                <a:solidFill>
                  <a:srgbClr val="FF0000"/>
                </a:solidFill>
                <a:latin typeface="Cambria" panose="02040503050406030204" pitchFamily="18" charset="0"/>
                <a:ea typeface="Cambria" panose="02040503050406030204" pitchFamily="18" charset="0"/>
              </a:rPr>
              <a:t> 4.2,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có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mưa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lớn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Độ ẩm không khí cao, trên 80%, </a:t>
            </a:r>
            <a:r>
              <a:rPr lang="en-US" sz="2200" dirty="0">
                <a:latin typeface="Cambria" pitchFamily="18" charset="0"/>
                <a:ea typeface="Cambria" pitchFamily="18" charset="0"/>
              </a:rPr>
              <a:t>c</a:t>
            </a:r>
            <a:r>
              <a:rPr lang="vi-VN" sz="2200" dirty="0">
                <a:latin typeface="Cambria" pitchFamily="18" charset="0"/>
                <a:ea typeface="Cambria" pitchFamily="18" charset="0"/>
              </a:rPr>
              <a:t>ân bằng ẩm luôn dương</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4.1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ta có mấy mùa gió chính? Vì sao nước ta lại có tính chất</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 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Nước ta có 2 mùa gió chính là gió mùa mùa đông và gió mùa mùa hạ. </a:t>
            </a:r>
          </a:p>
          <a:p>
            <a:pPr algn="just">
              <a:spcBef>
                <a:spcPts val="600"/>
              </a:spcBef>
              <a:spcAft>
                <a:spcPts val="0"/>
              </a:spcAft>
            </a:pPr>
            <a:r>
              <a:rPr lang="nl-NL" sz="2300" dirty="0">
                <a:latin typeface="Cambria" pitchFamily="18" charset="0"/>
                <a:ea typeface="Cambria" pitchFamily="18" charset="0"/>
              </a:rPr>
              <a:t>- Do 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5560</TotalTime>
  <Words>2531</Words>
  <Application>Microsoft Office PowerPoint</Application>
  <PresentationFormat>On-screen Show (4:3)</PresentationFormat>
  <Paragraphs>243</Paragraphs>
  <Slides>28</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vt:lpstr>
      <vt:lpstr>Times New Roman</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427</cp:revision>
  <dcterms:created xsi:type="dcterms:W3CDTF">2016-02-15T14:28:12Z</dcterms:created>
  <dcterms:modified xsi:type="dcterms:W3CDTF">2025-03-31T14:40:18Z</dcterms:modified>
</cp:coreProperties>
</file>