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18" r:id="rId2"/>
    <p:sldId id="319" r:id="rId3"/>
    <p:sldId id="323" r:id="rId4"/>
    <p:sldId id="329" r:id="rId5"/>
    <p:sldId id="332" r:id="rId6"/>
    <p:sldId id="330" r:id="rId7"/>
    <p:sldId id="333" r:id="rId8"/>
    <p:sldId id="342" r:id="rId9"/>
    <p:sldId id="331" r:id="rId10"/>
    <p:sldId id="334" r:id="rId11"/>
    <p:sldId id="328" r:id="rId12"/>
    <p:sldId id="336" r:id="rId13"/>
    <p:sldId id="340" r:id="rId14"/>
    <p:sldId id="337" r:id="rId15"/>
    <p:sldId id="338" r:id="rId16"/>
    <p:sldId id="339" r:id="rId17"/>
    <p:sldId id="341" r:id="rId18"/>
    <p:sldId id="345" r:id="rId19"/>
    <p:sldId id="346" r:id="rId20"/>
    <p:sldId id="347" r:id="rId21"/>
    <p:sldId id="348" r:id="rId22"/>
    <p:sldId id="320" r:id="rId23"/>
    <p:sldId id="32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FF99"/>
    <a:srgbClr val="66FF33"/>
    <a:srgbClr val="4DDA00"/>
    <a:srgbClr val="99FF33"/>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18B08-FF41-496D-A6EC-CD27A53FD9C5}" type="datetimeFigureOut">
              <a:rPr lang="en-US" smtClean="0"/>
              <a:pPr/>
              <a:t>3/30/2025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C2538-004B-4CDE-A76A-AD795BBB0ADD}" type="slidenum">
              <a:rPr lang="en-US" smtClean="0"/>
              <a:pPr/>
              <a:t>‹#›</a:t>
            </a:fld>
            <a:endParaRPr lang="en-US"/>
          </a:p>
        </p:txBody>
      </p:sp>
    </p:spTree>
    <p:extLst>
      <p:ext uri="{BB962C8B-B14F-4D97-AF65-F5344CB8AC3E}">
        <p14:creationId xmlns:p14="http://schemas.microsoft.com/office/powerpoint/2010/main" val="318415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4133A-A468-4824-A960-2FD2A5EB81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9C5052-9EA9-43E6-A714-1F91145D82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FC6F08-75A7-4B7A-AD5D-57FD1C024ADF}"/>
              </a:ext>
            </a:extLst>
          </p:cNvPr>
          <p:cNvSpPr>
            <a:spLocks noGrp="1"/>
          </p:cNvSpPr>
          <p:nvPr>
            <p:ph type="dt" sz="half" idx="10"/>
          </p:nvPr>
        </p:nvSpPr>
        <p:spPr/>
        <p:txBody>
          <a:bodyPr/>
          <a:lstStyle/>
          <a:p>
            <a:fld id="{7D7F9DB7-2505-4345-82BE-E6CA63E51C75}" type="datetimeFigureOut">
              <a:rPr lang="en-US" smtClean="0"/>
              <a:pPr/>
              <a:t>3/30/2025</a:t>
            </a:fld>
            <a:endParaRPr lang="en-US"/>
          </a:p>
        </p:txBody>
      </p:sp>
      <p:sp>
        <p:nvSpPr>
          <p:cNvPr id="5" name="Footer Placeholder 4">
            <a:extLst>
              <a:ext uri="{FF2B5EF4-FFF2-40B4-BE49-F238E27FC236}">
                <a16:creationId xmlns:a16="http://schemas.microsoft.com/office/drawing/2014/main" id="{CA833951-E6CA-4B41-ADAA-995F46565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94009-4981-424E-88CB-969261E49AF1}"/>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val="335214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5DD0-3D8A-4F78-8A61-55395FA2C6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605197-5F02-49FE-9696-CB23F8B0EE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4A3F3-8012-4C88-AA20-D23E27B78CD0}"/>
              </a:ext>
            </a:extLst>
          </p:cNvPr>
          <p:cNvSpPr>
            <a:spLocks noGrp="1"/>
          </p:cNvSpPr>
          <p:nvPr>
            <p:ph type="dt" sz="half" idx="10"/>
          </p:nvPr>
        </p:nvSpPr>
        <p:spPr/>
        <p:txBody>
          <a:bodyPr/>
          <a:lstStyle/>
          <a:p>
            <a:fld id="{7D7F9DB7-2505-4345-82BE-E6CA63E51C75}" type="datetimeFigureOut">
              <a:rPr lang="en-US" smtClean="0"/>
              <a:pPr/>
              <a:t>3/30/2025</a:t>
            </a:fld>
            <a:endParaRPr lang="en-US"/>
          </a:p>
        </p:txBody>
      </p:sp>
      <p:sp>
        <p:nvSpPr>
          <p:cNvPr id="5" name="Footer Placeholder 4">
            <a:extLst>
              <a:ext uri="{FF2B5EF4-FFF2-40B4-BE49-F238E27FC236}">
                <a16:creationId xmlns:a16="http://schemas.microsoft.com/office/drawing/2014/main" id="{D660EBF8-E924-430A-BDA9-29B4CE0E1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3545C-CCA9-4933-B368-E587CDBE9A57}"/>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val="113349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9019AA-B60A-4F5F-B720-8E6ED70059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26C0A0-29E7-4097-86BB-002CCAC4DA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E5656-65DE-4545-A826-0C8581BA7E2B}"/>
              </a:ext>
            </a:extLst>
          </p:cNvPr>
          <p:cNvSpPr>
            <a:spLocks noGrp="1"/>
          </p:cNvSpPr>
          <p:nvPr>
            <p:ph type="dt" sz="half" idx="10"/>
          </p:nvPr>
        </p:nvSpPr>
        <p:spPr/>
        <p:txBody>
          <a:bodyPr/>
          <a:lstStyle/>
          <a:p>
            <a:fld id="{7D7F9DB7-2505-4345-82BE-E6CA63E51C75}" type="datetimeFigureOut">
              <a:rPr lang="en-US" smtClean="0"/>
              <a:pPr/>
              <a:t>3/30/2025</a:t>
            </a:fld>
            <a:endParaRPr lang="en-US"/>
          </a:p>
        </p:txBody>
      </p:sp>
      <p:sp>
        <p:nvSpPr>
          <p:cNvPr id="5" name="Footer Placeholder 4">
            <a:extLst>
              <a:ext uri="{FF2B5EF4-FFF2-40B4-BE49-F238E27FC236}">
                <a16:creationId xmlns:a16="http://schemas.microsoft.com/office/drawing/2014/main" id="{F80E8720-6F40-4659-AA63-21804AE20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FD0C2-9B1B-464A-B835-F6F36A8E9E3C}"/>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val="238720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1"/>
            <a:ext cx="11347451" cy="1325563"/>
          </a:xfrm>
        </p:spPr>
        <p:txBody>
          <a:bodyPr/>
          <a:lstStyle/>
          <a:p>
            <a:r>
              <a:rPr lang="en-US"/>
              <a:t>Click to edit Master title style</a:t>
            </a:r>
          </a:p>
        </p:txBody>
      </p:sp>
      <p:sp>
        <p:nvSpPr>
          <p:cNvPr id="3" name="Text Placeholder 2"/>
          <p:cNvSpPr>
            <a:spLocks noGrp="1"/>
          </p:cNvSpPr>
          <p:nvPr>
            <p:ph type="body" sz="half" idx="1"/>
          </p:nvPr>
        </p:nvSpPr>
        <p:spPr>
          <a:xfrm>
            <a:off x="402168" y="1676401"/>
            <a:ext cx="5592233"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1" y="1676400"/>
            <a:ext cx="5592233" cy="2135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1" y="3963989"/>
            <a:ext cx="5592233" cy="213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715BA16A-B0ED-47A3-91F3-308411AD5DE7}"/>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5DCCE324-5B29-414C-B801-EC18D6196F1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0A723498-7C5C-482B-B50E-CAA44CDE13C1}"/>
              </a:ext>
            </a:extLst>
          </p:cNvPr>
          <p:cNvSpPr>
            <a:spLocks noGrp="1"/>
          </p:cNvSpPr>
          <p:nvPr>
            <p:ph type="sldNum" sz="quarter" idx="12"/>
          </p:nvPr>
        </p:nvSpPr>
        <p:spPr/>
        <p:txBody>
          <a:bodyPr/>
          <a:lstStyle>
            <a:lvl1pPr>
              <a:defRPr/>
            </a:lvl1pPr>
          </a:lstStyle>
          <a:p>
            <a:pPr>
              <a:defRPr/>
            </a:pPr>
            <a:fld id="{215D56F9-EDCA-48A8-9511-86016BC29C7B}" type="slidenum">
              <a:rPr lang="en-US" altLang="en-US"/>
              <a:pPr>
                <a:defRPr/>
              </a:pPr>
              <a:t>‹#›</a:t>
            </a:fld>
            <a:endParaRPr lang="en-US" altLang="en-US"/>
          </a:p>
        </p:txBody>
      </p:sp>
    </p:spTree>
    <p:extLst>
      <p:ext uri="{BB962C8B-B14F-4D97-AF65-F5344CB8AC3E}">
        <p14:creationId xmlns:p14="http://schemas.microsoft.com/office/powerpoint/2010/main" val="192445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4665-57B2-4895-82FC-64ECF2263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31F7C-BA2C-475C-83F0-1684B8A179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5BE53-C4D4-4488-BDC8-909C8D1F15BE}"/>
              </a:ext>
            </a:extLst>
          </p:cNvPr>
          <p:cNvSpPr>
            <a:spLocks noGrp="1"/>
          </p:cNvSpPr>
          <p:nvPr>
            <p:ph type="dt" sz="half" idx="10"/>
          </p:nvPr>
        </p:nvSpPr>
        <p:spPr/>
        <p:txBody>
          <a:bodyPr/>
          <a:lstStyle/>
          <a:p>
            <a:fld id="{7D7F9DB7-2505-4345-82BE-E6CA63E51C75}" type="datetimeFigureOut">
              <a:rPr lang="en-US" smtClean="0"/>
              <a:pPr/>
              <a:t>3/30/2025</a:t>
            </a:fld>
            <a:endParaRPr lang="en-US"/>
          </a:p>
        </p:txBody>
      </p:sp>
      <p:sp>
        <p:nvSpPr>
          <p:cNvPr id="5" name="Footer Placeholder 4">
            <a:extLst>
              <a:ext uri="{FF2B5EF4-FFF2-40B4-BE49-F238E27FC236}">
                <a16:creationId xmlns:a16="http://schemas.microsoft.com/office/drawing/2014/main" id="{04E9DF59-7D67-40EC-A7B8-0008B6A26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BC81F-9CB8-4F4B-8C9A-64692DA2EE0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val="387229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2284-6A57-4DEB-B735-50205410B8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BB467-E64F-4866-BEE7-E852930EF9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3F8B52-1E07-494B-9F38-E482D488ACB7}"/>
              </a:ext>
            </a:extLst>
          </p:cNvPr>
          <p:cNvSpPr>
            <a:spLocks noGrp="1"/>
          </p:cNvSpPr>
          <p:nvPr>
            <p:ph type="dt" sz="half" idx="10"/>
          </p:nvPr>
        </p:nvSpPr>
        <p:spPr/>
        <p:txBody>
          <a:bodyPr/>
          <a:lstStyle/>
          <a:p>
            <a:fld id="{7D7F9DB7-2505-4345-82BE-E6CA63E51C75}" type="datetimeFigureOut">
              <a:rPr lang="en-US" smtClean="0"/>
              <a:pPr/>
              <a:t>3/30/2025</a:t>
            </a:fld>
            <a:endParaRPr lang="en-US"/>
          </a:p>
        </p:txBody>
      </p:sp>
      <p:sp>
        <p:nvSpPr>
          <p:cNvPr id="5" name="Footer Placeholder 4">
            <a:extLst>
              <a:ext uri="{FF2B5EF4-FFF2-40B4-BE49-F238E27FC236}">
                <a16:creationId xmlns:a16="http://schemas.microsoft.com/office/drawing/2014/main" id="{5A5A08AF-054E-4CC1-B369-8C59267C8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DACEA0-C158-48CA-811B-3C7C7815054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val="17445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C33A-3371-410E-9E7E-6CF38636A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7F5DD0-21C3-448A-808C-6B4F1E5559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69A786-E494-42DE-974E-19444CDDB0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AF8D23-1CEB-43C0-9DBB-3AF65FAD9913}"/>
              </a:ext>
            </a:extLst>
          </p:cNvPr>
          <p:cNvSpPr>
            <a:spLocks noGrp="1"/>
          </p:cNvSpPr>
          <p:nvPr>
            <p:ph type="dt" sz="half" idx="10"/>
          </p:nvPr>
        </p:nvSpPr>
        <p:spPr/>
        <p:txBody>
          <a:bodyPr/>
          <a:lstStyle/>
          <a:p>
            <a:fld id="{7D7F9DB7-2505-4345-82BE-E6CA63E51C75}" type="datetimeFigureOut">
              <a:rPr lang="en-US" smtClean="0"/>
              <a:pPr/>
              <a:t>3/30/2025</a:t>
            </a:fld>
            <a:endParaRPr lang="en-US"/>
          </a:p>
        </p:txBody>
      </p:sp>
      <p:sp>
        <p:nvSpPr>
          <p:cNvPr id="6" name="Footer Placeholder 5">
            <a:extLst>
              <a:ext uri="{FF2B5EF4-FFF2-40B4-BE49-F238E27FC236}">
                <a16:creationId xmlns:a16="http://schemas.microsoft.com/office/drawing/2014/main" id="{8D0F9607-FCB5-4BA0-B8D5-6F9C714D2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93AA5-73DB-42AE-8EEB-06D163DFFF69}"/>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val="142802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046F-5D13-4CC5-94AF-9D34B1ABD0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45A2AA-0EA7-403F-BCA0-2DCF32902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904013-0380-4852-8015-A574DD9E00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AB04A2-8E2C-4C35-B795-5AFB589C5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7476E-F110-4E33-A967-4A5AD9CD8A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8B6082-A5BB-4620-A32D-8CD57994E3A6}"/>
              </a:ext>
            </a:extLst>
          </p:cNvPr>
          <p:cNvSpPr>
            <a:spLocks noGrp="1"/>
          </p:cNvSpPr>
          <p:nvPr>
            <p:ph type="dt" sz="half" idx="10"/>
          </p:nvPr>
        </p:nvSpPr>
        <p:spPr/>
        <p:txBody>
          <a:bodyPr/>
          <a:lstStyle/>
          <a:p>
            <a:fld id="{7D7F9DB7-2505-4345-82BE-E6CA63E51C75}" type="datetimeFigureOut">
              <a:rPr lang="en-US" smtClean="0"/>
              <a:pPr/>
              <a:t>3/30/2025</a:t>
            </a:fld>
            <a:endParaRPr lang="en-US"/>
          </a:p>
        </p:txBody>
      </p:sp>
      <p:sp>
        <p:nvSpPr>
          <p:cNvPr id="8" name="Footer Placeholder 7">
            <a:extLst>
              <a:ext uri="{FF2B5EF4-FFF2-40B4-BE49-F238E27FC236}">
                <a16:creationId xmlns:a16="http://schemas.microsoft.com/office/drawing/2014/main" id="{4312742C-011C-410D-AD2C-5E7CDAF439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EFC768-A1E5-410B-A507-0D6246A2CCEF}"/>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val="337940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688E-2D05-4866-892C-8425C53602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4DFE48-014F-45F4-9D10-E6ADDD2F645E}"/>
              </a:ext>
            </a:extLst>
          </p:cNvPr>
          <p:cNvSpPr>
            <a:spLocks noGrp="1"/>
          </p:cNvSpPr>
          <p:nvPr>
            <p:ph type="dt" sz="half" idx="10"/>
          </p:nvPr>
        </p:nvSpPr>
        <p:spPr/>
        <p:txBody>
          <a:bodyPr/>
          <a:lstStyle/>
          <a:p>
            <a:fld id="{7D7F9DB7-2505-4345-82BE-E6CA63E51C75}" type="datetimeFigureOut">
              <a:rPr lang="en-US" smtClean="0"/>
              <a:pPr/>
              <a:t>3/30/2025</a:t>
            </a:fld>
            <a:endParaRPr lang="en-US"/>
          </a:p>
        </p:txBody>
      </p:sp>
      <p:sp>
        <p:nvSpPr>
          <p:cNvPr id="4" name="Footer Placeholder 3">
            <a:extLst>
              <a:ext uri="{FF2B5EF4-FFF2-40B4-BE49-F238E27FC236}">
                <a16:creationId xmlns:a16="http://schemas.microsoft.com/office/drawing/2014/main" id="{592CB292-E3D4-4C28-93A3-3247678E75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C0CBFC-996F-471B-BF29-C336082522CA}"/>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val="110639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720D78-C173-4165-B062-1CB61202CA07}"/>
              </a:ext>
            </a:extLst>
          </p:cNvPr>
          <p:cNvSpPr>
            <a:spLocks noGrp="1"/>
          </p:cNvSpPr>
          <p:nvPr>
            <p:ph type="dt" sz="half" idx="10"/>
          </p:nvPr>
        </p:nvSpPr>
        <p:spPr/>
        <p:txBody>
          <a:bodyPr/>
          <a:lstStyle/>
          <a:p>
            <a:fld id="{7D7F9DB7-2505-4345-82BE-E6CA63E51C75}" type="datetimeFigureOut">
              <a:rPr lang="en-US" smtClean="0"/>
              <a:pPr/>
              <a:t>3/30/2025</a:t>
            </a:fld>
            <a:endParaRPr lang="en-US"/>
          </a:p>
        </p:txBody>
      </p:sp>
      <p:sp>
        <p:nvSpPr>
          <p:cNvPr id="3" name="Footer Placeholder 2">
            <a:extLst>
              <a:ext uri="{FF2B5EF4-FFF2-40B4-BE49-F238E27FC236}">
                <a16:creationId xmlns:a16="http://schemas.microsoft.com/office/drawing/2014/main" id="{1B9BCF48-876D-4509-A783-4CA00E4631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AA4CC2-B0CB-4173-86E5-24D1AA04ACCA}"/>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val="59952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459E-3A56-4F59-B11E-A118CB5C5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792FBC-94B3-4A2F-A964-05C355FA79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FCBE86-82A0-4247-AA74-C61E3D21AE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68F519-764A-414F-AE0B-EB90613E1BEC}"/>
              </a:ext>
            </a:extLst>
          </p:cNvPr>
          <p:cNvSpPr>
            <a:spLocks noGrp="1"/>
          </p:cNvSpPr>
          <p:nvPr>
            <p:ph type="dt" sz="half" idx="10"/>
          </p:nvPr>
        </p:nvSpPr>
        <p:spPr/>
        <p:txBody>
          <a:bodyPr/>
          <a:lstStyle/>
          <a:p>
            <a:fld id="{7D7F9DB7-2505-4345-82BE-E6CA63E51C75}" type="datetimeFigureOut">
              <a:rPr lang="en-US" smtClean="0"/>
              <a:pPr/>
              <a:t>3/30/2025</a:t>
            </a:fld>
            <a:endParaRPr lang="en-US"/>
          </a:p>
        </p:txBody>
      </p:sp>
      <p:sp>
        <p:nvSpPr>
          <p:cNvPr id="6" name="Footer Placeholder 5">
            <a:extLst>
              <a:ext uri="{FF2B5EF4-FFF2-40B4-BE49-F238E27FC236}">
                <a16:creationId xmlns:a16="http://schemas.microsoft.com/office/drawing/2014/main" id="{F493C5EA-D77C-4F7B-889A-906A6456C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BC65B5-3569-45D5-8A64-65AAA66BFA4C}"/>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val="44825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5EC51-40DA-46B0-B4BE-221552D9F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A362E2-F513-436F-BAB5-1AF580142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4EBA50-4B60-4A93-86C9-17768FBD6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8E74E0-15CE-4A15-AA6D-627E84753CFB}"/>
              </a:ext>
            </a:extLst>
          </p:cNvPr>
          <p:cNvSpPr>
            <a:spLocks noGrp="1"/>
          </p:cNvSpPr>
          <p:nvPr>
            <p:ph type="dt" sz="half" idx="10"/>
          </p:nvPr>
        </p:nvSpPr>
        <p:spPr/>
        <p:txBody>
          <a:bodyPr/>
          <a:lstStyle/>
          <a:p>
            <a:fld id="{7D7F9DB7-2505-4345-82BE-E6CA63E51C75}" type="datetimeFigureOut">
              <a:rPr lang="en-US" smtClean="0"/>
              <a:pPr/>
              <a:t>3/30/2025</a:t>
            </a:fld>
            <a:endParaRPr lang="en-US"/>
          </a:p>
        </p:txBody>
      </p:sp>
      <p:sp>
        <p:nvSpPr>
          <p:cNvPr id="6" name="Footer Placeholder 5">
            <a:extLst>
              <a:ext uri="{FF2B5EF4-FFF2-40B4-BE49-F238E27FC236}">
                <a16:creationId xmlns:a16="http://schemas.microsoft.com/office/drawing/2014/main" id="{EA08F21C-A2CA-4C9B-8A7F-84C614302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605A0-832C-45E1-88AD-5CCAF8C85DF0}"/>
              </a:ext>
            </a:extLst>
          </p:cNvPr>
          <p:cNvSpPr>
            <a:spLocks noGrp="1"/>
          </p:cNvSpPr>
          <p:nvPr>
            <p:ph type="sldNum" sz="quarter" idx="12"/>
          </p:nvPr>
        </p:nvSpPr>
        <p:spPr/>
        <p:txBody>
          <a:bodyPr/>
          <a:lstStyle/>
          <a:p>
            <a:fld id="{114D0E41-11B0-420D-8D6A-9AF9E19B5740}" type="slidenum">
              <a:rPr lang="en-US" smtClean="0"/>
              <a:pPr/>
              <a:t>‹#›</a:t>
            </a:fld>
            <a:endParaRPr lang="en-US"/>
          </a:p>
        </p:txBody>
      </p:sp>
    </p:spTree>
    <p:extLst>
      <p:ext uri="{BB962C8B-B14F-4D97-AF65-F5344CB8AC3E}">
        <p14:creationId xmlns:p14="http://schemas.microsoft.com/office/powerpoint/2010/main" val="413627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C2CF5-61FB-4A8B-A5A9-D6331F239C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4870B8-C6AA-4CC8-B0FC-4069271F6D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83E87-AFBB-4C5C-BC29-184043D286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F9DB7-2505-4345-82BE-E6CA63E51C75}" type="datetimeFigureOut">
              <a:rPr lang="en-US" smtClean="0"/>
              <a:pPr/>
              <a:t>3/30/2025</a:t>
            </a:fld>
            <a:endParaRPr lang="en-US"/>
          </a:p>
        </p:txBody>
      </p:sp>
      <p:sp>
        <p:nvSpPr>
          <p:cNvPr id="5" name="Footer Placeholder 4">
            <a:extLst>
              <a:ext uri="{FF2B5EF4-FFF2-40B4-BE49-F238E27FC236}">
                <a16:creationId xmlns:a16="http://schemas.microsoft.com/office/drawing/2014/main" id="{9F47AF6C-988F-4901-92A0-690D549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E82929-9DB9-4ED1-85A7-7EE034A453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D0E41-11B0-420D-8D6A-9AF9E19B5740}" type="slidenum">
              <a:rPr lang="en-US" smtClean="0"/>
              <a:pPr/>
              <a:t>‹#›</a:t>
            </a:fld>
            <a:endParaRPr lang="en-US"/>
          </a:p>
        </p:txBody>
      </p:sp>
    </p:spTree>
    <p:extLst>
      <p:ext uri="{BB962C8B-B14F-4D97-AF65-F5344CB8AC3E}">
        <p14:creationId xmlns:p14="http://schemas.microsoft.com/office/powerpoint/2010/main" val="887060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52257" y="2331820"/>
            <a:ext cx="7592291" cy="455894"/>
          </a:xfrm>
          <a:prstGeom prst="rect">
            <a:avLst/>
          </a:prstGeom>
          <a:noFill/>
        </p:spPr>
        <p:txBody>
          <a:bodyPr wrap="square" rtlCol="0">
            <a:spAutoFit/>
          </a:bodyPr>
          <a:lstStyle/>
          <a:p>
            <a:pPr algn="ctr" defTabSz="514350">
              <a:lnSpc>
                <a:spcPct val="150000"/>
              </a:lnSpc>
            </a:pPr>
            <a:r>
              <a:rPr lang="en-US" sz="1575" dirty="0">
                <a:solidFill>
                  <a:prstClr val="black"/>
                </a:solidFill>
                <a:latin typeface="Times New Roman" pitchFamily="18" charset="0"/>
                <a:cs typeface="Times New Roman" pitchFamily="18" charset="0"/>
              </a:rPr>
              <a:t>     </a:t>
            </a:r>
          </a:p>
        </p:txBody>
      </p:sp>
      <p:sp>
        <p:nvSpPr>
          <p:cNvPr id="7" name="Rounded Rectangle 6"/>
          <p:cNvSpPr/>
          <p:nvPr/>
        </p:nvSpPr>
        <p:spPr>
          <a:xfrm>
            <a:off x="487680" y="281353"/>
            <a:ext cx="11366695" cy="2715065"/>
          </a:xfrm>
          <a:prstGeom prst="roundRect">
            <a:avLst/>
          </a:prstGeom>
          <a:solidFill>
            <a:srgbClr val="66E6F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000" b="1" i="1">
                <a:solidFill>
                  <a:srgbClr val="0000FF"/>
                </a:solidFill>
              </a:rPr>
              <a:t>- Các yếu tố tự nhiên đã học có ảnh hưởng như thế nào đến các đặc điểm dân cư châu Á?</a:t>
            </a:r>
          </a:p>
          <a:p>
            <a:pPr algn="just">
              <a:lnSpc>
                <a:spcPct val="150000"/>
              </a:lnSpc>
            </a:pPr>
            <a:r>
              <a:rPr lang="en-US" sz="3000" b="1" i="1">
                <a:solidFill>
                  <a:srgbClr val="0000FF"/>
                </a:solidFill>
              </a:rPr>
              <a:t>- Theo em, yếu tố nào ảnh hưởng nhiều nhất đến sự phân bố dân cư?</a:t>
            </a:r>
            <a:endParaRPr lang="en-US" sz="3000">
              <a:solidFill>
                <a:srgbClr val="0000FF"/>
              </a:solidFill>
            </a:endParaRPr>
          </a:p>
        </p:txBody>
      </p:sp>
      <p:pic>
        <p:nvPicPr>
          <p:cNvPr id="5" name="Picture 2" descr="C:\Users\PTS\Desktop\Ảnh\pngtree-free-cartoon-character-question-mark-image_1321761-1621303187.jpg"/>
          <p:cNvPicPr>
            <a:picLocks noChangeAspect="1" noChangeArrowheads="1"/>
          </p:cNvPicPr>
          <p:nvPr/>
        </p:nvPicPr>
        <p:blipFill>
          <a:blip r:embed="rId2"/>
          <a:srcRect/>
          <a:stretch>
            <a:fillRect/>
          </a:stretch>
        </p:blipFill>
        <p:spPr bwMode="auto">
          <a:xfrm>
            <a:off x="905022" y="3576712"/>
            <a:ext cx="4117144" cy="3087858"/>
          </a:xfrm>
          <a:prstGeom prst="rect">
            <a:avLst/>
          </a:prstGeom>
          <a:noFill/>
          <a:ln>
            <a:solidFill>
              <a:srgbClr val="0000FF"/>
            </a:solidFill>
          </a:ln>
        </p:spPr>
      </p:pic>
      <p:pic>
        <p:nvPicPr>
          <p:cNvPr id="1028" name="Picture 4"/>
          <p:cNvPicPr>
            <a:picLocks noChangeAspect="1" noChangeArrowheads="1"/>
          </p:cNvPicPr>
          <p:nvPr/>
        </p:nvPicPr>
        <p:blipFill>
          <a:blip r:embed="rId3"/>
          <a:srcRect/>
          <a:stretch>
            <a:fillRect/>
          </a:stretch>
        </p:blipFill>
        <p:spPr bwMode="auto">
          <a:xfrm>
            <a:off x="6400799" y="3601329"/>
            <a:ext cx="4515119" cy="3032911"/>
          </a:xfrm>
          <a:prstGeom prst="rect">
            <a:avLst/>
          </a:prstGeom>
          <a:noFill/>
          <a:ln w="9525">
            <a:solidFill>
              <a:srgbClr val="0000FF"/>
            </a:solidFill>
            <a:miter lim="800000"/>
            <a:headEnd/>
            <a:tailEnd/>
          </a:ln>
          <a:effectLst/>
        </p:spPr>
      </p:pic>
    </p:spTree>
    <p:extLst>
      <p:ext uri="{BB962C8B-B14F-4D97-AF65-F5344CB8AC3E}">
        <p14:creationId xmlns:p14="http://schemas.microsoft.com/office/powerpoint/2010/main" val="3363618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par>
                                <p:cTn id="15" presetID="29"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1000" fill="hold"/>
                                        <p:tgtEl>
                                          <p:spTgt spid="1028"/>
                                        </p:tgtEl>
                                        <p:attrNameLst>
                                          <p:attrName>ppt_x</p:attrName>
                                        </p:attrNameLst>
                                      </p:cBhvr>
                                      <p:tavLst>
                                        <p:tav tm="0">
                                          <p:val>
                                            <p:strVal val="#ppt_x-.2"/>
                                          </p:val>
                                        </p:tav>
                                        <p:tav tm="100000">
                                          <p:val>
                                            <p:strVal val="#ppt_x"/>
                                          </p:val>
                                        </p:tav>
                                      </p:tavLst>
                                    </p:anim>
                                    <p:anim calcmode="lin" valueType="num">
                                      <p:cBhvr>
                                        <p:cTn id="18"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a:solidFill>
                  <a:srgbClr val="007A37"/>
                </a:solidFill>
                <a:latin typeface="Arial" pitchFamily="34" charset="0"/>
                <a:cs typeface="Arial" pitchFamily="34" charset="0"/>
              </a:rPr>
              <a:t>Bài 6. ĐẶC ĐIỂM DÂN CƯ, XÃ HỘI CHÂU Á</a:t>
            </a: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a:solidFill>
                  <a:srgbClr val="002060"/>
                </a:solidFill>
                <a:latin typeface="Arial" pitchFamily="34" charset="0"/>
                <a:cs typeface="Arial" pitchFamily="34" charset="0"/>
              </a:rPr>
              <a:t>1. Dân cư, tôn giáo</a:t>
            </a:r>
          </a:p>
          <a:p>
            <a:r>
              <a:rPr lang="en-US" sz="2900" b="1" i="1" u="sng">
                <a:solidFill>
                  <a:srgbClr val="002060"/>
                </a:solidFill>
                <a:latin typeface="Arial" pitchFamily="34" charset="0"/>
                <a:cs typeface="Arial" pitchFamily="34" charset="0"/>
              </a:rPr>
              <a:t>a. Dân cư</a:t>
            </a:r>
            <a:endParaRPr lang="en-US" sz="2900" u="sng"/>
          </a:p>
        </p:txBody>
      </p:sp>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937" name="Rectangle 1"/>
          <p:cNvSpPr>
            <a:spLocks noChangeArrowheads="1"/>
          </p:cNvSpPr>
          <p:nvPr/>
        </p:nvSpPr>
        <p:spPr bwMode="auto">
          <a:xfrm>
            <a:off x="196948" y="1772529"/>
            <a:ext cx="9968819" cy="196451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a:ln>
                  <a:noFill/>
                </a:ln>
                <a:solidFill>
                  <a:srgbClr val="000000"/>
                </a:solidFill>
                <a:effectLst/>
                <a:ea typeface="Calibri" pitchFamily="34" charset="0"/>
                <a:cs typeface="Times New Roman" pitchFamily="18" charset="0"/>
              </a:rPr>
              <a:t>* Cơ cấu dân số:</a:t>
            </a:r>
            <a:endParaRPr kumimoji="0" lang="en-US" sz="2800" b="1" i="0" u="none" strike="noStrike" cap="none" normalizeH="0" baseline="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a:ln>
                  <a:noFill/>
                </a:ln>
                <a:solidFill>
                  <a:srgbClr val="000000"/>
                </a:solidFill>
                <a:effectLst/>
                <a:ea typeface="Calibri" pitchFamily="34" charset="0"/>
                <a:cs typeface="Times New Roman" pitchFamily="18" charset="0"/>
              </a:rPr>
              <a:t>- Cơ cấu dân số trẻ, nhưng đang chuyển biến theo hướng già hóa.</a:t>
            </a:r>
            <a:endParaRPr kumimoji="0" lang="en-US" sz="2800" b="1" i="0" u="none" strike="noStrike" cap="none" normalizeH="0" baseline="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a:ln>
                  <a:noFill/>
                </a:ln>
                <a:solidFill>
                  <a:srgbClr val="000000"/>
                </a:solidFill>
                <a:effectLst/>
                <a:ea typeface="Calibri" pitchFamily="34" charset="0"/>
                <a:cs typeface="Times New Roman" pitchFamily="18" charset="0"/>
              </a:rPr>
              <a:t>- Số người trong độ tuổi lao động chiếm tỉ lệ lớn: 67,6% - 2020).</a:t>
            </a:r>
            <a:endParaRPr kumimoji="0" lang="pt-BR" sz="2800" b="1" i="0" u="none" strike="noStrike" cap="none" normalizeH="0" baseline="0">
              <a:ln>
                <a:noFill/>
              </a:ln>
              <a:solidFill>
                <a:schemeClr val="tx1"/>
              </a:solidFill>
              <a:effectLst/>
              <a:cs typeface="Arial" pitchFamily="34" charset="0"/>
            </a:endParaRP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9937">
                                            <p:txEl>
                                              <p:pRg st="0" end="0"/>
                                            </p:txEl>
                                          </p:spTgt>
                                        </p:tgtEl>
                                        <p:attrNameLst>
                                          <p:attrName>style.visibility</p:attrName>
                                        </p:attrNameLst>
                                      </p:cBhvr>
                                      <p:to>
                                        <p:strVal val="visible"/>
                                      </p:to>
                                    </p:set>
                                    <p:anim calcmode="lin" valueType="num">
                                      <p:cBhvr>
                                        <p:cTn id="7" dur="1000" fill="hold"/>
                                        <p:tgtEl>
                                          <p:spTgt spid="3993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993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93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9937">
                                            <p:txEl>
                                              <p:pRg st="1" end="1"/>
                                            </p:txEl>
                                          </p:spTgt>
                                        </p:tgtEl>
                                        <p:attrNameLst>
                                          <p:attrName>style.visibility</p:attrName>
                                        </p:attrNameLst>
                                      </p:cBhvr>
                                      <p:to>
                                        <p:strVal val="visible"/>
                                      </p:to>
                                    </p:set>
                                    <p:anim calcmode="lin" valueType="num">
                                      <p:cBhvr>
                                        <p:cTn id="14" dur="1000" fill="hold"/>
                                        <p:tgtEl>
                                          <p:spTgt spid="3993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993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993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9937">
                                            <p:txEl>
                                              <p:pRg st="2" end="2"/>
                                            </p:txEl>
                                          </p:spTgt>
                                        </p:tgtEl>
                                        <p:attrNameLst>
                                          <p:attrName>style.visibility</p:attrName>
                                        </p:attrNameLst>
                                      </p:cBhvr>
                                      <p:to>
                                        <p:strVal val="visible"/>
                                      </p:to>
                                    </p:set>
                                    <p:anim calcmode="lin" valueType="num">
                                      <p:cBhvr>
                                        <p:cTn id="21" dur="1000" fill="hold"/>
                                        <p:tgtEl>
                                          <p:spTgt spid="3993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993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99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a:solidFill>
                  <a:srgbClr val="007A37"/>
                </a:solidFill>
                <a:latin typeface="Arial" pitchFamily="34" charset="0"/>
                <a:cs typeface="Arial" pitchFamily="34" charset="0"/>
              </a:rPr>
              <a:t>Bài 6. ĐẶC ĐIỂM DÂN CƯ, XÃ HỘI CHÂU Á</a:t>
            </a: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a:solidFill>
                  <a:srgbClr val="002060"/>
                </a:solidFill>
                <a:latin typeface="Arial" pitchFamily="34" charset="0"/>
                <a:cs typeface="Arial" pitchFamily="34" charset="0"/>
              </a:rPr>
              <a:t>1. Dân cư, tôn giáo</a:t>
            </a:r>
          </a:p>
          <a:p>
            <a:r>
              <a:rPr lang="en-US" sz="2900" b="1" i="1" u="sng">
                <a:solidFill>
                  <a:srgbClr val="002060"/>
                </a:solidFill>
                <a:latin typeface="Arial" pitchFamily="34" charset="0"/>
                <a:cs typeface="Arial" pitchFamily="34" charset="0"/>
              </a:rPr>
              <a:t>a. Dân cư</a:t>
            </a:r>
            <a:endParaRPr lang="en-US" sz="2900" u="sng"/>
          </a:p>
        </p:txBody>
      </p:sp>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Rounded Corners 7">
            <a:extLst>
              <a:ext uri="{FF2B5EF4-FFF2-40B4-BE49-F238E27FC236}">
                <a16:creationId xmlns:a16="http://schemas.microsoft.com/office/drawing/2014/main" id="{83943E22-6FC5-4857-96F1-DB4BDF369685}"/>
              </a:ext>
            </a:extLst>
          </p:cNvPr>
          <p:cNvSpPr/>
          <p:nvPr/>
        </p:nvSpPr>
        <p:spPr>
          <a:xfrm>
            <a:off x="216192" y="2147679"/>
            <a:ext cx="11066097" cy="1214499"/>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600" b="1" i="1">
                <a:solidFill>
                  <a:srgbClr val="002060"/>
                </a:solidFill>
                <a:latin typeface="Arial" pitchFamily="34" charset="0"/>
                <a:cs typeface="Arial" pitchFamily="34" charset="0"/>
              </a:rPr>
              <a:t>    *Dân số đông, tăng nhanh và cơ cấu dân số trẻ ảnh hưởng đến phát triển kinh tế - xã hội ở châu Á như thế nào?</a:t>
            </a:r>
            <a:endParaRPr lang="en-US" sz="2600" b="1" i="1" dirty="0">
              <a:solidFill>
                <a:srgbClr val="002060"/>
              </a:solidFill>
              <a:latin typeface="Arial" pitchFamily="34" charset="0"/>
              <a:cs typeface="Arial" pitchFamily="34" charset="0"/>
            </a:endParaRPr>
          </a:p>
        </p:txBody>
      </p:sp>
      <p:pic>
        <p:nvPicPr>
          <p:cNvPr id="18" name="Picture 17">
            <a:extLst>
              <a:ext uri="{FF2B5EF4-FFF2-40B4-BE49-F238E27FC236}">
                <a16:creationId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a14="http://schemas.microsoft.com/office/drawing/2010/main">
                  <a14:imgLayer>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0" y="1729935"/>
            <a:ext cx="1000545" cy="1086608"/>
          </a:xfrm>
          <a:prstGeom prst="rect">
            <a:avLst/>
          </a:prstGeom>
        </p:spPr>
      </p:pic>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ppt_x</p:attrName>
                                        </p:attrNameLst>
                                      </p:cBhvr>
                                      <p:tavLst>
                                        <p:tav tm="0">
                                          <p:val>
                                            <p:strVal val="#ppt_x-.2"/>
                                          </p:val>
                                        </p:tav>
                                        <p:tav tm="100000">
                                          <p:val>
                                            <p:strVal val="#ppt_x"/>
                                          </p:val>
                                        </p:tav>
                                      </p:tavLst>
                                    </p:anim>
                                    <p:anim calcmode="lin" valueType="num">
                                      <p:cBhvr>
                                        <p:cTn id="1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xit" presetSubtype="0" fill="hold" nodeType="clickEffect">
                                  <p:stCondLst>
                                    <p:cond delay="0"/>
                                  </p:stCondLst>
                                  <p:childTnLst>
                                    <p:anim calcmode="lin" valueType="num">
                                      <p:cBhvr>
                                        <p:cTn id="18" dur="1000"/>
                                        <p:tgtEl>
                                          <p:spTgt spid="18"/>
                                        </p:tgtEl>
                                        <p:attrNameLst>
                                          <p:attrName>ppt_x</p:attrName>
                                        </p:attrNameLst>
                                      </p:cBhvr>
                                      <p:tavLst>
                                        <p:tav tm="0">
                                          <p:val>
                                            <p:strVal val="ppt_x"/>
                                          </p:val>
                                        </p:tav>
                                        <p:tav tm="100000">
                                          <p:val>
                                            <p:strVal val="ppt_x-.2"/>
                                          </p:val>
                                        </p:tav>
                                      </p:tavLst>
                                    </p:anim>
                                    <p:anim calcmode="lin" valueType="num">
                                      <p:cBhvr>
                                        <p:cTn id="19" dur="1000"/>
                                        <p:tgtEl>
                                          <p:spTgt spid="18"/>
                                        </p:tgtEl>
                                        <p:attrNameLst>
                                          <p:attrName>ppt_y</p:attrName>
                                        </p:attrNameLst>
                                      </p:cBhvr>
                                      <p:tavLst>
                                        <p:tav tm="0">
                                          <p:val>
                                            <p:strVal val="ppt_y"/>
                                          </p:val>
                                        </p:tav>
                                        <p:tav tm="100000">
                                          <p:val>
                                            <p:strVal val="ppt_y"/>
                                          </p:val>
                                        </p:tav>
                                      </p:tavLst>
                                    </p:anim>
                                    <p:animEffect transition="out" filter="fade">
                                      <p:cBhvr>
                                        <p:cTn id="20" dur="1000"/>
                                        <p:tgtEl>
                                          <p:spTgt spid="18"/>
                                        </p:tgtEl>
                                      </p:cBhvr>
                                    </p:animEffect>
                                    <p:set>
                                      <p:cBhvr>
                                        <p:cTn id="21" dur="1" fill="hold">
                                          <p:stCondLst>
                                            <p:cond delay="999"/>
                                          </p:stCondLst>
                                        </p:cTn>
                                        <p:tgtEl>
                                          <p:spTgt spid="18"/>
                                        </p:tgtEl>
                                        <p:attrNameLst>
                                          <p:attrName>style.visibility</p:attrName>
                                        </p:attrNameLst>
                                      </p:cBhvr>
                                      <p:to>
                                        <p:strVal val="hidden"/>
                                      </p:to>
                                    </p:set>
                                  </p:childTnLst>
                                </p:cTn>
                              </p:par>
                              <p:par>
                                <p:cTn id="22" presetID="29" presetClass="exit" presetSubtype="0" fill="hold" grpId="1" nodeType="withEffect">
                                  <p:stCondLst>
                                    <p:cond delay="0"/>
                                  </p:stCondLst>
                                  <p:childTnLst>
                                    <p:anim calcmode="lin" valueType="num">
                                      <p:cBhvr>
                                        <p:cTn id="23" dur="1000"/>
                                        <p:tgtEl>
                                          <p:spTgt spid="17"/>
                                        </p:tgtEl>
                                        <p:attrNameLst>
                                          <p:attrName>ppt_x</p:attrName>
                                        </p:attrNameLst>
                                      </p:cBhvr>
                                      <p:tavLst>
                                        <p:tav tm="0">
                                          <p:val>
                                            <p:strVal val="ppt_x"/>
                                          </p:val>
                                        </p:tav>
                                        <p:tav tm="100000">
                                          <p:val>
                                            <p:strVal val="ppt_x-.2"/>
                                          </p:val>
                                        </p:tav>
                                      </p:tavLst>
                                    </p:anim>
                                    <p:anim calcmode="lin" valueType="num">
                                      <p:cBhvr>
                                        <p:cTn id="24" dur="1000"/>
                                        <p:tgtEl>
                                          <p:spTgt spid="17"/>
                                        </p:tgtEl>
                                        <p:attrNameLst>
                                          <p:attrName>ppt_y</p:attrName>
                                        </p:attrNameLst>
                                      </p:cBhvr>
                                      <p:tavLst>
                                        <p:tav tm="0">
                                          <p:val>
                                            <p:strVal val="ppt_y"/>
                                          </p:val>
                                        </p:tav>
                                        <p:tav tm="100000">
                                          <p:val>
                                            <p:strVal val="ppt_y"/>
                                          </p:val>
                                        </p:tav>
                                      </p:tavLst>
                                    </p:anim>
                                    <p:animEffect transition="out" filter="fade">
                                      <p:cBhvr>
                                        <p:cTn id="25" dur="1000"/>
                                        <p:tgtEl>
                                          <p:spTgt spid="17"/>
                                        </p:tgtEl>
                                      </p:cBhvr>
                                    </p:animEffect>
                                    <p:set>
                                      <p:cBhvr>
                                        <p:cTn id="26"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op-tac-lao-dong-12">
            <a:extLst>
              <a:ext uri="{FF2B5EF4-FFF2-40B4-BE49-F238E27FC236}">
                <a16:creationId xmlns:a16="http://schemas.microsoft.com/office/drawing/2014/main" id="{556699F0-43EF-496C-8926-E1D6E3F58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0" y="0"/>
            <a:ext cx="5860173" cy="357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6" descr="xuat-khau-lao-dong">
            <a:extLst>
              <a:ext uri="{FF2B5EF4-FFF2-40B4-BE49-F238E27FC236}">
                <a16:creationId xmlns:a16="http://schemas.microsoft.com/office/drawing/2014/main" id="{F595F202-0C85-449C-9081-6A872D215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3" y="3530992"/>
            <a:ext cx="5818076" cy="329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0" name="Rectangle 8">
            <a:extLst>
              <a:ext uri="{FF2B5EF4-FFF2-40B4-BE49-F238E27FC236}">
                <a16:creationId xmlns:a16="http://schemas.microsoft.com/office/drawing/2014/main" id="{26487427-B7B9-46FA-9E2B-9FBD646A7216}"/>
              </a:ext>
            </a:extLst>
          </p:cNvPr>
          <p:cNvSpPr>
            <a:spLocks noChangeArrowheads="1"/>
          </p:cNvSpPr>
          <p:nvPr/>
        </p:nvSpPr>
        <p:spPr bwMode="auto">
          <a:xfrm>
            <a:off x="464505" y="6423596"/>
            <a:ext cx="3352800" cy="405829"/>
          </a:xfrm>
          <a:prstGeom prst="rect">
            <a:avLst/>
          </a:prstGeom>
          <a:solidFill>
            <a:schemeClr val="bg1"/>
          </a:solidFill>
          <a:ln>
            <a:solidFill>
              <a:srgbClr val="0000FF"/>
            </a:solid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rgbClr val="0000FF"/>
                </a:solidFill>
                <a:latin typeface="+mj-lt"/>
                <a:cs typeface="Arial" panose="020B0604020202020204" pitchFamily="34" charset="0"/>
              </a:rPr>
              <a:t>Nguồn lao động dồi dào.</a:t>
            </a:r>
          </a:p>
        </p:txBody>
      </p:sp>
      <p:pic>
        <p:nvPicPr>
          <p:cNvPr id="12295" name="Picture 6" descr="4_6">
            <a:extLst>
              <a:ext uri="{FF2B5EF4-FFF2-40B4-BE49-F238E27FC236}">
                <a16:creationId xmlns:a16="http://schemas.microsoft.com/office/drawing/2014/main" id="{7EAEF609-DACD-42A8-9B20-C687A19D9E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2008" y="1878"/>
            <a:ext cx="6309992" cy="682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a:extLst>
              <a:ext uri="{FF2B5EF4-FFF2-40B4-BE49-F238E27FC236}">
                <a16:creationId xmlns:a16="http://schemas.microsoft.com/office/drawing/2014/main" id="{26487427-B7B9-46FA-9E2B-9FBD646A7216}"/>
              </a:ext>
            </a:extLst>
          </p:cNvPr>
          <p:cNvSpPr>
            <a:spLocks noChangeArrowheads="1"/>
          </p:cNvSpPr>
          <p:nvPr/>
        </p:nvSpPr>
        <p:spPr bwMode="auto">
          <a:xfrm>
            <a:off x="7073976" y="6452171"/>
            <a:ext cx="4250516" cy="405829"/>
          </a:xfrm>
          <a:prstGeom prst="rect">
            <a:avLst/>
          </a:prstGeom>
          <a:solidFill>
            <a:schemeClr val="bg1"/>
          </a:solidFill>
          <a:ln>
            <a:solidFill>
              <a:srgbClr val="0000FF"/>
            </a:solid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rgbClr val="0000FF"/>
                </a:solidFill>
                <a:latin typeface="+mj-lt"/>
                <a:cs typeface="Arial" panose="020B0604020202020204" pitchFamily="34" charset="0"/>
              </a:rPr>
              <a:t>Thị trường tiêu thụ rộng lớn</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5480"/>
                                        </p:tgtEl>
                                        <p:attrNameLst>
                                          <p:attrName>style.visibility</p:attrName>
                                        </p:attrNameLst>
                                      </p:cBhvr>
                                      <p:to>
                                        <p:strVal val="visible"/>
                                      </p:to>
                                    </p:set>
                                    <p:animEffect transition="in" filter="dissolve">
                                      <p:cBhvr>
                                        <p:cTn id="7" dur="500"/>
                                        <p:tgtEl>
                                          <p:spTgt spid="10548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0"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a:solidFill>
                  <a:srgbClr val="007A37"/>
                </a:solidFill>
                <a:latin typeface="Arial" pitchFamily="34" charset="0"/>
                <a:cs typeface="Arial" pitchFamily="34" charset="0"/>
              </a:rPr>
              <a:t>Bài 6. ĐẶC ĐIỂM DÂN CƯ, XÃ HỘI CHÂU Á</a:t>
            </a: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a:solidFill>
                  <a:srgbClr val="002060"/>
                </a:solidFill>
                <a:latin typeface="Arial" pitchFamily="34" charset="0"/>
                <a:cs typeface="Arial" pitchFamily="34" charset="0"/>
              </a:rPr>
              <a:t>1. Dân cư, tôn giáo</a:t>
            </a:r>
          </a:p>
          <a:p>
            <a:r>
              <a:rPr lang="en-US" sz="2900" b="1" i="1" u="sng">
                <a:solidFill>
                  <a:srgbClr val="002060"/>
                </a:solidFill>
                <a:latin typeface="Arial" pitchFamily="34" charset="0"/>
                <a:cs typeface="Arial" pitchFamily="34" charset="0"/>
              </a:rPr>
              <a:t>a. Dân cư</a:t>
            </a:r>
            <a:endParaRPr lang="en-US" sz="2900" u="sng"/>
          </a:p>
        </p:txBody>
      </p:sp>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129" name="Rectangle 1"/>
          <p:cNvSpPr>
            <a:spLocks noChangeArrowheads="1"/>
          </p:cNvSpPr>
          <p:nvPr/>
        </p:nvSpPr>
        <p:spPr bwMode="auto">
          <a:xfrm>
            <a:off x="225088" y="1758461"/>
            <a:ext cx="9906879"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a:ln>
                  <a:noFill/>
                </a:ln>
                <a:solidFill>
                  <a:srgbClr val="000000"/>
                </a:solidFill>
                <a:effectLst/>
                <a:ea typeface="Calibri" pitchFamily="34" charset="0"/>
                <a:cs typeface="Times New Roman" pitchFamily="18" charset="0"/>
              </a:rPr>
              <a:t>* Ảnh hưởng:</a:t>
            </a:r>
            <a:endParaRPr kumimoji="0" lang="en-US" sz="2800" b="1" i="0" u="none" strike="noStrike" cap="none" normalizeH="0" baseline="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a:ln>
                  <a:noFill/>
                </a:ln>
                <a:solidFill>
                  <a:srgbClr val="000000"/>
                </a:solidFill>
                <a:effectLst/>
                <a:ea typeface="Calibri" pitchFamily="34" charset="0"/>
                <a:cs typeface="Times New Roman" pitchFamily="18" charset="0"/>
              </a:rPr>
              <a:t>+ Nguồn lao động dồi dào, thị trường tiêu thụ hàng hoá rộng lớn.</a:t>
            </a:r>
            <a:endParaRPr kumimoji="0" lang="pt-BR" sz="2800" b="1" i="0" u="none" strike="noStrike" cap="none" normalizeH="0" baseline="0">
              <a:ln>
                <a:noFill/>
              </a:ln>
              <a:solidFill>
                <a:schemeClr val="tx1"/>
              </a:solidFill>
              <a:effectLst/>
              <a:cs typeface="Arial" pitchFamily="34" charset="0"/>
            </a:endParaRP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8129">
                                            <p:txEl>
                                              <p:pRg st="0" end="0"/>
                                            </p:txEl>
                                          </p:spTgt>
                                        </p:tgtEl>
                                        <p:attrNameLst>
                                          <p:attrName>style.visibility</p:attrName>
                                        </p:attrNameLst>
                                      </p:cBhvr>
                                      <p:to>
                                        <p:strVal val="visible"/>
                                      </p:to>
                                    </p:set>
                                    <p:anim calcmode="lin" valueType="num">
                                      <p:cBhvr>
                                        <p:cTn id="7" dur="1000" fill="hold"/>
                                        <p:tgtEl>
                                          <p:spTgt spid="4812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812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812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8129">
                                            <p:txEl>
                                              <p:pRg st="1" end="1"/>
                                            </p:txEl>
                                          </p:spTgt>
                                        </p:tgtEl>
                                        <p:attrNameLst>
                                          <p:attrName>style.visibility</p:attrName>
                                        </p:attrNameLst>
                                      </p:cBhvr>
                                      <p:to>
                                        <p:strVal val="visible"/>
                                      </p:to>
                                    </p:set>
                                    <p:anim calcmode="lin" valueType="num">
                                      <p:cBhvr>
                                        <p:cTn id="14" dur="1000" fill="hold"/>
                                        <p:tgtEl>
                                          <p:spTgt spid="48129">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4812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81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descr="Kết quả hình ảnh cho hinh anh nha o chuot o An do">
            <a:extLst>
              <a:ext uri="{FF2B5EF4-FFF2-40B4-BE49-F238E27FC236}">
                <a16:creationId xmlns:a16="http://schemas.microsoft.com/office/drawing/2014/main" id="{A2A6B7ED-86C2-4859-BF52-A1AD8D5A5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175716" cy="351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5" name="Picture 3" descr="20140925-chay-viec-mat-tien-ma-van-that-nghiep-2">
            <a:extLst>
              <a:ext uri="{FF2B5EF4-FFF2-40B4-BE49-F238E27FC236}">
                <a16:creationId xmlns:a16="http://schemas.microsoft.com/office/drawing/2014/main" id="{162BD4D2-DEDA-47D6-A4D6-C76BE6C15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52292"/>
            <a:ext cx="6095997" cy="330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6" name="Picture 4" descr="Kết quả hình ảnh cho hinh anh nha o chuot o An do">
            <a:extLst>
              <a:ext uri="{FF2B5EF4-FFF2-40B4-BE49-F238E27FC236}">
                <a16:creationId xmlns:a16="http://schemas.microsoft.com/office/drawing/2014/main" id="{2345C832-973F-4058-ACFC-C96A984FF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9784" y="0"/>
            <a:ext cx="6002215" cy="351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9" name="Picture 7" descr="a1-1435198724_660x0">
            <a:extLst>
              <a:ext uri="{FF2B5EF4-FFF2-40B4-BE49-F238E27FC236}">
                <a16:creationId xmlns:a16="http://schemas.microsoft.com/office/drawing/2014/main" id="{6FE68B58-C5D1-439B-B1E4-8457EC7B5A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718" y="3552291"/>
            <a:ext cx="6016282" cy="3305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7634"/>
                                        </p:tgtEl>
                                        <p:attrNameLst>
                                          <p:attrName>style.visibility</p:attrName>
                                        </p:attrNameLst>
                                      </p:cBhvr>
                                      <p:to>
                                        <p:strVal val="visible"/>
                                      </p:to>
                                    </p:set>
                                    <p:animEffect transition="in" filter="blinds(horizontal)">
                                      <p:cBhvr>
                                        <p:cTn id="7" dur="500"/>
                                        <p:tgtEl>
                                          <p:spTgt spid="197634"/>
                                        </p:tgtEl>
                                      </p:cBhvr>
                                    </p:animEffect>
                                  </p:childTnLst>
                                </p:cTn>
                              </p:par>
                              <p:par>
                                <p:cTn id="8" presetID="3" presetClass="entr" presetSubtype="10" fill="hold" nodeType="withEffect">
                                  <p:stCondLst>
                                    <p:cond delay="0"/>
                                  </p:stCondLst>
                                  <p:childTnLst>
                                    <p:set>
                                      <p:cBhvr>
                                        <p:cTn id="9" dur="1" fill="hold">
                                          <p:stCondLst>
                                            <p:cond delay="0"/>
                                          </p:stCondLst>
                                        </p:cTn>
                                        <p:tgtEl>
                                          <p:spTgt spid="197636"/>
                                        </p:tgtEl>
                                        <p:attrNameLst>
                                          <p:attrName>style.visibility</p:attrName>
                                        </p:attrNameLst>
                                      </p:cBhvr>
                                      <p:to>
                                        <p:strVal val="visible"/>
                                      </p:to>
                                    </p:set>
                                    <p:animEffect transition="in" filter="blinds(horizontal)">
                                      <p:cBhvr>
                                        <p:cTn id="10" dur="500"/>
                                        <p:tgtEl>
                                          <p:spTgt spid="197636"/>
                                        </p:tgtEl>
                                      </p:cBhvr>
                                    </p:animEffect>
                                  </p:childTnLst>
                                </p:cTn>
                              </p:par>
                              <p:par>
                                <p:cTn id="11" presetID="3" presetClass="entr" presetSubtype="10" fill="hold" nodeType="withEffect">
                                  <p:stCondLst>
                                    <p:cond delay="0"/>
                                  </p:stCondLst>
                                  <p:childTnLst>
                                    <p:set>
                                      <p:cBhvr>
                                        <p:cTn id="12" dur="1" fill="hold">
                                          <p:stCondLst>
                                            <p:cond delay="0"/>
                                          </p:stCondLst>
                                        </p:cTn>
                                        <p:tgtEl>
                                          <p:spTgt spid="197635"/>
                                        </p:tgtEl>
                                        <p:attrNameLst>
                                          <p:attrName>style.visibility</p:attrName>
                                        </p:attrNameLst>
                                      </p:cBhvr>
                                      <p:to>
                                        <p:strVal val="visible"/>
                                      </p:to>
                                    </p:set>
                                    <p:animEffect transition="in" filter="blinds(horizontal)">
                                      <p:cBhvr>
                                        <p:cTn id="13" dur="500"/>
                                        <p:tgtEl>
                                          <p:spTgt spid="197635"/>
                                        </p:tgtEl>
                                      </p:cBhvr>
                                    </p:animEffect>
                                  </p:childTnLst>
                                </p:cTn>
                              </p:par>
                              <p:par>
                                <p:cTn id="14" presetID="3" presetClass="entr" presetSubtype="10" fill="hold" nodeType="withEffect">
                                  <p:stCondLst>
                                    <p:cond delay="0"/>
                                  </p:stCondLst>
                                  <p:childTnLst>
                                    <p:set>
                                      <p:cBhvr>
                                        <p:cTn id="15" dur="1" fill="hold">
                                          <p:stCondLst>
                                            <p:cond delay="0"/>
                                          </p:stCondLst>
                                        </p:cTn>
                                        <p:tgtEl>
                                          <p:spTgt spid="197639"/>
                                        </p:tgtEl>
                                        <p:attrNameLst>
                                          <p:attrName>style.visibility</p:attrName>
                                        </p:attrNameLst>
                                      </p:cBhvr>
                                      <p:to>
                                        <p:strVal val="visible"/>
                                      </p:to>
                                    </p:set>
                                    <p:animEffect transition="in" filter="blinds(horizontal)">
                                      <p:cBhvr>
                                        <p:cTn id="16" dur="500"/>
                                        <p:tgtEl>
                                          <p:spTgt spid="197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a:solidFill>
                  <a:srgbClr val="007A37"/>
                </a:solidFill>
                <a:latin typeface="Arial" pitchFamily="34" charset="0"/>
                <a:cs typeface="Arial" pitchFamily="34" charset="0"/>
              </a:rPr>
              <a:t>Bài 6. ĐẶC ĐIỂM DÂN CƯ, XÃ HỘI CHÂU Á</a:t>
            </a: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a:solidFill>
                  <a:srgbClr val="002060"/>
                </a:solidFill>
                <a:latin typeface="Arial" pitchFamily="34" charset="0"/>
                <a:cs typeface="Arial" pitchFamily="34" charset="0"/>
              </a:rPr>
              <a:t>1. Dân cư, tôn giáo</a:t>
            </a:r>
          </a:p>
          <a:p>
            <a:r>
              <a:rPr lang="en-US" sz="2900" b="1" i="1" u="sng">
                <a:solidFill>
                  <a:srgbClr val="002060"/>
                </a:solidFill>
                <a:latin typeface="Arial" pitchFamily="34" charset="0"/>
                <a:cs typeface="Arial" pitchFamily="34" charset="0"/>
              </a:rPr>
              <a:t>a. Dân cư</a:t>
            </a:r>
            <a:endParaRPr lang="en-US" sz="2900" u="sng"/>
          </a:p>
        </p:txBody>
      </p:sp>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129" name="Rectangle 1"/>
          <p:cNvSpPr>
            <a:spLocks noChangeArrowheads="1"/>
          </p:cNvSpPr>
          <p:nvPr/>
        </p:nvSpPr>
        <p:spPr bwMode="auto">
          <a:xfrm>
            <a:off x="225088" y="1758461"/>
            <a:ext cx="9906879" cy="20313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a:ln>
                  <a:noFill/>
                </a:ln>
                <a:solidFill>
                  <a:srgbClr val="000000"/>
                </a:solidFill>
                <a:effectLst/>
                <a:ea typeface="Calibri" pitchFamily="34" charset="0"/>
                <a:cs typeface="Times New Roman" pitchFamily="18" charset="0"/>
              </a:rPr>
              <a:t>* Ảnh hưởng:</a:t>
            </a:r>
            <a:endParaRPr kumimoji="0" lang="en-US" sz="2800" b="1" i="0" u="none" strike="noStrike" cap="none" normalizeH="0" baseline="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a:ln>
                  <a:noFill/>
                </a:ln>
                <a:solidFill>
                  <a:srgbClr val="000000"/>
                </a:solidFill>
                <a:effectLst/>
                <a:ea typeface="Calibri" pitchFamily="34" charset="0"/>
                <a:cs typeface="Times New Roman" pitchFamily="18" charset="0"/>
              </a:rPr>
              <a:t>+ Nguồn lao động dồi dào, thị trường tiêu thụ hàng hoá rộng lớn.</a:t>
            </a:r>
            <a:endParaRPr kumimoji="0" lang="en-US" sz="2800" b="1" i="0" u="none" strike="noStrike" cap="none" normalizeH="0" baseline="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a:ln>
                  <a:noFill/>
                </a:ln>
                <a:solidFill>
                  <a:srgbClr val="000000"/>
                </a:solidFill>
                <a:effectLst/>
                <a:ea typeface="Calibri" pitchFamily="34" charset="0"/>
                <a:cs typeface="Times New Roman" pitchFamily="18" charset="0"/>
              </a:rPr>
              <a:t>+ Khó khăn: áp lực giải quyết về việc làm, giáo dục, y tế...</a:t>
            </a:r>
            <a:endParaRPr kumimoji="0" lang="pt-BR" sz="2800" b="1" i="0" u="none" strike="noStrike" cap="none" normalizeH="0" baseline="0">
              <a:ln>
                <a:noFill/>
              </a:ln>
              <a:solidFill>
                <a:schemeClr val="tx1"/>
              </a:solidFill>
              <a:effectLst/>
              <a:cs typeface="Arial" pitchFamily="34" charset="0"/>
            </a:endParaRP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8129">
                                            <p:txEl>
                                              <p:pRg st="2" end="2"/>
                                            </p:txEl>
                                          </p:spTgt>
                                        </p:tgtEl>
                                        <p:attrNameLst>
                                          <p:attrName>style.visibility</p:attrName>
                                        </p:attrNameLst>
                                      </p:cBhvr>
                                      <p:to>
                                        <p:strVal val="visible"/>
                                      </p:to>
                                    </p:set>
                                    <p:anim calcmode="lin" valueType="num">
                                      <p:cBhvr>
                                        <p:cTn id="7" dur="1000" fill="hold"/>
                                        <p:tgtEl>
                                          <p:spTgt spid="48129">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4812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81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a:solidFill>
                  <a:srgbClr val="007A37"/>
                </a:solidFill>
                <a:latin typeface="Arial" pitchFamily="34" charset="0"/>
                <a:cs typeface="Arial" pitchFamily="34" charset="0"/>
              </a:rPr>
              <a:t>Bài 6. ĐẶC ĐIỂM DÂN CƯ, XÃ HỘI CHÂU Á</a:t>
            </a: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a:solidFill>
                  <a:srgbClr val="002060"/>
                </a:solidFill>
                <a:latin typeface="Arial" pitchFamily="34" charset="0"/>
                <a:cs typeface="Arial" pitchFamily="34" charset="0"/>
              </a:rPr>
              <a:t>1. Dân cư, tôn giáo</a:t>
            </a:r>
          </a:p>
          <a:p>
            <a:r>
              <a:rPr lang="en-US" sz="2900" b="1" i="1" u="sng">
                <a:solidFill>
                  <a:srgbClr val="002060"/>
                </a:solidFill>
                <a:latin typeface="Arial" pitchFamily="34" charset="0"/>
                <a:cs typeface="Arial" pitchFamily="34" charset="0"/>
              </a:rPr>
              <a:t>a. Dân cư</a:t>
            </a:r>
            <a:endParaRPr lang="en-US" sz="2900" u="sng"/>
          </a:p>
        </p:txBody>
      </p:sp>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Rounded Corners 7">
            <a:extLst>
              <a:ext uri="{FF2B5EF4-FFF2-40B4-BE49-F238E27FC236}">
                <a16:creationId xmlns:a16="http://schemas.microsoft.com/office/drawing/2014/main" id="{83943E22-6FC5-4857-96F1-DB4BDF369685}"/>
              </a:ext>
            </a:extLst>
          </p:cNvPr>
          <p:cNvSpPr/>
          <p:nvPr/>
        </p:nvSpPr>
        <p:spPr>
          <a:xfrm>
            <a:off x="216192" y="2104137"/>
            <a:ext cx="5937865" cy="1655063"/>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600" b="1" i="1">
                <a:solidFill>
                  <a:srgbClr val="002060"/>
                </a:solidFill>
                <a:latin typeface="Arial" pitchFamily="34" charset="0"/>
                <a:cs typeface="Arial" pitchFamily="34" charset="0"/>
              </a:rPr>
              <a:t>     *Kể tên các chủng tộc ở châu Á. </a:t>
            </a:r>
            <a:r>
              <a:rPr lang="vi-VN" sz="2600" b="1" i="1">
                <a:solidFill>
                  <a:srgbClr val="002060"/>
                </a:solidFill>
                <a:latin typeface="Arial" pitchFamily="34" charset="0"/>
                <a:cs typeface="Arial" pitchFamily="34" charset="0"/>
              </a:rPr>
              <a:t>Mỗi chủng tộc sống chủ yếu ở khu vực nào</a:t>
            </a:r>
            <a:r>
              <a:rPr lang="en-US" sz="2600" b="1" i="1">
                <a:solidFill>
                  <a:srgbClr val="002060"/>
                </a:solidFill>
                <a:latin typeface="Arial" pitchFamily="34" charset="0"/>
                <a:cs typeface="Arial" pitchFamily="34" charset="0"/>
              </a:rPr>
              <a:t>?</a:t>
            </a:r>
            <a:endParaRPr lang="en-US" sz="2600" b="1" i="1" dirty="0">
              <a:solidFill>
                <a:srgbClr val="002060"/>
              </a:solidFill>
              <a:latin typeface="Arial" pitchFamily="34" charset="0"/>
              <a:cs typeface="Arial" pitchFamily="34" charset="0"/>
            </a:endParaRPr>
          </a:p>
        </p:txBody>
      </p:sp>
      <p:pic>
        <p:nvPicPr>
          <p:cNvPr id="18" name="Picture 17">
            <a:extLst>
              <a:ext uri="{FF2B5EF4-FFF2-40B4-BE49-F238E27FC236}">
                <a16:creationId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a14="http://schemas.microsoft.com/office/drawing/2010/main">
                  <a14:imgLayer>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0" y="1686393"/>
            <a:ext cx="1000545" cy="1086608"/>
          </a:xfrm>
          <a:prstGeom prst="rect">
            <a:avLst/>
          </a:prstGeom>
        </p:spPr>
      </p:pic>
      <p:sp>
        <p:nvSpPr>
          <p:cNvPr id="7" name="Rectangle 6"/>
          <p:cNvSpPr/>
          <p:nvPr/>
        </p:nvSpPr>
        <p:spPr>
          <a:xfrm>
            <a:off x="261055" y="1700089"/>
            <a:ext cx="5994601" cy="954107"/>
          </a:xfrm>
          <a:prstGeom prst="rect">
            <a:avLst/>
          </a:prstGeom>
        </p:spPr>
        <p:txBody>
          <a:bodyPr wrap="square">
            <a:spAutoFit/>
          </a:bodyPr>
          <a:lstStyle/>
          <a:p>
            <a:pPr>
              <a:buFontTx/>
              <a:buChar char="-"/>
            </a:pPr>
            <a:r>
              <a:rPr lang="pt-BR" sz="2800" b="1"/>
              <a:t>Chủng tộc đa dạng: Môn-gô-lô-it, </a:t>
            </a:r>
          </a:p>
          <a:p>
            <a:pPr>
              <a:buFontTx/>
              <a:buChar char="-"/>
            </a:pPr>
            <a:r>
              <a:rPr lang="pt-BR" sz="2800" b="1"/>
              <a:t>Ơ-rô-pê-ô-it, Ô-xtra-lô-it.</a:t>
            </a:r>
            <a:endParaRPr lang="en-US" sz="2800" b="1"/>
          </a:p>
        </p:txBody>
      </p:sp>
      <p:pic>
        <p:nvPicPr>
          <p:cNvPr id="8" name="Picture 7">
            <a:extLst>
              <a:ext uri="{FF2B5EF4-FFF2-40B4-BE49-F238E27FC236}">
                <a16:creationId xmlns:a16="http://schemas.microsoft.com/office/drawing/2014/main" id="{8F9E6F27-0656-43CB-AF35-913C500B8FAB}"/>
              </a:ext>
            </a:extLst>
          </p:cNvPr>
          <p:cNvPicPr>
            <a:picLocks noChangeAspect="1"/>
          </p:cNvPicPr>
          <p:nvPr/>
        </p:nvPicPr>
        <p:blipFill rotWithShape="1">
          <a:blip r:embed="rId4"/>
          <a:srcRect l="32917" t="22815" r="34749" b="18815"/>
          <a:stretch/>
        </p:blipFill>
        <p:spPr>
          <a:xfrm>
            <a:off x="6414852" y="1021502"/>
            <a:ext cx="5646359" cy="5733674"/>
          </a:xfrm>
          <a:prstGeom prst="rect">
            <a:avLst/>
          </a:prstGeom>
          <a:ln>
            <a:solidFill>
              <a:srgbClr val="0000FF"/>
            </a:solidFill>
          </a:ln>
        </p:spPr>
      </p:pic>
      <p:sp>
        <p:nvSpPr>
          <p:cNvPr id="10" name="TextBox 9"/>
          <p:cNvSpPr txBox="1"/>
          <p:nvPr/>
        </p:nvSpPr>
        <p:spPr>
          <a:xfrm>
            <a:off x="6428933" y="6330468"/>
            <a:ext cx="5664591" cy="400110"/>
          </a:xfrm>
          <a:prstGeom prst="rect">
            <a:avLst/>
          </a:prstGeom>
          <a:solidFill>
            <a:schemeClr val="bg1"/>
          </a:solidFill>
          <a:ln>
            <a:solidFill>
              <a:srgbClr val="0000FF"/>
            </a:solidFill>
          </a:ln>
        </p:spPr>
        <p:txBody>
          <a:bodyPr wrap="square" rtlCol="0">
            <a:spAutoFit/>
          </a:bodyPr>
          <a:lstStyle/>
          <a:p>
            <a:pPr algn="ctr"/>
            <a:r>
              <a:rPr lang="en-US" sz="2000" b="1">
                <a:solidFill>
                  <a:srgbClr val="0000FF"/>
                </a:solidFill>
              </a:rPr>
              <a:t>Lược đồ phân bố các chủng tộc ở châu Á</a:t>
            </a:r>
          </a:p>
        </p:txBody>
      </p:sp>
      <p:sp>
        <p:nvSpPr>
          <p:cNvPr id="11" name="Rectangle: Rounded Corners 7">
            <a:extLst>
              <a:ext uri="{FF2B5EF4-FFF2-40B4-BE49-F238E27FC236}">
                <a16:creationId xmlns:a16="http://schemas.microsoft.com/office/drawing/2014/main" id="{83943E22-6FC5-4857-96F1-DB4BDF369685}"/>
              </a:ext>
            </a:extLst>
          </p:cNvPr>
          <p:cNvSpPr/>
          <p:nvPr/>
        </p:nvSpPr>
        <p:spPr>
          <a:xfrm>
            <a:off x="208938" y="3150275"/>
            <a:ext cx="5930605" cy="1275304"/>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600" b="1" i="1">
                <a:solidFill>
                  <a:srgbClr val="002060"/>
                </a:solidFill>
                <a:latin typeface="Arial" pitchFamily="34" charset="0"/>
                <a:cs typeface="Arial" pitchFamily="34" charset="0"/>
              </a:rPr>
              <a:t>     *Phần lớn dân cư Việt Nam thuộc chủng tộc nào?</a:t>
            </a:r>
            <a:endParaRPr lang="en-US" sz="2600" b="1" i="1" dirty="0">
              <a:solidFill>
                <a:srgbClr val="002060"/>
              </a:solidFill>
              <a:latin typeface="Arial" pitchFamily="34" charset="0"/>
              <a:cs typeface="Arial" pitchFamily="34" charset="0"/>
            </a:endParaRPr>
          </a:p>
        </p:txBody>
      </p:sp>
      <p:pic>
        <p:nvPicPr>
          <p:cNvPr id="12" name="Picture 11">
            <a:extLst>
              <a:ext uri="{FF2B5EF4-FFF2-40B4-BE49-F238E27FC236}">
                <a16:creationId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a14="http://schemas.microsoft.com/office/drawing/2010/main">
                  <a14:imgLayer>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7254" y="2662191"/>
            <a:ext cx="1000545" cy="1086608"/>
          </a:xfrm>
          <a:prstGeom prst="rect">
            <a:avLst/>
          </a:prstGeom>
        </p:spPr>
      </p:pic>
      <p:sp>
        <p:nvSpPr>
          <p:cNvPr id="14" name="TextBox 13">
            <a:extLst>
              <a:ext uri="{FF2B5EF4-FFF2-40B4-BE49-F238E27FC236}">
                <a16:creationId xmlns:a16="http://schemas.microsoft.com/office/drawing/2014/main" id="{6AED0DAC-0DC7-4E85-A729-992B6B155230}"/>
              </a:ext>
            </a:extLst>
          </p:cNvPr>
          <p:cNvSpPr txBox="1"/>
          <p:nvPr/>
        </p:nvSpPr>
        <p:spPr>
          <a:xfrm>
            <a:off x="196342" y="1717715"/>
            <a:ext cx="5915643" cy="122802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vi-VN" sz="2600" b="1">
                <a:solidFill>
                  <a:srgbClr val="00B050"/>
                </a:solidFill>
              </a:rPr>
              <a:t>Chủng tộc Ơ-rô-pê-ô-it:</a:t>
            </a:r>
            <a:r>
              <a:rPr lang="en-US" sz="2600" b="1">
                <a:solidFill>
                  <a:srgbClr val="00B050"/>
                </a:solidFill>
              </a:rPr>
              <a:t> </a:t>
            </a:r>
            <a:r>
              <a:rPr lang="vi-VN" sz="2600" b="1">
                <a:solidFill>
                  <a:srgbClr val="00B050"/>
                </a:solidFill>
              </a:rPr>
              <a:t>Nam Á, Trung Á, Tây Nam Á</a:t>
            </a:r>
            <a:endParaRPr lang="en-US" sz="2600" b="1">
              <a:solidFill>
                <a:srgbClr val="00B050"/>
              </a:solidFill>
            </a:endParaRPr>
          </a:p>
        </p:txBody>
      </p:sp>
      <p:sp>
        <p:nvSpPr>
          <p:cNvPr id="16" name="TextBox 15">
            <a:extLst>
              <a:ext uri="{FF2B5EF4-FFF2-40B4-BE49-F238E27FC236}">
                <a16:creationId xmlns:a16="http://schemas.microsoft.com/office/drawing/2014/main" id="{810C3BCD-AD9D-4B3A-AC39-9E65A2EA0854}"/>
              </a:ext>
            </a:extLst>
          </p:cNvPr>
          <p:cNvSpPr txBox="1"/>
          <p:nvPr/>
        </p:nvSpPr>
        <p:spPr>
          <a:xfrm>
            <a:off x="209505" y="4105320"/>
            <a:ext cx="5915643" cy="122802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vi-VN" sz="2600" b="1">
                <a:solidFill>
                  <a:srgbClr val="00B050"/>
                </a:solidFill>
              </a:rPr>
              <a:t>Chủng tộc Môn-gô- lô-it:</a:t>
            </a:r>
            <a:r>
              <a:rPr lang="en-US" sz="2600" b="1">
                <a:solidFill>
                  <a:srgbClr val="00B050"/>
                </a:solidFill>
              </a:rPr>
              <a:t> </a:t>
            </a:r>
            <a:r>
              <a:rPr lang="vi-VN" sz="2600" b="1">
                <a:solidFill>
                  <a:srgbClr val="00B050"/>
                </a:solidFill>
              </a:rPr>
              <a:t>Bắc Á, Đông Á, Đông Nam Á</a:t>
            </a:r>
            <a:endParaRPr lang="en-US" sz="2600" b="1">
              <a:solidFill>
                <a:srgbClr val="00B050"/>
              </a:solidFill>
            </a:endParaRPr>
          </a:p>
        </p:txBody>
      </p:sp>
      <p:sp>
        <p:nvSpPr>
          <p:cNvPr id="19" name="TextBox 18">
            <a:extLst>
              <a:ext uri="{FF2B5EF4-FFF2-40B4-BE49-F238E27FC236}">
                <a16:creationId xmlns:a16="http://schemas.microsoft.com/office/drawing/2014/main" id="{14F9EE16-ABFF-4C25-BFC8-ED42483B094B}"/>
              </a:ext>
            </a:extLst>
          </p:cNvPr>
          <p:cNvSpPr txBox="1"/>
          <p:nvPr/>
        </p:nvSpPr>
        <p:spPr>
          <a:xfrm>
            <a:off x="209505" y="2990043"/>
            <a:ext cx="5915643" cy="122802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vi-VN" sz="2600" b="1">
                <a:solidFill>
                  <a:srgbClr val="00B050"/>
                </a:solidFill>
              </a:rPr>
              <a:t>Chủng tộc Ô-xtra-lô-it</a:t>
            </a:r>
            <a:r>
              <a:rPr lang="en-US" sz="2600" b="1">
                <a:solidFill>
                  <a:srgbClr val="00B050"/>
                </a:solidFill>
              </a:rPr>
              <a:t>: </a:t>
            </a:r>
            <a:r>
              <a:rPr lang="vi-VN" sz="2600" b="1">
                <a:solidFill>
                  <a:srgbClr val="00B050"/>
                </a:solidFill>
              </a:rPr>
              <a:t>Nam Á, Đông Nam Á</a:t>
            </a:r>
            <a:endParaRPr lang="en-US" sz="2600" b="1">
              <a:solidFill>
                <a:srgbClr val="00B050"/>
              </a:solidFill>
            </a:endParaRP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ppt_x</p:attrName>
                                        </p:attrNameLst>
                                      </p:cBhvr>
                                      <p:tavLst>
                                        <p:tav tm="0">
                                          <p:val>
                                            <p:strVal val="#ppt_x-.2"/>
                                          </p:val>
                                        </p:tav>
                                        <p:tav tm="100000">
                                          <p:val>
                                            <p:strVal val="#ppt_x"/>
                                          </p:val>
                                        </p:tav>
                                      </p:tavLst>
                                    </p:anim>
                                    <p:anim calcmode="lin" valueType="num">
                                      <p:cBhvr>
                                        <p:cTn id="1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
                                        </p:tgtEl>
                                      </p:cBhvr>
                                    </p:animEffect>
                                  </p:childTnLst>
                                </p:cTn>
                              </p:par>
                              <p:par>
                                <p:cTn id="15" presetID="8"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1000"/>
                                        <p:tgtEl>
                                          <p:spTgt spid="8"/>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amond(in)">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xit" presetSubtype="0" fill="hold" nodeType="clickEffect">
                                  <p:stCondLst>
                                    <p:cond delay="0"/>
                                  </p:stCondLst>
                                  <p:childTnLst>
                                    <p:anim calcmode="lin" valueType="num">
                                      <p:cBhvr>
                                        <p:cTn id="24" dur="1000"/>
                                        <p:tgtEl>
                                          <p:spTgt spid="18"/>
                                        </p:tgtEl>
                                        <p:attrNameLst>
                                          <p:attrName>ppt_x</p:attrName>
                                        </p:attrNameLst>
                                      </p:cBhvr>
                                      <p:tavLst>
                                        <p:tav tm="0">
                                          <p:val>
                                            <p:strVal val="ppt_x"/>
                                          </p:val>
                                        </p:tav>
                                        <p:tav tm="100000">
                                          <p:val>
                                            <p:strVal val="ppt_x-.2"/>
                                          </p:val>
                                        </p:tav>
                                      </p:tavLst>
                                    </p:anim>
                                    <p:anim calcmode="lin" valueType="num">
                                      <p:cBhvr>
                                        <p:cTn id="25" dur="1000"/>
                                        <p:tgtEl>
                                          <p:spTgt spid="18"/>
                                        </p:tgtEl>
                                        <p:attrNameLst>
                                          <p:attrName>ppt_y</p:attrName>
                                        </p:attrNameLst>
                                      </p:cBhvr>
                                      <p:tavLst>
                                        <p:tav tm="0">
                                          <p:val>
                                            <p:strVal val="ppt_y"/>
                                          </p:val>
                                        </p:tav>
                                        <p:tav tm="100000">
                                          <p:val>
                                            <p:strVal val="ppt_y"/>
                                          </p:val>
                                        </p:tav>
                                      </p:tavLst>
                                    </p:anim>
                                    <p:animEffect transition="out" filter="fade">
                                      <p:cBhvr>
                                        <p:cTn id="26" dur="1000"/>
                                        <p:tgtEl>
                                          <p:spTgt spid="18"/>
                                        </p:tgtEl>
                                      </p:cBhvr>
                                    </p:animEffect>
                                    <p:set>
                                      <p:cBhvr>
                                        <p:cTn id="27" dur="1" fill="hold">
                                          <p:stCondLst>
                                            <p:cond delay="999"/>
                                          </p:stCondLst>
                                        </p:cTn>
                                        <p:tgtEl>
                                          <p:spTgt spid="18"/>
                                        </p:tgtEl>
                                        <p:attrNameLst>
                                          <p:attrName>style.visibility</p:attrName>
                                        </p:attrNameLst>
                                      </p:cBhvr>
                                      <p:to>
                                        <p:strVal val="hidden"/>
                                      </p:to>
                                    </p:set>
                                  </p:childTnLst>
                                </p:cTn>
                              </p:par>
                              <p:par>
                                <p:cTn id="28" presetID="29" presetClass="exit" presetSubtype="0" fill="hold" grpId="1" nodeType="withEffect">
                                  <p:stCondLst>
                                    <p:cond delay="0"/>
                                  </p:stCondLst>
                                  <p:childTnLst>
                                    <p:anim calcmode="lin" valueType="num">
                                      <p:cBhvr>
                                        <p:cTn id="29" dur="1000"/>
                                        <p:tgtEl>
                                          <p:spTgt spid="17"/>
                                        </p:tgtEl>
                                        <p:attrNameLst>
                                          <p:attrName>ppt_x</p:attrName>
                                        </p:attrNameLst>
                                      </p:cBhvr>
                                      <p:tavLst>
                                        <p:tav tm="0">
                                          <p:val>
                                            <p:strVal val="ppt_x"/>
                                          </p:val>
                                        </p:tav>
                                        <p:tav tm="100000">
                                          <p:val>
                                            <p:strVal val="ppt_x-.2"/>
                                          </p:val>
                                        </p:tav>
                                      </p:tavLst>
                                    </p:anim>
                                    <p:anim calcmode="lin" valueType="num">
                                      <p:cBhvr>
                                        <p:cTn id="30" dur="1000"/>
                                        <p:tgtEl>
                                          <p:spTgt spid="17"/>
                                        </p:tgtEl>
                                        <p:attrNameLst>
                                          <p:attrName>ppt_y</p:attrName>
                                        </p:attrNameLst>
                                      </p:cBhvr>
                                      <p:tavLst>
                                        <p:tav tm="0">
                                          <p:val>
                                            <p:strVal val="ppt_y"/>
                                          </p:val>
                                        </p:tav>
                                        <p:tav tm="100000">
                                          <p:val>
                                            <p:strVal val="ppt_y"/>
                                          </p:val>
                                        </p:tav>
                                      </p:tavLst>
                                    </p:anim>
                                    <p:animEffect transition="out" filter="fade">
                                      <p:cBhvr>
                                        <p:cTn id="31" dur="1000"/>
                                        <p:tgtEl>
                                          <p:spTgt spid="17"/>
                                        </p:tgtEl>
                                      </p:cBhvr>
                                    </p:animEffect>
                                    <p:set>
                                      <p:cBhvr>
                                        <p:cTn id="32" dur="1" fill="hold">
                                          <p:stCondLst>
                                            <p:cond delay="9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ppt_x</p:attrName>
                                        </p:attrNameLst>
                                      </p:cBhvr>
                                      <p:tavLst>
                                        <p:tav tm="0">
                                          <p:val>
                                            <p:strVal val="#ppt_x-.2"/>
                                          </p:val>
                                        </p:tav>
                                        <p:tav tm="100000">
                                          <p:val>
                                            <p:strVal val="#ppt_x"/>
                                          </p:val>
                                        </p:tav>
                                      </p:tavLst>
                                    </p:anim>
                                    <p:anim calcmode="lin" valueType="num">
                                      <p:cBhvr>
                                        <p:cTn id="3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1000" fill="hold"/>
                                        <p:tgtEl>
                                          <p:spTgt spid="19"/>
                                        </p:tgtEl>
                                        <p:attrNameLst>
                                          <p:attrName>ppt_x</p:attrName>
                                        </p:attrNameLst>
                                      </p:cBhvr>
                                      <p:tavLst>
                                        <p:tav tm="0">
                                          <p:val>
                                            <p:strVal val="#ppt_x-.2"/>
                                          </p:val>
                                        </p:tav>
                                        <p:tav tm="100000">
                                          <p:val>
                                            <p:strVal val="#ppt_x"/>
                                          </p:val>
                                        </p:tav>
                                      </p:tavLst>
                                    </p:anim>
                                    <p:anim calcmode="lin" valueType="num">
                                      <p:cBhvr>
                                        <p:cTn id="45"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ppt_x</p:attrName>
                                        </p:attrNameLst>
                                      </p:cBhvr>
                                      <p:tavLst>
                                        <p:tav tm="0">
                                          <p:val>
                                            <p:strVal val="#ppt_x-.2"/>
                                          </p:val>
                                        </p:tav>
                                        <p:tav tm="100000">
                                          <p:val>
                                            <p:strVal val="#ppt_x"/>
                                          </p:val>
                                        </p:tav>
                                      </p:tavLst>
                                    </p:anim>
                                    <p:anim calcmode="lin" valueType="num">
                                      <p:cBhvr>
                                        <p:cTn id="52"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xit" presetSubtype="0" fill="hold" grpId="1" nodeType="clickEffect">
                                  <p:stCondLst>
                                    <p:cond delay="0"/>
                                  </p:stCondLst>
                                  <p:childTnLst>
                                    <p:anim calcmode="lin" valueType="num">
                                      <p:cBhvr>
                                        <p:cTn id="57" dur="1000"/>
                                        <p:tgtEl>
                                          <p:spTgt spid="14"/>
                                        </p:tgtEl>
                                        <p:attrNameLst>
                                          <p:attrName>ppt_x</p:attrName>
                                        </p:attrNameLst>
                                      </p:cBhvr>
                                      <p:tavLst>
                                        <p:tav tm="0">
                                          <p:val>
                                            <p:strVal val="ppt_x"/>
                                          </p:val>
                                        </p:tav>
                                        <p:tav tm="100000">
                                          <p:val>
                                            <p:strVal val="ppt_x-.2"/>
                                          </p:val>
                                        </p:tav>
                                      </p:tavLst>
                                    </p:anim>
                                    <p:anim calcmode="lin" valueType="num">
                                      <p:cBhvr>
                                        <p:cTn id="58" dur="1000"/>
                                        <p:tgtEl>
                                          <p:spTgt spid="14"/>
                                        </p:tgtEl>
                                        <p:attrNameLst>
                                          <p:attrName>ppt_y</p:attrName>
                                        </p:attrNameLst>
                                      </p:cBhvr>
                                      <p:tavLst>
                                        <p:tav tm="0">
                                          <p:val>
                                            <p:strVal val="ppt_y"/>
                                          </p:val>
                                        </p:tav>
                                        <p:tav tm="100000">
                                          <p:val>
                                            <p:strVal val="ppt_y"/>
                                          </p:val>
                                        </p:tav>
                                      </p:tavLst>
                                    </p:anim>
                                    <p:animEffect transition="out" filter="fade">
                                      <p:cBhvr>
                                        <p:cTn id="59" dur="1000"/>
                                        <p:tgtEl>
                                          <p:spTgt spid="14"/>
                                        </p:tgtEl>
                                      </p:cBhvr>
                                    </p:animEffect>
                                    <p:set>
                                      <p:cBhvr>
                                        <p:cTn id="60" dur="1" fill="hold">
                                          <p:stCondLst>
                                            <p:cond delay="999"/>
                                          </p:stCondLst>
                                        </p:cTn>
                                        <p:tgtEl>
                                          <p:spTgt spid="14"/>
                                        </p:tgtEl>
                                        <p:attrNameLst>
                                          <p:attrName>style.visibility</p:attrName>
                                        </p:attrNameLst>
                                      </p:cBhvr>
                                      <p:to>
                                        <p:strVal val="hidden"/>
                                      </p:to>
                                    </p:set>
                                  </p:childTnLst>
                                </p:cTn>
                              </p:par>
                              <p:par>
                                <p:cTn id="61" presetID="29" presetClass="exit" presetSubtype="0" fill="hold" grpId="1" nodeType="withEffect">
                                  <p:stCondLst>
                                    <p:cond delay="0"/>
                                  </p:stCondLst>
                                  <p:childTnLst>
                                    <p:anim calcmode="lin" valueType="num">
                                      <p:cBhvr>
                                        <p:cTn id="62" dur="1000"/>
                                        <p:tgtEl>
                                          <p:spTgt spid="19"/>
                                        </p:tgtEl>
                                        <p:attrNameLst>
                                          <p:attrName>ppt_x</p:attrName>
                                        </p:attrNameLst>
                                      </p:cBhvr>
                                      <p:tavLst>
                                        <p:tav tm="0">
                                          <p:val>
                                            <p:strVal val="ppt_x"/>
                                          </p:val>
                                        </p:tav>
                                        <p:tav tm="100000">
                                          <p:val>
                                            <p:strVal val="ppt_x-.2"/>
                                          </p:val>
                                        </p:tav>
                                      </p:tavLst>
                                    </p:anim>
                                    <p:anim calcmode="lin" valueType="num">
                                      <p:cBhvr>
                                        <p:cTn id="63" dur="1000"/>
                                        <p:tgtEl>
                                          <p:spTgt spid="19"/>
                                        </p:tgtEl>
                                        <p:attrNameLst>
                                          <p:attrName>ppt_y</p:attrName>
                                        </p:attrNameLst>
                                      </p:cBhvr>
                                      <p:tavLst>
                                        <p:tav tm="0">
                                          <p:val>
                                            <p:strVal val="ppt_y"/>
                                          </p:val>
                                        </p:tav>
                                        <p:tav tm="100000">
                                          <p:val>
                                            <p:strVal val="ppt_y"/>
                                          </p:val>
                                        </p:tav>
                                      </p:tavLst>
                                    </p:anim>
                                    <p:animEffect transition="out" filter="fade">
                                      <p:cBhvr>
                                        <p:cTn id="64" dur="1000"/>
                                        <p:tgtEl>
                                          <p:spTgt spid="19"/>
                                        </p:tgtEl>
                                      </p:cBhvr>
                                    </p:animEffect>
                                    <p:set>
                                      <p:cBhvr>
                                        <p:cTn id="65" dur="1" fill="hold">
                                          <p:stCondLst>
                                            <p:cond delay="999"/>
                                          </p:stCondLst>
                                        </p:cTn>
                                        <p:tgtEl>
                                          <p:spTgt spid="19"/>
                                        </p:tgtEl>
                                        <p:attrNameLst>
                                          <p:attrName>style.visibility</p:attrName>
                                        </p:attrNameLst>
                                      </p:cBhvr>
                                      <p:to>
                                        <p:strVal val="hidden"/>
                                      </p:to>
                                    </p:set>
                                  </p:childTnLst>
                                </p:cTn>
                              </p:par>
                              <p:par>
                                <p:cTn id="66" presetID="29" presetClass="exit" presetSubtype="0" fill="hold" grpId="1" nodeType="withEffect">
                                  <p:stCondLst>
                                    <p:cond delay="0"/>
                                  </p:stCondLst>
                                  <p:childTnLst>
                                    <p:anim calcmode="lin" valueType="num">
                                      <p:cBhvr>
                                        <p:cTn id="67" dur="1000"/>
                                        <p:tgtEl>
                                          <p:spTgt spid="16"/>
                                        </p:tgtEl>
                                        <p:attrNameLst>
                                          <p:attrName>ppt_x</p:attrName>
                                        </p:attrNameLst>
                                      </p:cBhvr>
                                      <p:tavLst>
                                        <p:tav tm="0">
                                          <p:val>
                                            <p:strVal val="ppt_x"/>
                                          </p:val>
                                        </p:tav>
                                        <p:tav tm="100000">
                                          <p:val>
                                            <p:strVal val="ppt_x-.2"/>
                                          </p:val>
                                        </p:tav>
                                      </p:tavLst>
                                    </p:anim>
                                    <p:anim calcmode="lin" valueType="num">
                                      <p:cBhvr>
                                        <p:cTn id="68" dur="1000"/>
                                        <p:tgtEl>
                                          <p:spTgt spid="16"/>
                                        </p:tgtEl>
                                        <p:attrNameLst>
                                          <p:attrName>ppt_y</p:attrName>
                                        </p:attrNameLst>
                                      </p:cBhvr>
                                      <p:tavLst>
                                        <p:tav tm="0">
                                          <p:val>
                                            <p:strVal val="ppt_y"/>
                                          </p:val>
                                        </p:tav>
                                        <p:tav tm="100000">
                                          <p:val>
                                            <p:strVal val="ppt_y"/>
                                          </p:val>
                                        </p:tav>
                                      </p:tavLst>
                                    </p:anim>
                                    <p:animEffect transition="out" filter="fade">
                                      <p:cBhvr>
                                        <p:cTn id="69" dur="1000"/>
                                        <p:tgtEl>
                                          <p:spTgt spid="16"/>
                                        </p:tgtEl>
                                      </p:cBhvr>
                                    </p:animEffect>
                                    <p:set>
                                      <p:cBhvr>
                                        <p:cTn id="70" dur="1" fill="hold">
                                          <p:stCondLst>
                                            <p:cond delay="999"/>
                                          </p:stCondLst>
                                        </p:cTn>
                                        <p:tgtEl>
                                          <p:spTgt spid="1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1000" fill="hold"/>
                                        <p:tgtEl>
                                          <p:spTgt spid="7"/>
                                        </p:tgtEl>
                                        <p:attrNameLst>
                                          <p:attrName>ppt_x</p:attrName>
                                        </p:attrNameLst>
                                      </p:cBhvr>
                                      <p:tavLst>
                                        <p:tav tm="0">
                                          <p:val>
                                            <p:strVal val="#ppt_x-.2"/>
                                          </p:val>
                                        </p:tav>
                                        <p:tav tm="100000">
                                          <p:val>
                                            <p:strVal val="#ppt_x"/>
                                          </p:val>
                                        </p:tav>
                                      </p:tavLst>
                                    </p:anim>
                                    <p:anim calcmode="lin" valueType="num">
                                      <p:cBhvr>
                                        <p:cTn id="7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77" dur="10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29" presetClass="entr" presetSubtype="0" fill="hold" nodeType="click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p:cTn id="82" dur="1000" fill="hold"/>
                                        <p:tgtEl>
                                          <p:spTgt spid="12"/>
                                        </p:tgtEl>
                                        <p:attrNameLst>
                                          <p:attrName>ppt_x</p:attrName>
                                        </p:attrNameLst>
                                      </p:cBhvr>
                                      <p:tavLst>
                                        <p:tav tm="0">
                                          <p:val>
                                            <p:strVal val="#ppt_x-.2"/>
                                          </p:val>
                                        </p:tav>
                                        <p:tav tm="100000">
                                          <p:val>
                                            <p:strVal val="#ppt_x"/>
                                          </p:val>
                                        </p:tav>
                                      </p:tavLst>
                                    </p:anim>
                                    <p:anim calcmode="lin" valueType="num">
                                      <p:cBhvr>
                                        <p:cTn id="8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84" dur="1000"/>
                                        <p:tgtEl>
                                          <p:spTgt spid="12"/>
                                        </p:tgtEl>
                                      </p:cBhvr>
                                    </p:animEffect>
                                  </p:childTnLst>
                                </p:cTn>
                              </p:par>
                              <p:par>
                                <p:cTn id="85" presetID="29"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p:cTn id="87" dur="1000" fill="hold"/>
                                        <p:tgtEl>
                                          <p:spTgt spid="11"/>
                                        </p:tgtEl>
                                        <p:attrNameLst>
                                          <p:attrName>ppt_x</p:attrName>
                                        </p:attrNameLst>
                                      </p:cBhvr>
                                      <p:tavLst>
                                        <p:tav tm="0">
                                          <p:val>
                                            <p:strVal val="#ppt_x-.2"/>
                                          </p:val>
                                        </p:tav>
                                        <p:tav tm="100000">
                                          <p:val>
                                            <p:strVal val="#ppt_x"/>
                                          </p:val>
                                        </p:tav>
                                      </p:tavLst>
                                    </p:anim>
                                    <p:anim calcmode="lin" valueType="num">
                                      <p:cBhvr>
                                        <p:cTn id="8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89" dur="1000"/>
                                        <p:tgtEl>
                                          <p:spTgt spid="11"/>
                                        </p:tgtEl>
                                      </p:cBhvr>
                                    </p:animEffect>
                                  </p:childTnLst>
                                </p:cTn>
                              </p:par>
                            </p:childTnLst>
                          </p:cTn>
                        </p:par>
                      </p:childTnLst>
                    </p:cTn>
                  </p:par>
                  <p:par>
                    <p:cTn id="90" fill="hold">
                      <p:stCondLst>
                        <p:cond delay="indefinite"/>
                      </p:stCondLst>
                      <p:childTnLst>
                        <p:par>
                          <p:cTn id="91" fill="hold">
                            <p:stCondLst>
                              <p:cond delay="0"/>
                            </p:stCondLst>
                            <p:childTnLst>
                              <p:par>
                                <p:cTn id="92" presetID="29" presetClass="exit" presetSubtype="0" fill="hold" nodeType="clickEffect">
                                  <p:stCondLst>
                                    <p:cond delay="0"/>
                                  </p:stCondLst>
                                  <p:childTnLst>
                                    <p:anim calcmode="lin" valueType="num">
                                      <p:cBhvr>
                                        <p:cTn id="93" dur="1000"/>
                                        <p:tgtEl>
                                          <p:spTgt spid="12"/>
                                        </p:tgtEl>
                                        <p:attrNameLst>
                                          <p:attrName>ppt_x</p:attrName>
                                        </p:attrNameLst>
                                      </p:cBhvr>
                                      <p:tavLst>
                                        <p:tav tm="0">
                                          <p:val>
                                            <p:strVal val="ppt_x"/>
                                          </p:val>
                                        </p:tav>
                                        <p:tav tm="100000">
                                          <p:val>
                                            <p:strVal val="ppt_x-.2"/>
                                          </p:val>
                                        </p:tav>
                                      </p:tavLst>
                                    </p:anim>
                                    <p:anim calcmode="lin" valueType="num">
                                      <p:cBhvr>
                                        <p:cTn id="94" dur="1000"/>
                                        <p:tgtEl>
                                          <p:spTgt spid="12"/>
                                        </p:tgtEl>
                                        <p:attrNameLst>
                                          <p:attrName>ppt_y</p:attrName>
                                        </p:attrNameLst>
                                      </p:cBhvr>
                                      <p:tavLst>
                                        <p:tav tm="0">
                                          <p:val>
                                            <p:strVal val="ppt_y"/>
                                          </p:val>
                                        </p:tav>
                                        <p:tav tm="100000">
                                          <p:val>
                                            <p:strVal val="ppt_y"/>
                                          </p:val>
                                        </p:tav>
                                      </p:tavLst>
                                    </p:anim>
                                    <p:animEffect transition="out" filter="fade">
                                      <p:cBhvr>
                                        <p:cTn id="95" dur="1000"/>
                                        <p:tgtEl>
                                          <p:spTgt spid="12"/>
                                        </p:tgtEl>
                                      </p:cBhvr>
                                    </p:animEffect>
                                    <p:set>
                                      <p:cBhvr>
                                        <p:cTn id="96" dur="1" fill="hold">
                                          <p:stCondLst>
                                            <p:cond delay="999"/>
                                          </p:stCondLst>
                                        </p:cTn>
                                        <p:tgtEl>
                                          <p:spTgt spid="12"/>
                                        </p:tgtEl>
                                        <p:attrNameLst>
                                          <p:attrName>style.visibility</p:attrName>
                                        </p:attrNameLst>
                                      </p:cBhvr>
                                      <p:to>
                                        <p:strVal val="hidden"/>
                                      </p:to>
                                    </p:set>
                                  </p:childTnLst>
                                </p:cTn>
                              </p:par>
                              <p:par>
                                <p:cTn id="97" presetID="29" presetClass="exit" presetSubtype="0" fill="hold" grpId="1" nodeType="withEffect">
                                  <p:stCondLst>
                                    <p:cond delay="0"/>
                                  </p:stCondLst>
                                  <p:childTnLst>
                                    <p:anim calcmode="lin" valueType="num">
                                      <p:cBhvr>
                                        <p:cTn id="98" dur="1000"/>
                                        <p:tgtEl>
                                          <p:spTgt spid="11"/>
                                        </p:tgtEl>
                                        <p:attrNameLst>
                                          <p:attrName>ppt_x</p:attrName>
                                        </p:attrNameLst>
                                      </p:cBhvr>
                                      <p:tavLst>
                                        <p:tav tm="0">
                                          <p:val>
                                            <p:strVal val="ppt_x"/>
                                          </p:val>
                                        </p:tav>
                                        <p:tav tm="100000">
                                          <p:val>
                                            <p:strVal val="ppt_x-.2"/>
                                          </p:val>
                                        </p:tav>
                                      </p:tavLst>
                                    </p:anim>
                                    <p:anim calcmode="lin" valueType="num">
                                      <p:cBhvr>
                                        <p:cTn id="99" dur="1000"/>
                                        <p:tgtEl>
                                          <p:spTgt spid="11"/>
                                        </p:tgtEl>
                                        <p:attrNameLst>
                                          <p:attrName>ppt_y</p:attrName>
                                        </p:attrNameLst>
                                      </p:cBhvr>
                                      <p:tavLst>
                                        <p:tav tm="0">
                                          <p:val>
                                            <p:strVal val="ppt_y"/>
                                          </p:val>
                                        </p:tav>
                                        <p:tav tm="100000">
                                          <p:val>
                                            <p:strVal val="ppt_y"/>
                                          </p:val>
                                        </p:tav>
                                      </p:tavLst>
                                    </p:anim>
                                    <p:animEffect transition="out" filter="fade">
                                      <p:cBhvr>
                                        <p:cTn id="100" dur="1000"/>
                                        <p:tgtEl>
                                          <p:spTgt spid="11"/>
                                        </p:tgtEl>
                                      </p:cBhvr>
                                    </p:animEffect>
                                    <p:set>
                                      <p:cBhvr>
                                        <p:cTn id="101"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7" grpId="0"/>
      <p:bldP spid="10" grpId="0" animBg="1"/>
      <p:bldP spid="11" grpId="0" animBg="1"/>
      <p:bldP spid="11" grpId="1" animBg="1"/>
      <p:bldP spid="14" grpId="0"/>
      <p:bldP spid="14" grpId="1"/>
      <p:bldP spid="16" grpId="0"/>
      <p:bldP spid="16" grpId="1"/>
      <p:bldP spid="19" grpId="0"/>
      <p:bldP spid="1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a:solidFill>
                  <a:srgbClr val="007A37"/>
                </a:solidFill>
                <a:latin typeface="Arial" pitchFamily="34" charset="0"/>
                <a:cs typeface="Arial" pitchFamily="34" charset="0"/>
              </a:rPr>
              <a:t>Bài 6. ĐẶC ĐIỂM DÂN CƯ, XÃ HỘI CHÂU Á</a:t>
            </a: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a:solidFill>
                  <a:srgbClr val="002060"/>
                </a:solidFill>
                <a:latin typeface="Arial" pitchFamily="34" charset="0"/>
                <a:cs typeface="Arial" pitchFamily="34" charset="0"/>
              </a:rPr>
              <a:t>1. Dân cư, tôn giáo</a:t>
            </a:r>
          </a:p>
          <a:p>
            <a:r>
              <a:rPr lang="en-US" sz="2900" b="1" i="1" u="sng">
                <a:solidFill>
                  <a:srgbClr val="002060"/>
                </a:solidFill>
                <a:latin typeface="Arial" pitchFamily="34" charset="0"/>
                <a:cs typeface="Arial" pitchFamily="34" charset="0"/>
              </a:rPr>
              <a:t>b. Tôn giáo</a:t>
            </a:r>
            <a:endParaRPr lang="en-US" sz="2900" u="sng"/>
          </a:p>
        </p:txBody>
      </p:sp>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Rounded Corners 7">
            <a:extLst>
              <a:ext uri="{FF2B5EF4-FFF2-40B4-BE49-F238E27FC236}">
                <a16:creationId xmlns:a16="http://schemas.microsoft.com/office/drawing/2014/main" id="{83943E22-6FC5-4857-96F1-DB4BDF369685}"/>
              </a:ext>
            </a:extLst>
          </p:cNvPr>
          <p:cNvSpPr/>
          <p:nvPr/>
        </p:nvSpPr>
        <p:spPr>
          <a:xfrm>
            <a:off x="745588" y="2147679"/>
            <a:ext cx="10536701" cy="1214499"/>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30000"/>
              </a:lnSpc>
            </a:pPr>
            <a:r>
              <a:rPr lang="en-US" sz="2600" b="1" i="1">
                <a:solidFill>
                  <a:srgbClr val="002060"/>
                </a:solidFill>
                <a:latin typeface="Arial" pitchFamily="34" charset="0"/>
                <a:cs typeface="Arial" pitchFamily="34" charset="0"/>
              </a:rPr>
              <a:t>     *</a:t>
            </a:r>
            <a:r>
              <a:rPr lang="vi-VN" sz="2600" b="1" i="1">
                <a:solidFill>
                  <a:srgbClr val="002060"/>
                </a:solidFill>
                <a:latin typeface="Arial" pitchFamily="34" charset="0"/>
                <a:cs typeface="Arial" pitchFamily="34" charset="0"/>
              </a:rPr>
              <a:t>Dựa vào thông tin mục 1.b, trình bày đặc điểm tôn giáo ở châu Á, theo bảng sau:</a:t>
            </a:r>
            <a:endParaRPr lang="en-US" sz="2600" b="1" i="1" dirty="0">
              <a:solidFill>
                <a:srgbClr val="002060"/>
              </a:solidFill>
              <a:latin typeface="Arial" pitchFamily="34" charset="0"/>
              <a:cs typeface="Arial" pitchFamily="34" charset="0"/>
            </a:endParaRPr>
          </a:p>
        </p:txBody>
      </p:sp>
      <p:pic>
        <p:nvPicPr>
          <p:cNvPr id="18" name="Picture 17">
            <a:extLst>
              <a:ext uri="{FF2B5EF4-FFF2-40B4-BE49-F238E27FC236}">
                <a16:creationId xmlns:a16="http://schemas.microsoft.com/office/drawing/2014/main" id="{604A8784-7D1E-4B40-830D-706D02A34333}"/>
              </a:ext>
            </a:extLst>
          </p:cNvPr>
          <p:cNvPicPr>
            <a:picLocks noChangeAspect="1"/>
          </p:cNvPicPr>
          <p:nvPr/>
        </p:nvPicPr>
        <p:blipFill rotWithShape="1">
          <a:blip r:embed="rId3" cstate="print">
            <a:extLst>
              <a:ext uri="{BEBA8EAE-BF5A-486C-A8C5-ECC9F3942E4B}">
                <a14:imgProps xmlns:a14="http://schemas.microsoft.com/office/drawing/2010/main">
                  <a14:imgLayer>
                    <a14:imgEffect>
                      <a14:backgroundRemoval t="25000" b="66628" l="6977" r="44186">
                        <a14:foregroundMark x1="16744" y1="32558" x2="16744" y2="32558"/>
                        <a14:foregroundMark x1="9767" y1="33605" x2="9767" y2="33605"/>
                        <a14:foregroundMark x1="7093" y1="34535" x2="7093" y2="34535"/>
                        <a14:foregroundMark x1="31395" y1="28605" x2="31395" y2="28605"/>
                        <a14:foregroundMark x1="40930" y1="29070" x2="40930" y2="29070"/>
                        <a14:foregroundMark x1="32558" y1="25000" x2="32558" y2="25000"/>
                        <a14:foregroundMark x1="34419" y1="36163" x2="34419" y2="36163"/>
                        <a14:foregroundMark x1="31163" y1="64070" x2="31163" y2="64070"/>
                        <a14:foregroundMark x1="21163" y1="64186" x2="21163" y2="64186"/>
                        <a14:foregroundMark x1="22209" y1="66628" x2="22209" y2="66628"/>
                        <a14:foregroundMark x1="35930" y1="46395" x2="35930" y2="46395"/>
                        <a14:foregroundMark x1="44186" y1="41279" x2="44186" y2="41279"/>
                        <a14:foregroundMark x1="38256" y1="43488" x2="38256" y2="43488"/>
                        <a14:foregroundMark x1="24535" y1="48256" x2="24535" y2="48256"/>
                      </a14:backgroundRemoval>
                    </a14:imgEffect>
                  </a14:imgLayer>
                </a14:imgProps>
              </a:ext>
            </a:extLst>
          </a:blip>
          <a:srcRect l="5192" t="22288" r="52690" b="31973"/>
          <a:stretch/>
        </p:blipFill>
        <p:spPr>
          <a:xfrm>
            <a:off x="239156" y="1715867"/>
            <a:ext cx="1000545" cy="1086608"/>
          </a:xfrm>
          <a:prstGeom prst="rect">
            <a:avLst/>
          </a:prstGeom>
        </p:spPr>
      </p:pic>
      <p:graphicFrame>
        <p:nvGraphicFramePr>
          <p:cNvPr id="11" name="Table 10"/>
          <p:cNvGraphicFramePr>
            <a:graphicFrameLocks noGrp="1"/>
          </p:cNvGraphicFramePr>
          <p:nvPr/>
        </p:nvGraphicFramePr>
        <p:xfrm>
          <a:off x="1839203" y="3700503"/>
          <a:ext cx="8528685" cy="2971800"/>
        </p:xfrm>
        <a:graphic>
          <a:graphicData uri="http://schemas.openxmlformats.org/drawingml/2006/table">
            <a:tbl>
              <a:tblPr/>
              <a:tblGrid>
                <a:gridCol w="2578052">
                  <a:extLst>
                    <a:ext uri="{9D8B030D-6E8A-4147-A177-3AD203B41FA5}">
                      <a16:colId xmlns:a16="http://schemas.microsoft.com/office/drawing/2014/main" val="20000"/>
                    </a:ext>
                  </a:extLst>
                </a:gridCol>
                <a:gridCol w="3538168">
                  <a:extLst>
                    <a:ext uri="{9D8B030D-6E8A-4147-A177-3AD203B41FA5}">
                      <a16:colId xmlns:a16="http://schemas.microsoft.com/office/drawing/2014/main" val="20001"/>
                    </a:ext>
                  </a:extLst>
                </a:gridCol>
                <a:gridCol w="2412465">
                  <a:extLst>
                    <a:ext uri="{9D8B030D-6E8A-4147-A177-3AD203B41FA5}">
                      <a16:colId xmlns:a16="http://schemas.microsoft.com/office/drawing/2014/main" val="20002"/>
                    </a:ext>
                  </a:extLst>
                </a:gridCol>
              </a:tblGrid>
              <a:tr h="0">
                <a:tc>
                  <a:txBody>
                    <a:bodyPr/>
                    <a:lstStyle/>
                    <a:p>
                      <a:pPr algn="ctr">
                        <a:lnSpc>
                          <a:spcPct val="150000"/>
                        </a:lnSpc>
                        <a:spcBef>
                          <a:spcPts val="600"/>
                        </a:spcBef>
                        <a:spcAft>
                          <a:spcPts val="0"/>
                        </a:spcAft>
                      </a:pPr>
                      <a:r>
                        <a:rPr lang="en-US" sz="2600" b="1">
                          <a:solidFill>
                            <a:srgbClr val="000000"/>
                          </a:solidFill>
                          <a:latin typeface="+mj-lt"/>
                          <a:ea typeface="Calibri"/>
                          <a:cs typeface="Times New Roman"/>
                        </a:rPr>
                        <a:t>Tôn giáo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50000"/>
                        </a:lnSpc>
                        <a:spcBef>
                          <a:spcPts val="600"/>
                        </a:spcBef>
                        <a:spcAft>
                          <a:spcPts val="0"/>
                        </a:spcAft>
                      </a:pPr>
                      <a:r>
                        <a:rPr lang="en-US" sz="2600" b="1">
                          <a:solidFill>
                            <a:srgbClr val="000000"/>
                          </a:solidFill>
                          <a:latin typeface="+mj-lt"/>
                          <a:ea typeface="Calibri"/>
                          <a:cs typeface="Times New Roman"/>
                        </a:rPr>
                        <a:t>Thời gian ra đời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50000"/>
                        </a:lnSpc>
                        <a:spcBef>
                          <a:spcPts val="600"/>
                        </a:spcBef>
                        <a:spcAft>
                          <a:spcPts val="0"/>
                        </a:spcAft>
                      </a:pPr>
                      <a:r>
                        <a:rPr lang="en-US" sz="2600" b="1">
                          <a:solidFill>
                            <a:srgbClr val="000000"/>
                          </a:solidFill>
                          <a:latin typeface="+mj-lt"/>
                          <a:ea typeface="Calibri"/>
                          <a:cs typeface="Times New Roman"/>
                        </a:rPr>
                        <a:t>Nơi ra đời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0000"/>
                  </a:ext>
                </a:extLst>
              </a:tr>
              <a:tr h="0">
                <a:tc>
                  <a:txBody>
                    <a:bodyPr/>
                    <a:lstStyle/>
                    <a:p>
                      <a:pPr algn="ctr">
                        <a:lnSpc>
                          <a:spcPct val="150000"/>
                        </a:lnSpc>
                        <a:spcBef>
                          <a:spcPts val="600"/>
                        </a:spcBef>
                        <a:spcAft>
                          <a:spcPts val="0"/>
                        </a:spcAft>
                        <a:tabLst>
                          <a:tab pos="126365" algn="l"/>
                        </a:tabLst>
                      </a:pPr>
                      <a:r>
                        <a:rPr lang="en-US" sz="2600" b="1">
                          <a:solidFill>
                            <a:srgbClr val="000000"/>
                          </a:solidFill>
                          <a:latin typeface="+mj-lt"/>
                          <a:ea typeface="Calibri"/>
                          <a:cs typeface="Times New Roman"/>
                        </a:rPr>
                        <a:t>Ấn Độ giáo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endParaRPr lang="en-US" sz="2600" b="1">
                        <a:solidFill>
                          <a:srgbClr val="000000"/>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endParaRPr lang="en-US" sz="2600" b="1">
                        <a:solidFill>
                          <a:srgbClr val="000000"/>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0">
                <a:tc>
                  <a:txBody>
                    <a:bodyPr/>
                    <a:lstStyle/>
                    <a:p>
                      <a:pPr algn="ctr">
                        <a:lnSpc>
                          <a:spcPct val="150000"/>
                        </a:lnSpc>
                        <a:spcBef>
                          <a:spcPts val="600"/>
                        </a:spcBef>
                        <a:spcAft>
                          <a:spcPts val="0"/>
                        </a:spcAft>
                      </a:pPr>
                      <a:r>
                        <a:rPr lang="en-US" sz="2600" b="1">
                          <a:solidFill>
                            <a:srgbClr val="000000"/>
                          </a:solidFill>
                          <a:latin typeface="+mj-lt"/>
                          <a:ea typeface="Calibri"/>
                          <a:cs typeface="Times New Roman"/>
                        </a:rPr>
                        <a:t>Phật giáo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endParaRPr lang="nb-NO" sz="2600" b="1">
                        <a:solidFill>
                          <a:srgbClr val="000000"/>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endParaRPr lang="en-US" sz="2600" b="1">
                        <a:solidFill>
                          <a:srgbClr val="000000"/>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0">
                <a:tc>
                  <a:txBody>
                    <a:bodyPr/>
                    <a:lstStyle/>
                    <a:p>
                      <a:pPr algn="ctr">
                        <a:lnSpc>
                          <a:spcPct val="150000"/>
                        </a:lnSpc>
                        <a:spcBef>
                          <a:spcPts val="600"/>
                        </a:spcBef>
                        <a:spcAft>
                          <a:spcPts val="0"/>
                        </a:spcAft>
                      </a:pPr>
                      <a:r>
                        <a:rPr lang="en-US" sz="2600" b="1">
                          <a:solidFill>
                            <a:srgbClr val="000000"/>
                          </a:solidFill>
                          <a:latin typeface="+mj-lt"/>
                          <a:ea typeface="Calibri"/>
                          <a:cs typeface="Times New Roman"/>
                        </a:rPr>
                        <a:t>Kitô giáo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endParaRPr lang="en-US" sz="2600" b="1">
                        <a:solidFill>
                          <a:srgbClr val="000000"/>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endParaRPr lang="en-US" sz="2600" b="1">
                        <a:solidFill>
                          <a:srgbClr val="000000"/>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0">
                <a:tc>
                  <a:txBody>
                    <a:bodyPr/>
                    <a:lstStyle/>
                    <a:p>
                      <a:pPr algn="ctr">
                        <a:lnSpc>
                          <a:spcPct val="150000"/>
                        </a:lnSpc>
                        <a:spcBef>
                          <a:spcPts val="600"/>
                        </a:spcBef>
                        <a:spcAft>
                          <a:spcPts val="0"/>
                        </a:spcAft>
                      </a:pPr>
                      <a:r>
                        <a:rPr lang="en-US" sz="2600" b="1">
                          <a:solidFill>
                            <a:srgbClr val="000000"/>
                          </a:solidFill>
                          <a:latin typeface="+mj-lt"/>
                          <a:ea typeface="Calibri"/>
                          <a:cs typeface="Times New Roman"/>
                        </a:rPr>
                        <a:t>Hồi giáo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endParaRPr lang="en-US" sz="2600" b="1">
                        <a:solidFill>
                          <a:srgbClr val="000000"/>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endParaRPr lang="en-US" sz="2600" b="1">
                        <a:solidFill>
                          <a:srgbClr val="000000"/>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nvGraphicFramePr>
        <p:xfrm>
          <a:off x="1828801" y="1927986"/>
          <a:ext cx="8692808" cy="2971800"/>
        </p:xfrm>
        <a:graphic>
          <a:graphicData uri="http://schemas.openxmlformats.org/drawingml/2006/table">
            <a:tbl>
              <a:tblPr/>
              <a:tblGrid>
                <a:gridCol w="1913116">
                  <a:extLst>
                    <a:ext uri="{9D8B030D-6E8A-4147-A177-3AD203B41FA5}">
                      <a16:colId xmlns:a16="http://schemas.microsoft.com/office/drawing/2014/main" val="20000"/>
                    </a:ext>
                  </a:extLst>
                </a:gridCol>
                <a:gridCol w="4320802">
                  <a:extLst>
                    <a:ext uri="{9D8B030D-6E8A-4147-A177-3AD203B41FA5}">
                      <a16:colId xmlns:a16="http://schemas.microsoft.com/office/drawing/2014/main" val="20001"/>
                    </a:ext>
                  </a:extLst>
                </a:gridCol>
                <a:gridCol w="2458890">
                  <a:extLst>
                    <a:ext uri="{9D8B030D-6E8A-4147-A177-3AD203B41FA5}">
                      <a16:colId xmlns:a16="http://schemas.microsoft.com/office/drawing/2014/main" val="20002"/>
                    </a:ext>
                  </a:extLst>
                </a:gridCol>
              </a:tblGrid>
              <a:tr h="0">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Tôn giáo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Thời gian ra đời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Nơi ra đời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0000"/>
                  </a:ext>
                </a:extLst>
              </a:tr>
              <a:tr h="0">
                <a:tc>
                  <a:txBody>
                    <a:bodyPr/>
                    <a:lstStyle/>
                    <a:p>
                      <a:pPr algn="ctr">
                        <a:lnSpc>
                          <a:spcPct val="150000"/>
                        </a:lnSpc>
                        <a:spcBef>
                          <a:spcPts val="600"/>
                        </a:spcBef>
                        <a:spcAft>
                          <a:spcPts val="0"/>
                        </a:spcAft>
                        <a:tabLst>
                          <a:tab pos="126365" algn="l"/>
                        </a:tabLst>
                      </a:pPr>
                      <a:r>
                        <a:rPr lang="en-US" sz="2600" b="1">
                          <a:solidFill>
                            <a:srgbClr val="002060"/>
                          </a:solidFill>
                          <a:latin typeface="+mn-lt"/>
                          <a:ea typeface="Calibri"/>
                          <a:cs typeface="Times New Roman"/>
                        </a:rPr>
                        <a:t>Ấn Độ giáo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Hơn 1000 năm trước CN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Ấn Độ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0">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Phật giáo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nb-NO" sz="2600" b="1">
                          <a:solidFill>
                            <a:srgbClr val="002060"/>
                          </a:solidFill>
                          <a:latin typeface="+mn-lt"/>
                          <a:ea typeface="Calibri"/>
                          <a:cs typeface="Times New Roman"/>
                        </a:rPr>
                        <a:t>Thế kỉ VI trước CN</a:t>
                      </a:r>
                      <a:endParaRPr lang="en-US" sz="2600" b="1">
                        <a:solidFill>
                          <a:srgbClr val="002060"/>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Ấn Độ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0">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Kitô giáo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Đầu CN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Pa-le-xtin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0">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Hồi giáo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Thế kỉ VII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600" b="1">
                          <a:solidFill>
                            <a:srgbClr val="002060"/>
                          </a:solidFill>
                          <a:latin typeface="+mn-lt"/>
                          <a:ea typeface="Calibri"/>
                          <a:cs typeface="Times New Roman"/>
                        </a:rPr>
                        <a:t>Arập Xê-út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4"/>
                  </a:ext>
                </a:extLst>
              </a:tr>
            </a:tbl>
          </a:graphicData>
        </a:graphic>
      </p:graphicFrame>
      <p:sp>
        <p:nvSpPr>
          <p:cNvPr id="54274" name="Rectangle 2"/>
          <p:cNvSpPr>
            <a:spLocks noChangeArrowheads="1"/>
          </p:cNvSpPr>
          <p:nvPr/>
        </p:nvSpPr>
        <p:spPr bwMode="auto">
          <a:xfrm>
            <a:off x="98476" y="5120632"/>
            <a:ext cx="11686789" cy="131818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a:ln>
                  <a:noFill/>
                </a:ln>
                <a:solidFill>
                  <a:srgbClr val="000000"/>
                </a:solidFill>
                <a:effectLst/>
                <a:ea typeface="Calibri" pitchFamily="34" charset="0"/>
                <a:cs typeface="Times New Roman" pitchFamily="18" charset="0"/>
              </a:rPr>
              <a:t>- Châu Á là nơi ra đời của bốn tôn giáo lớn trên thế giới.</a:t>
            </a:r>
          </a:p>
          <a:p>
            <a:pPr marL="0" marR="0" lvl="0" indent="0" algn="l"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a:ln>
                  <a:noFill/>
                </a:ln>
                <a:solidFill>
                  <a:srgbClr val="000000"/>
                </a:solidFill>
                <a:effectLst/>
                <a:ea typeface="Calibri" pitchFamily="34" charset="0"/>
                <a:cs typeface="Times New Roman" pitchFamily="18" charset="0"/>
              </a:rPr>
              <a:t>- Hiện nay, các tôn giáo lan truyền khắp thế giới, thu hút số lượng lớn tín đồ.</a:t>
            </a:r>
            <a:r>
              <a:rPr kumimoji="0" lang="en-US" sz="2800" b="1" i="0" u="none" strike="noStrike" cap="none" normalizeH="0" baseline="0">
                <a:ln>
                  <a:noFill/>
                </a:ln>
                <a:solidFill>
                  <a:schemeClr val="tx1"/>
                </a:solidFill>
                <a:effectLst/>
                <a:cs typeface="Arial" pitchFamily="34" charset="0"/>
              </a:rPr>
              <a:t> </a:t>
            </a: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ppt_x</p:attrName>
                                        </p:attrNameLst>
                                      </p:cBhvr>
                                      <p:tavLst>
                                        <p:tav tm="0">
                                          <p:val>
                                            <p:strVal val="#ppt_x-.2"/>
                                          </p:val>
                                        </p:tav>
                                        <p:tav tm="100000">
                                          <p:val>
                                            <p:strVal val="#ppt_x"/>
                                          </p:val>
                                        </p:tav>
                                      </p:tavLst>
                                    </p:anim>
                                    <p:anim calcmode="lin" valueType="num">
                                      <p:cBhvr>
                                        <p:cTn id="1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
                                        </p:tgtEl>
                                      </p:cBhvr>
                                    </p:animEffect>
                                  </p:childTnLst>
                                </p:cTn>
                              </p:par>
                              <p:par>
                                <p:cTn id="15" presetID="8"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xit" presetSubtype="0" fill="hold" nodeType="clickEffect">
                                  <p:stCondLst>
                                    <p:cond delay="0"/>
                                  </p:stCondLst>
                                  <p:childTnLst>
                                    <p:anim calcmode="lin" valueType="num">
                                      <p:cBhvr>
                                        <p:cTn id="21" dur="1000"/>
                                        <p:tgtEl>
                                          <p:spTgt spid="11"/>
                                        </p:tgtEl>
                                        <p:attrNameLst>
                                          <p:attrName>ppt_x</p:attrName>
                                        </p:attrNameLst>
                                      </p:cBhvr>
                                      <p:tavLst>
                                        <p:tav tm="0">
                                          <p:val>
                                            <p:strVal val="ppt_x"/>
                                          </p:val>
                                        </p:tav>
                                        <p:tav tm="100000">
                                          <p:val>
                                            <p:strVal val="ppt_x-.2"/>
                                          </p:val>
                                        </p:tav>
                                      </p:tavLst>
                                    </p:anim>
                                    <p:anim calcmode="lin" valueType="num">
                                      <p:cBhvr>
                                        <p:cTn id="22" dur="1000"/>
                                        <p:tgtEl>
                                          <p:spTgt spid="11"/>
                                        </p:tgtEl>
                                        <p:attrNameLst>
                                          <p:attrName>ppt_y</p:attrName>
                                        </p:attrNameLst>
                                      </p:cBhvr>
                                      <p:tavLst>
                                        <p:tav tm="0">
                                          <p:val>
                                            <p:strVal val="ppt_y"/>
                                          </p:val>
                                        </p:tav>
                                        <p:tav tm="100000">
                                          <p:val>
                                            <p:strVal val="ppt_y"/>
                                          </p:val>
                                        </p:tav>
                                      </p:tavLst>
                                    </p:anim>
                                    <p:animEffect transition="out" filter="fade">
                                      <p:cBhvr>
                                        <p:cTn id="23" dur="1000"/>
                                        <p:tgtEl>
                                          <p:spTgt spid="11"/>
                                        </p:tgtEl>
                                      </p:cBhvr>
                                    </p:animEffect>
                                    <p:set>
                                      <p:cBhvr>
                                        <p:cTn id="24" dur="1" fill="hold">
                                          <p:stCondLst>
                                            <p:cond delay="999"/>
                                          </p:stCondLst>
                                        </p:cTn>
                                        <p:tgtEl>
                                          <p:spTgt spid="11"/>
                                        </p:tgtEl>
                                        <p:attrNameLst>
                                          <p:attrName>style.visibility</p:attrName>
                                        </p:attrNameLst>
                                      </p:cBhvr>
                                      <p:to>
                                        <p:strVal val="hidden"/>
                                      </p:to>
                                    </p:set>
                                  </p:childTnLst>
                                </p:cTn>
                              </p:par>
                              <p:par>
                                <p:cTn id="25" presetID="29" presetClass="exit" presetSubtype="0" fill="hold" nodeType="withEffect">
                                  <p:stCondLst>
                                    <p:cond delay="0"/>
                                  </p:stCondLst>
                                  <p:childTnLst>
                                    <p:anim calcmode="lin" valueType="num">
                                      <p:cBhvr>
                                        <p:cTn id="26" dur="1000"/>
                                        <p:tgtEl>
                                          <p:spTgt spid="18"/>
                                        </p:tgtEl>
                                        <p:attrNameLst>
                                          <p:attrName>ppt_x</p:attrName>
                                        </p:attrNameLst>
                                      </p:cBhvr>
                                      <p:tavLst>
                                        <p:tav tm="0">
                                          <p:val>
                                            <p:strVal val="ppt_x"/>
                                          </p:val>
                                        </p:tav>
                                        <p:tav tm="100000">
                                          <p:val>
                                            <p:strVal val="ppt_x-.2"/>
                                          </p:val>
                                        </p:tav>
                                      </p:tavLst>
                                    </p:anim>
                                    <p:anim calcmode="lin" valueType="num">
                                      <p:cBhvr>
                                        <p:cTn id="27" dur="1000"/>
                                        <p:tgtEl>
                                          <p:spTgt spid="18"/>
                                        </p:tgtEl>
                                        <p:attrNameLst>
                                          <p:attrName>ppt_y</p:attrName>
                                        </p:attrNameLst>
                                      </p:cBhvr>
                                      <p:tavLst>
                                        <p:tav tm="0">
                                          <p:val>
                                            <p:strVal val="ppt_y"/>
                                          </p:val>
                                        </p:tav>
                                        <p:tav tm="100000">
                                          <p:val>
                                            <p:strVal val="ppt_y"/>
                                          </p:val>
                                        </p:tav>
                                      </p:tavLst>
                                    </p:anim>
                                    <p:animEffect transition="out" filter="fade">
                                      <p:cBhvr>
                                        <p:cTn id="28" dur="1000"/>
                                        <p:tgtEl>
                                          <p:spTgt spid="18"/>
                                        </p:tgtEl>
                                      </p:cBhvr>
                                    </p:animEffect>
                                    <p:set>
                                      <p:cBhvr>
                                        <p:cTn id="29" dur="1" fill="hold">
                                          <p:stCondLst>
                                            <p:cond delay="999"/>
                                          </p:stCondLst>
                                        </p:cTn>
                                        <p:tgtEl>
                                          <p:spTgt spid="18"/>
                                        </p:tgtEl>
                                        <p:attrNameLst>
                                          <p:attrName>style.visibility</p:attrName>
                                        </p:attrNameLst>
                                      </p:cBhvr>
                                      <p:to>
                                        <p:strVal val="hidden"/>
                                      </p:to>
                                    </p:set>
                                  </p:childTnLst>
                                </p:cTn>
                              </p:par>
                              <p:par>
                                <p:cTn id="30" presetID="29" presetClass="exit" presetSubtype="0" fill="hold" grpId="1" nodeType="withEffect">
                                  <p:stCondLst>
                                    <p:cond delay="0"/>
                                  </p:stCondLst>
                                  <p:childTnLst>
                                    <p:anim calcmode="lin" valueType="num">
                                      <p:cBhvr>
                                        <p:cTn id="31" dur="1000"/>
                                        <p:tgtEl>
                                          <p:spTgt spid="17"/>
                                        </p:tgtEl>
                                        <p:attrNameLst>
                                          <p:attrName>ppt_x</p:attrName>
                                        </p:attrNameLst>
                                      </p:cBhvr>
                                      <p:tavLst>
                                        <p:tav tm="0">
                                          <p:val>
                                            <p:strVal val="ppt_x"/>
                                          </p:val>
                                        </p:tav>
                                        <p:tav tm="100000">
                                          <p:val>
                                            <p:strVal val="ppt_x-.2"/>
                                          </p:val>
                                        </p:tav>
                                      </p:tavLst>
                                    </p:anim>
                                    <p:anim calcmode="lin" valueType="num">
                                      <p:cBhvr>
                                        <p:cTn id="32" dur="1000"/>
                                        <p:tgtEl>
                                          <p:spTgt spid="17"/>
                                        </p:tgtEl>
                                        <p:attrNameLst>
                                          <p:attrName>ppt_y</p:attrName>
                                        </p:attrNameLst>
                                      </p:cBhvr>
                                      <p:tavLst>
                                        <p:tav tm="0">
                                          <p:val>
                                            <p:strVal val="ppt_y"/>
                                          </p:val>
                                        </p:tav>
                                        <p:tav tm="100000">
                                          <p:val>
                                            <p:strVal val="ppt_y"/>
                                          </p:val>
                                        </p:tav>
                                      </p:tavLst>
                                    </p:anim>
                                    <p:animEffect transition="out" filter="fade">
                                      <p:cBhvr>
                                        <p:cTn id="33" dur="1000"/>
                                        <p:tgtEl>
                                          <p:spTgt spid="17"/>
                                        </p:tgtEl>
                                      </p:cBhvr>
                                    </p:animEffect>
                                    <p:set>
                                      <p:cBhvr>
                                        <p:cTn id="34" dur="1" fill="hold">
                                          <p:stCondLst>
                                            <p:cond delay="999"/>
                                          </p:stCondLst>
                                        </p:cTn>
                                        <p:tgtEl>
                                          <p:spTgt spid="17"/>
                                        </p:tgtEl>
                                        <p:attrNameLst>
                                          <p:attrName>style.visibility</p:attrName>
                                        </p:attrNameLst>
                                      </p:cBhvr>
                                      <p:to>
                                        <p:strVal val="hidden"/>
                                      </p:to>
                                    </p:set>
                                  </p:childTnLst>
                                </p:cTn>
                              </p:par>
                              <p:par>
                                <p:cTn id="35" presetID="29"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ppt_x</p:attrName>
                                        </p:attrNameLst>
                                      </p:cBhvr>
                                      <p:tavLst>
                                        <p:tav tm="0">
                                          <p:val>
                                            <p:strVal val="#ppt_x-.2"/>
                                          </p:val>
                                        </p:tav>
                                        <p:tav tm="100000">
                                          <p:val>
                                            <p:strVal val="#ppt_x"/>
                                          </p:val>
                                        </p:tav>
                                      </p:tavLst>
                                    </p:anim>
                                    <p:anim calcmode="lin" valueType="num">
                                      <p:cBhvr>
                                        <p:cTn id="3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nodeType="clickEffect">
                                  <p:stCondLst>
                                    <p:cond delay="0"/>
                                  </p:stCondLst>
                                  <p:childTnLst>
                                    <p:set>
                                      <p:cBhvr>
                                        <p:cTn id="43" dur="1" fill="hold">
                                          <p:stCondLst>
                                            <p:cond delay="0"/>
                                          </p:stCondLst>
                                        </p:cTn>
                                        <p:tgtEl>
                                          <p:spTgt spid="54274">
                                            <p:txEl>
                                              <p:pRg st="0" end="0"/>
                                            </p:txEl>
                                          </p:spTgt>
                                        </p:tgtEl>
                                        <p:attrNameLst>
                                          <p:attrName>style.visibility</p:attrName>
                                        </p:attrNameLst>
                                      </p:cBhvr>
                                      <p:to>
                                        <p:strVal val="visible"/>
                                      </p:to>
                                    </p:set>
                                    <p:anim calcmode="lin" valueType="num">
                                      <p:cBhvr>
                                        <p:cTn id="44" dur="1000" fill="hold"/>
                                        <p:tgtEl>
                                          <p:spTgt spid="54274">
                                            <p:txEl>
                                              <p:pRg st="0" end="0"/>
                                            </p:txEl>
                                          </p:spTgt>
                                        </p:tgtEl>
                                        <p:attrNameLst>
                                          <p:attrName>ppt_x</p:attrName>
                                        </p:attrNameLst>
                                      </p:cBhvr>
                                      <p:tavLst>
                                        <p:tav tm="0">
                                          <p:val>
                                            <p:strVal val="#ppt_x-.2"/>
                                          </p:val>
                                        </p:tav>
                                        <p:tav tm="100000">
                                          <p:val>
                                            <p:strVal val="#ppt_x"/>
                                          </p:val>
                                        </p:tav>
                                      </p:tavLst>
                                    </p:anim>
                                    <p:anim calcmode="lin" valueType="num">
                                      <p:cBhvr>
                                        <p:cTn id="45" dur="1000" fill="hold"/>
                                        <p:tgtEl>
                                          <p:spTgt spid="5427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6" dur="1000"/>
                                        <p:tgtEl>
                                          <p:spTgt spid="5427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54274">
                                            <p:txEl>
                                              <p:pRg st="1" end="1"/>
                                            </p:txEl>
                                          </p:spTgt>
                                        </p:tgtEl>
                                        <p:attrNameLst>
                                          <p:attrName>style.visibility</p:attrName>
                                        </p:attrNameLst>
                                      </p:cBhvr>
                                      <p:to>
                                        <p:strVal val="visible"/>
                                      </p:to>
                                    </p:set>
                                    <p:anim calcmode="lin" valueType="num">
                                      <p:cBhvr>
                                        <p:cTn id="51" dur="1000" fill="hold"/>
                                        <p:tgtEl>
                                          <p:spTgt spid="54274">
                                            <p:txEl>
                                              <p:pRg st="1" end="1"/>
                                            </p:txEl>
                                          </p:spTgt>
                                        </p:tgtEl>
                                        <p:attrNameLst>
                                          <p:attrName>ppt_x</p:attrName>
                                        </p:attrNameLst>
                                      </p:cBhvr>
                                      <p:tavLst>
                                        <p:tav tm="0">
                                          <p:val>
                                            <p:strVal val="#ppt_x-.2"/>
                                          </p:val>
                                        </p:tav>
                                        <p:tav tm="100000">
                                          <p:val>
                                            <p:strVal val="#ppt_x"/>
                                          </p:val>
                                        </p:tav>
                                      </p:tavLst>
                                    </p:anim>
                                    <p:anim calcmode="lin" valueType="num">
                                      <p:cBhvr>
                                        <p:cTn id="52" dur="1000" fill="hold"/>
                                        <p:tgtEl>
                                          <p:spTgt spid="5427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53" dur="1000"/>
                                        <p:tgtEl>
                                          <p:spTgt spid="542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ndogiao2">
            <a:extLst>
              <a:ext uri="{FF2B5EF4-FFF2-40B4-BE49-F238E27FC236}">
                <a16:creationId xmlns:a16="http://schemas.microsoft.com/office/drawing/2014/main" id="{188281F6-481A-417E-A0DB-62D7F1F48537}"/>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t="9616" b="3847"/>
          <a:stretch>
            <a:fillRect/>
          </a:stretch>
        </p:blipFill>
        <p:spPr bwMode="auto">
          <a:xfrm>
            <a:off x="6034314" y="43542"/>
            <a:ext cx="3121025" cy="31786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3555" name="Picture 3" descr="andogiao5">
            <a:extLst>
              <a:ext uri="{FF2B5EF4-FFF2-40B4-BE49-F238E27FC236}">
                <a16:creationId xmlns:a16="http://schemas.microsoft.com/office/drawing/2014/main" id="{E2B0E3A9-25BC-4417-85EA-49FB18046349}"/>
              </a:ext>
            </a:extLst>
          </p:cNvPr>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b="2702"/>
          <a:stretch>
            <a:fillRect/>
          </a:stretch>
        </p:blipFill>
        <p:spPr bwMode="auto">
          <a:xfrm>
            <a:off x="827320" y="3307787"/>
            <a:ext cx="3810000" cy="33211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3556" name="Picture 4" descr="andogiao1">
            <a:extLst>
              <a:ext uri="{FF2B5EF4-FFF2-40B4-BE49-F238E27FC236}">
                <a16:creationId xmlns:a16="http://schemas.microsoft.com/office/drawing/2014/main" id="{D7ED07D8-492C-4706-A3EB-48006F7C1338}"/>
              </a:ext>
            </a:extLst>
          </p:cNvPr>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9100458" y="29028"/>
            <a:ext cx="3033486" cy="31538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3557" name="Picture 5" descr="angco-vat">
            <a:extLst>
              <a:ext uri="{FF2B5EF4-FFF2-40B4-BE49-F238E27FC236}">
                <a16:creationId xmlns:a16="http://schemas.microsoft.com/office/drawing/2014/main" id="{D8B3014E-A811-414A-891E-12A6C55B7968}"/>
              </a:ext>
            </a:extLst>
          </p:cNvPr>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b="3320"/>
          <a:stretch>
            <a:fillRect/>
          </a:stretch>
        </p:blipFill>
        <p:spPr bwMode="auto">
          <a:xfrm>
            <a:off x="58056" y="43541"/>
            <a:ext cx="5892801" cy="31543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3558" name="Text Box 6">
            <a:extLst>
              <a:ext uri="{FF2B5EF4-FFF2-40B4-BE49-F238E27FC236}">
                <a16:creationId xmlns:a16="http://schemas.microsoft.com/office/drawing/2014/main" id="{4720CAB5-B08E-44FB-B625-3D4A674E3958}"/>
              </a:ext>
            </a:extLst>
          </p:cNvPr>
          <p:cNvSpPr txBox="1">
            <a:spLocks noChangeArrowheads="1"/>
          </p:cNvSpPr>
          <p:nvPr/>
        </p:nvSpPr>
        <p:spPr bwMode="auto">
          <a:xfrm>
            <a:off x="892649" y="2848428"/>
            <a:ext cx="3969657" cy="400110"/>
          </a:xfrm>
          <a:prstGeom prst="rect">
            <a:avLst/>
          </a:prstGeom>
          <a:solidFill>
            <a:schemeClr val="bg1"/>
          </a:solidFill>
          <a:ln>
            <a:solidFill>
              <a:srgbClr val="0000FF"/>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pPr>
            <a:r>
              <a:rPr lang="en-US" altLang="en-US" sz="2000">
                <a:solidFill>
                  <a:srgbClr val="0000FF"/>
                </a:solidFill>
                <a:latin typeface="Arial" pitchFamily="34" charset="0"/>
                <a:cs typeface="Arial" pitchFamily="34" charset="0"/>
              </a:rPr>
              <a:t>Một thánh địa của Ấn Độ giáo</a:t>
            </a:r>
          </a:p>
        </p:txBody>
      </p:sp>
      <p:sp>
        <p:nvSpPr>
          <p:cNvPr id="23559" name="Text Box 7">
            <a:extLst>
              <a:ext uri="{FF2B5EF4-FFF2-40B4-BE49-F238E27FC236}">
                <a16:creationId xmlns:a16="http://schemas.microsoft.com/office/drawing/2014/main" id="{FC613B58-EA1D-4C2D-8A90-C3B3414FBB7F}"/>
              </a:ext>
            </a:extLst>
          </p:cNvPr>
          <p:cNvSpPr txBox="1">
            <a:spLocks noChangeArrowheads="1"/>
          </p:cNvSpPr>
          <p:nvPr/>
        </p:nvSpPr>
        <p:spPr bwMode="auto">
          <a:xfrm>
            <a:off x="885354" y="6356352"/>
            <a:ext cx="3657600" cy="400050"/>
          </a:xfrm>
          <a:prstGeom prst="rect">
            <a:avLst/>
          </a:prstGeom>
          <a:solidFill>
            <a:schemeClr val="bg1"/>
          </a:solidFill>
          <a:ln>
            <a:solidFill>
              <a:srgbClr val="0000FF"/>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a:solidFill>
                  <a:srgbClr val="0000FF"/>
                </a:solidFill>
                <a:latin typeface="Arial" pitchFamily="34" charset="0"/>
                <a:cs typeface="Arial" pitchFamily="34" charset="0"/>
              </a:rPr>
              <a:t>Một nghi lễ của Ấn Độ giáo</a:t>
            </a:r>
          </a:p>
        </p:txBody>
      </p:sp>
      <p:pic>
        <p:nvPicPr>
          <p:cNvPr id="59394" name="Picture 2" descr="C:\Users\PTS\Desktop\GADT ĐL7 (KNTTCS, kì 1)\208096_27-4-an-do.jpg"/>
          <p:cNvPicPr>
            <a:picLocks noChangeAspect="1" noChangeArrowheads="1"/>
          </p:cNvPicPr>
          <p:nvPr/>
        </p:nvPicPr>
        <p:blipFill>
          <a:blip r:embed="rId6"/>
          <a:srcRect/>
          <a:stretch>
            <a:fillRect/>
          </a:stretch>
        </p:blipFill>
        <p:spPr bwMode="auto">
          <a:xfrm>
            <a:off x="5950882" y="3417655"/>
            <a:ext cx="6096000" cy="33532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ext Box 8">
            <a:extLst>
              <a:ext uri="{FF2B5EF4-FFF2-40B4-BE49-F238E27FC236}">
                <a16:creationId xmlns:a16="http://schemas.microsoft.com/office/drawing/2014/main" id="{12D38837-76BE-4ADD-8809-D41C8F35FCB8}"/>
              </a:ext>
            </a:extLst>
          </p:cNvPr>
          <p:cNvSpPr txBox="1">
            <a:spLocks noChangeArrowheads="1"/>
          </p:cNvSpPr>
          <p:nvPr/>
        </p:nvSpPr>
        <p:spPr bwMode="auto">
          <a:xfrm>
            <a:off x="7630886" y="2905133"/>
            <a:ext cx="3505200" cy="400050"/>
          </a:xfrm>
          <a:prstGeom prst="rect">
            <a:avLst/>
          </a:prstGeom>
          <a:solidFill>
            <a:schemeClr val="bg1"/>
          </a:solidFill>
          <a:ln>
            <a:solidFill>
              <a:srgbClr val="0000FF"/>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a:solidFill>
                  <a:srgbClr val="0000FF"/>
                </a:solidFill>
                <a:latin typeface="Arial" pitchFamily="34" charset="0"/>
                <a:cs typeface="Arial" pitchFamily="34" charset="0"/>
              </a:rPr>
              <a:t>Các vị thần của Ấn Độ giáo</a:t>
            </a:r>
          </a:p>
        </p:txBody>
      </p:sp>
      <p:sp>
        <p:nvSpPr>
          <p:cNvPr id="14" name="Text Box 7">
            <a:extLst>
              <a:ext uri="{FF2B5EF4-FFF2-40B4-BE49-F238E27FC236}">
                <a16:creationId xmlns:a16="http://schemas.microsoft.com/office/drawing/2014/main" id="{FC613B58-EA1D-4C2D-8A90-C3B3414FBB7F}"/>
              </a:ext>
            </a:extLst>
          </p:cNvPr>
          <p:cNvSpPr txBox="1">
            <a:spLocks noChangeArrowheads="1"/>
          </p:cNvSpPr>
          <p:nvPr/>
        </p:nvSpPr>
        <p:spPr bwMode="auto">
          <a:xfrm>
            <a:off x="5863772" y="6414408"/>
            <a:ext cx="6270171" cy="400110"/>
          </a:xfrm>
          <a:prstGeom prst="rect">
            <a:avLst/>
          </a:prstGeom>
          <a:solidFill>
            <a:schemeClr val="bg1"/>
          </a:solidFill>
          <a:ln>
            <a:solidFill>
              <a:srgbClr val="0000FF"/>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a:solidFill>
                  <a:srgbClr val="0000FF"/>
                </a:solidFill>
                <a:latin typeface="Arial" pitchFamily="34" charset="0"/>
                <a:cs typeface="Arial" pitchFamily="34" charset="0"/>
              </a:rPr>
              <a:t>Nghi lễ tắm trên sông Hằng của tín đồ Ấn Độ giáo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ppt_x</p:attrName>
                                        </p:attrNameLst>
                                      </p:cBhvr>
                                      <p:tavLst>
                                        <p:tav tm="0">
                                          <p:val>
                                            <p:strVal val="#ppt_x-.2"/>
                                          </p:val>
                                        </p:tav>
                                        <p:tav tm="100000">
                                          <p:val>
                                            <p:strVal val="#ppt_x"/>
                                          </p:val>
                                        </p:tav>
                                      </p:tavLst>
                                    </p:anim>
                                    <p:anim calcmode="lin" valueType="num">
                                      <p:cBhvr>
                                        <p:cTn id="8" dur="1000" fill="hold"/>
                                        <p:tgtEl>
                                          <p:spTgt spid="235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4"/>
                                        </p:tgtEl>
                                      </p:cBhvr>
                                    </p:animEffect>
                                  </p:childTnLst>
                                </p:cTn>
                              </p:par>
                              <p:par>
                                <p:cTn id="10" presetID="29" presetClass="entr" presetSubtype="0" fill="hold" nodeType="withEffect">
                                  <p:stCondLst>
                                    <p:cond delay="0"/>
                                  </p:stCondLst>
                                  <p:childTnLst>
                                    <p:set>
                                      <p:cBhvr>
                                        <p:cTn id="11" dur="1" fill="hold">
                                          <p:stCondLst>
                                            <p:cond delay="0"/>
                                          </p:stCondLst>
                                        </p:cTn>
                                        <p:tgtEl>
                                          <p:spTgt spid="23555"/>
                                        </p:tgtEl>
                                        <p:attrNameLst>
                                          <p:attrName>style.visibility</p:attrName>
                                        </p:attrNameLst>
                                      </p:cBhvr>
                                      <p:to>
                                        <p:strVal val="visible"/>
                                      </p:to>
                                    </p:set>
                                    <p:anim calcmode="lin" valueType="num">
                                      <p:cBhvr>
                                        <p:cTn id="12" dur="1000" fill="hold"/>
                                        <p:tgtEl>
                                          <p:spTgt spid="23555"/>
                                        </p:tgtEl>
                                        <p:attrNameLst>
                                          <p:attrName>ppt_x</p:attrName>
                                        </p:attrNameLst>
                                      </p:cBhvr>
                                      <p:tavLst>
                                        <p:tav tm="0">
                                          <p:val>
                                            <p:strVal val="#ppt_x-.2"/>
                                          </p:val>
                                        </p:tav>
                                        <p:tav tm="100000">
                                          <p:val>
                                            <p:strVal val="#ppt_x"/>
                                          </p:val>
                                        </p:tav>
                                      </p:tavLst>
                                    </p:anim>
                                    <p:anim calcmode="lin" valueType="num">
                                      <p:cBhvr>
                                        <p:cTn id="13" dur="1000" fill="hold"/>
                                        <p:tgtEl>
                                          <p:spTgt spid="2355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3555"/>
                                        </p:tgtEl>
                                      </p:cBhvr>
                                    </p:animEffect>
                                  </p:childTnLst>
                                </p:cTn>
                              </p:par>
                              <p:par>
                                <p:cTn id="15" presetID="29" presetClass="entr" presetSubtype="0" fill="hold" nodeType="withEffect">
                                  <p:stCondLst>
                                    <p:cond delay="0"/>
                                  </p:stCondLst>
                                  <p:childTnLst>
                                    <p:set>
                                      <p:cBhvr>
                                        <p:cTn id="16" dur="1" fill="hold">
                                          <p:stCondLst>
                                            <p:cond delay="0"/>
                                          </p:stCondLst>
                                        </p:cTn>
                                        <p:tgtEl>
                                          <p:spTgt spid="23556"/>
                                        </p:tgtEl>
                                        <p:attrNameLst>
                                          <p:attrName>style.visibility</p:attrName>
                                        </p:attrNameLst>
                                      </p:cBhvr>
                                      <p:to>
                                        <p:strVal val="visible"/>
                                      </p:to>
                                    </p:set>
                                    <p:anim calcmode="lin" valueType="num">
                                      <p:cBhvr>
                                        <p:cTn id="17" dur="1000" fill="hold"/>
                                        <p:tgtEl>
                                          <p:spTgt spid="23556"/>
                                        </p:tgtEl>
                                        <p:attrNameLst>
                                          <p:attrName>ppt_x</p:attrName>
                                        </p:attrNameLst>
                                      </p:cBhvr>
                                      <p:tavLst>
                                        <p:tav tm="0">
                                          <p:val>
                                            <p:strVal val="#ppt_x-.2"/>
                                          </p:val>
                                        </p:tav>
                                        <p:tav tm="100000">
                                          <p:val>
                                            <p:strVal val="#ppt_x"/>
                                          </p:val>
                                        </p:tav>
                                      </p:tavLst>
                                    </p:anim>
                                    <p:anim calcmode="lin" valueType="num">
                                      <p:cBhvr>
                                        <p:cTn id="18" dur="1000" fill="hold"/>
                                        <p:tgtEl>
                                          <p:spTgt spid="2355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3556"/>
                                        </p:tgtEl>
                                      </p:cBhvr>
                                    </p:animEffect>
                                  </p:childTnLst>
                                </p:cTn>
                              </p:par>
                              <p:par>
                                <p:cTn id="20" presetID="29" presetClass="entr" presetSubtype="0" fill="hold" nodeType="withEffect">
                                  <p:stCondLst>
                                    <p:cond delay="0"/>
                                  </p:stCondLst>
                                  <p:childTnLst>
                                    <p:set>
                                      <p:cBhvr>
                                        <p:cTn id="21" dur="1" fill="hold">
                                          <p:stCondLst>
                                            <p:cond delay="0"/>
                                          </p:stCondLst>
                                        </p:cTn>
                                        <p:tgtEl>
                                          <p:spTgt spid="23557"/>
                                        </p:tgtEl>
                                        <p:attrNameLst>
                                          <p:attrName>style.visibility</p:attrName>
                                        </p:attrNameLst>
                                      </p:cBhvr>
                                      <p:to>
                                        <p:strVal val="visible"/>
                                      </p:to>
                                    </p:set>
                                    <p:anim calcmode="lin" valueType="num">
                                      <p:cBhvr>
                                        <p:cTn id="22" dur="1000" fill="hold"/>
                                        <p:tgtEl>
                                          <p:spTgt spid="23557"/>
                                        </p:tgtEl>
                                        <p:attrNameLst>
                                          <p:attrName>ppt_x</p:attrName>
                                        </p:attrNameLst>
                                      </p:cBhvr>
                                      <p:tavLst>
                                        <p:tav tm="0">
                                          <p:val>
                                            <p:strVal val="#ppt_x-.2"/>
                                          </p:val>
                                        </p:tav>
                                        <p:tav tm="100000">
                                          <p:val>
                                            <p:strVal val="#ppt_x"/>
                                          </p:val>
                                        </p:tav>
                                      </p:tavLst>
                                    </p:anim>
                                    <p:anim calcmode="lin" valueType="num">
                                      <p:cBhvr>
                                        <p:cTn id="23" dur="1000" fill="hold"/>
                                        <p:tgtEl>
                                          <p:spTgt spid="2355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3557"/>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23558"/>
                                        </p:tgtEl>
                                        <p:attrNameLst>
                                          <p:attrName>style.visibility</p:attrName>
                                        </p:attrNameLst>
                                      </p:cBhvr>
                                      <p:to>
                                        <p:strVal val="visible"/>
                                      </p:to>
                                    </p:set>
                                    <p:anim calcmode="lin" valueType="num">
                                      <p:cBhvr>
                                        <p:cTn id="27" dur="1000" fill="hold"/>
                                        <p:tgtEl>
                                          <p:spTgt spid="23558"/>
                                        </p:tgtEl>
                                        <p:attrNameLst>
                                          <p:attrName>ppt_x</p:attrName>
                                        </p:attrNameLst>
                                      </p:cBhvr>
                                      <p:tavLst>
                                        <p:tav tm="0">
                                          <p:val>
                                            <p:strVal val="#ppt_x-.2"/>
                                          </p:val>
                                        </p:tav>
                                        <p:tav tm="100000">
                                          <p:val>
                                            <p:strVal val="#ppt_x"/>
                                          </p:val>
                                        </p:tav>
                                      </p:tavLst>
                                    </p:anim>
                                    <p:anim calcmode="lin" valueType="num">
                                      <p:cBhvr>
                                        <p:cTn id="28" dur="1000" fill="hold"/>
                                        <p:tgtEl>
                                          <p:spTgt spid="2355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3558"/>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23559"/>
                                        </p:tgtEl>
                                        <p:attrNameLst>
                                          <p:attrName>style.visibility</p:attrName>
                                        </p:attrNameLst>
                                      </p:cBhvr>
                                      <p:to>
                                        <p:strVal val="visible"/>
                                      </p:to>
                                    </p:set>
                                    <p:anim calcmode="lin" valueType="num">
                                      <p:cBhvr>
                                        <p:cTn id="32" dur="1000" fill="hold"/>
                                        <p:tgtEl>
                                          <p:spTgt spid="23559"/>
                                        </p:tgtEl>
                                        <p:attrNameLst>
                                          <p:attrName>ppt_x</p:attrName>
                                        </p:attrNameLst>
                                      </p:cBhvr>
                                      <p:tavLst>
                                        <p:tav tm="0">
                                          <p:val>
                                            <p:strVal val="#ppt_x-.2"/>
                                          </p:val>
                                        </p:tav>
                                        <p:tav tm="100000">
                                          <p:val>
                                            <p:strVal val="#ppt_x"/>
                                          </p:val>
                                        </p:tav>
                                      </p:tavLst>
                                    </p:anim>
                                    <p:anim calcmode="lin" valueType="num">
                                      <p:cBhvr>
                                        <p:cTn id="33" dur="1000" fill="hold"/>
                                        <p:tgtEl>
                                          <p:spTgt spid="23559"/>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3559"/>
                                        </p:tgtEl>
                                      </p:cBhvr>
                                    </p:animEffect>
                                  </p:childTnLst>
                                </p:cTn>
                              </p:par>
                              <p:par>
                                <p:cTn id="35" presetID="29" presetClass="entr" presetSubtype="0" fill="hold" nodeType="withEffect">
                                  <p:stCondLst>
                                    <p:cond delay="0"/>
                                  </p:stCondLst>
                                  <p:childTnLst>
                                    <p:set>
                                      <p:cBhvr>
                                        <p:cTn id="36" dur="1" fill="hold">
                                          <p:stCondLst>
                                            <p:cond delay="0"/>
                                          </p:stCondLst>
                                        </p:cTn>
                                        <p:tgtEl>
                                          <p:spTgt spid="59394"/>
                                        </p:tgtEl>
                                        <p:attrNameLst>
                                          <p:attrName>style.visibility</p:attrName>
                                        </p:attrNameLst>
                                      </p:cBhvr>
                                      <p:to>
                                        <p:strVal val="visible"/>
                                      </p:to>
                                    </p:set>
                                    <p:anim calcmode="lin" valueType="num">
                                      <p:cBhvr>
                                        <p:cTn id="37" dur="1000" fill="hold"/>
                                        <p:tgtEl>
                                          <p:spTgt spid="59394"/>
                                        </p:tgtEl>
                                        <p:attrNameLst>
                                          <p:attrName>ppt_x</p:attrName>
                                        </p:attrNameLst>
                                      </p:cBhvr>
                                      <p:tavLst>
                                        <p:tav tm="0">
                                          <p:val>
                                            <p:strVal val="#ppt_x-.2"/>
                                          </p:val>
                                        </p:tav>
                                        <p:tav tm="100000">
                                          <p:val>
                                            <p:strVal val="#ppt_x"/>
                                          </p:val>
                                        </p:tav>
                                      </p:tavLst>
                                    </p:anim>
                                    <p:anim calcmode="lin" valueType="num">
                                      <p:cBhvr>
                                        <p:cTn id="38" dur="1000" fill="hold"/>
                                        <p:tgtEl>
                                          <p:spTgt spid="59394"/>
                                        </p:tgtEl>
                                        <p:attrNameLst>
                                          <p:attrName>ppt_y</p:attrName>
                                        </p:attrNameLst>
                                      </p:cBhvr>
                                      <p:tavLst>
                                        <p:tav tm="0">
                                          <p:val>
                                            <p:strVal val="#ppt_y"/>
                                          </p:val>
                                        </p:tav>
                                        <p:tav tm="100000">
                                          <p:val>
                                            <p:strVal val="#ppt_y"/>
                                          </p:val>
                                        </p:tav>
                                      </p:tavLst>
                                    </p:anim>
                                    <p:animEffect transition="in" filter="wipe(right)" prLst="gradientSize: 0.1">
                                      <p:cBhvr>
                                        <p:cTn id="39" dur="1000"/>
                                        <p:tgtEl>
                                          <p:spTgt spid="59394"/>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ppt_x</p:attrName>
                                        </p:attrNameLst>
                                      </p:cBhvr>
                                      <p:tavLst>
                                        <p:tav tm="0">
                                          <p:val>
                                            <p:strVal val="#ppt_x-.2"/>
                                          </p:val>
                                        </p:tav>
                                        <p:tav tm="100000">
                                          <p:val>
                                            <p:strVal val="#ppt_x"/>
                                          </p:val>
                                        </p:tav>
                                      </p:tavLst>
                                    </p:anim>
                                    <p:anim calcmode="lin" valueType="num">
                                      <p:cBhvr>
                                        <p:cTn id="4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3"/>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ppt_x</p:attrName>
                                        </p:attrNameLst>
                                      </p:cBhvr>
                                      <p:tavLst>
                                        <p:tav tm="0">
                                          <p:val>
                                            <p:strVal val="#ppt_x-.2"/>
                                          </p:val>
                                        </p:tav>
                                        <p:tav tm="100000">
                                          <p:val>
                                            <p:strVal val="#ppt_x"/>
                                          </p:val>
                                        </p:tav>
                                      </p:tavLst>
                                    </p:anim>
                                    <p:anim calcmode="lin" valueType="num">
                                      <p:cBhvr>
                                        <p:cTn id="4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P spid="23559"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oigiao7">
            <a:extLst>
              <a:ext uri="{FF2B5EF4-FFF2-40B4-BE49-F238E27FC236}">
                <a16:creationId xmlns:a16="http://schemas.microsoft.com/office/drawing/2014/main" id="{2053D57A-7DA7-4656-890E-C98ABFC22DA7}"/>
              </a:ext>
            </a:extLst>
          </p:cNvPr>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r="8571"/>
          <a:stretch>
            <a:fillRect/>
          </a:stretch>
        </p:blipFill>
        <p:spPr bwMode="auto">
          <a:xfrm>
            <a:off x="5738691" y="3381829"/>
            <a:ext cx="6264623" cy="325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hoi giao mec ca">
            <a:extLst>
              <a:ext uri="{FF2B5EF4-FFF2-40B4-BE49-F238E27FC236}">
                <a16:creationId xmlns:a16="http://schemas.microsoft.com/office/drawing/2014/main" id="{BCC58DC2-BF06-4840-927E-271D65A1FB64}"/>
              </a:ext>
            </a:extLst>
          </p:cNvPr>
          <p:cNvPicPr>
            <a:picLocks noChangeAspect="1" noChangeArrowheads="1"/>
          </p:cNvPicPr>
          <p:nvPr/>
        </p:nvPicPr>
        <p:blipFill>
          <a:blip r:embed="rId3">
            <a:lum bright="24000" contrast="6000"/>
            <a:extLst>
              <a:ext uri="{28A0092B-C50C-407E-A947-70E740481C1C}">
                <a14:useLocalDpi xmlns:a14="http://schemas.microsoft.com/office/drawing/2010/main" val="0"/>
              </a:ext>
            </a:extLst>
          </a:blip>
          <a:srcRect/>
          <a:stretch>
            <a:fillRect/>
          </a:stretch>
        </p:blipFill>
        <p:spPr bwMode="auto">
          <a:xfrm>
            <a:off x="5753205" y="46602"/>
            <a:ext cx="6250113" cy="31494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oi giao">
            <a:extLst>
              <a:ext uri="{FF2B5EF4-FFF2-40B4-BE49-F238E27FC236}">
                <a16:creationId xmlns:a16="http://schemas.microsoft.com/office/drawing/2014/main" id="{46CC6879-48BF-435A-BD2F-3EAD6BC4F417}"/>
              </a:ext>
            </a:extLst>
          </p:cNvPr>
          <p:cNvPicPr>
            <a:picLocks noChangeAspect="1" noChangeArrowheads="1"/>
          </p:cNvPicPr>
          <p:nvPr/>
        </p:nvPicPr>
        <p:blipFill>
          <a:blip r:embed="rId4">
            <a:lum bright="18000" contrast="6000"/>
            <a:extLst>
              <a:ext uri="{28A0092B-C50C-407E-A947-70E740481C1C}">
                <a14:useLocalDpi xmlns:a14="http://schemas.microsoft.com/office/drawing/2010/main" val="0"/>
              </a:ext>
            </a:extLst>
          </a:blip>
          <a:srcRect t="4546" b="2272"/>
          <a:stretch>
            <a:fillRect/>
          </a:stretch>
        </p:blipFill>
        <p:spPr bwMode="auto">
          <a:xfrm>
            <a:off x="188687" y="3367313"/>
            <a:ext cx="5366536" cy="32947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oi giao 4">
            <a:extLst>
              <a:ext uri="{FF2B5EF4-FFF2-40B4-BE49-F238E27FC236}">
                <a16:creationId xmlns:a16="http://schemas.microsoft.com/office/drawing/2014/main" id="{85D5288F-62EE-41B7-9E4B-0556E89763F4}"/>
              </a:ext>
            </a:extLst>
          </p:cNvPr>
          <p:cNvPicPr>
            <a:picLocks noChangeAspect="1" noChangeArrowheads="1"/>
          </p:cNvPicPr>
          <p:nvPr/>
        </p:nvPicPr>
        <p:blipFill>
          <a:blip r:embed="rId5">
            <a:lum bright="18000" contrast="6000"/>
            <a:extLst>
              <a:ext uri="{28A0092B-C50C-407E-A947-70E740481C1C}">
                <a14:useLocalDpi xmlns:a14="http://schemas.microsoft.com/office/drawing/2010/main" val="0"/>
              </a:ext>
            </a:extLst>
          </a:blip>
          <a:srcRect r="34000" b="20088"/>
          <a:stretch>
            <a:fillRect/>
          </a:stretch>
        </p:blipFill>
        <p:spPr bwMode="auto">
          <a:xfrm>
            <a:off x="188686" y="114650"/>
            <a:ext cx="5357647" cy="30930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a:extLst>
              <a:ext uri="{FF2B5EF4-FFF2-40B4-BE49-F238E27FC236}">
                <a16:creationId xmlns:a16="http://schemas.microsoft.com/office/drawing/2014/main" id="{5062F382-8439-4502-BA55-F28F039A55EC}"/>
              </a:ext>
            </a:extLst>
          </p:cNvPr>
          <p:cNvSpPr txBox="1">
            <a:spLocks noChangeArrowheads="1"/>
          </p:cNvSpPr>
          <p:nvPr/>
        </p:nvSpPr>
        <p:spPr bwMode="auto">
          <a:xfrm>
            <a:off x="1917201" y="2988228"/>
            <a:ext cx="2590800" cy="400050"/>
          </a:xfrm>
          <a:prstGeom prst="rect">
            <a:avLst/>
          </a:prstGeom>
          <a:solidFill>
            <a:schemeClr val="bg1"/>
          </a:solidFill>
          <a:ln>
            <a:solidFill>
              <a:srgbClr val="0000FF"/>
            </a:solidFill>
          </a:ln>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a:solidFill>
                  <a:srgbClr val="0000FF"/>
                </a:solidFill>
                <a:latin typeface="Arial" pitchFamily="34" charset="0"/>
                <a:cs typeface="Arial" pitchFamily="34" charset="0"/>
              </a:rPr>
              <a:t>Nhà thờ Hồi giáo</a:t>
            </a:r>
          </a:p>
        </p:txBody>
      </p:sp>
      <p:sp>
        <p:nvSpPr>
          <p:cNvPr id="11" name="Text Box 8">
            <a:extLst>
              <a:ext uri="{FF2B5EF4-FFF2-40B4-BE49-F238E27FC236}">
                <a16:creationId xmlns:a16="http://schemas.microsoft.com/office/drawing/2014/main" id="{DA6984D1-01E0-4E11-91BD-D8ACC389C9AB}"/>
              </a:ext>
            </a:extLst>
          </p:cNvPr>
          <p:cNvSpPr txBox="1">
            <a:spLocks noChangeArrowheads="1"/>
          </p:cNvSpPr>
          <p:nvPr/>
        </p:nvSpPr>
        <p:spPr bwMode="auto">
          <a:xfrm>
            <a:off x="7200900" y="2993231"/>
            <a:ext cx="2362200" cy="400050"/>
          </a:xfrm>
          <a:prstGeom prst="rect">
            <a:avLst/>
          </a:prstGeom>
          <a:solidFill>
            <a:schemeClr val="bg1"/>
          </a:solidFill>
          <a:ln>
            <a:solidFill>
              <a:srgbClr val="0000FF"/>
            </a:solidFill>
          </a:ln>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a:solidFill>
                  <a:srgbClr val="0000FF"/>
                </a:solidFill>
                <a:latin typeface="Arial" pitchFamily="34" charset="0"/>
                <a:cs typeface="Arial" pitchFamily="34" charset="0"/>
              </a:rPr>
              <a:t>Thánh địa Mec-ca </a:t>
            </a:r>
          </a:p>
        </p:txBody>
      </p:sp>
      <p:sp>
        <p:nvSpPr>
          <p:cNvPr id="12" name="Text Box 9">
            <a:extLst>
              <a:ext uri="{FF2B5EF4-FFF2-40B4-BE49-F238E27FC236}">
                <a16:creationId xmlns:a16="http://schemas.microsoft.com/office/drawing/2014/main" id="{1F039B15-79C8-4392-97EE-35419042CA3A}"/>
              </a:ext>
            </a:extLst>
          </p:cNvPr>
          <p:cNvSpPr txBox="1">
            <a:spLocks noChangeArrowheads="1"/>
          </p:cNvSpPr>
          <p:nvPr/>
        </p:nvSpPr>
        <p:spPr bwMode="auto">
          <a:xfrm>
            <a:off x="4022334" y="6447676"/>
            <a:ext cx="4267200" cy="400050"/>
          </a:xfrm>
          <a:prstGeom prst="rect">
            <a:avLst/>
          </a:prstGeom>
          <a:solidFill>
            <a:schemeClr val="bg1"/>
          </a:solidFill>
          <a:ln>
            <a:solidFill>
              <a:srgbClr val="0000FF"/>
            </a:solidFill>
          </a:ln>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a:solidFill>
                  <a:srgbClr val="0000FF"/>
                </a:solidFill>
                <a:latin typeface="Arial" pitchFamily="34" charset="0"/>
                <a:cs typeface="Arial" pitchFamily="34" charset="0"/>
              </a:rPr>
              <a:t>Tín đồ đạo Hồi đang cầu nguyện</a:t>
            </a:r>
          </a:p>
        </p:txBody>
      </p:sp>
    </p:spTree>
    <p:extLst>
      <p:ext uri="{BB962C8B-B14F-4D97-AF65-F5344CB8AC3E}">
        <p14:creationId xmlns:p14="http://schemas.microsoft.com/office/powerpoint/2010/main" val="871633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1000"/>
                                        <p:tgtEl>
                                          <p:spTgt spid="9"/>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edge">
                                      <p:cBhvr>
                                        <p:cTn id="10" dur="2000"/>
                                        <p:tgtEl>
                                          <p:spTgt spid="10"/>
                                        </p:tgtEl>
                                      </p:cBhvr>
                                    </p:animEffect>
                                  </p:childTnLst>
                                </p:cTn>
                              </p:par>
                              <p:par>
                                <p:cTn id="11" presetID="2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edge">
                                      <p:cBhvr>
                                        <p:cTn id="16" dur="2000"/>
                                        <p:tgtEl>
                                          <p:spTgt spid="11"/>
                                        </p:tgtEl>
                                      </p:cBhvr>
                                    </p:animEffect>
                                  </p:childTnLst>
                                </p:cTn>
                              </p:par>
                              <p:par>
                                <p:cTn id="17" presetID="21"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4)">
                                      <p:cBhvr>
                                        <p:cTn id="19" dur="2000"/>
                                        <p:tgtEl>
                                          <p:spTgt spid="8"/>
                                        </p:tgtEl>
                                      </p:cBhvr>
                                    </p:animEffect>
                                  </p:childTnLst>
                                </p:cTn>
                              </p:par>
                              <p:par>
                                <p:cTn id="20" presetID="21"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2000"/>
                                        <p:tgtEl>
                                          <p:spTgt spid="6"/>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4)">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5F295B-4E73-4941-B32D-88CC9D779356}"/>
              </a:ext>
            </a:extLst>
          </p:cNvPr>
          <p:cNvPicPr>
            <a:picLocks noChangeAspect="1"/>
          </p:cNvPicPr>
          <p:nvPr/>
        </p:nvPicPr>
        <p:blipFill rotWithShape="1">
          <a:blip r:embed="rId2"/>
          <a:srcRect b="461"/>
          <a:stretch/>
        </p:blipFill>
        <p:spPr>
          <a:xfrm>
            <a:off x="27" y="1283"/>
            <a:ext cx="12191980" cy="6856719"/>
          </a:xfrm>
          <a:prstGeom prst="rect">
            <a:avLst/>
          </a:prstGeom>
        </p:spPr>
      </p:pic>
      <mc:AlternateContent xmlns:mc="http://schemas.openxmlformats.org/markup-compatibility/2006">
        <mc:Choice xmlns:am3d="http://schemas.microsoft.com/office/drawing/2017/model3d" Requires="am3d">
          <p:graphicFrame>
            <p:nvGraphicFramePr>
              <p:cNvPr id="6" name="Kiểu 3D 6" descr="The Earth">
                <a:extLst>
                  <a:ext uri="{FF2B5EF4-FFF2-40B4-BE49-F238E27FC236}">
                    <a16:creationId xmlns:a16="http://schemas.microsoft.com/office/drawing/2014/main" id="{BBA11CFB-DAA6-4343-8F28-DFADCCD28066}"/>
                  </a:ext>
                </a:extLst>
              </p:cNvPr>
              <p:cNvGraphicFramePr>
                <a:graphicFrameLocks noChangeAspect="1"/>
              </p:cNvGraphicFramePr>
              <p:nvPr>
                <p:extLst>
                  <p:ext uri="{D42A27DB-BD31-4B8C-83A1-F6EECF244321}">
                    <p14:modId xmlns:p14="http://schemas.microsoft.com/office/powerpoint/2010/main" val="3969264291"/>
                  </p:ext>
                </p:extLst>
              </p:nvPr>
            </p:nvGraphicFramePr>
            <p:xfrm>
              <a:off x="194553" y="4597881"/>
              <a:ext cx="2071755" cy="2071756"/>
            </p:xfrm>
            <a:graphic>
              <a:graphicData uri="http://schemas.microsoft.com/office/drawing/2017/model3d">
                <am3d:model3d>
                  <am3d:spPr>
                    <a:xfrm>
                      <a:off x="0" y="0"/>
                      <a:ext cx="2071755" cy="2071756"/>
                    </a:xfrm>
                    <a:prstGeom prst="rect">
                      <a:avLst/>
                    </a:prstGeom>
                  </am3d:spPr>
                  <am3d:camera>
                    <am3d:pos x="0" y="0" z="80516301"/>
                    <am3d:up dx="0" dy="36000000" dz="0"/>
                    <am3d:lookAt x="0" y="0" z="0"/>
                    <am3d:perspective fov="2700000"/>
                  </am3d:camera>
                  <am3d:trans>
                    <am3d:meterPerModelUnit n="4920067" d="1000000"/>
                    <am3d:preTrans dx="19744" dy="-17995985" dz="103"/>
                    <am3d:scale>
                      <am3d:sx n="1000000" d="1000000"/>
                      <am3d:sy n="1000000" d="1000000"/>
                      <am3d:sz n="1000000" d="1000000"/>
                    </am3d:scale>
                    <am3d:rot ax="4191953" ay="-935331" az="-2174462"/>
                    <am3d:postTrans dx="0" dy="0" dz="0"/>
                  </am3d:trans>
                  <am3d:raster rName="Office3DRenderer" rVer="16.0.8326">
                    <am3d:blip/>
                  </am3d:raster>
                  <am3d:objViewport viewportSz="36303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Kiểu 3D 6" descr="The Earth">
                <a:extLst>
                  <a:ext uri="{FF2B5EF4-FFF2-40B4-BE49-F238E27FC236}">
                    <a16:creationId xmlns:a16="http://schemas.microsoft.com/office/drawing/2014/main" id="{BBA11CFB-DAA6-4343-8F28-DFADCCD28066}"/>
                  </a:ext>
                </a:extLst>
              </p:cNvPr>
              <p:cNvPicPr>
                <a:picLocks noGrp="1" noRot="1" noChangeAspect="1" noMove="1" noResize="1" noEditPoints="1" noAdjustHandles="1" noChangeArrowheads="1" noChangeShapeType="1" noCrop="1"/>
              </p:cNvPicPr>
              <p:nvPr/>
            </p:nvPicPr>
            <p:blipFill>
              <a:blip/>
              <a:stretch>
                <a:fillRect/>
              </a:stretch>
            </p:blipFill>
            <p:spPr>
              <a:xfrm>
                <a:off x="194553" y="4597881"/>
                <a:ext cx="2071755" cy="2071756"/>
              </a:xfrm>
              <a:prstGeom prst="rect">
                <a:avLst/>
              </a:prstGeom>
            </p:spPr>
          </p:pic>
        </mc:Fallback>
      </mc:AlternateContent>
      <p:sp>
        <p:nvSpPr>
          <p:cNvPr id="8" name="TextBox 7"/>
          <p:cNvSpPr txBox="1"/>
          <p:nvPr/>
        </p:nvSpPr>
        <p:spPr>
          <a:xfrm>
            <a:off x="1209037" y="1461092"/>
            <a:ext cx="9707880" cy="2092879"/>
          </a:xfrm>
          <a:prstGeom prst="rect">
            <a:avLst/>
          </a:prstGeom>
          <a:noFill/>
        </p:spPr>
        <p:txBody>
          <a:bodyPr wrap="square" lIns="91438" tIns="45719" rIns="91438" bIns="45719" rtlCol="0">
            <a:spAutoFit/>
          </a:bodyPr>
          <a:lstStyle/>
          <a:p>
            <a:pPr algn="ctr"/>
            <a:r>
              <a:rPr lang="en-US" sz="6500" b="1">
                <a:solidFill>
                  <a:srgbClr val="FFFF00"/>
                </a:solidFill>
                <a:effectLst>
                  <a:outerShdw blurRad="38100" dist="38100" dir="2700000" algn="tl">
                    <a:srgbClr val="000000">
                      <a:alpha val="43137"/>
                    </a:srgbClr>
                  </a:outerShdw>
                </a:effectLst>
              </a:rPr>
              <a:t>Bài 6. Đặc điểm </a:t>
            </a:r>
          </a:p>
          <a:p>
            <a:pPr algn="ctr"/>
            <a:r>
              <a:rPr lang="en-US" sz="6500" b="1">
                <a:solidFill>
                  <a:srgbClr val="FFFF00"/>
                </a:solidFill>
                <a:effectLst>
                  <a:outerShdw blurRad="38100" dist="38100" dir="2700000" algn="tl">
                    <a:srgbClr val="000000">
                      <a:alpha val="43137"/>
                    </a:srgbClr>
                  </a:outerShdw>
                </a:effectLst>
              </a:rPr>
              <a:t>dân cư, xã hội châu Á</a:t>
            </a:r>
          </a:p>
        </p:txBody>
      </p:sp>
    </p:spTree>
    <p:extLst>
      <p:ext uri="{BB962C8B-B14F-4D97-AF65-F5344CB8AC3E}">
        <p14:creationId xmlns:p14="http://schemas.microsoft.com/office/powerpoint/2010/main" val="3284912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3" descr="Kết quả hình ảnh cho hinh anh chua hoang phap o Viet nam">
            <a:extLst>
              <a:ext uri="{FF2B5EF4-FFF2-40B4-BE49-F238E27FC236}">
                <a16:creationId xmlns:a16="http://schemas.microsoft.com/office/drawing/2014/main" id="{143A3297-4DA3-4226-8CB7-06DBF424AC74}"/>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a:p>
        </p:txBody>
      </p:sp>
      <p:pic>
        <p:nvPicPr>
          <p:cNvPr id="24579" name="Picture 5" descr="Kết quả hình ảnh cho hinh anh chua hoang phap o Viet nam">
            <a:extLst>
              <a:ext uri="{FF2B5EF4-FFF2-40B4-BE49-F238E27FC236}">
                <a16:creationId xmlns:a16="http://schemas.microsoft.com/office/drawing/2014/main" id="{CB6D6659-6FDD-4135-8330-77B447935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12" y="56273"/>
            <a:ext cx="6162414" cy="330590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580" name="Picture 7" descr="thumbnail">
            <a:extLst>
              <a:ext uri="{FF2B5EF4-FFF2-40B4-BE49-F238E27FC236}">
                <a16:creationId xmlns:a16="http://schemas.microsoft.com/office/drawing/2014/main" id="{318C1BCF-D378-413F-8D9F-C1EC9C8DB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891" y="3418448"/>
            <a:ext cx="5675106" cy="338328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581" name="Picture 9" descr="Kết quả hình ảnh cho hinh anh chua hoang phap o Viet nam">
            <a:extLst>
              <a:ext uri="{FF2B5EF4-FFF2-40B4-BE49-F238E27FC236}">
                <a16:creationId xmlns:a16="http://schemas.microsoft.com/office/drawing/2014/main" id="{C5C961B7-3DEE-4F97-80F7-C18DCDCAA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44" y="3404382"/>
            <a:ext cx="6007670" cy="335754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583" name="Picture 34" descr="dao phat">
            <a:extLst>
              <a:ext uri="{FF2B5EF4-FFF2-40B4-BE49-F238E27FC236}">
                <a16:creationId xmlns:a16="http://schemas.microsoft.com/office/drawing/2014/main" id="{4297DE8F-9284-4BFB-A5A6-9762A6C1FB0B}"/>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010" y="14069"/>
            <a:ext cx="5675106" cy="317929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Box 6">
            <a:extLst>
              <a:ext uri="{FF2B5EF4-FFF2-40B4-BE49-F238E27FC236}">
                <a16:creationId xmlns:a16="http://schemas.microsoft.com/office/drawing/2014/main" id="{C60D7705-27D7-4AAC-876A-DC4AB7CCCD55}"/>
              </a:ext>
            </a:extLst>
          </p:cNvPr>
          <p:cNvSpPr txBox="1">
            <a:spLocks noChangeArrowheads="1"/>
          </p:cNvSpPr>
          <p:nvPr/>
        </p:nvSpPr>
        <p:spPr bwMode="auto">
          <a:xfrm>
            <a:off x="3452379" y="3127134"/>
            <a:ext cx="5318589" cy="400110"/>
          </a:xfrm>
          <a:prstGeom prst="rect">
            <a:avLst/>
          </a:prstGeom>
          <a:solidFill>
            <a:schemeClr val="bg1"/>
          </a:solidFill>
          <a:ln w="9525">
            <a:solidFill>
              <a:srgbClr val="0000FF"/>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a:solidFill>
                  <a:srgbClr val="0000FF"/>
                </a:solidFill>
                <a:latin typeface="Arial" pitchFamily="34" charset="0"/>
                <a:cs typeface="Arial" pitchFamily="34" charset="0"/>
              </a:rPr>
              <a:t>Những nét đặc trưng của Phật giáo</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ppt_x</p:attrName>
                                        </p:attrNameLst>
                                      </p:cBhvr>
                                      <p:tavLst>
                                        <p:tav tm="0">
                                          <p:val>
                                            <p:strVal val="#ppt_x-.2"/>
                                          </p:val>
                                        </p:tav>
                                        <p:tav tm="100000">
                                          <p:val>
                                            <p:strVal val="#ppt_x"/>
                                          </p:val>
                                        </p:tav>
                                      </p:tavLst>
                                    </p:anim>
                                    <p:anim calcmode="lin" valueType="num">
                                      <p:cBhvr>
                                        <p:cTn id="8" dur="1000" fill="hold"/>
                                        <p:tgtEl>
                                          <p:spTgt spid="245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578"/>
                                        </p:tgtEl>
                                      </p:cBhvr>
                                    </p:animEffect>
                                  </p:childTnLst>
                                </p:cTn>
                              </p:par>
                              <p:par>
                                <p:cTn id="10" presetID="29" presetClass="entr" presetSubtype="0" fill="hold" nodeType="withEffect">
                                  <p:stCondLst>
                                    <p:cond delay="0"/>
                                  </p:stCondLst>
                                  <p:childTnLst>
                                    <p:set>
                                      <p:cBhvr>
                                        <p:cTn id="11" dur="1" fill="hold">
                                          <p:stCondLst>
                                            <p:cond delay="0"/>
                                          </p:stCondLst>
                                        </p:cTn>
                                        <p:tgtEl>
                                          <p:spTgt spid="24579"/>
                                        </p:tgtEl>
                                        <p:attrNameLst>
                                          <p:attrName>style.visibility</p:attrName>
                                        </p:attrNameLst>
                                      </p:cBhvr>
                                      <p:to>
                                        <p:strVal val="visible"/>
                                      </p:to>
                                    </p:set>
                                    <p:anim calcmode="lin" valueType="num">
                                      <p:cBhvr>
                                        <p:cTn id="12" dur="1000" fill="hold"/>
                                        <p:tgtEl>
                                          <p:spTgt spid="24579"/>
                                        </p:tgtEl>
                                        <p:attrNameLst>
                                          <p:attrName>ppt_x</p:attrName>
                                        </p:attrNameLst>
                                      </p:cBhvr>
                                      <p:tavLst>
                                        <p:tav tm="0">
                                          <p:val>
                                            <p:strVal val="#ppt_x-.2"/>
                                          </p:val>
                                        </p:tav>
                                        <p:tav tm="100000">
                                          <p:val>
                                            <p:strVal val="#ppt_x"/>
                                          </p:val>
                                        </p:tav>
                                      </p:tavLst>
                                    </p:anim>
                                    <p:anim calcmode="lin" valueType="num">
                                      <p:cBhvr>
                                        <p:cTn id="13" dur="1000" fill="hold"/>
                                        <p:tgtEl>
                                          <p:spTgt spid="2457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4579"/>
                                        </p:tgtEl>
                                      </p:cBhvr>
                                    </p:animEffect>
                                  </p:childTnLst>
                                </p:cTn>
                              </p:par>
                              <p:par>
                                <p:cTn id="15" presetID="29" presetClass="entr" presetSubtype="0" fill="hold" nodeType="withEffect">
                                  <p:stCondLst>
                                    <p:cond delay="0"/>
                                  </p:stCondLst>
                                  <p:childTnLst>
                                    <p:set>
                                      <p:cBhvr>
                                        <p:cTn id="16" dur="1" fill="hold">
                                          <p:stCondLst>
                                            <p:cond delay="0"/>
                                          </p:stCondLst>
                                        </p:cTn>
                                        <p:tgtEl>
                                          <p:spTgt spid="24580"/>
                                        </p:tgtEl>
                                        <p:attrNameLst>
                                          <p:attrName>style.visibility</p:attrName>
                                        </p:attrNameLst>
                                      </p:cBhvr>
                                      <p:to>
                                        <p:strVal val="visible"/>
                                      </p:to>
                                    </p:set>
                                    <p:anim calcmode="lin" valueType="num">
                                      <p:cBhvr>
                                        <p:cTn id="17" dur="1000" fill="hold"/>
                                        <p:tgtEl>
                                          <p:spTgt spid="24580"/>
                                        </p:tgtEl>
                                        <p:attrNameLst>
                                          <p:attrName>ppt_x</p:attrName>
                                        </p:attrNameLst>
                                      </p:cBhvr>
                                      <p:tavLst>
                                        <p:tav tm="0">
                                          <p:val>
                                            <p:strVal val="#ppt_x-.2"/>
                                          </p:val>
                                        </p:tav>
                                        <p:tav tm="100000">
                                          <p:val>
                                            <p:strVal val="#ppt_x"/>
                                          </p:val>
                                        </p:tav>
                                      </p:tavLst>
                                    </p:anim>
                                    <p:anim calcmode="lin" valueType="num">
                                      <p:cBhvr>
                                        <p:cTn id="18" dur="1000" fill="hold"/>
                                        <p:tgtEl>
                                          <p:spTgt spid="2458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4580"/>
                                        </p:tgtEl>
                                      </p:cBhvr>
                                    </p:animEffect>
                                  </p:childTnLst>
                                </p:cTn>
                              </p:par>
                              <p:par>
                                <p:cTn id="20" presetID="29" presetClass="entr" presetSubtype="0" fill="hold" nodeType="withEffect">
                                  <p:stCondLst>
                                    <p:cond delay="0"/>
                                  </p:stCondLst>
                                  <p:childTnLst>
                                    <p:set>
                                      <p:cBhvr>
                                        <p:cTn id="21" dur="1" fill="hold">
                                          <p:stCondLst>
                                            <p:cond delay="0"/>
                                          </p:stCondLst>
                                        </p:cTn>
                                        <p:tgtEl>
                                          <p:spTgt spid="24581"/>
                                        </p:tgtEl>
                                        <p:attrNameLst>
                                          <p:attrName>style.visibility</p:attrName>
                                        </p:attrNameLst>
                                      </p:cBhvr>
                                      <p:to>
                                        <p:strVal val="visible"/>
                                      </p:to>
                                    </p:set>
                                    <p:anim calcmode="lin" valueType="num">
                                      <p:cBhvr>
                                        <p:cTn id="22" dur="1000" fill="hold"/>
                                        <p:tgtEl>
                                          <p:spTgt spid="24581"/>
                                        </p:tgtEl>
                                        <p:attrNameLst>
                                          <p:attrName>ppt_x</p:attrName>
                                        </p:attrNameLst>
                                      </p:cBhvr>
                                      <p:tavLst>
                                        <p:tav tm="0">
                                          <p:val>
                                            <p:strVal val="#ppt_x-.2"/>
                                          </p:val>
                                        </p:tav>
                                        <p:tav tm="100000">
                                          <p:val>
                                            <p:strVal val="#ppt_x"/>
                                          </p:val>
                                        </p:tav>
                                      </p:tavLst>
                                    </p:anim>
                                    <p:anim calcmode="lin" valueType="num">
                                      <p:cBhvr>
                                        <p:cTn id="23" dur="1000" fill="hold"/>
                                        <p:tgtEl>
                                          <p:spTgt spid="2458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4581"/>
                                        </p:tgtEl>
                                      </p:cBhvr>
                                    </p:animEffect>
                                  </p:childTnLst>
                                </p:cTn>
                              </p:par>
                              <p:par>
                                <p:cTn id="25" presetID="29" presetClass="entr" presetSubtype="0" fill="hold" nodeType="withEffect">
                                  <p:stCondLst>
                                    <p:cond delay="0"/>
                                  </p:stCondLst>
                                  <p:childTnLst>
                                    <p:set>
                                      <p:cBhvr>
                                        <p:cTn id="26" dur="1" fill="hold">
                                          <p:stCondLst>
                                            <p:cond delay="0"/>
                                          </p:stCondLst>
                                        </p:cTn>
                                        <p:tgtEl>
                                          <p:spTgt spid="24583"/>
                                        </p:tgtEl>
                                        <p:attrNameLst>
                                          <p:attrName>style.visibility</p:attrName>
                                        </p:attrNameLst>
                                      </p:cBhvr>
                                      <p:to>
                                        <p:strVal val="visible"/>
                                      </p:to>
                                    </p:set>
                                    <p:anim calcmode="lin" valueType="num">
                                      <p:cBhvr>
                                        <p:cTn id="27" dur="1000" fill="hold"/>
                                        <p:tgtEl>
                                          <p:spTgt spid="24583"/>
                                        </p:tgtEl>
                                        <p:attrNameLst>
                                          <p:attrName>ppt_x</p:attrName>
                                        </p:attrNameLst>
                                      </p:cBhvr>
                                      <p:tavLst>
                                        <p:tav tm="0">
                                          <p:val>
                                            <p:strVal val="#ppt_x-.2"/>
                                          </p:val>
                                        </p:tav>
                                        <p:tav tm="100000">
                                          <p:val>
                                            <p:strVal val="#ppt_x"/>
                                          </p:val>
                                        </p:tav>
                                      </p:tavLst>
                                    </p:anim>
                                    <p:anim calcmode="lin" valueType="num">
                                      <p:cBhvr>
                                        <p:cTn id="28" dur="1000" fill="hold"/>
                                        <p:tgtEl>
                                          <p:spTgt spid="2458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4583"/>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ppt_x</p:attrName>
                                        </p:attrNameLst>
                                      </p:cBhvr>
                                      <p:tavLst>
                                        <p:tav tm="0">
                                          <p:val>
                                            <p:strVal val="#ppt_x-.2"/>
                                          </p:val>
                                        </p:tav>
                                        <p:tav tm="100000">
                                          <p:val>
                                            <p:strVal val="#ppt_x"/>
                                          </p:val>
                                        </p:tav>
                                      </p:tavLst>
                                    </p:anim>
                                    <p:anim calcmode="lin" valueType="num">
                                      <p:cBhvr>
                                        <p:cTn id="3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Lebanon4">
            <a:extLst>
              <a:ext uri="{FF2B5EF4-FFF2-40B4-BE49-F238E27FC236}">
                <a16:creationId xmlns:a16="http://schemas.microsoft.com/office/drawing/2014/main" id="{A98DB30E-9972-4C5F-92CE-FCB0F3B5C994}"/>
              </a:ext>
            </a:extLst>
          </p:cNvPr>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196952" y="56273"/>
            <a:ext cx="5742408" cy="3221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5603" name="Picture 6" descr="ThanhTam_0">
            <a:extLst>
              <a:ext uri="{FF2B5EF4-FFF2-40B4-BE49-F238E27FC236}">
                <a16:creationId xmlns:a16="http://schemas.microsoft.com/office/drawing/2014/main" id="{C75449D0-C77F-4D09-AD47-0EB6B2F0F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348" y="56273"/>
            <a:ext cx="5742407" cy="3221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5604" name="Picture 8" descr="Kết quả hình ảnh cho hinh anh hanh lễ thien chua giao">
            <a:extLst>
              <a:ext uri="{FF2B5EF4-FFF2-40B4-BE49-F238E27FC236}">
                <a16:creationId xmlns:a16="http://schemas.microsoft.com/office/drawing/2014/main" id="{4CE709B1-ED4C-4208-97C8-44A2147598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009" y="3352924"/>
            <a:ext cx="5742408" cy="34131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5605" name="Picture 10" descr="IMG_6773-600x422">
            <a:extLst>
              <a:ext uri="{FF2B5EF4-FFF2-40B4-BE49-F238E27FC236}">
                <a16:creationId xmlns:a16="http://schemas.microsoft.com/office/drawing/2014/main" id="{01474D7D-BE80-4B6A-BB71-66268CBD5B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3688" y="3235568"/>
            <a:ext cx="5742407" cy="35023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5606" name="Text Box 6">
            <a:extLst>
              <a:ext uri="{FF2B5EF4-FFF2-40B4-BE49-F238E27FC236}">
                <a16:creationId xmlns:a16="http://schemas.microsoft.com/office/drawing/2014/main" id="{7F6B3328-0E24-46AF-B44D-70BCF733CCF3}"/>
              </a:ext>
            </a:extLst>
          </p:cNvPr>
          <p:cNvSpPr txBox="1">
            <a:spLocks noChangeArrowheads="1"/>
          </p:cNvSpPr>
          <p:nvPr/>
        </p:nvSpPr>
        <p:spPr bwMode="auto">
          <a:xfrm>
            <a:off x="3576150" y="3258467"/>
            <a:ext cx="4503505" cy="400110"/>
          </a:xfrm>
          <a:prstGeom prst="rect">
            <a:avLst/>
          </a:prstGeom>
          <a:solidFill>
            <a:schemeClr val="bg1"/>
          </a:solidFill>
          <a:ln w="9525">
            <a:solidFill>
              <a:srgbClr val="0000FF"/>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a:solidFill>
                  <a:srgbClr val="0000FF"/>
                </a:solidFill>
                <a:latin typeface="Arial" pitchFamily="34" charset="0"/>
                <a:cs typeface="Arial" pitchFamily="34" charset="0"/>
              </a:rPr>
              <a:t>Những nét đặc trưng của đạo Ki - tô</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1000" fill="hold"/>
                                        <p:tgtEl>
                                          <p:spTgt spid="25602"/>
                                        </p:tgtEl>
                                        <p:attrNameLst>
                                          <p:attrName>ppt_x</p:attrName>
                                        </p:attrNameLst>
                                      </p:cBhvr>
                                      <p:tavLst>
                                        <p:tav tm="0">
                                          <p:val>
                                            <p:strVal val="0-#ppt_w/2"/>
                                          </p:val>
                                        </p:tav>
                                        <p:tav tm="100000">
                                          <p:val>
                                            <p:strVal val="#ppt_x"/>
                                          </p:val>
                                        </p:tav>
                                      </p:tavLst>
                                    </p:anim>
                                    <p:anim calcmode="lin" valueType="num">
                                      <p:cBhvr additive="base">
                                        <p:cTn id="8" dur="1000" fill="hold"/>
                                        <p:tgtEl>
                                          <p:spTgt spid="25602"/>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5603"/>
                                        </p:tgtEl>
                                        <p:attrNameLst>
                                          <p:attrName>style.visibility</p:attrName>
                                        </p:attrNameLst>
                                      </p:cBhvr>
                                      <p:to>
                                        <p:strVal val="visible"/>
                                      </p:to>
                                    </p:set>
                                    <p:anim calcmode="lin" valueType="num">
                                      <p:cBhvr additive="base">
                                        <p:cTn id="11" dur="1000" fill="hold"/>
                                        <p:tgtEl>
                                          <p:spTgt spid="25603"/>
                                        </p:tgtEl>
                                        <p:attrNameLst>
                                          <p:attrName>ppt_x</p:attrName>
                                        </p:attrNameLst>
                                      </p:cBhvr>
                                      <p:tavLst>
                                        <p:tav tm="0">
                                          <p:val>
                                            <p:strVal val="0-#ppt_w/2"/>
                                          </p:val>
                                        </p:tav>
                                        <p:tav tm="100000">
                                          <p:val>
                                            <p:strVal val="#ppt_x"/>
                                          </p:val>
                                        </p:tav>
                                      </p:tavLst>
                                    </p:anim>
                                    <p:anim calcmode="lin" valueType="num">
                                      <p:cBhvr additive="base">
                                        <p:cTn id="12" dur="1000" fill="hold"/>
                                        <p:tgtEl>
                                          <p:spTgt spid="25603"/>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5604"/>
                                        </p:tgtEl>
                                        <p:attrNameLst>
                                          <p:attrName>style.visibility</p:attrName>
                                        </p:attrNameLst>
                                      </p:cBhvr>
                                      <p:to>
                                        <p:strVal val="visible"/>
                                      </p:to>
                                    </p:set>
                                    <p:anim calcmode="lin" valueType="num">
                                      <p:cBhvr additive="base">
                                        <p:cTn id="15" dur="1000" fill="hold"/>
                                        <p:tgtEl>
                                          <p:spTgt spid="25604"/>
                                        </p:tgtEl>
                                        <p:attrNameLst>
                                          <p:attrName>ppt_x</p:attrName>
                                        </p:attrNameLst>
                                      </p:cBhvr>
                                      <p:tavLst>
                                        <p:tav tm="0">
                                          <p:val>
                                            <p:strVal val="0-#ppt_w/2"/>
                                          </p:val>
                                        </p:tav>
                                        <p:tav tm="100000">
                                          <p:val>
                                            <p:strVal val="#ppt_x"/>
                                          </p:val>
                                        </p:tav>
                                      </p:tavLst>
                                    </p:anim>
                                    <p:anim calcmode="lin" valueType="num">
                                      <p:cBhvr additive="base">
                                        <p:cTn id="16" dur="1000" fill="hold"/>
                                        <p:tgtEl>
                                          <p:spTgt spid="25604"/>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25605"/>
                                        </p:tgtEl>
                                        <p:attrNameLst>
                                          <p:attrName>style.visibility</p:attrName>
                                        </p:attrNameLst>
                                      </p:cBhvr>
                                      <p:to>
                                        <p:strVal val="visible"/>
                                      </p:to>
                                    </p:set>
                                    <p:anim calcmode="lin" valueType="num">
                                      <p:cBhvr additive="base">
                                        <p:cTn id="19" dur="1000" fill="hold"/>
                                        <p:tgtEl>
                                          <p:spTgt spid="25605"/>
                                        </p:tgtEl>
                                        <p:attrNameLst>
                                          <p:attrName>ppt_x</p:attrName>
                                        </p:attrNameLst>
                                      </p:cBhvr>
                                      <p:tavLst>
                                        <p:tav tm="0">
                                          <p:val>
                                            <p:strVal val="0-#ppt_w/2"/>
                                          </p:val>
                                        </p:tav>
                                        <p:tav tm="100000">
                                          <p:val>
                                            <p:strVal val="#ppt_x"/>
                                          </p:val>
                                        </p:tav>
                                      </p:tavLst>
                                    </p:anim>
                                    <p:anim calcmode="lin" valueType="num">
                                      <p:cBhvr additive="base">
                                        <p:cTn id="20" dur="1000" fill="hold"/>
                                        <p:tgtEl>
                                          <p:spTgt spid="25605"/>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25606"/>
                                        </p:tgtEl>
                                        <p:attrNameLst>
                                          <p:attrName>style.visibility</p:attrName>
                                        </p:attrNameLst>
                                      </p:cBhvr>
                                      <p:to>
                                        <p:strVal val="visible"/>
                                      </p:to>
                                    </p:set>
                                    <p:anim calcmode="lin" valueType="num">
                                      <p:cBhvr additive="base">
                                        <p:cTn id="23" dur="1000" fill="hold"/>
                                        <p:tgtEl>
                                          <p:spTgt spid="25606"/>
                                        </p:tgtEl>
                                        <p:attrNameLst>
                                          <p:attrName>ppt_x</p:attrName>
                                        </p:attrNameLst>
                                      </p:cBhvr>
                                      <p:tavLst>
                                        <p:tav tm="0">
                                          <p:val>
                                            <p:strVal val="0-#ppt_w/2"/>
                                          </p:val>
                                        </p:tav>
                                        <p:tav tm="100000">
                                          <p:val>
                                            <p:strVal val="#ppt_x"/>
                                          </p:val>
                                        </p:tav>
                                      </p:tavLst>
                                    </p:anim>
                                    <p:anim calcmode="lin" valueType="num">
                                      <p:cBhvr additive="base">
                                        <p:cTn id="24" dur="1000" fill="hold"/>
                                        <p:tgtEl>
                                          <p:spTgt spid="256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F2071E-DF8C-495C-8676-8F839E06F04F}"/>
              </a:ext>
            </a:extLst>
          </p:cNvPr>
          <p:cNvSpPr/>
          <p:nvPr/>
        </p:nvSpPr>
        <p:spPr>
          <a:xfrm>
            <a:off x="3689264" y="47500"/>
            <a:ext cx="4202443" cy="841256"/>
          </a:xfrm>
          <a:prstGeom prst="rect">
            <a:avLst/>
          </a:prstGeom>
          <a:ln/>
        </p:spPr>
        <p:style>
          <a:lnRef idx="2">
            <a:schemeClr val="accent2"/>
          </a:lnRef>
          <a:fillRef idx="1">
            <a:schemeClr val="lt1"/>
          </a:fillRef>
          <a:effectRef idx="0">
            <a:schemeClr val="accent2"/>
          </a:effectRef>
          <a:fontRef idx="minor">
            <a:schemeClr val="dk1"/>
          </a:fontRef>
        </p:style>
        <p:txBody>
          <a:bodyPr wrap="square" lIns="121917" tIns="60958" rIns="121917" bIns="6095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700" b="1" u="sng">
                <a:ln w="11430"/>
                <a:solidFill>
                  <a:schemeClr val="accent4">
                    <a:lumMod val="50000"/>
                  </a:schemeClr>
                </a:solidFill>
                <a:latin typeface="Arial" pitchFamily="34" charset="0"/>
                <a:cs typeface="Arial" pitchFamily="34" charset="0"/>
              </a:rPr>
              <a:t>LUYỆN </a:t>
            </a:r>
            <a:r>
              <a:rPr lang="en-US" sz="4700" b="1" u="sng" dirty="0">
                <a:ln w="11430"/>
                <a:solidFill>
                  <a:schemeClr val="accent4">
                    <a:lumMod val="50000"/>
                  </a:schemeClr>
                </a:solidFill>
                <a:latin typeface="Arial" pitchFamily="34" charset="0"/>
                <a:cs typeface="Arial" pitchFamily="34" charset="0"/>
              </a:rPr>
              <a:t>TẬP</a:t>
            </a:r>
          </a:p>
        </p:txBody>
      </p:sp>
      <p:sp>
        <p:nvSpPr>
          <p:cNvPr id="7" name="Rectangle: Rounded Corners 7">
            <a:extLst>
              <a:ext uri="{FF2B5EF4-FFF2-40B4-BE49-F238E27FC236}">
                <a16:creationId xmlns:a16="http://schemas.microsoft.com/office/drawing/2014/main" id="{83943E22-6FC5-4857-96F1-DB4BDF369685}"/>
              </a:ext>
            </a:extLst>
          </p:cNvPr>
          <p:cNvSpPr/>
          <p:nvPr/>
        </p:nvSpPr>
        <p:spPr>
          <a:xfrm>
            <a:off x="304799" y="1498600"/>
            <a:ext cx="11652739" cy="4673600"/>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r>
              <a:rPr lang="en-US" sz="3200">
                <a:solidFill>
                  <a:srgbClr val="0000FF"/>
                </a:solidFill>
              </a:rPr>
              <a:t>- Tổ chức chơi trò chơi: </a:t>
            </a:r>
            <a:r>
              <a:rPr lang="en-US" sz="3200" b="1">
                <a:solidFill>
                  <a:srgbClr val="0000FF"/>
                </a:solidFill>
              </a:rPr>
              <a:t>AI NHANH HƠN</a:t>
            </a:r>
            <a:endParaRPr lang="en-US" sz="3200">
              <a:solidFill>
                <a:srgbClr val="0000FF"/>
              </a:solidFill>
            </a:endParaRPr>
          </a:p>
          <a:p>
            <a:pPr algn="just"/>
            <a:r>
              <a:rPr lang="en-US" sz="3200">
                <a:solidFill>
                  <a:srgbClr val="0000FF"/>
                </a:solidFill>
              </a:rPr>
              <a:t>- 2 đội chơi: Mỗi đội 5 học sinh</a:t>
            </a:r>
          </a:p>
          <a:p>
            <a:pPr algn="just"/>
            <a:r>
              <a:rPr lang="en-US" sz="3200">
                <a:solidFill>
                  <a:srgbClr val="0000FF"/>
                </a:solidFill>
              </a:rPr>
              <a:t>- Luật chơi: Mỗi đội có 10 miếng ghép quốc kì quốc gia đông dân ở châu Á. Trong đó có 5 miếng ghép đúng và 5 miếng ghép sai.</a:t>
            </a:r>
          </a:p>
          <a:p>
            <a:pPr algn="just"/>
            <a:r>
              <a:rPr lang="en-US" sz="3200">
                <a:solidFill>
                  <a:srgbClr val="0000FF"/>
                </a:solidFill>
              </a:rPr>
              <a:t>- Từng học sinh của mỗi đội cầm miếng ghép về các quốc gia lên bảng ghép sao cho đúng vào bản đồ châu Á. Bạn thứ nhất về chỗ, bạn tiếp theo mới được lên. Thời gian cho mỗi đội là 40 giây.</a:t>
            </a:r>
          </a:p>
          <a:p>
            <a:pPr algn="just"/>
            <a:r>
              <a:rPr lang="en-US" sz="3200">
                <a:solidFill>
                  <a:srgbClr val="0000FF"/>
                </a:solidFill>
              </a:rPr>
              <a:t>- Đội nào ghép đúng, nhanh và đẹp nhất thì giành được phần thắng.</a:t>
            </a:r>
            <a:endParaRPr lang="en-US" sz="3100" b="1" i="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7">
            <a:extLst>
              <a:ext uri="{FF2B5EF4-FFF2-40B4-BE49-F238E27FC236}">
                <a16:creationId xmlns:a16="http://schemas.microsoft.com/office/drawing/2014/main" id="{83943E22-6FC5-4857-96F1-DB4BDF369685}"/>
              </a:ext>
            </a:extLst>
          </p:cNvPr>
          <p:cNvSpPr/>
          <p:nvPr/>
        </p:nvSpPr>
        <p:spPr>
          <a:xfrm>
            <a:off x="570022" y="1498601"/>
            <a:ext cx="11210300" cy="2595097"/>
          </a:xfrm>
          <a:prstGeom prst="roundRect">
            <a:avLst/>
          </a:prstGeom>
          <a:solidFill>
            <a:schemeClr val="bg1"/>
          </a:solidFill>
          <a:ln w="12700">
            <a:solidFill>
              <a:srgbClr val="0000FF"/>
            </a:solidFill>
            <a:prstDash val="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lnSpc>
                <a:spcPct val="150000"/>
              </a:lnSpc>
            </a:pPr>
            <a:r>
              <a:rPr lang="en-US" sz="3200">
                <a:solidFill>
                  <a:srgbClr val="0000FF"/>
                </a:solidFill>
                <a:latin typeface="+mj-lt"/>
                <a:cs typeface="Arial" pitchFamily="34" charset="0"/>
              </a:rPr>
              <a:t> 	HS về nhà thiết kế 1 bài báo cáo/sản phẩm sáng tạo về 1 tôn giáo/công trình tôn giáo mà em yêu thích (mô hình, tranh vẽ, bưu thiếp…)</a:t>
            </a:r>
          </a:p>
        </p:txBody>
      </p:sp>
      <p:pic>
        <p:nvPicPr>
          <p:cNvPr id="4" name="Picture 11" descr="question_pop_up_from_box_rotate_hg_clr"/>
          <p:cNvPicPr>
            <a:picLocks noChangeAspect="1" noChangeArrowheads="1" noCrop="1"/>
          </p:cNvPicPr>
          <p:nvPr/>
        </p:nvPicPr>
        <p:blipFill>
          <a:blip r:embed="rId2"/>
          <a:srcRect/>
          <a:stretch>
            <a:fillRect/>
          </a:stretch>
        </p:blipFill>
        <p:spPr bwMode="auto">
          <a:xfrm>
            <a:off x="490350" y="728354"/>
            <a:ext cx="1675732" cy="1522661"/>
          </a:xfrm>
          <a:prstGeom prst="rect">
            <a:avLst/>
          </a:prstGeom>
          <a:noFill/>
          <a:ln w="9525">
            <a:noFill/>
            <a:miter lim="800000"/>
            <a:headEnd/>
            <a:tailEnd/>
          </a:ln>
        </p:spPr>
      </p:pic>
      <p:pic>
        <p:nvPicPr>
          <p:cNvPr id="5" name="Picture 6"/>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624457" y="4886717"/>
            <a:ext cx="1250868" cy="1971283"/>
          </a:xfrm>
          <a:prstGeom prst="rect">
            <a:avLst/>
          </a:prstGeom>
        </p:spPr>
      </p:pic>
      <p:sp>
        <p:nvSpPr>
          <p:cNvPr id="6" name="Rectangle 5">
            <a:extLst>
              <a:ext uri="{FF2B5EF4-FFF2-40B4-BE49-F238E27FC236}">
                <a16:creationId xmlns:a16="http://schemas.microsoft.com/office/drawing/2014/main" id="{81F2071E-DF8C-495C-8676-8F839E06F04F}"/>
              </a:ext>
            </a:extLst>
          </p:cNvPr>
          <p:cNvSpPr/>
          <p:nvPr/>
        </p:nvSpPr>
        <p:spPr>
          <a:xfrm>
            <a:off x="3689264" y="47500"/>
            <a:ext cx="4202443" cy="841256"/>
          </a:xfrm>
          <a:prstGeom prst="rect">
            <a:avLst/>
          </a:prstGeom>
          <a:ln/>
        </p:spPr>
        <p:style>
          <a:lnRef idx="2">
            <a:schemeClr val="accent2"/>
          </a:lnRef>
          <a:fillRef idx="1">
            <a:schemeClr val="lt1"/>
          </a:fillRef>
          <a:effectRef idx="0">
            <a:schemeClr val="accent2"/>
          </a:effectRef>
          <a:fontRef idx="minor">
            <a:schemeClr val="dk1"/>
          </a:fontRef>
        </p:style>
        <p:txBody>
          <a:bodyPr wrap="square" lIns="121917" tIns="60958" rIns="121917" bIns="6095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700" b="1" u="sng">
                <a:ln w="11430"/>
                <a:solidFill>
                  <a:schemeClr val="accent4">
                    <a:lumMod val="50000"/>
                  </a:schemeClr>
                </a:solidFill>
                <a:latin typeface="Arial" pitchFamily="34" charset="0"/>
                <a:cs typeface="Arial" pitchFamily="34" charset="0"/>
              </a:rPr>
              <a:t>VỀ NHÀ</a:t>
            </a:r>
            <a:endParaRPr lang="en-US" sz="4700" b="1" u="sng" dirty="0">
              <a:ln w="11430"/>
              <a:solidFill>
                <a:schemeClr val="accent4">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2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par>
                                <p:cTn id="15" presetID="29"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ppt_x-.2"/>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ppt_x</p:attrName>
                                        </p:attrNameLst>
                                      </p:cBhvr>
                                      <p:tavLst>
                                        <p:tav tm="0">
                                          <p:val>
                                            <p:strVal val="#ppt_x-.2"/>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a:solidFill>
                  <a:srgbClr val="007A37"/>
                </a:solidFill>
                <a:latin typeface="Arial" pitchFamily="34" charset="0"/>
                <a:cs typeface="Arial" pitchFamily="34" charset="0"/>
              </a:rPr>
              <a:t>Bài 6. ĐẶC ĐIỂM DÂN CƯ, XÃ HỘI CHÂU Á</a:t>
            </a: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a:solidFill>
                  <a:srgbClr val="002060"/>
                </a:solidFill>
                <a:latin typeface="Arial" pitchFamily="34" charset="0"/>
                <a:cs typeface="Arial" pitchFamily="34" charset="0"/>
              </a:rPr>
              <a:t>1. Dân cư, tôn giáo</a:t>
            </a:r>
          </a:p>
          <a:p>
            <a:r>
              <a:rPr lang="en-US" sz="2900" b="1" i="1" u="sng">
                <a:solidFill>
                  <a:srgbClr val="002060"/>
                </a:solidFill>
                <a:latin typeface="Arial" pitchFamily="34" charset="0"/>
                <a:cs typeface="Arial" pitchFamily="34" charset="0"/>
              </a:rPr>
              <a:t>a. Dân cư</a:t>
            </a:r>
            <a:endParaRPr lang="en-US" sz="2900" u="sng"/>
          </a:p>
        </p:txBody>
      </p:sp>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 Box 2"/>
          <p:cNvSpPr txBox="1">
            <a:spLocks noChangeArrowheads="1"/>
          </p:cNvSpPr>
          <p:nvPr/>
        </p:nvSpPr>
        <p:spPr bwMode="auto">
          <a:xfrm>
            <a:off x="364175" y="2381427"/>
            <a:ext cx="11565228" cy="1046436"/>
          </a:xfrm>
          <a:prstGeom prst="rect">
            <a:avLst/>
          </a:prstGeom>
          <a:solidFill>
            <a:srgbClr val="CCFFFF"/>
          </a:solidFill>
          <a:ln w="38100">
            <a:solidFill>
              <a:srgbClr val="FF0066"/>
            </a:solidFill>
            <a:miter lim="800000"/>
            <a:headEnd/>
            <a:tailEnd/>
          </a:ln>
          <a:effectLst/>
        </p:spPr>
        <p:txBody>
          <a:bodyPr wrap="square" lIns="121917" tIns="60958" rIns="121917" bIns="60958">
            <a:spAutoFit/>
          </a:bodyPr>
          <a:lstStyle/>
          <a:p>
            <a:pPr indent="601118" algn="just"/>
            <a:r>
              <a:rPr lang="en-US" sz="3000" u="sng" dirty="0">
                <a:solidFill>
                  <a:srgbClr val="FF0000"/>
                </a:solidFill>
                <a:latin typeface="Tahoma" pitchFamily="34" charset="0"/>
                <a:cs typeface="Tahoma" pitchFamily="34" charset="0"/>
              </a:rPr>
              <a:t>Yêu cầu</a:t>
            </a:r>
            <a:r>
              <a:rPr lang="en-US" sz="3000" u="sng">
                <a:solidFill>
                  <a:srgbClr val="FF0000"/>
                </a:solidFill>
                <a:latin typeface="Tahoma" pitchFamily="34" charset="0"/>
                <a:cs typeface="Tahoma" pitchFamily="34" charset="0"/>
              </a:rPr>
              <a:t>:</a:t>
            </a:r>
            <a:r>
              <a:rPr lang="en-US" sz="3000">
                <a:solidFill>
                  <a:srgbClr val="FF0000"/>
                </a:solidFill>
                <a:latin typeface="Tahoma" pitchFamily="34" charset="0"/>
                <a:cs typeface="Tahoma" pitchFamily="34" charset="0"/>
              </a:rPr>
              <a:t> </a:t>
            </a:r>
            <a:r>
              <a:rPr lang="vi-VN" sz="3000" b="1">
                <a:solidFill>
                  <a:srgbClr val="0000FF"/>
                </a:solidFill>
              </a:rPr>
              <a:t>Khai thác thông tin mục </a:t>
            </a:r>
            <a:r>
              <a:rPr lang="en-US" sz="3000" b="1">
                <a:solidFill>
                  <a:srgbClr val="0000FF"/>
                </a:solidFill>
              </a:rPr>
              <a:t>1.a, quan sát các bảng sau: </a:t>
            </a:r>
            <a:r>
              <a:rPr lang="en-US" sz="3000">
                <a:solidFill>
                  <a:srgbClr val="0000FF"/>
                </a:solidFill>
              </a:rPr>
              <a:t>tìm hiểu đặc điểm dân cư châu Á.</a:t>
            </a:r>
            <a:endParaRPr lang="en-US" sz="3000" dirty="0">
              <a:solidFill>
                <a:srgbClr val="0000FF"/>
              </a:solidFill>
              <a:latin typeface="Tahoma" pitchFamily="34" charset="0"/>
              <a:cs typeface="Tahoma" pitchFamily="34" charset="0"/>
            </a:endParaRPr>
          </a:p>
        </p:txBody>
      </p:sp>
      <p:sp>
        <p:nvSpPr>
          <p:cNvPr id="14" name="Text Box 3"/>
          <p:cNvSpPr txBox="1">
            <a:spLocks noChangeArrowheads="1"/>
          </p:cNvSpPr>
          <p:nvPr/>
        </p:nvSpPr>
        <p:spPr bwMode="auto">
          <a:xfrm>
            <a:off x="652527" y="3856878"/>
            <a:ext cx="2876461" cy="256069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121917" tIns="60958" rIns="121917" bIns="60958">
            <a:spAutoFit/>
          </a:bodyPr>
          <a:lstStyle/>
          <a:p>
            <a:pPr algn="ctr">
              <a:lnSpc>
                <a:spcPct val="120000"/>
              </a:lnSpc>
            </a:pPr>
            <a:r>
              <a:rPr lang="it-IT" sz="3300" b="1">
                <a:solidFill>
                  <a:srgbClr val="0070C0"/>
                </a:solidFill>
              </a:rPr>
              <a:t>Nhóm 1,4: </a:t>
            </a:r>
          </a:p>
          <a:p>
            <a:pPr algn="ctr">
              <a:lnSpc>
                <a:spcPct val="120000"/>
              </a:lnSpc>
            </a:pPr>
            <a:r>
              <a:rPr lang="it-IT" sz="3300" b="1">
                <a:solidFill>
                  <a:srgbClr val="0070C0"/>
                </a:solidFill>
              </a:rPr>
              <a:t>Tìm hiểu </a:t>
            </a:r>
          </a:p>
          <a:p>
            <a:pPr algn="ctr">
              <a:lnSpc>
                <a:spcPct val="120000"/>
              </a:lnSpc>
            </a:pPr>
            <a:r>
              <a:rPr lang="it-IT" sz="3300" b="1">
                <a:solidFill>
                  <a:srgbClr val="0070C0"/>
                </a:solidFill>
              </a:rPr>
              <a:t>qui mô dân số của châu Á.</a:t>
            </a:r>
            <a:endParaRPr lang="en-US" sz="3300" b="1">
              <a:solidFill>
                <a:srgbClr val="0070C0"/>
              </a:solidFill>
            </a:endParaRPr>
          </a:p>
        </p:txBody>
      </p:sp>
      <p:sp>
        <p:nvSpPr>
          <p:cNvPr id="19" name="WordArt 5"/>
          <p:cNvSpPr>
            <a:spLocks noChangeArrowheads="1" noChangeShapeType="1" noTextEdit="1"/>
          </p:cNvSpPr>
          <p:nvPr/>
        </p:nvSpPr>
        <p:spPr bwMode="auto">
          <a:xfrm>
            <a:off x="3442513" y="1378665"/>
            <a:ext cx="5098473" cy="861569"/>
          </a:xfrm>
          <a:prstGeom prst="rect">
            <a:avLst/>
          </a:prstGeom>
          <a:solidFill>
            <a:schemeClr val="bg1"/>
          </a:solidFill>
        </p:spPr>
        <p:txBody>
          <a:bodyPr wrap="none" lIns="121917" tIns="60958" rIns="121917" bIns="60958" fromWordArt="1">
            <a:prstTxWarp prst="textPlain">
              <a:avLst>
                <a:gd name="adj" fmla="val 50000"/>
              </a:avLst>
            </a:prstTxWarp>
          </a:bodyPr>
          <a:lstStyle/>
          <a:p>
            <a:r>
              <a:rPr lang="en-US" sz="4300" kern="10" dirty="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 THẢO </a:t>
            </a:r>
            <a:r>
              <a:rPr lang="en-US" sz="4300" kern="1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rPr>
              <a:t>LUẬN NHÓM</a:t>
            </a:r>
            <a:endParaRPr lang="en-US" sz="4300" kern="10" dirty="0">
              <a:ln w="19050">
                <a:solidFill>
                  <a:srgbClr val="FF00FF"/>
                </a:solidFill>
                <a:round/>
                <a:headEnd/>
                <a:tailEnd/>
              </a:ln>
              <a:solidFill>
                <a:srgbClr val="00FF00"/>
              </a:solidFill>
              <a:effectLst>
                <a:outerShdw dist="35921" dir="2700000" algn="ctr" rotWithShape="0">
                  <a:srgbClr val="990000"/>
                </a:outerShdw>
              </a:effectLst>
              <a:latin typeface="Times New Roman"/>
              <a:cs typeface="Times New Roman"/>
            </a:endParaRPr>
          </a:p>
        </p:txBody>
      </p:sp>
      <p:sp>
        <p:nvSpPr>
          <p:cNvPr id="22" name="Text Box 3"/>
          <p:cNvSpPr txBox="1">
            <a:spLocks noChangeArrowheads="1"/>
          </p:cNvSpPr>
          <p:nvPr/>
        </p:nvSpPr>
        <p:spPr bwMode="auto">
          <a:xfrm>
            <a:off x="8452176" y="3847949"/>
            <a:ext cx="2894917" cy="26622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121917" tIns="60958" rIns="121917" bIns="60958">
            <a:spAutoFit/>
          </a:bodyPr>
          <a:lstStyle/>
          <a:p>
            <a:pPr algn="ctr"/>
            <a:r>
              <a:rPr lang="it-IT" sz="3300" b="1">
                <a:solidFill>
                  <a:srgbClr val="FF0000"/>
                </a:solidFill>
              </a:rPr>
              <a:t>Nhóm 3,6: </a:t>
            </a:r>
          </a:p>
          <a:p>
            <a:pPr algn="ctr"/>
            <a:r>
              <a:rPr lang="it-IT" sz="3300" b="1">
                <a:solidFill>
                  <a:srgbClr val="FF0000"/>
                </a:solidFill>
              </a:rPr>
              <a:t>Tìm hiểu cơ cấu dân số theo nhóm tuổi châu Á.</a:t>
            </a:r>
            <a:endParaRPr lang="en-US" sz="3300" b="1">
              <a:solidFill>
                <a:srgbClr val="FF0000"/>
              </a:solidFill>
            </a:endParaRPr>
          </a:p>
        </p:txBody>
      </p:sp>
      <p:sp>
        <p:nvSpPr>
          <p:cNvPr id="23" name="Text Box 3"/>
          <p:cNvSpPr txBox="1">
            <a:spLocks noChangeArrowheads="1"/>
          </p:cNvSpPr>
          <p:nvPr/>
        </p:nvSpPr>
        <p:spPr bwMode="auto">
          <a:xfrm>
            <a:off x="4549000" y="3865646"/>
            <a:ext cx="2960913" cy="26622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121917" tIns="60958" rIns="121917" bIns="60958">
            <a:spAutoFit/>
          </a:bodyPr>
          <a:lstStyle/>
          <a:p>
            <a:pPr algn="ctr"/>
            <a:r>
              <a:rPr lang="it-IT" sz="3300" b="1">
                <a:solidFill>
                  <a:srgbClr val="0000FF"/>
                </a:solidFill>
              </a:rPr>
              <a:t>Nhóm 2,5: </a:t>
            </a:r>
          </a:p>
          <a:p>
            <a:pPr algn="ctr"/>
            <a:r>
              <a:rPr lang="it-IT" sz="3300" b="1">
                <a:solidFill>
                  <a:srgbClr val="0000FF"/>
                </a:solidFill>
              </a:rPr>
              <a:t>Tìm hiểu </a:t>
            </a:r>
          </a:p>
          <a:p>
            <a:pPr algn="ctr"/>
            <a:r>
              <a:rPr lang="it-IT" sz="3300" b="1">
                <a:solidFill>
                  <a:srgbClr val="0000FF"/>
                </a:solidFill>
              </a:rPr>
              <a:t>sự gia tăng </a:t>
            </a:r>
          </a:p>
          <a:p>
            <a:pPr algn="ctr"/>
            <a:r>
              <a:rPr lang="it-IT" sz="3300" b="1">
                <a:solidFill>
                  <a:srgbClr val="0000FF"/>
                </a:solidFill>
              </a:rPr>
              <a:t>dân số </a:t>
            </a:r>
          </a:p>
          <a:p>
            <a:pPr algn="ctr"/>
            <a:r>
              <a:rPr lang="it-IT" sz="3300" b="1">
                <a:solidFill>
                  <a:srgbClr val="0000FF"/>
                </a:solidFill>
              </a:rPr>
              <a:t>ở châu Á.</a:t>
            </a:r>
            <a:endParaRPr lang="en-US" sz="3300" b="1">
              <a:solidFill>
                <a:srgbClr val="0000FF"/>
              </a:solidFill>
            </a:endParaRP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ppt_x</p:attrName>
                                        </p:attrNameLst>
                                      </p:cBhvr>
                                      <p:tavLst>
                                        <p:tav tm="0">
                                          <p:val>
                                            <p:strVal val="#ppt_x-.2"/>
                                          </p:val>
                                        </p:tav>
                                        <p:tav tm="100000">
                                          <p:val>
                                            <p:strVal val="#ppt_x"/>
                                          </p:val>
                                        </p:tav>
                                      </p:tavLst>
                                    </p:anim>
                                    <p:anim calcmode="lin" valueType="num">
                                      <p:cBhvr>
                                        <p:cTn id="1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ppt_x-.2"/>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2"/>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ppt_x</p:attrName>
                                        </p:attrNameLst>
                                      </p:cBhvr>
                                      <p:tavLst>
                                        <p:tav tm="0">
                                          <p:val>
                                            <p:strVal val="#ppt_x-.2"/>
                                          </p:val>
                                        </p:tav>
                                        <p:tav tm="100000">
                                          <p:val>
                                            <p:strVal val="#ppt_x"/>
                                          </p:val>
                                        </p:tav>
                                      </p:tavLst>
                                    </p:anim>
                                    <p:anim calcmode="lin" valueType="num">
                                      <p:cBhvr>
                                        <p:cTn id="2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4"/>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ppt_x</p:attrName>
                                        </p:attrNameLst>
                                      </p:cBhvr>
                                      <p:tavLst>
                                        <p:tav tm="0">
                                          <p:val>
                                            <p:strVal val="#ppt_x-.2"/>
                                          </p:val>
                                        </p:tav>
                                        <p:tav tm="100000">
                                          <p:val>
                                            <p:strVal val="#ppt_x"/>
                                          </p:val>
                                        </p:tav>
                                      </p:tavLst>
                                    </p:anim>
                                    <p:anim calcmode="lin" valueType="num">
                                      <p:cBhvr>
                                        <p:cTn id="3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9"/>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1000" fill="hold"/>
                                        <p:tgtEl>
                                          <p:spTgt spid="22"/>
                                        </p:tgtEl>
                                        <p:attrNameLst>
                                          <p:attrName>ppt_x</p:attrName>
                                        </p:attrNameLst>
                                      </p:cBhvr>
                                      <p:tavLst>
                                        <p:tav tm="0">
                                          <p:val>
                                            <p:strVal val="#ppt_x-.2"/>
                                          </p:val>
                                        </p:tav>
                                        <p:tav tm="100000">
                                          <p:val>
                                            <p:strVal val="#ppt_x"/>
                                          </p:val>
                                        </p:tav>
                                      </p:tavLst>
                                    </p:anim>
                                    <p:anim calcmode="lin" valueType="num">
                                      <p:cBhvr>
                                        <p:cTn id="3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2"/>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1000" fill="hold"/>
                                        <p:tgtEl>
                                          <p:spTgt spid="23"/>
                                        </p:tgtEl>
                                        <p:attrNameLst>
                                          <p:attrName>ppt_x</p:attrName>
                                        </p:attrNameLst>
                                      </p:cBhvr>
                                      <p:tavLst>
                                        <p:tav tm="0">
                                          <p:val>
                                            <p:strVal val="#ppt_x-.2"/>
                                          </p:val>
                                        </p:tav>
                                        <p:tav tm="100000">
                                          <p:val>
                                            <p:strVal val="#ppt_x"/>
                                          </p:val>
                                        </p:tav>
                                      </p:tavLst>
                                    </p:anim>
                                    <p:anim calcmode="lin" valueType="num">
                                      <p:cBhvr>
                                        <p:cTn id="43"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2" grpId="0" animBg="1"/>
      <p:bldP spid="14" grpId="0" animBg="1"/>
      <p:bldP spid="19"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a:solidFill>
                  <a:srgbClr val="007A37"/>
                </a:solidFill>
                <a:latin typeface="Arial" pitchFamily="34" charset="0"/>
                <a:cs typeface="Arial" pitchFamily="34" charset="0"/>
              </a:rPr>
              <a:t>Bài 6. ĐẶC ĐIỂM DÂN CƯ, XÃ HỘI CHÂU Á</a:t>
            </a: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a:solidFill>
                  <a:srgbClr val="002060"/>
                </a:solidFill>
                <a:latin typeface="Arial" pitchFamily="34" charset="0"/>
                <a:cs typeface="Arial" pitchFamily="34" charset="0"/>
              </a:rPr>
              <a:t>1. Dân cư, tôn giáo</a:t>
            </a:r>
          </a:p>
          <a:p>
            <a:r>
              <a:rPr lang="en-US" sz="2900" b="1" i="1" u="sng">
                <a:solidFill>
                  <a:srgbClr val="002060"/>
                </a:solidFill>
                <a:latin typeface="Arial" pitchFamily="34" charset="0"/>
                <a:cs typeface="Arial" pitchFamily="34" charset="0"/>
              </a:rPr>
              <a:t>a. Dân cư</a:t>
            </a:r>
            <a:endParaRPr lang="en-US" sz="2900" u="sng"/>
          </a:p>
        </p:txBody>
      </p:sp>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 Box 2"/>
          <p:cNvSpPr txBox="1">
            <a:spLocks noChangeArrowheads="1"/>
          </p:cNvSpPr>
          <p:nvPr/>
        </p:nvSpPr>
        <p:spPr bwMode="auto">
          <a:xfrm>
            <a:off x="153155" y="2043795"/>
            <a:ext cx="6078833" cy="3722041"/>
          </a:xfrm>
          <a:prstGeom prst="rect">
            <a:avLst/>
          </a:prstGeom>
          <a:solidFill>
            <a:srgbClr val="CCFFFF"/>
          </a:solidFill>
          <a:ln w="38100">
            <a:solidFill>
              <a:srgbClr val="FF0066"/>
            </a:solidFill>
            <a:miter lim="800000"/>
            <a:headEnd/>
            <a:tailEnd/>
          </a:ln>
          <a:effectLst/>
        </p:spPr>
        <p:txBody>
          <a:bodyPr wrap="square" lIns="121917" tIns="60958" rIns="121917" bIns="60958">
            <a:spAutoFit/>
          </a:bodyPr>
          <a:lstStyle/>
          <a:p>
            <a:pPr algn="just">
              <a:lnSpc>
                <a:spcPct val="130000"/>
              </a:lnSpc>
            </a:pPr>
            <a:r>
              <a:rPr lang="en-US" sz="2600" u="sng" dirty="0">
                <a:solidFill>
                  <a:srgbClr val="FF0000"/>
                </a:solidFill>
                <a:latin typeface="Tahoma" pitchFamily="34" charset="0"/>
                <a:cs typeface="Tahoma" pitchFamily="34" charset="0"/>
              </a:rPr>
              <a:t>Yêu cầu</a:t>
            </a:r>
            <a:r>
              <a:rPr lang="en-US" sz="2600" u="sng">
                <a:solidFill>
                  <a:srgbClr val="FF0000"/>
                </a:solidFill>
                <a:latin typeface="Tahoma" pitchFamily="34" charset="0"/>
                <a:cs typeface="Tahoma" pitchFamily="34" charset="0"/>
              </a:rPr>
              <a:t>:</a:t>
            </a:r>
            <a:r>
              <a:rPr lang="en-US" sz="2600">
                <a:solidFill>
                  <a:srgbClr val="FF0000"/>
                </a:solidFill>
                <a:latin typeface="Tahoma" pitchFamily="34" charset="0"/>
                <a:cs typeface="Tahoma" pitchFamily="34" charset="0"/>
              </a:rPr>
              <a:t> </a:t>
            </a:r>
            <a:r>
              <a:rPr lang="vi-VN" sz="2600" b="1">
                <a:solidFill>
                  <a:srgbClr val="0000FF"/>
                </a:solidFill>
              </a:rPr>
              <a:t>Khai thác thông tin mục </a:t>
            </a:r>
            <a:r>
              <a:rPr lang="en-US" sz="2600" b="1">
                <a:solidFill>
                  <a:srgbClr val="0000FF"/>
                </a:solidFill>
              </a:rPr>
              <a:t>1.a, quan sát các bảng sau: </a:t>
            </a:r>
          </a:p>
          <a:p>
            <a:pPr algn="just">
              <a:lnSpc>
                <a:spcPct val="130000"/>
              </a:lnSpc>
            </a:pPr>
            <a:r>
              <a:rPr lang="it-IT" sz="2600">
                <a:solidFill>
                  <a:srgbClr val="0000FF"/>
                </a:solidFill>
              </a:rPr>
              <a:t>- So sánh số dân và mật độ dân số của châu Á với thế giới.</a:t>
            </a:r>
            <a:endParaRPr lang="en-US" sz="2600">
              <a:solidFill>
                <a:srgbClr val="0000FF"/>
              </a:solidFill>
            </a:endParaRPr>
          </a:p>
          <a:p>
            <a:pPr algn="just">
              <a:lnSpc>
                <a:spcPct val="130000"/>
              </a:lnSpc>
            </a:pPr>
            <a:r>
              <a:rPr lang="it-IT" sz="2600">
                <a:solidFill>
                  <a:srgbClr val="0000FF"/>
                </a:solidFill>
              </a:rPr>
              <a:t>- Dân số châu Á chiếm tỉ lệ khoảng bao nhiêu % thế giới?</a:t>
            </a:r>
            <a:endParaRPr lang="en-US" sz="2600">
              <a:solidFill>
                <a:srgbClr val="0000FF"/>
              </a:solidFill>
            </a:endParaRPr>
          </a:p>
          <a:p>
            <a:pPr algn="just">
              <a:lnSpc>
                <a:spcPct val="130000"/>
              </a:lnSpc>
            </a:pPr>
            <a:r>
              <a:rPr lang="it-IT" sz="2600">
                <a:solidFill>
                  <a:srgbClr val="0000FF"/>
                </a:solidFill>
              </a:rPr>
              <a:t>- Kết luận về quy mô dân số châu Á.</a:t>
            </a:r>
            <a:endParaRPr lang="en-US" sz="2600" dirty="0">
              <a:solidFill>
                <a:srgbClr val="0000FF"/>
              </a:solidFill>
            </a:endParaRPr>
          </a:p>
        </p:txBody>
      </p:sp>
      <p:sp>
        <p:nvSpPr>
          <p:cNvPr id="6145" name="Rectangle 1"/>
          <p:cNvSpPr>
            <a:spLocks noChangeArrowheads="1"/>
          </p:cNvSpPr>
          <p:nvPr/>
        </p:nvSpPr>
        <p:spPr bwMode="auto">
          <a:xfrm>
            <a:off x="6212114" y="3514240"/>
            <a:ext cx="597988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ea typeface="Cambria" pitchFamily="18" charset="0"/>
                <a:cs typeface="Times New Roman" pitchFamily="18" charset="0"/>
              </a:rPr>
              <a:t>BẢNG SỐ DÂN, MẬT ĐỘ DÂN SỐ </a:t>
            </a:r>
          </a:p>
          <a:p>
            <a:pPr marL="0" marR="0" lvl="0" indent="0" algn="ctr" defTabSz="914400" rtl="0" eaLnBrk="1" fontAlgn="base" latinLnBrk="0" hangingPunct="1">
              <a:lnSpc>
                <a:spcPct val="12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ea typeface="Cambria" pitchFamily="18" charset="0"/>
                <a:cs typeface="Times New Roman" pitchFamily="18" charset="0"/>
              </a:rPr>
              <a:t>CỦA CHÂU Á VÀ THẾ GIỚI NĂM 2020</a:t>
            </a:r>
            <a:endParaRPr kumimoji="0" lang="en-US" sz="2000" b="1" i="0" u="none" strike="noStrike" cap="none" normalizeH="0" baseline="0">
              <a:ln>
                <a:noFill/>
              </a:ln>
              <a:solidFill>
                <a:schemeClr val="tx1"/>
              </a:solidFill>
              <a:effectLst/>
              <a:latin typeface="Times New Roman" pitchFamily="18" charset="0"/>
              <a:cs typeface="Times New Roman" pitchFamily="18" charset="0"/>
            </a:endParaRPr>
          </a:p>
        </p:txBody>
      </p:sp>
      <p:graphicFrame>
        <p:nvGraphicFramePr>
          <p:cNvPr id="11" name="Table 10"/>
          <p:cNvGraphicFramePr>
            <a:graphicFrameLocks noGrp="1"/>
          </p:cNvGraphicFramePr>
          <p:nvPr/>
        </p:nvGraphicFramePr>
        <p:xfrm>
          <a:off x="6457070" y="4501657"/>
          <a:ext cx="5482161" cy="1935496"/>
        </p:xfrm>
        <a:graphic>
          <a:graphicData uri="http://schemas.openxmlformats.org/drawingml/2006/table">
            <a:tbl>
              <a:tblPr/>
              <a:tblGrid>
                <a:gridCol w="1348820">
                  <a:extLst>
                    <a:ext uri="{9D8B030D-6E8A-4147-A177-3AD203B41FA5}">
                      <a16:colId xmlns:a16="http://schemas.microsoft.com/office/drawing/2014/main" val="20000"/>
                    </a:ext>
                  </a:extLst>
                </a:gridCol>
                <a:gridCol w="1954295">
                  <a:extLst>
                    <a:ext uri="{9D8B030D-6E8A-4147-A177-3AD203B41FA5}">
                      <a16:colId xmlns:a16="http://schemas.microsoft.com/office/drawing/2014/main" val="20001"/>
                    </a:ext>
                  </a:extLst>
                </a:gridCol>
                <a:gridCol w="2179046">
                  <a:extLst>
                    <a:ext uri="{9D8B030D-6E8A-4147-A177-3AD203B41FA5}">
                      <a16:colId xmlns:a16="http://schemas.microsoft.com/office/drawing/2014/main" val="20002"/>
                    </a:ext>
                  </a:extLst>
                </a:gridCol>
              </a:tblGrid>
              <a:tr h="964636">
                <a:tc>
                  <a:txBody>
                    <a:bodyPr/>
                    <a:lstStyle/>
                    <a:p>
                      <a:pPr algn="ctr">
                        <a:spcBef>
                          <a:spcPts val="600"/>
                        </a:spcBef>
                        <a:spcAft>
                          <a:spcPts val="0"/>
                        </a:spcAft>
                      </a:pPr>
                      <a:r>
                        <a:rPr lang="en-US" sz="2500" b="0">
                          <a:solidFill>
                            <a:srgbClr val="000000"/>
                          </a:solidFill>
                          <a:latin typeface="+mn-lt"/>
                          <a:ea typeface="Cambria"/>
                        </a:rPr>
                        <a:t>Châu lục</a:t>
                      </a:r>
                      <a:endParaRPr lang="en-US" sz="2500" b="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spcBef>
                          <a:spcPts val="600"/>
                        </a:spcBef>
                        <a:spcAft>
                          <a:spcPts val="0"/>
                        </a:spcAft>
                      </a:pPr>
                      <a:r>
                        <a:rPr lang="en-US" sz="2500" b="0">
                          <a:solidFill>
                            <a:srgbClr val="000000"/>
                          </a:solidFill>
                          <a:latin typeface="+mn-lt"/>
                          <a:ea typeface="Cambria"/>
                        </a:rPr>
                        <a:t>Số dân </a:t>
                      </a:r>
                      <a:endParaRPr lang="en-US" sz="2500" b="0">
                        <a:solidFill>
                          <a:srgbClr val="000000"/>
                        </a:solidFill>
                        <a:latin typeface="+mn-lt"/>
                        <a:ea typeface="Calibri"/>
                      </a:endParaRPr>
                    </a:p>
                    <a:p>
                      <a:pPr algn="ctr">
                        <a:spcBef>
                          <a:spcPts val="600"/>
                        </a:spcBef>
                        <a:spcAft>
                          <a:spcPts val="0"/>
                        </a:spcAft>
                      </a:pPr>
                      <a:r>
                        <a:rPr lang="en-US" sz="2500" b="0" i="1">
                          <a:solidFill>
                            <a:srgbClr val="000000"/>
                          </a:solidFill>
                          <a:latin typeface="+mn-lt"/>
                          <a:ea typeface="Cambria"/>
                        </a:rPr>
                        <a:t>(Triệu người)</a:t>
                      </a:r>
                      <a:endParaRPr lang="en-US" sz="2500" b="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spcBef>
                          <a:spcPts val="600"/>
                        </a:spcBef>
                        <a:spcAft>
                          <a:spcPts val="0"/>
                        </a:spcAft>
                      </a:pPr>
                      <a:r>
                        <a:rPr lang="en-US" sz="2500" b="0">
                          <a:solidFill>
                            <a:srgbClr val="000000"/>
                          </a:solidFill>
                          <a:latin typeface="+mn-lt"/>
                          <a:ea typeface="Cambria"/>
                        </a:rPr>
                        <a:t>Mật độ dân số</a:t>
                      </a:r>
                      <a:endParaRPr lang="en-US" sz="2500" b="0">
                        <a:solidFill>
                          <a:srgbClr val="000000"/>
                        </a:solidFill>
                        <a:latin typeface="+mn-lt"/>
                        <a:ea typeface="Calibri"/>
                      </a:endParaRPr>
                    </a:p>
                    <a:p>
                      <a:pPr algn="ctr">
                        <a:spcBef>
                          <a:spcPts val="600"/>
                        </a:spcBef>
                        <a:spcAft>
                          <a:spcPts val="0"/>
                        </a:spcAft>
                      </a:pPr>
                      <a:r>
                        <a:rPr lang="en-US" sz="2500" b="0" i="1">
                          <a:solidFill>
                            <a:srgbClr val="000000"/>
                          </a:solidFill>
                          <a:latin typeface="+mn-lt"/>
                          <a:ea typeface="Cambria"/>
                        </a:rPr>
                        <a:t>(người/km</a:t>
                      </a:r>
                      <a:r>
                        <a:rPr lang="en-US" sz="2500" b="0" i="1" baseline="30000">
                          <a:solidFill>
                            <a:srgbClr val="000000"/>
                          </a:solidFill>
                          <a:latin typeface="+mn-lt"/>
                          <a:ea typeface="Cambria"/>
                        </a:rPr>
                        <a:t>2</a:t>
                      </a:r>
                      <a:r>
                        <a:rPr lang="en-US" sz="2500" b="0" i="1">
                          <a:solidFill>
                            <a:srgbClr val="000000"/>
                          </a:solidFill>
                          <a:latin typeface="+mn-lt"/>
                          <a:ea typeface="Cambria"/>
                        </a:rPr>
                        <a:t>)</a:t>
                      </a:r>
                      <a:endParaRPr lang="en-US" sz="2500" b="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0000"/>
                  </a:ext>
                </a:extLst>
              </a:tr>
              <a:tr h="485430">
                <a:tc>
                  <a:txBody>
                    <a:bodyPr/>
                    <a:lstStyle/>
                    <a:p>
                      <a:pPr>
                        <a:lnSpc>
                          <a:spcPct val="120000"/>
                        </a:lnSpc>
                        <a:spcBef>
                          <a:spcPts val="600"/>
                        </a:spcBef>
                        <a:spcAft>
                          <a:spcPts val="0"/>
                        </a:spcAft>
                      </a:pPr>
                      <a:r>
                        <a:rPr lang="en-US" sz="2500" b="0">
                          <a:solidFill>
                            <a:srgbClr val="000000"/>
                          </a:solidFill>
                          <a:latin typeface="+mn-lt"/>
                          <a:ea typeface="Cambria"/>
                        </a:rPr>
                        <a:t>Châu Á</a:t>
                      </a:r>
                      <a:endParaRPr lang="en-US" sz="2500" b="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20000"/>
                        </a:lnSpc>
                        <a:spcBef>
                          <a:spcPts val="600"/>
                        </a:spcBef>
                        <a:spcAft>
                          <a:spcPts val="0"/>
                        </a:spcAft>
                      </a:pPr>
                      <a:r>
                        <a:rPr lang="en-US" sz="2500" b="0">
                          <a:solidFill>
                            <a:srgbClr val="000000"/>
                          </a:solidFill>
                          <a:latin typeface="+mn-lt"/>
                          <a:ea typeface="Cambria"/>
                        </a:rPr>
                        <a:t>4641,1</a:t>
                      </a:r>
                      <a:endParaRPr lang="en-US" sz="2500" b="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20000"/>
                        </a:lnSpc>
                        <a:spcBef>
                          <a:spcPts val="600"/>
                        </a:spcBef>
                        <a:spcAft>
                          <a:spcPts val="0"/>
                        </a:spcAft>
                      </a:pPr>
                      <a:r>
                        <a:rPr lang="en-US" sz="2500" b="0">
                          <a:solidFill>
                            <a:srgbClr val="000000"/>
                          </a:solidFill>
                          <a:latin typeface="+mn-lt"/>
                          <a:ea typeface="Cambria"/>
                        </a:rPr>
                        <a:t>150</a:t>
                      </a:r>
                      <a:endParaRPr lang="en-US" sz="2500" b="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485430">
                <a:tc>
                  <a:txBody>
                    <a:bodyPr/>
                    <a:lstStyle/>
                    <a:p>
                      <a:pPr>
                        <a:lnSpc>
                          <a:spcPct val="120000"/>
                        </a:lnSpc>
                        <a:spcBef>
                          <a:spcPts val="600"/>
                        </a:spcBef>
                        <a:spcAft>
                          <a:spcPts val="0"/>
                        </a:spcAft>
                      </a:pPr>
                      <a:r>
                        <a:rPr lang="en-US" sz="2500" b="0">
                          <a:solidFill>
                            <a:srgbClr val="000000"/>
                          </a:solidFill>
                          <a:latin typeface="+mn-lt"/>
                          <a:ea typeface="Cambria"/>
                        </a:rPr>
                        <a:t>Thế giới</a:t>
                      </a:r>
                      <a:endParaRPr lang="en-US" sz="2500" b="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20000"/>
                        </a:lnSpc>
                        <a:spcBef>
                          <a:spcPts val="600"/>
                        </a:spcBef>
                        <a:spcAft>
                          <a:spcPts val="0"/>
                        </a:spcAft>
                      </a:pPr>
                      <a:r>
                        <a:rPr lang="en-US" sz="2500" b="0">
                          <a:solidFill>
                            <a:srgbClr val="000000"/>
                          </a:solidFill>
                          <a:latin typeface="+mn-lt"/>
                          <a:ea typeface="Cambria"/>
                        </a:rPr>
                        <a:t>7794,8</a:t>
                      </a:r>
                      <a:endParaRPr lang="en-US" sz="2500" b="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20000"/>
                        </a:lnSpc>
                        <a:spcBef>
                          <a:spcPts val="600"/>
                        </a:spcBef>
                        <a:spcAft>
                          <a:spcPts val="0"/>
                        </a:spcAft>
                      </a:pPr>
                      <a:r>
                        <a:rPr lang="en-US" sz="2500" b="0">
                          <a:solidFill>
                            <a:srgbClr val="000000"/>
                          </a:solidFill>
                          <a:latin typeface="+mn-lt"/>
                          <a:ea typeface="Cambria"/>
                        </a:rPr>
                        <a:t>60</a:t>
                      </a:r>
                      <a:endParaRPr lang="en-US" sz="2500" b="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1000" fill="hold"/>
                                        <p:tgtEl>
                                          <p:spTgt spid="6145"/>
                                        </p:tgtEl>
                                        <p:attrNameLst>
                                          <p:attrName>ppt_x</p:attrName>
                                        </p:attrNameLst>
                                      </p:cBhvr>
                                      <p:tavLst>
                                        <p:tav tm="0">
                                          <p:val>
                                            <p:strVal val="#ppt_x-.2"/>
                                          </p:val>
                                        </p:tav>
                                        <p:tav tm="100000">
                                          <p:val>
                                            <p:strVal val="#ppt_x"/>
                                          </p:val>
                                        </p:tav>
                                      </p:tavLst>
                                    </p:anim>
                                    <p:anim calcmode="lin" valueType="num">
                                      <p:cBhvr>
                                        <p:cTn id="8" dur="1000" fill="hold"/>
                                        <p:tgtEl>
                                          <p:spTgt spid="61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5"/>
                                        </p:tgtEl>
                                      </p:cBhvr>
                                    </p:animEffect>
                                  </p:childTnLst>
                                </p:cTn>
                              </p:par>
                              <p:par>
                                <p:cTn id="10" presetID="29"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ppt_x</p:attrName>
                                        </p:attrNameLst>
                                      </p:cBhvr>
                                      <p:tavLst>
                                        <p:tav tm="0">
                                          <p:val>
                                            <p:strVal val="#ppt_x-.2"/>
                                          </p:val>
                                        </p:tav>
                                        <p:tav tm="100000">
                                          <p:val>
                                            <p:strVal val="#ppt_x"/>
                                          </p:val>
                                        </p:tav>
                                      </p:tavLst>
                                    </p:anim>
                                    <p:anim calcmode="lin" valueType="num">
                                      <p:cBhvr>
                                        <p:cTn id="1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1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a:solidFill>
                  <a:srgbClr val="007A37"/>
                </a:solidFill>
                <a:latin typeface="Arial" pitchFamily="34" charset="0"/>
                <a:cs typeface="Arial" pitchFamily="34" charset="0"/>
              </a:rPr>
              <a:t>Bài 6. ĐẶC ĐIỂM DÂN CƯ, XÃ HỘI CHÂU Á</a:t>
            </a: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a:solidFill>
                  <a:srgbClr val="002060"/>
                </a:solidFill>
                <a:latin typeface="Arial" pitchFamily="34" charset="0"/>
                <a:cs typeface="Arial" pitchFamily="34" charset="0"/>
              </a:rPr>
              <a:t>1. Dân cư, tôn giáo</a:t>
            </a:r>
          </a:p>
          <a:p>
            <a:r>
              <a:rPr lang="en-US" sz="2900" b="1" i="1" u="sng">
                <a:solidFill>
                  <a:srgbClr val="002060"/>
                </a:solidFill>
                <a:latin typeface="Arial" pitchFamily="34" charset="0"/>
                <a:cs typeface="Arial" pitchFamily="34" charset="0"/>
              </a:rPr>
              <a:t>a. Dân cư</a:t>
            </a:r>
            <a:endParaRPr lang="en-US" sz="2900" u="sng"/>
          </a:p>
        </p:txBody>
      </p:sp>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033" name="Rectangle 1"/>
          <p:cNvSpPr>
            <a:spLocks noChangeArrowheads="1"/>
          </p:cNvSpPr>
          <p:nvPr/>
        </p:nvSpPr>
        <p:spPr bwMode="auto">
          <a:xfrm>
            <a:off x="182884" y="1730324"/>
            <a:ext cx="9256541"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a:ln>
                  <a:noFill/>
                </a:ln>
                <a:solidFill>
                  <a:srgbClr val="002060"/>
                </a:solidFill>
                <a:effectLst/>
                <a:ea typeface="Calibri" pitchFamily="34" charset="0"/>
                <a:cs typeface="Times New Roman" pitchFamily="18" charset="0"/>
              </a:rPr>
              <a:t>* Qui mô:</a:t>
            </a:r>
            <a:endParaRPr kumimoji="0" lang="en-US" sz="2800" b="1" i="0" u="none" strike="noStrike" cap="none" normalizeH="0" baseline="0">
              <a:ln>
                <a:noFill/>
              </a:ln>
              <a:solidFill>
                <a:srgbClr val="002060"/>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a:ln>
                  <a:noFill/>
                </a:ln>
                <a:solidFill>
                  <a:srgbClr val="002060"/>
                </a:solidFill>
                <a:effectLst/>
                <a:ea typeface="Calibri" pitchFamily="34" charset="0"/>
                <a:cs typeface="Times New Roman" pitchFamily="18" charset="0"/>
              </a:rPr>
              <a:t>- Đông dân nhất thế giới: 4641,1 triệu người.</a:t>
            </a:r>
            <a:endParaRPr kumimoji="0" lang="en-US" sz="2800" b="1" i="0" u="none" strike="noStrike" cap="none" normalizeH="0" baseline="0">
              <a:ln>
                <a:noFill/>
              </a:ln>
              <a:solidFill>
                <a:srgbClr val="002060"/>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a:ln>
                  <a:noFill/>
                </a:ln>
                <a:solidFill>
                  <a:srgbClr val="002060"/>
                </a:solidFill>
                <a:effectLst/>
                <a:ea typeface="Calibri" pitchFamily="34" charset="0"/>
                <a:cs typeface="Times New Roman" pitchFamily="18" charset="0"/>
              </a:rPr>
              <a:t>- Chiếm gần 59,5% dân số thế giới.</a:t>
            </a:r>
            <a:endParaRPr kumimoji="0" lang="pt-BR" sz="2800" b="1" i="0" u="none" strike="noStrike" cap="none" normalizeH="0" baseline="0">
              <a:ln>
                <a:noFill/>
              </a:ln>
              <a:solidFill>
                <a:srgbClr val="002060"/>
              </a:solidFill>
              <a:effectLst/>
              <a:cs typeface="Arial" pitchFamily="34" charset="0"/>
            </a:endParaRPr>
          </a:p>
        </p:txBody>
      </p:sp>
      <p:pic>
        <p:nvPicPr>
          <p:cNvPr id="44034" name="Picture 2" descr="C:\Users\PTS\Desktop\GADT ĐL7 (KNTTCS, kì 1)\ban-do-dan-so-the-gioi.jpg"/>
          <p:cNvPicPr>
            <a:picLocks noChangeAspect="1" noChangeArrowheads="1"/>
          </p:cNvPicPr>
          <p:nvPr/>
        </p:nvPicPr>
        <p:blipFill>
          <a:blip r:embed="rId3"/>
          <a:srcRect/>
          <a:stretch>
            <a:fillRect/>
          </a:stretch>
        </p:blipFill>
        <p:spPr bwMode="auto">
          <a:xfrm>
            <a:off x="6977575" y="3035508"/>
            <a:ext cx="5018071" cy="3606446"/>
          </a:xfrm>
          <a:prstGeom prst="rect">
            <a:avLst/>
          </a:prstGeom>
          <a:noFill/>
          <a:ln>
            <a:solidFill>
              <a:srgbClr val="0000FF"/>
            </a:solidFill>
          </a:ln>
        </p:spPr>
      </p:pic>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4033">
                                            <p:txEl>
                                              <p:pRg st="0" end="0"/>
                                            </p:txEl>
                                          </p:spTgt>
                                        </p:tgtEl>
                                        <p:attrNameLst>
                                          <p:attrName>style.visibility</p:attrName>
                                        </p:attrNameLst>
                                      </p:cBhvr>
                                      <p:to>
                                        <p:strVal val="visible"/>
                                      </p:to>
                                    </p:set>
                                    <p:anim calcmode="lin" valueType="num">
                                      <p:cBhvr>
                                        <p:cTn id="7" dur="1000" fill="hold"/>
                                        <p:tgtEl>
                                          <p:spTgt spid="4403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403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33">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44034"/>
                                        </p:tgtEl>
                                        <p:attrNameLst>
                                          <p:attrName>style.visibility</p:attrName>
                                        </p:attrNameLst>
                                      </p:cBhvr>
                                      <p:to>
                                        <p:strVal val="visible"/>
                                      </p:to>
                                    </p:set>
                                    <p:anim calcmode="lin" valueType="num">
                                      <p:cBhvr>
                                        <p:cTn id="12" dur="1000" fill="hold"/>
                                        <p:tgtEl>
                                          <p:spTgt spid="44034"/>
                                        </p:tgtEl>
                                        <p:attrNameLst>
                                          <p:attrName>ppt_x</p:attrName>
                                        </p:attrNameLst>
                                      </p:cBhvr>
                                      <p:tavLst>
                                        <p:tav tm="0">
                                          <p:val>
                                            <p:strVal val="#ppt_x-.2"/>
                                          </p:val>
                                        </p:tav>
                                        <p:tav tm="100000">
                                          <p:val>
                                            <p:strVal val="#ppt_x"/>
                                          </p:val>
                                        </p:tav>
                                      </p:tavLst>
                                    </p:anim>
                                    <p:anim calcmode="lin" valueType="num">
                                      <p:cBhvr>
                                        <p:cTn id="13" dur="1000" fill="hold"/>
                                        <p:tgtEl>
                                          <p:spTgt spid="4403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403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44033">
                                            <p:txEl>
                                              <p:pRg st="1" end="1"/>
                                            </p:txEl>
                                          </p:spTgt>
                                        </p:tgtEl>
                                        <p:attrNameLst>
                                          <p:attrName>style.visibility</p:attrName>
                                        </p:attrNameLst>
                                      </p:cBhvr>
                                      <p:to>
                                        <p:strVal val="visible"/>
                                      </p:to>
                                    </p:set>
                                    <p:anim calcmode="lin" valueType="num">
                                      <p:cBhvr>
                                        <p:cTn id="19" dur="1000" fill="hold"/>
                                        <p:tgtEl>
                                          <p:spTgt spid="4403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4403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403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44033">
                                            <p:txEl>
                                              <p:pRg st="2" end="2"/>
                                            </p:txEl>
                                          </p:spTgt>
                                        </p:tgtEl>
                                        <p:attrNameLst>
                                          <p:attrName>style.visibility</p:attrName>
                                        </p:attrNameLst>
                                      </p:cBhvr>
                                      <p:to>
                                        <p:strVal val="visible"/>
                                      </p:to>
                                    </p:set>
                                    <p:anim calcmode="lin" valueType="num">
                                      <p:cBhvr>
                                        <p:cTn id="26" dur="1000" fill="hold"/>
                                        <p:tgtEl>
                                          <p:spTgt spid="44033">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4403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40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a:solidFill>
                  <a:srgbClr val="007A37"/>
                </a:solidFill>
                <a:latin typeface="Arial" pitchFamily="34" charset="0"/>
                <a:cs typeface="Arial" pitchFamily="34" charset="0"/>
              </a:rPr>
              <a:t>Bài 6. ĐẶC ĐIỂM DÂN CƯ, XÃ HỘI CHÂU Á</a:t>
            </a: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a:solidFill>
                  <a:srgbClr val="002060"/>
                </a:solidFill>
                <a:latin typeface="Arial" pitchFamily="34" charset="0"/>
                <a:cs typeface="Arial" pitchFamily="34" charset="0"/>
              </a:rPr>
              <a:t>1. Dân cư, tôn giáo</a:t>
            </a:r>
          </a:p>
          <a:p>
            <a:r>
              <a:rPr lang="en-US" sz="2900" b="1" i="1" u="sng">
                <a:solidFill>
                  <a:srgbClr val="002060"/>
                </a:solidFill>
                <a:latin typeface="Arial" pitchFamily="34" charset="0"/>
                <a:cs typeface="Arial" pitchFamily="34" charset="0"/>
              </a:rPr>
              <a:t>a. Dân cư</a:t>
            </a:r>
            <a:endParaRPr lang="en-US" sz="2900" u="sng"/>
          </a:p>
        </p:txBody>
      </p:sp>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 Box 2"/>
          <p:cNvSpPr txBox="1">
            <a:spLocks noChangeArrowheads="1"/>
          </p:cNvSpPr>
          <p:nvPr/>
        </p:nvSpPr>
        <p:spPr bwMode="auto">
          <a:xfrm>
            <a:off x="182880" y="1889047"/>
            <a:ext cx="9945858" cy="2203676"/>
          </a:xfrm>
          <a:prstGeom prst="rect">
            <a:avLst/>
          </a:prstGeom>
          <a:solidFill>
            <a:srgbClr val="CCFFFF"/>
          </a:solidFill>
          <a:ln w="38100">
            <a:solidFill>
              <a:srgbClr val="FF0066"/>
            </a:solidFill>
            <a:miter lim="800000"/>
            <a:headEnd/>
            <a:tailEnd/>
          </a:ln>
          <a:effectLst/>
        </p:spPr>
        <p:txBody>
          <a:bodyPr wrap="square" lIns="121917" tIns="60958" rIns="121917" bIns="60958">
            <a:spAutoFit/>
          </a:bodyPr>
          <a:lstStyle/>
          <a:p>
            <a:pPr algn="just">
              <a:lnSpc>
                <a:spcPct val="130000"/>
              </a:lnSpc>
            </a:pPr>
            <a:r>
              <a:rPr lang="en-US" sz="2600" u="sng" dirty="0">
                <a:solidFill>
                  <a:srgbClr val="FF0000"/>
                </a:solidFill>
                <a:latin typeface="Tahoma" pitchFamily="34" charset="0"/>
                <a:cs typeface="Tahoma" pitchFamily="34" charset="0"/>
              </a:rPr>
              <a:t>Yêu cầu</a:t>
            </a:r>
            <a:r>
              <a:rPr lang="en-US" sz="2600" u="sng">
                <a:solidFill>
                  <a:srgbClr val="FF0000"/>
                </a:solidFill>
                <a:latin typeface="Tahoma" pitchFamily="34" charset="0"/>
                <a:cs typeface="Tahoma" pitchFamily="34" charset="0"/>
              </a:rPr>
              <a:t>:</a:t>
            </a:r>
            <a:r>
              <a:rPr lang="en-US" sz="2600">
                <a:solidFill>
                  <a:srgbClr val="FF0000"/>
                </a:solidFill>
                <a:latin typeface="Tahoma" pitchFamily="34" charset="0"/>
                <a:cs typeface="Tahoma" pitchFamily="34" charset="0"/>
              </a:rPr>
              <a:t> </a:t>
            </a:r>
            <a:r>
              <a:rPr lang="vi-VN" sz="2600" b="1">
                <a:solidFill>
                  <a:srgbClr val="0000FF"/>
                </a:solidFill>
              </a:rPr>
              <a:t>Khai thác thông tin mục </a:t>
            </a:r>
            <a:r>
              <a:rPr lang="en-US" sz="2600" b="1">
                <a:solidFill>
                  <a:srgbClr val="0000FF"/>
                </a:solidFill>
              </a:rPr>
              <a:t>1.a, quan sát các bảng sau: </a:t>
            </a:r>
          </a:p>
          <a:p>
            <a:pPr>
              <a:lnSpc>
                <a:spcPct val="130000"/>
              </a:lnSpc>
            </a:pPr>
            <a:r>
              <a:rPr lang="it-IT" sz="2600">
                <a:solidFill>
                  <a:srgbClr val="0000FF"/>
                </a:solidFill>
              </a:rPr>
              <a:t>- Nhận xét sự thay đổi dân số châu Á. Giải thích vì sao.</a:t>
            </a:r>
            <a:endParaRPr lang="en-US" sz="2600">
              <a:solidFill>
                <a:srgbClr val="0000FF"/>
              </a:solidFill>
            </a:endParaRPr>
          </a:p>
          <a:p>
            <a:pPr>
              <a:lnSpc>
                <a:spcPct val="130000"/>
              </a:lnSpc>
            </a:pPr>
            <a:r>
              <a:rPr lang="it-IT" sz="2600">
                <a:solidFill>
                  <a:srgbClr val="0000FF"/>
                </a:solidFill>
              </a:rPr>
              <a:t>- Cho biết tỉ lệ gia tăng dân số của châu Á.</a:t>
            </a:r>
            <a:endParaRPr lang="en-US" sz="2600">
              <a:solidFill>
                <a:srgbClr val="0000FF"/>
              </a:solidFill>
            </a:endParaRPr>
          </a:p>
          <a:p>
            <a:pPr>
              <a:lnSpc>
                <a:spcPct val="130000"/>
              </a:lnSpc>
            </a:pPr>
            <a:r>
              <a:rPr lang="it-IT" sz="2600">
                <a:solidFill>
                  <a:srgbClr val="0000FF"/>
                </a:solidFill>
              </a:rPr>
              <a:t>- Để hạn chế sự gia tăng dân số, hiện nay nhiều nước châu Á đã làm gì?</a:t>
            </a:r>
            <a:endParaRPr lang="en-US" sz="2600" dirty="0">
              <a:solidFill>
                <a:srgbClr val="0000FF"/>
              </a:solidFill>
            </a:endParaRPr>
          </a:p>
        </p:txBody>
      </p:sp>
      <p:sp>
        <p:nvSpPr>
          <p:cNvPr id="14" name="Text Box 3"/>
          <p:cNvSpPr txBox="1">
            <a:spLocks noChangeArrowheads="1"/>
          </p:cNvSpPr>
          <p:nvPr/>
        </p:nvSpPr>
        <p:spPr bwMode="auto">
          <a:xfrm>
            <a:off x="554500" y="4501470"/>
            <a:ext cx="4622411" cy="156786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121917" tIns="60958" rIns="121917" bIns="60958">
            <a:spAutoFit/>
          </a:bodyPr>
          <a:lstStyle/>
          <a:p>
            <a:pPr algn="ctr">
              <a:lnSpc>
                <a:spcPct val="150000"/>
              </a:lnSpc>
            </a:pPr>
            <a:r>
              <a:rPr lang="it-IT" sz="3300" b="1">
                <a:solidFill>
                  <a:srgbClr val="0000FF"/>
                </a:solidFill>
              </a:rPr>
              <a:t>Nhóm 2,5: Tìm hiểu sự gia tăng dân số châu Á.</a:t>
            </a:r>
            <a:endParaRPr lang="en-US" sz="3300" b="1">
              <a:solidFill>
                <a:srgbClr val="0000FF"/>
              </a:solidFill>
            </a:endParaRPr>
          </a:p>
        </p:txBody>
      </p:sp>
      <p:sp>
        <p:nvSpPr>
          <p:cNvPr id="6145" name="Rectangle 1"/>
          <p:cNvSpPr>
            <a:spLocks noChangeArrowheads="1"/>
          </p:cNvSpPr>
          <p:nvPr/>
        </p:nvSpPr>
        <p:spPr bwMode="auto">
          <a:xfrm>
            <a:off x="6212114" y="4344273"/>
            <a:ext cx="5979886" cy="7987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ea typeface="Cambria" pitchFamily="18" charset="0"/>
                <a:cs typeface="Times New Roman" pitchFamily="18" charset="0"/>
              </a:rPr>
              <a:t>BẢNG</a:t>
            </a:r>
            <a:r>
              <a:rPr kumimoji="0" lang="en-US" sz="2000" b="1" i="0" u="none" strike="noStrike" cap="none" normalizeH="0">
                <a:ln>
                  <a:noFill/>
                </a:ln>
                <a:solidFill>
                  <a:srgbClr val="000000"/>
                </a:solidFill>
                <a:effectLst/>
                <a:latin typeface="Times New Roman" pitchFamily="18" charset="0"/>
                <a:ea typeface="Cambria" pitchFamily="18" charset="0"/>
                <a:cs typeface="Times New Roman" pitchFamily="18" charset="0"/>
              </a:rPr>
              <a:t> DÂN SỐ </a:t>
            </a:r>
            <a:r>
              <a:rPr kumimoji="0" lang="en-US" sz="2000" b="1" i="0" u="none" strike="noStrike" cap="none" normalizeH="0" baseline="0">
                <a:ln>
                  <a:noFill/>
                </a:ln>
                <a:solidFill>
                  <a:srgbClr val="000000"/>
                </a:solidFill>
                <a:effectLst/>
                <a:latin typeface="Times New Roman" pitchFamily="18" charset="0"/>
                <a:ea typeface="Cambria" pitchFamily="18" charset="0"/>
                <a:cs typeface="Times New Roman" pitchFamily="18" charset="0"/>
              </a:rPr>
              <a:t>CỦA CHÂU Á QUA CÁC</a:t>
            </a:r>
            <a:r>
              <a:rPr kumimoji="0" lang="en-US" sz="2000" b="1" i="0" u="none" strike="noStrike" cap="none" normalizeH="0">
                <a:ln>
                  <a:noFill/>
                </a:ln>
                <a:solidFill>
                  <a:srgbClr val="000000"/>
                </a:solidFill>
                <a:effectLst/>
                <a:latin typeface="Times New Roman" pitchFamily="18" charset="0"/>
                <a:ea typeface="Cambria" pitchFamily="18" charset="0"/>
                <a:cs typeface="Times New Roman" pitchFamily="18" charset="0"/>
              </a:rPr>
              <a:t> NĂM </a:t>
            </a:r>
          </a:p>
          <a:p>
            <a:pPr marL="0" marR="0" lvl="0" indent="0" algn="ctr" defTabSz="914400" rtl="0" eaLnBrk="1" fontAlgn="base" latinLnBrk="0" hangingPunct="1">
              <a:lnSpc>
                <a:spcPct val="120000"/>
              </a:lnSpc>
              <a:spcBef>
                <a:spcPct val="0"/>
              </a:spcBef>
              <a:spcAft>
                <a:spcPct val="0"/>
              </a:spcAft>
              <a:buClrTx/>
              <a:buSzTx/>
              <a:buFontTx/>
              <a:buNone/>
              <a:tabLst/>
            </a:pPr>
            <a:r>
              <a:rPr lang="en-US" sz="2000" b="1" i="1" baseline="0">
                <a:solidFill>
                  <a:srgbClr val="000000"/>
                </a:solidFill>
                <a:latin typeface="Times New Roman" pitchFamily="18" charset="0"/>
                <a:ea typeface="Cambria" pitchFamily="18" charset="0"/>
                <a:cs typeface="Times New Roman" pitchFamily="18" charset="0"/>
              </a:rPr>
              <a:t>(</a:t>
            </a:r>
            <a:r>
              <a:rPr lang="vi-VN" sz="2000" b="1" i="1" baseline="0">
                <a:solidFill>
                  <a:srgbClr val="000000"/>
                </a:solidFill>
                <a:latin typeface="Times New Roman" pitchFamily="18" charset="0"/>
                <a:ea typeface="Cambria" pitchFamily="18" charset="0"/>
                <a:cs typeface="Times New Roman" pitchFamily="18" charset="0"/>
              </a:rPr>
              <a:t>Đơn</a:t>
            </a:r>
            <a:r>
              <a:rPr lang="en-US" sz="2000" b="1" i="1">
                <a:solidFill>
                  <a:srgbClr val="000000"/>
                </a:solidFill>
                <a:latin typeface="Times New Roman" pitchFamily="18" charset="0"/>
                <a:ea typeface="Cambria" pitchFamily="18" charset="0"/>
                <a:cs typeface="Times New Roman" pitchFamily="18" charset="0"/>
              </a:rPr>
              <a:t> vị: triệu người)</a:t>
            </a:r>
            <a:endParaRPr kumimoji="0" lang="en-US" sz="2000" b="1" i="0" u="none" strike="noStrike" cap="none" normalizeH="0" baseline="0">
              <a:ln>
                <a:noFill/>
              </a:ln>
              <a:solidFill>
                <a:schemeClr val="tx1"/>
              </a:solidFill>
              <a:effectLst/>
              <a:latin typeface="Times New Roman" pitchFamily="18" charset="0"/>
              <a:cs typeface="Times New Roman" pitchFamily="18" charset="0"/>
            </a:endParaRPr>
          </a:p>
        </p:txBody>
      </p:sp>
      <p:graphicFrame>
        <p:nvGraphicFramePr>
          <p:cNvPr id="10" name="Table 9"/>
          <p:cNvGraphicFramePr>
            <a:graphicFrameLocks noGrp="1"/>
          </p:cNvGraphicFramePr>
          <p:nvPr/>
        </p:nvGraphicFramePr>
        <p:xfrm>
          <a:off x="6250010" y="5333733"/>
          <a:ext cx="5709762" cy="1143000"/>
        </p:xfrm>
        <a:graphic>
          <a:graphicData uri="http://schemas.openxmlformats.org/drawingml/2006/table">
            <a:tbl>
              <a:tblPr/>
              <a:tblGrid>
                <a:gridCol w="1177732">
                  <a:extLst>
                    <a:ext uri="{9D8B030D-6E8A-4147-A177-3AD203B41FA5}">
                      <a16:colId xmlns:a16="http://schemas.microsoft.com/office/drawing/2014/main" val="20000"/>
                    </a:ext>
                  </a:extLst>
                </a:gridCol>
                <a:gridCol w="1111347">
                  <a:extLst>
                    <a:ext uri="{9D8B030D-6E8A-4147-A177-3AD203B41FA5}">
                      <a16:colId xmlns:a16="http://schemas.microsoft.com/office/drawing/2014/main" val="20001"/>
                    </a:ext>
                  </a:extLst>
                </a:gridCol>
                <a:gridCol w="1055077">
                  <a:extLst>
                    <a:ext uri="{9D8B030D-6E8A-4147-A177-3AD203B41FA5}">
                      <a16:colId xmlns:a16="http://schemas.microsoft.com/office/drawing/2014/main" val="20002"/>
                    </a:ext>
                  </a:extLst>
                </a:gridCol>
                <a:gridCol w="1083212">
                  <a:extLst>
                    <a:ext uri="{9D8B030D-6E8A-4147-A177-3AD203B41FA5}">
                      <a16:colId xmlns:a16="http://schemas.microsoft.com/office/drawing/2014/main" val="20003"/>
                    </a:ext>
                  </a:extLst>
                </a:gridCol>
                <a:gridCol w="1282394">
                  <a:extLst>
                    <a:ext uri="{9D8B030D-6E8A-4147-A177-3AD203B41FA5}">
                      <a16:colId xmlns:a16="http://schemas.microsoft.com/office/drawing/2014/main" val="20004"/>
                    </a:ext>
                  </a:extLst>
                </a:gridCol>
              </a:tblGrid>
              <a:tr h="57785">
                <a:tc>
                  <a:txBody>
                    <a:bodyPr/>
                    <a:lstStyle/>
                    <a:p>
                      <a:pPr algn="ctr">
                        <a:lnSpc>
                          <a:spcPct val="150000"/>
                        </a:lnSpc>
                        <a:spcBef>
                          <a:spcPts val="600"/>
                        </a:spcBef>
                        <a:spcAft>
                          <a:spcPts val="0"/>
                        </a:spcAft>
                      </a:pPr>
                      <a:r>
                        <a:rPr lang="en-US" sz="2500" b="1">
                          <a:solidFill>
                            <a:srgbClr val="000000"/>
                          </a:solidFill>
                          <a:latin typeface="+mn-lt"/>
                          <a:ea typeface="Cambria"/>
                        </a:rPr>
                        <a:t>Năm</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50000"/>
                        </a:lnSpc>
                        <a:spcBef>
                          <a:spcPts val="600"/>
                        </a:spcBef>
                        <a:spcAft>
                          <a:spcPts val="0"/>
                        </a:spcAft>
                      </a:pPr>
                      <a:r>
                        <a:rPr lang="en-US" sz="2500" b="1">
                          <a:solidFill>
                            <a:srgbClr val="000000"/>
                          </a:solidFill>
                          <a:latin typeface="+mn-lt"/>
                          <a:ea typeface="Cambria"/>
                        </a:rPr>
                        <a:t>2005</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50000"/>
                        </a:lnSpc>
                        <a:spcBef>
                          <a:spcPts val="600"/>
                        </a:spcBef>
                        <a:spcAft>
                          <a:spcPts val="0"/>
                        </a:spcAft>
                      </a:pPr>
                      <a:r>
                        <a:rPr lang="en-US" sz="2500" b="1">
                          <a:solidFill>
                            <a:srgbClr val="000000"/>
                          </a:solidFill>
                          <a:latin typeface="+mn-lt"/>
                          <a:ea typeface="Cambria"/>
                        </a:rPr>
                        <a:t>2010</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50000"/>
                        </a:lnSpc>
                        <a:spcBef>
                          <a:spcPts val="600"/>
                        </a:spcBef>
                        <a:spcAft>
                          <a:spcPts val="0"/>
                        </a:spcAft>
                      </a:pPr>
                      <a:r>
                        <a:rPr lang="en-US" sz="2500" b="1">
                          <a:solidFill>
                            <a:srgbClr val="000000"/>
                          </a:solidFill>
                          <a:latin typeface="+mn-lt"/>
                          <a:ea typeface="Cambria"/>
                        </a:rPr>
                        <a:t>2015</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50000"/>
                        </a:lnSpc>
                        <a:spcBef>
                          <a:spcPts val="600"/>
                        </a:spcBef>
                        <a:spcAft>
                          <a:spcPts val="0"/>
                        </a:spcAft>
                      </a:pPr>
                      <a:r>
                        <a:rPr lang="en-US" sz="2500" b="1">
                          <a:solidFill>
                            <a:srgbClr val="000000"/>
                          </a:solidFill>
                          <a:latin typeface="+mn-lt"/>
                          <a:ea typeface="Cambria"/>
                        </a:rPr>
                        <a:t>2020</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0000"/>
                  </a:ext>
                </a:extLst>
              </a:tr>
              <a:tr h="0">
                <a:tc>
                  <a:txBody>
                    <a:bodyPr/>
                    <a:lstStyle/>
                    <a:p>
                      <a:pPr>
                        <a:lnSpc>
                          <a:spcPct val="150000"/>
                        </a:lnSpc>
                        <a:spcBef>
                          <a:spcPts val="600"/>
                        </a:spcBef>
                        <a:spcAft>
                          <a:spcPts val="0"/>
                        </a:spcAft>
                      </a:pPr>
                      <a:r>
                        <a:rPr lang="en-US" sz="2500">
                          <a:solidFill>
                            <a:srgbClr val="000000"/>
                          </a:solidFill>
                          <a:latin typeface="+mn-lt"/>
                          <a:ea typeface="Cambria"/>
                        </a:rPr>
                        <a:t>Số dân</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3978,1</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4209,6</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4433,5</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4641,1</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145"/>
                                        </p:tgtEl>
                                        <p:attrNameLst>
                                          <p:attrName>style.visibility</p:attrName>
                                        </p:attrNameLst>
                                      </p:cBhvr>
                                      <p:to>
                                        <p:strVal val="visible"/>
                                      </p:to>
                                    </p:set>
                                    <p:anim calcmode="lin" valueType="num">
                                      <p:cBhvr>
                                        <p:cTn id="14" dur="1000" fill="hold"/>
                                        <p:tgtEl>
                                          <p:spTgt spid="6145"/>
                                        </p:tgtEl>
                                        <p:attrNameLst>
                                          <p:attrName>ppt_x</p:attrName>
                                        </p:attrNameLst>
                                      </p:cBhvr>
                                      <p:tavLst>
                                        <p:tav tm="0">
                                          <p:val>
                                            <p:strVal val="#ppt_x-.2"/>
                                          </p:val>
                                        </p:tav>
                                        <p:tav tm="100000">
                                          <p:val>
                                            <p:strVal val="#ppt_x"/>
                                          </p:val>
                                        </p:tav>
                                      </p:tavLst>
                                    </p:anim>
                                    <p:anim calcmode="lin" valueType="num">
                                      <p:cBhvr>
                                        <p:cTn id="15" dur="1000" fill="hold"/>
                                        <p:tgtEl>
                                          <p:spTgt spid="614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145"/>
                                        </p:tgtEl>
                                      </p:cBhvr>
                                    </p:animEffect>
                                  </p:childTnLst>
                                </p:cTn>
                              </p:par>
                              <p:par>
                                <p:cTn id="17" presetID="2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ppt_x</p:attrName>
                                        </p:attrNameLst>
                                      </p:cBhvr>
                                      <p:tavLst>
                                        <p:tav tm="0">
                                          <p:val>
                                            <p:strVal val="#ppt_x-.2"/>
                                          </p:val>
                                        </p:tav>
                                        <p:tav tm="100000">
                                          <p:val>
                                            <p:strVal val="#ppt_x"/>
                                          </p:val>
                                        </p:tav>
                                      </p:tavLst>
                                    </p:anim>
                                    <p:anim calcmode="lin" valueType="num">
                                      <p:cBhvr>
                                        <p:cTn id="2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ppt_x</p:attrName>
                                        </p:attrNameLst>
                                      </p:cBhvr>
                                      <p:tavLst>
                                        <p:tav tm="0">
                                          <p:val>
                                            <p:strVal val="#ppt_x-.2"/>
                                          </p:val>
                                        </p:tav>
                                        <p:tav tm="100000">
                                          <p:val>
                                            <p:strVal val="#ppt_x"/>
                                          </p:val>
                                        </p:tav>
                                      </p:tavLst>
                                    </p:anim>
                                    <p:anim calcmode="lin" valueType="num">
                                      <p:cBhvr>
                                        <p:cTn id="2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61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a:solidFill>
                  <a:srgbClr val="007A37"/>
                </a:solidFill>
                <a:latin typeface="Arial" pitchFamily="34" charset="0"/>
                <a:cs typeface="Arial" pitchFamily="34" charset="0"/>
              </a:rPr>
              <a:t>Bài 6. ĐẶC ĐIỂM DÂN CƯ, XÃ HỘI CHÂU Á</a:t>
            </a: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a:solidFill>
                  <a:srgbClr val="002060"/>
                </a:solidFill>
                <a:latin typeface="Arial" pitchFamily="34" charset="0"/>
                <a:cs typeface="Arial" pitchFamily="34" charset="0"/>
              </a:rPr>
              <a:t>1. Dân cư, tôn giáo</a:t>
            </a:r>
          </a:p>
          <a:p>
            <a:r>
              <a:rPr lang="en-US" sz="2900" b="1" i="1" u="sng">
                <a:solidFill>
                  <a:srgbClr val="002060"/>
                </a:solidFill>
                <a:latin typeface="Arial" pitchFamily="34" charset="0"/>
                <a:cs typeface="Arial" pitchFamily="34" charset="0"/>
              </a:rPr>
              <a:t>a. Dân cư</a:t>
            </a:r>
            <a:endParaRPr lang="en-US" sz="2900" u="sng"/>
          </a:p>
        </p:txBody>
      </p:sp>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1985" name="Rectangle 1"/>
          <p:cNvSpPr>
            <a:spLocks noChangeArrowheads="1"/>
          </p:cNvSpPr>
          <p:nvPr/>
        </p:nvSpPr>
        <p:spPr bwMode="auto">
          <a:xfrm>
            <a:off x="253219" y="1800665"/>
            <a:ext cx="10944471" cy="325717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2800" b="1" i="0" u="none" strike="noStrike" cap="none" normalizeH="0" baseline="0">
                <a:ln>
                  <a:noFill/>
                </a:ln>
                <a:solidFill>
                  <a:srgbClr val="000000"/>
                </a:solidFill>
                <a:effectLst/>
                <a:ea typeface="Calibri" pitchFamily="34" charset="0"/>
                <a:cs typeface="Times New Roman" pitchFamily="18" charset="0"/>
              </a:rPr>
              <a:t>* Gia tăng dân số:</a:t>
            </a:r>
            <a:endParaRPr kumimoji="0" lang="en-US" sz="2800" b="1" i="0" u="none" strike="noStrike" cap="none" normalizeH="0" baseline="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a:ln>
                  <a:noFill/>
                </a:ln>
                <a:solidFill>
                  <a:srgbClr val="000000"/>
                </a:solidFill>
                <a:effectLst/>
                <a:ea typeface="Calibri" pitchFamily="34" charset="0"/>
                <a:cs typeface="Times New Roman" pitchFamily="18" charset="0"/>
              </a:rPr>
              <a:t>- Số dân tăng nhanh trong nửa cuối thế kỉ XX.</a:t>
            </a:r>
            <a:endParaRPr kumimoji="0" lang="en-US" sz="2800" b="1" i="0" u="none" strike="noStrike" cap="none" normalizeH="0" baseline="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a:ln>
                  <a:noFill/>
                </a:ln>
                <a:solidFill>
                  <a:srgbClr val="000000"/>
                </a:solidFill>
                <a:effectLst/>
                <a:ea typeface="Calibri" pitchFamily="34" charset="0"/>
                <a:cs typeface="Times New Roman" pitchFamily="18" charset="0"/>
              </a:rPr>
              <a:t>- Tỉ lệ gia tăng dân số có xu hướng giảm, thấp hơn trung bình thế giới.</a:t>
            </a:r>
            <a:endParaRPr kumimoji="0" lang="en-US" sz="2800" b="1" i="0" u="none" strike="noStrike" cap="none" normalizeH="0" baseline="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a:ln>
                  <a:noFill/>
                </a:ln>
                <a:solidFill>
                  <a:srgbClr val="000000"/>
                </a:solidFill>
                <a:effectLst/>
                <a:ea typeface="Calibri" pitchFamily="34" charset="0"/>
                <a:cs typeface="Times New Roman" pitchFamily="18" charset="0"/>
              </a:rPr>
              <a:t>- Giai đoạn 2015 - 2020 là 0,95%.</a:t>
            </a:r>
            <a:endParaRPr kumimoji="0" lang="en-US" sz="2800" b="1" i="0" u="none" strike="noStrike" cap="none" normalizeH="0" baseline="0">
              <a:ln>
                <a:noFill/>
              </a:ln>
              <a:solidFill>
                <a:schemeClr val="tx1"/>
              </a:solidFill>
              <a:effectLs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pt-BR" sz="2800" b="1" i="0" u="none" strike="noStrike" cap="none" normalizeH="0" baseline="0">
                <a:ln>
                  <a:noFill/>
                </a:ln>
                <a:solidFill>
                  <a:srgbClr val="000000"/>
                </a:solidFill>
                <a:effectLst/>
                <a:ea typeface="Calibri" pitchFamily="34" charset="0"/>
                <a:cs typeface="Times New Roman" pitchFamily="18" charset="0"/>
              </a:rPr>
              <a:t>- Nguyên nhân: nhiều nước đã thực hiện hạn chế gia tăng nhanh dân số.</a:t>
            </a:r>
            <a:endParaRPr kumimoji="0" lang="pt-BR" sz="2800" b="1" i="0" u="none" strike="noStrike" cap="none" normalizeH="0" baseline="0">
              <a:ln>
                <a:noFill/>
              </a:ln>
              <a:solidFill>
                <a:schemeClr val="tx1"/>
              </a:solidFill>
              <a:effectLst/>
              <a:cs typeface="Arial" pitchFamily="34" charset="0"/>
            </a:endParaRP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1985">
                                            <p:txEl>
                                              <p:pRg st="0" end="0"/>
                                            </p:txEl>
                                          </p:spTgt>
                                        </p:tgtEl>
                                        <p:attrNameLst>
                                          <p:attrName>style.visibility</p:attrName>
                                        </p:attrNameLst>
                                      </p:cBhvr>
                                      <p:to>
                                        <p:strVal val="visible"/>
                                      </p:to>
                                    </p:set>
                                    <p:anim calcmode="lin" valueType="num">
                                      <p:cBhvr>
                                        <p:cTn id="7" dur="1000" fill="hold"/>
                                        <p:tgtEl>
                                          <p:spTgt spid="4198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198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98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1985">
                                            <p:txEl>
                                              <p:pRg st="1" end="1"/>
                                            </p:txEl>
                                          </p:spTgt>
                                        </p:tgtEl>
                                        <p:attrNameLst>
                                          <p:attrName>style.visibility</p:attrName>
                                        </p:attrNameLst>
                                      </p:cBhvr>
                                      <p:to>
                                        <p:strVal val="visible"/>
                                      </p:to>
                                    </p:set>
                                    <p:anim calcmode="lin" valueType="num">
                                      <p:cBhvr>
                                        <p:cTn id="14" dur="1000" fill="hold"/>
                                        <p:tgtEl>
                                          <p:spTgt spid="41985">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4198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198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1985">
                                            <p:txEl>
                                              <p:pRg st="2" end="2"/>
                                            </p:txEl>
                                          </p:spTgt>
                                        </p:tgtEl>
                                        <p:attrNameLst>
                                          <p:attrName>style.visibility</p:attrName>
                                        </p:attrNameLst>
                                      </p:cBhvr>
                                      <p:to>
                                        <p:strVal val="visible"/>
                                      </p:to>
                                    </p:set>
                                    <p:anim calcmode="lin" valueType="num">
                                      <p:cBhvr>
                                        <p:cTn id="21" dur="1000" fill="hold"/>
                                        <p:tgtEl>
                                          <p:spTgt spid="4198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4198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198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41985">
                                            <p:txEl>
                                              <p:pRg st="3" end="3"/>
                                            </p:txEl>
                                          </p:spTgt>
                                        </p:tgtEl>
                                        <p:attrNameLst>
                                          <p:attrName>style.visibility</p:attrName>
                                        </p:attrNameLst>
                                      </p:cBhvr>
                                      <p:to>
                                        <p:strVal val="visible"/>
                                      </p:to>
                                    </p:set>
                                    <p:anim calcmode="lin" valueType="num">
                                      <p:cBhvr>
                                        <p:cTn id="28" dur="1000" fill="hold"/>
                                        <p:tgtEl>
                                          <p:spTgt spid="4198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4198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198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41985">
                                            <p:txEl>
                                              <p:pRg st="4" end="4"/>
                                            </p:txEl>
                                          </p:spTgt>
                                        </p:tgtEl>
                                        <p:attrNameLst>
                                          <p:attrName>style.visibility</p:attrName>
                                        </p:attrNameLst>
                                      </p:cBhvr>
                                      <p:to>
                                        <p:strVal val="visible"/>
                                      </p:to>
                                    </p:set>
                                    <p:anim calcmode="lin" valueType="num">
                                      <p:cBhvr>
                                        <p:cTn id="35" dur="1000" fill="hold"/>
                                        <p:tgtEl>
                                          <p:spTgt spid="41985">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4198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419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3">
            <a:extLst>
              <a:ext uri="{FF2B5EF4-FFF2-40B4-BE49-F238E27FC236}">
                <a16:creationId xmlns:a16="http://schemas.microsoft.com/office/drawing/2014/main" id="{A74C8CBE-5331-427F-9662-9E0C5C2BDFBE}"/>
              </a:ext>
            </a:extLst>
          </p:cNvPr>
          <p:cNvSpPr txBox="1">
            <a:spLocks noChangeArrowheads="1"/>
          </p:cNvSpPr>
          <p:nvPr/>
        </p:nvSpPr>
        <p:spPr bwMode="auto">
          <a:xfrm>
            <a:off x="1606193" y="47165"/>
            <a:ext cx="9144000" cy="553998"/>
          </a:xfrm>
          <a:prstGeom prst="rect">
            <a:avLst/>
          </a:prstGeom>
          <a:solidFill>
            <a:schemeClr val="bg1"/>
          </a:solidFill>
          <a:ln w="952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000" b="1" kern="0" dirty="0" err="1">
                <a:solidFill>
                  <a:srgbClr val="0000FF"/>
                </a:solidFill>
                <a:latin typeface="Tahoma" pitchFamily="34" charset="0"/>
                <a:cs typeface="Tahoma" pitchFamily="34" charset="0"/>
              </a:rPr>
              <a:t>Chính</a:t>
            </a:r>
            <a:r>
              <a:rPr lang="en-US" sz="3000" b="1" kern="0" dirty="0">
                <a:solidFill>
                  <a:srgbClr val="0000FF"/>
                </a:solidFill>
                <a:latin typeface="Tahoma" pitchFamily="34" charset="0"/>
                <a:cs typeface="Tahoma" pitchFamily="34" charset="0"/>
              </a:rPr>
              <a:t> </a:t>
            </a:r>
            <a:r>
              <a:rPr lang="en-US" sz="3000" b="1" kern="0" dirty="0" err="1">
                <a:solidFill>
                  <a:srgbClr val="0000FF"/>
                </a:solidFill>
                <a:latin typeface="Tahoma" pitchFamily="34" charset="0"/>
                <a:cs typeface="Tahoma" pitchFamily="34" charset="0"/>
              </a:rPr>
              <a:t>sách</a:t>
            </a:r>
            <a:r>
              <a:rPr lang="en-US" sz="3000" b="1" kern="0" dirty="0">
                <a:solidFill>
                  <a:srgbClr val="0000FF"/>
                </a:solidFill>
                <a:latin typeface="Tahoma" pitchFamily="34" charset="0"/>
                <a:cs typeface="Tahoma" pitchFamily="34" charset="0"/>
              </a:rPr>
              <a:t> </a:t>
            </a:r>
            <a:r>
              <a:rPr lang="en-US" sz="3000" b="1" kern="0" dirty="0" err="1">
                <a:solidFill>
                  <a:srgbClr val="0000FF"/>
                </a:solidFill>
                <a:latin typeface="Tahoma" pitchFamily="34" charset="0"/>
                <a:cs typeface="Tahoma" pitchFamily="34" charset="0"/>
              </a:rPr>
              <a:t>dân</a:t>
            </a:r>
            <a:r>
              <a:rPr lang="en-US" sz="3000" b="1" kern="0" dirty="0">
                <a:solidFill>
                  <a:srgbClr val="0000FF"/>
                </a:solidFill>
                <a:latin typeface="Tahoma" pitchFamily="34" charset="0"/>
                <a:cs typeface="Tahoma" pitchFamily="34" charset="0"/>
              </a:rPr>
              <a:t> </a:t>
            </a:r>
            <a:r>
              <a:rPr lang="en-US" sz="3000" b="1" kern="0" dirty="0" err="1">
                <a:solidFill>
                  <a:srgbClr val="0000FF"/>
                </a:solidFill>
                <a:latin typeface="Tahoma" pitchFamily="34" charset="0"/>
                <a:cs typeface="Tahoma" pitchFamily="34" charset="0"/>
              </a:rPr>
              <a:t>số</a:t>
            </a:r>
            <a:r>
              <a:rPr lang="en-US" sz="3000" b="1" kern="0" dirty="0">
                <a:solidFill>
                  <a:srgbClr val="0000FF"/>
                </a:solidFill>
                <a:latin typeface="Tahoma" pitchFamily="34" charset="0"/>
                <a:cs typeface="Tahoma" pitchFamily="34" charset="0"/>
              </a:rPr>
              <a:t> </a:t>
            </a:r>
            <a:r>
              <a:rPr lang="en-US" sz="3000" b="1" kern="0" dirty="0" err="1">
                <a:solidFill>
                  <a:srgbClr val="0000FF"/>
                </a:solidFill>
                <a:latin typeface="Tahoma" pitchFamily="34" charset="0"/>
                <a:cs typeface="Tahoma" pitchFamily="34" charset="0"/>
              </a:rPr>
              <a:t>của</a:t>
            </a:r>
            <a:r>
              <a:rPr lang="en-US" sz="3000" b="1" kern="0" dirty="0">
                <a:solidFill>
                  <a:srgbClr val="0000FF"/>
                </a:solidFill>
                <a:latin typeface="Tahoma" pitchFamily="34" charset="0"/>
                <a:cs typeface="Tahoma" pitchFamily="34" charset="0"/>
              </a:rPr>
              <a:t> </a:t>
            </a:r>
            <a:r>
              <a:rPr lang="en-US" sz="3000" b="1" kern="0" dirty="0" err="1">
                <a:solidFill>
                  <a:srgbClr val="0000FF"/>
                </a:solidFill>
                <a:latin typeface="Tahoma" pitchFamily="34" charset="0"/>
                <a:cs typeface="Tahoma" pitchFamily="34" charset="0"/>
              </a:rPr>
              <a:t>Việt</a:t>
            </a:r>
            <a:r>
              <a:rPr lang="en-US" sz="3000" b="1" kern="0" dirty="0">
                <a:solidFill>
                  <a:srgbClr val="0000FF"/>
                </a:solidFill>
                <a:latin typeface="Tahoma" pitchFamily="34" charset="0"/>
                <a:cs typeface="Tahoma" pitchFamily="34" charset="0"/>
              </a:rPr>
              <a:t> Nam</a:t>
            </a:r>
          </a:p>
        </p:txBody>
      </p:sp>
      <p:pic>
        <p:nvPicPr>
          <p:cNvPr id="14339" name="Picture 3">
            <a:extLst>
              <a:ext uri="{FF2B5EF4-FFF2-40B4-BE49-F238E27FC236}">
                <a16:creationId xmlns:a16="http://schemas.microsoft.com/office/drawing/2014/main" id="{BE44D4C3-EF5D-40F1-A22A-F5C6B28DF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75" y="633046"/>
            <a:ext cx="5728966" cy="30279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340" name="Picture 4">
            <a:extLst>
              <a:ext uri="{FF2B5EF4-FFF2-40B4-BE49-F238E27FC236}">
                <a16:creationId xmlns:a16="http://schemas.microsoft.com/office/drawing/2014/main" id="{67F7AC53-8623-4B82-80C9-004D515D3D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687" y="3639138"/>
            <a:ext cx="5796050" cy="30279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341" name="Picture 5">
            <a:extLst>
              <a:ext uri="{FF2B5EF4-FFF2-40B4-BE49-F238E27FC236}">
                <a16:creationId xmlns:a16="http://schemas.microsoft.com/office/drawing/2014/main" id="{151B5F23-0C96-4C50-B8FE-788FF1ABEE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273" y="640690"/>
            <a:ext cx="5728966" cy="294670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342" name="Picture 2">
            <a:extLst>
              <a:ext uri="{FF2B5EF4-FFF2-40B4-BE49-F238E27FC236}">
                <a16:creationId xmlns:a16="http://schemas.microsoft.com/office/drawing/2014/main" id="{23D236AC-76FF-41CA-9DC1-3ACDD72542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917" y="3532802"/>
            <a:ext cx="5798661" cy="30279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diamond(in)">
                                      <p:cBhvr>
                                        <p:cTn id="10" dur="1000"/>
                                        <p:tgtEl>
                                          <p:spTgt spid="14339"/>
                                        </p:tgtEl>
                                      </p:cBhvr>
                                    </p:animEffect>
                                  </p:childTnLst>
                                </p:cTn>
                              </p:par>
                              <p:par>
                                <p:cTn id="11" presetID="8" presetClass="entr" presetSubtype="16" fill="hold" nodeType="with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diamond(in)">
                                      <p:cBhvr>
                                        <p:cTn id="13" dur="1000"/>
                                        <p:tgtEl>
                                          <p:spTgt spid="14340"/>
                                        </p:tgtEl>
                                      </p:cBhvr>
                                    </p:animEffect>
                                  </p:childTnLst>
                                </p:cTn>
                              </p:par>
                              <p:par>
                                <p:cTn id="14" presetID="8" presetClass="entr" presetSubtype="16" fill="hold" nodeType="withEffect">
                                  <p:stCondLst>
                                    <p:cond delay="0"/>
                                  </p:stCondLst>
                                  <p:childTnLst>
                                    <p:set>
                                      <p:cBhvr>
                                        <p:cTn id="15" dur="1" fill="hold">
                                          <p:stCondLst>
                                            <p:cond delay="0"/>
                                          </p:stCondLst>
                                        </p:cTn>
                                        <p:tgtEl>
                                          <p:spTgt spid="14341"/>
                                        </p:tgtEl>
                                        <p:attrNameLst>
                                          <p:attrName>style.visibility</p:attrName>
                                        </p:attrNameLst>
                                      </p:cBhvr>
                                      <p:to>
                                        <p:strVal val="visible"/>
                                      </p:to>
                                    </p:set>
                                    <p:animEffect transition="in" filter="diamond(in)">
                                      <p:cBhvr>
                                        <p:cTn id="16" dur="1000"/>
                                        <p:tgtEl>
                                          <p:spTgt spid="14341"/>
                                        </p:tgtEl>
                                      </p:cBhvr>
                                    </p:animEffect>
                                  </p:childTnLst>
                                </p:cTn>
                              </p:par>
                              <p:par>
                                <p:cTn id="17" presetID="8" presetClass="entr" presetSubtype="16"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animEffect transition="in" filter="diamond(in)">
                                      <p:cBhvr>
                                        <p:cTn id="19" dur="1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76203"/>
            <a:ext cx="11719560" cy="600162"/>
          </a:xfrm>
          <a:prstGeom prst="rect">
            <a:avLst/>
          </a:prstGeom>
          <a:noFill/>
        </p:spPr>
        <p:txBody>
          <a:bodyPr wrap="square" lIns="91438" tIns="45719" rIns="91438" bIns="45719" rtlCol="0">
            <a:spAutoFit/>
          </a:bodyPr>
          <a:lstStyle/>
          <a:p>
            <a:pPr algn="ctr"/>
            <a:r>
              <a:rPr lang="en-US" sz="3300" b="1">
                <a:solidFill>
                  <a:srgbClr val="007A37"/>
                </a:solidFill>
                <a:latin typeface="Arial" pitchFamily="34" charset="0"/>
                <a:cs typeface="Arial" pitchFamily="34" charset="0"/>
              </a:rPr>
              <a:t>Bài 6. ĐẶC ĐIỂM DÂN CƯ, XÃ HỘI CHÂU Á</a:t>
            </a:r>
          </a:p>
        </p:txBody>
      </p:sp>
      <p:sp>
        <p:nvSpPr>
          <p:cNvPr id="15" name="Rectangle 14"/>
          <p:cNvSpPr/>
          <p:nvPr/>
        </p:nvSpPr>
        <p:spPr>
          <a:xfrm>
            <a:off x="176595" y="805937"/>
            <a:ext cx="3530130" cy="984883"/>
          </a:xfrm>
          <a:prstGeom prst="rect">
            <a:avLst/>
          </a:prstGeom>
        </p:spPr>
        <p:txBody>
          <a:bodyPr wrap="none" lIns="91438" tIns="45719" rIns="91438" bIns="45719">
            <a:spAutoFit/>
          </a:bodyPr>
          <a:lstStyle/>
          <a:p>
            <a:r>
              <a:rPr lang="en-US" sz="2900" b="1" u="sng">
                <a:solidFill>
                  <a:srgbClr val="002060"/>
                </a:solidFill>
                <a:latin typeface="Arial" pitchFamily="34" charset="0"/>
                <a:cs typeface="Arial" pitchFamily="34" charset="0"/>
              </a:rPr>
              <a:t>1. Dân cư, tôn giáo</a:t>
            </a:r>
          </a:p>
          <a:p>
            <a:r>
              <a:rPr lang="en-US" sz="2900" b="1" i="1" u="sng">
                <a:solidFill>
                  <a:srgbClr val="002060"/>
                </a:solidFill>
                <a:latin typeface="Arial" pitchFamily="34" charset="0"/>
                <a:cs typeface="Arial" pitchFamily="34" charset="0"/>
              </a:rPr>
              <a:t>a. Dân cư</a:t>
            </a:r>
            <a:endParaRPr lang="en-US" sz="2900" u="sng"/>
          </a:p>
        </p:txBody>
      </p:sp>
      <p:cxnSp>
        <p:nvCxnSpPr>
          <p:cNvPr id="13" name="Straight Connector 12">
            <a:extLst>
              <a:ext uri="{FF2B5EF4-FFF2-40B4-BE49-F238E27FC236}">
                <a16:creationId xmlns:a16="http://schemas.microsoft.com/office/drawing/2014/main" id="{B817379C-DAEE-4A26-B7E8-B157AAEC6C14}"/>
              </a:ext>
            </a:extLst>
          </p:cNvPr>
          <p:cNvCxnSpPr/>
          <p:nvPr/>
        </p:nvCxnSpPr>
        <p:spPr>
          <a:xfrm>
            <a:off x="87089" y="717193"/>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 Box 2"/>
          <p:cNvSpPr txBox="1">
            <a:spLocks noChangeArrowheads="1"/>
          </p:cNvSpPr>
          <p:nvPr/>
        </p:nvSpPr>
        <p:spPr bwMode="auto">
          <a:xfrm>
            <a:off x="153155" y="2198543"/>
            <a:ext cx="5361380" cy="4524311"/>
          </a:xfrm>
          <a:prstGeom prst="rect">
            <a:avLst/>
          </a:prstGeom>
          <a:solidFill>
            <a:srgbClr val="CCFFFF"/>
          </a:solidFill>
          <a:ln w="38100">
            <a:solidFill>
              <a:srgbClr val="FF0066"/>
            </a:solidFill>
            <a:miter lim="800000"/>
            <a:headEnd/>
            <a:tailEnd/>
          </a:ln>
          <a:effectLst/>
        </p:spPr>
        <p:txBody>
          <a:bodyPr wrap="square" lIns="121917" tIns="60958" rIns="121917" bIns="60958">
            <a:spAutoFit/>
          </a:bodyPr>
          <a:lstStyle/>
          <a:p>
            <a:pPr algn="just">
              <a:lnSpc>
                <a:spcPct val="130000"/>
              </a:lnSpc>
            </a:pPr>
            <a:r>
              <a:rPr lang="en-US" sz="2600" u="sng" dirty="0">
                <a:solidFill>
                  <a:srgbClr val="FF0000"/>
                </a:solidFill>
                <a:latin typeface="Tahoma" pitchFamily="34" charset="0"/>
                <a:cs typeface="Tahoma" pitchFamily="34" charset="0"/>
              </a:rPr>
              <a:t>Yêu cầu</a:t>
            </a:r>
            <a:r>
              <a:rPr lang="en-US" sz="2600" u="sng">
                <a:solidFill>
                  <a:srgbClr val="FF0000"/>
                </a:solidFill>
                <a:latin typeface="Tahoma" pitchFamily="34" charset="0"/>
                <a:cs typeface="Tahoma" pitchFamily="34" charset="0"/>
              </a:rPr>
              <a:t>:</a:t>
            </a:r>
            <a:r>
              <a:rPr lang="en-US" sz="2600">
                <a:solidFill>
                  <a:srgbClr val="FF0000"/>
                </a:solidFill>
                <a:latin typeface="Tahoma" pitchFamily="34" charset="0"/>
                <a:cs typeface="Tahoma" pitchFamily="34" charset="0"/>
              </a:rPr>
              <a:t> </a:t>
            </a:r>
            <a:r>
              <a:rPr lang="vi-VN" sz="2600" b="1">
                <a:solidFill>
                  <a:srgbClr val="0000FF"/>
                </a:solidFill>
              </a:rPr>
              <a:t>Khai thác thông tin mục </a:t>
            </a:r>
            <a:r>
              <a:rPr lang="en-US" sz="2600" b="1">
                <a:solidFill>
                  <a:srgbClr val="0000FF"/>
                </a:solidFill>
              </a:rPr>
              <a:t>1.a, quan sát các bảng sau: </a:t>
            </a:r>
          </a:p>
          <a:p>
            <a:pPr algn="just">
              <a:lnSpc>
                <a:spcPct val="130000"/>
              </a:lnSpc>
            </a:pPr>
            <a:r>
              <a:rPr lang="en-US" sz="2800">
                <a:solidFill>
                  <a:srgbClr val="0000FF"/>
                </a:solidFill>
              </a:rPr>
              <a:t>+ Nhóm tuổi nào có xu hướng tăng, giảm tỉ lệ?</a:t>
            </a:r>
          </a:p>
          <a:p>
            <a:pPr algn="just">
              <a:lnSpc>
                <a:spcPct val="130000"/>
              </a:lnSpc>
            </a:pPr>
            <a:r>
              <a:rPr lang="en-US" sz="2800">
                <a:solidFill>
                  <a:srgbClr val="0000FF"/>
                </a:solidFill>
              </a:rPr>
              <a:t>+ Nhóm tuổi nào chiếm tỉ lệ cao nhất, thấp nhất?</a:t>
            </a:r>
          </a:p>
          <a:p>
            <a:pPr algn="just">
              <a:lnSpc>
                <a:spcPct val="130000"/>
              </a:lnSpc>
            </a:pPr>
            <a:r>
              <a:rPr lang="en-US" sz="2800">
                <a:solidFill>
                  <a:srgbClr val="0000FF"/>
                </a:solidFill>
              </a:rPr>
              <a:t>+ Cơ cấu dân số theo nhóm tuổi có xu hướng như thế nào?</a:t>
            </a:r>
          </a:p>
        </p:txBody>
      </p:sp>
      <p:sp>
        <p:nvSpPr>
          <p:cNvPr id="14" name="Text Box 3"/>
          <p:cNvSpPr txBox="1">
            <a:spLocks noChangeArrowheads="1"/>
          </p:cNvSpPr>
          <p:nvPr/>
        </p:nvSpPr>
        <p:spPr bwMode="auto">
          <a:xfrm>
            <a:off x="5781822" y="984552"/>
            <a:ext cx="6217920" cy="113876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121917" tIns="60958" rIns="121917" bIns="60958">
            <a:spAutoFit/>
          </a:bodyPr>
          <a:lstStyle/>
          <a:p>
            <a:pPr algn="ctr"/>
            <a:r>
              <a:rPr lang="it-IT" sz="3300" b="1">
                <a:solidFill>
                  <a:srgbClr val="FF0000"/>
                </a:solidFill>
              </a:rPr>
              <a:t>Nhóm 3,6: Tìm hiểu cơ cấu dân số </a:t>
            </a:r>
          </a:p>
          <a:p>
            <a:pPr algn="ctr"/>
            <a:r>
              <a:rPr lang="it-IT" sz="3300" b="1">
                <a:solidFill>
                  <a:srgbClr val="FF0000"/>
                </a:solidFill>
              </a:rPr>
              <a:t>theo nhóm tuổi châu Á.</a:t>
            </a:r>
            <a:endParaRPr lang="en-US" sz="3300" b="1">
              <a:solidFill>
                <a:srgbClr val="FF0000"/>
              </a:solidFill>
            </a:endParaRPr>
          </a:p>
        </p:txBody>
      </p:sp>
      <p:sp>
        <p:nvSpPr>
          <p:cNvPr id="6145" name="Rectangle 1"/>
          <p:cNvSpPr>
            <a:spLocks noChangeArrowheads="1"/>
          </p:cNvSpPr>
          <p:nvPr/>
        </p:nvSpPr>
        <p:spPr bwMode="auto">
          <a:xfrm>
            <a:off x="5972963" y="2416960"/>
            <a:ext cx="597988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a:solidFill>
                  <a:srgbClr val="000000"/>
                </a:solidFill>
                <a:latin typeface="Times New Roman" pitchFamily="18" charset="0"/>
                <a:ea typeface="Cambria" pitchFamily="18" charset="0"/>
                <a:cs typeface="Times New Roman" pitchFamily="18" charset="0"/>
              </a:rPr>
              <a:t>BẢNG CƠ CẤU DÂN SỐ THEO NHÓM TUỔI CỦA CHÂU Á, GIAI ĐOẠN 2005 -  2020 </a:t>
            </a:r>
            <a:r>
              <a:rPr lang="en-US" sz="2000" i="1">
                <a:solidFill>
                  <a:srgbClr val="000000"/>
                </a:solidFill>
                <a:latin typeface="Times New Roman" pitchFamily="18" charset="0"/>
                <a:ea typeface="Cambria" pitchFamily="18" charset="0"/>
                <a:cs typeface="Times New Roman" pitchFamily="18" charset="0"/>
              </a:rPr>
              <a:t>(Đơn vị: %)</a:t>
            </a:r>
          </a:p>
        </p:txBody>
      </p:sp>
      <p:graphicFrame>
        <p:nvGraphicFramePr>
          <p:cNvPr id="10" name="Table 9"/>
          <p:cNvGraphicFramePr>
            <a:graphicFrameLocks noGrp="1"/>
          </p:cNvGraphicFramePr>
          <p:nvPr/>
        </p:nvGraphicFramePr>
        <p:xfrm>
          <a:off x="5669280" y="3345132"/>
          <a:ext cx="6283565" cy="2171700"/>
        </p:xfrm>
        <a:graphic>
          <a:graphicData uri="http://schemas.openxmlformats.org/drawingml/2006/table">
            <a:tbl>
              <a:tblPr/>
              <a:tblGrid>
                <a:gridCol w="2222695">
                  <a:extLst>
                    <a:ext uri="{9D8B030D-6E8A-4147-A177-3AD203B41FA5}">
                      <a16:colId xmlns:a16="http://schemas.microsoft.com/office/drawing/2014/main" val="20000"/>
                    </a:ext>
                  </a:extLst>
                </a:gridCol>
                <a:gridCol w="1030431">
                  <a:extLst>
                    <a:ext uri="{9D8B030D-6E8A-4147-A177-3AD203B41FA5}">
                      <a16:colId xmlns:a16="http://schemas.microsoft.com/office/drawing/2014/main" val="20001"/>
                    </a:ext>
                  </a:extLst>
                </a:gridCol>
                <a:gridCol w="1016602">
                  <a:extLst>
                    <a:ext uri="{9D8B030D-6E8A-4147-A177-3AD203B41FA5}">
                      <a16:colId xmlns:a16="http://schemas.microsoft.com/office/drawing/2014/main" val="20002"/>
                    </a:ext>
                  </a:extLst>
                </a:gridCol>
                <a:gridCol w="1074694">
                  <a:extLst>
                    <a:ext uri="{9D8B030D-6E8A-4147-A177-3AD203B41FA5}">
                      <a16:colId xmlns:a16="http://schemas.microsoft.com/office/drawing/2014/main" val="20003"/>
                    </a:ext>
                  </a:extLst>
                </a:gridCol>
                <a:gridCol w="939143">
                  <a:extLst>
                    <a:ext uri="{9D8B030D-6E8A-4147-A177-3AD203B41FA5}">
                      <a16:colId xmlns:a16="http://schemas.microsoft.com/office/drawing/2014/main" val="20004"/>
                    </a:ext>
                  </a:extLst>
                </a:gridCol>
              </a:tblGrid>
              <a:tr h="426720">
                <a:tc>
                  <a:txBody>
                    <a:bodyPr/>
                    <a:lstStyle/>
                    <a:p>
                      <a:pPr algn="ctr">
                        <a:lnSpc>
                          <a:spcPct val="120000"/>
                        </a:lnSpc>
                        <a:spcBef>
                          <a:spcPts val="600"/>
                        </a:spcBef>
                        <a:spcAft>
                          <a:spcPts val="0"/>
                        </a:spcAft>
                      </a:pPr>
                      <a:r>
                        <a:rPr lang="en-US" sz="2500" b="1">
                          <a:solidFill>
                            <a:srgbClr val="000000"/>
                          </a:solidFill>
                          <a:latin typeface="+mn-lt"/>
                          <a:ea typeface="Cambria"/>
                        </a:rPr>
                        <a:t>Nhóm tuổi</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20000"/>
                        </a:lnSpc>
                        <a:spcBef>
                          <a:spcPts val="600"/>
                        </a:spcBef>
                        <a:spcAft>
                          <a:spcPts val="0"/>
                        </a:spcAft>
                      </a:pPr>
                      <a:r>
                        <a:rPr lang="en-US" sz="2500" b="1">
                          <a:solidFill>
                            <a:srgbClr val="000000"/>
                          </a:solidFill>
                          <a:latin typeface="+mn-lt"/>
                          <a:ea typeface="Cambria"/>
                        </a:rPr>
                        <a:t>2005</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20000"/>
                        </a:lnSpc>
                        <a:spcBef>
                          <a:spcPts val="600"/>
                        </a:spcBef>
                        <a:spcAft>
                          <a:spcPts val="0"/>
                        </a:spcAft>
                      </a:pPr>
                      <a:r>
                        <a:rPr lang="en-US" sz="2500" b="1">
                          <a:solidFill>
                            <a:srgbClr val="000000"/>
                          </a:solidFill>
                          <a:latin typeface="+mn-lt"/>
                          <a:ea typeface="Cambria"/>
                        </a:rPr>
                        <a:t>2010</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20000"/>
                        </a:lnSpc>
                        <a:spcBef>
                          <a:spcPts val="600"/>
                        </a:spcBef>
                        <a:spcAft>
                          <a:spcPts val="0"/>
                        </a:spcAft>
                      </a:pPr>
                      <a:r>
                        <a:rPr lang="en-US" sz="2500" b="1">
                          <a:solidFill>
                            <a:srgbClr val="000000"/>
                          </a:solidFill>
                          <a:latin typeface="+mn-lt"/>
                          <a:ea typeface="Cambria"/>
                        </a:rPr>
                        <a:t>2015</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20000"/>
                        </a:lnSpc>
                        <a:spcBef>
                          <a:spcPts val="600"/>
                        </a:spcBef>
                        <a:spcAft>
                          <a:spcPts val="0"/>
                        </a:spcAft>
                      </a:pPr>
                      <a:r>
                        <a:rPr lang="en-US" sz="2500" b="1">
                          <a:solidFill>
                            <a:srgbClr val="000000"/>
                          </a:solidFill>
                          <a:latin typeface="+mn-lt"/>
                          <a:ea typeface="Cambria"/>
                        </a:rPr>
                        <a:t>2020</a:t>
                      </a:r>
                      <a:endParaRPr lang="en-US" sz="2500">
                        <a:solidFill>
                          <a:srgbClr val="000000"/>
                        </a:solidFill>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0000"/>
                  </a:ext>
                </a:extLst>
              </a:tr>
              <a:tr h="0">
                <a:tc>
                  <a:txBody>
                    <a:bodyPr/>
                    <a:lstStyle/>
                    <a:p>
                      <a:pPr algn="just">
                        <a:lnSpc>
                          <a:spcPct val="150000"/>
                        </a:lnSpc>
                        <a:spcBef>
                          <a:spcPts val="600"/>
                        </a:spcBef>
                        <a:spcAft>
                          <a:spcPts val="0"/>
                        </a:spcAft>
                      </a:pPr>
                      <a:r>
                        <a:rPr lang="en-US" sz="2500">
                          <a:solidFill>
                            <a:srgbClr val="000000"/>
                          </a:solidFill>
                          <a:latin typeface="+mn-lt"/>
                          <a:ea typeface="Cambria"/>
                        </a:rPr>
                        <a:t>Từ 0 - 14</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27,6</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25,9</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24,6</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23,5</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0">
                <a:tc>
                  <a:txBody>
                    <a:bodyPr/>
                    <a:lstStyle/>
                    <a:p>
                      <a:pPr algn="just">
                        <a:lnSpc>
                          <a:spcPct val="150000"/>
                        </a:lnSpc>
                        <a:spcBef>
                          <a:spcPts val="600"/>
                        </a:spcBef>
                        <a:spcAft>
                          <a:spcPts val="0"/>
                        </a:spcAft>
                      </a:pPr>
                      <a:r>
                        <a:rPr lang="en-US" sz="2500">
                          <a:solidFill>
                            <a:srgbClr val="000000"/>
                          </a:solidFill>
                          <a:latin typeface="+mn-lt"/>
                          <a:ea typeface="Cambria"/>
                        </a:rPr>
                        <a:t>Tù 15 - 64</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66,1</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67,4</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67,9</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67,6</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0">
                <a:tc>
                  <a:txBody>
                    <a:bodyPr/>
                    <a:lstStyle/>
                    <a:p>
                      <a:pPr algn="just">
                        <a:lnSpc>
                          <a:spcPct val="150000"/>
                        </a:lnSpc>
                        <a:spcBef>
                          <a:spcPts val="600"/>
                        </a:spcBef>
                        <a:spcAft>
                          <a:spcPts val="0"/>
                        </a:spcAft>
                      </a:pPr>
                      <a:r>
                        <a:rPr lang="en-US" sz="2500">
                          <a:solidFill>
                            <a:srgbClr val="000000"/>
                          </a:solidFill>
                          <a:latin typeface="+mn-lt"/>
                          <a:ea typeface="Cambria"/>
                        </a:rPr>
                        <a:t> 65 tuổi</a:t>
                      </a:r>
                      <a:r>
                        <a:rPr lang="en-US" sz="2500" baseline="0">
                          <a:solidFill>
                            <a:srgbClr val="000000"/>
                          </a:solidFill>
                          <a:latin typeface="+mn-lt"/>
                          <a:ea typeface="Cambria"/>
                        </a:rPr>
                        <a:t> </a:t>
                      </a:r>
                      <a:r>
                        <a:rPr lang="en-US" sz="2500">
                          <a:solidFill>
                            <a:srgbClr val="000000"/>
                          </a:solidFill>
                          <a:latin typeface="+mn-lt"/>
                          <a:ea typeface="Cambria"/>
                        </a:rPr>
                        <a:t>trở lên</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6,3</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6,7</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7,5</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600"/>
                        </a:spcBef>
                        <a:spcAft>
                          <a:spcPts val="0"/>
                        </a:spcAft>
                      </a:pPr>
                      <a:r>
                        <a:rPr lang="en-US" sz="2500">
                          <a:solidFill>
                            <a:srgbClr val="000000"/>
                          </a:solidFill>
                          <a:latin typeface="+mn-lt"/>
                          <a:ea typeface="Cambria"/>
                        </a:rPr>
                        <a:t>8,9</a:t>
                      </a:r>
                      <a:endParaRPr lang="en-US" sz="2500">
                        <a:solidFill>
                          <a:srgbClr val="000000"/>
                        </a:solidFill>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145"/>
                                        </p:tgtEl>
                                        <p:attrNameLst>
                                          <p:attrName>style.visibility</p:attrName>
                                        </p:attrNameLst>
                                      </p:cBhvr>
                                      <p:to>
                                        <p:strVal val="visible"/>
                                      </p:to>
                                    </p:set>
                                    <p:anim calcmode="lin" valueType="num">
                                      <p:cBhvr>
                                        <p:cTn id="14" dur="1000" fill="hold"/>
                                        <p:tgtEl>
                                          <p:spTgt spid="6145"/>
                                        </p:tgtEl>
                                        <p:attrNameLst>
                                          <p:attrName>ppt_x</p:attrName>
                                        </p:attrNameLst>
                                      </p:cBhvr>
                                      <p:tavLst>
                                        <p:tav tm="0">
                                          <p:val>
                                            <p:strVal val="#ppt_x-.2"/>
                                          </p:val>
                                        </p:tav>
                                        <p:tav tm="100000">
                                          <p:val>
                                            <p:strVal val="#ppt_x"/>
                                          </p:val>
                                        </p:tav>
                                      </p:tavLst>
                                    </p:anim>
                                    <p:anim calcmode="lin" valueType="num">
                                      <p:cBhvr>
                                        <p:cTn id="15" dur="1000" fill="hold"/>
                                        <p:tgtEl>
                                          <p:spTgt spid="614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145"/>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ppt_x</p:attrName>
                                        </p:attrNameLst>
                                      </p:cBhvr>
                                      <p:tavLst>
                                        <p:tav tm="0">
                                          <p:val>
                                            <p:strVal val="#ppt_x-.2"/>
                                          </p:val>
                                        </p:tav>
                                        <p:tav tm="100000">
                                          <p:val>
                                            <p:strVal val="#ppt_x"/>
                                          </p:val>
                                        </p:tav>
                                      </p:tavLst>
                                    </p:anim>
                                    <p:anim calcmode="lin" valueType="num">
                                      <p:cBhvr>
                                        <p:cTn id="2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2"/>
                                        </p:tgtEl>
                                      </p:cBhvr>
                                    </p:animEffect>
                                  </p:childTnLst>
                                </p:cTn>
                              </p:par>
                              <p:par>
                                <p:cTn id="22" presetID="8"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amond(in)">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6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1205</TotalTime>
  <Words>1424</Words>
  <Application>Microsoft Office PowerPoint</Application>
  <PresentationFormat>Widescreen</PresentationFormat>
  <Paragraphs>197</Paragraphs>
  <Slides>23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88</cp:revision>
  <dcterms:created xsi:type="dcterms:W3CDTF">2021-06-28T12:43:46Z</dcterms:created>
  <dcterms:modified xsi:type="dcterms:W3CDTF">2025-03-30T13:43:07Z</dcterms:modified>
</cp:coreProperties>
</file>