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 id="2147483678" r:id="rId2"/>
  </p:sldMasterIdLst>
  <p:notesMasterIdLst>
    <p:notesMasterId r:id="rId38"/>
  </p:notesMasterIdLst>
  <p:sldIdLst>
    <p:sldId id="256" r:id="rId3"/>
    <p:sldId id="257" r:id="rId4"/>
    <p:sldId id="258" r:id="rId5"/>
    <p:sldId id="297" r:id="rId6"/>
    <p:sldId id="259" r:id="rId7"/>
    <p:sldId id="260" r:id="rId8"/>
    <p:sldId id="301" r:id="rId9"/>
    <p:sldId id="303" r:id="rId10"/>
    <p:sldId id="302" r:id="rId11"/>
    <p:sldId id="299" r:id="rId12"/>
    <p:sldId id="278" r:id="rId13"/>
    <p:sldId id="296" r:id="rId14"/>
    <p:sldId id="277" r:id="rId15"/>
    <p:sldId id="304" r:id="rId16"/>
    <p:sldId id="279" r:id="rId17"/>
    <p:sldId id="281" r:id="rId18"/>
    <p:sldId id="282" r:id="rId19"/>
    <p:sldId id="283" r:id="rId20"/>
    <p:sldId id="284" r:id="rId21"/>
    <p:sldId id="285" r:id="rId22"/>
    <p:sldId id="288" r:id="rId23"/>
    <p:sldId id="289" r:id="rId24"/>
    <p:sldId id="286" r:id="rId25"/>
    <p:sldId id="287" r:id="rId26"/>
    <p:sldId id="293" r:id="rId27"/>
    <p:sldId id="290" r:id="rId28"/>
    <p:sldId id="261" r:id="rId29"/>
    <p:sldId id="262" r:id="rId30"/>
    <p:sldId id="294" r:id="rId31"/>
    <p:sldId id="295" r:id="rId32"/>
    <p:sldId id="271" r:id="rId33"/>
    <p:sldId id="272" r:id="rId34"/>
    <p:sldId id="275" r:id="rId35"/>
    <p:sldId id="276" r:id="rId36"/>
    <p:sldId id="269" r:id="rId37"/>
  </p:sldIdLst>
  <p:sldSz cx="12192000" cy="6858000"/>
  <p:notesSz cx="6858000" cy="9144000"/>
  <p:embeddedFontLst>
    <p:embeddedFont>
      <p:font typeface="Garamond" panose="02020404030301010803" pitchFamily="18" charset="0"/>
      <p:regular r:id="rId39"/>
      <p:bold r:id="rId40"/>
      <p:italic r:id="rId41"/>
    </p:embeddedFont>
    <p:embeddedFont>
      <p:font typeface="Calibri" panose="020F0502020204030204" pitchFamily="34" charset="0"/>
      <p:regular r:id="rId42"/>
      <p:bold r:id="rId43"/>
      <p:italic r:id="rId44"/>
      <p:boldItalic r:id="rId45"/>
    </p:embeddedFont>
  </p:embeddedFontLst>
  <p:custDataLst>
    <p:tags r:id="rId4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E15"/>
    <a:srgbClr val="40C8F4"/>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6229" autoAdjust="0"/>
  </p:normalViewPr>
  <p:slideViewPr>
    <p:cSldViewPr snapToGrid="0">
      <p:cViewPr varScale="1">
        <p:scale>
          <a:sx n="73" d="100"/>
          <a:sy n="73" d="100"/>
        </p:scale>
        <p:origin x="7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3839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3231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5165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2394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7231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824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124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5247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4896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136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8827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7183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4023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4898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783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5134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4879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1930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8493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5998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0637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2910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9E3AC8-7130-4559-9631-B07BFBB5B95A}"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BE484-93EA-4584-A4EA-B4B0911FA7DC}" type="slidenum">
              <a:rPr lang="en-US" smtClean="0"/>
              <a:t>‹#›</a:t>
            </a:fld>
            <a:endParaRPr lang="en-US"/>
          </a:p>
        </p:txBody>
      </p:sp>
    </p:spTree>
    <p:extLst>
      <p:ext uri="{BB962C8B-B14F-4D97-AF65-F5344CB8AC3E}">
        <p14:creationId xmlns:p14="http://schemas.microsoft.com/office/powerpoint/2010/main" val="3207256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9723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9E3AC8-7130-4559-9631-B07BFBB5B95A}"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BE484-93EA-4584-A4EA-B4B0911FA7DC}" type="slidenum">
              <a:rPr lang="en-US" smtClean="0"/>
              <a:t>‹#›</a:t>
            </a:fld>
            <a:endParaRPr lang="en-US"/>
          </a:p>
        </p:txBody>
      </p:sp>
    </p:spTree>
    <p:extLst>
      <p:ext uri="{BB962C8B-B14F-4D97-AF65-F5344CB8AC3E}">
        <p14:creationId xmlns:p14="http://schemas.microsoft.com/office/powerpoint/2010/main" val="3968422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9750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53426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1254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8137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13577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390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39262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7658034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36922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621319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4410621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9350677"/>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321514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4340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7988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9A42FCAF-A65A-CF02-9C10-707A17CC2FFD}"/>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lvl="0" indent="0" algn="r" rtl="0">
              <a:spcBef>
                <a:spcPts val="0"/>
              </a:spcBef>
              <a:spcAft>
                <a:spcPts val="0"/>
              </a:spcAft>
              <a:buNone/>
            </a:pPr>
            <a:fld id="{00000000-1234-1234-1234-123412341234}" type="slidenum">
              <a:rPr lang="en-US" smtClean="0"/>
              <a:t>‹#›</a:t>
            </a:fld>
            <a:endParaRPr lang="en-US"/>
          </a:p>
        </p:txBody>
      </p:sp>
      <p:sp>
        <p:nvSpPr>
          <p:cNvPr id="12" name="9Slide.vn - 2019">
            <a:extLst>
              <a:ext uri="{FF2B5EF4-FFF2-40B4-BE49-F238E27FC236}">
                <a16:creationId xmlns:a16="http://schemas.microsoft.com/office/drawing/2014/main" id="{9A42FCAF-A65A-CF02-9C10-707A17CC2FFD}"/>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930910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6.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0.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4.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34.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5.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5.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hyperlink" Target="https://hoc10.vn/doc-sach/cong-nghe-6/1/29/25/"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6.jpg"/><Relationship Id="rId5" Type="http://schemas.openxmlformats.org/officeDocument/2006/relationships/image" Target="../media/image32.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40.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40.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41.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hyperlink" Target="https://hoc10.vn/doc-sach/cong-nghe-6/1/29/25/" TargetMode="Externa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8853714" y="195308"/>
            <a:ext cx="3222171" cy="646331"/>
          </a:xfrm>
          <a:prstGeom prst="rect">
            <a:avLst/>
          </a:prstGeom>
          <a:noFill/>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UTM Avo" panose="02040603050506020204" pitchFamily="18" charset="0"/>
              </a:rPr>
              <a:t>Công nghệ 6</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0" y="961846"/>
            <a:ext cx="12192000" cy="246715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5200" b="1">
                <a:solidFill>
                  <a:srgbClr val="002060"/>
                </a:solidFill>
                <a:latin typeface="UTM Avo" panose="02040603050506020204" pitchFamily="18" charset="0"/>
              </a:rPr>
              <a:t>Chủ đề 2</a:t>
            </a:r>
          </a:p>
          <a:p>
            <a:pPr algn="ctr">
              <a:lnSpc>
                <a:spcPct val="150000"/>
              </a:lnSpc>
              <a:buSzPts val="990"/>
              <a:buFont typeface="Arial"/>
              <a:buNone/>
            </a:pPr>
            <a:r>
              <a:rPr lang="en-US" sz="5200" b="1">
                <a:solidFill>
                  <a:srgbClr val="002060"/>
                </a:solidFill>
                <a:latin typeface="UTM Avo" panose="02040603050506020204" pitchFamily="18" charset="0"/>
              </a:rPr>
              <a:t>Bảo quản và chế biến thực phẩm</a:t>
            </a:r>
            <a:endParaRPr lang="en-US" sz="5200" b="1" dirty="0">
              <a:solidFill>
                <a:srgbClr val="FF0000"/>
              </a:solidFill>
              <a:latin typeface="UTM Avo" panose="02040603050506020204" pitchFamily="18" charset="0"/>
              <a:cs typeface="Arial" panose="020B0604020202020204" pitchFamily="34"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4" name="Picture 3">
            <a:extLst>
              <a:ext uri="{FF2B5EF4-FFF2-40B4-BE49-F238E27FC236}">
                <a16:creationId xmlns:a16="http://schemas.microsoft.com/office/drawing/2014/main" id="{E9C5C446-E8E6-9126-C371-13E11B200A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432" y="1127949"/>
            <a:ext cx="1090450" cy="984812"/>
          </a:xfrm>
          <a:prstGeom prst="rect">
            <a:avLst/>
          </a:prstGeom>
        </p:spPr>
      </p:pic>
      <p:sp>
        <p:nvSpPr>
          <p:cNvPr id="5" name="Google Shape;199;p29">
            <a:extLst>
              <a:ext uri="{FF2B5EF4-FFF2-40B4-BE49-F238E27FC236}">
                <a16:creationId xmlns:a16="http://schemas.microsoft.com/office/drawing/2014/main" id="{89829B5D-6CB0-FD65-8F76-463FE581B890}"/>
              </a:ext>
            </a:extLst>
          </p:cNvPr>
          <p:cNvSpPr txBox="1">
            <a:spLocks/>
          </p:cNvSpPr>
          <p:nvPr/>
        </p:nvSpPr>
        <p:spPr>
          <a:xfrm>
            <a:off x="508955" y="482365"/>
            <a:ext cx="11526675" cy="645584"/>
          </a:xfrm>
          <a:prstGeom prst="rect">
            <a:avLst/>
          </a:prstGeom>
          <a:noFill/>
          <a:ln>
            <a:noFill/>
          </a:ln>
        </p:spPr>
        <p:txBody>
          <a:bodyPr spcFirstLastPara="1" wrap="square" lIns="121900" tIns="121900" rIns="0" bIns="121900" anchor="t"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100"/>
            </a:pPr>
            <a:r>
              <a:rPr lang="en-US" sz="2600" b="1">
                <a:solidFill>
                  <a:schemeClr val="accent2"/>
                </a:solidFill>
                <a:latin typeface="UTM Avo" panose="02040603050506020204" pitchFamily="18" charset="0"/>
              </a:rPr>
              <a:t>I. Các nhóm thực phẩm và nguồn cung cấp chính</a:t>
            </a:r>
            <a:endParaRPr lang="en-US" sz="2600" b="1" dirty="0">
              <a:solidFill>
                <a:schemeClr val="accent2"/>
              </a:solidFill>
              <a:latin typeface="UTM Avo" panose="02040603050506020204" pitchFamily="18" charset="0"/>
            </a:endParaRPr>
          </a:p>
        </p:txBody>
      </p:sp>
      <p:sp>
        <p:nvSpPr>
          <p:cNvPr id="7" name="Rectangle 6"/>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2636322" y="1095327"/>
            <a:ext cx="4457257" cy="2565748"/>
          </a:xfrm>
          <a:prstGeom prst="rect">
            <a:avLst/>
          </a:prstGeom>
        </p:spPr>
      </p:pic>
      <p:pic>
        <p:nvPicPr>
          <p:cNvPr id="9" name="Picture 8"/>
          <p:cNvPicPr>
            <a:picLocks noChangeAspect="1"/>
          </p:cNvPicPr>
          <p:nvPr/>
        </p:nvPicPr>
        <p:blipFill>
          <a:blip r:embed="rId6"/>
          <a:stretch>
            <a:fillRect/>
          </a:stretch>
        </p:blipFill>
        <p:spPr>
          <a:xfrm>
            <a:off x="7872653" y="973387"/>
            <a:ext cx="4210979" cy="2565748"/>
          </a:xfrm>
          <a:prstGeom prst="rect">
            <a:avLst/>
          </a:prstGeom>
        </p:spPr>
      </p:pic>
      <p:pic>
        <p:nvPicPr>
          <p:cNvPr id="10" name="Picture 9"/>
          <p:cNvPicPr>
            <a:picLocks noChangeAspect="1"/>
          </p:cNvPicPr>
          <p:nvPr/>
        </p:nvPicPr>
        <p:blipFill>
          <a:blip r:embed="rId7"/>
          <a:stretch>
            <a:fillRect/>
          </a:stretch>
        </p:blipFill>
        <p:spPr>
          <a:xfrm>
            <a:off x="7430581" y="3998861"/>
            <a:ext cx="4605049" cy="2325846"/>
          </a:xfrm>
          <a:prstGeom prst="rect">
            <a:avLst/>
          </a:prstGeom>
        </p:spPr>
      </p:pic>
      <p:pic>
        <p:nvPicPr>
          <p:cNvPr id="6" name="Picture 5"/>
          <p:cNvPicPr>
            <a:picLocks noChangeAspect="1"/>
          </p:cNvPicPr>
          <p:nvPr/>
        </p:nvPicPr>
        <p:blipFill>
          <a:blip r:embed="rId8"/>
          <a:stretch>
            <a:fillRect/>
          </a:stretch>
        </p:blipFill>
        <p:spPr>
          <a:xfrm>
            <a:off x="3157518" y="4014228"/>
            <a:ext cx="3761559" cy="2429967"/>
          </a:xfrm>
          <a:prstGeom prst="rect">
            <a:avLst/>
          </a:prstGeom>
        </p:spPr>
      </p:pic>
      <p:sp>
        <p:nvSpPr>
          <p:cNvPr id="11" name="TextBox 10"/>
          <p:cNvSpPr txBox="1"/>
          <p:nvPr/>
        </p:nvSpPr>
        <p:spPr>
          <a:xfrm>
            <a:off x="4382685" y="3644896"/>
            <a:ext cx="964530" cy="369332"/>
          </a:xfrm>
          <a:prstGeom prst="rect">
            <a:avLst/>
          </a:prstGeom>
          <a:noFill/>
        </p:spPr>
        <p:txBody>
          <a:bodyPr wrap="square" rtlCol="0">
            <a:spAutoFit/>
          </a:bodyPr>
          <a:lstStyle/>
          <a:p>
            <a:r>
              <a:rPr lang="en-US" sz="1800" b="1" smtClean="0">
                <a:latin typeface="Times New Roman" panose="02020603050405020304" pitchFamily="18" charset="0"/>
                <a:cs typeface="Times New Roman" panose="02020603050405020304" pitchFamily="18" charset="0"/>
              </a:rPr>
              <a:t>Hình 1</a:t>
            </a:r>
            <a:endParaRPr lang="en-US" sz="1800" b="1">
              <a:latin typeface="Times New Roman" panose="02020603050405020304" pitchFamily="18" charset="0"/>
              <a:cs typeface="Times New Roman" panose="02020603050405020304" pitchFamily="18" charset="0"/>
            </a:endParaRPr>
          </a:p>
        </p:txBody>
      </p:sp>
      <p:sp>
        <p:nvSpPr>
          <p:cNvPr id="12" name="TextBox 11"/>
          <p:cNvSpPr txBox="1"/>
          <p:nvPr/>
        </p:nvSpPr>
        <p:spPr>
          <a:xfrm>
            <a:off x="9775019" y="3588090"/>
            <a:ext cx="964530" cy="369332"/>
          </a:xfrm>
          <a:prstGeom prst="rect">
            <a:avLst/>
          </a:prstGeom>
          <a:noFill/>
        </p:spPr>
        <p:txBody>
          <a:bodyPr wrap="square" rtlCol="0">
            <a:spAutoFit/>
          </a:bodyPr>
          <a:lstStyle/>
          <a:p>
            <a:r>
              <a:rPr lang="en-US" sz="1800" b="1" smtClean="0">
                <a:latin typeface="Times New Roman" panose="02020603050405020304" pitchFamily="18" charset="0"/>
                <a:cs typeface="Times New Roman" panose="02020603050405020304" pitchFamily="18" charset="0"/>
              </a:rPr>
              <a:t>Hình 2</a:t>
            </a:r>
            <a:endParaRPr lang="en-US" sz="1800" b="1">
              <a:latin typeface="Times New Roman" panose="02020603050405020304" pitchFamily="18" charset="0"/>
              <a:cs typeface="Times New Roman" panose="02020603050405020304" pitchFamily="18" charset="0"/>
            </a:endParaRPr>
          </a:p>
        </p:txBody>
      </p:sp>
      <p:sp>
        <p:nvSpPr>
          <p:cNvPr id="13" name="TextBox 12"/>
          <p:cNvSpPr txBox="1"/>
          <p:nvPr/>
        </p:nvSpPr>
        <p:spPr>
          <a:xfrm>
            <a:off x="4382685" y="6428016"/>
            <a:ext cx="964530" cy="369332"/>
          </a:xfrm>
          <a:prstGeom prst="rect">
            <a:avLst/>
          </a:prstGeom>
          <a:noFill/>
        </p:spPr>
        <p:txBody>
          <a:bodyPr wrap="square" rtlCol="0">
            <a:spAutoFit/>
          </a:bodyPr>
          <a:lstStyle/>
          <a:p>
            <a:r>
              <a:rPr lang="en-US" sz="1800" b="1" smtClean="0">
                <a:latin typeface="Times New Roman" panose="02020603050405020304" pitchFamily="18" charset="0"/>
                <a:cs typeface="Times New Roman" panose="02020603050405020304" pitchFamily="18" charset="0"/>
              </a:rPr>
              <a:t>Hình 3</a:t>
            </a:r>
            <a:endParaRPr lang="en-US" sz="1800" b="1">
              <a:latin typeface="Times New Roman" panose="02020603050405020304" pitchFamily="18" charset="0"/>
              <a:cs typeface="Times New Roman" panose="02020603050405020304" pitchFamily="18" charset="0"/>
            </a:endParaRPr>
          </a:p>
        </p:txBody>
      </p:sp>
      <p:sp>
        <p:nvSpPr>
          <p:cNvPr id="14" name="TextBox 13"/>
          <p:cNvSpPr txBox="1"/>
          <p:nvPr/>
        </p:nvSpPr>
        <p:spPr>
          <a:xfrm>
            <a:off x="8228947" y="6419299"/>
            <a:ext cx="964530" cy="369332"/>
          </a:xfrm>
          <a:prstGeom prst="rect">
            <a:avLst/>
          </a:prstGeom>
          <a:noFill/>
        </p:spPr>
        <p:txBody>
          <a:bodyPr wrap="square" rtlCol="0">
            <a:spAutoFit/>
          </a:bodyPr>
          <a:lstStyle/>
          <a:p>
            <a:r>
              <a:rPr lang="en-US" sz="1800" b="1" smtClean="0">
                <a:latin typeface="Times New Roman" panose="02020603050405020304" pitchFamily="18" charset="0"/>
                <a:cs typeface="Times New Roman" panose="02020603050405020304" pitchFamily="18" charset="0"/>
              </a:rPr>
              <a:t>Hình 4</a:t>
            </a:r>
            <a:endParaRPr lang="en-US" sz="1800" b="1">
              <a:latin typeface="Times New Roman" panose="02020603050405020304" pitchFamily="18" charset="0"/>
              <a:cs typeface="Times New Roman" panose="02020603050405020304" pitchFamily="18" charset="0"/>
            </a:endParaRPr>
          </a:p>
        </p:txBody>
      </p:sp>
      <p:sp>
        <p:nvSpPr>
          <p:cNvPr id="15" name="TextBox 14"/>
          <p:cNvSpPr txBox="1"/>
          <p:nvPr/>
        </p:nvSpPr>
        <p:spPr>
          <a:xfrm>
            <a:off x="3451651" y="3628218"/>
            <a:ext cx="3042843" cy="369332"/>
          </a:xfrm>
          <a:prstGeom prst="rect">
            <a:avLst/>
          </a:prstGeom>
          <a:noFill/>
        </p:spPr>
        <p:txBody>
          <a:bodyPr wrap="square" rtlCol="0">
            <a:spAutoFit/>
          </a:bodyPr>
          <a:lstStyle/>
          <a:p>
            <a:r>
              <a:rPr lang="en-US" sz="1800" b="1" smtClean="0">
                <a:latin typeface="Times New Roman" panose="02020603050405020304" pitchFamily="18" charset="0"/>
                <a:cs typeface="Times New Roman" panose="02020603050405020304" pitchFamily="18" charset="0"/>
              </a:rPr>
              <a:t>Nhóm giàu tinh bột, đường</a:t>
            </a:r>
            <a:endParaRPr lang="en-US" sz="1800" b="1">
              <a:latin typeface="Times New Roman" panose="02020603050405020304" pitchFamily="18" charset="0"/>
              <a:cs typeface="Times New Roman" panose="02020603050405020304" pitchFamily="18" charset="0"/>
            </a:endParaRPr>
          </a:p>
        </p:txBody>
      </p:sp>
      <p:sp>
        <p:nvSpPr>
          <p:cNvPr id="16" name="TextBox 15"/>
          <p:cNvSpPr txBox="1"/>
          <p:nvPr/>
        </p:nvSpPr>
        <p:spPr>
          <a:xfrm>
            <a:off x="8711212" y="3546651"/>
            <a:ext cx="3042843" cy="369332"/>
          </a:xfrm>
          <a:prstGeom prst="rect">
            <a:avLst/>
          </a:prstGeom>
          <a:noFill/>
        </p:spPr>
        <p:txBody>
          <a:bodyPr wrap="square" rtlCol="0">
            <a:spAutoFit/>
          </a:bodyPr>
          <a:lstStyle/>
          <a:p>
            <a:r>
              <a:rPr lang="en-US" sz="1800" b="1" smtClean="0">
                <a:latin typeface="Times New Roman" panose="02020603050405020304" pitchFamily="18" charset="0"/>
                <a:cs typeface="Times New Roman" panose="02020603050405020304" pitchFamily="18" charset="0"/>
              </a:rPr>
              <a:t>Nhóm giàu chất đạm</a:t>
            </a:r>
            <a:endParaRPr lang="en-US" sz="1800" b="1">
              <a:latin typeface="Times New Roman" panose="02020603050405020304" pitchFamily="18" charset="0"/>
              <a:cs typeface="Times New Roman" panose="02020603050405020304" pitchFamily="18" charset="0"/>
            </a:endParaRPr>
          </a:p>
        </p:txBody>
      </p:sp>
      <p:sp>
        <p:nvSpPr>
          <p:cNvPr id="17" name="TextBox 16"/>
          <p:cNvSpPr txBox="1"/>
          <p:nvPr/>
        </p:nvSpPr>
        <p:spPr>
          <a:xfrm>
            <a:off x="3860796" y="6461913"/>
            <a:ext cx="3042843" cy="369332"/>
          </a:xfrm>
          <a:prstGeom prst="rect">
            <a:avLst/>
          </a:prstGeom>
          <a:noFill/>
        </p:spPr>
        <p:txBody>
          <a:bodyPr wrap="square" rtlCol="0">
            <a:spAutoFit/>
          </a:bodyPr>
          <a:lstStyle/>
          <a:p>
            <a:r>
              <a:rPr lang="en-US" sz="1800" b="1" smtClean="0">
                <a:latin typeface="Times New Roman" panose="02020603050405020304" pitchFamily="18" charset="0"/>
                <a:cs typeface="Times New Roman" panose="02020603050405020304" pitchFamily="18" charset="0"/>
              </a:rPr>
              <a:t>Nhóm giàu chất béo</a:t>
            </a:r>
            <a:endParaRPr lang="en-US" sz="1800" b="1">
              <a:latin typeface="Times New Roman" panose="02020603050405020304" pitchFamily="18" charset="0"/>
              <a:cs typeface="Times New Roman" panose="02020603050405020304" pitchFamily="18" charset="0"/>
            </a:endParaRPr>
          </a:p>
        </p:txBody>
      </p:sp>
      <p:sp>
        <p:nvSpPr>
          <p:cNvPr id="18" name="TextBox 17"/>
          <p:cNvSpPr txBox="1"/>
          <p:nvPr/>
        </p:nvSpPr>
        <p:spPr>
          <a:xfrm>
            <a:off x="8228947" y="6407585"/>
            <a:ext cx="3644536" cy="369332"/>
          </a:xfrm>
          <a:prstGeom prst="rect">
            <a:avLst/>
          </a:prstGeom>
          <a:noFill/>
        </p:spPr>
        <p:txBody>
          <a:bodyPr wrap="square" rtlCol="0">
            <a:spAutoFit/>
          </a:bodyPr>
          <a:lstStyle/>
          <a:p>
            <a:r>
              <a:rPr lang="en-US" sz="1800" b="1" smtClean="0">
                <a:latin typeface="Times New Roman" panose="02020603050405020304" pitchFamily="18" charset="0"/>
                <a:cs typeface="Times New Roman" panose="02020603050405020304" pitchFamily="18" charset="0"/>
              </a:rPr>
              <a:t>Nhóm giàu vitamin và chất khoáng</a:t>
            </a:r>
            <a:endParaRPr lang="en-US" sz="1800" b="1">
              <a:latin typeface="Times New Roman" panose="02020603050405020304" pitchFamily="18" charset="0"/>
              <a:cs typeface="Times New Roman" panose="02020603050405020304" pitchFamily="18" charset="0"/>
            </a:endParaRPr>
          </a:p>
        </p:txBody>
      </p:sp>
      <p:sp>
        <p:nvSpPr>
          <p:cNvPr id="19" name="Oval Callout 18"/>
          <p:cNvSpPr/>
          <p:nvPr/>
        </p:nvSpPr>
        <p:spPr>
          <a:xfrm>
            <a:off x="319765" y="2256261"/>
            <a:ext cx="2549749" cy="2834640"/>
          </a:xfrm>
          <a:prstGeom prst="wedgeEllipseCallout">
            <a:avLst>
              <a:gd name="adj1" fmla="val 58064"/>
              <a:gd name="adj2" fmla="val 2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0000"/>
                </a:solidFill>
                <a:latin typeface="Times New Roman" panose="02020603050405020304" pitchFamily="18" charset="0"/>
                <a:cs typeface="Times New Roman" panose="02020603050405020304" pitchFamily="18" charset="0"/>
              </a:rPr>
              <a:t>Gọi tên các nhóm thực phẩm có trong hình.</a:t>
            </a:r>
            <a:endParaRPr lang="en-US" sz="240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43146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50"/>
                                        <p:tgtEl>
                                          <p:spTgt spid="11"/>
                                        </p:tgtEl>
                                      </p:cBhvr>
                                    </p:animEffect>
                                    <p:set>
                                      <p:cBhvr>
                                        <p:cTn id="7" dur="1" fill="hold">
                                          <p:stCondLst>
                                            <p:cond delay="249"/>
                                          </p:stCondLst>
                                        </p:cTn>
                                        <p:tgtEl>
                                          <p:spTgt spid="11"/>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50"/>
                                        <p:tgtEl>
                                          <p:spTgt spid="12"/>
                                        </p:tgtEl>
                                      </p:cBhvr>
                                    </p:animEffect>
                                    <p:set>
                                      <p:cBhvr>
                                        <p:cTn id="10" dur="1" fill="hold">
                                          <p:stCondLst>
                                            <p:cond delay="249"/>
                                          </p:stCondLst>
                                        </p:cTn>
                                        <p:tgtEl>
                                          <p:spTgt spid="12"/>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250"/>
                                        <p:tgtEl>
                                          <p:spTgt spid="14"/>
                                        </p:tgtEl>
                                      </p:cBhvr>
                                    </p:animEffect>
                                    <p:set>
                                      <p:cBhvr>
                                        <p:cTn id="13" dur="1" fill="hold">
                                          <p:stCondLst>
                                            <p:cond delay="249"/>
                                          </p:stCondLst>
                                        </p:cTn>
                                        <p:tgtEl>
                                          <p:spTgt spid="14"/>
                                        </p:tgtEl>
                                        <p:attrNameLst>
                                          <p:attrName>style.visibility</p:attrName>
                                        </p:attrNameLst>
                                      </p:cBhvr>
                                      <p:to>
                                        <p:strVal val="hidden"/>
                                      </p:to>
                                    </p:set>
                                  </p:childTnLst>
                                </p:cTn>
                              </p:par>
                              <p:par>
                                <p:cTn id="14" presetID="6" presetClass="exit" presetSubtype="32" fill="hold" grpId="0" nodeType="withEffect">
                                  <p:stCondLst>
                                    <p:cond delay="0"/>
                                  </p:stCondLst>
                                  <p:childTnLst>
                                    <p:animEffect transition="out" filter="circle(out)">
                                      <p:cBhvr>
                                        <p:cTn id="15" dur="250"/>
                                        <p:tgtEl>
                                          <p:spTgt spid="13"/>
                                        </p:tgtEl>
                                      </p:cBhvr>
                                    </p:animEffect>
                                    <p:set>
                                      <p:cBhvr>
                                        <p:cTn id="16" dur="1" fill="hold">
                                          <p:stCondLst>
                                            <p:cond delay="24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pic>
        <p:nvPicPr>
          <p:cNvPr id="7" name="Google Shape;14;p2">
            <a:extLst>
              <a:ext uri="{FF2B5EF4-FFF2-40B4-BE49-F238E27FC236}">
                <a16:creationId xmlns:a16="http://schemas.microsoft.com/office/drawing/2014/main" id="{2A8DC5A5-CB93-6603-26DD-45FAF3FF0500}"/>
              </a:ext>
            </a:extLst>
          </p:cNvPr>
          <p:cNvPicPr preferRelativeResize="0"/>
          <p:nvPr/>
        </p:nvPicPr>
        <p:blipFill>
          <a:blip r:embed="rId5">
            <a:alphaModFix/>
          </a:blip>
          <a:stretch>
            <a:fillRect/>
          </a:stretch>
        </p:blipFill>
        <p:spPr>
          <a:xfrm rot="1639034">
            <a:off x="9314139" y="4351547"/>
            <a:ext cx="3609372" cy="3250500"/>
          </a:xfrm>
          <a:prstGeom prst="rect">
            <a:avLst/>
          </a:prstGeom>
          <a:noFill/>
          <a:ln>
            <a:noFill/>
          </a:ln>
        </p:spPr>
      </p:pic>
      <p:sp>
        <p:nvSpPr>
          <p:cNvPr id="4" name="Rectangle 3">
            <a:extLst>
              <a:ext uri="{FF2B5EF4-FFF2-40B4-BE49-F238E27FC236}">
                <a16:creationId xmlns:a16="http://schemas.microsoft.com/office/drawing/2014/main" id="{8D6908E8-4E35-5B0B-8339-AFCD879C23AE}"/>
              </a:ext>
            </a:extLst>
          </p:cNvPr>
          <p:cNvSpPr/>
          <p:nvPr/>
        </p:nvSpPr>
        <p:spPr>
          <a:xfrm>
            <a:off x="1112153" y="2190300"/>
            <a:ext cx="6096000" cy="3356240"/>
          </a:xfrm>
          <a:prstGeom prst="rect">
            <a:avLst/>
          </a:prstGeom>
        </p:spPr>
        <p:txBody>
          <a:bodyPr>
            <a:spAutoFit/>
          </a:bodyPr>
          <a:lstStyle/>
          <a:p>
            <a:pPr algn="just">
              <a:lnSpc>
                <a:spcPct val="150000"/>
              </a:lnSpc>
              <a:spcAft>
                <a:spcPts val="1067"/>
              </a:spcAft>
            </a:pPr>
            <a:r>
              <a:rPr lang="vi-VN" sz="2400">
                <a:latin typeface="UTM Avo" panose="02040603050506020204" pitchFamily="18" charset="0"/>
                <a:ea typeface="Calibri" panose="020F0502020204030204" pitchFamily="34" charset="0"/>
                <a:cs typeface="Times New Roman" panose="02020603050405020304" pitchFamily="18" charset="0"/>
              </a:rPr>
              <a:t>- Có 4 nhóm thực phẩm:</a:t>
            </a:r>
          </a:p>
          <a:p>
            <a:pPr algn="just">
              <a:lnSpc>
                <a:spcPct val="150000"/>
              </a:lnSpc>
              <a:spcAft>
                <a:spcPts val="1067"/>
              </a:spcAft>
            </a:pPr>
            <a:r>
              <a:rPr lang="vi-VN" sz="2400">
                <a:latin typeface="UTM Avo" panose="02040603050506020204" pitchFamily="18" charset="0"/>
                <a:ea typeface="Calibri" panose="020F0502020204030204" pitchFamily="34" charset="0"/>
                <a:cs typeface="Times New Roman" panose="02020603050405020304" pitchFamily="18" charset="0"/>
              </a:rPr>
              <a:t>+ Nhóm giàu tinh bột, đường.</a:t>
            </a:r>
          </a:p>
          <a:p>
            <a:pPr algn="just">
              <a:lnSpc>
                <a:spcPct val="150000"/>
              </a:lnSpc>
              <a:spcAft>
                <a:spcPts val="1067"/>
              </a:spcAft>
            </a:pPr>
            <a:r>
              <a:rPr lang="vi-VN" sz="2400">
                <a:latin typeface="UTM Avo" panose="02040603050506020204" pitchFamily="18" charset="0"/>
                <a:ea typeface="Calibri" panose="020F0502020204030204" pitchFamily="34" charset="0"/>
                <a:cs typeface="Times New Roman" panose="02020603050405020304" pitchFamily="18" charset="0"/>
              </a:rPr>
              <a:t>+ Nhóm giàu chất đạm</a:t>
            </a:r>
            <a:r>
              <a:rPr lang="en-US" sz="2400">
                <a:latin typeface="UTM Avo" panose="02040603050506020204" pitchFamily="18" charset="0"/>
                <a:ea typeface="Calibri" panose="020F0502020204030204" pitchFamily="34" charset="0"/>
                <a:cs typeface="Times New Roman" panose="02020603050405020304" pitchFamily="18" charset="0"/>
              </a:rPr>
              <a:t>.</a:t>
            </a:r>
            <a:endParaRPr lang="vi-VN" sz="2400">
              <a:latin typeface="UTM Avo" panose="02040603050506020204" pitchFamily="18" charset="0"/>
              <a:ea typeface="Calibri" panose="020F0502020204030204" pitchFamily="34" charset="0"/>
              <a:cs typeface="Times New Roman" panose="02020603050405020304" pitchFamily="18" charset="0"/>
            </a:endParaRPr>
          </a:p>
          <a:p>
            <a:pPr algn="just">
              <a:lnSpc>
                <a:spcPct val="150000"/>
              </a:lnSpc>
              <a:spcAft>
                <a:spcPts val="1067"/>
              </a:spcAft>
            </a:pPr>
            <a:r>
              <a:rPr lang="vi-VN" sz="2400">
                <a:latin typeface="UTM Avo" panose="02040603050506020204" pitchFamily="18" charset="0"/>
                <a:ea typeface="Calibri" panose="020F0502020204030204" pitchFamily="34" charset="0"/>
                <a:cs typeface="Times New Roman" panose="02020603050405020304" pitchFamily="18" charset="0"/>
              </a:rPr>
              <a:t>+ Nhóm giàu chất béo</a:t>
            </a:r>
            <a:r>
              <a:rPr lang="en-US" sz="2400">
                <a:latin typeface="UTM Avo" panose="02040603050506020204" pitchFamily="18" charset="0"/>
                <a:ea typeface="Calibri" panose="020F0502020204030204" pitchFamily="34" charset="0"/>
                <a:cs typeface="Times New Roman" panose="02020603050405020304" pitchFamily="18" charset="0"/>
              </a:rPr>
              <a:t>.</a:t>
            </a:r>
            <a:endParaRPr lang="vi-VN" sz="2400">
              <a:latin typeface="UTM Avo" panose="02040603050506020204" pitchFamily="18" charset="0"/>
              <a:ea typeface="Calibri" panose="020F0502020204030204" pitchFamily="34" charset="0"/>
              <a:cs typeface="Times New Roman" panose="02020603050405020304" pitchFamily="18" charset="0"/>
            </a:endParaRPr>
          </a:p>
          <a:p>
            <a:pPr algn="just">
              <a:lnSpc>
                <a:spcPct val="150000"/>
              </a:lnSpc>
              <a:spcAft>
                <a:spcPts val="1067"/>
              </a:spcAft>
            </a:pPr>
            <a:r>
              <a:rPr lang="vi-VN" sz="2400">
                <a:latin typeface="UTM Avo" panose="02040603050506020204" pitchFamily="18" charset="0"/>
                <a:ea typeface="Calibri" panose="020F0502020204030204" pitchFamily="34" charset="0"/>
                <a:cs typeface="Times New Roman" panose="02020603050405020304" pitchFamily="18" charset="0"/>
              </a:rPr>
              <a:t>+ Nhóm giàu vitamin, chất khoáng</a:t>
            </a:r>
            <a:r>
              <a:rPr lang="en-US" sz="2400">
                <a:latin typeface="UTM Avo" panose="02040603050506020204" pitchFamily="18" charset="0"/>
                <a:ea typeface="Calibri" panose="020F0502020204030204" pitchFamily="34" charset="0"/>
                <a:cs typeface="Times New Roman" panose="02020603050405020304" pitchFamily="18" charset="0"/>
              </a:rPr>
              <a:t>.</a:t>
            </a:r>
            <a:endParaRPr lang="vi-VN" sz="2400" dirty="0">
              <a:cs typeface="Times New Roman" panose="02020603050405020304" pitchFamily="18" charset="0"/>
            </a:endParaRPr>
          </a:p>
        </p:txBody>
      </p:sp>
      <p:sp>
        <p:nvSpPr>
          <p:cNvPr id="5" name="Google Shape;199;p29">
            <a:extLst>
              <a:ext uri="{FF2B5EF4-FFF2-40B4-BE49-F238E27FC236}">
                <a16:creationId xmlns:a16="http://schemas.microsoft.com/office/drawing/2014/main" id="{1E421FC5-E306-70FC-9218-48C8710FD476}"/>
              </a:ext>
            </a:extLst>
          </p:cNvPr>
          <p:cNvSpPr txBox="1">
            <a:spLocks/>
          </p:cNvSpPr>
          <p:nvPr/>
        </p:nvSpPr>
        <p:spPr>
          <a:xfrm>
            <a:off x="665325" y="1544716"/>
            <a:ext cx="11526675" cy="645584"/>
          </a:xfrm>
          <a:prstGeom prst="rect">
            <a:avLst/>
          </a:prstGeom>
          <a:noFill/>
          <a:ln>
            <a:noFill/>
          </a:ln>
        </p:spPr>
        <p:txBody>
          <a:bodyPr spcFirstLastPara="1" wrap="square" lIns="121900" tIns="121900" rIns="0" bIns="121900" anchor="t"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100"/>
            </a:pPr>
            <a:r>
              <a:rPr lang="en-US" sz="2600" b="1">
                <a:solidFill>
                  <a:schemeClr val="accent2"/>
                </a:solidFill>
                <a:latin typeface="UTM Avo" panose="02040603050506020204" pitchFamily="18" charset="0"/>
              </a:rPr>
              <a:t>I. Các nhóm thực phẩm và nguồn cung cấp chính</a:t>
            </a:r>
            <a:endParaRPr lang="en-US" sz="2600" b="1" dirty="0">
              <a:solidFill>
                <a:schemeClr val="accent2"/>
              </a:solidFill>
              <a:latin typeface="UTM Avo" panose="02040603050506020204" pitchFamily="18" charset="0"/>
            </a:endParaRPr>
          </a:p>
        </p:txBody>
      </p:sp>
      <p:pic>
        <p:nvPicPr>
          <p:cNvPr id="6" name="Google Shape;12;p2">
            <a:extLst>
              <a:ext uri="{FF2B5EF4-FFF2-40B4-BE49-F238E27FC236}">
                <a16:creationId xmlns:a16="http://schemas.microsoft.com/office/drawing/2014/main" id="{7AE3B4FE-CAC9-2E43-075C-20F40D54F60B}"/>
              </a:ext>
            </a:extLst>
          </p:cNvPr>
          <p:cNvPicPr preferRelativeResize="0"/>
          <p:nvPr/>
        </p:nvPicPr>
        <p:blipFill>
          <a:blip r:embed="rId6">
            <a:alphaModFix/>
          </a:blip>
          <a:stretch>
            <a:fillRect/>
          </a:stretch>
        </p:blipFill>
        <p:spPr>
          <a:xfrm rot="123834" flipH="1">
            <a:off x="8125685" y="4097329"/>
            <a:ext cx="3148785" cy="2898422"/>
          </a:xfrm>
          <a:prstGeom prst="rect">
            <a:avLst/>
          </a:prstGeom>
          <a:noFill/>
          <a:ln>
            <a:noFill/>
          </a:ln>
        </p:spPr>
      </p:pic>
      <p:sp>
        <p:nvSpPr>
          <p:cNvPr id="9" name="Rectangle 8"/>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45391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2" name="Picture 1">
            <a:extLst>
              <a:ext uri="{FF2B5EF4-FFF2-40B4-BE49-F238E27FC236}">
                <a16:creationId xmlns:a16="http://schemas.microsoft.com/office/drawing/2014/main" id="{FC618636-A9DB-B542-AFB4-61884570748E}"/>
              </a:ext>
            </a:extLst>
          </p:cNvPr>
          <p:cNvPicPr>
            <a:picLocks noChangeAspect="1"/>
          </p:cNvPicPr>
          <p:nvPr/>
        </p:nvPicPr>
        <p:blipFill rotWithShape="1">
          <a:blip r:embed="rId4">
            <a:extLst>
              <a:ext uri="{28A0092B-C50C-407E-A947-70E740481C1C}">
                <a14:useLocalDpi xmlns:a14="http://schemas.microsoft.com/office/drawing/2010/main" val="0"/>
              </a:ext>
            </a:extLst>
          </a:blip>
          <a:srcRect t="10690" b="14058"/>
          <a:stretch/>
        </p:blipFill>
        <p:spPr>
          <a:xfrm>
            <a:off x="1492138" y="2501538"/>
            <a:ext cx="9506787" cy="3899262"/>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B9C381E4-B044-50CA-7802-216E9700F9DA}"/>
              </a:ext>
            </a:extLst>
          </p:cNvPr>
          <p:cNvSpPr/>
          <p:nvPr/>
        </p:nvSpPr>
        <p:spPr>
          <a:xfrm>
            <a:off x="1952611" y="1254034"/>
            <a:ext cx="8639364" cy="1121846"/>
          </a:xfrm>
          <a:prstGeom prst="rect">
            <a:avLst/>
          </a:prstGeom>
        </p:spPr>
        <p:txBody>
          <a:bodyPr wrap="square">
            <a:spAutoFit/>
          </a:bodyPr>
          <a:lstStyle/>
          <a:p>
            <a:pPr algn="just">
              <a:lnSpc>
                <a:spcPct val="150000"/>
              </a:lnSpc>
            </a:pPr>
            <a:r>
              <a:rPr lang="en-US" sz="2400" dirty="0" err="1">
                <a:latin typeface="UTM Avo" panose="02040603050506020204" pitchFamily="18" charset="0"/>
              </a:rPr>
              <a:t>Quan</a:t>
            </a:r>
            <a:r>
              <a:rPr lang="en-US" sz="2400" dirty="0">
                <a:latin typeface="UTM Avo" panose="02040603050506020204" pitchFamily="18" charset="0"/>
              </a:rPr>
              <a:t> </a:t>
            </a:r>
            <a:r>
              <a:rPr lang="en-US" sz="2400" dirty="0" err="1">
                <a:latin typeface="UTM Avo" panose="02040603050506020204" pitchFamily="18" charset="0"/>
              </a:rPr>
              <a:t>sát</a:t>
            </a:r>
            <a:r>
              <a:rPr lang="en-US" sz="2400" dirty="0">
                <a:latin typeface="UTM Avo" panose="02040603050506020204" pitchFamily="18" charset="0"/>
              </a:rPr>
              <a:t> </a:t>
            </a:r>
            <a:r>
              <a:rPr lang="en-US" sz="2400" dirty="0" err="1">
                <a:latin typeface="UTM Avo" panose="02040603050506020204" pitchFamily="18" charset="0"/>
              </a:rPr>
              <a:t>bảng</a:t>
            </a:r>
            <a:r>
              <a:rPr lang="en-US" sz="2400" dirty="0">
                <a:latin typeface="UTM Avo" panose="02040603050506020204" pitchFamily="18" charset="0"/>
              </a:rPr>
              <a:t> 5.1 </a:t>
            </a:r>
            <a:r>
              <a:rPr lang="en-US" sz="2400" dirty="0" err="1">
                <a:latin typeface="UTM Avo" panose="02040603050506020204" pitchFamily="18" charset="0"/>
              </a:rPr>
              <a:t>trang</a:t>
            </a:r>
            <a:r>
              <a:rPr lang="en-US" sz="2400" dirty="0">
                <a:latin typeface="UTM Avo" panose="02040603050506020204" pitchFamily="18" charset="0"/>
              </a:rPr>
              <a:t> 25 SGK, </a:t>
            </a:r>
            <a:r>
              <a:rPr lang="en-US" sz="2400" dirty="0" err="1">
                <a:latin typeface="UTM Avo" panose="02040603050506020204" pitchFamily="18" charset="0"/>
              </a:rPr>
              <a:t>em</a:t>
            </a:r>
            <a:r>
              <a:rPr lang="en-US" sz="2400" dirty="0">
                <a:latin typeface="UTM Avo" panose="02040603050506020204" pitchFamily="18" charset="0"/>
              </a:rPr>
              <a:t> </a:t>
            </a:r>
            <a:r>
              <a:rPr lang="en-US" sz="2400" dirty="0" err="1">
                <a:latin typeface="UTM Avo" panose="02040603050506020204" pitchFamily="18" charset="0"/>
              </a:rPr>
              <a:t>hãy</a:t>
            </a:r>
            <a:r>
              <a:rPr lang="en-US" sz="2400" dirty="0">
                <a:latin typeface="UTM Avo" panose="02040603050506020204" pitchFamily="18" charset="0"/>
              </a:rPr>
              <a:t> </a:t>
            </a:r>
            <a:r>
              <a:rPr lang="en-US" sz="2400" dirty="0" err="1">
                <a:latin typeface="UTM Avo" panose="02040603050506020204" pitchFamily="18" charset="0"/>
              </a:rPr>
              <a:t>kể</a:t>
            </a:r>
            <a:r>
              <a:rPr lang="en-US" sz="2400" dirty="0">
                <a:latin typeface="UTM Avo" panose="02040603050506020204" pitchFamily="18" charset="0"/>
              </a:rPr>
              <a:t> </a:t>
            </a:r>
            <a:r>
              <a:rPr lang="en-US" sz="2400" dirty="0" err="1">
                <a:latin typeface="UTM Avo" panose="02040603050506020204" pitchFamily="18" charset="0"/>
              </a:rPr>
              <a:t>thêm</a:t>
            </a:r>
            <a:r>
              <a:rPr lang="en-US" sz="2400" dirty="0">
                <a:latin typeface="UTM Avo" panose="02040603050506020204" pitchFamily="18" charset="0"/>
              </a:rPr>
              <a:t>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thực</a:t>
            </a:r>
            <a:r>
              <a:rPr lang="en-US" sz="2400" dirty="0">
                <a:latin typeface="UTM Avo" panose="02040603050506020204" pitchFamily="18" charset="0"/>
              </a:rPr>
              <a:t> </a:t>
            </a:r>
            <a:r>
              <a:rPr lang="en-US" sz="2400" dirty="0" err="1">
                <a:latin typeface="UTM Avo" panose="02040603050506020204" pitchFamily="18" charset="0"/>
              </a:rPr>
              <a:t>phẩm</a:t>
            </a:r>
            <a:r>
              <a:rPr lang="en-US" sz="2400" dirty="0">
                <a:latin typeface="UTM Avo" panose="02040603050506020204" pitchFamily="18" charset="0"/>
              </a:rPr>
              <a:t> </a:t>
            </a:r>
            <a:r>
              <a:rPr lang="en-US" sz="2400" dirty="0" err="1">
                <a:latin typeface="UTM Avo" panose="02040603050506020204" pitchFamily="18" charset="0"/>
              </a:rPr>
              <a:t>chế</a:t>
            </a:r>
            <a:r>
              <a:rPr lang="en-US" sz="2400" dirty="0">
                <a:latin typeface="UTM Avo" panose="02040603050506020204" pitchFamily="18" charset="0"/>
              </a:rPr>
              <a:t> </a:t>
            </a:r>
            <a:r>
              <a:rPr lang="en-US" sz="2400" dirty="0" err="1">
                <a:latin typeface="UTM Avo" panose="02040603050506020204" pitchFamily="18" charset="0"/>
              </a:rPr>
              <a:t>biến</a:t>
            </a:r>
            <a:r>
              <a:rPr lang="en-US" sz="2400" dirty="0">
                <a:latin typeface="UTM Avo" panose="02040603050506020204" pitchFamily="18" charset="0"/>
              </a:rPr>
              <a:t> </a:t>
            </a:r>
            <a:r>
              <a:rPr lang="en-US" sz="2400" dirty="0" err="1">
                <a:latin typeface="UTM Avo" panose="02040603050506020204" pitchFamily="18" charset="0"/>
              </a:rPr>
              <a:t>theo</a:t>
            </a:r>
            <a:r>
              <a:rPr lang="en-US" sz="2400" dirty="0">
                <a:latin typeface="UTM Avo" panose="02040603050506020204" pitchFamily="18" charset="0"/>
              </a:rPr>
              <a:t> </a:t>
            </a:r>
            <a:r>
              <a:rPr lang="en-US" sz="2400" dirty="0" err="1">
                <a:latin typeface="UTM Avo" panose="02040603050506020204" pitchFamily="18" charset="0"/>
              </a:rPr>
              <a:t>gợi</a:t>
            </a:r>
            <a:r>
              <a:rPr lang="en-US" sz="2400" dirty="0">
                <a:latin typeface="UTM Avo" panose="02040603050506020204" pitchFamily="18" charset="0"/>
              </a:rPr>
              <a:t> ý ở </a:t>
            </a:r>
            <a:r>
              <a:rPr lang="en-US" sz="2400" dirty="0" err="1">
                <a:latin typeface="UTM Avo" panose="02040603050506020204" pitchFamily="18" charset="0"/>
              </a:rPr>
              <a:t>cột</a:t>
            </a:r>
            <a:r>
              <a:rPr lang="en-US" sz="2400" dirty="0">
                <a:latin typeface="UTM Avo" panose="02040603050506020204" pitchFamily="18" charset="0"/>
              </a:rPr>
              <a:t> (3).</a:t>
            </a:r>
          </a:p>
        </p:txBody>
      </p:sp>
      <p:pic>
        <p:nvPicPr>
          <p:cNvPr id="4" name="Picture 3">
            <a:extLst>
              <a:ext uri="{FF2B5EF4-FFF2-40B4-BE49-F238E27FC236}">
                <a16:creationId xmlns:a16="http://schemas.microsoft.com/office/drawing/2014/main" id="{E9C5C446-E8E6-9126-C371-13E11B200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956" y="1212810"/>
            <a:ext cx="1090450" cy="984812"/>
          </a:xfrm>
          <a:prstGeom prst="rect">
            <a:avLst/>
          </a:prstGeom>
        </p:spPr>
      </p:pic>
      <p:sp>
        <p:nvSpPr>
          <p:cNvPr id="5" name="Google Shape;199;p29">
            <a:extLst>
              <a:ext uri="{FF2B5EF4-FFF2-40B4-BE49-F238E27FC236}">
                <a16:creationId xmlns:a16="http://schemas.microsoft.com/office/drawing/2014/main" id="{89829B5D-6CB0-FD65-8F76-463FE581B890}"/>
              </a:ext>
            </a:extLst>
          </p:cNvPr>
          <p:cNvSpPr txBox="1">
            <a:spLocks/>
          </p:cNvSpPr>
          <p:nvPr/>
        </p:nvSpPr>
        <p:spPr>
          <a:xfrm>
            <a:off x="508956" y="627017"/>
            <a:ext cx="11526675" cy="645584"/>
          </a:xfrm>
          <a:prstGeom prst="rect">
            <a:avLst/>
          </a:prstGeom>
          <a:noFill/>
          <a:ln>
            <a:noFill/>
          </a:ln>
        </p:spPr>
        <p:txBody>
          <a:bodyPr spcFirstLastPara="1" wrap="square" lIns="121900" tIns="121900" rIns="0" bIns="121900" anchor="t"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100"/>
            </a:pPr>
            <a:r>
              <a:rPr lang="en-US" sz="2600" b="1">
                <a:solidFill>
                  <a:schemeClr val="accent2"/>
                </a:solidFill>
                <a:latin typeface="UTM Avo" panose="02040603050506020204" pitchFamily="18" charset="0"/>
              </a:rPr>
              <a:t>I. Các nhóm thực phẩm và nguồn cung cấp chính</a:t>
            </a:r>
            <a:endParaRPr lang="en-US" sz="2600" b="1" dirty="0">
              <a:solidFill>
                <a:schemeClr val="accent2"/>
              </a:solidFill>
              <a:latin typeface="UTM Avo" panose="02040603050506020204" pitchFamily="18" charset="0"/>
            </a:endParaRPr>
          </a:p>
        </p:txBody>
      </p:sp>
      <p:sp>
        <p:nvSpPr>
          <p:cNvPr id="7" name="Rectangle 6"/>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14633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8" name="Rectangle 7">
            <a:extLst>
              <a:ext uri="{FF2B5EF4-FFF2-40B4-BE49-F238E27FC236}">
                <a16:creationId xmlns:a16="http://schemas.microsoft.com/office/drawing/2014/main" id="{9F42F630-4FBA-B26C-B52B-06516FC755A0}"/>
              </a:ext>
            </a:extLst>
          </p:cNvPr>
          <p:cNvSpPr/>
          <p:nvPr/>
        </p:nvSpPr>
        <p:spPr>
          <a:xfrm>
            <a:off x="642512" y="2008383"/>
            <a:ext cx="11197262" cy="1121846"/>
          </a:xfrm>
          <a:prstGeom prst="rect">
            <a:avLst/>
          </a:prstGeom>
        </p:spPr>
        <p:txBody>
          <a:bodyPr wrap="square">
            <a:spAutoFit/>
          </a:bodyPr>
          <a:lstStyle/>
          <a:p>
            <a:pPr algn="just">
              <a:lnSpc>
                <a:spcPct val="150000"/>
              </a:lnSpc>
              <a:spcAft>
                <a:spcPts val="1067"/>
              </a:spcAft>
            </a:pPr>
            <a:r>
              <a:rPr lang="nl-NL" sz="2400" dirty="0">
                <a:latin typeface="UTM Avo" panose="02040603050506020204" pitchFamily="18" charset="0"/>
                <a:ea typeface="Calibri" panose="020F0502020204030204" pitchFamily="34" charset="0"/>
                <a:cs typeface="Times New Roman" panose="02020603050405020304" pitchFamily="18" charset="0"/>
              </a:rPr>
              <a:t>Quan sát Hình 5.1, em hãy cho biết các chất khoáng và vitamin có trong những thực phẩm nào?</a:t>
            </a:r>
            <a:endParaRPr lang="en-US" sz="2400" dirty="0">
              <a:latin typeface="UTM Avo" panose="020406030505060202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0D4455A-4AEC-6272-9820-5D2DFFEFA1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59198" y="3727772"/>
            <a:ext cx="3779763" cy="3779763"/>
          </a:xfrm>
          <a:prstGeom prst="rect">
            <a:avLst/>
          </a:prstGeom>
        </p:spPr>
      </p:pic>
      <p:pic>
        <p:nvPicPr>
          <p:cNvPr id="11" name="Picture 10">
            <a:extLst>
              <a:ext uri="{FF2B5EF4-FFF2-40B4-BE49-F238E27FC236}">
                <a16:creationId xmlns:a16="http://schemas.microsoft.com/office/drawing/2014/main" id="{43F3E28D-90CE-55E9-9619-5FB304FBF173}"/>
              </a:ext>
            </a:extLst>
          </p:cNvPr>
          <p:cNvPicPr>
            <a:picLocks noChangeAspect="1"/>
          </p:cNvPicPr>
          <p:nvPr/>
        </p:nvPicPr>
        <p:blipFill>
          <a:blip r:embed="rId6"/>
          <a:stretch>
            <a:fillRect/>
          </a:stretch>
        </p:blipFill>
        <p:spPr>
          <a:xfrm>
            <a:off x="1136469" y="3130229"/>
            <a:ext cx="8503919" cy="3655277"/>
          </a:xfrm>
          <a:prstGeom prst="rect">
            <a:avLst/>
          </a:prstGeom>
        </p:spPr>
      </p:pic>
      <p:sp>
        <p:nvSpPr>
          <p:cNvPr id="13" name="Google Shape;199;p29">
            <a:extLst>
              <a:ext uri="{FF2B5EF4-FFF2-40B4-BE49-F238E27FC236}">
                <a16:creationId xmlns:a16="http://schemas.microsoft.com/office/drawing/2014/main" id="{BD55AEB7-4618-9CD4-C62A-7E0BF11E5A13}"/>
              </a:ext>
            </a:extLst>
          </p:cNvPr>
          <p:cNvSpPr txBox="1">
            <a:spLocks/>
          </p:cNvSpPr>
          <p:nvPr/>
        </p:nvSpPr>
        <p:spPr>
          <a:xfrm>
            <a:off x="665325" y="1544716"/>
            <a:ext cx="11526675" cy="645584"/>
          </a:xfrm>
          <a:prstGeom prst="rect">
            <a:avLst/>
          </a:prstGeom>
          <a:noFill/>
          <a:ln>
            <a:noFill/>
          </a:ln>
        </p:spPr>
        <p:txBody>
          <a:bodyPr spcFirstLastPara="1" wrap="square" lIns="121900" tIns="121900" rIns="0" bIns="121900" anchor="t"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100"/>
            </a:pPr>
            <a:r>
              <a:rPr lang="en-US" sz="2600" b="1">
                <a:solidFill>
                  <a:schemeClr val="accent2"/>
                </a:solidFill>
                <a:latin typeface="UTM Avo" panose="02040603050506020204" pitchFamily="18" charset="0"/>
              </a:rPr>
              <a:t>I. Các nhóm thực phẩm và nguồn cung cấp chính</a:t>
            </a:r>
            <a:endParaRPr lang="en-US" sz="2600" b="1" dirty="0">
              <a:solidFill>
                <a:schemeClr val="accent2"/>
              </a:solidFill>
              <a:latin typeface="UTM Avo" panose="02040603050506020204" pitchFamily="18" charset="0"/>
            </a:endParaRPr>
          </a:p>
        </p:txBody>
      </p:sp>
      <p:sp>
        <p:nvSpPr>
          <p:cNvPr id="7" name="Rectangle 6"/>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76417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27864" y="1245325"/>
            <a:ext cx="7104562" cy="4972594"/>
          </a:xfrm>
          <a:prstGeom prst="rect">
            <a:avLst/>
          </a:prstGeom>
        </p:spPr>
      </p:pic>
      <p:sp>
        <p:nvSpPr>
          <p:cNvPr id="3" name="Oval Callout 2"/>
          <p:cNvSpPr/>
          <p:nvPr/>
        </p:nvSpPr>
        <p:spPr>
          <a:xfrm>
            <a:off x="666206" y="1245325"/>
            <a:ext cx="3108959" cy="3418115"/>
          </a:xfrm>
          <a:prstGeom prst="wedgeEllipseCallout">
            <a:avLst>
              <a:gd name="adj1" fmla="val 66725"/>
              <a:gd name="adj2" fmla="val 180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Hãy lấy ví dụ về một bữa ăn có đầy đủ 4 nhóm thực phẩm chính.</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2803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3" name="Rounded Rectangle 5">
            <a:extLst>
              <a:ext uri="{FF2B5EF4-FFF2-40B4-BE49-F238E27FC236}">
                <a16:creationId xmlns:a16="http://schemas.microsoft.com/office/drawing/2014/main" id="{D5656D21-C19A-68E2-2383-1758A256BACC}"/>
              </a:ext>
            </a:extLst>
          </p:cNvPr>
          <p:cNvSpPr/>
          <p:nvPr/>
        </p:nvSpPr>
        <p:spPr>
          <a:xfrm>
            <a:off x="2658561" y="2610450"/>
            <a:ext cx="4794605" cy="1027416"/>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UTM Avo" panose="02040603050506020204" pitchFamily="18" charset="0"/>
              </a:rPr>
              <a:t>Trò</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chơi</a:t>
            </a:r>
            <a:r>
              <a:rPr lang="en-US" sz="2400" dirty="0">
                <a:solidFill>
                  <a:srgbClr val="002060"/>
                </a:solidFill>
                <a:latin typeface="UTM Avo" panose="02040603050506020204" pitchFamily="18" charset="0"/>
              </a:rPr>
              <a:t> “</a:t>
            </a:r>
            <a:r>
              <a:rPr lang="en-US" sz="2400" b="1" dirty="0">
                <a:solidFill>
                  <a:srgbClr val="C00000"/>
                </a:solidFill>
                <a:latin typeface="UTM Avo" panose="02040603050506020204" pitchFamily="18" charset="0"/>
              </a:rPr>
              <a:t>Ai </a:t>
            </a:r>
            <a:r>
              <a:rPr lang="en-US" sz="2400" b="1" dirty="0" err="1">
                <a:solidFill>
                  <a:srgbClr val="C00000"/>
                </a:solidFill>
                <a:latin typeface="UTM Avo" panose="02040603050506020204" pitchFamily="18" charset="0"/>
              </a:rPr>
              <a:t>nhanh</a:t>
            </a:r>
            <a:r>
              <a:rPr lang="en-US" sz="2400" b="1" dirty="0">
                <a:solidFill>
                  <a:srgbClr val="C00000"/>
                </a:solidFill>
                <a:latin typeface="UTM Avo" panose="02040603050506020204" pitchFamily="18" charset="0"/>
              </a:rPr>
              <a:t> </a:t>
            </a:r>
            <a:r>
              <a:rPr lang="en-US" sz="2400" b="1" dirty="0" err="1">
                <a:solidFill>
                  <a:srgbClr val="C00000"/>
                </a:solidFill>
                <a:latin typeface="UTM Avo" panose="02040603050506020204" pitchFamily="18" charset="0"/>
              </a:rPr>
              <a:t>tay</a:t>
            </a:r>
            <a:r>
              <a:rPr lang="en-US" sz="2400" b="1" dirty="0">
                <a:solidFill>
                  <a:srgbClr val="C00000"/>
                </a:solidFill>
                <a:latin typeface="UTM Avo" panose="02040603050506020204" pitchFamily="18" charset="0"/>
              </a:rPr>
              <a:t> </a:t>
            </a:r>
            <a:r>
              <a:rPr lang="en-US" sz="2400" b="1" dirty="0" err="1">
                <a:solidFill>
                  <a:srgbClr val="C00000"/>
                </a:solidFill>
                <a:latin typeface="UTM Avo" panose="02040603050506020204" pitchFamily="18" charset="0"/>
              </a:rPr>
              <a:t>hơn</a:t>
            </a:r>
            <a:r>
              <a:rPr lang="en-US" sz="2400" dirty="0">
                <a:solidFill>
                  <a:srgbClr val="002060"/>
                </a:solidFill>
                <a:latin typeface="UTM Avo" panose="02040603050506020204" pitchFamily="18" charset="0"/>
              </a:rPr>
              <a:t>”</a:t>
            </a:r>
          </a:p>
        </p:txBody>
      </p:sp>
      <p:sp>
        <p:nvSpPr>
          <p:cNvPr id="4" name="TextBox 3">
            <a:extLst>
              <a:ext uri="{FF2B5EF4-FFF2-40B4-BE49-F238E27FC236}">
                <a16:creationId xmlns:a16="http://schemas.microsoft.com/office/drawing/2014/main" id="{95F60B2E-1078-71EF-E08D-5E9D70AD7C25}"/>
              </a:ext>
            </a:extLst>
          </p:cNvPr>
          <p:cNvSpPr txBox="1"/>
          <p:nvPr/>
        </p:nvSpPr>
        <p:spPr>
          <a:xfrm>
            <a:off x="711201" y="4280305"/>
            <a:ext cx="8221446" cy="2793842"/>
          </a:xfrm>
          <a:prstGeom prst="rect">
            <a:avLst/>
          </a:prstGeom>
          <a:noFill/>
        </p:spPr>
        <p:txBody>
          <a:bodyPr wrap="square" rtlCol="0">
            <a:spAutoFit/>
          </a:bodyPr>
          <a:lstStyle/>
          <a:p>
            <a:pPr algn="just">
              <a:lnSpc>
                <a:spcPct val="150000"/>
              </a:lnSpc>
            </a:pPr>
            <a:r>
              <a:rPr lang="en-US" sz="2400" b="1" u="sng" dirty="0" err="1">
                <a:latin typeface="UTM Avo" panose="02040603050506020204" pitchFamily="18" charset="0"/>
              </a:rPr>
              <a:t>Hướng</a:t>
            </a:r>
            <a:r>
              <a:rPr lang="en-US" sz="2400" b="1" u="sng" dirty="0">
                <a:latin typeface="UTM Avo" panose="02040603050506020204" pitchFamily="18" charset="0"/>
              </a:rPr>
              <a:t> </a:t>
            </a:r>
            <a:r>
              <a:rPr lang="en-US" sz="2400" b="1" u="sng" dirty="0" err="1">
                <a:latin typeface="UTM Avo" panose="02040603050506020204" pitchFamily="18" charset="0"/>
              </a:rPr>
              <a:t>dẫn</a:t>
            </a:r>
            <a:r>
              <a:rPr lang="en-US" sz="2400" b="1" u="sng" dirty="0">
                <a:latin typeface="UTM Avo" panose="02040603050506020204" pitchFamily="18" charset="0"/>
              </a:rPr>
              <a:t>:</a:t>
            </a:r>
          </a:p>
          <a:p>
            <a:pPr algn="just">
              <a:lnSpc>
                <a:spcPct val="150000"/>
              </a:lnSpc>
            </a:pPr>
            <a:r>
              <a:rPr lang="en-US" sz="2400" dirty="0" err="1">
                <a:latin typeface="UTM Avo" panose="02040603050506020204" pitchFamily="18" charset="0"/>
              </a:rPr>
              <a:t>Em</a:t>
            </a:r>
            <a:r>
              <a:rPr lang="en-US" sz="2400" dirty="0">
                <a:latin typeface="UTM Avo" panose="02040603050506020204" pitchFamily="18" charset="0"/>
              </a:rPr>
              <a:t> </a:t>
            </a:r>
            <a:r>
              <a:rPr lang="en-US" sz="2400" dirty="0" err="1">
                <a:latin typeface="UTM Avo" panose="02040603050506020204" pitchFamily="18" charset="0"/>
              </a:rPr>
              <a:t>hãy</a:t>
            </a:r>
            <a:r>
              <a:rPr lang="en-US" sz="2400" dirty="0">
                <a:latin typeface="UTM Avo" panose="02040603050506020204" pitchFamily="18" charset="0"/>
              </a:rPr>
              <a:t> </a:t>
            </a:r>
            <a:r>
              <a:rPr lang="en-US" sz="2400" dirty="0" err="1">
                <a:latin typeface="UTM Avo" panose="02040603050506020204" pitchFamily="18" charset="0"/>
              </a:rPr>
              <a:t>gắn</a:t>
            </a:r>
            <a:r>
              <a:rPr lang="en-US" sz="2400" dirty="0">
                <a:latin typeface="UTM Avo" panose="02040603050506020204" pitchFamily="18" charset="0"/>
              </a:rPr>
              <a:t> </a:t>
            </a:r>
            <a:r>
              <a:rPr lang="en-US" sz="2400" dirty="0" err="1">
                <a:latin typeface="UTM Avo" panose="02040603050506020204" pitchFamily="18" charset="0"/>
              </a:rPr>
              <a:t>thẻ</a:t>
            </a:r>
            <a:r>
              <a:rPr lang="en-US" sz="2400" dirty="0">
                <a:latin typeface="UTM Avo" panose="02040603050506020204" pitchFamily="18" charset="0"/>
              </a:rPr>
              <a:t> “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chất</a:t>
            </a:r>
            <a:r>
              <a:rPr lang="en-US" sz="2400" dirty="0">
                <a:latin typeface="UTM Avo" panose="02040603050506020204" pitchFamily="18" charset="0"/>
              </a:rPr>
              <a:t> </a:t>
            </a:r>
            <a:r>
              <a:rPr lang="en-US" sz="2400" dirty="0" err="1">
                <a:latin typeface="UTM Avo" panose="02040603050506020204" pitchFamily="18" charset="0"/>
              </a:rPr>
              <a:t>dinh</a:t>
            </a:r>
            <a:r>
              <a:rPr lang="en-US" sz="2400" dirty="0">
                <a:latin typeface="UTM Avo" panose="02040603050506020204" pitchFamily="18" charset="0"/>
              </a:rPr>
              <a:t> </a:t>
            </a:r>
            <a:r>
              <a:rPr lang="en-US" sz="2400" dirty="0" err="1">
                <a:latin typeface="UTM Avo" panose="02040603050506020204" pitchFamily="18" charset="0"/>
              </a:rPr>
              <a:t>dưỡng</a:t>
            </a:r>
            <a:r>
              <a:rPr lang="en-US" sz="2400" dirty="0">
                <a:latin typeface="UTM Avo" panose="02040603050506020204" pitchFamily="18" charset="0"/>
              </a:rPr>
              <a:t> </a:t>
            </a:r>
            <a:r>
              <a:rPr lang="en-US" sz="2400" dirty="0" err="1">
                <a:latin typeface="UTM Avo" panose="02040603050506020204" pitchFamily="18" charset="0"/>
              </a:rPr>
              <a:t>chính</a:t>
            </a:r>
            <a:r>
              <a:rPr lang="en-US" sz="2400" dirty="0">
                <a:latin typeface="UTM Avo" panose="02040603050506020204" pitchFamily="18" charset="0"/>
              </a:rPr>
              <a:t>” </a:t>
            </a:r>
            <a:r>
              <a:rPr lang="en-US" sz="2400" dirty="0" err="1">
                <a:latin typeface="UTM Avo" panose="02040603050506020204" pitchFamily="18" charset="0"/>
              </a:rPr>
              <a:t>ứng</a:t>
            </a:r>
            <a:r>
              <a:rPr lang="en-US" sz="2400" dirty="0">
                <a:latin typeface="UTM Avo" panose="02040603050506020204" pitchFamily="18" charset="0"/>
              </a:rPr>
              <a:t> </a:t>
            </a:r>
            <a:r>
              <a:rPr lang="en-US" sz="2400" dirty="0" err="1">
                <a:latin typeface="UTM Avo" panose="02040603050506020204" pitchFamily="18" charset="0"/>
              </a:rPr>
              <a:t>với</a:t>
            </a:r>
            <a:r>
              <a:rPr lang="en-US" sz="2400" dirty="0">
                <a:latin typeface="UTM Avo" panose="02040603050506020204" pitchFamily="18" charset="0"/>
              </a:rPr>
              <a:t> </a:t>
            </a:r>
            <a:r>
              <a:rPr lang="en-US" sz="2400" dirty="0" err="1">
                <a:latin typeface="UTM Avo" panose="02040603050506020204" pitchFamily="18" charset="0"/>
              </a:rPr>
              <a:t>thẻ</a:t>
            </a:r>
            <a:r>
              <a:rPr lang="en-US" sz="2400" dirty="0">
                <a:latin typeface="UTM Avo" panose="02040603050506020204" pitchFamily="18" charset="0"/>
              </a:rPr>
              <a:t> “</a:t>
            </a:r>
            <a:r>
              <a:rPr lang="en-US" sz="2400" dirty="0" err="1">
                <a:latin typeface="UTM Avo" panose="02040603050506020204" pitchFamily="18" charset="0"/>
              </a:rPr>
              <a:t>Vai</a:t>
            </a:r>
            <a:r>
              <a:rPr lang="en-US" sz="2400" dirty="0">
                <a:latin typeface="UTM Avo" panose="02040603050506020204" pitchFamily="18" charset="0"/>
              </a:rPr>
              <a:t> </a:t>
            </a:r>
            <a:r>
              <a:rPr lang="en-US" sz="2400" dirty="0" err="1">
                <a:latin typeface="UTM Avo" panose="02040603050506020204" pitchFamily="18" charset="0"/>
              </a:rPr>
              <a:t>trò</a:t>
            </a:r>
            <a:r>
              <a:rPr lang="en-US" sz="2400" dirty="0">
                <a:latin typeface="UTM Avo" panose="02040603050506020204" pitchFamily="18" charset="0"/>
              </a:rPr>
              <a:t> </a:t>
            </a:r>
            <a:r>
              <a:rPr lang="en-US" sz="2400" dirty="0" err="1">
                <a:latin typeface="UTM Avo" panose="02040603050506020204" pitchFamily="18" charset="0"/>
              </a:rPr>
              <a:t>đối</a:t>
            </a:r>
            <a:r>
              <a:rPr lang="en-US" sz="2400" dirty="0">
                <a:latin typeface="UTM Avo" panose="02040603050506020204" pitchFamily="18" charset="0"/>
              </a:rPr>
              <a:t> </a:t>
            </a:r>
            <a:r>
              <a:rPr lang="en-US" sz="2400" dirty="0" err="1">
                <a:latin typeface="UTM Avo" panose="02040603050506020204" pitchFamily="18" charset="0"/>
              </a:rPr>
              <a:t>với</a:t>
            </a:r>
            <a:r>
              <a:rPr lang="en-US" sz="2400" dirty="0">
                <a:latin typeface="UTM Avo" panose="02040603050506020204" pitchFamily="18" charset="0"/>
              </a:rPr>
              <a:t> </a:t>
            </a:r>
            <a:r>
              <a:rPr lang="en-US" sz="2400" dirty="0" err="1">
                <a:latin typeface="UTM Avo" panose="02040603050506020204" pitchFamily="18" charset="0"/>
              </a:rPr>
              <a:t>sức</a:t>
            </a:r>
            <a:r>
              <a:rPr lang="en-US" sz="2400" dirty="0">
                <a:latin typeface="UTM Avo" panose="02040603050506020204" pitchFamily="18" charset="0"/>
              </a:rPr>
              <a:t> </a:t>
            </a:r>
            <a:r>
              <a:rPr lang="en-US" sz="2400" dirty="0" err="1">
                <a:latin typeface="UTM Avo" panose="02040603050506020204" pitchFamily="18" charset="0"/>
              </a:rPr>
              <a:t>khoẻ</a:t>
            </a:r>
            <a:r>
              <a:rPr lang="en-US" sz="2400" dirty="0">
                <a:latin typeface="UTM Avo" panose="02040603050506020204" pitchFamily="18" charset="0"/>
              </a:rPr>
              <a:t> con </a:t>
            </a:r>
            <a:r>
              <a:rPr lang="en-US" sz="2400" dirty="0" err="1">
                <a:latin typeface="UTM Avo" panose="02040603050506020204" pitchFamily="18" charset="0"/>
              </a:rPr>
              <a:t>người</a:t>
            </a:r>
            <a:r>
              <a:rPr lang="en-US" sz="2400" dirty="0">
                <a:latin typeface="UTM Avo" panose="02040603050506020204" pitchFamily="18" charset="0"/>
              </a:rPr>
              <a:t>” </a:t>
            </a:r>
            <a:r>
              <a:rPr lang="en-US" sz="2400" dirty="0" err="1">
                <a:latin typeface="UTM Avo" panose="02040603050506020204" pitchFamily="18" charset="0"/>
              </a:rPr>
              <a:t>dưới</a:t>
            </a:r>
            <a:r>
              <a:rPr lang="en-US" sz="2400" dirty="0">
                <a:latin typeface="UTM Avo" panose="02040603050506020204" pitchFamily="18" charset="0"/>
              </a:rPr>
              <a:t> </a:t>
            </a:r>
            <a:r>
              <a:rPr lang="en-US" sz="2400" dirty="0" err="1">
                <a:latin typeface="UTM Avo" panose="02040603050506020204" pitchFamily="18" charset="0"/>
              </a:rPr>
              <a:t>đây</a:t>
            </a:r>
            <a:r>
              <a:rPr lang="en-US" sz="2400" dirty="0">
                <a:latin typeface="UTM Avo" panose="02040603050506020204" pitchFamily="18" charset="0"/>
              </a:rPr>
              <a:t> </a:t>
            </a:r>
            <a:r>
              <a:rPr lang="en-US" sz="2400" dirty="0" err="1">
                <a:latin typeface="UTM Avo" panose="02040603050506020204" pitchFamily="18" charset="0"/>
              </a:rPr>
              <a:t>sao</a:t>
            </a:r>
            <a:r>
              <a:rPr lang="en-US" sz="2400" dirty="0">
                <a:latin typeface="UTM Avo" panose="02040603050506020204" pitchFamily="18" charset="0"/>
              </a:rPr>
              <a:t> </a:t>
            </a:r>
            <a:r>
              <a:rPr lang="en-US" sz="2400" dirty="0" err="1">
                <a:latin typeface="UTM Avo" panose="02040603050506020204" pitchFamily="18" charset="0"/>
              </a:rPr>
              <a:t>cho</a:t>
            </a:r>
            <a:r>
              <a:rPr lang="en-US" sz="2400" dirty="0">
                <a:latin typeface="UTM Avo" panose="02040603050506020204" pitchFamily="18" charset="0"/>
              </a:rPr>
              <a:t> </a:t>
            </a:r>
            <a:r>
              <a:rPr lang="en-US" sz="2400" dirty="0" err="1">
                <a:latin typeface="UTM Avo" panose="02040603050506020204" pitchFamily="18" charset="0"/>
              </a:rPr>
              <a:t>phù</a:t>
            </a:r>
            <a:r>
              <a:rPr lang="en-US" sz="2400" dirty="0">
                <a:latin typeface="UTM Avo" panose="02040603050506020204" pitchFamily="18" charset="0"/>
              </a:rPr>
              <a:t> </a:t>
            </a:r>
            <a:r>
              <a:rPr lang="en-US" sz="2400" dirty="0" err="1">
                <a:latin typeface="UTM Avo" panose="02040603050506020204" pitchFamily="18" charset="0"/>
              </a:rPr>
              <a:t>hợp</a:t>
            </a:r>
            <a:r>
              <a:rPr lang="en-US" sz="2400" dirty="0">
                <a:latin typeface="UTM Avo" panose="02040603050506020204" pitchFamily="18" charset="0"/>
              </a:rPr>
              <a:t>.</a:t>
            </a:r>
          </a:p>
          <a:p>
            <a:pPr algn="just">
              <a:lnSpc>
                <a:spcPct val="150000"/>
              </a:lnSpc>
            </a:pPr>
            <a:endParaRPr lang="en-US" sz="2400" dirty="0">
              <a:latin typeface="UTM Avo" panose="02040603050506020204" pitchFamily="18" charset="0"/>
            </a:endParaRPr>
          </a:p>
        </p:txBody>
      </p:sp>
      <p:pic>
        <p:nvPicPr>
          <p:cNvPr id="5" name="Picture 4">
            <a:extLst>
              <a:ext uri="{FF2B5EF4-FFF2-40B4-BE49-F238E27FC236}">
                <a16:creationId xmlns:a16="http://schemas.microsoft.com/office/drawing/2014/main" id="{D3A13BB2-7D62-FE25-F8CA-C2408E8B53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14885">
            <a:off x="1400122" y="3266187"/>
            <a:ext cx="1121761" cy="1276207"/>
          </a:xfrm>
          <a:prstGeom prst="rect">
            <a:avLst/>
          </a:prstGeom>
        </p:spPr>
      </p:pic>
      <p:pic>
        <p:nvPicPr>
          <p:cNvPr id="6" name="Picture 5">
            <a:extLst>
              <a:ext uri="{FF2B5EF4-FFF2-40B4-BE49-F238E27FC236}">
                <a16:creationId xmlns:a16="http://schemas.microsoft.com/office/drawing/2014/main" id="{6C251DBF-24FF-DD83-4917-6A2993BB17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0861" y="2830807"/>
            <a:ext cx="4243340" cy="4243340"/>
          </a:xfrm>
          <a:prstGeom prst="rect">
            <a:avLst/>
          </a:prstGeom>
        </p:spPr>
      </p:pic>
      <p:sp>
        <p:nvSpPr>
          <p:cNvPr id="7" name="Google Shape;199;p29">
            <a:extLst>
              <a:ext uri="{FF2B5EF4-FFF2-40B4-BE49-F238E27FC236}">
                <a16:creationId xmlns:a16="http://schemas.microsoft.com/office/drawing/2014/main" id="{EEF9C604-8D65-967B-9F3B-CCA575F395AA}"/>
              </a:ext>
            </a:extLst>
          </p:cNvPr>
          <p:cNvSpPr txBox="1">
            <a:spLocks/>
          </p:cNvSpPr>
          <p:nvPr/>
        </p:nvSpPr>
        <p:spPr>
          <a:xfrm>
            <a:off x="711202" y="1595415"/>
            <a:ext cx="10638970" cy="645584"/>
          </a:xfrm>
          <a:prstGeom prst="rect">
            <a:avLst/>
          </a:prstGeom>
          <a:noFill/>
          <a:ln>
            <a:noFill/>
          </a:ln>
        </p:spPr>
        <p:txBody>
          <a:bodyPr spcFirstLastPara="1" wrap="square" lIns="121900" tIns="121900" rIns="0" bIns="121900" anchor="t"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100"/>
            </a:pPr>
            <a:r>
              <a:rPr lang="vi-VN" sz="2600" b="1">
                <a:solidFill>
                  <a:schemeClr val="accent2"/>
                </a:solidFill>
                <a:latin typeface="UTM Avo" panose="02040603050506020204" pitchFamily="18" charset="0"/>
              </a:rPr>
              <a:t>II. Vai trò của các chất dinh dưỡng chính đối với sức </a:t>
            </a:r>
            <a:r>
              <a:rPr lang="vi-VN" sz="2600" b="1" smtClean="0">
                <a:solidFill>
                  <a:schemeClr val="accent2"/>
                </a:solidFill>
                <a:latin typeface="UTM Avo" panose="02040603050506020204" pitchFamily="18" charset="0"/>
              </a:rPr>
              <a:t>khỏe</a:t>
            </a:r>
            <a:r>
              <a:rPr lang="en-US" sz="2600" b="1" smtClean="0">
                <a:solidFill>
                  <a:schemeClr val="accent2"/>
                </a:solidFill>
                <a:latin typeface="UTM Avo" panose="02040603050506020204" pitchFamily="18" charset="0"/>
              </a:rPr>
              <a:t> </a:t>
            </a:r>
            <a:r>
              <a:rPr lang="vi-VN" sz="2600" b="1" smtClean="0">
                <a:solidFill>
                  <a:schemeClr val="accent2"/>
                </a:solidFill>
                <a:latin typeface="UTM Avo" panose="02040603050506020204" pitchFamily="18" charset="0"/>
              </a:rPr>
              <a:t>con </a:t>
            </a:r>
            <a:r>
              <a:rPr lang="vi-VN" sz="2600" b="1">
                <a:solidFill>
                  <a:schemeClr val="accent2"/>
                </a:solidFill>
                <a:latin typeface="UTM Avo" panose="02040603050506020204" pitchFamily="18" charset="0"/>
              </a:rPr>
              <a:t>người</a:t>
            </a:r>
          </a:p>
        </p:txBody>
      </p:sp>
      <p:sp>
        <p:nvSpPr>
          <p:cNvPr id="8" name="Rectangle 7"/>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1442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17"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ppt_h/2"/>
                                          </p:val>
                                        </p:tav>
                                        <p:tav tm="100000">
                                          <p:val>
                                            <p:strVal val="#ppt_y"/>
                                          </p:val>
                                        </p:tav>
                                      </p:tavLst>
                                    </p:anim>
                                    <p:anim calcmode="lin" valueType="num">
                                      <p:cBhvr>
                                        <p:cTn id="22" dur="500" fill="hold"/>
                                        <p:tgtEl>
                                          <p:spTgt spid="4"/>
                                        </p:tgtEl>
                                        <p:attrNameLst>
                                          <p:attrName>ppt_w</p:attrName>
                                        </p:attrNameLst>
                                      </p:cBhvr>
                                      <p:tavLst>
                                        <p:tav tm="0">
                                          <p:val>
                                            <p:strVal val="#ppt_w"/>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pic>
        <p:nvPicPr>
          <p:cNvPr id="2" name="Google Shape;150;p19">
            <a:extLst>
              <a:ext uri="{FF2B5EF4-FFF2-40B4-BE49-F238E27FC236}">
                <a16:creationId xmlns:a16="http://schemas.microsoft.com/office/drawing/2014/main" id="{204E2E8D-6D15-5C4A-8AFB-CFA02EC88AED}"/>
              </a:ext>
            </a:extLst>
          </p:cNvPr>
          <p:cNvPicPr preferRelativeResize="0"/>
          <p:nvPr/>
        </p:nvPicPr>
        <p:blipFill>
          <a:blip r:embed="rId5">
            <a:alphaModFix/>
          </a:blip>
          <a:stretch>
            <a:fillRect/>
          </a:stretch>
        </p:blipFill>
        <p:spPr>
          <a:xfrm>
            <a:off x="-1336317" y="5361608"/>
            <a:ext cx="2672634" cy="2653244"/>
          </a:xfrm>
          <a:prstGeom prst="rect">
            <a:avLst/>
          </a:prstGeom>
          <a:noFill/>
          <a:ln>
            <a:noFill/>
          </a:ln>
        </p:spPr>
      </p:pic>
      <p:sp>
        <p:nvSpPr>
          <p:cNvPr id="10" name="Google Shape;199;p29">
            <a:extLst>
              <a:ext uri="{FF2B5EF4-FFF2-40B4-BE49-F238E27FC236}">
                <a16:creationId xmlns:a16="http://schemas.microsoft.com/office/drawing/2014/main" id="{455AACE4-50ED-702B-F88A-781641E7D009}"/>
              </a:ext>
            </a:extLst>
          </p:cNvPr>
          <p:cNvSpPr txBox="1">
            <a:spLocks/>
          </p:cNvSpPr>
          <p:nvPr/>
        </p:nvSpPr>
        <p:spPr>
          <a:xfrm>
            <a:off x="771537" y="1508642"/>
            <a:ext cx="11794931" cy="645584"/>
          </a:xfrm>
          <a:prstGeom prst="rect">
            <a:avLst/>
          </a:prstGeom>
          <a:noFill/>
          <a:ln>
            <a:noFill/>
          </a:ln>
        </p:spPr>
        <p:txBody>
          <a:bodyPr spcFirstLastPara="1" wrap="square" lIns="121900" tIns="121900" rIns="0" bIns="121900" anchor="t"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100"/>
            </a:pPr>
            <a:r>
              <a:rPr lang="vi-VN" sz="2600" b="1">
                <a:solidFill>
                  <a:schemeClr val="accent2"/>
                </a:solidFill>
                <a:latin typeface="UTM Avo" panose="02040603050506020204" pitchFamily="18" charset="0"/>
              </a:rPr>
              <a:t>II. Vai trò của các chất dinh dưỡng chính đối với sức </a:t>
            </a:r>
            <a:r>
              <a:rPr lang="vi-VN" sz="2600" b="1" smtClean="0">
                <a:solidFill>
                  <a:schemeClr val="accent2"/>
                </a:solidFill>
                <a:latin typeface="UTM Avo" panose="02040603050506020204" pitchFamily="18" charset="0"/>
              </a:rPr>
              <a:t>khỏe</a:t>
            </a:r>
            <a:r>
              <a:rPr lang="en-US" sz="2600" b="1" smtClean="0">
                <a:solidFill>
                  <a:schemeClr val="accent2"/>
                </a:solidFill>
                <a:latin typeface="UTM Avo" panose="02040603050506020204" pitchFamily="18" charset="0"/>
              </a:rPr>
              <a:t> </a:t>
            </a:r>
            <a:r>
              <a:rPr lang="vi-VN" sz="2600" b="1" smtClean="0">
                <a:solidFill>
                  <a:schemeClr val="accent2"/>
                </a:solidFill>
                <a:latin typeface="UTM Avo" panose="02040603050506020204" pitchFamily="18" charset="0"/>
              </a:rPr>
              <a:t>con </a:t>
            </a:r>
            <a:r>
              <a:rPr lang="vi-VN" sz="2600" b="1">
                <a:solidFill>
                  <a:schemeClr val="accent2"/>
                </a:solidFill>
                <a:latin typeface="UTM Avo" panose="02040603050506020204" pitchFamily="18" charset="0"/>
              </a:rPr>
              <a:t>người</a:t>
            </a:r>
          </a:p>
        </p:txBody>
      </p:sp>
      <p:sp>
        <p:nvSpPr>
          <p:cNvPr id="3" name="Rounded Rectangle 4">
            <a:extLst>
              <a:ext uri="{FF2B5EF4-FFF2-40B4-BE49-F238E27FC236}">
                <a16:creationId xmlns:a16="http://schemas.microsoft.com/office/drawing/2014/main" id="{F04A32BB-4C26-AB65-689F-099DF8B6C874}"/>
              </a:ext>
            </a:extLst>
          </p:cNvPr>
          <p:cNvSpPr/>
          <p:nvPr/>
        </p:nvSpPr>
        <p:spPr>
          <a:xfrm>
            <a:off x="862377" y="2388788"/>
            <a:ext cx="2958956" cy="1233880"/>
          </a:xfrm>
          <a:prstGeom prst="round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ysClr val="windowText" lastClr="000000"/>
                </a:solidFill>
                <a:latin typeface="UTM Avo" panose="02040603050506020204" pitchFamily="18" charset="0"/>
              </a:rPr>
              <a:t>Tinh</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bột</a:t>
            </a:r>
            <a:r>
              <a:rPr lang="en-US" sz="2400" dirty="0">
                <a:solidFill>
                  <a:sysClr val="windowText" lastClr="000000"/>
                </a:solidFill>
                <a:latin typeface="UTM Avo" panose="02040603050506020204" pitchFamily="18" charset="0"/>
              </a:rPr>
              <a:t> , </a:t>
            </a:r>
            <a:r>
              <a:rPr lang="en-US" sz="2400" dirty="0" err="1">
                <a:solidFill>
                  <a:sysClr val="windowText" lastClr="000000"/>
                </a:solidFill>
                <a:latin typeface="UTM Avo" panose="02040603050506020204" pitchFamily="18" charset="0"/>
              </a:rPr>
              <a:t>đường</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glucid</a:t>
            </a:r>
            <a:r>
              <a:rPr lang="en-US" sz="2400" dirty="0">
                <a:solidFill>
                  <a:sysClr val="windowText" lastClr="000000"/>
                </a:solidFill>
                <a:latin typeface="UTM Avo" panose="02040603050506020204" pitchFamily="18" charset="0"/>
              </a:rPr>
              <a:t>)</a:t>
            </a:r>
          </a:p>
        </p:txBody>
      </p:sp>
      <p:sp>
        <p:nvSpPr>
          <p:cNvPr id="11" name="Rounded Rectangle 5">
            <a:extLst>
              <a:ext uri="{FF2B5EF4-FFF2-40B4-BE49-F238E27FC236}">
                <a16:creationId xmlns:a16="http://schemas.microsoft.com/office/drawing/2014/main" id="{6F1ED2C2-AC87-C4F9-76D3-22C811508A0E}"/>
              </a:ext>
            </a:extLst>
          </p:cNvPr>
          <p:cNvSpPr/>
          <p:nvPr/>
        </p:nvSpPr>
        <p:spPr>
          <a:xfrm>
            <a:off x="862377" y="4029556"/>
            <a:ext cx="2958956" cy="884068"/>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ysClr val="windowText" lastClr="000000"/>
                </a:solidFill>
                <a:latin typeface="UTM Avo" panose="02040603050506020204" pitchFamily="18" charset="0"/>
              </a:rPr>
              <a:t>Chất</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béo</a:t>
            </a:r>
            <a:r>
              <a:rPr lang="en-US" sz="2400" dirty="0">
                <a:solidFill>
                  <a:sysClr val="windowText" lastClr="000000"/>
                </a:solidFill>
                <a:latin typeface="UTM Avo" panose="02040603050506020204" pitchFamily="18" charset="0"/>
              </a:rPr>
              <a:t> (lipid)</a:t>
            </a:r>
          </a:p>
        </p:txBody>
      </p:sp>
      <p:sp>
        <p:nvSpPr>
          <p:cNvPr id="12" name="Rounded Rectangle 6">
            <a:extLst>
              <a:ext uri="{FF2B5EF4-FFF2-40B4-BE49-F238E27FC236}">
                <a16:creationId xmlns:a16="http://schemas.microsoft.com/office/drawing/2014/main" id="{7DE081A4-96A5-53FA-7E21-00E42CEEECEC}"/>
              </a:ext>
            </a:extLst>
          </p:cNvPr>
          <p:cNvSpPr/>
          <p:nvPr/>
        </p:nvSpPr>
        <p:spPr>
          <a:xfrm>
            <a:off x="862377" y="5320512"/>
            <a:ext cx="2958956" cy="1121652"/>
          </a:xfrm>
          <a:prstGeom prst="roundRect">
            <a:avLst/>
          </a:prstGeom>
          <a:solidFill>
            <a:schemeClr val="tx1">
              <a:lumMod val="40000"/>
              <a:lumOff val="6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ysClr val="windowText" lastClr="000000"/>
                </a:solidFill>
                <a:latin typeface="UTM Avo" panose="02040603050506020204" pitchFamily="18" charset="0"/>
              </a:rPr>
              <a:t>Chất</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đạm</a:t>
            </a:r>
            <a:r>
              <a:rPr lang="en-US" sz="2400" dirty="0">
                <a:solidFill>
                  <a:sysClr val="windowText" lastClr="000000"/>
                </a:solidFill>
                <a:latin typeface="UTM Avo" panose="02040603050506020204" pitchFamily="18" charset="0"/>
              </a:rPr>
              <a:t> (protein)</a:t>
            </a:r>
          </a:p>
        </p:txBody>
      </p:sp>
      <p:sp>
        <p:nvSpPr>
          <p:cNvPr id="13" name="Rounded Rectangle 7">
            <a:extLst>
              <a:ext uri="{FF2B5EF4-FFF2-40B4-BE49-F238E27FC236}">
                <a16:creationId xmlns:a16="http://schemas.microsoft.com/office/drawing/2014/main" id="{CDD0A8BF-5F50-DFEE-796C-BFCD99C35AA7}"/>
              </a:ext>
            </a:extLst>
          </p:cNvPr>
          <p:cNvSpPr/>
          <p:nvPr/>
        </p:nvSpPr>
        <p:spPr>
          <a:xfrm>
            <a:off x="4503991" y="5343040"/>
            <a:ext cx="6906517" cy="1149869"/>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400" dirty="0">
                <a:solidFill>
                  <a:sysClr val="windowText" lastClr="000000"/>
                </a:solidFill>
                <a:latin typeface="UTM Avo" panose="02040603050506020204" pitchFamily="18" charset="0"/>
              </a:rPr>
              <a:t>Hỗ trợ sự phát triển não và hệ thần kinh; điều hoạt hoạt động cơ thể,...</a:t>
            </a:r>
            <a:endParaRPr lang="en-US" sz="2400" dirty="0">
              <a:solidFill>
                <a:sysClr val="windowText" lastClr="000000"/>
              </a:solidFill>
              <a:latin typeface="UTM Avo" panose="02040603050506020204" pitchFamily="18" charset="0"/>
            </a:endParaRPr>
          </a:p>
        </p:txBody>
      </p:sp>
      <p:sp>
        <p:nvSpPr>
          <p:cNvPr id="14" name="Rounded Rectangle 8">
            <a:extLst>
              <a:ext uri="{FF2B5EF4-FFF2-40B4-BE49-F238E27FC236}">
                <a16:creationId xmlns:a16="http://schemas.microsoft.com/office/drawing/2014/main" id="{7201A01C-4A93-0745-5CC9-406A5895BCD8}"/>
              </a:ext>
            </a:extLst>
          </p:cNvPr>
          <p:cNvSpPr/>
          <p:nvPr/>
        </p:nvSpPr>
        <p:spPr>
          <a:xfrm>
            <a:off x="4503991" y="4020423"/>
            <a:ext cx="6906517" cy="88406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400" dirty="0">
                <a:solidFill>
                  <a:sysClr val="windowText" lastClr="000000"/>
                </a:solidFill>
                <a:latin typeface="UTM Avo" panose="02040603050506020204" pitchFamily="18" charset="0"/>
              </a:rPr>
              <a:t>Giúp xây dựng tế bào, tăng sức đề kháng,...</a:t>
            </a:r>
            <a:endParaRPr lang="en-US" sz="2400" dirty="0">
              <a:solidFill>
                <a:sysClr val="windowText" lastClr="000000"/>
              </a:solidFill>
              <a:latin typeface="UTM Avo" panose="02040603050506020204" pitchFamily="18" charset="0"/>
            </a:endParaRPr>
          </a:p>
        </p:txBody>
      </p:sp>
      <p:sp>
        <p:nvSpPr>
          <p:cNvPr id="15" name="Rounded Rectangle 9">
            <a:extLst>
              <a:ext uri="{FF2B5EF4-FFF2-40B4-BE49-F238E27FC236}">
                <a16:creationId xmlns:a16="http://schemas.microsoft.com/office/drawing/2014/main" id="{0CBC096E-0713-E2C2-AE46-4A14DFCC8D98}"/>
              </a:ext>
            </a:extLst>
          </p:cNvPr>
          <p:cNvSpPr/>
          <p:nvPr/>
        </p:nvSpPr>
        <p:spPr>
          <a:xfrm>
            <a:off x="4503990" y="2347994"/>
            <a:ext cx="6906517" cy="1233880"/>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nl-NL" sz="2400" dirty="0">
                <a:solidFill>
                  <a:sysClr val="windowText" lastClr="000000"/>
                </a:solidFill>
                <a:latin typeface="UTM Avo" panose="02040603050506020204" pitchFamily="18" charset="0"/>
              </a:rPr>
              <a:t>Giúp hấp thu các vitamin A,D,E,K; giúp phát triển các tế bào não và hệ thần kinh,...</a:t>
            </a:r>
            <a:endParaRPr lang="en-US" sz="2400" dirty="0">
              <a:solidFill>
                <a:sysClr val="windowText" lastClr="000000"/>
              </a:solidFill>
              <a:latin typeface="UTM Avo" panose="02040603050506020204" pitchFamily="18" charset="0"/>
            </a:endParaRPr>
          </a:p>
          <a:p>
            <a:pPr algn="ctr">
              <a:lnSpc>
                <a:spcPct val="150000"/>
              </a:lnSpc>
            </a:pPr>
            <a:endParaRPr lang="en-US" sz="2400" dirty="0">
              <a:solidFill>
                <a:sysClr val="windowText" lastClr="000000"/>
              </a:solidFill>
              <a:latin typeface="UTM Avo" panose="02040603050506020204" pitchFamily="18" charset="0"/>
            </a:endParaRPr>
          </a:p>
        </p:txBody>
      </p:sp>
      <p:sp>
        <p:nvSpPr>
          <p:cNvPr id="16" name="Rectangle 15"/>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13469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3.33333E-6 L -4.16667E-6 0.20486 " pathEditMode="relative" rAng="0" ptsTypes="AA">
                                      <p:cBhvr>
                                        <p:cTn id="6" dur="500" fill="hold"/>
                                        <p:tgtEl>
                                          <p:spTgt spid="15"/>
                                        </p:tgtEl>
                                        <p:attrNameLst>
                                          <p:attrName>ppt_x</p:attrName>
                                          <p:attrName>ppt_y</p:attrName>
                                        </p:attrNameLst>
                                      </p:cBhvr>
                                      <p:rCtr x="0" y="10231"/>
                                    </p:animMotion>
                                  </p:childTnLst>
                                </p:cTn>
                              </p:par>
                              <p:par>
                                <p:cTn id="7" presetID="42" presetClass="path" presetSubtype="0" accel="50000" decel="50000" fill="hold" grpId="0" nodeType="withEffect">
                                  <p:stCondLst>
                                    <p:cond delay="0"/>
                                  </p:stCondLst>
                                  <p:childTnLst>
                                    <p:animMotion origin="layout" path="M -4.16667E-6 -4.44444E-6 L -4.16667E-6 0.21227 " pathEditMode="relative" rAng="0" ptsTypes="AA">
                                      <p:cBhvr>
                                        <p:cTn id="8" dur="500" fill="hold"/>
                                        <p:tgtEl>
                                          <p:spTgt spid="14"/>
                                        </p:tgtEl>
                                        <p:attrNameLst>
                                          <p:attrName>ppt_x</p:attrName>
                                          <p:attrName>ppt_y</p:attrName>
                                        </p:attrNameLst>
                                      </p:cBhvr>
                                      <p:rCtr x="0" y="10602"/>
                                    </p:animMotion>
                                  </p:childTnLst>
                                </p:cTn>
                              </p:par>
                              <p:par>
                                <p:cTn id="9" presetID="64" presetClass="path" presetSubtype="0" accel="50000" decel="50000" fill="hold" grpId="0" nodeType="withEffect">
                                  <p:stCondLst>
                                    <p:cond delay="0"/>
                                  </p:stCondLst>
                                  <p:childTnLst>
                                    <p:animMotion origin="layout" path="M -4.16667E-6 -2.96296E-6 L -4.16667E-6 -0.41713 " pathEditMode="relative" rAng="0" ptsTypes="AA">
                                      <p:cBhvr>
                                        <p:cTn id="10" dur="500" fill="hold"/>
                                        <p:tgtEl>
                                          <p:spTgt spid="13"/>
                                        </p:tgtEl>
                                        <p:attrNameLst>
                                          <p:attrName>ppt_x</p:attrName>
                                          <p:attrName>ppt_y</p:attrName>
                                        </p:attrNameLst>
                                      </p:cBhvr>
                                      <p:rCtr x="0" y="-20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pic>
        <p:nvPicPr>
          <p:cNvPr id="2" name="Google Shape;150;p19">
            <a:extLst>
              <a:ext uri="{FF2B5EF4-FFF2-40B4-BE49-F238E27FC236}">
                <a16:creationId xmlns:a16="http://schemas.microsoft.com/office/drawing/2014/main" id="{204E2E8D-6D15-5C4A-8AFB-CFA02EC88AED}"/>
              </a:ext>
            </a:extLst>
          </p:cNvPr>
          <p:cNvPicPr preferRelativeResize="0"/>
          <p:nvPr/>
        </p:nvPicPr>
        <p:blipFill>
          <a:blip r:embed="rId5">
            <a:alphaModFix/>
          </a:blip>
          <a:stretch>
            <a:fillRect/>
          </a:stretch>
        </p:blipFill>
        <p:spPr>
          <a:xfrm>
            <a:off x="-564779" y="5178728"/>
            <a:ext cx="2672634" cy="2653244"/>
          </a:xfrm>
          <a:prstGeom prst="rect">
            <a:avLst/>
          </a:prstGeom>
          <a:noFill/>
          <a:ln>
            <a:noFill/>
          </a:ln>
        </p:spPr>
      </p:pic>
      <p:sp>
        <p:nvSpPr>
          <p:cNvPr id="10" name="Google Shape;199;p29">
            <a:extLst>
              <a:ext uri="{FF2B5EF4-FFF2-40B4-BE49-F238E27FC236}">
                <a16:creationId xmlns:a16="http://schemas.microsoft.com/office/drawing/2014/main" id="{455AACE4-50ED-702B-F88A-781641E7D009}"/>
              </a:ext>
            </a:extLst>
          </p:cNvPr>
          <p:cNvSpPr txBox="1">
            <a:spLocks/>
          </p:cNvSpPr>
          <p:nvPr/>
        </p:nvSpPr>
        <p:spPr>
          <a:xfrm>
            <a:off x="771538" y="1508642"/>
            <a:ext cx="10638970" cy="645584"/>
          </a:xfrm>
          <a:prstGeom prst="rect">
            <a:avLst/>
          </a:prstGeom>
          <a:noFill/>
          <a:ln>
            <a:noFill/>
          </a:ln>
        </p:spPr>
        <p:txBody>
          <a:bodyPr spcFirstLastPara="1" wrap="square" lIns="121900" tIns="121900" rIns="0" bIns="121900" anchor="t"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100"/>
            </a:pPr>
            <a:r>
              <a:rPr lang="vi-VN" sz="2600" b="1">
                <a:solidFill>
                  <a:schemeClr val="accent2"/>
                </a:solidFill>
                <a:latin typeface="UTM Avo" panose="02040603050506020204" pitchFamily="18" charset="0"/>
              </a:rPr>
              <a:t>II. Vai trò của các chất dinh dưỡng chính đối với sức </a:t>
            </a:r>
            <a:r>
              <a:rPr lang="vi-VN" sz="2600" b="1" smtClean="0">
                <a:solidFill>
                  <a:schemeClr val="accent2"/>
                </a:solidFill>
                <a:latin typeface="UTM Avo" panose="02040603050506020204" pitchFamily="18" charset="0"/>
              </a:rPr>
              <a:t>khỏe</a:t>
            </a:r>
            <a:r>
              <a:rPr lang="en-US" sz="2600" b="1" smtClean="0">
                <a:solidFill>
                  <a:schemeClr val="accent2"/>
                </a:solidFill>
                <a:latin typeface="UTM Avo" panose="02040603050506020204" pitchFamily="18" charset="0"/>
              </a:rPr>
              <a:t> </a:t>
            </a:r>
            <a:r>
              <a:rPr lang="vi-VN" sz="2600" b="1" smtClean="0">
                <a:solidFill>
                  <a:schemeClr val="accent2"/>
                </a:solidFill>
                <a:latin typeface="UTM Avo" panose="02040603050506020204" pitchFamily="18" charset="0"/>
              </a:rPr>
              <a:t>con </a:t>
            </a:r>
            <a:r>
              <a:rPr lang="vi-VN" sz="2600" b="1">
                <a:solidFill>
                  <a:schemeClr val="accent2"/>
                </a:solidFill>
                <a:latin typeface="UTM Avo" panose="02040603050506020204" pitchFamily="18" charset="0"/>
              </a:rPr>
              <a:t>người</a:t>
            </a:r>
          </a:p>
        </p:txBody>
      </p:sp>
      <p:sp>
        <p:nvSpPr>
          <p:cNvPr id="4" name="Rounded Rectangle 4">
            <a:extLst>
              <a:ext uri="{FF2B5EF4-FFF2-40B4-BE49-F238E27FC236}">
                <a16:creationId xmlns:a16="http://schemas.microsoft.com/office/drawing/2014/main" id="{38AADD9E-B964-F97C-E513-BAA474C1F5E1}"/>
              </a:ext>
            </a:extLst>
          </p:cNvPr>
          <p:cNvSpPr/>
          <p:nvPr/>
        </p:nvSpPr>
        <p:spPr>
          <a:xfrm>
            <a:off x="876069" y="2511079"/>
            <a:ext cx="3890481" cy="1246837"/>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ysClr val="windowText" lastClr="000000"/>
                </a:solidFill>
                <a:latin typeface="UTM Avo" panose="02040603050506020204" pitchFamily="18" charset="0"/>
              </a:rPr>
              <a:t>Chất</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khoáng</a:t>
            </a:r>
            <a:r>
              <a:rPr lang="en-US" sz="2400" dirty="0">
                <a:solidFill>
                  <a:sysClr val="windowText" lastClr="000000"/>
                </a:solidFill>
                <a:latin typeface="UTM Avo" panose="02040603050506020204" pitchFamily="18" charset="0"/>
              </a:rPr>
              <a:t> (calcium, magnesium…)</a:t>
            </a:r>
          </a:p>
        </p:txBody>
      </p:sp>
      <p:sp>
        <p:nvSpPr>
          <p:cNvPr id="5" name="Rounded Rectangle 5">
            <a:extLst>
              <a:ext uri="{FF2B5EF4-FFF2-40B4-BE49-F238E27FC236}">
                <a16:creationId xmlns:a16="http://schemas.microsoft.com/office/drawing/2014/main" id="{483C93CE-2944-748E-49AA-BF1315B66558}"/>
              </a:ext>
            </a:extLst>
          </p:cNvPr>
          <p:cNvSpPr/>
          <p:nvPr/>
        </p:nvSpPr>
        <p:spPr>
          <a:xfrm>
            <a:off x="985661" y="4229462"/>
            <a:ext cx="3780889" cy="124683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ysClr val="windowText" lastClr="000000"/>
                </a:solidFill>
                <a:latin typeface="UTM Avo" panose="02040603050506020204" pitchFamily="18" charset="0"/>
              </a:rPr>
              <a:t>Các</a:t>
            </a:r>
            <a:r>
              <a:rPr lang="en-US" sz="2400" dirty="0">
                <a:solidFill>
                  <a:sysClr val="windowText" lastClr="000000"/>
                </a:solidFill>
                <a:latin typeface="UTM Avo" panose="02040603050506020204" pitchFamily="18" charset="0"/>
              </a:rPr>
              <a:t> vitamin (A, D, B1, C, E..)</a:t>
            </a:r>
          </a:p>
        </p:txBody>
      </p:sp>
      <p:sp>
        <p:nvSpPr>
          <p:cNvPr id="6" name="Rounded Rectangle 8">
            <a:extLst>
              <a:ext uri="{FF2B5EF4-FFF2-40B4-BE49-F238E27FC236}">
                <a16:creationId xmlns:a16="http://schemas.microsoft.com/office/drawing/2014/main" id="{9D6E1900-E780-F204-CC6E-F0F6ED295F8F}"/>
              </a:ext>
            </a:extLst>
          </p:cNvPr>
          <p:cNvSpPr/>
          <p:nvPr/>
        </p:nvSpPr>
        <p:spPr>
          <a:xfrm>
            <a:off x="5476609" y="4021112"/>
            <a:ext cx="5933899" cy="1891272"/>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dirty="0">
                <a:solidFill>
                  <a:sysClr val="windowText" lastClr="000000"/>
                </a:solidFill>
                <a:latin typeface="UTM Avo" panose="02040603050506020204" pitchFamily="18" charset="0"/>
              </a:rPr>
              <a:t>Giúp hình thành, tăng cường và duy trì sự vững chắc của xương, răng; điều hòa hệ tim mạch, tuần hoàn máu, tiêu hóa; duy trì cân bằng chất lỏng trong cơ thể,...</a:t>
            </a:r>
            <a:endParaRPr lang="en-US" sz="2400" dirty="0">
              <a:solidFill>
                <a:sysClr val="windowText" lastClr="000000"/>
              </a:solidFill>
              <a:latin typeface="UTM Avo" panose="02040603050506020204" pitchFamily="18" charset="0"/>
            </a:endParaRPr>
          </a:p>
        </p:txBody>
      </p:sp>
      <p:sp>
        <p:nvSpPr>
          <p:cNvPr id="7" name="Rounded Rectangle 9">
            <a:extLst>
              <a:ext uri="{FF2B5EF4-FFF2-40B4-BE49-F238E27FC236}">
                <a16:creationId xmlns:a16="http://schemas.microsoft.com/office/drawing/2014/main" id="{8E6F0E78-F5F2-5148-AC56-CC55B7E6DF4F}"/>
              </a:ext>
            </a:extLst>
          </p:cNvPr>
          <p:cNvSpPr/>
          <p:nvPr/>
        </p:nvSpPr>
        <p:spPr>
          <a:xfrm>
            <a:off x="5476609" y="2569029"/>
            <a:ext cx="5933899" cy="1037280"/>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nl-NL" sz="2400" dirty="0">
                <a:solidFill>
                  <a:sysClr val="windowText" lastClr="000000"/>
                </a:solidFill>
                <a:latin typeface="UTM Avo" panose="02040603050506020204" pitchFamily="18" charset="0"/>
              </a:rPr>
              <a:t>Giúp chuyển hóa thức ăn thành năng lượng; tăng cường thị lực,...</a:t>
            </a:r>
            <a:endParaRPr lang="en-US" sz="2400" dirty="0">
              <a:solidFill>
                <a:sysClr val="windowText" lastClr="000000"/>
              </a:solidFill>
              <a:latin typeface="UTM Avo" panose="02040603050506020204" pitchFamily="18" charset="0"/>
            </a:endParaRPr>
          </a:p>
        </p:txBody>
      </p:sp>
      <p:sp>
        <p:nvSpPr>
          <p:cNvPr id="8" name="Rectangle 7"/>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06622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875E-6 -1.48148E-6 L 1.875E-6 0.38796 " pathEditMode="relative" rAng="0" ptsTypes="AA">
                                      <p:cBhvr>
                                        <p:cTn id="6" dur="500" fill="hold"/>
                                        <p:tgtEl>
                                          <p:spTgt spid="7"/>
                                        </p:tgtEl>
                                        <p:attrNameLst>
                                          <p:attrName>ppt_x</p:attrName>
                                          <p:attrName>ppt_y</p:attrName>
                                        </p:attrNameLst>
                                      </p:cBhvr>
                                      <p:rCtr x="0" y="19398"/>
                                    </p:animMotion>
                                  </p:childTnLst>
                                </p:cTn>
                              </p:par>
                              <p:par>
                                <p:cTn id="7" presetID="64" presetClass="path" presetSubtype="0" accel="50000" decel="50000" fill="hold" grpId="0" nodeType="withEffect">
                                  <p:stCondLst>
                                    <p:cond delay="0"/>
                                  </p:stCondLst>
                                  <p:childTnLst>
                                    <p:animMotion origin="layout" path="M 1.875E-6 -7.40741E-7 L 0.0026 -0.23356 " pathEditMode="relative" rAng="0" ptsTypes="AA">
                                      <p:cBhvr>
                                        <p:cTn id="8" dur="500" fill="hold"/>
                                        <p:tgtEl>
                                          <p:spTgt spid="6"/>
                                        </p:tgtEl>
                                        <p:attrNameLst>
                                          <p:attrName>ppt_x</p:attrName>
                                          <p:attrName>ppt_y</p:attrName>
                                        </p:attrNameLst>
                                      </p:cBhvr>
                                      <p:rCtr x="130" y="-11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10" name="Google Shape;199;p29">
            <a:extLst>
              <a:ext uri="{FF2B5EF4-FFF2-40B4-BE49-F238E27FC236}">
                <a16:creationId xmlns:a16="http://schemas.microsoft.com/office/drawing/2014/main" id="{455AACE4-50ED-702B-F88A-781641E7D009}"/>
              </a:ext>
            </a:extLst>
          </p:cNvPr>
          <p:cNvSpPr txBox="1">
            <a:spLocks/>
          </p:cNvSpPr>
          <p:nvPr/>
        </p:nvSpPr>
        <p:spPr>
          <a:xfrm>
            <a:off x="771538" y="1508642"/>
            <a:ext cx="10638970" cy="645584"/>
          </a:xfrm>
          <a:prstGeom prst="rect">
            <a:avLst/>
          </a:prstGeom>
          <a:noFill/>
          <a:ln>
            <a:noFill/>
          </a:ln>
        </p:spPr>
        <p:txBody>
          <a:bodyPr spcFirstLastPara="1" wrap="square" lIns="121900" tIns="121900" rIns="0" bIns="121900" anchor="t"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50000"/>
              </a:lnSpc>
              <a:buSzPts val="1100"/>
            </a:pPr>
            <a:r>
              <a:rPr lang="vi-VN" sz="2600" b="1">
                <a:solidFill>
                  <a:schemeClr val="accent2"/>
                </a:solidFill>
                <a:latin typeface="UTM Avo" panose="02040603050506020204" pitchFamily="18" charset="0"/>
              </a:rPr>
              <a:t>II. Vai trò của các chất dinh dưỡng chính đối với sức </a:t>
            </a:r>
            <a:r>
              <a:rPr lang="vi-VN" sz="2600" b="1" smtClean="0">
                <a:solidFill>
                  <a:schemeClr val="accent2"/>
                </a:solidFill>
                <a:latin typeface="UTM Avo" panose="02040603050506020204" pitchFamily="18" charset="0"/>
              </a:rPr>
              <a:t>khỏe</a:t>
            </a:r>
            <a:r>
              <a:rPr lang="en-US" sz="2600" b="1" smtClean="0">
                <a:solidFill>
                  <a:schemeClr val="accent2"/>
                </a:solidFill>
                <a:latin typeface="UTM Avo" panose="02040603050506020204" pitchFamily="18" charset="0"/>
              </a:rPr>
              <a:t> </a:t>
            </a:r>
            <a:r>
              <a:rPr lang="vi-VN" sz="2600" b="1" smtClean="0">
                <a:solidFill>
                  <a:schemeClr val="accent2"/>
                </a:solidFill>
                <a:latin typeface="UTM Avo" panose="02040603050506020204" pitchFamily="18" charset="0"/>
              </a:rPr>
              <a:t>con </a:t>
            </a:r>
            <a:r>
              <a:rPr lang="vi-VN" sz="2600" b="1">
                <a:solidFill>
                  <a:schemeClr val="accent2"/>
                </a:solidFill>
                <a:latin typeface="UTM Avo" panose="02040603050506020204" pitchFamily="18" charset="0"/>
              </a:rPr>
              <a:t>người</a:t>
            </a:r>
          </a:p>
        </p:txBody>
      </p:sp>
      <p:sp>
        <p:nvSpPr>
          <p:cNvPr id="3" name="Rectangle 2">
            <a:extLst>
              <a:ext uri="{FF2B5EF4-FFF2-40B4-BE49-F238E27FC236}">
                <a16:creationId xmlns:a16="http://schemas.microsoft.com/office/drawing/2014/main" id="{24445921-05E1-EE33-F1B9-6DF5BF93AA0B}"/>
              </a:ext>
            </a:extLst>
          </p:cNvPr>
          <p:cNvSpPr/>
          <p:nvPr/>
        </p:nvSpPr>
        <p:spPr>
          <a:xfrm>
            <a:off x="2059725" y="3030784"/>
            <a:ext cx="8869532" cy="3416320"/>
          </a:xfrm>
          <a:prstGeom prst="rect">
            <a:avLst/>
          </a:prstGeom>
        </p:spPr>
        <p:txBody>
          <a:bodyPr wrap="square">
            <a:spAutoFit/>
          </a:bodyPr>
          <a:lstStyle/>
          <a:p>
            <a:pPr marL="457189" indent="-457189" algn="just">
              <a:lnSpc>
                <a:spcPct val="150000"/>
              </a:lnSpc>
              <a:buFont typeface="Wingdings" panose="05000000000000000000" pitchFamily="2" charset="2"/>
              <a:buChar char="Ø"/>
            </a:pPr>
            <a:r>
              <a:rPr lang="vi-VN" sz="2400" b="1">
                <a:solidFill>
                  <a:sysClr val="windowText" lastClr="000000"/>
                </a:solidFill>
                <a:latin typeface="UTM Avo" panose="02040603050506020204" pitchFamily="18" charset="0"/>
              </a:rPr>
              <a:t>Nhóm tinh bột, đường</a:t>
            </a:r>
            <a:r>
              <a:rPr lang="vi-VN" sz="2400">
                <a:solidFill>
                  <a:sysClr val="windowText" lastClr="000000"/>
                </a:solidFill>
                <a:latin typeface="UTM Avo" panose="02040603050506020204" pitchFamily="18" charset="0"/>
              </a:rPr>
              <a:t>: có vai trò hỗ trợ sự phát triển não và hệ thần kinh; điều </a:t>
            </a:r>
            <a:r>
              <a:rPr lang="en-US" sz="2400" smtClean="0">
                <a:solidFill>
                  <a:sysClr val="windowText" lastClr="000000"/>
                </a:solidFill>
                <a:latin typeface="UTM Avo" panose="02040603050506020204" pitchFamily="18" charset="0"/>
              </a:rPr>
              <a:t>hòa</a:t>
            </a:r>
            <a:r>
              <a:rPr lang="vi-VN" sz="2400" smtClean="0">
                <a:solidFill>
                  <a:sysClr val="windowText" lastClr="000000"/>
                </a:solidFill>
                <a:latin typeface="UTM Avo" panose="02040603050506020204" pitchFamily="18" charset="0"/>
              </a:rPr>
              <a:t> </a:t>
            </a:r>
            <a:r>
              <a:rPr lang="vi-VN" sz="2400">
                <a:solidFill>
                  <a:sysClr val="windowText" lastClr="000000"/>
                </a:solidFill>
                <a:latin typeface="UTM Avo" panose="02040603050506020204" pitchFamily="18" charset="0"/>
              </a:rPr>
              <a:t>hoạt động cơ thể,...</a:t>
            </a:r>
          </a:p>
          <a:p>
            <a:pPr marL="457189" indent="-457189" algn="just">
              <a:lnSpc>
                <a:spcPct val="150000"/>
              </a:lnSpc>
              <a:buFont typeface="Wingdings" panose="05000000000000000000" pitchFamily="2" charset="2"/>
              <a:buChar char="Ø"/>
            </a:pPr>
            <a:r>
              <a:rPr lang="vi-VN" sz="2400" b="1">
                <a:solidFill>
                  <a:sysClr val="windowText" lastClr="000000"/>
                </a:solidFill>
                <a:latin typeface="UTM Avo" panose="02040603050506020204" pitchFamily="18" charset="0"/>
              </a:rPr>
              <a:t>Nhóm chất béo</a:t>
            </a:r>
            <a:r>
              <a:rPr lang="vi-VN" sz="2400">
                <a:solidFill>
                  <a:sysClr val="windowText" lastClr="000000"/>
                </a:solidFill>
                <a:latin typeface="UTM Avo" panose="02040603050506020204" pitchFamily="18" charset="0"/>
              </a:rPr>
              <a:t>: giúp hấp thu các vitamin A,D,E,K; giúp phát triển các tế bào não và hệ thần kinh,...</a:t>
            </a:r>
          </a:p>
          <a:p>
            <a:pPr marL="457189" indent="-457189" algn="just">
              <a:lnSpc>
                <a:spcPct val="150000"/>
              </a:lnSpc>
              <a:buFont typeface="Wingdings" panose="05000000000000000000" pitchFamily="2" charset="2"/>
              <a:buChar char="Ø"/>
            </a:pPr>
            <a:r>
              <a:rPr lang="vi-VN" sz="2400" b="1">
                <a:solidFill>
                  <a:sysClr val="windowText" lastClr="000000"/>
                </a:solidFill>
                <a:latin typeface="UTM Avo" panose="02040603050506020204" pitchFamily="18" charset="0"/>
              </a:rPr>
              <a:t>Nhóm chất đạm</a:t>
            </a:r>
            <a:r>
              <a:rPr lang="vi-VN" sz="2400">
                <a:solidFill>
                  <a:sysClr val="windowText" lastClr="000000"/>
                </a:solidFill>
                <a:latin typeface="UTM Avo" panose="02040603050506020204" pitchFamily="18" charset="0"/>
              </a:rPr>
              <a:t>: giúp xây dựng tế bào, tăng sức</a:t>
            </a:r>
            <a:r>
              <a:rPr lang="en-US" sz="2400">
                <a:solidFill>
                  <a:sysClr val="windowText" lastClr="000000"/>
                </a:solidFill>
                <a:latin typeface="UTM Avo" panose="02040603050506020204" pitchFamily="18" charset="0"/>
              </a:rPr>
              <a:t/>
            </a:r>
            <a:br>
              <a:rPr lang="en-US" sz="2400">
                <a:solidFill>
                  <a:sysClr val="windowText" lastClr="000000"/>
                </a:solidFill>
                <a:latin typeface="UTM Avo" panose="02040603050506020204" pitchFamily="18" charset="0"/>
              </a:rPr>
            </a:br>
            <a:r>
              <a:rPr lang="vi-VN" sz="2400">
                <a:solidFill>
                  <a:sysClr val="windowText" lastClr="000000"/>
                </a:solidFill>
                <a:latin typeface="UTM Avo" panose="02040603050506020204" pitchFamily="18" charset="0"/>
              </a:rPr>
              <a:t>đề kháng,...</a:t>
            </a:r>
            <a:endParaRPr lang="vi-VN" sz="2400" dirty="0"/>
          </a:p>
        </p:txBody>
      </p:sp>
      <p:pic>
        <p:nvPicPr>
          <p:cNvPr id="8" name="Picture 7">
            <a:extLst>
              <a:ext uri="{FF2B5EF4-FFF2-40B4-BE49-F238E27FC236}">
                <a16:creationId xmlns:a16="http://schemas.microsoft.com/office/drawing/2014/main" id="{291FE183-53FA-1D37-CBED-A2579E6BE7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33" y="3030784"/>
            <a:ext cx="1727629" cy="3345982"/>
          </a:xfrm>
          <a:prstGeom prst="rect">
            <a:avLst/>
          </a:prstGeom>
        </p:spPr>
      </p:pic>
      <p:sp>
        <p:nvSpPr>
          <p:cNvPr id="5" name="Rectangle 4"/>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48128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8"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ppt_x</p:attrName>
                                        </p:attrNameLst>
                                      </p:cBhvr>
                                      <p:tavLst>
                                        <p:tav tm="0">
                                          <p:val>
                                            <p:strVal val="#ppt_x-#ppt_w/2"/>
                                          </p:val>
                                        </p:tav>
                                        <p:tav tm="100000">
                                          <p:val>
                                            <p:strVal val="#ppt_x"/>
                                          </p:val>
                                        </p:tav>
                                      </p:tavLst>
                                    </p:anim>
                                    <p:anim calcmode="lin" valueType="num">
                                      <p:cBhvr>
                                        <p:cTn id="15"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ppt_x</p:attrName>
                                        </p:attrNameLst>
                                      </p:cBhvr>
                                      <p:tavLst>
                                        <p:tav tm="0">
                                          <p:val>
                                            <p:strVal val="#ppt_x-#ppt_w/2"/>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500" fill="hold"/>
                                        <p:tgtEl>
                                          <p:spTgt spid="3">
                                            <p:txEl>
                                              <p:pRg st="2" end="2"/>
                                            </p:txEl>
                                          </p:spTgt>
                                        </p:tgtEl>
                                        <p:attrNameLst>
                                          <p:attrName>ppt_x</p:attrName>
                                        </p:attrNameLst>
                                      </p:cBhvr>
                                      <p:tavLst>
                                        <p:tav tm="0">
                                          <p:val>
                                            <p:strVal val="#ppt_x-#ppt_w/2"/>
                                          </p:val>
                                        </p:tav>
                                        <p:tav tm="100000">
                                          <p:val>
                                            <p:strVal val="#ppt_x"/>
                                          </p:val>
                                        </p:tav>
                                      </p:tavLst>
                                    </p:anim>
                                    <p:anim calcmode="lin" valueType="num">
                                      <p:cBhvr>
                                        <p:cTn id="31"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3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10" name="Google Shape;199;p29">
            <a:extLst>
              <a:ext uri="{FF2B5EF4-FFF2-40B4-BE49-F238E27FC236}">
                <a16:creationId xmlns:a16="http://schemas.microsoft.com/office/drawing/2014/main" id="{455AACE4-50ED-702B-F88A-781641E7D009}"/>
              </a:ext>
            </a:extLst>
          </p:cNvPr>
          <p:cNvSpPr txBox="1">
            <a:spLocks/>
          </p:cNvSpPr>
          <p:nvPr/>
        </p:nvSpPr>
        <p:spPr>
          <a:xfrm>
            <a:off x="771538" y="1508642"/>
            <a:ext cx="10638970" cy="645584"/>
          </a:xfrm>
          <a:prstGeom prst="rect">
            <a:avLst/>
          </a:prstGeom>
          <a:noFill/>
          <a:ln>
            <a:noFill/>
          </a:ln>
        </p:spPr>
        <p:txBody>
          <a:bodyPr spcFirstLastPara="1" wrap="square" lIns="121900" tIns="121900" rIns="0" bIns="121900" anchor="t"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50000"/>
              </a:lnSpc>
              <a:buSzPts val="1100"/>
            </a:pPr>
            <a:r>
              <a:rPr lang="vi-VN" sz="2600" b="1">
                <a:solidFill>
                  <a:schemeClr val="accent2"/>
                </a:solidFill>
                <a:latin typeface="UTM Avo" panose="02040603050506020204" pitchFamily="18" charset="0"/>
              </a:rPr>
              <a:t>II. Vai trò của các chất dinh dưỡng chính đối với sức </a:t>
            </a:r>
            <a:r>
              <a:rPr lang="vi-VN" sz="2600" b="1" smtClean="0">
                <a:solidFill>
                  <a:schemeClr val="accent2"/>
                </a:solidFill>
                <a:latin typeface="UTM Avo" panose="02040603050506020204" pitchFamily="18" charset="0"/>
              </a:rPr>
              <a:t>khỏe</a:t>
            </a:r>
            <a:r>
              <a:rPr lang="en-US" sz="2600" b="1" smtClean="0">
                <a:solidFill>
                  <a:schemeClr val="accent2"/>
                </a:solidFill>
                <a:latin typeface="UTM Avo" panose="02040603050506020204" pitchFamily="18" charset="0"/>
              </a:rPr>
              <a:t> </a:t>
            </a:r>
            <a:r>
              <a:rPr lang="vi-VN" sz="2600" b="1" smtClean="0">
                <a:solidFill>
                  <a:schemeClr val="accent2"/>
                </a:solidFill>
                <a:latin typeface="UTM Avo" panose="02040603050506020204" pitchFamily="18" charset="0"/>
              </a:rPr>
              <a:t>con </a:t>
            </a:r>
            <a:r>
              <a:rPr lang="vi-VN" sz="2600" b="1">
                <a:solidFill>
                  <a:schemeClr val="accent2"/>
                </a:solidFill>
                <a:latin typeface="UTM Avo" panose="02040603050506020204" pitchFamily="18" charset="0"/>
              </a:rPr>
              <a:t>người</a:t>
            </a:r>
          </a:p>
        </p:txBody>
      </p:sp>
      <p:sp>
        <p:nvSpPr>
          <p:cNvPr id="3" name="Rectangle 2">
            <a:extLst>
              <a:ext uri="{FF2B5EF4-FFF2-40B4-BE49-F238E27FC236}">
                <a16:creationId xmlns:a16="http://schemas.microsoft.com/office/drawing/2014/main" id="{24445921-05E1-EE33-F1B9-6DF5BF93AA0B}"/>
              </a:ext>
            </a:extLst>
          </p:cNvPr>
          <p:cNvSpPr/>
          <p:nvPr/>
        </p:nvSpPr>
        <p:spPr>
          <a:xfrm>
            <a:off x="2059725" y="3030784"/>
            <a:ext cx="8869532" cy="3345981"/>
          </a:xfrm>
          <a:prstGeom prst="rect">
            <a:avLst/>
          </a:prstGeom>
        </p:spPr>
        <p:txBody>
          <a:bodyPr wrap="square">
            <a:spAutoFit/>
          </a:bodyPr>
          <a:lstStyle/>
          <a:p>
            <a:pPr marL="457189" indent="-457189" algn="just">
              <a:lnSpc>
                <a:spcPct val="150000"/>
              </a:lnSpc>
              <a:buFont typeface="Wingdings" panose="05000000000000000000" pitchFamily="2" charset="2"/>
              <a:buChar char="Ø"/>
            </a:pPr>
            <a:r>
              <a:rPr lang="vi-VN" sz="2400" b="1">
                <a:solidFill>
                  <a:sysClr val="windowText" lastClr="000000"/>
                </a:solidFill>
                <a:latin typeface="UTM Avo" panose="02040603050506020204" pitchFamily="18" charset="0"/>
              </a:rPr>
              <a:t>Nhóm chất khoáng</a:t>
            </a:r>
            <a:r>
              <a:rPr lang="vi-VN" sz="2400">
                <a:solidFill>
                  <a:sysClr val="windowText" lastClr="000000"/>
                </a:solidFill>
                <a:latin typeface="UTM Avo" panose="02040603050506020204" pitchFamily="18" charset="0"/>
              </a:rPr>
              <a:t>: giúp hình thành, tăng cường và duy trì sự vững chắc của xương, răng; điều hòa hệ tim mạch, tuần hoàn máu, tiêu hóa; duy trì cân bằng chất lỏng trong cơ thể,...</a:t>
            </a:r>
          </a:p>
          <a:p>
            <a:pPr marL="457189" indent="-457189" algn="just">
              <a:lnSpc>
                <a:spcPct val="150000"/>
              </a:lnSpc>
              <a:buFont typeface="Wingdings" panose="05000000000000000000" pitchFamily="2" charset="2"/>
              <a:buChar char="Ø"/>
            </a:pPr>
            <a:r>
              <a:rPr lang="vi-VN" sz="2400" b="1">
                <a:solidFill>
                  <a:sysClr val="windowText" lastClr="000000"/>
                </a:solidFill>
                <a:latin typeface="UTM Avo" panose="02040603050506020204" pitchFamily="18" charset="0"/>
              </a:rPr>
              <a:t>Nhóm các vitamin</a:t>
            </a:r>
            <a:r>
              <a:rPr lang="vi-VN" sz="2400">
                <a:solidFill>
                  <a:sysClr val="windowText" lastClr="000000"/>
                </a:solidFill>
                <a:latin typeface="UTM Avo" panose="02040603050506020204" pitchFamily="18" charset="0"/>
              </a:rPr>
              <a:t>: giúp chuyển hóa thức ăn thành năng lượng; tăng cường thị lực,...</a:t>
            </a:r>
          </a:p>
        </p:txBody>
      </p:sp>
      <p:pic>
        <p:nvPicPr>
          <p:cNvPr id="8" name="Picture 7">
            <a:extLst>
              <a:ext uri="{FF2B5EF4-FFF2-40B4-BE49-F238E27FC236}">
                <a16:creationId xmlns:a16="http://schemas.microsoft.com/office/drawing/2014/main" id="{291FE183-53FA-1D37-CBED-A2579E6BE7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33" y="3030784"/>
            <a:ext cx="1727629" cy="3345982"/>
          </a:xfrm>
          <a:prstGeom prst="rect">
            <a:avLst/>
          </a:prstGeom>
        </p:spPr>
      </p:pic>
      <p:sp>
        <p:nvSpPr>
          <p:cNvPr id="5" name="Rectangle 4"/>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00367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8"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ppt_x</p:attrName>
                                        </p:attrNameLst>
                                      </p:cBhvr>
                                      <p:tavLst>
                                        <p:tav tm="0">
                                          <p:val>
                                            <p:strVal val="#ppt_x-#ppt_w/2"/>
                                          </p:val>
                                        </p:tav>
                                        <p:tav tm="100000">
                                          <p:val>
                                            <p:strVal val="#ppt_x"/>
                                          </p:val>
                                        </p:tav>
                                      </p:tavLst>
                                    </p:anim>
                                    <p:anim calcmode="lin" valueType="num">
                                      <p:cBhvr>
                                        <p:cTn id="15"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ppt_x</p:attrName>
                                        </p:attrNameLst>
                                      </p:cBhvr>
                                      <p:tavLst>
                                        <p:tav tm="0">
                                          <p:val>
                                            <p:strVal val="#ppt_x-#ppt_w/2"/>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89"/>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48DB58FB-2C1E-04B4-2B50-99D1492B8F6A}"/>
              </a:ext>
            </a:extLst>
          </p:cNvPr>
          <p:cNvPicPr>
            <a:picLocks noChangeAspect="1"/>
          </p:cNvPicPr>
          <p:nvPr/>
        </p:nvPicPr>
        <p:blipFill>
          <a:blip r:embed="rId6"/>
          <a:stretch>
            <a:fillRect/>
          </a:stretch>
        </p:blipFill>
        <p:spPr>
          <a:xfrm>
            <a:off x="4501083" y="3015453"/>
            <a:ext cx="3189835" cy="1764777"/>
          </a:xfrm>
          <a:prstGeom prst="rect">
            <a:avLst/>
          </a:prstGeom>
        </p:spPr>
      </p:pic>
      <p:sp>
        <p:nvSpPr>
          <p:cNvPr id="3" name="Rectangle 2"/>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10" name="Google Shape;199;p29">
            <a:extLst>
              <a:ext uri="{FF2B5EF4-FFF2-40B4-BE49-F238E27FC236}">
                <a16:creationId xmlns:a16="http://schemas.microsoft.com/office/drawing/2014/main" id="{455AACE4-50ED-702B-F88A-781641E7D009}"/>
              </a:ext>
            </a:extLst>
          </p:cNvPr>
          <p:cNvSpPr txBox="1">
            <a:spLocks/>
          </p:cNvSpPr>
          <p:nvPr/>
        </p:nvSpPr>
        <p:spPr>
          <a:xfrm>
            <a:off x="771538" y="1508642"/>
            <a:ext cx="10638970" cy="645584"/>
          </a:xfrm>
          <a:prstGeom prst="rect">
            <a:avLst/>
          </a:prstGeom>
          <a:noFill/>
          <a:ln>
            <a:noFill/>
          </a:ln>
        </p:spPr>
        <p:txBody>
          <a:bodyPr spcFirstLastPara="1" wrap="square" lIns="121900" tIns="121900" rIns="0" bIns="121900" anchor="t"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SzPts val="1100"/>
            </a:pPr>
            <a:r>
              <a:rPr lang="vi-VN" sz="2600" b="1">
                <a:solidFill>
                  <a:schemeClr val="accent2"/>
                </a:solidFill>
                <a:latin typeface="UTM Avo" panose="02040603050506020204" pitchFamily="18" charset="0"/>
              </a:rPr>
              <a:t>III. Tính toán sơ bộ dinh dưỡng và chi phí tài chính cho một bữa ăn gia đình</a:t>
            </a:r>
          </a:p>
        </p:txBody>
      </p:sp>
      <p:pic>
        <p:nvPicPr>
          <p:cNvPr id="2" name="Google Shape;251;p33">
            <a:extLst>
              <a:ext uri="{FF2B5EF4-FFF2-40B4-BE49-F238E27FC236}">
                <a16:creationId xmlns:a16="http://schemas.microsoft.com/office/drawing/2014/main" id="{00B02E63-0996-29EF-2024-331A0EBEE1FB}"/>
              </a:ext>
            </a:extLst>
          </p:cNvPr>
          <p:cNvPicPr preferRelativeResize="0"/>
          <p:nvPr/>
        </p:nvPicPr>
        <p:blipFill rotWithShape="1">
          <a:blip r:embed="rId5">
            <a:alphaModFix/>
          </a:blip>
          <a:srcRect l="25632" t="5248" r="11942" b="9274"/>
          <a:stretch/>
        </p:blipFill>
        <p:spPr>
          <a:xfrm rot="1743882">
            <a:off x="-183300" y="5539089"/>
            <a:ext cx="1472100" cy="1829684"/>
          </a:xfrm>
          <a:prstGeom prst="rect">
            <a:avLst/>
          </a:prstGeom>
          <a:noFill/>
          <a:ln>
            <a:noFill/>
          </a:ln>
        </p:spPr>
      </p:pic>
      <p:sp>
        <p:nvSpPr>
          <p:cNvPr id="4" name="Cloud Callout 16">
            <a:extLst>
              <a:ext uri="{FF2B5EF4-FFF2-40B4-BE49-F238E27FC236}">
                <a16:creationId xmlns:a16="http://schemas.microsoft.com/office/drawing/2014/main" id="{20C4D788-9269-6560-E3AE-52F0D95DB2F8}"/>
              </a:ext>
            </a:extLst>
          </p:cNvPr>
          <p:cNvSpPr/>
          <p:nvPr/>
        </p:nvSpPr>
        <p:spPr>
          <a:xfrm>
            <a:off x="1286351" y="2623835"/>
            <a:ext cx="6397376" cy="4159879"/>
          </a:xfrm>
          <a:prstGeom prst="cloudCallout">
            <a:avLst>
              <a:gd name="adj1" fmla="val 75655"/>
              <a:gd name="adj2" fmla="val 18247"/>
            </a:avLst>
          </a:prstGeom>
          <a:solidFill>
            <a:schemeClr val="tx1">
              <a:lumMod val="20000"/>
              <a:lumOff val="8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5" name="Rectangle 4">
            <a:extLst>
              <a:ext uri="{FF2B5EF4-FFF2-40B4-BE49-F238E27FC236}">
                <a16:creationId xmlns:a16="http://schemas.microsoft.com/office/drawing/2014/main" id="{AEC01B9B-8B23-4591-2FFD-24F0DBE7B89A}"/>
              </a:ext>
            </a:extLst>
          </p:cNvPr>
          <p:cNvSpPr/>
          <p:nvPr/>
        </p:nvSpPr>
        <p:spPr>
          <a:xfrm>
            <a:off x="2168288" y="3206779"/>
            <a:ext cx="4633502" cy="2559611"/>
          </a:xfrm>
          <a:prstGeom prst="rect">
            <a:avLst/>
          </a:prstGeom>
        </p:spPr>
        <p:txBody>
          <a:bodyPr wrap="square">
            <a:spAutoFit/>
          </a:bodyPr>
          <a:lstStyle/>
          <a:p>
            <a:pPr algn="just">
              <a:lnSpc>
                <a:spcPct val="150000"/>
              </a:lnSpc>
            </a:pPr>
            <a:r>
              <a:rPr lang="en-US" sz="2200" err="1">
                <a:latin typeface="UTM Avo" panose="02040603050506020204" pitchFamily="18" charset="0"/>
              </a:rPr>
              <a:t>Dựa</a:t>
            </a:r>
            <a:r>
              <a:rPr lang="en-US" sz="2200">
                <a:latin typeface="UTM Avo" panose="02040603050506020204" pitchFamily="18" charset="0"/>
              </a:rPr>
              <a:t> vào </a:t>
            </a:r>
            <a:r>
              <a:rPr lang="vi-VN" sz="2200">
                <a:latin typeface="UTM Avo" panose="02040603050506020204" pitchFamily="18" charset="0"/>
              </a:rPr>
              <a:t>nội dung phần III trang 27 SGK và trả lời câu hỏi: Có mấy nguyên tắc để xây dựng bữa ăn hợp lí? Có mấy bước để xây dựng bữa ăn hợp lí?</a:t>
            </a:r>
            <a:r>
              <a:rPr lang="en-US" sz="2200">
                <a:latin typeface="UTM Avo" panose="02040603050506020204" pitchFamily="18" charset="0"/>
              </a:rPr>
              <a:t> </a:t>
            </a:r>
            <a:endParaRPr lang="en-US" sz="2200" dirty="0">
              <a:latin typeface="UTM Avo" panose="02040603050506020204" pitchFamily="18" charset="0"/>
            </a:endParaRPr>
          </a:p>
        </p:txBody>
      </p:sp>
      <p:pic>
        <p:nvPicPr>
          <p:cNvPr id="6" name="Picture 5">
            <a:extLst>
              <a:ext uri="{FF2B5EF4-FFF2-40B4-BE49-F238E27FC236}">
                <a16:creationId xmlns:a16="http://schemas.microsoft.com/office/drawing/2014/main" id="{5220BBC0-1409-9738-B54D-B25FD68A45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211477" y="3429000"/>
            <a:ext cx="4113944" cy="4113944"/>
          </a:xfrm>
          <a:prstGeom prst="rect">
            <a:avLst/>
          </a:prstGeom>
        </p:spPr>
      </p:pic>
      <p:sp>
        <p:nvSpPr>
          <p:cNvPr id="7" name="Rectangle 6"/>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08190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17" presetClass="entr" presetSubtype="2"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par>
                                <p:cTn id="16" presetID="17"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ppt_w/2"/>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2" name="Rectangle 1">
            <a:extLst>
              <a:ext uri="{FF2B5EF4-FFF2-40B4-BE49-F238E27FC236}">
                <a16:creationId xmlns:a16="http://schemas.microsoft.com/office/drawing/2014/main" id="{0155EF50-E773-9FA5-0034-0AD989B662A3}"/>
              </a:ext>
            </a:extLst>
          </p:cNvPr>
          <p:cNvSpPr/>
          <p:nvPr/>
        </p:nvSpPr>
        <p:spPr>
          <a:xfrm>
            <a:off x="771538" y="1586006"/>
            <a:ext cx="6194324" cy="461665"/>
          </a:xfrm>
          <a:prstGeom prst="rect">
            <a:avLst/>
          </a:prstGeom>
        </p:spPr>
        <p:txBody>
          <a:bodyPr wrap="none">
            <a:spAutoFit/>
          </a:bodyPr>
          <a:lstStyle/>
          <a:p>
            <a:r>
              <a:rPr lang="en-US" sz="2400" b="1" dirty="0">
                <a:solidFill>
                  <a:srgbClr val="EB7E15"/>
                </a:solidFill>
                <a:latin typeface="UTM Avo" panose="02040603050506020204" pitchFamily="18" charset="0"/>
              </a:rPr>
              <a:t>1. </a:t>
            </a:r>
            <a:r>
              <a:rPr lang="en-US" sz="2400" b="1" dirty="0" err="1">
                <a:solidFill>
                  <a:srgbClr val="EB7E15"/>
                </a:solidFill>
                <a:latin typeface="UTM Avo" panose="02040603050506020204" pitchFamily="18" charset="0"/>
              </a:rPr>
              <a:t>Nguyên</a:t>
            </a:r>
            <a:r>
              <a:rPr lang="en-US" sz="2400" b="1" dirty="0">
                <a:solidFill>
                  <a:srgbClr val="EB7E15"/>
                </a:solidFill>
                <a:latin typeface="UTM Avo" panose="02040603050506020204" pitchFamily="18" charset="0"/>
              </a:rPr>
              <a:t> </a:t>
            </a:r>
            <a:r>
              <a:rPr lang="en-US" sz="2400" b="1" dirty="0" err="1">
                <a:solidFill>
                  <a:srgbClr val="EB7E15"/>
                </a:solidFill>
                <a:latin typeface="UTM Avo" panose="02040603050506020204" pitchFamily="18" charset="0"/>
              </a:rPr>
              <a:t>tắc</a:t>
            </a:r>
            <a:r>
              <a:rPr lang="en-US" sz="2400" b="1" dirty="0">
                <a:solidFill>
                  <a:srgbClr val="EB7E15"/>
                </a:solidFill>
                <a:latin typeface="UTM Avo" panose="02040603050506020204" pitchFamily="18" charset="0"/>
              </a:rPr>
              <a:t> </a:t>
            </a:r>
            <a:r>
              <a:rPr lang="en-US" sz="2400" b="1" dirty="0" err="1">
                <a:solidFill>
                  <a:srgbClr val="EB7E15"/>
                </a:solidFill>
                <a:latin typeface="UTM Avo" panose="02040603050506020204" pitchFamily="18" charset="0"/>
              </a:rPr>
              <a:t>xây</a:t>
            </a:r>
            <a:r>
              <a:rPr lang="en-US" sz="2400" b="1" dirty="0">
                <a:solidFill>
                  <a:srgbClr val="EB7E15"/>
                </a:solidFill>
                <a:latin typeface="UTM Avo" panose="02040603050506020204" pitchFamily="18" charset="0"/>
              </a:rPr>
              <a:t> </a:t>
            </a:r>
            <a:r>
              <a:rPr lang="en-US" sz="2400" b="1" dirty="0" err="1">
                <a:solidFill>
                  <a:srgbClr val="EB7E15"/>
                </a:solidFill>
                <a:latin typeface="UTM Avo" panose="02040603050506020204" pitchFamily="18" charset="0"/>
              </a:rPr>
              <a:t>dựng</a:t>
            </a:r>
            <a:r>
              <a:rPr lang="en-US" sz="2400" b="1" dirty="0">
                <a:solidFill>
                  <a:srgbClr val="EB7E15"/>
                </a:solidFill>
                <a:latin typeface="UTM Avo" panose="02040603050506020204" pitchFamily="18" charset="0"/>
              </a:rPr>
              <a:t> </a:t>
            </a:r>
            <a:r>
              <a:rPr lang="en-US" sz="2400" b="1" dirty="0" err="1">
                <a:solidFill>
                  <a:srgbClr val="EB7E15"/>
                </a:solidFill>
                <a:latin typeface="UTM Avo" panose="02040603050506020204" pitchFamily="18" charset="0"/>
              </a:rPr>
              <a:t>bữa</a:t>
            </a:r>
            <a:r>
              <a:rPr lang="en-US" sz="2400" b="1" dirty="0">
                <a:solidFill>
                  <a:srgbClr val="EB7E15"/>
                </a:solidFill>
                <a:latin typeface="UTM Avo" panose="02040603050506020204" pitchFamily="18" charset="0"/>
              </a:rPr>
              <a:t> </a:t>
            </a:r>
            <a:r>
              <a:rPr lang="en-US" sz="2400" b="1" dirty="0" err="1">
                <a:solidFill>
                  <a:srgbClr val="EB7E15"/>
                </a:solidFill>
                <a:latin typeface="UTM Avo" panose="02040603050506020204" pitchFamily="18" charset="0"/>
              </a:rPr>
              <a:t>ăn</a:t>
            </a:r>
            <a:r>
              <a:rPr lang="en-US" sz="2400" b="1" dirty="0">
                <a:solidFill>
                  <a:srgbClr val="EB7E15"/>
                </a:solidFill>
                <a:latin typeface="UTM Avo" panose="02040603050506020204" pitchFamily="18" charset="0"/>
              </a:rPr>
              <a:t> </a:t>
            </a:r>
            <a:r>
              <a:rPr lang="en-US" sz="2400" b="1" dirty="0" err="1">
                <a:solidFill>
                  <a:srgbClr val="EB7E15"/>
                </a:solidFill>
                <a:latin typeface="UTM Avo" panose="02040603050506020204" pitchFamily="18" charset="0"/>
              </a:rPr>
              <a:t>hợp</a:t>
            </a:r>
            <a:r>
              <a:rPr lang="en-US" sz="2400" b="1" dirty="0">
                <a:solidFill>
                  <a:srgbClr val="EB7E15"/>
                </a:solidFill>
                <a:latin typeface="UTM Avo" panose="02040603050506020204" pitchFamily="18" charset="0"/>
              </a:rPr>
              <a:t> </a:t>
            </a:r>
            <a:r>
              <a:rPr lang="en-US" sz="2400" b="1" dirty="0" err="1">
                <a:solidFill>
                  <a:srgbClr val="EB7E15"/>
                </a:solidFill>
                <a:latin typeface="UTM Avo" panose="02040603050506020204" pitchFamily="18" charset="0"/>
              </a:rPr>
              <a:t>lí</a:t>
            </a:r>
            <a:endParaRPr lang="en-US" sz="2400" b="1" dirty="0">
              <a:solidFill>
                <a:srgbClr val="EB7E15"/>
              </a:solidFill>
              <a:latin typeface="UTM Avo" panose="02040603050506020204" pitchFamily="18" charset="0"/>
            </a:endParaRPr>
          </a:p>
        </p:txBody>
      </p:sp>
      <p:pic>
        <p:nvPicPr>
          <p:cNvPr id="4" name="Picture 3">
            <a:extLst>
              <a:ext uri="{FF2B5EF4-FFF2-40B4-BE49-F238E27FC236}">
                <a16:creationId xmlns:a16="http://schemas.microsoft.com/office/drawing/2014/main" id="{E8756D31-A47B-46E7-533E-6079BDE773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59531">
            <a:off x="372332" y="2035987"/>
            <a:ext cx="798412" cy="908339"/>
          </a:xfrm>
          <a:prstGeom prst="rect">
            <a:avLst/>
          </a:prstGeom>
        </p:spPr>
      </p:pic>
      <p:pic>
        <p:nvPicPr>
          <p:cNvPr id="5" name="Picture 4">
            <a:extLst>
              <a:ext uri="{FF2B5EF4-FFF2-40B4-BE49-F238E27FC236}">
                <a16:creationId xmlns:a16="http://schemas.microsoft.com/office/drawing/2014/main" id="{BB770797-DB3B-20A8-F96E-9159AF6E51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5957" y="2047671"/>
            <a:ext cx="4512746" cy="3789020"/>
          </a:xfrm>
          <a:prstGeom prst="ellipse">
            <a:avLst/>
          </a:prstGeom>
          <a:ln>
            <a:noFill/>
          </a:ln>
          <a:effectLst>
            <a:softEdge rad="112500"/>
          </a:effectLst>
        </p:spPr>
      </p:pic>
      <p:sp>
        <p:nvSpPr>
          <p:cNvPr id="6" name="Rectangle 5">
            <a:extLst>
              <a:ext uri="{FF2B5EF4-FFF2-40B4-BE49-F238E27FC236}">
                <a16:creationId xmlns:a16="http://schemas.microsoft.com/office/drawing/2014/main" id="{A216B7D9-EB8F-767C-6F97-A01A2CFE2FCF}"/>
              </a:ext>
            </a:extLst>
          </p:cNvPr>
          <p:cNvSpPr/>
          <p:nvPr/>
        </p:nvSpPr>
        <p:spPr>
          <a:xfrm>
            <a:off x="771538" y="2809265"/>
            <a:ext cx="6674419" cy="2229841"/>
          </a:xfrm>
          <a:prstGeom prst="rect">
            <a:avLst/>
          </a:prstGeom>
        </p:spPr>
        <p:txBody>
          <a:bodyPr wrap="square">
            <a:spAutoFit/>
          </a:bodyPr>
          <a:lstStyle/>
          <a:p>
            <a:pPr algn="just">
              <a:lnSpc>
                <a:spcPct val="150000"/>
              </a:lnSpc>
            </a:pPr>
            <a:r>
              <a:rPr lang="vi-VN" sz="2400">
                <a:solidFill>
                  <a:sysClr val="windowText" lastClr="000000"/>
                </a:solidFill>
                <a:latin typeface="UTM Avo" panose="02040603050506020204" pitchFamily="18" charset="0"/>
              </a:rPr>
              <a:t>Cần đảm bảo: đủ năng lượng, đủ và cân đối các chất dinh dưỡng cần thiết, đa dạng thực phẩm và phù hợp với điều kiện kinh tế gia đình.</a:t>
            </a:r>
          </a:p>
        </p:txBody>
      </p:sp>
      <p:sp>
        <p:nvSpPr>
          <p:cNvPr id="7" name="Rectangle 6"/>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18593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5" presetClass="entr" presetSubtype="5"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ppt_x</p:attrName>
                                        </p:attrNameLst>
                                      </p:cBhvr>
                                      <p:tavLst>
                                        <p:tav tm="0">
                                          <p:val>
                                            <p:strVal val="#ppt_x-#ppt_w/2"/>
                                          </p:val>
                                        </p:tav>
                                        <p:tav tm="100000">
                                          <p:val>
                                            <p:strVal val="#ppt_x"/>
                                          </p:val>
                                        </p:tav>
                                      </p:tavLst>
                                    </p:anim>
                                    <p:anim calcmode="lin" valueType="num">
                                      <p:cBhvr>
                                        <p:cTn id="16"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2" name="Rectangle 1">
            <a:extLst>
              <a:ext uri="{FF2B5EF4-FFF2-40B4-BE49-F238E27FC236}">
                <a16:creationId xmlns:a16="http://schemas.microsoft.com/office/drawing/2014/main" id="{0155EF50-E773-9FA5-0034-0AD989B662A3}"/>
              </a:ext>
            </a:extLst>
          </p:cNvPr>
          <p:cNvSpPr/>
          <p:nvPr/>
        </p:nvSpPr>
        <p:spPr>
          <a:xfrm>
            <a:off x="657629" y="1630272"/>
            <a:ext cx="11040886" cy="830997"/>
          </a:xfrm>
          <a:prstGeom prst="rect">
            <a:avLst/>
          </a:prstGeom>
        </p:spPr>
        <p:txBody>
          <a:bodyPr wrap="square">
            <a:spAutoFit/>
          </a:bodyPr>
          <a:lstStyle/>
          <a:p>
            <a:r>
              <a:rPr lang="vi-VN" sz="2400" b="1">
                <a:solidFill>
                  <a:srgbClr val="EB7E15"/>
                </a:solidFill>
                <a:latin typeface="UTM Avo" panose="02040603050506020204" pitchFamily="18" charset="0"/>
              </a:rPr>
              <a:t>2. Tính toán sơ bộ dinh dưỡng và chi phí tài chính cho một bữa ăn gia đình</a:t>
            </a:r>
            <a:endParaRPr lang="en-US" sz="2400" b="1" dirty="0">
              <a:solidFill>
                <a:srgbClr val="EB7E15"/>
              </a:solidFill>
              <a:latin typeface="UTM Avo" panose="02040603050506020204" pitchFamily="18" charset="0"/>
            </a:endParaRPr>
          </a:p>
        </p:txBody>
      </p:sp>
      <p:sp>
        <p:nvSpPr>
          <p:cNvPr id="3" name="Google Shape;409;p43">
            <a:extLst>
              <a:ext uri="{FF2B5EF4-FFF2-40B4-BE49-F238E27FC236}">
                <a16:creationId xmlns:a16="http://schemas.microsoft.com/office/drawing/2014/main" id="{9AE4315C-A054-A26B-B1C7-B8114C2B2899}"/>
              </a:ext>
            </a:extLst>
          </p:cNvPr>
          <p:cNvSpPr/>
          <p:nvPr/>
        </p:nvSpPr>
        <p:spPr>
          <a:xfrm>
            <a:off x="626444" y="3054410"/>
            <a:ext cx="1426425" cy="1522881"/>
          </a:xfrm>
          <a:custGeom>
            <a:avLst/>
            <a:gdLst/>
            <a:ahLst/>
            <a:cxnLst/>
            <a:rect l="l" t="t" r="r" b="b"/>
            <a:pathLst>
              <a:path w="27170" h="28899" extrusionOk="0">
                <a:moveTo>
                  <a:pt x="13630" y="1"/>
                </a:moveTo>
                <a:cubicBezTo>
                  <a:pt x="13385" y="1"/>
                  <a:pt x="13153" y="27"/>
                  <a:pt x="12908" y="78"/>
                </a:cubicBezTo>
                <a:cubicBezTo>
                  <a:pt x="12689" y="143"/>
                  <a:pt x="12470" y="220"/>
                  <a:pt x="12251" y="284"/>
                </a:cubicBezTo>
                <a:cubicBezTo>
                  <a:pt x="12032" y="362"/>
                  <a:pt x="11825" y="426"/>
                  <a:pt x="11606" y="478"/>
                </a:cubicBezTo>
                <a:cubicBezTo>
                  <a:pt x="11387" y="542"/>
                  <a:pt x="11168" y="581"/>
                  <a:pt x="10936" y="594"/>
                </a:cubicBezTo>
                <a:cubicBezTo>
                  <a:pt x="10755" y="710"/>
                  <a:pt x="10562" y="800"/>
                  <a:pt x="10368" y="878"/>
                </a:cubicBezTo>
                <a:cubicBezTo>
                  <a:pt x="10175" y="955"/>
                  <a:pt x="9968" y="1032"/>
                  <a:pt x="9749" y="1110"/>
                </a:cubicBezTo>
                <a:cubicBezTo>
                  <a:pt x="9530" y="1174"/>
                  <a:pt x="9298" y="1239"/>
                  <a:pt x="9066" y="1303"/>
                </a:cubicBezTo>
                <a:cubicBezTo>
                  <a:pt x="8834" y="1368"/>
                  <a:pt x="8602" y="1458"/>
                  <a:pt x="8370" y="1535"/>
                </a:cubicBezTo>
                <a:cubicBezTo>
                  <a:pt x="8357" y="1742"/>
                  <a:pt x="8331" y="1909"/>
                  <a:pt x="8331" y="2103"/>
                </a:cubicBezTo>
                <a:cubicBezTo>
                  <a:pt x="8176" y="2180"/>
                  <a:pt x="8008" y="2244"/>
                  <a:pt x="7854" y="2335"/>
                </a:cubicBezTo>
                <a:cubicBezTo>
                  <a:pt x="7660" y="2167"/>
                  <a:pt x="7441" y="2232"/>
                  <a:pt x="7441" y="2090"/>
                </a:cubicBezTo>
                <a:cubicBezTo>
                  <a:pt x="7170" y="2257"/>
                  <a:pt x="6900" y="2399"/>
                  <a:pt x="6603" y="2580"/>
                </a:cubicBezTo>
                <a:cubicBezTo>
                  <a:pt x="6203" y="2722"/>
                  <a:pt x="5546" y="2838"/>
                  <a:pt x="5391" y="3224"/>
                </a:cubicBezTo>
                <a:cubicBezTo>
                  <a:pt x="5404" y="3676"/>
                  <a:pt x="4553" y="3921"/>
                  <a:pt x="4643" y="4411"/>
                </a:cubicBezTo>
                <a:lnTo>
                  <a:pt x="4450" y="4617"/>
                </a:lnTo>
                <a:cubicBezTo>
                  <a:pt x="4089" y="4643"/>
                  <a:pt x="3805" y="4952"/>
                  <a:pt x="3521" y="5262"/>
                </a:cubicBezTo>
                <a:cubicBezTo>
                  <a:pt x="3237" y="5558"/>
                  <a:pt x="3005" y="5907"/>
                  <a:pt x="2657" y="5932"/>
                </a:cubicBezTo>
                <a:cubicBezTo>
                  <a:pt x="2454" y="6059"/>
                  <a:pt x="1739" y="6823"/>
                  <a:pt x="2220" y="6823"/>
                </a:cubicBezTo>
                <a:cubicBezTo>
                  <a:pt x="2228" y="6823"/>
                  <a:pt x="2236" y="6822"/>
                  <a:pt x="2245" y="6822"/>
                </a:cubicBezTo>
                <a:lnTo>
                  <a:pt x="2245" y="6822"/>
                </a:lnTo>
                <a:cubicBezTo>
                  <a:pt x="2129" y="7067"/>
                  <a:pt x="2012" y="7286"/>
                  <a:pt x="1922" y="7493"/>
                </a:cubicBezTo>
                <a:cubicBezTo>
                  <a:pt x="1832" y="7712"/>
                  <a:pt x="1716" y="7905"/>
                  <a:pt x="1613" y="8111"/>
                </a:cubicBezTo>
                <a:cubicBezTo>
                  <a:pt x="1510" y="8318"/>
                  <a:pt x="1406" y="8511"/>
                  <a:pt x="1290" y="8730"/>
                </a:cubicBezTo>
                <a:cubicBezTo>
                  <a:pt x="1187" y="8950"/>
                  <a:pt x="1110" y="9195"/>
                  <a:pt x="1007" y="9465"/>
                </a:cubicBezTo>
                <a:cubicBezTo>
                  <a:pt x="1110" y="9569"/>
                  <a:pt x="1071" y="9749"/>
                  <a:pt x="994" y="9943"/>
                </a:cubicBezTo>
                <a:cubicBezTo>
                  <a:pt x="916" y="10149"/>
                  <a:pt x="813" y="10368"/>
                  <a:pt x="736" y="10549"/>
                </a:cubicBezTo>
                <a:cubicBezTo>
                  <a:pt x="697" y="10755"/>
                  <a:pt x="659" y="10987"/>
                  <a:pt x="607" y="11219"/>
                </a:cubicBezTo>
                <a:cubicBezTo>
                  <a:pt x="568" y="11464"/>
                  <a:pt x="542" y="11709"/>
                  <a:pt x="491" y="11967"/>
                </a:cubicBezTo>
                <a:cubicBezTo>
                  <a:pt x="439" y="12225"/>
                  <a:pt x="388" y="12483"/>
                  <a:pt x="336" y="12741"/>
                </a:cubicBezTo>
                <a:cubicBezTo>
                  <a:pt x="285" y="12999"/>
                  <a:pt x="207" y="13256"/>
                  <a:pt x="130" y="13514"/>
                </a:cubicBezTo>
                <a:cubicBezTo>
                  <a:pt x="414" y="13979"/>
                  <a:pt x="426" y="14133"/>
                  <a:pt x="1" y="14198"/>
                </a:cubicBezTo>
                <a:cubicBezTo>
                  <a:pt x="207" y="14842"/>
                  <a:pt x="285" y="14920"/>
                  <a:pt x="194" y="15449"/>
                </a:cubicBezTo>
                <a:cubicBezTo>
                  <a:pt x="336" y="15810"/>
                  <a:pt x="426" y="16467"/>
                  <a:pt x="362" y="16828"/>
                </a:cubicBezTo>
                <a:cubicBezTo>
                  <a:pt x="813" y="16828"/>
                  <a:pt x="594" y="17628"/>
                  <a:pt x="710" y="18053"/>
                </a:cubicBezTo>
                <a:cubicBezTo>
                  <a:pt x="633" y="18247"/>
                  <a:pt x="568" y="18479"/>
                  <a:pt x="517" y="18672"/>
                </a:cubicBezTo>
                <a:cubicBezTo>
                  <a:pt x="646" y="19188"/>
                  <a:pt x="994" y="18646"/>
                  <a:pt x="1071" y="19252"/>
                </a:cubicBezTo>
                <a:cubicBezTo>
                  <a:pt x="1161" y="19459"/>
                  <a:pt x="1265" y="19678"/>
                  <a:pt x="1368" y="19884"/>
                </a:cubicBezTo>
                <a:cubicBezTo>
                  <a:pt x="1561" y="20052"/>
                  <a:pt x="1651" y="20323"/>
                  <a:pt x="1742" y="21071"/>
                </a:cubicBezTo>
                <a:lnTo>
                  <a:pt x="2025" y="21561"/>
                </a:lnTo>
                <a:cubicBezTo>
                  <a:pt x="2180" y="21999"/>
                  <a:pt x="2386" y="22424"/>
                  <a:pt x="2619" y="22837"/>
                </a:cubicBezTo>
                <a:cubicBezTo>
                  <a:pt x="2722" y="22914"/>
                  <a:pt x="2786" y="22979"/>
                  <a:pt x="2864" y="23031"/>
                </a:cubicBezTo>
                <a:cubicBezTo>
                  <a:pt x="3186" y="23533"/>
                  <a:pt x="3547" y="23998"/>
                  <a:pt x="3921" y="24449"/>
                </a:cubicBezTo>
                <a:cubicBezTo>
                  <a:pt x="4114" y="24681"/>
                  <a:pt x="4321" y="24887"/>
                  <a:pt x="4527" y="25107"/>
                </a:cubicBezTo>
                <a:cubicBezTo>
                  <a:pt x="4720" y="25326"/>
                  <a:pt x="4927" y="25558"/>
                  <a:pt x="5159" y="25751"/>
                </a:cubicBezTo>
                <a:lnTo>
                  <a:pt x="5842" y="26293"/>
                </a:lnTo>
                <a:cubicBezTo>
                  <a:pt x="6165" y="26512"/>
                  <a:pt x="6487" y="26822"/>
                  <a:pt x="6835" y="26860"/>
                </a:cubicBezTo>
                <a:cubicBezTo>
                  <a:pt x="7145" y="27015"/>
                  <a:pt x="7467" y="27131"/>
                  <a:pt x="7802" y="27234"/>
                </a:cubicBezTo>
                <a:cubicBezTo>
                  <a:pt x="8008" y="27415"/>
                  <a:pt x="8241" y="27569"/>
                  <a:pt x="8498" y="27685"/>
                </a:cubicBezTo>
                <a:cubicBezTo>
                  <a:pt x="8808" y="27750"/>
                  <a:pt x="9130" y="27763"/>
                  <a:pt x="9401" y="27802"/>
                </a:cubicBezTo>
                <a:lnTo>
                  <a:pt x="10123" y="28111"/>
                </a:lnTo>
                <a:cubicBezTo>
                  <a:pt x="10355" y="28201"/>
                  <a:pt x="10600" y="28279"/>
                  <a:pt x="10858" y="28369"/>
                </a:cubicBezTo>
                <a:cubicBezTo>
                  <a:pt x="11542" y="28601"/>
                  <a:pt x="12238" y="28769"/>
                  <a:pt x="12947" y="28885"/>
                </a:cubicBezTo>
                <a:cubicBezTo>
                  <a:pt x="13024" y="28807"/>
                  <a:pt x="13063" y="28743"/>
                  <a:pt x="13128" y="28665"/>
                </a:cubicBezTo>
                <a:cubicBezTo>
                  <a:pt x="13340" y="28809"/>
                  <a:pt x="13679" y="28898"/>
                  <a:pt x="13997" y="28898"/>
                </a:cubicBezTo>
                <a:cubicBezTo>
                  <a:pt x="14278" y="28898"/>
                  <a:pt x="14543" y="28829"/>
                  <a:pt x="14688" y="28665"/>
                </a:cubicBezTo>
                <a:cubicBezTo>
                  <a:pt x="14920" y="28640"/>
                  <a:pt x="15152" y="28601"/>
                  <a:pt x="15397" y="28562"/>
                </a:cubicBezTo>
                <a:lnTo>
                  <a:pt x="15874" y="28537"/>
                </a:lnTo>
                <a:cubicBezTo>
                  <a:pt x="16042" y="28524"/>
                  <a:pt x="16197" y="28511"/>
                  <a:pt x="16364" y="28485"/>
                </a:cubicBezTo>
                <a:cubicBezTo>
                  <a:pt x="16687" y="28446"/>
                  <a:pt x="17009" y="28408"/>
                  <a:pt x="17344" y="28356"/>
                </a:cubicBezTo>
                <a:cubicBezTo>
                  <a:pt x="17757" y="28266"/>
                  <a:pt x="18169" y="28175"/>
                  <a:pt x="18569" y="28072"/>
                </a:cubicBezTo>
                <a:cubicBezTo>
                  <a:pt x="18982" y="27969"/>
                  <a:pt x="19381" y="27827"/>
                  <a:pt x="19781" y="27685"/>
                </a:cubicBezTo>
                <a:cubicBezTo>
                  <a:pt x="20091" y="27608"/>
                  <a:pt x="20400" y="27466"/>
                  <a:pt x="20658" y="27286"/>
                </a:cubicBezTo>
                <a:cubicBezTo>
                  <a:pt x="20993" y="27079"/>
                  <a:pt x="21303" y="26847"/>
                  <a:pt x="21599" y="26589"/>
                </a:cubicBezTo>
                <a:cubicBezTo>
                  <a:pt x="21793" y="26448"/>
                  <a:pt x="21986" y="26319"/>
                  <a:pt x="22167" y="26164"/>
                </a:cubicBezTo>
                <a:cubicBezTo>
                  <a:pt x="22412" y="26022"/>
                  <a:pt x="22644" y="25880"/>
                  <a:pt x="22863" y="25713"/>
                </a:cubicBezTo>
                <a:lnTo>
                  <a:pt x="23379" y="25236"/>
                </a:lnTo>
                <a:cubicBezTo>
                  <a:pt x="23546" y="25081"/>
                  <a:pt x="23714" y="24900"/>
                  <a:pt x="23856" y="24733"/>
                </a:cubicBezTo>
                <a:cubicBezTo>
                  <a:pt x="24165" y="24462"/>
                  <a:pt x="24488" y="24191"/>
                  <a:pt x="24655" y="23778"/>
                </a:cubicBezTo>
                <a:cubicBezTo>
                  <a:pt x="24810" y="23572"/>
                  <a:pt x="24965" y="23379"/>
                  <a:pt x="25120" y="23172"/>
                </a:cubicBezTo>
                <a:cubicBezTo>
                  <a:pt x="25261" y="22979"/>
                  <a:pt x="25390" y="22760"/>
                  <a:pt x="25519" y="22528"/>
                </a:cubicBezTo>
                <a:cubicBezTo>
                  <a:pt x="25661" y="22308"/>
                  <a:pt x="25829" y="22141"/>
                  <a:pt x="25971" y="21947"/>
                </a:cubicBezTo>
                <a:lnTo>
                  <a:pt x="26383" y="21316"/>
                </a:lnTo>
                <a:cubicBezTo>
                  <a:pt x="26473" y="21161"/>
                  <a:pt x="26615" y="20967"/>
                  <a:pt x="26718" y="20800"/>
                </a:cubicBezTo>
                <a:cubicBezTo>
                  <a:pt x="26822" y="20619"/>
                  <a:pt x="26886" y="20452"/>
                  <a:pt x="26847" y="20348"/>
                </a:cubicBezTo>
                <a:cubicBezTo>
                  <a:pt x="26938" y="20039"/>
                  <a:pt x="27054" y="19730"/>
                  <a:pt x="27131" y="19420"/>
                </a:cubicBezTo>
                <a:cubicBezTo>
                  <a:pt x="27144" y="19252"/>
                  <a:pt x="27170" y="19046"/>
                  <a:pt x="27170" y="18866"/>
                </a:cubicBezTo>
                <a:cubicBezTo>
                  <a:pt x="27015" y="18621"/>
                  <a:pt x="26899" y="18376"/>
                  <a:pt x="26744" y="18143"/>
                </a:cubicBezTo>
                <a:cubicBezTo>
                  <a:pt x="26693" y="18066"/>
                  <a:pt x="26628" y="17989"/>
                  <a:pt x="26551" y="17924"/>
                </a:cubicBezTo>
                <a:cubicBezTo>
                  <a:pt x="26293" y="17770"/>
                  <a:pt x="26009" y="17641"/>
                  <a:pt x="25739" y="17499"/>
                </a:cubicBezTo>
                <a:cubicBezTo>
                  <a:pt x="25777" y="17383"/>
                  <a:pt x="25803" y="17292"/>
                  <a:pt x="25842" y="17176"/>
                </a:cubicBezTo>
                <a:lnTo>
                  <a:pt x="26164" y="16609"/>
                </a:lnTo>
                <a:cubicBezTo>
                  <a:pt x="26267" y="16416"/>
                  <a:pt x="26357" y="16222"/>
                  <a:pt x="26448" y="16016"/>
                </a:cubicBezTo>
                <a:cubicBezTo>
                  <a:pt x="26345" y="15913"/>
                  <a:pt x="26254" y="15810"/>
                  <a:pt x="26164" y="15706"/>
                </a:cubicBezTo>
                <a:cubicBezTo>
                  <a:pt x="26357" y="15500"/>
                  <a:pt x="26486" y="15100"/>
                  <a:pt x="26345" y="14817"/>
                </a:cubicBezTo>
                <a:cubicBezTo>
                  <a:pt x="26276" y="14799"/>
                  <a:pt x="26207" y="14788"/>
                  <a:pt x="26141" y="14788"/>
                </a:cubicBezTo>
                <a:cubicBezTo>
                  <a:pt x="25960" y="14788"/>
                  <a:pt x="25793" y="14876"/>
                  <a:pt x="25661" y="15178"/>
                </a:cubicBezTo>
                <a:cubicBezTo>
                  <a:pt x="25571" y="15023"/>
                  <a:pt x="25455" y="14855"/>
                  <a:pt x="25365" y="14714"/>
                </a:cubicBezTo>
                <a:cubicBezTo>
                  <a:pt x="25349" y="14715"/>
                  <a:pt x="25334" y="14715"/>
                  <a:pt x="25318" y="14715"/>
                </a:cubicBezTo>
                <a:cubicBezTo>
                  <a:pt x="25164" y="14715"/>
                  <a:pt x="24998" y="14659"/>
                  <a:pt x="24840" y="14659"/>
                </a:cubicBezTo>
                <a:cubicBezTo>
                  <a:pt x="24691" y="14659"/>
                  <a:pt x="24550" y="14710"/>
                  <a:pt x="24436" y="14907"/>
                </a:cubicBezTo>
                <a:lnTo>
                  <a:pt x="23804" y="14649"/>
                </a:lnTo>
                <a:cubicBezTo>
                  <a:pt x="23804" y="14494"/>
                  <a:pt x="23817" y="14352"/>
                  <a:pt x="23817" y="14198"/>
                </a:cubicBezTo>
                <a:cubicBezTo>
                  <a:pt x="23817" y="10239"/>
                  <a:pt x="21329" y="6706"/>
                  <a:pt x="17602" y="5365"/>
                </a:cubicBezTo>
                <a:lnTo>
                  <a:pt x="17718" y="5262"/>
                </a:lnTo>
                <a:cubicBezTo>
                  <a:pt x="17731" y="5223"/>
                  <a:pt x="17731" y="5210"/>
                  <a:pt x="17744" y="5172"/>
                </a:cubicBezTo>
                <a:cubicBezTo>
                  <a:pt x="17777" y="5161"/>
                  <a:pt x="17810" y="5157"/>
                  <a:pt x="17841" y="5157"/>
                </a:cubicBezTo>
                <a:cubicBezTo>
                  <a:pt x="17974" y="5157"/>
                  <a:pt x="18086" y="5237"/>
                  <a:pt x="18197" y="5237"/>
                </a:cubicBezTo>
                <a:cubicBezTo>
                  <a:pt x="18247" y="5237"/>
                  <a:pt x="18298" y="5220"/>
                  <a:pt x="18350" y="5172"/>
                </a:cubicBezTo>
                <a:cubicBezTo>
                  <a:pt x="18672" y="4965"/>
                  <a:pt x="18182" y="4630"/>
                  <a:pt x="18724" y="4243"/>
                </a:cubicBezTo>
                <a:cubicBezTo>
                  <a:pt x="18879" y="4385"/>
                  <a:pt x="19046" y="4514"/>
                  <a:pt x="19240" y="4617"/>
                </a:cubicBezTo>
                <a:cubicBezTo>
                  <a:pt x="19407" y="4707"/>
                  <a:pt x="19588" y="4772"/>
                  <a:pt x="19768" y="4875"/>
                </a:cubicBezTo>
                <a:cubicBezTo>
                  <a:pt x="20116" y="5043"/>
                  <a:pt x="20478" y="5197"/>
                  <a:pt x="20761" y="5507"/>
                </a:cubicBezTo>
                <a:cubicBezTo>
                  <a:pt x="20875" y="5507"/>
                  <a:pt x="20980" y="5523"/>
                  <a:pt x="21083" y="5523"/>
                </a:cubicBezTo>
                <a:cubicBezTo>
                  <a:pt x="21109" y="5523"/>
                  <a:pt x="21135" y="5522"/>
                  <a:pt x="21161" y="5520"/>
                </a:cubicBezTo>
                <a:lnTo>
                  <a:pt x="21483" y="5146"/>
                </a:lnTo>
                <a:cubicBezTo>
                  <a:pt x="21535" y="5236"/>
                  <a:pt x="21599" y="5313"/>
                  <a:pt x="21677" y="5391"/>
                </a:cubicBezTo>
                <a:cubicBezTo>
                  <a:pt x="21718" y="5441"/>
                  <a:pt x="21787" y="5469"/>
                  <a:pt x="21854" y="5469"/>
                </a:cubicBezTo>
                <a:cubicBezTo>
                  <a:pt x="21892" y="5469"/>
                  <a:pt x="21928" y="5461"/>
                  <a:pt x="21960" y="5442"/>
                </a:cubicBezTo>
                <a:cubicBezTo>
                  <a:pt x="22089" y="5610"/>
                  <a:pt x="22192" y="5739"/>
                  <a:pt x="22296" y="5894"/>
                </a:cubicBezTo>
                <a:cubicBezTo>
                  <a:pt x="22270" y="6139"/>
                  <a:pt x="22089" y="6280"/>
                  <a:pt x="22180" y="6616"/>
                </a:cubicBezTo>
                <a:cubicBezTo>
                  <a:pt x="22298" y="6876"/>
                  <a:pt x="22404" y="6955"/>
                  <a:pt x="22513" y="6955"/>
                </a:cubicBezTo>
                <a:cubicBezTo>
                  <a:pt x="22687" y="6955"/>
                  <a:pt x="22868" y="6753"/>
                  <a:pt x="23119" y="6753"/>
                </a:cubicBezTo>
                <a:cubicBezTo>
                  <a:pt x="23141" y="6753"/>
                  <a:pt x="23163" y="6754"/>
                  <a:pt x="23185" y="6758"/>
                </a:cubicBezTo>
                <a:cubicBezTo>
                  <a:pt x="23005" y="6925"/>
                  <a:pt x="23443" y="7415"/>
                  <a:pt x="23727" y="7493"/>
                </a:cubicBezTo>
                <a:lnTo>
                  <a:pt x="23843" y="7660"/>
                </a:lnTo>
                <a:cubicBezTo>
                  <a:pt x="23907" y="7892"/>
                  <a:pt x="23920" y="8124"/>
                  <a:pt x="23959" y="8356"/>
                </a:cubicBezTo>
                <a:lnTo>
                  <a:pt x="24230" y="8834"/>
                </a:lnTo>
                <a:cubicBezTo>
                  <a:pt x="24501" y="9143"/>
                  <a:pt x="24346" y="9259"/>
                  <a:pt x="24256" y="9388"/>
                </a:cubicBezTo>
                <a:cubicBezTo>
                  <a:pt x="24178" y="9517"/>
                  <a:pt x="24140" y="9659"/>
                  <a:pt x="24604" y="10084"/>
                </a:cubicBezTo>
                <a:lnTo>
                  <a:pt x="25132" y="10123"/>
                </a:lnTo>
                <a:lnTo>
                  <a:pt x="25249" y="10458"/>
                </a:lnTo>
                <a:cubicBezTo>
                  <a:pt x="25403" y="10716"/>
                  <a:pt x="25558" y="10974"/>
                  <a:pt x="25713" y="11258"/>
                </a:cubicBezTo>
                <a:cubicBezTo>
                  <a:pt x="25816" y="11567"/>
                  <a:pt x="25867" y="11903"/>
                  <a:pt x="25880" y="12225"/>
                </a:cubicBezTo>
                <a:cubicBezTo>
                  <a:pt x="25906" y="12547"/>
                  <a:pt x="26061" y="12844"/>
                  <a:pt x="26306" y="13037"/>
                </a:cubicBezTo>
                <a:cubicBezTo>
                  <a:pt x="26345" y="12354"/>
                  <a:pt x="26332" y="11683"/>
                  <a:pt x="26254" y="11013"/>
                </a:cubicBezTo>
                <a:lnTo>
                  <a:pt x="26151" y="10561"/>
                </a:lnTo>
                <a:cubicBezTo>
                  <a:pt x="25816" y="8872"/>
                  <a:pt x="25145" y="7273"/>
                  <a:pt x="24165" y="5855"/>
                </a:cubicBezTo>
                <a:cubicBezTo>
                  <a:pt x="24539" y="5571"/>
                  <a:pt x="24011" y="5236"/>
                  <a:pt x="23572" y="5055"/>
                </a:cubicBezTo>
                <a:cubicBezTo>
                  <a:pt x="23250" y="4746"/>
                  <a:pt x="22940" y="4437"/>
                  <a:pt x="22618" y="4153"/>
                </a:cubicBezTo>
                <a:cubicBezTo>
                  <a:pt x="22283" y="3856"/>
                  <a:pt x="21935" y="3598"/>
                  <a:pt x="21574" y="3341"/>
                </a:cubicBezTo>
                <a:cubicBezTo>
                  <a:pt x="21651" y="2979"/>
                  <a:pt x="21303" y="2657"/>
                  <a:pt x="21535" y="2515"/>
                </a:cubicBezTo>
                <a:cubicBezTo>
                  <a:pt x="21303" y="2361"/>
                  <a:pt x="21032" y="2270"/>
                  <a:pt x="20761" y="2244"/>
                </a:cubicBezTo>
                <a:cubicBezTo>
                  <a:pt x="20864" y="1703"/>
                  <a:pt x="19936" y="1716"/>
                  <a:pt x="19485" y="1522"/>
                </a:cubicBezTo>
                <a:cubicBezTo>
                  <a:pt x="19227" y="1381"/>
                  <a:pt x="18943" y="1252"/>
                  <a:pt x="18672" y="1110"/>
                </a:cubicBezTo>
                <a:cubicBezTo>
                  <a:pt x="18608" y="1019"/>
                  <a:pt x="18543" y="942"/>
                  <a:pt x="18466" y="865"/>
                </a:cubicBezTo>
                <a:cubicBezTo>
                  <a:pt x="18182" y="710"/>
                  <a:pt x="17899" y="581"/>
                  <a:pt x="17615" y="452"/>
                </a:cubicBezTo>
                <a:cubicBezTo>
                  <a:pt x="17425" y="430"/>
                  <a:pt x="17240" y="424"/>
                  <a:pt x="17056" y="424"/>
                </a:cubicBezTo>
                <a:cubicBezTo>
                  <a:pt x="16883" y="424"/>
                  <a:pt x="16710" y="429"/>
                  <a:pt x="16535" y="429"/>
                </a:cubicBezTo>
                <a:cubicBezTo>
                  <a:pt x="16465" y="429"/>
                  <a:pt x="16396" y="428"/>
                  <a:pt x="16325" y="426"/>
                </a:cubicBezTo>
                <a:cubicBezTo>
                  <a:pt x="16197" y="259"/>
                  <a:pt x="16003" y="143"/>
                  <a:pt x="15784" y="104"/>
                </a:cubicBezTo>
                <a:cubicBezTo>
                  <a:pt x="15714" y="96"/>
                  <a:pt x="15645" y="92"/>
                  <a:pt x="15576" y="92"/>
                </a:cubicBezTo>
                <a:cubicBezTo>
                  <a:pt x="15427" y="92"/>
                  <a:pt x="15280" y="111"/>
                  <a:pt x="15139" y="156"/>
                </a:cubicBezTo>
                <a:lnTo>
                  <a:pt x="14456" y="310"/>
                </a:lnTo>
                <a:cubicBezTo>
                  <a:pt x="14237" y="375"/>
                  <a:pt x="14004" y="413"/>
                  <a:pt x="13772" y="413"/>
                </a:cubicBezTo>
                <a:cubicBezTo>
                  <a:pt x="13540" y="336"/>
                  <a:pt x="13682" y="143"/>
                  <a:pt x="13630" y="1"/>
                </a:cubicBezTo>
                <a:close/>
              </a:path>
            </a:pathLst>
          </a:custGeom>
          <a:solidFill>
            <a:schemeClr val="accent1"/>
          </a:solidFill>
          <a:ln>
            <a:noFill/>
          </a:ln>
        </p:spPr>
        <p:txBody>
          <a:bodyPr spcFirstLastPara="1" wrap="square" lIns="121900" tIns="121900" rIns="121900" bIns="121900" anchor="ctr" anchorCtr="0">
            <a:noAutofit/>
          </a:bodyPr>
          <a:lstStyle/>
          <a:p>
            <a:endParaRPr sz="2200">
              <a:latin typeface="UTM Avo" panose="02040603050506020204" pitchFamily="18" charset="0"/>
            </a:endParaRPr>
          </a:p>
        </p:txBody>
      </p:sp>
      <p:sp>
        <p:nvSpPr>
          <p:cNvPr id="7" name="Google Shape;410;p43">
            <a:extLst>
              <a:ext uri="{FF2B5EF4-FFF2-40B4-BE49-F238E27FC236}">
                <a16:creationId xmlns:a16="http://schemas.microsoft.com/office/drawing/2014/main" id="{82F86419-9C4D-33FC-17E2-EC6189469915}"/>
              </a:ext>
            </a:extLst>
          </p:cNvPr>
          <p:cNvSpPr/>
          <p:nvPr/>
        </p:nvSpPr>
        <p:spPr>
          <a:xfrm rot="-6313924">
            <a:off x="585987" y="5253767"/>
            <a:ext cx="1421948" cy="1512528"/>
          </a:xfrm>
          <a:custGeom>
            <a:avLst/>
            <a:gdLst/>
            <a:ahLst/>
            <a:cxnLst/>
            <a:rect l="l" t="t" r="r" b="b"/>
            <a:pathLst>
              <a:path w="27170" h="28899" extrusionOk="0">
                <a:moveTo>
                  <a:pt x="13630" y="1"/>
                </a:moveTo>
                <a:cubicBezTo>
                  <a:pt x="13385" y="1"/>
                  <a:pt x="13153" y="27"/>
                  <a:pt x="12908" y="78"/>
                </a:cubicBezTo>
                <a:cubicBezTo>
                  <a:pt x="12689" y="143"/>
                  <a:pt x="12470" y="220"/>
                  <a:pt x="12251" y="284"/>
                </a:cubicBezTo>
                <a:cubicBezTo>
                  <a:pt x="12032" y="362"/>
                  <a:pt x="11825" y="426"/>
                  <a:pt x="11606" y="478"/>
                </a:cubicBezTo>
                <a:cubicBezTo>
                  <a:pt x="11387" y="542"/>
                  <a:pt x="11168" y="581"/>
                  <a:pt x="10936" y="594"/>
                </a:cubicBezTo>
                <a:cubicBezTo>
                  <a:pt x="10755" y="710"/>
                  <a:pt x="10562" y="800"/>
                  <a:pt x="10368" y="878"/>
                </a:cubicBezTo>
                <a:cubicBezTo>
                  <a:pt x="10175" y="955"/>
                  <a:pt x="9968" y="1032"/>
                  <a:pt x="9749" y="1110"/>
                </a:cubicBezTo>
                <a:cubicBezTo>
                  <a:pt x="9530" y="1174"/>
                  <a:pt x="9298" y="1239"/>
                  <a:pt x="9066" y="1303"/>
                </a:cubicBezTo>
                <a:cubicBezTo>
                  <a:pt x="8834" y="1368"/>
                  <a:pt x="8602" y="1458"/>
                  <a:pt x="8370" y="1535"/>
                </a:cubicBezTo>
                <a:cubicBezTo>
                  <a:pt x="8357" y="1742"/>
                  <a:pt x="8331" y="1909"/>
                  <a:pt x="8331" y="2103"/>
                </a:cubicBezTo>
                <a:cubicBezTo>
                  <a:pt x="8176" y="2180"/>
                  <a:pt x="8008" y="2244"/>
                  <a:pt x="7854" y="2335"/>
                </a:cubicBezTo>
                <a:cubicBezTo>
                  <a:pt x="7660" y="2167"/>
                  <a:pt x="7441" y="2232"/>
                  <a:pt x="7441" y="2090"/>
                </a:cubicBezTo>
                <a:cubicBezTo>
                  <a:pt x="7170" y="2257"/>
                  <a:pt x="6900" y="2399"/>
                  <a:pt x="6603" y="2580"/>
                </a:cubicBezTo>
                <a:cubicBezTo>
                  <a:pt x="6203" y="2722"/>
                  <a:pt x="5546" y="2838"/>
                  <a:pt x="5391" y="3224"/>
                </a:cubicBezTo>
                <a:cubicBezTo>
                  <a:pt x="5404" y="3676"/>
                  <a:pt x="4553" y="3921"/>
                  <a:pt x="4643" y="4411"/>
                </a:cubicBezTo>
                <a:lnTo>
                  <a:pt x="4450" y="4617"/>
                </a:lnTo>
                <a:cubicBezTo>
                  <a:pt x="4089" y="4643"/>
                  <a:pt x="3805" y="4952"/>
                  <a:pt x="3521" y="5262"/>
                </a:cubicBezTo>
                <a:cubicBezTo>
                  <a:pt x="3237" y="5558"/>
                  <a:pt x="3005" y="5907"/>
                  <a:pt x="2657" y="5932"/>
                </a:cubicBezTo>
                <a:cubicBezTo>
                  <a:pt x="2454" y="6059"/>
                  <a:pt x="1739" y="6823"/>
                  <a:pt x="2220" y="6823"/>
                </a:cubicBezTo>
                <a:cubicBezTo>
                  <a:pt x="2228" y="6823"/>
                  <a:pt x="2236" y="6822"/>
                  <a:pt x="2245" y="6822"/>
                </a:cubicBezTo>
                <a:lnTo>
                  <a:pt x="2245" y="6822"/>
                </a:lnTo>
                <a:cubicBezTo>
                  <a:pt x="2129" y="7067"/>
                  <a:pt x="2012" y="7286"/>
                  <a:pt x="1922" y="7493"/>
                </a:cubicBezTo>
                <a:cubicBezTo>
                  <a:pt x="1832" y="7712"/>
                  <a:pt x="1716" y="7905"/>
                  <a:pt x="1613" y="8111"/>
                </a:cubicBezTo>
                <a:cubicBezTo>
                  <a:pt x="1510" y="8318"/>
                  <a:pt x="1406" y="8511"/>
                  <a:pt x="1290" y="8730"/>
                </a:cubicBezTo>
                <a:cubicBezTo>
                  <a:pt x="1187" y="8950"/>
                  <a:pt x="1110" y="9195"/>
                  <a:pt x="1007" y="9465"/>
                </a:cubicBezTo>
                <a:cubicBezTo>
                  <a:pt x="1110" y="9569"/>
                  <a:pt x="1071" y="9749"/>
                  <a:pt x="994" y="9943"/>
                </a:cubicBezTo>
                <a:cubicBezTo>
                  <a:pt x="916" y="10149"/>
                  <a:pt x="813" y="10368"/>
                  <a:pt x="736" y="10549"/>
                </a:cubicBezTo>
                <a:cubicBezTo>
                  <a:pt x="697" y="10755"/>
                  <a:pt x="659" y="10987"/>
                  <a:pt x="607" y="11219"/>
                </a:cubicBezTo>
                <a:cubicBezTo>
                  <a:pt x="568" y="11464"/>
                  <a:pt x="542" y="11709"/>
                  <a:pt x="491" y="11967"/>
                </a:cubicBezTo>
                <a:cubicBezTo>
                  <a:pt x="439" y="12225"/>
                  <a:pt x="388" y="12483"/>
                  <a:pt x="336" y="12741"/>
                </a:cubicBezTo>
                <a:cubicBezTo>
                  <a:pt x="285" y="12999"/>
                  <a:pt x="207" y="13256"/>
                  <a:pt x="130" y="13514"/>
                </a:cubicBezTo>
                <a:cubicBezTo>
                  <a:pt x="414" y="13979"/>
                  <a:pt x="426" y="14133"/>
                  <a:pt x="1" y="14198"/>
                </a:cubicBezTo>
                <a:cubicBezTo>
                  <a:pt x="207" y="14842"/>
                  <a:pt x="285" y="14920"/>
                  <a:pt x="194" y="15449"/>
                </a:cubicBezTo>
                <a:cubicBezTo>
                  <a:pt x="336" y="15810"/>
                  <a:pt x="426" y="16467"/>
                  <a:pt x="362" y="16828"/>
                </a:cubicBezTo>
                <a:cubicBezTo>
                  <a:pt x="813" y="16828"/>
                  <a:pt x="594" y="17628"/>
                  <a:pt x="710" y="18053"/>
                </a:cubicBezTo>
                <a:cubicBezTo>
                  <a:pt x="633" y="18247"/>
                  <a:pt x="568" y="18479"/>
                  <a:pt x="517" y="18672"/>
                </a:cubicBezTo>
                <a:cubicBezTo>
                  <a:pt x="646" y="19188"/>
                  <a:pt x="994" y="18646"/>
                  <a:pt x="1071" y="19252"/>
                </a:cubicBezTo>
                <a:cubicBezTo>
                  <a:pt x="1161" y="19459"/>
                  <a:pt x="1265" y="19678"/>
                  <a:pt x="1368" y="19884"/>
                </a:cubicBezTo>
                <a:cubicBezTo>
                  <a:pt x="1561" y="20052"/>
                  <a:pt x="1651" y="20323"/>
                  <a:pt x="1742" y="21071"/>
                </a:cubicBezTo>
                <a:lnTo>
                  <a:pt x="2025" y="21561"/>
                </a:lnTo>
                <a:cubicBezTo>
                  <a:pt x="2180" y="21999"/>
                  <a:pt x="2386" y="22424"/>
                  <a:pt x="2619" y="22837"/>
                </a:cubicBezTo>
                <a:cubicBezTo>
                  <a:pt x="2722" y="22914"/>
                  <a:pt x="2786" y="22979"/>
                  <a:pt x="2864" y="23031"/>
                </a:cubicBezTo>
                <a:cubicBezTo>
                  <a:pt x="3186" y="23533"/>
                  <a:pt x="3547" y="23998"/>
                  <a:pt x="3921" y="24449"/>
                </a:cubicBezTo>
                <a:cubicBezTo>
                  <a:pt x="4114" y="24681"/>
                  <a:pt x="4321" y="24887"/>
                  <a:pt x="4527" y="25107"/>
                </a:cubicBezTo>
                <a:cubicBezTo>
                  <a:pt x="4720" y="25326"/>
                  <a:pt x="4927" y="25558"/>
                  <a:pt x="5159" y="25751"/>
                </a:cubicBezTo>
                <a:lnTo>
                  <a:pt x="5842" y="26293"/>
                </a:lnTo>
                <a:cubicBezTo>
                  <a:pt x="6165" y="26512"/>
                  <a:pt x="6487" y="26822"/>
                  <a:pt x="6835" y="26860"/>
                </a:cubicBezTo>
                <a:cubicBezTo>
                  <a:pt x="7145" y="27015"/>
                  <a:pt x="7467" y="27131"/>
                  <a:pt x="7802" y="27234"/>
                </a:cubicBezTo>
                <a:cubicBezTo>
                  <a:pt x="8008" y="27415"/>
                  <a:pt x="8241" y="27569"/>
                  <a:pt x="8498" y="27685"/>
                </a:cubicBezTo>
                <a:cubicBezTo>
                  <a:pt x="8808" y="27750"/>
                  <a:pt x="9130" y="27763"/>
                  <a:pt x="9401" y="27802"/>
                </a:cubicBezTo>
                <a:lnTo>
                  <a:pt x="10123" y="28111"/>
                </a:lnTo>
                <a:cubicBezTo>
                  <a:pt x="10355" y="28201"/>
                  <a:pt x="10600" y="28279"/>
                  <a:pt x="10858" y="28369"/>
                </a:cubicBezTo>
                <a:cubicBezTo>
                  <a:pt x="11542" y="28601"/>
                  <a:pt x="12238" y="28769"/>
                  <a:pt x="12947" y="28885"/>
                </a:cubicBezTo>
                <a:cubicBezTo>
                  <a:pt x="13024" y="28807"/>
                  <a:pt x="13063" y="28743"/>
                  <a:pt x="13128" y="28665"/>
                </a:cubicBezTo>
                <a:cubicBezTo>
                  <a:pt x="13340" y="28809"/>
                  <a:pt x="13679" y="28898"/>
                  <a:pt x="13997" y="28898"/>
                </a:cubicBezTo>
                <a:cubicBezTo>
                  <a:pt x="14278" y="28898"/>
                  <a:pt x="14543" y="28829"/>
                  <a:pt x="14688" y="28665"/>
                </a:cubicBezTo>
                <a:cubicBezTo>
                  <a:pt x="14920" y="28640"/>
                  <a:pt x="15152" y="28601"/>
                  <a:pt x="15397" y="28562"/>
                </a:cubicBezTo>
                <a:lnTo>
                  <a:pt x="15874" y="28537"/>
                </a:lnTo>
                <a:cubicBezTo>
                  <a:pt x="16042" y="28524"/>
                  <a:pt x="16197" y="28511"/>
                  <a:pt x="16364" y="28485"/>
                </a:cubicBezTo>
                <a:cubicBezTo>
                  <a:pt x="16687" y="28446"/>
                  <a:pt x="17009" y="28408"/>
                  <a:pt x="17344" y="28356"/>
                </a:cubicBezTo>
                <a:cubicBezTo>
                  <a:pt x="17757" y="28266"/>
                  <a:pt x="18169" y="28175"/>
                  <a:pt x="18569" y="28072"/>
                </a:cubicBezTo>
                <a:cubicBezTo>
                  <a:pt x="18982" y="27969"/>
                  <a:pt x="19381" y="27827"/>
                  <a:pt x="19781" y="27685"/>
                </a:cubicBezTo>
                <a:cubicBezTo>
                  <a:pt x="20091" y="27608"/>
                  <a:pt x="20400" y="27466"/>
                  <a:pt x="20658" y="27286"/>
                </a:cubicBezTo>
                <a:cubicBezTo>
                  <a:pt x="20993" y="27079"/>
                  <a:pt x="21303" y="26847"/>
                  <a:pt x="21599" y="26589"/>
                </a:cubicBezTo>
                <a:cubicBezTo>
                  <a:pt x="21793" y="26448"/>
                  <a:pt x="21986" y="26319"/>
                  <a:pt x="22167" y="26164"/>
                </a:cubicBezTo>
                <a:cubicBezTo>
                  <a:pt x="22412" y="26022"/>
                  <a:pt x="22644" y="25880"/>
                  <a:pt x="22863" y="25713"/>
                </a:cubicBezTo>
                <a:lnTo>
                  <a:pt x="23379" y="25236"/>
                </a:lnTo>
                <a:cubicBezTo>
                  <a:pt x="23546" y="25081"/>
                  <a:pt x="23714" y="24900"/>
                  <a:pt x="23856" y="24733"/>
                </a:cubicBezTo>
                <a:cubicBezTo>
                  <a:pt x="24165" y="24462"/>
                  <a:pt x="24488" y="24191"/>
                  <a:pt x="24655" y="23778"/>
                </a:cubicBezTo>
                <a:cubicBezTo>
                  <a:pt x="24810" y="23572"/>
                  <a:pt x="24965" y="23379"/>
                  <a:pt x="25120" y="23172"/>
                </a:cubicBezTo>
                <a:cubicBezTo>
                  <a:pt x="25261" y="22979"/>
                  <a:pt x="25390" y="22760"/>
                  <a:pt x="25519" y="22528"/>
                </a:cubicBezTo>
                <a:cubicBezTo>
                  <a:pt x="25661" y="22308"/>
                  <a:pt x="25829" y="22141"/>
                  <a:pt x="25971" y="21947"/>
                </a:cubicBezTo>
                <a:lnTo>
                  <a:pt x="26383" y="21316"/>
                </a:lnTo>
                <a:cubicBezTo>
                  <a:pt x="26473" y="21161"/>
                  <a:pt x="26615" y="20967"/>
                  <a:pt x="26718" y="20800"/>
                </a:cubicBezTo>
                <a:cubicBezTo>
                  <a:pt x="26822" y="20619"/>
                  <a:pt x="26886" y="20452"/>
                  <a:pt x="26847" y="20348"/>
                </a:cubicBezTo>
                <a:cubicBezTo>
                  <a:pt x="26938" y="20039"/>
                  <a:pt x="27054" y="19730"/>
                  <a:pt x="27131" y="19420"/>
                </a:cubicBezTo>
                <a:cubicBezTo>
                  <a:pt x="27144" y="19252"/>
                  <a:pt x="27170" y="19046"/>
                  <a:pt x="27170" y="18866"/>
                </a:cubicBezTo>
                <a:cubicBezTo>
                  <a:pt x="27015" y="18621"/>
                  <a:pt x="26899" y="18376"/>
                  <a:pt x="26744" y="18143"/>
                </a:cubicBezTo>
                <a:cubicBezTo>
                  <a:pt x="26693" y="18066"/>
                  <a:pt x="26628" y="17989"/>
                  <a:pt x="26551" y="17924"/>
                </a:cubicBezTo>
                <a:cubicBezTo>
                  <a:pt x="26293" y="17770"/>
                  <a:pt x="26009" y="17641"/>
                  <a:pt x="25739" y="17499"/>
                </a:cubicBezTo>
                <a:cubicBezTo>
                  <a:pt x="25777" y="17383"/>
                  <a:pt x="25803" y="17292"/>
                  <a:pt x="25842" y="17176"/>
                </a:cubicBezTo>
                <a:lnTo>
                  <a:pt x="26164" y="16609"/>
                </a:lnTo>
                <a:cubicBezTo>
                  <a:pt x="26267" y="16416"/>
                  <a:pt x="26357" y="16222"/>
                  <a:pt x="26448" y="16016"/>
                </a:cubicBezTo>
                <a:cubicBezTo>
                  <a:pt x="26345" y="15913"/>
                  <a:pt x="26254" y="15810"/>
                  <a:pt x="26164" y="15706"/>
                </a:cubicBezTo>
                <a:cubicBezTo>
                  <a:pt x="26357" y="15500"/>
                  <a:pt x="26486" y="15100"/>
                  <a:pt x="26345" y="14817"/>
                </a:cubicBezTo>
                <a:cubicBezTo>
                  <a:pt x="26276" y="14799"/>
                  <a:pt x="26207" y="14788"/>
                  <a:pt x="26141" y="14788"/>
                </a:cubicBezTo>
                <a:cubicBezTo>
                  <a:pt x="25960" y="14788"/>
                  <a:pt x="25793" y="14876"/>
                  <a:pt x="25661" y="15178"/>
                </a:cubicBezTo>
                <a:cubicBezTo>
                  <a:pt x="25571" y="15023"/>
                  <a:pt x="25455" y="14855"/>
                  <a:pt x="25365" y="14714"/>
                </a:cubicBezTo>
                <a:cubicBezTo>
                  <a:pt x="25349" y="14715"/>
                  <a:pt x="25334" y="14715"/>
                  <a:pt x="25318" y="14715"/>
                </a:cubicBezTo>
                <a:cubicBezTo>
                  <a:pt x="25164" y="14715"/>
                  <a:pt x="24998" y="14659"/>
                  <a:pt x="24840" y="14659"/>
                </a:cubicBezTo>
                <a:cubicBezTo>
                  <a:pt x="24691" y="14659"/>
                  <a:pt x="24550" y="14710"/>
                  <a:pt x="24436" y="14907"/>
                </a:cubicBezTo>
                <a:lnTo>
                  <a:pt x="23804" y="14649"/>
                </a:lnTo>
                <a:cubicBezTo>
                  <a:pt x="23804" y="14494"/>
                  <a:pt x="23817" y="14352"/>
                  <a:pt x="23817" y="14198"/>
                </a:cubicBezTo>
                <a:cubicBezTo>
                  <a:pt x="23817" y="10239"/>
                  <a:pt x="21329" y="6706"/>
                  <a:pt x="17602" y="5365"/>
                </a:cubicBezTo>
                <a:lnTo>
                  <a:pt x="17718" y="5262"/>
                </a:lnTo>
                <a:cubicBezTo>
                  <a:pt x="17731" y="5223"/>
                  <a:pt x="17731" y="5210"/>
                  <a:pt x="17744" y="5172"/>
                </a:cubicBezTo>
                <a:cubicBezTo>
                  <a:pt x="17777" y="5161"/>
                  <a:pt x="17810" y="5157"/>
                  <a:pt x="17841" y="5157"/>
                </a:cubicBezTo>
                <a:cubicBezTo>
                  <a:pt x="17974" y="5157"/>
                  <a:pt x="18086" y="5237"/>
                  <a:pt x="18197" y="5237"/>
                </a:cubicBezTo>
                <a:cubicBezTo>
                  <a:pt x="18247" y="5237"/>
                  <a:pt x="18298" y="5220"/>
                  <a:pt x="18350" y="5172"/>
                </a:cubicBezTo>
                <a:cubicBezTo>
                  <a:pt x="18672" y="4965"/>
                  <a:pt x="18182" y="4630"/>
                  <a:pt x="18724" y="4243"/>
                </a:cubicBezTo>
                <a:cubicBezTo>
                  <a:pt x="18879" y="4385"/>
                  <a:pt x="19046" y="4514"/>
                  <a:pt x="19240" y="4617"/>
                </a:cubicBezTo>
                <a:cubicBezTo>
                  <a:pt x="19407" y="4707"/>
                  <a:pt x="19588" y="4772"/>
                  <a:pt x="19768" y="4875"/>
                </a:cubicBezTo>
                <a:cubicBezTo>
                  <a:pt x="20116" y="5043"/>
                  <a:pt x="20478" y="5197"/>
                  <a:pt x="20761" y="5507"/>
                </a:cubicBezTo>
                <a:cubicBezTo>
                  <a:pt x="20875" y="5507"/>
                  <a:pt x="20980" y="5523"/>
                  <a:pt x="21083" y="5523"/>
                </a:cubicBezTo>
                <a:cubicBezTo>
                  <a:pt x="21109" y="5523"/>
                  <a:pt x="21135" y="5522"/>
                  <a:pt x="21161" y="5520"/>
                </a:cubicBezTo>
                <a:lnTo>
                  <a:pt x="21483" y="5146"/>
                </a:lnTo>
                <a:cubicBezTo>
                  <a:pt x="21535" y="5236"/>
                  <a:pt x="21599" y="5313"/>
                  <a:pt x="21677" y="5391"/>
                </a:cubicBezTo>
                <a:cubicBezTo>
                  <a:pt x="21718" y="5441"/>
                  <a:pt x="21787" y="5469"/>
                  <a:pt x="21854" y="5469"/>
                </a:cubicBezTo>
                <a:cubicBezTo>
                  <a:pt x="21892" y="5469"/>
                  <a:pt x="21928" y="5461"/>
                  <a:pt x="21960" y="5442"/>
                </a:cubicBezTo>
                <a:cubicBezTo>
                  <a:pt x="22089" y="5610"/>
                  <a:pt x="22192" y="5739"/>
                  <a:pt x="22296" y="5894"/>
                </a:cubicBezTo>
                <a:cubicBezTo>
                  <a:pt x="22270" y="6139"/>
                  <a:pt x="22089" y="6280"/>
                  <a:pt x="22180" y="6616"/>
                </a:cubicBezTo>
                <a:cubicBezTo>
                  <a:pt x="22298" y="6876"/>
                  <a:pt x="22404" y="6955"/>
                  <a:pt x="22513" y="6955"/>
                </a:cubicBezTo>
                <a:cubicBezTo>
                  <a:pt x="22687" y="6955"/>
                  <a:pt x="22868" y="6753"/>
                  <a:pt x="23119" y="6753"/>
                </a:cubicBezTo>
                <a:cubicBezTo>
                  <a:pt x="23141" y="6753"/>
                  <a:pt x="23163" y="6754"/>
                  <a:pt x="23185" y="6758"/>
                </a:cubicBezTo>
                <a:cubicBezTo>
                  <a:pt x="23005" y="6925"/>
                  <a:pt x="23443" y="7415"/>
                  <a:pt x="23727" y="7493"/>
                </a:cubicBezTo>
                <a:lnTo>
                  <a:pt x="23843" y="7660"/>
                </a:lnTo>
                <a:cubicBezTo>
                  <a:pt x="23907" y="7892"/>
                  <a:pt x="23920" y="8124"/>
                  <a:pt x="23959" y="8356"/>
                </a:cubicBezTo>
                <a:lnTo>
                  <a:pt x="24230" y="8834"/>
                </a:lnTo>
                <a:cubicBezTo>
                  <a:pt x="24501" y="9143"/>
                  <a:pt x="24346" y="9259"/>
                  <a:pt x="24256" y="9388"/>
                </a:cubicBezTo>
                <a:cubicBezTo>
                  <a:pt x="24178" y="9517"/>
                  <a:pt x="24140" y="9659"/>
                  <a:pt x="24604" y="10084"/>
                </a:cubicBezTo>
                <a:lnTo>
                  <a:pt x="25132" y="10123"/>
                </a:lnTo>
                <a:lnTo>
                  <a:pt x="25249" y="10458"/>
                </a:lnTo>
                <a:cubicBezTo>
                  <a:pt x="25403" y="10716"/>
                  <a:pt x="25558" y="10974"/>
                  <a:pt x="25713" y="11258"/>
                </a:cubicBezTo>
                <a:cubicBezTo>
                  <a:pt x="25816" y="11567"/>
                  <a:pt x="25867" y="11903"/>
                  <a:pt x="25880" y="12225"/>
                </a:cubicBezTo>
                <a:cubicBezTo>
                  <a:pt x="25906" y="12547"/>
                  <a:pt x="26061" y="12844"/>
                  <a:pt x="26306" y="13037"/>
                </a:cubicBezTo>
                <a:cubicBezTo>
                  <a:pt x="26345" y="12354"/>
                  <a:pt x="26332" y="11683"/>
                  <a:pt x="26254" y="11013"/>
                </a:cubicBezTo>
                <a:lnTo>
                  <a:pt x="26151" y="10561"/>
                </a:lnTo>
                <a:cubicBezTo>
                  <a:pt x="25816" y="8872"/>
                  <a:pt x="25145" y="7273"/>
                  <a:pt x="24165" y="5855"/>
                </a:cubicBezTo>
                <a:cubicBezTo>
                  <a:pt x="24539" y="5571"/>
                  <a:pt x="24011" y="5236"/>
                  <a:pt x="23572" y="5055"/>
                </a:cubicBezTo>
                <a:cubicBezTo>
                  <a:pt x="23250" y="4746"/>
                  <a:pt x="22940" y="4437"/>
                  <a:pt x="22618" y="4153"/>
                </a:cubicBezTo>
                <a:cubicBezTo>
                  <a:pt x="22283" y="3856"/>
                  <a:pt x="21935" y="3598"/>
                  <a:pt x="21574" y="3341"/>
                </a:cubicBezTo>
                <a:cubicBezTo>
                  <a:pt x="21651" y="2979"/>
                  <a:pt x="21303" y="2657"/>
                  <a:pt x="21535" y="2515"/>
                </a:cubicBezTo>
                <a:cubicBezTo>
                  <a:pt x="21303" y="2361"/>
                  <a:pt x="21032" y="2270"/>
                  <a:pt x="20761" y="2244"/>
                </a:cubicBezTo>
                <a:cubicBezTo>
                  <a:pt x="20864" y="1703"/>
                  <a:pt x="19936" y="1716"/>
                  <a:pt x="19485" y="1522"/>
                </a:cubicBezTo>
                <a:cubicBezTo>
                  <a:pt x="19227" y="1381"/>
                  <a:pt x="18943" y="1252"/>
                  <a:pt x="18672" y="1110"/>
                </a:cubicBezTo>
                <a:cubicBezTo>
                  <a:pt x="18608" y="1019"/>
                  <a:pt x="18543" y="942"/>
                  <a:pt x="18466" y="865"/>
                </a:cubicBezTo>
                <a:cubicBezTo>
                  <a:pt x="18182" y="710"/>
                  <a:pt x="17899" y="581"/>
                  <a:pt x="17615" y="452"/>
                </a:cubicBezTo>
                <a:cubicBezTo>
                  <a:pt x="17425" y="430"/>
                  <a:pt x="17240" y="424"/>
                  <a:pt x="17056" y="424"/>
                </a:cubicBezTo>
                <a:cubicBezTo>
                  <a:pt x="16883" y="424"/>
                  <a:pt x="16710" y="429"/>
                  <a:pt x="16535" y="429"/>
                </a:cubicBezTo>
                <a:cubicBezTo>
                  <a:pt x="16465" y="429"/>
                  <a:pt x="16396" y="428"/>
                  <a:pt x="16325" y="426"/>
                </a:cubicBezTo>
                <a:cubicBezTo>
                  <a:pt x="16197" y="259"/>
                  <a:pt x="16003" y="143"/>
                  <a:pt x="15784" y="104"/>
                </a:cubicBezTo>
                <a:cubicBezTo>
                  <a:pt x="15714" y="96"/>
                  <a:pt x="15645" y="92"/>
                  <a:pt x="15576" y="92"/>
                </a:cubicBezTo>
                <a:cubicBezTo>
                  <a:pt x="15427" y="92"/>
                  <a:pt x="15280" y="111"/>
                  <a:pt x="15139" y="156"/>
                </a:cubicBezTo>
                <a:lnTo>
                  <a:pt x="14456" y="310"/>
                </a:lnTo>
                <a:cubicBezTo>
                  <a:pt x="14237" y="375"/>
                  <a:pt x="14004" y="413"/>
                  <a:pt x="13772" y="413"/>
                </a:cubicBezTo>
                <a:cubicBezTo>
                  <a:pt x="13540" y="336"/>
                  <a:pt x="13682" y="143"/>
                  <a:pt x="13630" y="1"/>
                </a:cubicBezTo>
                <a:close/>
              </a:path>
            </a:pathLst>
          </a:custGeom>
          <a:solidFill>
            <a:schemeClr val="accent1"/>
          </a:solidFill>
          <a:ln>
            <a:noFill/>
          </a:ln>
        </p:spPr>
        <p:txBody>
          <a:bodyPr spcFirstLastPara="1" wrap="square" lIns="121900" tIns="121900" rIns="121900" bIns="121900" anchor="ctr" anchorCtr="0">
            <a:noAutofit/>
          </a:bodyPr>
          <a:lstStyle/>
          <a:p>
            <a:endParaRPr sz="2200">
              <a:latin typeface="UTM Avo" panose="02040603050506020204" pitchFamily="18" charset="0"/>
            </a:endParaRPr>
          </a:p>
        </p:txBody>
      </p:sp>
      <p:sp>
        <p:nvSpPr>
          <p:cNvPr id="8" name="Google Shape;411;p43">
            <a:extLst>
              <a:ext uri="{FF2B5EF4-FFF2-40B4-BE49-F238E27FC236}">
                <a16:creationId xmlns:a16="http://schemas.microsoft.com/office/drawing/2014/main" id="{7C4E3B21-B2DD-64DC-BA82-93998718E5B4}"/>
              </a:ext>
            </a:extLst>
          </p:cNvPr>
          <p:cNvSpPr/>
          <p:nvPr/>
        </p:nvSpPr>
        <p:spPr>
          <a:xfrm rot="6399299">
            <a:off x="6256326" y="3054346"/>
            <a:ext cx="1426401" cy="1522929"/>
          </a:xfrm>
          <a:custGeom>
            <a:avLst/>
            <a:gdLst/>
            <a:ahLst/>
            <a:cxnLst/>
            <a:rect l="l" t="t" r="r" b="b"/>
            <a:pathLst>
              <a:path w="27170" h="28899" extrusionOk="0">
                <a:moveTo>
                  <a:pt x="13630" y="1"/>
                </a:moveTo>
                <a:cubicBezTo>
                  <a:pt x="13385" y="1"/>
                  <a:pt x="13153" y="27"/>
                  <a:pt x="12908" y="78"/>
                </a:cubicBezTo>
                <a:cubicBezTo>
                  <a:pt x="12689" y="143"/>
                  <a:pt x="12470" y="220"/>
                  <a:pt x="12251" y="284"/>
                </a:cubicBezTo>
                <a:cubicBezTo>
                  <a:pt x="12032" y="362"/>
                  <a:pt x="11825" y="426"/>
                  <a:pt x="11606" y="478"/>
                </a:cubicBezTo>
                <a:cubicBezTo>
                  <a:pt x="11387" y="542"/>
                  <a:pt x="11168" y="581"/>
                  <a:pt x="10936" y="594"/>
                </a:cubicBezTo>
                <a:cubicBezTo>
                  <a:pt x="10755" y="710"/>
                  <a:pt x="10562" y="800"/>
                  <a:pt x="10368" y="878"/>
                </a:cubicBezTo>
                <a:cubicBezTo>
                  <a:pt x="10175" y="955"/>
                  <a:pt x="9968" y="1032"/>
                  <a:pt x="9749" y="1110"/>
                </a:cubicBezTo>
                <a:cubicBezTo>
                  <a:pt x="9530" y="1174"/>
                  <a:pt x="9298" y="1239"/>
                  <a:pt x="9066" y="1303"/>
                </a:cubicBezTo>
                <a:cubicBezTo>
                  <a:pt x="8834" y="1368"/>
                  <a:pt x="8602" y="1458"/>
                  <a:pt x="8370" y="1535"/>
                </a:cubicBezTo>
                <a:cubicBezTo>
                  <a:pt x="8357" y="1742"/>
                  <a:pt x="8331" y="1909"/>
                  <a:pt x="8331" y="2103"/>
                </a:cubicBezTo>
                <a:cubicBezTo>
                  <a:pt x="8176" y="2180"/>
                  <a:pt x="8008" y="2244"/>
                  <a:pt x="7854" y="2335"/>
                </a:cubicBezTo>
                <a:cubicBezTo>
                  <a:pt x="7660" y="2167"/>
                  <a:pt x="7441" y="2232"/>
                  <a:pt x="7441" y="2090"/>
                </a:cubicBezTo>
                <a:cubicBezTo>
                  <a:pt x="7170" y="2257"/>
                  <a:pt x="6900" y="2399"/>
                  <a:pt x="6603" y="2580"/>
                </a:cubicBezTo>
                <a:cubicBezTo>
                  <a:pt x="6203" y="2722"/>
                  <a:pt x="5546" y="2838"/>
                  <a:pt x="5391" y="3224"/>
                </a:cubicBezTo>
                <a:cubicBezTo>
                  <a:pt x="5404" y="3676"/>
                  <a:pt x="4553" y="3921"/>
                  <a:pt x="4643" y="4411"/>
                </a:cubicBezTo>
                <a:lnTo>
                  <a:pt x="4450" y="4617"/>
                </a:lnTo>
                <a:cubicBezTo>
                  <a:pt x="4089" y="4643"/>
                  <a:pt x="3805" y="4952"/>
                  <a:pt x="3521" y="5262"/>
                </a:cubicBezTo>
                <a:cubicBezTo>
                  <a:pt x="3237" y="5558"/>
                  <a:pt x="3005" y="5907"/>
                  <a:pt x="2657" y="5932"/>
                </a:cubicBezTo>
                <a:cubicBezTo>
                  <a:pt x="2454" y="6059"/>
                  <a:pt x="1739" y="6823"/>
                  <a:pt x="2220" y="6823"/>
                </a:cubicBezTo>
                <a:cubicBezTo>
                  <a:pt x="2228" y="6823"/>
                  <a:pt x="2236" y="6822"/>
                  <a:pt x="2245" y="6822"/>
                </a:cubicBezTo>
                <a:lnTo>
                  <a:pt x="2245" y="6822"/>
                </a:lnTo>
                <a:cubicBezTo>
                  <a:pt x="2129" y="7067"/>
                  <a:pt x="2012" y="7286"/>
                  <a:pt x="1922" y="7493"/>
                </a:cubicBezTo>
                <a:cubicBezTo>
                  <a:pt x="1832" y="7712"/>
                  <a:pt x="1716" y="7905"/>
                  <a:pt x="1613" y="8111"/>
                </a:cubicBezTo>
                <a:cubicBezTo>
                  <a:pt x="1510" y="8318"/>
                  <a:pt x="1406" y="8511"/>
                  <a:pt x="1290" y="8730"/>
                </a:cubicBezTo>
                <a:cubicBezTo>
                  <a:pt x="1187" y="8950"/>
                  <a:pt x="1110" y="9195"/>
                  <a:pt x="1007" y="9465"/>
                </a:cubicBezTo>
                <a:cubicBezTo>
                  <a:pt x="1110" y="9569"/>
                  <a:pt x="1071" y="9749"/>
                  <a:pt x="994" y="9943"/>
                </a:cubicBezTo>
                <a:cubicBezTo>
                  <a:pt x="916" y="10149"/>
                  <a:pt x="813" y="10368"/>
                  <a:pt x="736" y="10549"/>
                </a:cubicBezTo>
                <a:cubicBezTo>
                  <a:pt x="697" y="10755"/>
                  <a:pt x="659" y="10987"/>
                  <a:pt x="607" y="11219"/>
                </a:cubicBezTo>
                <a:cubicBezTo>
                  <a:pt x="568" y="11464"/>
                  <a:pt x="542" y="11709"/>
                  <a:pt x="491" y="11967"/>
                </a:cubicBezTo>
                <a:cubicBezTo>
                  <a:pt x="439" y="12225"/>
                  <a:pt x="388" y="12483"/>
                  <a:pt x="336" y="12741"/>
                </a:cubicBezTo>
                <a:cubicBezTo>
                  <a:pt x="285" y="12999"/>
                  <a:pt x="207" y="13256"/>
                  <a:pt x="130" y="13514"/>
                </a:cubicBezTo>
                <a:cubicBezTo>
                  <a:pt x="414" y="13979"/>
                  <a:pt x="426" y="14133"/>
                  <a:pt x="1" y="14198"/>
                </a:cubicBezTo>
                <a:cubicBezTo>
                  <a:pt x="207" y="14842"/>
                  <a:pt x="285" y="14920"/>
                  <a:pt x="194" y="15449"/>
                </a:cubicBezTo>
                <a:cubicBezTo>
                  <a:pt x="336" y="15810"/>
                  <a:pt x="426" y="16467"/>
                  <a:pt x="362" y="16828"/>
                </a:cubicBezTo>
                <a:cubicBezTo>
                  <a:pt x="813" y="16828"/>
                  <a:pt x="594" y="17628"/>
                  <a:pt x="710" y="18053"/>
                </a:cubicBezTo>
                <a:cubicBezTo>
                  <a:pt x="633" y="18247"/>
                  <a:pt x="568" y="18479"/>
                  <a:pt x="517" y="18672"/>
                </a:cubicBezTo>
                <a:cubicBezTo>
                  <a:pt x="646" y="19188"/>
                  <a:pt x="994" y="18646"/>
                  <a:pt x="1071" y="19252"/>
                </a:cubicBezTo>
                <a:cubicBezTo>
                  <a:pt x="1161" y="19459"/>
                  <a:pt x="1265" y="19678"/>
                  <a:pt x="1368" y="19884"/>
                </a:cubicBezTo>
                <a:cubicBezTo>
                  <a:pt x="1561" y="20052"/>
                  <a:pt x="1651" y="20323"/>
                  <a:pt x="1742" y="21071"/>
                </a:cubicBezTo>
                <a:lnTo>
                  <a:pt x="2025" y="21561"/>
                </a:lnTo>
                <a:cubicBezTo>
                  <a:pt x="2180" y="21999"/>
                  <a:pt x="2386" y="22424"/>
                  <a:pt x="2619" y="22837"/>
                </a:cubicBezTo>
                <a:cubicBezTo>
                  <a:pt x="2722" y="22914"/>
                  <a:pt x="2786" y="22979"/>
                  <a:pt x="2864" y="23031"/>
                </a:cubicBezTo>
                <a:cubicBezTo>
                  <a:pt x="3186" y="23533"/>
                  <a:pt x="3547" y="23998"/>
                  <a:pt x="3921" y="24449"/>
                </a:cubicBezTo>
                <a:cubicBezTo>
                  <a:pt x="4114" y="24681"/>
                  <a:pt x="4321" y="24887"/>
                  <a:pt x="4527" y="25107"/>
                </a:cubicBezTo>
                <a:cubicBezTo>
                  <a:pt x="4720" y="25326"/>
                  <a:pt x="4927" y="25558"/>
                  <a:pt x="5159" y="25751"/>
                </a:cubicBezTo>
                <a:lnTo>
                  <a:pt x="5842" y="26293"/>
                </a:lnTo>
                <a:cubicBezTo>
                  <a:pt x="6165" y="26512"/>
                  <a:pt x="6487" y="26822"/>
                  <a:pt x="6835" y="26860"/>
                </a:cubicBezTo>
                <a:cubicBezTo>
                  <a:pt x="7145" y="27015"/>
                  <a:pt x="7467" y="27131"/>
                  <a:pt x="7802" y="27234"/>
                </a:cubicBezTo>
                <a:cubicBezTo>
                  <a:pt x="8008" y="27415"/>
                  <a:pt x="8241" y="27569"/>
                  <a:pt x="8498" y="27685"/>
                </a:cubicBezTo>
                <a:cubicBezTo>
                  <a:pt x="8808" y="27750"/>
                  <a:pt x="9130" y="27763"/>
                  <a:pt x="9401" y="27802"/>
                </a:cubicBezTo>
                <a:lnTo>
                  <a:pt x="10123" y="28111"/>
                </a:lnTo>
                <a:cubicBezTo>
                  <a:pt x="10355" y="28201"/>
                  <a:pt x="10600" y="28279"/>
                  <a:pt x="10858" y="28369"/>
                </a:cubicBezTo>
                <a:cubicBezTo>
                  <a:pt x="11542" y="28601"/>
                  <a:pt x="12238" y="28769"/>
                  <a:pt x="12947" y="28885"/>
                </a:cubicBezTo>
                <a:cubicBezTo>
                  <a:pt x="13024" y="28807"/>
                  <a:pt x="13063" y="28743"/>
                  <a:pt x="13128" y="28665"/>
                </a:cubicBezTo>
                <a:cubicBezTo>
                  <a:pt x="13340" y="28809"/>
                  <a:pt x="13679" y="28898"/>
                  <a:pt x="13997" y="28898"/>
                </a:cubicBezTo>
                <a:cubicBezTo>
                  <a:pt x="14278" y="28898"/>
                  <a:pt x="14543" y="28829"/>
                  <a:pt x="14688" y="28665"/>
                </a:cubicBezTo>
                <a:cubicBezTo>
                  <a:pt x="14920" y="28640"/>
                  <a:pt x="15152" y="28601"/>
                  <a:pt x="15397" y="28562"/>
                </a:cubicBezTo>
                <a:lnTo>
                  <a:pt x="15874" y="28537"/>
                </a:lnTo>
                <a:cubicBezTo>
                  <a:pt x="16042" y="28524"/>
                  <a:pt x="16197" y="28511"/>
                  <a:pt x="16364" y="28485"/>
                </a:cubicBezTo>
                <a:cubicBezTo>
                  <a:pt x="16687" y="28446"/>
                  <a:pt x="17009" y="28408"/>
                  <a:pt x="17344" y="28356"/>
                </a:cubicBezTo>
                <a:cubicBezTo>
                  <a:pt x="17757" y="28266"/>
                  <a:pt x="18169" y="28175"/>
                  <a:pt x="18569" y="28072"/>
                </a:cubicBezTo>
                <a:cubicBezTo>
                  <a:pt x="18982" y="27969"/>
                  <a:pt x="19381" y="27827"/>
                  <a:pt x="19781" y="27685"/>
                </a:cubicBezTo>
                <a:cubicBezTo>
                  <a:pt x="20091" y="27608"/>
                  <a:pt x="20400" y="27466"/>
                  <a:pt x="20658" y="27286"/>
                </a:cubicBezTo>
                <a:cubicBezTo>
                  <a:pt x="20993" y="27079"/>
                  <a:pt x="21303" y="26847"/>
                  <a:pt x="21599" y="26589"/>
                </a:cubicBezTo>
                <a:cubicBezTo>
                  <a:pt x="21793" y="26448"/>
                  <a:pt x="21986" y="26319"/>
                  <a:pt x="22167" y="26164"/>
                </a:cubicBezTo>
                <a:cubicBezTo>
                  <a:pt x="22412" y="26022"/>
                  <a:pt x="22644" y="25880"/>
                  <a:pt x="22863" y="25713"/>
                </a:cubicBezTo>
                <a:lnTo>
                  <a:pt x="23379" y="25236"/>
                </a:lnTo>
                <a:cubicBezTo>
                  <a:pt x="23546" y="25081"/>
                  <a:pt x="23714" y="24900"/>
                  <a:pt x="23856" y="24733"/>
                </a:cubicBezTo>
                <a:cubicBezTo>
                  <a:pt x="24165" y="24462"/>
                  <a:pt x="24488" y="24191"/>
                  <a:pt x="24655" y="23778"/>
                </a:cubicBezTo>
                <a:cubicBezTo>
                  <a:pt x="24810" y="23572"/>
                  <a:pt x="24965" y="23379"/>
                  <a:pt x="25120" y="23172"/>
                </a:cubicBezTo>
                <a:cubicBezTo>
                  <a:pt x="25261" y="22979"/>
                  <a:pt x="25390" y="22760"/>
                  <a:pt x="25519" y="22528"/>
                </a:cubicBezTo>
                <a:cubicBezTo>
                  <a:pt x="25661" y="22308"/>
                  <a:pt x="25829" y="22141"/>
                  <a:pt x="25971" y="21947"/>
                </a:cubicBezTo>
                <a:lnTo>
                  <a:pt x="26383" y="21316"/>
                </a:lnTo>
                <a:cubicBezTo>
                  <a:pt x="26473" y="21161"/>
                  <a:pt x="26615" y="20967"/>
                  <a:pt x="26718" y="20800"/>
                </a:cubicBezTo>
                <a:cubicBezTo>
                  <a:pt x="26822" y="20619"/>
                  <a:pt x="26886" y="20452"/>
                  <a:pt x="26847" y="20348"/>
                </a:cubicBezTo>
                <a:cubicBezTo>
                  <a:pt x="26938" y="20039"/>
                  <a:pt x="27054" y="19730"/>
                  <a:pt x="27131" y="19420"/>
                </a:cubicBezTo>
                <a:cubicBezTo>
                  <a:pt x="27144" y="19252"/>
                  <a:pt x="27170" y="19046"/>
                  <a:pt x="27170" y="18866"/>
                </a:cubicBezTo>
                <a:cubicBezTo>
                  <a:pt x="27015" y="18621"/>
                  <a:pt x="26899" y="18376"/>
                  <a:pt x="26744" y="18143"/>
                </a:cubicBezTo>
                <a:cubicBezTo>
                  <a:pt x="26693" y="18066"/>
                  <a:pt x="26628" y="17989"/>
                  <a:pt x="26551" y="17924"/>
                </a:cubicBezTo>
                <a:cubicBezTo>
                  <a:pt x="26293" y="17770"/>
                  <a:pt x="26009" y="17641"/>
                  <a:pt x="25739" y="17499"/>
                </a:cubicBezTo>
                <a:cubicBezTo>
                  <a:pt x="25777" y="17383"/>
                  <a:pt x="25803" y="17292"/>
                  <a:pt x="25842" y="17176"/>
                </a:cubicBezTo>
                <a:lnTo>
                  <a:pt x="26164" y="16609"/>
                </a:lnTo>
                <a:cubicBezTo>
                  <a:pt x="26267" y="16416"/>
                  <a:pt x="26357" y="16222"/>
                  <a:pt x="26448" y="16016"/>
                </a:cubicBezTo>
                <a:cubicBezTo>
                  <a:pt x="26345" y="15913"/>
                  <a:pt x="26254" y="15810"/>
                  <a:pt x="26164" y="15706"/>
                </a:cubicBezTo>
                <a:cubicBezTo>
                  <a:pt x="26357" y="15500"/>
                  <a:pt x="26486" y="15100"/>
                  <a:pt x="26345" y="14817"/>
                </a:cubicBezTo>
                <a:cubicBezTo>
                  <a:pt x="26276" y="14799"/>
                  <a:pt x="26207" y="14788"/>
                  <a:pt x="26141" y="14788"/>
                </a:cubicBezTo>
                <a:cubicBezTo>
                  <a:pt x="25960" y="14788"/>
                  <a:pt x="25793" y="14876"/>
                  <a:pt x="25661" y="15178"/>
                </a:cubicBezTo>
                <a:cubicBezTo>
                  <a:pt x="25571" y="15023"/>
                  <a:pt x="25455" y="14855"/>
                  <a:pt x="25365" y="14714"/>
                </a:cubicBezTo>
                <a:cubicBezTo>
                  <a:pt x="25349" y="14715"/>
                  <a:pt x="25334" y="14715"/>
                  <a:pt x="25318" y="14715"/>
                </a:cubicBezTo>
                <a:cubicBezTo>
                  <a:pt x="25164" y="14715"/>
                  <a:pt x="24998" y="14659"/>
                  <a:pt x="24840" y="14659"/>
                </a:cubicBezTo>
                <a:cubicBezTo>
                  <a:pt x="24691" y="14659"/>
                  <a:pt x="24550" y="14710"/>
                  <a:pt x="24436" y="14907"/>
                </a:cubicBezTo>
                <a:lnTo>
                  <a:pt x="23804" y="14649"/>
                </a:lnTo>
                <a:cubicBezTo>
                  <a:pt x="23804" y="14494"/>
                  <a:pt x="23817" y="14352"/>
                  <a:pt x="23817" y="14198"/>
                </a:cubicBezTo>
                <a:cubicBezTo>
                  <a:pt x="23817" y="10239"/>
                  <a:pt x="21329" y="6706"/>
                  <a:pt x="17602" y="5365"/>
                </a:cubicBezTo>
                <a:lnTo>
                  <a:pt x="17718" y="5262"/>
                </a:lnTo>
                <a:cubicBezTo>
                  <a:pt x="17731" y="5223"/>
                  <a:pt x="17731" y="5210"/>
                  <a:pt x="17744" y="5172"/>
                </a:cubicBezTo>
                <a:cubicBezTo>
                  <a:pt x="17777" y="5161"/>
                  <a:pt x="17810" y="5157"/>
                  <a:pt x="17841" y="5157"/>
                </a:cubicBezTo>
                <a:cubicBezTo>
                  <a:pt x="17974" y="5157"/>
                  <a:pt x="18086" y="5237"/>
                  <a:pt x="18197" y="5237"/>
                </a:cubicBezTo>
                <a:cubicBezTo>
                  <a:pt x="18247" y="5237"/>
                  <a:pt x="18298" y="5220"/>
                  <a:pt x="18350" y="5172"/>
                </a:cubicBezTo>
                <a:cubicBezTo>
                  <a:pt x="18672" y="4965"/>
                  <a:pt x="18182" y="4630"/>
                  <a:pt x="18724" y="4243"/>
                </a:cubicBezTo>
                <a:cubicBezTo>
                  <a:pt x="18879" y="4385"/>
                  <a:pt x="19046" y="4514"/>
                  <a:pt x="19240" y="4617"/>
                </a:cubicBezTo>
                <a:cubicBezTo>
                  <a:pt x="19407" y="4707"/>
                  <a:pt x="19588" y="4772"/>
                  <a:pt x="19768" y="4875"/>
                </a:cubicBezTo>
                <a:cubicBezTo>
                  <a:pt x="20116" y="5043"/>
                  <a:pt x="20478" y="5197"/>
                  <a:pt x="20761" y="5507"/>
                </a:cubicBezTo>
                <a:cubicBezTo>
                  <a:pt x="20875" y="5507"/>
                  <a:pt x="20980" y="5523"/>
                  <a:pt x="21083" y="5523"/>
                </a:cubicBezTo>
                <a:cubicBezTo>
                  <a:pt x="21109" y="5523"/>
                  <a:pt x="21135" y="5522"/>
                  <a:pt x="21161" y="5520"/>
                </a:cubicBezTo>
                <a:lnTo>
                  <a:pt x="21483" y="5146"/>
                </a:lnTo>
                <a:cubicBezTo>
                  <a:pt x="21535" y="5236"/>
                  <a:pt x="21599" y="5313"/>
                  <a:pt x="21677" y="5391"/>
                </a:cubicBezTo>
                <a:cubicBezTo>
                  <a:pt x="21718" y="5441"/>
                  <a:pt x="21787" y="5469"/>
                  <a:pt x="21854" y="5469"/>
                </a:cubicBezTo>
                <a:cubicBezTo>
                  <a:pt x="21892" y="5469"/>
                  <a:pt x="21928" y="5461"/>
                  <a:pt x="21960" y="5442"/>
                </a:cubicBezTo>
                <a:cubicBezTo>
                  <a:pt x="22089" y="5610"/>
                  <a:pt x="22192" y="5739"/>
                  <a:pt x="22296" y="5894"/>
                </a:cubicBezTo>
                <a:cubicBezTo>
                  <a:pt x="22270" y="6139"/>
                  <a:pt x="22089" y="6280"/>
                  <a:pt x="22180" y="6616"/>
                </a:cubicBezTo>
                <a:cubicBezTo>
                  <a:pt x="22298" y="6876"/>
                  <a:pt x="22404" y="6955"/>
                  <a:pt x="22513" y="6955"/>
                </a:cubicBezTo>
                <a:cubicBezTo>
                  <a:pt x="22687" y="6955"/>
                  <a:pt x="22868" y="6753"/>
                  <a:pt x="23119" y="6753"/>
                </a:cubicBezTo>
                <a:cubicBezTo>
                  <a:pt x="23141" y="6753"/>
                  <a:pt x="23163" y="6754"/>
                  <a:pt x="23185" y="6758"/>
                </a:cubicBezTo>
                <a:cubicBezTo>
                  <a:pt x="23005" y="6925"/>
                  <a:pt x="23443" y="7415"/>
                  <a:pt x="23727" y="7493"/>
                </a:cubicBezTo>
                <a:lnTo>
                  <a:pt x="23843" y="7660"/>
                </a:lnTo>
                <a:cubicBezTo>
                  <a:pt x="23907" y="7892"/>
                  <a:pt x="23920" y="8124"/>
                  <a:pt x="23959" y="8356"/>
                </a:cubicBezTo>
                <a:lnTo>
                  <a:pt x="24230" y="8834"/>
                </a:lnTo>
                <a:cubicBezTo>
                  <a:pt x="24501" y="9143"/>
                  <a:pt x="24346" y="9259"/>
                  <a:pt x="24256" y="9388"/>
                </a:cubicBezTo>
                <a:cubicBezTo>
                  <a:pt x="24178" y="9517"/>
                  <a:pt x="24140" y="9659"/>
                  <a:pt x="24604" y="10084"/>
                </a:cubicBezTo>
                <a:lnTo>
                  <a:pt x="25132" y="10123"/>
                </a:lnTo>
                <a:lnTo>
                  <a:pt x="25249" y="10458"/>
                </a:lnTo>
                <a:cubicBezTo>
                  <a:pt x="25403" y="10716"/>
                  <a:pt x="25558" y="10974"/>
                  <a:pt x="25713" y="11258"/>
                </a:cubicBezTo>
                <a:cubicBezTo>
                  <a:pt x="25816" y="11567"/>
                  <a:pt x="25867" y="11903"/>
                  <a:pt x="25880" y="12225"/>
                </a:cubicBezTo>
                <a:cubicBezTo>
                  <a:pt x="25906" y="12547"/>
                  <a:pt x="26061" y="12844"/>
                  <a:pt x="26306" y="13037"/>
                </a:cubicBezTo>
                <a:cubicBezTo>
                  <a:pt x="26345" y="12354"/>
                  <a:pt x="26332" y="11683"/>
                  <a:pt x="26254" y="11013"/>
                </a:cubicBezTo>
                <a:lnTo>
                  <a:pt x="26151" y="10561"/>
                </a:lnTo>
                <a:cubicBezTo>
                  <a:pt x="25816" y="8872"/>
                  <a:pt x="25145" y="7273"/>
                  <a:pt x="24165" y="5855"/>
                </a:cubicBezTo>
                <a:cubicBezTo>
                  <a:pt x="24539" y="5571"/>
                  <a:pt x="24011" y="5236"/>
                  <a:pt x="23572" y="5055"/>
                </a:cubicBezTo>
                <a:cubicBezTo>
                  <a:pt x="23250" y="4746"/>
                  <a:pt x="22940" y="4437"/>
                  <a:pt x="22618" y="4153"/>
                </a:cubicBezTo>
                <a:cubicBezTo>
                  <a:pt x="22283" y="3856"/>
                  <a:pt x="21935" y="3598"/>
                  <a:pt x="21574" y="3341"/>
                </a:cubicBezTo>
                <a:cubicBezTo>
                  <a:pt x="21651" y="2979"/>
                  <a:pt x="21303" y="2657"/>
                  <a:pt x="21535" y="2515"/>
                </a:cubicBezTo>
                <a:cubicBezTo>
                  <a:pt x="21303" y="2361"/>
                  <a:pt x="21032" y="2270"/>
                  <a:pt x="20761" y="2244"/>
                </a:cubicBezTo>
                <a:cubicBezTo>
                  <a:pt x="20864" y="1703"/>
                  <a:pt x="19936" y="1716"/>
                  <a:pt x="19485" y="1522"/>
                </a:cubicBezTo>
                <a:cubicBezTo>
                  <a:pt x="19227" y="1381"/>
                  <a:pt x="18943" y="1252"/>
                  <a:pt x="18672" y="1110"/>
                </a:cubicBezTo>
                <a:cubicBezTo>
                  <a:pt x="18608" y="1019"/>
                  <a:pt x="18543" y="942"/>
                  <a:pt x="18466" y="865"/>
                </a:cubicBezTo>
                <a:cubicBezTo>
                  <a:pt x="18182" y="710"/>
                  <a:pt x="17899" y="581"/>
                  <a:pt x="17615" y="452"/>
                </a:cubicBezTo>
                <a:cubicBezTo>
                  <a:pt x="17425" y="430"/>
                  <a:pt x="17240" y="424"/>
                  <a:pt x="17056" y="424"/>
                </a:cubicBezTo>
                <a:cubicBezTo>
                  <a:pt x="16883" y="424"/>
                  <a:pt x="16710" y="429"/>
                  <a:pt x="16535" y="429"/>
                </a:cubicBezTo>
                <a:cubicBezTo>
                  <a:pt x="16465" y="429"/>
                  <a:pt x="16396" y="428"/>
                  <a:pt x="16325" y="426"/>
                </a:cubicBezTo>
                <a:cubicBezTo>
                  <a:pt x="16197" y="259"/>
                  <a:pt x="16003" y="143"/>
                  <a:pt x="15784" y="104"/>
                </a:cubicBezTo>
                <a:cubicBezTo>
                  <a:pt x="15714" y="96"/>
                  <a:pt x="15645" y="92"/>
                  <a:pt x="15576" y="92"/>
                </a:cubicBezTo>
                <a:cubicBezTo>
                  <a:pt x="15427" y="92"/>
                  <a:pt x="15280" y="111"/>
                  <a:pt x="15139" y="156"/>
                </a:cubicBezTo>
                <a:lnTo>
                  <a:pt x="14456" y="310"/>
                </a:lnTo>
                <a:cubicBezTo>
                  <a:pt x="14237" y="375"/>
                  <a:pt x="14004" y="413"/>
                  <a:pt x="13772" y="413"/>
                </a:cubicBezTo>
                <a:cubicBezTo>
                  <a:pt x="13540" y="336"/>
                  <a:pt x="13682" y="143"/>
                  <a:pt x="13630" y="1"/>
                </a:cubicBezTo>
                <a:close/>
              </a:path>
            </a:pathLst>
          </a:custGeom>
          <a:solidFill>
            <a:schemeClr val="accent1"/>
          </a:solidFill>
          <a:ln>
            <a:noFill/>
          </a:ln>
        </p:spPr>
        <p:txBody>
          <a:bodyPr spcFirstLastPara="1" wrap="square" lIns="121900" tIns="121900" rIns="121900" bIns="121900" anchor="ctr" anchorCtr="0">
            <a:noAutofit/>
          </a:bodyPr>
          <a:lstStyle/>
          <a:p>
            <a:endParaRPr sz="2200">
              <a:latin typeface="UTM Avo" panose="02040603050506020204" pitchFamily="18" charset="0"/>
            </a:endParaRPr>
          </a:p>
        </p:txBody>
      </p:sp>
      <p:sp>
        <p:nvSpPr>
          <p:cNvPr id="9" name="Google Shape;412;p43">
            <a:extLst>
              <a:ext uri="{FF2B5EF4-FFF2-40B4-BE49-F238E27FC236}">
                <a16:creationId xmlns:a16="http://schemas.microsoft.com/office/drawing/2014/main" id="{5DF9B71F-DB28-CA25-9C3F-10C7B23CE6AE}"/>
              </a:ext>
            </a:extLst>
          </p:cNvPr>
          <p:cNvSpPr/>
          <p:nvPr/>
        </p:nvSpPr>
        <p:spPr>
          <a:xfrm rot="-10433496">
            <a:off x="6242751" y="5254731"/>
            <a:ext cx="1426464" cy="1522865"/>
          </a:xfrm>
          <a:custGeom>
            <a:avLst/>
            <a:gdLst/>
            <a:ahLst/>
            <a:cxnLst/>
            <a:rect l="l" t="t" r="r" b="b"/>
            <a:pathLst>
              <a:path w="27170" h="28899" extrusionOk="0">
                <a:moveTo>
                  <a:pt x="13630" y="1"/>
                </a:moveTo>
                <a:cubicBezTo>
                  <a:pt x="13385" y="1"/>
                  <a:pt x="13153" y="27"/>
                  <a:pt x="12908" y="78"/>
                </a:cubicBezTo>
                <a:cubicBezTo>
                  <a:pt x="12689" y="143"/>
                  <a:pt x="12470" y="220"/>
                  <a:pt x="12251" y="284"/>
                </a:cubicBezTo>
                <a:cubicBezTo>
                  <a:pt x="12032" y="362"/>
                  <a:pt x="11825" y="426"/>
                  <a:pt x="11606" y="478"/>
                </a:cubicBezTo>
                <a:cubicBezTo>
                  <a:pt x="11387" y="542"/>
                  <a:pt x="11168" y="581"/>
                  <a:pt x="10936" y="594"/>
                </a:cubicBezTo>
                <a:cubicBezTo>
                  <a:pt x="10755" y="710"/>
                  <a:pt x="10562" y="800"/>
                  <a:pt x="10368" y="878"/>
                </a:cubicBezTo>
                <a:cubicBezTo>
                  <a:pt x="10175" y="955"/>
                  <a:pt x="9968" y="1032"/>
                  <a:pt x="9749" y="1110"/>
                </a:cubicBezTo>
                <a:cubicBezTo>
                  <a:pt x="9530" y="1174"/>
                  <a:pt x="9298" y="1239"/>
                  <a:pt x="9066" y="1303"/>
                </a:cubicBezTo>
                <a:cubicBezTo>
                  <a:pt x="8834" y="1368"/>
                  <a:pt x="8602" y="1458"/>
                  <a:pt x="8370" y="1535"/>
                </a:cubicBezTo>
                <a:cubicBezTo>
                  <a:pt x="8357" y="1742"/>
                  <a:pt x="8331" y="1909"/>
                  <a:pt x="8331" y="2103"/>
                </a:cubicBezTo>
                <a:cubicBezTo>
                  <a:pt x="8176" y="2180"/>
                  <a:pt x="8008" y="2244"/>
                  <a:pt x="7854" y="2335"/>
                </a:cubicBezTo>
                <a:cubicBezTo>
                  <a:pt x="7660" y="2167"/>
                  <a:pt x="7441" y="2232"/>
                  <a:pt x="7441" y="2090"/>
                </a:cubicBezTo>
                <a:cubicBezTo>
                  <a:pt x="7170" y="2257"/>
                  <a:pt x="6900" y="2399"/>
                  <a:pt x="6603" y="2580"/>
                </a:cubicBezTo>
                <a:cubicBezTo>
                  <a:pt x="6203" y="2722"/>
                  <a:pt x="5546" y="2838"/>
                  <a:pt x="5391" y="3224"/>
                </a:cubicBezTo>
                <a:cubicBezTo>
                  <a:pt x="5404" y="3676"/>
                  <a:pt x="4553" y="3921"/>
                  <a:pt x="4643" y="4411"/>
                </a:cubicBezTo>
                <a:lnTo>
                  <a:pt x="4450" y="4617"/>
                </a:lnTo>
                <a:cubicBezTo>
                  <a:pt x="4089" y="4643"/>
                  <a:pt x="3805" y="4952"/>
                  <a:pt x="3521" y="5262"/>
                </a:cubicBezTo>
                <a:cubicBezTo>
                  <a:pt x="3237" y="5558"/>
                  <a:pt x="3005" y="5907"/>
                  <a:pt x="2657" y="5932"/>
                </a:cubicBezTo>
                <a:cubicBezTo>
                  <a:pt x="2454" y="6059"/>
                  <a:pt x="1739" y="6823"/>
                  <a:pt x="2220" y="6823"/>
                </a:cubicBezTo>
                <a:cubicBezTo>
                  <a:pt x="2228" y="6823"/>
                  <a:pt x="2236" y="6822"/>
                  <a:pt x="2245" y="6822"/>
                </a:cubicBezTo>
                <a:lnTo>
                  <a:pt x="2245" y="6822"/>
                </a:lnTo>
                <a:cubicBezTo>
                  <a:pt x="2129" y="7067"/>
                  <a:pt x="2012" y="7286"/>
                  <a:pt x="1922" y="7493"/>
                </a:cubicBezTo>
                <a:cubicBezTo>
                  <a:pt x="1832" y="7712"/>
                  <a:pt x="1716" y="7905"/>
                  <a:pt x="1613" y="8111"/>
                </a:cubicBezTo>
                <a:cubicBezTo>
                  <a:pt x="1510" y="8318"/>
                  <a:pt x="1406" y="8511"/>
                  <a:pt x="1290" y="8730"/>
                </a:cubicBezTo>
                <a:cubicBezTo>
                  <a:pt x="1187" y="8950"/>
                  <a:pt x="1110" y="9195"/>
                  <a:pt x="1007" y="9465"/>
                </a:cubicBezTo>
                <a:cubicBezTo>
                  <a:pt x="1110" y="9569"/>
                  <a:pt x="1071" y="9749"/>
                  <a:pt x="994" y="9943"/>
                </a:cubicBezTo>
                <a:cubicBezTo>
                  <a:pt x="916" y="10149"/>
                  <a:pt x="813" y="10368"/>
                  <a:pt x="736" y="10549"/>
                </a:cubicBezTo>
                <a:cubicBezTo>
                  <a:pt x="697" y="10755"/>
                  <a:pt x="659" y="10987"/>
                  <a:pt x="607" y="11219"/>
                </a:cubicBezTo>
                <a:cubicBezTo>
                  <a:pt x="568" y="11464"/>
                  <a:pt x="542" y="11709"/>
                  <a:pt x="491" y="11967"/>
                </a:cubicBezTo>
                <a:cubicBezTo>
                  <a:pt x="439" y="12225"/>
                  <a:pt x="388" y="12483"/>
                  <a:pt x="336" y="12741"/>
                </a:cubicBezTo>
                <a:cubicBezTo>
                  <a:pt x="285" y="12999"/>
                  <a:pt x="207" y="13256"/>
                  <a:pt x="130" y="13514"/>
                </a:cubicBezTo>
                <a:cubicBezTo>
                  <a:pt x="414" y="13979"/>
                  <a:pt x="426" y="14133"/>
                  <a:pt x="1" y="14198"/>
                </a:cubicBezTo>
                <a:cubicBezTo>
                  <a:pt x="207" y="14842"/>
                  <a:pt x="285" y="14920"/>
                  <a:pt x="194" y="15449"/>
                </a:cubicBezTo>
                <a:cubicBezTo>
                  <a:pt x="336" y="15810"/>
                  <a:pt x="426" y="16467"/>
                  <a:pt x="362" y="16828"/>
                </a:cubicBezTo>
                <a:cubicBezTo>
                  <a:pt x="813" y="16828"/>
                  <a:pt x="594" y="17628"/>
                  <a:pt x="710" y="18053"/>
                </a:cubicBezTo>
                <a:cubicBezTo>
                  <a:pt x="633" y="18247"/>
                  <a:pt x="568" y="18479"/>
                  <a:pt x="517" y="18672"/>
                </a:cubicBezTo>
                <a:cubicBezTo>
                  <a:pt x="646" y="19188"/>
                  <a:pt x="994" y="18646"/>
                  <a:pt x="1071" y="19252"/>
                </a:cubicBezTo>
                <a:cubicBezTo>
                  <a:pt x="1161" y="19459"/>
                  <a:pt x="1265" y="19678"/>
                  <a:pt x="1368" y="19884"/>
                </a:cubicBezTo>
                <a:cubicBezTo>
                  <a:pt x="1561" y="20052"/>
                  <a:pt x="1651" y="20323"/>
                  <a:pt x="1742" y="21071"/>
                </a:cubicBezTo>
                <a:lnTo>
                  <a:pt x="2025" y="21561"/>
                </a:lnTo>
                <a:cubicBezTo>
                  <a:pt x="2180" y="21999"/>
                  <a:pt x="2386" y="22424"/>
                  <a:pt x="2619" y="22837"/>
                </a:cubicBezTo>
                <a:cubicBezTo>
                  <a:pt x="2722" y="22914"/>
                  <a:pt x="2786" y="22979"/>
                  <a:pt x="2864" y="23031"/>
                </a:cubicBezTo>
                <a:cubicBezTo>
                  <a:pt x="3186" y="23533"/>
                  <a:pt x="3547" y="23998"/>
                  <a:pt x="3921" y="24449"/>
                </a:cubicBezTo>
                <a:cubicBezTo>
                  <a:pt x="4114" y="24681"/>
                  <a:pt x="4321" y="24887"/>
                  <a:pt x="4527" y="25107"/>
                </a:cubicBezTo>
                <a:cubicBezTo>
                  <a:pt x="4720" y="25326"/>
                  <a:pt x="4927" y="25558"/>
                  <a:pt x="5159" y="25751"/>
                </a:cubicBezTo>
                <a:lnTo>
                  <a:pt x="5842" y="26293"/>
                </a:lnTo>
                <a:cubicBezTo>
                  <a:pt x="6165" y="26512"/>
                  <a:pt x="6487" y="26822"/>
                  <a:pt x="6835" y="26860"/>
                </a:cubicBezTo>
                <a:cubicBezTo>
                  <a:pt x="7145" y="27015"/>
                  <a:pt x="7467" y="27131"/>
                  <a:pt x="7802" y="27234"/>
                </a:cubicBezTo>
                <a:cubicBezTo>
                  <a:pt x="8008" y="27415"/>
                  <a:pt x="8241" y="27569"/>
                  <a:pt x="8498" y="27685"/>
                </a:cubicBezTo>
                <a:cubicBezTo>
                  <a:pt x="8808" y="27750"/>
                  <a:pt x="9130" y="27763"/>
                  <a:pt x="9401" y="27802"/>
                </a:cubicBezTo>
                <a:lnTo>
                  <a:pt x="10123" y="28111"/>
                </a:lnTo>
                <a:cubicBezTo>
                  <a:pt x="10355" y="28201"/>
                  <a:pt x="10600" y="28279"/>
                  <a:pt x="10858" y="28369"/>
                </a:cubicBezTo>
                <a:cubicBezTo>
                  <a:pt x="11542" y="28601"/>
                  <a:pt x="12238" y="28769"/>
                  <a:pt x="12947" y="28885"/>
                </a:cubicBezTo>
                <a:cubicBezTo>
                  <a:pt x="13024" y="28807"/>
                  <a:pt x="13063" y="28743"/>
                  <a:pt x="13128" y="28665"/>
                </a:cubicBezTo>
                <a:cubicBezTo>
                  <a:pt x="13340" y="28809"/>
                  <a:pt x="13679" y="28898"/>
                  <a:pt x="13997" y="28898"/>
                </a:cubicBezTo>
                <a:cubicBezTo>
                  <a:pt x="14278" y="28898"/>
                  <a:pt x="14543" y="28829"/>
                  <a:pt x="14688" y="28665"/>
                </a:cubicBezTo>
                <a:cubicBezTo>
                  <a:pt x="14920" y="28640"/>
                  <a:pt x="15152" y="28601"/>
                  <a:pt x="15397" y="28562"/>
                </a:cubicBezTo>
                <a:lnTo>
                  <a:pt x="15874" y="28537"/>
                </a:lnTo>
                <a:cubicBezTo>
                  <a:pt x="16042" y="28524"/>
                  <a:pt x="16197" y="28511"/>
                  <a:pt x="16364" y="28485"/>
                </a:cubicBezTo>
                <a:cubicBezTo>
                  <a:pt x="16687" y="28446"/>
                  <a:pt x="17009" y="28408"/>
                  <a:pt x="17344" y="28356"/>
                </a:cubicBezTo>
                <a:cubicBezTo>
                  <a:pt x="17757" y="28266"/>
                  <a:pt x="18169" y="28175"/>
                  <a:pt x="18569" y="28072"/>
                </a:cubicBezTo>
                <a:cubicBezTo>
                  <a:pt x="18982" y="27969"/>
                  <a:pt x="19381" y="27827"/>
                  <a:pt x="19781" y="27685"/>
                </a:cubicBezTo>
                <a:cubicBezTo>
                  <a:pt x="20091" y="27608"/>
                  <a:pt x="20400" y="27466"/>
                  <a:pt x="20658" y="27286"/>
                </a:cubicBezTo>
                <a:cubicBezTo>
                  <a:pt x="20993" y="27079"/>
                  <a:pt x="21303" y="26847"/>
                  <a:pt x="21599" y="26589"/>
                </a:cubicBezTo>
                <a:cubicBezTo>
                  <a:pt x="21793" y="26448"/>
                  <a:pt x="21986" y="26319"/>
                  <a:pt x="22167" y="26164"/>
                </a:cubicBezTo>
                <a:cubicBezTo>
                  <a:pt x="22412" y="26022"/>
                  <a:pt x="22644" y="25880"/>
                  <a:pt x="22863" y="25713"/>
                </a:cubicBezTo>
                <a:lnTo>
                  <a:pt x="23379" y="25236"/>
                </a:lnTo>
                <a:cubicBezTo>
                  <a:pt x="23546" y="25081"/>
                  <a:pt x="23714" y="24900"/>
                  <a:pt x="23856" y="24733"/>
                </a:cubicBezTo>
                <a:cubicBezTo>
                  <a:pt x="24165" y="24462"/>
                  <a:pt x="24488" y="24191"/>
                  <a:pt x="24655" y="23778"/>
                </a:cubicBezTo>
                <a:cubicBezTo>
                  <a:pt x="24810" y="23572"/>
                  <a:pt x="24965" y="23379"/>
                  <a:pt x="25120" y="23172"/>
                </a:cubicBezTo>
                <a:cubicBezTo>
                  <a:pt x="25261" y="22979"/>
                  <a:pt x="25390" y="22760"/>
                  <a:pt x="25519" y="22528"/>
                </a:cubicBezTo>
                <a:cubicBezTo>
                  <a:pt x="25661" y="22308"/>
                  <a:pt x="25829" y="22141"/>
                  <a:pt x="25971" y="21947"/>
                </a:cubicBezTo>
                <a:lnTo>
                  <a:pt x="26383" y="21316"/>
                </a:lnTo>
                <a:cubicBezTo>
                  <a:pt x="26473" y="21161"/>
                  <a:pt x="26615" y="20967"/>
                  <a:pt x="26718" y="20800"/>
                </a:cubicBezTo>
                <a:cubicBezTo>
                  <a:pt x="26822" y="20619"/>
                  <a:pt x="26886" y="20452"/>
                  <a:pt x="26847" y="20348"/>
                </a:cubicBezTo>
                <a:cubicBezTo>
                  <a:pt x="26938" y="20039"/>
                  <a:pt x="27054" y="19730"/>
                  <a:pt x="27131" y="19420"/>
                </a:cubicBezTo>
                <a:cubicBezTo>
                  <a:pt x="27144" y="19252"/>
                  <a:pt x="27170" y="19046"/>
                  <a:pt x="27170" y="18866"/>
                </a:cubicBezTo>
                <a:cubicBezTo>
                  <a:pt x="27015" y="18621"/>
                  <a:pt x="26899" y="18376"/>
                  <a:pt x="26744" y="18143"/>
                </a:cubicBezTo>
                <a:cubicBezTo>
                  <a:pt x="26693" y="18066"/>
                  <a:pt x="26628" y="17989"/>
                  <a:pt x="26551" y="17924"/>
                </a:cubicBezTo>
                <a:cubicBezTo>
                  <a:pt x="26293" y="17770"/>
                  <a:pt x="26009" y="17641"/>
                  <a:pt x="25739" y="17499"/>
                </a:cubicBezTo>
                <a:cubicBezTo>
                  <a:pt x="25777" y="17383"/>
                  <a:pt x="25803" y="17292"/>
                  <a:pt x="25842" y="17176"/>
                </a:cubicBezTo>
                <a:lnTo>
                  <a:pt x="26164" y="16609"/>
                </a:lnTo>
                <a:cubicBezTo>
                  <a:pt x="26267" y="16416"/>
                  <a:pt x="26357" y="16222"/>
                  <a:pt x="26448" y="16016"/>
                </a:cubicBezTo>
                <a:cubicBezTo>
                  <a:pt x="26345" y="15913"/>
                  <a:pt x="26254" y="15810"/>
                  <a:pt x="26164" y="15706"/>
                </a:cubicBezTo>
                <a:cubicBezTo>
                  <a:pt x="26357" y="15500"/>
                  <a:pt x="26486" y="15100"/>
                  <a:pt x="26345" y="14817"/>
                </a:cubicBezTo>
                <a:cubicBezTo>
                  <a:pt x="26276" y="14799"/>
                  <a:pt x="26207" y="14788"/>
                  <a:pt x="26141" y="14788"/>
                </a:cubicBezTo>
                <a:cubicBezTo>
                  <a:pt x="25960" y="14788"/>
                  <a:pt x="25793" y="14876"/>
                  <a:pt x="25661" y="15178"/>
                </a:cubicBezTo>
                <a:cubicBezTo>
                  <a:pt x="25571" y="15023"/>
                  <a:pt x="25455" y="14855"/>
                  <a:pt x="25365" y="14714"/>
                </a:cubicBezTo>
                <a:cubicBezTo>
                  <a:pt x="25349" y="14715"/>
                  <a:pt x="25334" y="14715"/>
                  <a:pt x="25318" y="14715"/>
                </a:cubicBezTo>
                <a:cubicBezTo>
                  <a:pt x="25164" y="14715"/>
                  <a:pt x="24998" y="14659"/>
                  <a:pt x="24840" y="14659"/>
                </a:cubicBezTo>
                <a:cubicBezTo>
                  <a:pt x="24691" y="14659"/>
                  <a:pt x="24550" y="14710"/>
                  <a:pt x="24436" y="14907"/>
                </a:cubicBezTo>
                <a:lnTo>
                  <a:pt x="23804" y="14649"/>
                </a:lnTo>
                <a:cubicBezTo>
                  <a:pt x="23804" y="14494"/>
                  <a:pt x="23817" y="14352"/>
                  <a:pt x="23817" y="14198"/>
                </a:cubicBezTo>
                <a:cubicBezTo>
                  <a:pt x="23817" y="10239"/>
                  <a:pt x="21329" y="6706"/>
                  <a:pt x="17602" y="5365"/>
                </a:cubicBezTo>
                <a:lnTo>
                  <a:pt x="17718" y="5262"/>
                </a:lnTo>
                <a:cubicBezTo>
                  <a:pt x="17731" y="5223"/>
                  <a:pt x="17731" y="5210"/>
                  <a:pt x="17744" y="5172"/>
                </a:cubicBezTo>
                <a:cubicBezTo>
                  <a:pt x="17777" y="5161"/>
                  <a:pt x="17810" y="5157"/>
                  <a:pt x="17841" y="5157"/>
                </a:cubicBezTo>
                <a:cubicBezTo>
                  <a:pt x="17974" y="5157"/>
                  <a:pt x="18086" y="5237"/>
                  <a:pt x="18197" y="5237"/>
                </a:cubicBezTo>
                <a:cubicBezTo>
                  <a:pt x="18247" y="5237"/>
                  <a:pt x="18298" y="5220"/>
                  <a:pt x="18350" y="5172"/>
                </a:cubicBezTo>
                <a:cubicBezTo>
                  <a:pt x="18672" y="4965"/>
                  <a:pt x="18182" y="4630"/>
                  <a:pt x="18724" y="4243"/>
                </a:cubicBezTo>
                <a:cubicBezTo>
                  <a:pt x="18879" y="4385"/>
                  <a:pt x="19046" y="4514"/>
                  <a:pt x="19240" y="4617"/>
                </a:cubicBezTo>
                <a:cubicBezTo>
                  <a:pt x="19407" y="4707"/>
                  <a:pt x="19588" y="4772"/>
                  <a:pt x="19768" y="4875"/>
                </a:cubicBezTo>
                <a:cubicBezTo>
                  <a:pt x="20116" y="5043"/>
                  <a:pt x="20478" y="5197"/>
                  <a:pt x="20761" y="5507"/>
                </a:cubicBezTo>
                <a:cubicBezTo>
                  <a:pt x="20875" y="5507"/>
                  <a:pt x="20980" y="5523"/>
                  <a:pt x="21083" y="5523"/>
                </a:cubicBezTo>
                <a:cubicBezTo>
                  <a:pt x="21109" y="5523"/>
                  <a:pt x="21135" y="5522"/>
                  <a:pt x="21161" y="5520"/>
                </a:cubicBezTo>
                <a:lnTo>
                  <a:pt x="21483" y="5146"/>
                </a:lnTo>
                <a:cubicBezTo>
                  <a:pt x="21535" y="5236"/>
                  <a:pt x="21599" y="5313"/>
                  <a:pt x="21677" y="5391"/>
                </a:cubicBezTo>
                <a:cubicBezTo>
                  <a:pt x="21718" y="5441"/>
                  <a:pt x="21787" y="5469"/>
                  <a:pt x="21854" y="5469"/>
                </a:cubicBezTo>
                <a:cubicBezTo>
                  <a:pt x="21892" y="5469"/>
                  <a:pt x="21928" y="5461"/>
                  <a:pt x="21960" y="5442"/>
                </a:cubicBezTo>
                <a:cubicBezTo>
                  <a:pt x="22089" y="5610"/>
                  <a:pt x="22192" y="5739"/>
                  <a:pt x="22296" y="5894"/>
                </a:cubicBezTo>
                <a:cubicBezTo>
                  <a:pt x="22270" y="6139"/>
                  <a:pt x="22089" y="6280"/>
                  <a:pt x="22180" y="6616"/>
                </a:cubicBezTo>
                <a:cubicBezTo>
                  <a:pt x="22298" y="6876"/>
                  <a:pt x="22404" y="6955"/>
                  <a:pt x="22513" y="6955"/>
                </a:cubicBezTo>
                <a:cubicBezTo>
                  <a:pt x="22687" y="6955"/>
                  <a:pt x="22868" y="6753"/>
                  <a:pt x="23119" y="6753"/>
                </a:cubicBezTo>
                <a:cubicBezTo>
                  <a:pt x="23141" y="6753"/>
                  <a:pt x="23163" y="6754"/>
                  <a:pt x="23185" y="6758"/>
                </a:cubicBezTo>
                <a:cubicBezTo>
                  <a:pt x="23005" y="6925"/>
                  <a:pt x="23443" y="7415"/>
                  <a:pt x="23727" y="7493"/>
                </a:cubicBezTo>
                <a:lnTo>
                  <a:pt x="23843" y="7660"/>
                </a:lnTo>
                <a:cubicBezTo>
                  <a:pt x="23907" y="7892"/>
                  <a:pt x="23920" y="8124"/>
                  <a:pt x="23959" y="8356"/>
                </a:cubicBezTo>
                <a:lnTo>
                  <a:pt x="24230" y="8834"/>
                </a:lnTo>
                <a:cubicBezTo>
                  <a:pt x="24501" y="9143"/>
                  <a:pt x="24346" y="9259"/>
                  <a:pt x="24256" y="9388"/>
                </a:cubicBezTo>
                <a:cubicBezTo>
                  <a:pt x="24178" y="9517"/>
                  <a:pt x="24140" y="9659"/>
                  <a:pt x="24604" y="10084"/>
                </a:cubicBezTo>
                <a:lnTo>
                  <a:pt x="25132" y="10123"/>
                </a:lnTo>
                <a:lnTo>
                  <a:pt x="25249" y="10458"/>
                </a:lnTo>
                <a:cubicBezTo>
                  <a:pt x="25403" y="10716"/>
                  <a:pt x="25558" y="10974"/>
                  <a:pt x="25713" y="11258"/>
                </a:cubicBezTo>
                <a:cubicBezTo>
                  <a:pt x="25816" y="11567"/>
                  <a:pt x="25867" y="11903"/>
                  <a:pt x="25880" y="12225"/>
                </a:cubicBezTo>
                <a:cubicBezTo>
                  <a:pt x="25906" y="12547"/>
                  <a:pt x="26061" y="12844"/>
                  <a:pt x="26306" y="13037"/>
                </a:cubicBezTo>
                <a:cubicBezTo>
                  <a:pt x="26345" y="12354"/>
                  <a:pt x="26332" y="11683"/>
                  <a:pt x="26254" y="11013"/>
                </a:cubicBezTo>
                <a:lnTo>
                  <a:pt x="26151" y="10561"/>
                </a:lnTo>
                <a:cubicBezTo>
                  <a:pt x="25816" y="8872"/>
                  <a:pt x="25145" y="7273"/>
                  <a:pt x="24165" y="5855"/>
                </a:cubicBezTo>
                <a:cubicBezTo>
                  <a:pt x="24539" y="5571"/>
                  <a:pt x="24011" y="5236"/>
                  <a:pt x="23572" y="5055"/>
                </a:cubicBezTo>
                <a:cubicBezTo>
                  <a:pt x="23250" y="4746"/>
                  <a:pt x="22940" y="4437"/>
                  <a:pt x="22618" y="4153"/>
                </a:cubicBezTo>
                <a:cubicBezTo>
                  <a:pt x="22283" y="3856"/>
                  <a:pt x="21935" y="3598"/>
                  <a:pt x="21574" y="3341"/>
                </a:cubicBezTo>
                <a:cubicBezTo>
                  <a:pt x="21651" y="2979"/>
                  <a:pt x="21303" y="2657"/>
                  <a:pt x="21535" y="2515"/>
                </a:cubicBezTo>
                <a:cubicBezTo>
                  <a:pt x="21303" y="2361"/>
                  <a:pt x="21032" y="2270"/>
                  <a:pt x="20761" y="2244"/>
                </a:cubicBezTo>
                <a:cubicBezTo>
                  <a:pt x="20864" y="1703"/>
                  <a:pt x="19936" y="1716"/>
                  <a:pt x="19485" y="1522"/>
                </a:cubicBezTo>
                <a:cubicBezTo>
                  <a:pt x="19227" y="1381"/>
                  <a:pt x="18943" y="1252"/>
                  <a:pt x="18672" y="1110"/>
                </a:cubicBezTo>
                <a:cubicBezTo>
                  <a:pt x="18608" y="1019"/>
                  <a:pt x="18543" y="942"/>
                  <a:pt x="18466" y="865"/>
                </a:cubicBezTo>
                <a:cubicBezTo>
                  <a:pt x="18182" y="710"/>
                  <a:pt x="17899" y="581"/>
                  <a:pt x="17615" y="452"/>
                </a:cubicBezTo>
                <a:cubicBezTo>
                  <a:pt x="17425" y="430"/>
                  <a:pt x="17240" y="424"/>
                  <a:pt x="17056" y="424"/>
                </a:cubicBezTo>
                <a:cubicBezTo>
                  <a:pt x="16883" y="424"/>
                  <a:pt x="16710" y="429"/>
                  <a:pt x="16535" y="429"/>
                </a:cubicBezTo>
                <a:cubicBezTo>
                  <a:pt x="16465" y="429"/>
                  <a:pt x="16396" y="428"/>
                  <a:pt x="16325" y="426"/>
                </a:cubicBezTo>
                <a:cubicBezTo>
                  <a:pt x="16197" y="259"/>
                  <a:pt x="16003" y="143"/>
                  <a:pt x="15784" y="104"/>
                </a:cubicBezTo>
                <a:cubicBezTo>
                  <a:pt x="15714" y="96"/>
                  <a:pt x="15645" y="92"/>
                  <a:pt x="15576" y="92"/>
                </a:cubicBezTo>
                <a:cubicBezTo>
                  <a:pt x="15427" y="92"/>
                  <a:pt x="15280" y="111"/>
                  <a:pt x="15139" y="156"/>
                </a:cubicBezTo>
                <a:lnTo>
                  <a:pt x="14456" y="310"/>
                </a:lnTo>
                <a:cubicBezTo>
                  <a:pt x="14237" y="375"/>
                  <a:pt x="14004" y="413"/>
                  <a:pt x="13772" y="413"/>
                </a:cubicBezTo>
                <a:cubicBezTo>
                  <a:pt x="13540" y="336"/>
                  <a:pt x="13682" y="143"/>
                  <a:pt x="13630" y="1"/>
                </a:cubicBezTo>
                <a:close/>
              </a:path>
            </a:pathLst>
          </a:custGeom>
          <a:solidFill>
            <a:schemeClr val="accent1"/>
          </a:solidFill>
          <a:ln>
            <a:noFill/>
          </a:ln>
        </p:spPr>
        <p:txBody>
          <a:bodyPr spcFirstLastPara="1" wrap="square" lIns="121900" tIns="121900" rIns="121900" bIns="121900" anchor="ctr" anchorCtr="0">
            <a:noAutofit/>
          </a:bodyPr>
          <a:lstStyle/>
          <a:p>
            <a:endParaRPr sz="2200">
              <a:latin typeface="UTM Avo" panose="02040603050506020204" pitchFamily="18" charset="0"/>
            </a:endParaRPr>
          </a:p>
        </p:txBody>
      </p:sp>
      <p:sp>
        <p:nvSpPr>
          <p:cNvPr id="11" name="TextBox 10">
            <a:extLst>
              <a:ext uri="{FF2B5EF4-FFF2-40B4-BE49-F238E27FC236}">
                <a16:creationId xmlns:a16="http://schemas.microsoft.com/office/drawing/2014/main" id="{53B1ED1D-CCBF-D557-0CA7-FA584171203D}"/>
              </a:ext>
            </a:extLst>
          </p:cNvPr>
          <p:cNvSpPr txBox="1"/>
          <p:nvPr/>
        </p:nvSpPr>
        <p:spPr>
          <a:xfrm>
            <a:off x="883991" y="3531956"/>
            <a:ext cx="1158192" cy="523220"/>
          </a:xfrm>
          <a:prstGeom prst="rect">
            <a:avLst/>
          </a:prstGeom>
          <a:noFill/>
        </p:spPr>
        <p:txBody>
          <a:bodyPr wrap="square" rtlCol="0">
            <a:spAutoFit/>
          </a:bodyPr>
          <a:lstStyle/>
          <a:p>
            <a:pPr algn="ctr"/>
            <a:r>
              <a:rPr lang="en-US" sz="2800" b="1" dirty="0">
                <a:solidFill>
                  <a:schemeClr val="bg2">
                    <a:lumMod val="75000"/>
                  </a:schemeClr>
                </a:solidFill>
                <a:latin typeface="UTM Avo" panose="02040603050506020204" pitchFamily="18" charset="0"/>
              </a:rPr>
              <a:t>01</a:t>
            </a:r>
          </a:p>
        </p:txBody>
      </p:sp>
      <p:sp>
        <p:nvSpPr>
          <p:cNvPr id="12" name="TextBox 11">
            <a:extLst>
              <a:ext uri="{FF2B5EF4-FFF2-40B4-BE49-F238E27FC236}">
                <a16:creationId xmlns:a16="http://schemas.microsoft.com/office/drawing/2014/main" id="{AAA6801E-32DD-E9B8-5F08-01D69C3517CD}"/>
              </a:ext>
            </a:extLst>
          </p:cNvPr>
          <p:cNvSpPr txBox="1"/>
          <p:nvPr/>
        </p:nvSpPr>
        <p:spPr>
          <a:xfrm>
            <a:off x="6379744" y="3531956"/>
            <a:ext cx="1158192" cy="523220"/>
          </a:xfrm>
          <a:prstGeom prst="rect">
            <a:avLst/>
          </a:prstGeom>
          <a:noFill/>
        </p:spPr>
        <p:txBody>
          <a:bodyPr wrap="square" rtlCol="0">
            <a:spAutoFit/>
          </a:bodyPr>
          <a:lstStyle/>
          <a:p>
            <a:pPr algn="ctr"/>
            <a:r>
              <a:rPr lang="en-US" sz="2800" b="1" dirty="0">
                <a:solidFill>
                  <a:schemeClr val="bg2">
                    <a:lumMod val="75000"/>
                  </a:schemeClr>
                </a:solidFill>
                <a:latin typeface="UTM Avo" panose="02040603050506020204" pitchFamily="18" charset="0"/>
              </a:rPr>
              <a:t>03</a:t>
            </a:r>
          </a:p>
        </p:txBody>
      </p:sp>
      <p:sp>
        <p:nvSpPr>
          <p:cNvPr id="13" name="TextBox 12">
            <a:extLst>
              <a:ext uri="{FF2B5EF4-FFF2-40B4-BE49-F238E27FC236}">
                <a16:creationId xmlns:a16="http://schemas.microsoft.com/office/drawing/2014/main" id="{0691A364-AD43-8D26-4F87-6B0C2C5C61FC}"/>
              </a:ext>
            </a:extLst>
          </p:cNvPr>
          <p:cNvSpPr txBox="1"/>
          <p:nvPr/>
        </p:nvSpPr>
        <p:spPr>
          <a:xfrm>
            <a:off x="841291" y="5708861"/>
            <a:ext cx="1158192" cy="523220"/>
          </a:xfrm>
          <a:prstGeom prst="rect">
            <a:avLst/>
          </a:prstGeom>
          <a:noFill/>
        </p:spPr>
        <p:txBody>
          <a:bodyPr wrap="square" rtlCol="0">
            <a:spAutoFit/>
          </a:bodyPr>
          <a:lstStyle/>
          <a:p>
            <a:pPr algn="ctr"/>
            <a:r>
              <a:rPr lang="en-US" sz="2800" b="1" dirty="0">
                <a:solidFill>
                  <a:schemeClr val="bg2">
                    <a:lumMod val="75000"/>
                  </a:schemeClr>
                </a:solidFill>
                <a:latin typeface="UTM Avo" panose="02040603050506020204" pitchFamily="18" charset="0"/>
              </a:rPr>
              <a:t>02</a:t>
            </a:r>
          </a:p>
        </p:txBody>
      </p:sp>
      <p:sp>
        <p:nvSpPr>
          <p:cNvPr id="14" name="TextBox 13">
            <a:extLst>
              <a:ext uri="{FF2B5EF4-FFF2-40B4-BE49-F238E27FC236}">
                <a16:creationId xmlns:a16="http://schemas.microsoft.com/office/drawing/2014/main" id="{32657A25-1F98-2F77-8A12-403D5FFA4329}"/>
              </a:ext>
            </a:extLst>
          </p:cNvPr>
          <p:cNvSpPr txBox="1"/>
          <p:nvPr/>
        </p:nvSpPr>
        <p:spPr>
          <a:xfrm>
            <a:off x="6366187" y="5732309"/>
            <a:ext cx="1158192" cy="523220"/>
          </a:xfrm>
          <a:prstGeom prst="rect">
            <a:avLst/>
          </a:prstGeom>
          <a:noFill/>
        </p:spPr>
        <p:txBody>
          <a:bodyPr wrap="square" rtlCol="0">
            <a:spAutoFit/>
          </a:bodyPr>
          <a:lstStyle/>
          <a:p>
            <a:pPr algn="ctr"/>
            <a:r>
              <a:rPr lang="en-US" sz="2800" b="1" dirty="0">
                <a:solidFill>
                  <a:schemeClr val="bg2">
                    <a:lumMod val="75000"/>
                  </a:schemeClr>
                </a:solidFill>
                <a:latin typeface="UTM Avo" panose="02040603050506020204" pitchFamily="18" charset="0"/>
              </a:rPr>
              <a:t>04</a:t>
            </a:r>
          </a:p>
        </p:txBody>
      </p:sp>
      <p:sp>
        <p:nvSpPr>
          <p:cNvPr id="15" name="Rectangle 14">
            <a:extLst>
              <a:ext uri="{FF2B5EF4-FFF2-40B4-BE49-F238E27FC236}">
                <a16:creationId xmlns:a16="http://schemas.microsoft.com/office/drawing/2014/main" id="{C48C9200-E7AC-D1EB-76D1-A96AC47AD45A}"/>
              </a:ext>
            </a:extLst>
          </p:cNvPr>
          <p:cNvSpPr/>
          <p:nvPr/>
        </p:nvSpPr>
        <p:spPr>
          <a:xfrm>
            <a:off x="2216727" y="2926507"/>
            <a:ext cx="3785191" cy="2051780"/>
          </a:xfrm>
          <a:prstGeom prst="rect">
            <a:avLst/>
          </a:prstGeom>
        </p:spPr>
        <p:txBody>
          <a:bodyPr wrap="square">
            <a:spAutoFit/>
          </a:bodyPr>
          <a:lstStyle/>
          <a:p>
            <a:pPr algn="just">
              <a:lnSpc>
                <a:spcPct val="150000"/>
              </a:lnSpc>
            </a:pPr>
            <a:r>
              <a:rPr lang="vi-VN" sz="2200">
                <a:latin typeface="UTM Avo" panose="02040603050506020204" pitchFamily="18" charset="0"/>
                <a:ea typeface="Calibri" panose="020F0502020204030204" pitchFamily="34" charset="0"/>
                <a:cs typeface="Times New Roman" panose="02020603050405020304" pitchFamily="18" charset="0"/>
              </a:rPr>
              <a:t>Xác định các nhóm thực phẩm cần thiết cho bữa ăn theo khuyến nghị về chế độ dinh dưỡng hợp lí.</a:t>
            </a:r>
            <a:endParaRPr lang="en-US" sz="2200" dirty="0">
              <a:latin typeface="UTM Avo" panose="02040603050506020204" pitchFamily="18" charset="0"/>
            </a:endParaRPr>
          </a:p>
        </p:txBody>
      </p:sp>
      <p:sp>
        <p:nvSpPr>
          <p:cNvPr id="16" name="Rectangle 15">
            <a:extLst>
              <a:ext uri="{FF2B5EF4-FFF2-40B4-BE49-F238E27FC236}">
                <a16:creationId xmlns:a16="http://schemas.microsoft.com/office/drawing/2014/main" id="{6E56C7FE-187E-B0B2-4B6E-5DFD379AB317}"/>
              </a:ext>
            </a:extLst>
          </p:cNvPr>
          <p:cNvSpPr/>
          <p:nvPr/>
        </p:nvSpPr>
        <p:spPr>
          <a:xfrm>
            <a:off x="2213450" y="5754851"/>
            <a:ext cx="3690434" cy="430887"/>
          </a:xfrm>
          <a:prstGeom prst="rect">
            <a:avLst/>
          </a:prstGeom>
        </p:spPr>
        <p:txBody>
          <a:bodyPr wrap="none">
            <a:spAutoFit/>
          </a:bodyPr>
          <a:lstStyle/>
          <a:p>
            <a:r>
              <a:rPr lang="vi-VN" sz="2200">
                <a:latin typeface="UTM Avo" panose="02040603050506020204" pitchFamily="18" charset="0"/>
              </a:rPr>
              <a:t>Lên thực đơn cho bữa ăn</a:t>
            </a:r>
            <a:endParaRPr lang="en-US" sz="2200" dirty="0">
              <a:latin typeface="UTM Avo" panose="02040603050506020204" pitchFamily="18" charset="0"/>
            </a:endParaRPr>
          </a:p>
        </p:txBody>
      </p:sp>
      <p:sp>
        <p:nvSpPr>
          <p:cNvPr id="17" name="TextBox 16">
            <a:extLst>
              <a:ext uri="{FF2B5EF4-FFF2-40B4-BE49-F238E27FC236}">
                <a16:creationId xmlns:a16="http://schemas.microsoft.com/office/drawing/2014/main" id="{B2AB32FE-0E96-A57D-9CB3-D29DA02499EC}"/>
              </a:ext>
            </a:extLst>
          </p:cNvPr>
          <p:cNvSpPr txBox="1"/>
          <p:nvPr/>
        </p:nvSpPr>
        <p:spPr>
          <a:xfrm>
            <a:off x="820856" y="2368024"/>
            <a:ext cx="9668540" cy="461665"/>
          </a:xfrm>
          <a:prstGeom prst="rect">
            <a:avLst/>
          </a:prstGeom>
          <a:noFill/>
        </p:spPr>
        <p:txBody>
          <a:bodyPr wrap="square" rtlCol="0">
            <a:spAutoFit/>
          </a:bodyPr>
          <a:lstStyle/>
          <a:p>
            <a:r>
              <a:rPr lang="en-US" sz="2400" i="1" dirty="0" err="1">
                <a:latin typeface="UTM Avo" panose="02040603050506020204" pitchFamily="18" charset="0"/>
              </a:rPr>
              <a:t>Một</a:t>
            </a:r>
            <a:r>
              <a:rPr lang="en-US" sz="2400" i="1" dirty="0">
                <a:latin typeface="UTM Avo" panose="02040603050506020204" pitchFamily="18" charset="0"/>
              </a:rPr>
              <a:t> </a:t>
            </a:r>
            <a:r>
              <a:rPr lang="en-US" sz="2400" i="1" dirty="0" err="1">
                <a:latin typeface="UTM Avo" panose="02040603050506020204" pitchFamily="18" charset="0"/>
              </a:rPr>
              <a:t>bữa</a:t>
            </a:r>
            <a:r>
              <a:rPr lang="en-US" sz="2400" i="1" dirty="0">
                <a:latin typeface="UTM Avo" panose="02040603050506020204" pitchFamily="18" charset="0"/>
              </a:rPr>
              <a:t> </a:t>
            </a:r>
            <a:r>
              <a:rPr lang="en-US" sz="2400" i="1" dirty="0" err="1">
                <a:latin typeface="UTM Avo" panose="02040603050506020204" pitchFamily="18" charset="0"/>
              </a:rPr>
              <a:t>ăn</a:t>
            </a:r>
            <a:r>
              <a:rPr lang="en-US" sz="2400" i="1" dirty="0">
                <a:latin typeface="UTM Avo" panose="02040603050506020204" pitchFamily="18" charset="0"/>
              </a:rPr>
              <a:t> </a:t>
            </a:r>
            <a:r>
              <a:rPr lang="en-US" sz="2400" i="1" dirty="0" err="1">
                <a:latin typeface="UTM Avo" panose="02040603050506020204" pitchFamily="18" charset="0"/>
              </a:rPr>
              <a:t>gia</a:t>
            </a:r>
            <a:r>
              <a:rPr lang="en-US" sz="2400" i="1" dirty="0">
                <a:latin typeface="UTM Avo" panose="02040603050506020204" pitchFamily="18" charset="0"/>
              </a:rPr>
              <a:t> </a:t>
            </a:r>
            <a:r>
              <a:rPr lang="en-US" sz="2400" i="1" dirty="0" err="1">
                <a:latin typeface="UTM Avo" panose="02040603050506020204" pitchFamily="18" charset="0"/>
              </a:rPr>
              <a:t>đình</a:t>
            </a:r>
            <a:r>
              <a:rPr lang="en-US" sz="2400" i="1" dirty="0">
                <a:latin typeface="UTM Avo" panose="02040603050506020204" pitchFamily="18" charset="0"/>
              </a:rPr>
              <a:t> </a:t>
            </a:r>
            <a:r>
              <a:rPr lang="en-US" sz="2400" i="1" dirty="0" err="1">
                <a:latin typeface="UTM Avo" panose="02040603050506020204" pitchFamily="18" charset="0"/>
              </a:rPr>
              <a:t>hợp</a:t>
            </a:r>
            <a:r>
              <a:rPr lang="en-US" sz="2400" i="1" dirty="0">
                <a:latin typeface="UTM Avo" panose="02040603050506020204" pitchFamily="18" charset="0"/>
              </a:rPr>
              <a:t> </a:t>
            </a:r>
            <a:r>
              <a:rPr lang="en-US" sz="2400" i="1" dirty="0" err="1">
                <a:latin typeface="UTM Avo" panose="02040603050506020204" pitchFamily="18" charset="0"/>
              </a:rPr>
              <a:t>lí</a:t>
            </a:r>
            <a:r>
              <a:rPr lang="en-US" sz="2400" i="1" dirty="0">
                <a:latin typeface="UTM Avo" panose="02040603050506020204" pitchFamily="18" charset="0"/>
              </a:rPr>
              <a:t> </a:t>
            </a:r>
            <a:r>
              <a:rPr lang="en-US" sz="2400" i="1" dirty="0" err="1">
                <a:latin typeface="UTM Avo" panose="02040603050506020204" pitchFamily="18" charset="0"/>
              </a:rPr>
              <a:t>được</a:t>
            </a:r>
            <a:r>
              <a:rPr lang="en-US" sz="2400" i="1" dirty="0">
                <a:latin typeface="UTM Avo" panose="02040603050506020204" pitchFamily="18" charset="0"/>
              </a:rPr>
              <a:t> </a:t>
            </a:r>
            <a:r>
              <a:rPr lang="en-US" sz="2400" i="1" dirty="0" err="1">
                <a:latin typeface="UTM Avo" panose="02040603050506020204" pitchFamily="18" charset="0"/>
              </a:rPr>
              <a:t>xây</a:t>
            </a:r>
            <a:r>
              <a:rPr lang="en-US" sz="2400" i="1" dirty="0">
                <a:latin typeface="UTM Avo" panose="02040603050506020204" pitchFamily="18" charset="0"/>
              </a:rPr>
              <a:t> </a:t>
            </a:r>
            <a:r>
              <a:rPr lang="en-US" sz="2400" i="1" dirty="0" err="1">
                <a:latin typeface="UTM Avo" panose="02040603050506020204" pitchFamily="18" charset="0"/>
              </a:rPr>
              <a:t>dựng</a:t>
            </a:r>
            <a:r>
              <a:rPr lang="en-US" sz="2400" i="1" dirty="0">
                <a:latin typeface="UTM Avo" panose="02040603050506020204" pitchFamily="18" charset="0"/>
              </a:rPr>
              <a:t> </a:t>
            </a:r>
            <a:r>
              <a:rPr lang="en-US" sz="2400" i="1" dirty="0" err="1">
                <a:latin typeface="UTM Avo" panose="02040603050506020204" pitchFamily="18" charset="0"/>
              </a:rPr>
              <a:t>theo</a:t>
            </a:r>
            <a:r>
              <a:rPr lang="en-US" sz="2400" i="1" dirty="0">
                <a:latin typeface="UTM Avo" panose="02040603050506020204" pitchFamily="18" charset="0"/>
              </a:rPr>
              <a:t> </a:t>
            </a:r>
            <a:r>
              <a:rPr lang="en-US" sz="2400" i="1" dirty="0" err="1">
                <a:latin typeface="UTM Avo" panose="02040603050506020204" pitchFamily="18" charset="0"/>
              </a:rPr>
              <a:t>các</a:t>
            </a:r>
            <a:r>
              <a:rPr lang="en-US" sz="2400" i="1" dirty="0">
                <a:latin typeface="UTM Avo" panose="02040603050506020204" pitchFamily="18" charset="0"/>
              </a:rPr>
              <a:t> </a:t>
            </a:r>
            <a:r>
              <a:rPr lang="en-US" sz="2400" i="1" dirty="0" err="1">
                <a:latin typeface="UTM Avo" panose="02040603050506020204" pitchFamily="18" charset="0"/>
              </a:rPr>
              <a:t>bước</a:t>
            </a:r>
            <a:r>
              <a:rPr lang="en-US" sz="2400" i="1" dirty="0">
                <a:latin typeface="UTM Avo" panose="02040603050506020204" pitchFamily="18" charset="0"/>
              </a:rPr>
              <a:t> </a:t>
            </a:r>
            <a:r>
              <a:rPr lang="en-US" sz="2400" i="1" dirty="0" err="1">
                <a:latin typeface="UTM Avo" panose="02040603050506020204" pitchFamily="18" charset="0"/>
              </a:rPr>
              <a:t>sau</a:t>
            </a:r>
            <a:r>
              <a:rPr lang="en-US" sz="2400" i="1" dirty="0">
                <a:latin typeface="UTM Avo" panose="02040603050506020204" pitchFamily="18" charset="0"/>
              </a:rPr>
              <a:t>:</a:t>
            </a:r>
          </a:p>
        </p:txBody>
      </p:sp>
      <p:sp>
        <p:nvSpPr>
          <p:cNvPr id="18" name="Rectangle 17">
            <a:extLst>
              <a:ext uri="{FF2B5EF4-FFF2-40B4-BE49-F238E27FC236}">
                <a16:creationId xmlns:a16="http://schemas.microsoft.com/office/drawing/2014/main" id="{63FB56B7-8BD5-ECAD-D3ED-09EA7A47B18C}"/>
              </a:ext>
            </a:extLst>
          </p:cNvPr>
          <p:cNvSpPr/>
          <p:nvPr/>
        </p:nvSpPr>
        <p:spPr>
          <a:xfrm>
            <a:off x="7849001" y="2914286"/>
            <a:ext cx="3849514" cy="1036117"/>
          </a:xfrm>
          <a:prstGeom prst="rect">
            <a:avLst/>
          </a:prstGeom>
        </p:spPr>
        <p:txBody>
          <a:bodyPr wrap="square">
            <a:spAutoFit/>
          </a:bodyPr>
          <a:lstStyle/>
          <a:p>
            <a:pPr algn="just">
              <a:lnSpc>
                <a:spcPct val="150000"/>
              </a:lnSpc>
              <a:spcAft>
                <a:spcPts val="1067"/>
              </a:spcAft>
            </a:pPr>
            <a:r>
              <a:rPr lang="en-US" sz="2200" dirty="0" err="1">
                <a:latin typeface="UTM Avo" panose="02040603050506020204" pitchFamily="18" charset="0"/>
                <a:ea typeface="Calibri" panose="020F0502020204030204" pitchFamily="34" charset="0"/>
                <a:cs typeface="Times New Roman" panose="02020603050405020304" pitchFamily="18" charset="0"/>
              </a:rPr>
              <a:t>Xác</a:t>
            </a:r>
            <a:r>
              <a:rPr lang="en-US" sz="2200" dirty="0">
                <a:latin typeface="UTM Avo" panose="02040603050506020204" pitchFamily="18" charset="0"/>
                <a:ea typeface="Calibri" panose="020F0502020204030204" pitchFamily="34" charset="0"/>
                <a:cs typeface="Times New Roman" panose="02020603050405020304" pitchFamily="18" charset="0"/>
              </a:rPr>
              <a:t> </a:t>
            </a:r>
            <a:r>
              <a:rPr lang="en-US" sz="2200" dirty="0" err="1">
                <a:latin typeface="UTM Avo" panose="02040603050506020204" pitchFamily="18" charset="0"/>
                <a:ea typeface="Calibri" panose="020F0502020204030204" pitchFamily="34" charset="0"/>
                <a:cs typeface="Times New Roman" panose="02020603050405020304" pitchFamily="18" charset="0"/>
              </a:rPr>
              <a:t>định</a:t>
            </a:r>
            <a:r>
              <a:rPr lang="en-US" sz="2200" dirty="0">
                <a:latin typeface="UTM Avo" panose="02040603050506020204" pitchFamily="18" charset="0"/>
                <a:ea typeface="Calibri" panose="020F0502020204030204" pitchFamily="34" charset="0"/>
                <a:cs typeface="Times New Roman" panose="02020603050405020304" pitchFamily="18" charset="0"/>
              </a:rPr>
              <a:t> </a:t>
            </a:r>
            <a:r>
              <a:rPr lang="en-US" sz="2200" dirty="0" err="1">
                <a:latin typeface="UTM Avo" panose="02040603050506020204" pitchFamily="18" charset="0"/>
                <a:ea typeface="Calibri" panose="020F0502020204030204" pitchFamily="34" charset="0"/>
                <a:cs typeface="Times New Roman" panose="02020603050405020304" pitchFamily="18" charset="0"/>
              </a:rPr>
              <a:t>nguyên</a:t>
            </a:r>
            <a:r>
              <a:rPr lang="en-US" sz="2200" dirty="0">
                <a:latin typeface="UTM Avo" panose="02040603050506020204" pitchFamily="18" charset="0"/>
                <a:ea typeface="Calibri" panose="020F0502020204030204" pitchFamily="34" charset="0"/>
                <a:cs typeface="Times New Roman" panose="02020603050405020304" pitchFamily="18" charset="0"/>
              </a:rPr>
              <a:t> </a:t>
            </a:r>
            <a:r>
              <a:rPr lang="en-US" sz="2200" dirty="0" err="1">
                <a:latin typeface="UTM Avo" panose="02040603050506020204" pitchFamily="18" charset="0"/>
                <a:ea typeface="Calibri" panose="020F0502020204030204" pitchFamily="34" charset="0"/>
                <a:cs typeface="Times New Roman" panose="02020603050405020304" pitchFamily="18" charset="0"/>
              </a:rPr>
              <a:t>liệu</a:t>
            </a:r>
            <a:r>
              <a:rPr lang="en-US" sz="2200" dirty="0">
                <a:latin typeface="UTM Avo" panose="02040603050506020204" pitchFamily="18" charset="0"/>
                <a:ea typeface="Calibri" panose="020F0502020204030204" pitchFamily="34" charset="0"/>
                <a:cs typeface="Times New Roman" panose="02020603050405020304" pitchFamily="18" charset="0"/>
              </a:rPr>
              <a:t>, </a:t>
            </a:r>
            <a:r>
              <a:rPr lang="en-US" sz="2200" dirty="0" err="1">
                <a:latin typeface="UTM Avo" panose="02040603050506020204" pitchFamily="18" charset="0"/>
                <a:ea typeface="Calibri" panose="020F0502020204030204" pitchFamily="34" charset="0"/>
                <a:cs typeface="Times New Roman" panose="02020603050405020304" pitchFamily="18" charset="0"/>
              </a:rPr>
              <a:t>số</a:t>
            </a:r>
            <a:r>
              <a:rPr lang="en-US" sz="2200" dirty="0">
                <a:latin typeface="UTM Avo" panose="02040603050506020204" pitchFamily="18" charset="0"/>
                <a:ea typeface="Calibri" panose="020F0502020204030204" pitchFamily="34" charset="0"/>
                <a:cs typeface="Times New Roman" panose="02020603050405020304" pitchFamily="18" charset="0"/>
              </a:rPr>
              <a:t> </a:t>
            </a:r>
            <a:r>
              <a:rPr lang="en-US" sz="2200" dirty="0" err="1">
                <a:latin typeface="UTM Avo" panose="02040603050506020204" pitchFamily="18" charset="0"/>
                <a:ea typeface="Calibri" panose="020F0502020204030204" pitchFamily="34" charset="0"/>
                <a:cs typeface="Times New Roman" panose="02020603050405020304" pitchFamily="18" charset="0"/>
              </a:rPr>
              <a:t>lượng</a:t>
            </a:r>
            <a:r>
              <a:rPr lang="en-US" sz="2200" dirty="0">
                <a:latin typeface="UTM Avo" panose="02040603050506020204" pitchFamily="18" charset="0"/>
                <a:ea typeface="Calibri" panose="020F0502020204030204" pitchFamily="34" charset="0"/>
                <a:cs typeface="Times New Roman" panose="02020603050405020304" pitchFamily="18" charset="0"/>
              </a:rPr>
              <a:t> </a:t>
            </a:r>
            <a:r>
              <a:rPr lang="en-US" sz="2200" dirty="0" err="1">
                <a:latin typeface="UTM Avo" panose="02040603050506020204" pitchFamily="18" charset="0"/>
                <a:ea typeface="Calibri" panose="020F0502020204030204" pitchFamily="34" charset="0"/>
                <a:cs typeface="Times New Roman" panose="02020603050405020304" pitchFamily="18" charset="0"/>
              </a:rPr>
              <a:t>để</a:t>
            </a:r>
            <a:r>
              <a:rPr lang="en-US" sz="2200" dirty="0">
                <a:latin typeface="UTM Avo" panose="02040603050506020204" pitchFamily="18" charset="0"/>
                <a:ea typeface="Calibri" panose="020F0502020204030204" pitchFamily="34" charset="0"/>
                <a:cs typeface="Times New Roman" panose="02020603050405020304" pitchFamily="18" charset="0"/>
              </a:rPr>
              <a:t> </a:t>
            </a:r>
            <a:r>
              <a:rPr lang="en-US" sz="2200" dirty="0" err="1">
                <a:latin typeface="UTM Avo" panose="02040603050506020204" pitchFamily="18" charset="0"/>
                <a:ea typeface="Calibri" panose="020F0502020204030204" pitchFamily="34" charset="0"/>
                <a:cs typeface="Times New Roman" panose="02020603050405020304" pitchFamily="18" charset="0"/>
              </a:rPr>
              <a:t>làm</a:t>
            </a:r>
            <a:r>
              <a:rPr lang="en-US" sz="2200" dirty="0">
                <a:latin typeface="UTM Avo" panose="02040603050506020204" pitchFamily="18" charset="0"/>
                <a:ea typeface="Calibri" panose="020F0502020204030204" pitchFamily="34" charset="0"/>
                <a:cs typeface="Times New Roman" panose="02020603050405020304" pitchFamily="18" charset="0"/>
              </a:rPr>
              <a:t> </a:t>
            </a:r>
            <a:r>
              <a:rPr lang="en-US" sz="2200" dirty="0" err="1">
                <a:latin typeface="UTM Avo" panose="02040603050506020204" pitchFamily="18" charset="0"/>
                <a:ea typeface="Calibri" panose="020F0502020204030204" pitchFamily="34" charset="0"/>
                <a:cs typeface="Times New Roman" panose="02020603050405020304" pitchFamily="18" charset="0"/>
              </a:rPr>
              <a:t>các</a:t>
            </a:r>
            <a:r>
              <a:rPr lang="en-US" sz="2200" dirty="0">
                <a:latin typeface="UTM Avo" panose="02040603050506020204" pitchFamily="18" charset="0"/>
                <a:ea typeface="Calibri" panose="020F0502020204030204" pitchFamily="34" charset="0"/>
                <a:cs typeface="Times New Roman" panose="02020603050405020304" pitchFamily="18" charset="0"/>
              </a:rPr>
              <a:t> </a:t>
            </a:r>
            <a:r>
              <a:rPr lang="en-US" sz="2200" dirty="0" err="1">
                <a:latin typeface="UTM Avo" panose="02040603050506020204" pitchFamily="18" charset="0"/>
                <a:ea typeface="Calibri" panose="020F0502020204030204" pitchFamily="34" charset="0"/>
                <a:cs typeface="Times New Roman" panose="02020603050405020304" pitchFamily="18" charset="0"/>
              </a:rPr>
              <a:t>món</a:t>
            </a:r>
            <a:r>
              <a:rPr lang="en-US" sz="2200" dirty="0">
                <a:latin typeface="UTM Avo" panose="02040603050506020204" pitchFamily="18" charset="0"/>
                <a:ea typeface="Calibri" panose="020F0502020204030204" pitchFamily="34" charset="0"/>
                <a:cs typeface="Times New Roman" panose="02020603050405020304" pitchFamily="18" charset="0"/>
              </a:rPr>
              <a:t> </a:t>
            </a:r>
            <a:r>
              <a:rPr lang="en-US" sz="2200" dirty="0" err="1">
                <a:latin typeface="UTM Avo" panose="02040603050506020204" pitchFamily="18" charset="0"/>
                <a:ea typeface="Calibri" panose="020F0502020204030204" pitchFamily="34" charset="0"/>
                <a:cs typeface="Times New Roman" panose="02020603050405020304" pitchFamily="18" charset="0"/>
              </a:rPr>
              <a:t>ăn</a:t>
            </a:r>
            <a:r>
              <a:rPr lang="en-US" sz="2200" dirty="0">
                <a:latin typeface="UTM Avo" panose="02040603050506020204" pitchFamily="18" charset="0"/>
                <a:ea typeface="Calibri" panose="020F0502020204030204" pitchFamily="34" charset="0"/>
                <a:cs typeface="Times New Roman" panose="02020603050405020304" pitchFamily="18" charset="0"/>
              </a:rPr>
              <a:t>.</a:t>
            </a:r>
          </a:p>
        </p:txBody>
      </p:sp>
      <p:sp>
        <p:nvSpPr>
          <p:cNvPr id="19" name="Rectangle 18">
            <a:extLst>
              <a:ext uri="{FF2B5EF4-FFF2-40B4-BE49-F238E27FC236}">
                <a16:creationId xmlns:a16="http://schemas.microsoft.com/office/drawing/2014/main" id="{FB6E9FBF-38D0-726C-1329-9D580924C6F8}"/>
              </a:ext>
            </a:extLst>
          </p:cNvPr>
          <p:cNvSpPr/>
          <p:nvPr/>
        </p:nvSpPr>
        <p:spPr>
          <a:xfrm>
            <a:off x="7849000" y="5183158"/>
            <a:ext cx="3849515" cy="1543949"/>
          </a:xfrm>
          <a:prstGeom prst="rect">
            <a:avLst/>
          </a:prstGeom>
        </p:spPr>
        <p:txBody>
          <a:bodyPr wrap="square">
            <a:spAutoFit/>
          </a:bodyPr>
          <a:lstStyle/>
          <a:p>
            <a:pPr algn="just">
              <a:lnSpc>
                <a:spcPct val="150000"/>
              </a:lnSpc>
            </a:pPr>
            <a:r>
              <a:rPr lang="en-US" sz="2200" dirty="0" err="1">
                <a:latin typeface="UTM Avo" panose="02040603050506020204" pitchFamily="18" charset="0"/>
              </a:rPr>
              <a:t>Tính</a:t>
            </a:r>
            <a:r>
              <a:rPr lang="en-US" sz="2200" dirty="0">
                <a:latin typeface="UTM Avo" panose="02040603050506020204" pitchFamily="18" charset="0"/>
              </a:rPr>
              <a:t> </a:t>
            </a:r>
            <a:r>
              <a:rPr lang="en-US" sz="2200" dirty="0" err="1">
                <a:latin typeface="UTM Avo" panose="02040603050506020204" pitchFamily="18" charset="0"/>
              </a:rPr>
              <a:t>giá</a:t>
            </a:r>
            <a:r>
              <a:rPr lang="en-US" sz="2200" dirty="0">
                <a:latin typeface="UTM Avo" panose="02040603050506020204" pitchFamily="18" charset="0"/>
              </a:rPr>
              <a:t> </a:t>
            </a:r>
            <a:r>
              <a:rPr lang="en-US" sz="2200" dirty="0" err="1">
                <a:latin typeface="UTM Avo" panose="02040603050506020204" pitchFamily="18" charset="0"/>
              </a:rPr>
              <a:t>thành</a:t>
            </a:r>
            <a:r>
              <a:rPr lang="en-US" sz="2200" dirty="0">
                <a:latin typeface="UTM Avo" panose="02040603050506020204" pitchFamily="18" charset="0"/>
              </a:rPr>
              <a:t> </a:t>
            </a:r>
            <a:r>
              <a:rPr lang="en-US" sz="2200" dirty="0" err="1">
                <a:latin typeface="UTM Avo" panose="02040603050506020204" pitchFamily="18" charset="0"/>
              </a:rPr>
              <a:t>cho</a:t>
            </a:r>
            <a:r>
              <a:rPr lang="en-US" sz="2200" dirty="0">
                <a:latin typeface="UTM Avo" panose="02040603050506020204" pitchFamily="18" charset="0"/>
              </a:rPr>
              <a:t> </a:t>
            </a:r>
            <a:r>
              <a:rPr lang="en-US" sz="2200" dirty="0" err="1">
                <a:latin typeface="UTM Avo" panose="02040603050506020204" pitchFamily="18" charset="0"/>
              </a:rPr>
              <a:t>bữa</a:t>
            </a:r>
            <a:r>
              <a:rPr lang="en-US" sz="2200" dirty="0">
                <a:latin typeface="UTM Avo" panose="02040603050506020204" pitchFamily="18" charset="0"/>
              </a:rPr>
              <a:t> </a:t>
            </a:r>
            <a:r>
              <a:rPr lang="en-US" sz="2200" dirty="0" err="1">
                <a:latin typeface="UTM Avo" panose="02040603050506020204" pitchFamily="18" charset="0"/>
              </a:rPr>
              <a:t>ăn</a:t>
            </a:r>
            <a:r>
              <a:rPr lang="en-US" sz="2200" dirty="0">
                <a:latin typeface="UTM Avo" panose="02040603050506020204" pitchFamily="18" charset="0"/>
              </a:rPr>
              <a:t> </a:t>
            </a:r>
            <a:r>
              <a:rPr lang="en-US" sz="2200" dirty="0" err="1">
                <a:latin typeface="UTM Avo" panose="02040603050506020204" pitchFamily="18" charset="0"/>
              </a:rPr>
              <a:t>để</a:t>
            </a:r>
            <a:r>
              <a:rPr lang="en-US" sz="2200" dirty="0">
                <a:latin typeface="UTM Avo" panose="02040603050506020204" pitchFamily="18" charset="0"/>
              </a:rPr>
              <a:t> </a:t>
            </a:r>
            <a:r>
              <a:rPr lang="en-US" sz="2200" dirty="0" err="1">
                <a:latin typeface="UTM Avo" panose="02040603050506020204" pitchFamily="18" charset="0"/>
              </a:rPr>
              <a:t>có</a:t>
            </a:r>
            <a:r>
              <a:rPr lang="en-US" sz="2200" dirty="0">
                <a:latin typeface="UTM Avo" panose="02040603050506020204" pitchFamily="18" charset="0"/>
              </a:rPr>
              <a:t> </a:t>
            </a:r>
            <a:r>
              <a:rPr lang="en-US" sz="2200" dirty="0" err="1">
                <a:latin typeface="UTM Avo" panose="02040603050506020204" pitchFamily="18" charset="0"/>
              </a:rPr>
              <a:t>thể</a:t>
            </a:r>
            <a:r>
              <a:rPr lang="en-US" sz="2200" dirty="0">
                <a:latin typeface="UTM Avo" panose="02040603050506020204" pitchFamily="18" charset="0"/>
              </a:rPr>
              <a:t> </a:t>
            </a:r>
            <a:r>
              <a:rPr lang="en-US" sz="2200" dirty="0" err="1">
                <a:latin typeface="UTM Avo" panose="02040603050506020204" pitchFamily="18" charset="0"/>
              </a:rPr>
              <a:t>điều</a:t>
            </a:r>
            <a:r>
              <a:rPr lang="en-US" sz="2200" dirty="0">
                <a:latin typeface="UTM Avo" panose="02040603050506020204" pitchFamily="18" charset="0"/>
              </a:rPr>
              <a:t> </a:t>
            </a:r>
            <a:r>
              <a:rPr lang="en-US" sz="2200" dirty="0" err="1">
                <a:latin typeface="UTM Avo" panose="02040603050506020204" pitchFamily="18" charset="0"/>
              </a:rPr>
              <a:t>chỉnh</a:t>
            </a:r>
            <a:r>
              <a:rPr lang="en-US" sz="2200" dirty="0">
                <a:latin typeface="UTM Avo" panose="02040603050506020204" pitchFamily="18" charset="0"/>
              </a:rPr>
              <a:t> </a:t>
            </a:r>
            <a:r>
              <a:rPr lang="en-US" sz="2200" dirty="0" err="1">
                <a:latin typeface="UTM Avo" panose="02040603050506020204" pitchFamily="18" charset="0"/>
              </a:rPr>
              <a:t>theo</a:t>
            </a:r>
            <a:r>
              <a:rPr lang="en-US" sz="2200" dirty="0">
                <a:latin typeface="UTM Avo" panose="02040603050506020204" pitchFamily="18" charset="0"/>
              </a:rPr>
              <a:t> </a:t>
            </a:r>
            <a:r>
              <a:rPr lang="en-US" sz="2200" dirty="0" err="1">
                <a:latin typeface="UTM Avo" panose="02040603050506020204" pitchFamily="18" charset="0"/>
              </a:rPr>
              <a:t>khả</a:t>
            </a:r>
            <a:r>
              <a:rPr lang="en-US" sz="2200" dirty="0">
                <a:latin typeface="UTM Avo" panose="02040603050506020204" pitchFamily="18" charset="0"/>
              </a:rPr>
              <a:t> </a:t>
            </a:r>
            <a:r>
              <a:rPr lang="en-US" sz="2200" dirty="0" err="1">
                <a:latin typeface="UTM Avo" panose="02040603050506020204" pitchFamily="18" charset="0"/>
              </a:rPr>
              <a:t>năng</a:t>
            </a:r>
            <a:r>
              <a:rPr lang="en-US" sz="2200" dirty="0">
                <a:latin typeface="UTM Avo" panose="02040603050506020204" pitchFamily="18" charset="0"/>
              </a:rPr>
              <a:t> </a:t>
            </a:r>
            <a:r>
              <a:rPr lang="en-US" sz="2200" dirty="0" err="1">
                <a:latin typeface="UTM Avo" panose="02040603050506020204" pitchFamily="18" charset="0"/>
              </a:rPr>
              <a:t>tài</a:t>
            </a:r>
            <a:r>
              <a:rPr lang="en-US" sz="2200" dirty="0">
                <a:latin typeface="UTM Avo" panose="02040603050506020204" pitchFamily="18" charset="0"/>
              </a:rPr>
              <a:t> </a:t>
            </a:r>
            <a:r>
              <a:rPr lang="en-US" sz="2200" dirty="0" err="1">
                <a:latin typeface="UTM Avo" panose="02040603050506020204" pitchFamily="18" charset="0"/>
              </a:rPr>
              <a:t>chính</a:t>
            </a:r>
            <a:r>
              <a:rPr lang="en-US" sz="2200" dirty="0">
                <a:latin typeface="UTM Avo" panose="02040603050506020204" pitchFamily="18" charset="0"/>
              </a:rPr>
              <a:t>.</a:t>
            </a:r>
          </a:p>
        </p:txBody>
      </p:sp>
      <p:sp>
        <p:nvSpPr>
          <p:cNvPr id="20" name="Rectangle 19"/>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76125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strVal val="#ppt_w+.3"/>
                                          </p:val>
                                        </p:tav>
                                        <p:tav tm="100000">
                                          <p:val>
                                            <p:strVal val="#ppt_w"/>
                                          </p:val>
                                        </p:tav>
                                      </p:tavLst>
                                    </p:anim>
                                    <p:anim calcmode="lin" valueType="num">
                                      <p:cBhvr>
                                        <p:cTn id="13" dur="500" fill="hold"/>
                                        <p:tgtEl>
                                          <p:spTgt spid="11"/>
                                        </p:tgtEl>
                                        <p:attrNameLst>
                                          <p:attrName>ppt_h</p:attrName>
                                        </p:attrNameLst>
                                      </p:cBhvr>
                                      <p:tavLst>
                                        <p:tav tm="0">
                                          <p:val>
                                            <p:strVal val="#ppt_h"/>
                                          </p:val>
                                        </p:tav>
                                        <p:tav tm="100000">
                                          <p:val>
                                            <p:strVal val="#ppt_h"/>
                                          </p:val>
                                        </p:tav>
                                      </p:tavLst>
                                    </p:anim>
                                    <p:animEffect transition="in" filter="fade">
                                      <p:cBhvr>
                                        <p:cTn id="14" dur="500"/>
                                        <p:tgtEl>
                                          <p:spTgt spid="1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strVal val="#ppt_w+.3"/>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animEffect transition="in" filter="fade">
                                      <p:cBhvr>
                                        <p:cTn id="19" dur="500"/>
                                        <p:tgtEl>
                                          <p:spTgt spid="3"/>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strVal val="#ppt_w+.3"/>
                                          </p:val>
                                        </p:tav>
                                        <p:tav tm="100000">
                                          <p:val>
                                            <p:strVal val="#ppt_w"/>
                                          </p:val>
                                        </p:tav>
                                      </p:tavLst>
                                    </p:anim>
                                    <p:anim calcmode="lin" valueType="num">
                                      <p:cBhvr>
                                        <p:cTn id="23" dur="500" fill="hold"/>
                                        <p:tgtEl>
                                          <p:spTgt spid="15"/>
                                        </p:tgtEl>
                                        <p:attrNameLst>
                                          <p:attrName>ppt_h</p:attrName>
                                        </p:attrNameLst>
                                      </p:cBhvr>
                                      <p:tavLst>
                                        <p:tav tm="0">
                                          <p:val>
                                            <p:strVal val="#ppt_h"/>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strVal val="#ppt_w+.3"/>
                                          </p:val>
                                        </p:tav>
                                        <p:tav tm="100000">
                                          <p:val>
                                            <p:strVal val="#ppt_w"/>
                                          </p:val>
                                        </p:tav>
                                      </p:tavLst>
                                    </p:anim>
                                    <p:anim calcmode="lin" valueType="num">
                                      <p:cBhvr>
                                        <p:cTn id="30" dur="500" fill="hold"/>
                                        <p:tgtEl>
                                          <p:spTgt spid="13"/>
                                        </p:tgtEl>
                                        <p:attrNameLst>
                                          <p:attrName>ppt_h</p:attrName>
                                        </p:attrNameLst>
                                      </p:cBhvr>
                                      <p:tavLst>
                                        <p:tav tm="0">
                                          <p:val>
                                            <p:strVal val="#ppt_h"/>
                                          </p:val>
                                        </p:tav>
                                        <p:tav tm="100000">
                                          <p:val>
                                            <p:strVal val="#ppt_h"/>
                                          </p:val>
                                        </p:tav>
                                      </p:tavLst>
                                    </p:anim>
                                    <p:animEffect transition="in" filter="fade">
                                      <p:cBhvr>
                                        <p:cTn id="31" dur="500"/>
                                        <p:tgtEl>
                                          <p:spTgt spid="13"/>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strVal val="#ppt_w+.3"/>
                                          </p:val>
                                        </p:tav>
                                        <p:tav tm="100000">
                                          <p:val>
                                            <p:strVal val="#ppt_w"/>
                                          </p:val>
                                        </p:tav>
                                      </p:tavLst>
                                    </p:anim>
                                    <p:anim calcmode="lin" valueType="num">
                                      <p:cBhvr>
                                        <p:cTn id="35" dur="500" fill="hold"/>
                                        <p:tgtEl>
                                          <p:spTgt spid="7"/>
                                        </p:tgtEl>
                                        <p:attrNameLst>
                                          <p:attrName>ppt_h</p:attrName>
                                        </p:attrNameLst>
                                      </p:cBhvr>
                                      <p:tavLst>
                                        <p:tav tm="0">
                                          <p:val>
                                            <p:strVal val="#ppt_h"/>
                                          </p:val>
                                        </p:tav>
                                        <p:tav tm="100000">
                                          <p:val>
                                            <p:strVal val="#ppt_h"/>
                                          </p:val>
                                        </p:tav>
                                      </p:tavLst>
                                    </p:anim>
                                    <p:animEffect transition="in" filter="fade">
                                      <p:cBhvr>
                                        <p:cTn id="36" dur="500"/>
                                        <p:tgtEl>
                                          <p:spTgt spid="7"/>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strVal val="#ppt_w+.3"/>
                                          </p:val>
                                        </p:tav>
                                        <p:tav tm="100000">
                                          <p:val>
                                            <p:strVal val="#ppt_w"/>
                                          </p:val>
                                        </p:tav>
                                      </p:tavLst>
                                    </p:anim>
                                    <p:anim calcmode="lin" valueType="num">
                                      <p:cBhvr>
                                        <p:cTn id="40" dur="500" fill="hold"/>
                                        <p:tgtEl>
                                          <p:spTgt spid="16"/>
                                        </p:tgtEl>
                                        <p:attrNameLst>
                                          <p:attrName>ppt_h</p:attrName>
                                        </p:attrNameLst>
                                      </p:cBhvr>
                                      <p:tavLst>
                                        <p:tav tm="0">
                                          <p:val>
                                            <p:strVal val="#ppt_h"/>
                                          </p:val>
                                        </p:tav>
                                        <p:tav tm="100000">
                                          <p:val>
                                            <p:strVal val="#ppt_h"/>
                                          </p:val>
                                        </p:tav>
                                      </p:tavLst>
                                    </p:anim>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50" presetClass="entr" presetSubtype="0" decel="10000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strVal val="#ppt_w+.3"/>
                                          </p:val>
                                        </p:tav>
                                        <p:tav tm="100000">
                                          <p:val>
                                            <p:strVal val="#ppt_w"/>
                                          </p:val>
                                        </p:tav>
                                      </p:tavLst>
                                    </p:anim>
                                    <p:anim calcmode="lin" valueType="num">
                                      <p:cBhvr>
                                        <p:cTn id="47" dur="500" fill="hold"/>
                                        <p:tgtEl>
                                          <p:spTgt spid="12"/>
                                        </p:tgtEl>
                                        <p:attrNameLst>
                                          <p:attrName>ppt_h</p:attrName>
                                        </p:attrNameLst>
                                      </p:cBhvr>
                                      <p:tavLst>
                                        <p:tav tm="0">
                                          <p:val>
                                            <p:strVal val="#ppt_h"/>
                                          </p:val>
                                        </p:tav>
                                        <p:tav tm="100000">
                                          <p:val>
                                            <p:strVal val="#ppt_h"/>
                                          </p:val>
                                        </p:tav>
                                      </p:tavLst>
                                    </p:anim>
                                    <p:animEffect transition="in" filter="fade">
                                      <p:cBhvr>
                                        <p:cTn id="48" dur="500"/>
                                        <p:tgtEl>
                                          <p:spTgt spid="12"/>
                                        </p:tgtEl>
                                      </p:cBhvr>
                                    </p:animEffect>
                                  </p:childTnLst>
                                </p:cTn>
                              </p:par>
                              <p:par>
                                <p:cTn id="49" presetID="50" presetClass="entr" presetSubtype="0" decel="10000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strVal val="#ppt_w+.3"/>
                                          </p:val>
                                        </p:tav>
                                        <p:tav tm="100000">
                                          <p:val>
                                            <p:strVal val="#ppt_w"/>
                                          </p:val>
                                        </p:tav>
                                      </p:tavLst>
                                    </p:anim>
                                    <p:anim calcmode="lin" valueType="num">
                                      <p:cBhvr>
                                        <p:cTn id="52" dur="500" fill="hold"/>
                                        <p:tgtEl>
                                          <p:spTgt spid="8"/>
                                        </p:tgtEl>
                                        <p:attrNameLst>
                                          <p:attrName>ppt_h</p:attrName>
                                        </p:attrNameLst>
                                      </p:cBhvr>
                                      <p:tavLst>
                                        <p:tav tm="0">
                                          <p:val>
                                            <p:strVal val="#ppt_h"/>
                                          </p:val>
                                        </p:tav>
                                        <p:tav tm="100000">
                                          <p:val>
                                            <p:strVal val="#ppt_h"/>
                                          </p:val>
                                        </p:tav>
                                      </p:tavLst>
                                    </p:anim>
                                    <p:animEffect transition="in" filter="fade">
                                      <p:cBhvr>
                                        <p:cTn id="53" dur="500"/>
                                        <p:tgtEl>
                                          <p:spTgt spid="8"/>
                                        </p:tgtEl>
                                      </p:cBhvr>
                                    </p:animEffect>
                                  </p:childTnLst>
                                </p:cTn>
                              </p:par>
                              <p:par>
                                <p:cTn id="54" presetID="50" presetClass="entr" presetSubtype="0" decel="10000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strVal val="#ppt_w+.3"/>
                                          </p:val>
                                        </p:tav>
                                        <p:tav tm="100000">
                                          <p:val>
                                            <p:strVal val="#ppt_w"/>
                                          </p:val>
                                        </p:tav>
                                      </p:tavLst>
                                    </p:anim>
                                    <p:anim calcmode="lin" valueType="num">
                                      <p:cBhvr>
                                        <p:cTn id="57" dur="500" fill="hold"/>
                                        <p:tgtEl>
                                          <p:spTgt spid="18"/>
                                        </p:tgtEl>
                                        <p:attrNameLst>
                                          <p:attrName>ppt_h</p:attrName>
                                        </p:attrNameLst>
                                      </p:cBhvr>
                                      <p:tavLst>
                                        <p:tav tm="0">
                                          <p:val>
                                            <p:strVal val="#ppt_h"/>
                                          </p:val>
                                        </p:tav>
                                        <p:tav tm="100000">
                                          <p:val>
                                            <p:strVal val="#ppt_h"/>
                                          </p:val>
                                        </p:tav>
                                      </p:tavLst>
                                    </p:anim>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strVal val="#ppt_w+.3"/>
                                          </p:val>
                                        </p:tav>
                                        <p:tav tm="100000">
                                          <p:val>
                                            <p:strVal val="#ppt_w"/>
                                          </p:val>
                                        </p:tav>
                                      </p:tavLst>
                                    </p:anim>
                                    <p:anim calcmode="lin" valueType="num">
                                      <p:cBhvr>
                                        <p:cTn id="64" dur="500" fill="hold"/>
                                        <p:tgtEl>
                                          <p:spTgt spid="14"/>
                                        </p:tgtEl>
                                        <p:attrNameLst>
                                          <p:attrName>ppt_h</p:attrName>
                                        </p:attrNameLst>
                                      </p:cBhvr>
                                      <p:tavLst>
                                        <p:tav tm="0">
                                          <p:val>
                                            <p:strVal val="#ppt_h"/>
                                          </p:val>
                                        </p:tav>
                                        <p:tav tm="100000">
                                          <p:val>
                                            <p:strVal val="#ppt_h"/>
                                          </p:val>
                                        </p:tav>
                                      </p:tavLst>
                                    </p:anim>
                                    <p:animEffect transition="in" filter="fade">
                                      <p:cBhvr>
                                        <p:cTn id="65" dur="500"/>
                                        <p:tgtEl>
                                          <p:spTgt spid="14"/>
                                        </p:tgtEl>
                                      </p:cBhvr>
                                    </p:animEffect>
                                  </p:childTnLst>
                                </p:cTn>
                              </p:par>
                              <p:par>
                                <p:cTn id="66" presetID="50" presetClass="entr" presetSubtype="0" decel="100000"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500" fill="hold"/>
                                        <p:tgtEl>
                                          <p:spTgt spid="9"/>
                                        </p:tgtEl>
                                        <p:attrNameLst>
                                          <p:attrName>ppt_w</p:attrName>
                                        </p:attrNameLst>
                                      </p:cBhvr>
                                      <p:tavLst>
                                        <p:tav tm="0">
                                          <p:val>
                                            <p:strVal val="#ppt_w+.3"/>
                                          </p:val>
                                        </p:tav>
                                        <p:tav tm="100000">
                                          <p:val>
                                            <p:strVal val="#ppt_w"/>
                                          </p:val>
                                        </p:tav>
                                      </p:tavLst>
                                    </p:anim>
                                    <p:anim calcmode="lin" valueType="num">
                                      <p:cBhvr>
                                        <p:cTn id="69" dur="500" fill="hold"/>
                                        <p:tgtEl>
                                          <p:spTgt spid="9"/>
                                        </p:tgtEl>
                                        <p:attrNameLst>
                                          <p:attrName>ppt_h</p:attrName>
                                        </p:attrNameLst>
                                      </p:cBhvr>
                                      <p:tavLst>
                                        <p:tav tm="0">
                                          <p:val>
                                            <p:strVal val="#ppt_h"/>
                                          </p:val>
                                        </p:tav>
                                        <p:tav tm="100000">
                                          <p:val>
                                            <p:strVal val="#ppt_h"/>
                                          </p:val>
                                        </p:tav>
                                      </p:tavLst>
                                    </p:anim>
                                    <p:animEffect transition="in" filter="fade">
                                      <p:cBhvr>
                                        <p:cTn id="70" dur="500"/>
                                        <p:tgtEl>
                                          <p:spTgt spid="9"/>
                                        </p:tgtEl>
                                      </p:cBhvr>
                                    </p:animEffect>
                                  </p:childTnLst>
                                </p:cTn>
                              </p:par>
                              <p:par>
                                <p:cTn id="71" presetID="50" presetClass="entr" presetSubtype="0" decel="100000"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strVal val="#ppt_w+.3"/>
                                          </p:val>
                                        </p:tav>
                                        <p:tav tm="100000">
                                          <p:val>
                                            <p:strVal val="#ppt_w"/>
                                          </p:val>
                                        </p:tav>
                                      </p:tavLst>
                                    </p:anim>
                                    <p:anim calcmode="lin" valueType="num">
                                      <p:cBhvr>
                                        <p:cTn id="74" dur="500" fill="hold"/>
                                        <p:tgtEl>
                                          <p:spTgt spid="19"/>
                                        </p:tgtEl>
                                        <p:attrNameLst>
                                          <p:attrName>ppt_h</p:attrName>
                                        </p:attrNameLst>
                                      </p:cBhvr>
                                      <p:tavLst>
                                        <p:tav tm="0">
                                          <p:val>
                                            <p:strVal val="#ppt_h"/>
                                          </p:val>
                                        </p:tav>
                                        <p:tav tm="100000">
                                          <p:val>
                                            <p:strVal val="#ppt_h"/>
                                          </p:val>
                                        </p:tav>
                                      </p:tavLst>
                                    </p:anim>
                                    <p:animEffect transition="in" filter="fade">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1" grpId="0"/>
      <p:bldP spid="12" grpId="0"/>
      <p:bldP spid="13" grpId="0"/>
      <p:bldP spid="14" grpId="0"/>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pic>
        <p:nvPicPr>
          <p:cNvPr id="11" name="Google Shape;15;p3">
            <a:extLst>
              <a:ext uri="{FF2B5EF4-FFF2-40B4-BE49-F238E27FC236}">
                <a16:creationId xmlns:a16="http://schemas.microsoft.com/office/drawing/2014/main" id="{C06F870B-1EA4-D58A-BC54-B022CFBC69AB}"/>
              </a:ext>
            </a:extLst>
          </p:cNvPr>
          <p:cNvPicPr preferRelativeResize="0"/>
          <p:nvPr/>
        </p:nvPicPr>
        <p:blipFill>
          <a:blip r:embed="rId5">
            <a:alphaModFix/>
          </a:blip>
          <a:stretch>
            <a:fillRect/>
          </a:stretch>
        </p:blipFill>
        <p:spPr>
          <a:xfrm>
            <a:off x="2000250" y="2225595"/>
            <a:ext cx="7514848" cy="3763665"/>
          </a:xfrm>
          <a:prstGeom prst="rect">
            <a:avLst/>
          </a:prstGeom>
          <a:noFill/>
          <a:ln>
            <a:noFill/>
          </a:ln>
        </p:spPr>
      </p:pic>
      <p:sp>
        <p:nvSpPr>
          <p:cNvPr id="3" name="Rectangle: Rounded Corners 2">
            <a:extLst>
              <a:ext uri="{FF2B5EF4-FFF2-40B4-BE49-F238E27FC236}">
                <a16:creationId xmlns:a16="http://schemas.microsoft.com/office/drawing/2014/main" id="{4B8A0A78-46F4-C117-630C-B8D9E9D4B8F2}"/>
              </a:ext>
            </a:extLst>
          </p:cNvPr>
          <p:cNvSpPr/>
          <p:nvPr/>
        </p:nvSpPr>
        <p:spPr>
          <a:xfrm>
            <a:off x="2199609" y="2825813"/>
            <a:ext cx="6814165" cy="2730464"/>
          </a:xfrm>
          <a:prstGeom prst="roundRect">
            <a:avLst/>
          </a:prstGeom>
          <a:noFill/>
        </p:spPr>
        <p:txBody>
          <a:bodyPr wrap="square">
            <a:spAutoFit/>
          </a:bodyPr>
          <a:lstStyle/>
          <a:p>
            <a:pPr algn="ctr">
              <a:lnSpc>
                <a:spcPct val="150000"/>
              </a:lnSpc>
            </a:pPr>
            <a:r>
              <a:rPr lang="en-US" sz="2667" err="1">
                <a:solidFill>
                  <a:srgbClr val="FFFAF7"/>
                </a:solidFill>
                <a:latin typeface="UTM Avo" panose="02040603050506020204" pitchFamily="18" charset="0"/>
              </a:rPr>
              <a:t>Em</a:t>
            </a:r>
            <a:r>
              <a:rPr lang="en-US" sz="2667">
                <a:solidFill>
                  <a:srgbClr val="FFFAF7"/>
                </a:solidFill>
                <a:latin typeface="UTM Avo" panose="02040603050506020204" pitchFamily="18" charset="0"/>
              </a:rPr>
              <a:t> hãy </a:t>
            </a:r>
            <a:r>
              <a:rPr lang="vi-VN" sz="2667">
                <a:solidFill>
                  <a:srgbClr val="FFFAF7"/>
                </a:solidFill>
                <a:latin typeface="UTM Avo" panose="02040603050506020204" pitchFamily="18" charset="0"/>
              </a:rPr>
              <a:t>tra cứu thông tin khuyến nghị về chế độ dinh dưỡng hợp lí trong hình 1, hình 2, bảng 1 ở phụ lục trang 83 và 84 SGK.</a:t>
            </a:r>
            <a:endParaRPr lang="en-US" sz="2667" dirty="0">
              <a:solidFill>
                <a:srgbClr val="FFFAF7"/>
              </a:solidFill>
              <a:latin typeface="UTM Avo" panose="02040603050506020204" pitchFamily="18" charset="0"/>
            </a:endParaRPr>
          </a:p>
        </p:txBody>
      </p:sp>
      <p:pic>
        <p:nvPicPr>
          <p:cNvPr id="7" name="Picture 6">
            <a:extLst>
              <a:ext uri="{FF2B5EF4-FFF2-40B4-BE49-F238E27FC236}">
                <a16:creationId xmlns:a16="http://schemas.microsoft.com/office/drawing/2014/main" id="{DE7023A2-E3AE-6682-D9B0-A75D3F16E3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616" y="1837415"/>
            <a:ext cx="1960353" cy="2186684"/>
          </a:xfrm>
          <a:prstGeom prst="rect">
            <a:avLst/>
          </a:prstGeom>
        </p:spPr>
      </p:pic>
      <p:pic>
        <p:nvPicPr>
          <p:cNvPr id="8" name="Picture 7">
            <a:extLst>
              <a:ext uri="{FF2B5EF4-FFF2-40B4-BE49-F238E27FC236}">
                <a16:creationId xmlns:a16="http://schemas.microsoft.com/office/drawing/2014/main" id="{2A980FD1-64A5-308E-ED64-3DC330A474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5056" y="3757773"/>
            <a:ext cx="3100227" cy="3100227"/>
          </a:xfrm>
          <a:prstGeom prst="rect">
            <a:avLst/>
          </a:prstGeom>
        </p:spPr>
      </p:pic>
      <p:sp>
        <p:nvSpPr>
          <p:cNvPr id="6" name="Rectangle 5"/>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152400" y="15240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8086953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pic>
        <p:nvPicPr>
          <p:cNvPr id="2" name="Picture 1">
            <a:extLst>
              <a:ext uri="{FF2B5EF4-FFF2-40B4-BE49-F238E27FC236}">
                <a16:creationId xmlns:a16="http://schemas.microsoft.com/office/drawing/2014/main" id="{087CF58D-9BD0-9150-4B15-0758A1E91E41}"/>
              </a:ext>
            </a:extLst>
          </p:cNvPr>
          <p:cNvPicPr>
            <a:picLocks noChangeAspect="1"/>
          </p:cNvPicPr>
          <p:nvPr/>
        </p:nvPicPr>
        <p:blipFill>
          <a:blip r:embed="rId5"/>
          <a:srcRect/>
          <a:stretch/>
        </p:blipFill>
        <p:spPr>
          <a:xfrm>
            <a:off x="905530" y="2672674"/>
            <a:ext cx="4405851" cy="3891835"/>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804BF5C7-459D-E3C9-93C9-C20CA6F1A2EA}"/>
              </a:ext>
            </a:extLst>
          </p:cNvPr>
          <p:cNvSpPr/>
          <p:nvPr/>
        </p:nvSpPr>
        <p:spPr>
          <a:xfrm>
            <a:off x="6096000" y="2672674"/>
            <a:ext cx="5191875" cy="3575274"/>
          </a:xfrm>
          <a:prstGeom prst="rect">
            <a:avLst/>
          </a:prstGeom>
        </p:spPr>
        <p:txBody>
          <a:bodyPr wrap="square">
            <a:spAutoFit/>
          </a:bodyPr>
          <a:lstStyle/>
          <a:p>
            <a:pPr marL="380990" indent="-380990" algn="just">
              <a:lnSpc>
                <a:spcPct val="150000"/>
              </a:lnSpc>
              <a:buFont typeface="Wingdings" panose="05000000000000000000" pitchFamily="2" charset="2"/>
              <a:buChar char="Ø"/>
            </a:pPr>
            <a:r>
              <a:rPr lang="vi-VN" sz="2200">
                <a:solidFill>
                  <a:schemeClr val="tx1">
                    <a:lumMod val="50000"/>
                  </a:schemeClr>
                </a:solidFill>
                <a:latin typeface="UTM Avo" panose="02040603050506020204" pitchFamily="18" charset="0"/>
              </a:rPr>
              <a:t>Tháp dinh dưỡng (hình 1) có dạng hình kim tự tháp với đáy rộng và nhỏ dần khi lên cao. </a:t>
            </a:r>
          </a:p>
          <a:p>
            <a:pPr marL="380990" indent="-380990" algn="just">
              <a:lnSpc>
                <a:spcPct val="150000"/>
              </a:lnSpc>
              <a:buFont typeface="Wingdings" panose="05000000000000000000" pitchFamily="2" charset="2"/>
              <a:buChar char="Ø"/>
            </a:pPr>
            <a:r>
              <a:rPr lang="vi-VN" sz="2200">
                <a:solidFill>
                  <a:schemeClr val="tx1">
                    <a:lumMod val="50000"/>
                  </a:schemeClr>
                </a:solidFill>
                <a:latin typeface="UTM Avo" panose="02040603050506020204" pitchFamily="18" charset="0"/>
              </a:rPr>
              <a:t>Tháp dinh dưỡng được chia thành 6 tầng tương ứng với 4 nhóm thực phẩm chính và 2 loại gia vị (đường và muối). </a:t>
            </a:r>
            <a:endParaRPr lang="en-US" sz="2200" dirty="0">
              <a:latin typeface="UTM Avo" panose="02040603050506020204" pitchFamily="18" charset="0"/>
            </a:endParaRPr>
          </a:p>
        </p:txBody>
      </p:sp>
      <p:sp>
        <p:nvSpPr>
          <p:cNvPr id="7" name="Rectangle 6">
            <a:extLst>
              <a:ext uri="{FF2B5EF4-FFF2-40B4-BE49-F238E27FC236}">
                <a16:creationId xmlns:a16="http://schemas.microsoft.com/office/drawing/2014/main" id="{E5639B85-D637-4AAA-29A9-7E6F761D805D}"/>
              </a:ext>
            </a:extLst>
          </p:cNvPr>
          <p:cNvSpPr/>
          <p:nvPr/>
        </p:nvSpPr>
        <p:spPr>
          <a:xfrm>
            <a:off x="787400" y="1466626"/>
            <a:ext cx="10807700" cy="1107996"/>
          </a:xfrm>
          <a:prstGeom prst="rect">
            <a:avLst/>
          </a:prstGeom>
        </p:spPr>
        <p:txBody>
          <a:bodyPr wrap="square">
            <a:spAutoFit/>
          </a:bodyPr>
          <a:lstStyle/>
          <a:p>
            <a:pPr algn="just"/>
            <a:r>
              <a:rPr lang="vi-VN" sz="2200">
                <a:solidFill>
                  <a:schemeClr val="tx1">
                    <a:lumMod val="50000"/>
                  </a:schemeClr>
                </a:solidFill>
                <a:latin typeface="UTM Avo" panose="02040603050506020204" pitchFamily="18" charset="0"/>
              </a:rPr>
              <a:t>Dựa vào hình dạng của tháp dinh dưỡng, hãy xác định những thực phẩm nên ăn nhiều và những thực phẩm cần hạn chế trong chế độ dinh dưỡng hằng ngày. </a:t>
            </a:r>
          </a:p>
        </p:txBody>
      </p:sp>
      <p:sp>
        <p:nvSpPr>
          <p:cNvPr id="5" name="Rectangle 4"/>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44971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7">
                                            <p:txEl>
                                              <p:pRg st="0" end="0"/>
                                            </p:txEl>
                                          </p:spTgt>
                                        </p:tgtEl>
                                      </p:cBhvr>
                                    </p:animEffect>
                                  </p:childTnLst>
                                </p:cTn>
                              </p:par>
                            </p:childTnLst>
                          </p:cTn>
                        </p:par>
                        <p:par>
                          <p:cTn id="9" fill="hold">
                            <p:stCondLst>
                              <p:cond delay="500"/>
                            </p:stCondLst>
                            <p:childTnLst>
                              <p:par>
                                <p:cTn id="10" presetID="4"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par>
                                <p:cTn id="13" presetID="12" presetClass="entr" presetSubtype="1"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down)">
                                      <p:cBhvr>
                                        <p:cTn id="16" dur="500"/>
                                        <p:tgtEl>
                                          <p:spTgt spid="4">
                                            <p:txEl>
                                              <p:pRg st="0" end="0"/>
                                            </p:txEl>
                                          </p:spTgt>
                                        </p:tgtEl>
                                      </p:cBhvr>
                                    </p:animEffect>
                                  </p:childTnLst>
                                </p:cTn>
                              </p:par>
                              <p:par>
                                <p:cTn id="17" presetID="12" presetClass="entr" presetSubtype="1"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down)">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pic>
        <p:nvPicPr>
          <p:cNvPr id="2" name="Picture 1">
            <a:extLst>
              <a:ext uri="{FF2B5EF4-FFF2-40B4-BE49-F238E27FC236}">
                <a16:creationId xmlns:a16="http://schemas.microsoft.com/office/drawing/2014/main" id="{087CF58D-9BD0-9150-4B15-0758A1E91E41}"/>
              </a:ext>
            </a:extLst>
          </p:cNvPr>
          <p:cNvPicPr>
            <a:picLocks noChangeAspect="1"/>
          </p:cNvPicPr>
          <p:nvPr/>
        </p:nvPicPr>
        <p:blipFill>
          <a:blip r:embed="rId5"/>
          <a:srcRect/>
          <a:stretch/>
        </p:blipFill>
        <p:spPr>
          <a:xfrm>
            <a:off x="905530" y="2672674"/>
            <a:ext cx="4405851" cy="3891835"/>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804BF5C7-459D-E3C9-93C9-C20CA6F1A2EA}"/>
              </a:ext>
            </a:extLst>
          </p:cNvPr>
          <p:cNvSpPr/>
          <p:nvPr/>
        </p:nvSpPr>
        <p:spPr>
          <a:xfrm>
            <a:off x="6096000" y="2952074"/>
            <a:ext cx="5676900" cy="3067443"/>
          </a:xfrm>
          <a:prstGeom prst="rect">
            <a:avLst/>
          </a:prstGeom>
        </p:spPr>
        <p:txBody>
          <a:bodyPr wrap="square">
            <a:spAutoFit/>
          </a:bodyPr>
          <a:lstStyle/>
          <a:p>
            <a:pPr marL="380990" indent="-380990" algn="just">
              <a:lnSpc>
                <a:spcPct val="150000"/>
              </a:lnSpc>
              <a:buFont typeface="Wingdings" panose="05000000000000000000" pitchFamily="2" charset="2"/>
              <a:buChar char="Ø"/>
            </a:pPr>
            <a:r>
              <a:rPr lang="vi-VN" sz="2200">
                <a:solidFill>
                  <a:schemeClr val="tx1">
                    <a:lumMod val="50000"/>
                  </a:schemeClr>
                </a:solidFill>
                <a:latin typeface="UTM Avo" panose="02040603050506020204" pitchFamily="18" charset="0"/>
              </a:rPr>
              <a:t>Trên chóp của tháp dinh dưỡng là muối, loại gia vị nên ăn hạn chế. </a:t>
            </a:r>
          </a:p>
          <a:p>
            <a:pPr marL="380990" indent="-380990" algn="just">
              <a:lnSpc>
                <a:spcPct val="150000"/>
              </a:lnSpc>
              <a:buFont typeface="Wingdings" panose="05000000000000000000" pitchFamily="2" charset="2"/>
              <a:buChar char="Ø"/>
            </a:pPr>
            <a:r>
              <a:rPr lang="vi-VN" sz="2200">
                <a:solidFill>
                  <a:schemeClr val="tx1">
                    <a:lumMod val="50000"/>
                  </a:schemeClr>
                </a:solidFill>
                <a:latin typeface="UTM Avo" panose="02040603050506020204" pitchFamily="18" charset="0"/>
              </a:rPr>
              <a:t>Tầng tiếp theo phía dưới tháp dinh dưỡng là đường, nên ăn ít. </a:t>
            </a:r>
          </a:p>
          <a:p>
            <a:pPr marL="380990" indent="-380990" algn="just">
              <a:lnSpc>
                <a:spcPct val="150000"/>
              </a:lnSpc>
              <a:buFont typeface="Wingdings" panose="05000000000000000000" pitchFamily="2" charset="2"/>
              <a:buChar char="Ø"/>
            </a:pPr>
            <a:r>
              <a:rPr lang="vi-VN" sz="2200">
                <a:solidFill>
                  <a:schemeClr val="tx1">
                    <a:lumMod val="50000"/>
                  </a:schemeClr>
                </a:solidFill>
                <a:latin typeface="UTM Avo" panose="02040603050506020204" pitchFamily="18" charset="0"/>
              </a:rPr>
              <a:t>Tầng càng thấp là những thực phẩm tốt nên ăn theo mức độ khuyến cáo. </a:t>
            </a:r>
          </a:p>
        </p:txBody>
      </p:sp>
      <p:sp>
        <p:nvSpPr>
          <p:cNvPr id="7" name="Rectangle 6">
            <a:extLst>
              <a:ext uri="{FF2B5EF4-FFF2-40B4-BE49-F238E27FC236}">
                <a16:creationId xmlns:a16="http://schemas.microsoft.com/office/drawing/2014/main" id="{E5639B85-D637-4AAA-29A9-7E6F761D805D}"/>
              </a:ext>
            </a:extLst>
          </p:cNvPr>
          <p:cNvSpPr/>
          <p:nvPr/>
        </p:nvSpPr>
        <p:spPr>
          <a:xfrm>
            <a:off x="787400" y="1466626"/>
            <a:ext cx="10807700" cy="1107996"/>
          </a:xfrm>
          <a:prstGeom prst="rect">
            <a:avLst/>
          </a:prstGeom>
        </p:spPr>
        <p:txBody>
          <a:bodyPr wrap="square">
            <a:spAutoFit/>
          </a:bodyPr>
          <a:lstStyle/>
          <a:p>
            <a:pPr algn="just"/>
            <a:r>
              <a:rPr lang="vi-VN" sz="2200">
                <a:solidFill>
                  <a:schemeClr val="tx1">
                    <a:lumMod val="50000"/>
                  </a:schemeClr>
                </a:solidFill>
                <a:latin typeface="UTM Avo" panose="02040603050506020204" pitchFamily="18" charset="0"/>
              </a:rPr>
              <a:t>Dựa vào hình dạng của tháp dinh dưỡng, hãy xác định những thực phẩm nên ăn nhiều và những thực phẩm cần hạn chế trong chế độ dinh dưỡng hằng ngày. </a:t>
            </a:r>
          </a:p>
        </p:txBody>
      </p:sp>
      <p:sp>
        <p:nvSpPr>
          <p:cNvPr id="5" name="Rectangle 4"/>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38867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down)">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down)">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pic>
        <p:nvPicPr>
          <p:cNvPr id="6" name="Picture 5">
            <a:extLst>
              <a:ext uri="{FF2B5EF4-FFF2-40B4-BE49-F238E27FC236}">
                <a16:creationId xmlns:a16="http://schemas.microsoft.com/office/drawing/2014/main" id="{EBD3EC32-CEE9-741F-0A50-7F99071208DC}"/>
              </a:ext>
            </a:extLst>
          </p:cNvPr>
          <p:cNvPicPr>
            <a:picLocks noChangeAspect="1"/>
          </p:cNvPicPr>
          <p:nvPr/>
        </p:nvPicPr>
        <p:blipFill>
          <a:blip r:embed="rId5"/>
          <a:srcRect/>
          <a:stretch/>
        </p:blipFill>
        <p:spPr>
          <a:xfrm>
            <a:off x="2277493" y="1562100"/>
            <a:ext cx="7377748" cy="4268394"/>
          </a:xfrm>
          <a:prstGeom prst="rect">
            <a:avLst/>
          </a:prstGeom>
        </p:spPr>
      </p:pic>
      <p:sp>
        <p:nvSpPr>
          <p:cNvPr id="9" name="Rectangle 8">
            <a:extLst>
              <a:ext uri="{FF2B5EF4-FFF2-40B4-BE49-F238E27FC236}">
                <a16:creationId xmlns:a16="http://schemas.microsoft.com/office/drawing/2014/main" id="{BB05442D-8BB0-1EB9-2C61-DFBA44209570}"/>
              </a:ext>
            </a:extLst>
          </p:cNvPr>
          <p:cNvSpPr/>
          <p:nvPr/>
        </p:nvSpPr>
        <p:spPr>
          <a:xfrm>
            <a:off x="2031713" y="5891741"/>
            <a:ext cx="9372887" cy="830997"/>
          </a:xfrm>
          <a:prstGeom prst="rect">
            <a:avLst/>
          </a:prstGeom>
        </p:spPr>
        <p:txBody>
          <a:bodyPr wrap="square">
            <a:spAutoFit/>
          </a:bodyPr>
          <a:lstStyle/>
          <a:p>
            <a:pPr algn="just"/>
            <a:r>
              <a:rPr lang="vi-VN" sz="2400">
                <a:solidFill>
                  <a:schemeClr val="tx1">
                    <a:lumMod val="50000"/>
                  </a:schemeClr>
                </a:solidFill>
                <a:latin typeface="UTM Avo" panose="02040603050506020204" pitchFamily="18" charset="0"/>
              </a:rPr>
              <a:t>Bảng 1 nêu các loại thực phẩm trong tháp dinh dưỡng và lượng khuyến nghị cho từng lứa tuổi.</a:t>
            </a:r>
            <a:endParaRPr lang="en-US" sz="2400" dirty="0">
              <a:latin typeface="UTM Avo" panose="02040603050506020204" pitchFamily="18" charset="0"/>
            </a:endParaRPr>
          </a:p>
        </p:txBody>
      </p:sp>
      <p:sp>
        <p:nvSpPr>
          <p:cNvPr id="10" name="Curved Right Arrow 7">
            <a:extLst>
              <a:ext uri="{FF2B5EF4-FFF2-40B4-BE49-F238E27FC236}">
                <a16:creationId xmlns:a16="http://schemas.microsoft.com/office/drawing/2014/main" id="{BE0DC6AA-1B91-8D2C-1001-79A81EE139E2}"/>
              </a:ext>
            </a:extLst>
          </p:cNvPr>
          <p:cNvSpPr/>
          <p:nvPr/>
        </p:nvSpPr>
        <p:spPr>
          <a:xfrm>
            <a:off x="1470060" y="5436664"/>
            <a:ext cx="561653" cy="910153"/>
          </a:xfrm>
          <a:prstGeom prst="curved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solidFill>
                <a:schemeClr val="tx1"/>
              </a:solidFill>
              <a:latin typeface="UTM Avo" panose="02040603050506020204" pitchFamily="18" charset="0"/>
            </a:endParaRPr>
          </a:p>
        </p:txBody>
      </p:sp>
      <p:sp>
        <p:nvSpPr>
          <p:cNvPr id="5" name="Rectangle 4"/>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87987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5"/>
        <p:cNvGrpSpPr/>
        <p:nvPr/>
      </p:nvGrpSpPr>
      <p:grpSpPr>
        <a:xfrm>
          <a:off x="0" y="0"/>
          <a:ext cx="0" cy="0"/>
          <a:chOff x="0" y="0"/>
          <a:chExt cx="0" cy="0"/>
        </a:xfrm>
      </p:grpSpPr>
      <p:sp>
        <p:nvSpPr>
          <p:cNvPr id="2" name="Rectangle 1"/>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pic>
        <p:nvPicPr>
          <p:cNvPr id="3" name="Google Shape;56;p10">
            <a:extLst>
              <a:ext uri="{FF2B5EF4-FFF2-40B4-BE49-F238E27FC236}">
                <a16:creationId xmlns:a16="http://schemas.microsoft.com/office/drawing/2014/main" id="{806879E8-19EF-C566-F2C3-5E108ED747A5}"/>
              </a:ext>
            </a:extLst>
          </p:cNvPr>
          <p:cNvPicPr preferRelativeResize="0"/>
          <p:nvPr/>
        </p:nvPicPr>
        <p:blipFill>
          <a:blip r:embed="rId5">
            <a:alphaModFix/>
          </a:blip>
          <a:stretch>
            <a:fillRect/>
          </a:stretch>
        </p:blipFill>
        <p:spPr>
          <a:xfrm>
            <a:off x="67" y="4781559"/>
            <a:ext cx="12192000" cy="2076451"/>
          </a:xfrm>
          <a:prstGeom prst="rect">
            <a:avLst/>
          </a:prstGeom>
          <a:noFill/>
          <a:ln>
            <a:noFill/>
          </a:ln>
        </p:spPr>
      </p:pic>
      <p:sp>
        <p:nvSpPr>
          <p:cNvPr id="4" name="Rounded Rectangular Callout 5">
            <a:extLst>
              <a:ext uri="{FF2B5EF4-FFF2-40B4-BE49-F238E27FC236}">
                <a16:creationId xmlns:a16="http://schemas.microsoft.com/office/drawing/2014/main" id="{85EDFF5B-F6CA-0C8F-18D6-BDFB75806AD3}"/>
              </a:ext>
            </a:extLst>
          </p:cNvPr>
          <p:cNvSpPr/>
          <p:nvPr/>
        </p:nvSpPr>
        <p:spPr>
          <a:xfrm>
            <a:off x="904127" y="1726059"/>
            <a:ext cx="4709274" cy="3055500"/>
          </a:xfrm>
          <a:prstGeom prst="wedgeRoundRectCallout">
            <a:avLst>
              <a:gd name="adj1" fmla="val -59590"/>
              <a:gd name="adj2" fmla="val -43382"/>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UTM Avo" panose="02040603050506020204" pitchFamily="18" charset="0"/>
            </a:endParaRPr>
          </a:p>
        </p:txBody>
      </p:sp>
      <p:sp>
        <p:nvSpPr>
          <p:cNvPr id="5" name="Rectangle 4">
            <a:extLst>
              <a:ext uri="{FF2B5EF4-FFF2-40B4-BE49-F238E27FC236}">
                <a16:creationId xmlns:a16="http://schemas.microsoft.com/office/drawing/2014/main" id="{6B294D84-BD0C-ACBC-76B5-E5DF11CE563E}"/>
              </a:ext>
            </a:extLst>
          </p:cNvPr>
          <p:cNvSpPr/>
          <p:nvPr/>
        </p:nvSpPr>
        <p:spPr>
          <a:xfrm>
            <a:off x="965703" y="1981048"/>
            <a:ext cx="4139698" cy="2559611"/>
          </a:xfrm>
          <a:prstGeom prst="rect">
            <a:avLst/>
          </a:prstGeom>
        </p:spPr>
        <p:txBody>
          <a:bodyPr wrap="square">
            <a:spAutoFit/>
          </a:bodyPr>
          <a:lstStyle/>
          <a:p>
            <a:pPr algn="just">
              <a:lnSpc>
                <a:spcPct val="150000"/>
              </a:lnSpc>
              <a:spcAft>
                <a:spcPts val="1067"/>
              </a:spcAft>
            </a:pPr>
            <a:r>
              <a:rPr lang="nl-NL" sz="2200" b="1" dirty="0">
                <a:latin typeface="UTM Avo" panose="02040603050506020204" pitchFamily="18" charset="0"/>
                <a:ea typeface="Calibri" panose="020F0502020204030204" pitchFamily="34" charset="0"/>
                <a:cs typeface="Times New Roman" panose="02020603050405020304" pitchFamily="18" charset="0"/>
              </a:rPr>
              <a:t>Câu 1: </a:t>
            </a:r>
            <a:r>
              <a:rPr lang="nl-NL" sz="2200" dirty="0">
                <a:latin typeface="UTM Avo" panose="02040603050506020204" pitchFamily="18" charset="0"/>
                <a:ea typeface="Calibri" panose="020F0502020204030204" pitchFamily="34" charset="0"/>
                <a:cs typeface="Times New Roman" panose="02020603050405020304" pitchFamily="18" charset="0"/>
              </a:rPr>
              <a:t>Em hãy chia các loại thực phẩm sau đây theo nhóm thực phẩm: cá thu, tôm sú, gà, cam, bưởi, rau muống, gạo, khoai, sắn?</a:t>
            </a:r>
            <a:endParaRPr lang="en-US" sz="2200" dirty="0">
              <a:latin typeface="UTM Avo" panose="02040603050506020204" pitchFamily="18" charset="0"/>
              <a:ea typeface="Calibri" panose="020F0502020204030204" pitchFamily="34" charset="0"/>
              <a:cs typeface="Times New Roman" panose="02020603050405020304" pitchFamily="18" charset="0"/>
            </a:endParaRPr>
          </a:p>
        </p:txBody>
      </p:sp>
      <p:sp>
        <p:nvSpPr>
          <p:cNvPr id="6" name="Rounded Rectangular Callout 7">
            <a:extLst>
              <a:ext uri="{FF2B5EF4-FFF2-40B4-BE49-F238E27FC236}">
                <a16:creationId xmlns:a16="http://schemas.microsoft.com/office/drawing/2014/main" id="{5221C2A5-6975-813A-1B45-DE5D13E756F3}"/>
              </a:ext>
            </a:extLst>
          </p:cNvPr>
          <p:cNvSpPr/>
          <p:nvPr/>
        </p:nvSpPr>
        <p:spPr>
          <a:xfrm>
            <a:off x="6096000" y="2178121"/>
            <a:ext cx="5585717" cy="3031952"/>
          </a:xfrm>
          <a:prstGeom prst="wedgeRoundRectCallout">
            <a:avLst>
              <a:gd name="adj1" fmla="val 56955"/>
              <a:gd name="adj2" fmla="val 45944"/>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UTM Avo" panose="02040603050506020204" pitchFamily="18" charset="0"/>
            </a:endParaRPr>
          </a:p>
        </p:txBody>
      </p:sp>
      <p:sp>
        <p:nvSpPr>
          <p:cNvPr id="7" name="Rectangle 6">
            <a:extLst>
              <a:ext uri="{FF2B5EF4-FFF2-40B4-BE49-F238E27FC236}">
                <a16:creationId xmlns:a16="http://schemas.microsoft.com/office/drawing/2014/main" id="{02CE82A1-6CB8-9159-04A1-8D939C5D2C85}"/>
              </a:ext>
            </a:extLst>
          </p:cNvPr>
          <p:cNvSpPr/>
          <p:nvPr/>
        </p:nvSpPr>
        <p:spPr>
          <a:xfrm>
            <a:off x="6362700" y="2410572"/>
            <a:ext cx="5137650" cy="2567049"/>
          </a:xfrm>
          <a:prstGeom prst="rect">
            <a:avLst/>
          </a:prstGeom>
        </p:spPr>
        <p:txBody>
          <a:bodyPr wrap="square">
            <a:spAutoFit/>
          </a:bodyPr>
          <a:lstStyle/>
          <a:p>
            <a:pPr marL="380990" indent="-380990" algn="just">
              <a:lnSpc>
                <a:spcPct val="150000"/>
              </a:lnSpc>
              <a:buFont typeface="Wingdings" panose="05000000000000000000" pitchFamily="2" charset="2"/>
              <a:buChar char="Ø"/>
            </a:pPr>
            <a:r>
              <a:rPr lang="vi-VN" sz="2200" b="1">
                <a:latin typeface="UTM Avo" panose="02040603050506020204" pitchFamily="18" charset="0"/>
                <a:ea typeface="Calibri" panose="020F0502020204030204" pitchFamily="34" charset="0"/>
                <a:cs typeface="Times New Roman" panose="02020603050405020304" pitchFamily="18" charset="0"/>
              </a:rPr>
              <a:t>Nhóm tinh bột</a:t>
            </a:r>
            <a:r>
              <a:rPr lang="vi-VN" sz="2200">
                <a:latin typeface="UTM Avo" panose="02040603050506020204" pitchFamily="18" charset="0"/>
                <a:ea typeface="Calibri" panose="020F0502020204030204" pitchFamily="34" charset="0"/>
                <a:cs typeface="Times New Roman" panose="02020603050405020304" pitchFamily="18" charset="0"/>
              </a:rPr>
              <a:t>: gạo, khoai, sắn</a:t>
            </a:r>
            <a:r>
              <a:rPr lang="en-US" sz="2200">
                <a:latin typeface="UTM Avo" panose="02040603050506020204" pitchFamily="18" charset="0"/>
                <a:ea typeface="Calibri" panose="020F0502020204030204" pitchFamily="34" charset="0"/>
                <a:cs typeface="Times New Roman" panose="02020603050405020304" pitchFamily="18" charset="0"/>
              </a:rPr>
              <a:t>.</a:t>
            </a:r>
            <a:endParaRPr lang="vi-VN" sz="2200">
              <a:latin typeface="UTM Avo" panose="02040603050506020204" pitchFamily="18" charset="0"/>
              <a:ea typeface="Calibri" panose="020F0502020204030204" pitchFamily="34" charset="0"/>
              <a:cs typeface="Times New Roman" panose="02020603050405020304" pitchFamily="18" charset="0"/>
            </a:endParaRPr>
          </a:p>
          <a:p>
            <a:pPr marL="380990" indent="-380990" algn="just">
              <a:lnSpc>
                <a:spcPct val="150000"/>
              </a:lnSpc>
              <a:buFont typeface="Wingdings" panose="05000000000000000000" pitchFamily="2" charset="2"/>
              <a:buChar char="Ø"/>
            </a:pPr>
            <a:r>
              <a:rPr lang="vi-VN" sz="2200" b="1">
                <a:latin typeface="UTM Avo" panose="02040603050506020204" pitchFamily="18" charset="0"/>
                <a:ea typeface="Calibri" panose="020F0502020204030204" pitchFamily="34" charset="0"/>
                <a:cs typeface="Times New Roman" panose="02020603050405020304" pitchFamily="18" charset="0"/>
              </a:rPr>
              <a:t>Nhóm chất đạm</a:t>
            </a:r>
            <a:r>
              <a:rPr lang="vi-VN" sz="2200">
                <a:latin typeface="UTM Avo" panose="02040603050506020204" pitchFamily="18" charset="0"/>
                <a:ea typeface="Calibri" panose="020F0502020204030204" pitchFamily="34" charset="0"/>
                <a:cs typeface="Times New Roman" panose="02020603050405020304" pitchFamily="18" charset="0"/>
              </a:rPr>
              <a:t>: cá thu, tôm sú, gà</a:t>
            </a:r>
            <a:r>
              <a:rPr lang="en-US" sz="2200">
                <a:latin typeface="UTM Avo" panose="02040603050506020204" pitchFamily="18" charset="0"/>
                <a:ea typeface="Calibri" panose="020F0502020204030204" pitchFamily="34" charset="0"/>
                <a:cs typeface="Times New Roman" panose="02020603050405020304" pitchFamily="18" charset="0"/>
              </a:rPr>
              <a:t>.</a:t>
            </a:r>
            <a:endParaRPr lang="vi-VN" sz="2200">
              <a:latin typeface="UTM Avo" panose="02040603050506020204" pitchFamily="18" charset="0"/>
              <a:ea typeface="Calibri" panose="020F0502020204030204" pitchFamily="34" charset="0"/>
              <a:cs typeface="Times New Roman" panose="02020603050405020304" pitchFamily="18" charset="0"/>
            </a:endParaRPr>
          </a:p>
          <a:p>
            <a:pPr marL="380990" indent="-380990" algn="just">
              <a:lnSpc>
                <a:spcPct val="150000"/>
              </a:lnSpc>
              <a:buFont typeface="Wingdings" panose="05000000000000000000" pitchFamily="2" charset="2"/>
              <a:buChar char="Ø"/>
            </a:pPr>
            <a:r>
              <a:rPr lang="vi-VN" sz="2200" b="1">
                <a:latin typeface="UTM Avo" panose="02040603050506020204" pitchFamily="18" charset="0"/>
                <a:ea typeface="Calibri" panose="020F0502020204030204" pitchFamily="34" charset="0"/>
                <a:cs typeface="Times New Roman" panose="02020603050405020304" pitchFamily="18" charset="0"/>
              </a:rPr>
              <a:t>Nhóm chất khoáng, vitamin</a:t>
            </a:r>
            <a:r>
              <a:rPr lang="vi-VN" sz="2200">
                <a:latin typeface="UTM Avo" panose="02040603050506020204" pitchFamily="18" charset="0"/>
                <a:ea typeface="Calibri" panose="020F0502020204030204" pitchFamily="34" charset="0"/>
                <a:cs typeface="Times New Roman" panose="02020603050405020304" pitchFamily="18" charset="0"/>
              </a:rPr>
              <a:t>: cam, bưởi, rau muống</a:t>
            </a:r>
            <a:r>
              <a:rPr lang="en-US" sz="2200">
                <a:latin typeface="UTM Avo" panose="02040603050506020204" pitchFamily="18" charset="0"/>
                <a:ea typeface="Calibri" panose="020F0502020204030204" pitchFamily="34" charset="0"/>
                <a:cs typeface="Times New Roman" panose="02020603050405020304" pitchFamily="18" charset="0"/>
              </a:rPr>
              <a:t>.</a:t>
            </a:r>
            <a:endParaRPr lang="vi-VN" sz="2200" dirty="0"/>
          </a:p>
        </p:txBody>
      </p:sp>
      <p:sp>
        <p:nvSpPr>
          <p:cNvPr id="8" name="Rectangle 7"/>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par>
                                <p:cTn id="11" presetID="17"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ppt_w/2"/>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ppt_x</p:attrName>
                                        </p:attrNameLst>
                                      </p:cBhvr>
                                      <p:tavLst>
                                        <p:tav tm="0">
                                          <p:val>
                                            <p:strVal val="#ppt_x+#ppt_w/2"/>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childTnLst>
                                </p:cTn>
                              </p:par>
                              <p:par>
                                <p:cTn id="25" presetID="17" presetClass="entr" presetSubtype="2"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ppt_x</p:attrName>
                                        </p:attrNameLst>
                                      </p:cBhvr>
                                      <p:tavLst>
                                        <p:tav tm="0">
                                          <p:val>
                                            <p:strVal val="#ppt_x+#ppt_w/2"/>
                                          </p:val>
                                        </p:tav>
                                        <p:tav tm="100000">
                                          <p:val>
                                            <p:strVal val="#ppt_x"/>
                                          </p:val>
                                        </p:tav>
                                      </p:tavLst>
                                    </p:anim>
                                    <p:anim calcmode="lin" valueType="num">
                                      <p:cBhvr>
                                        <p:cTn id="28" dur="500" fill="hold"/>
                                        <p:tgtEl>
                                          <p:spTgt spid="7"/>
                                        </p:tgtEl>
                                        <p:attrNameLst>
                                          <p:attrName>ppt_y</p:attrName>
                                        </p:attrNameLst>
                                      </p:cBhvr>
                                      <p:tavLst>
                                        <p:tav tm="0">
                                          <p:val>
                                            <p:strVal val="#ppt_y"/>
                                          </p:val>
                                        </p:tav>
                                        <p:tav tm="100000">
                                          <p:val>
                                            <p:strVal val="#ppt_y"/>
                                          </p:val>
                                        </p:tav>
                                      </p:tavLst>
                                    </p:anim>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pic>
        <p:nvPicPr>
          <p:cNvPr id="3" name="Google Shape;56;p10">
            <a:extLst>
              <a:ext uri="{FF2B5EF4-FFF2-40B4-BE49-F238E27FC236}">
                <a16:creationId xmlns:a16="http://schemas.microsoft.com/office/drawing/2014/main" id="{806879E8-19EF-C566-F2C3-5E108ED747A5}"/>
              </a:ext>
            </a:extLst>
          </p:cNvPr>
          <p:cNvPicPr preferRelativeResize="0"/>
          <p:nvPr/>
        </p:nvPicPr>
        <p:blipFill>
          <a:blip r:embed="rId5">
            <a:alphaModFix/>
          </a:blip>
          <a:stretch>
            <a:fillRect/>
          </a:stretch>
        </p:blipFill>
        <p:spPr>
          <a:xfrm>
            <a:off x="67" y="4781559"/>
            <a:ext cx="12192000" cy="2076451"/>
          </a:xfrm>
          <a:prstGeom prst="rect">
            <a:avLst/>
          </a:prstGeom>
          <a:noFill/>
          <a:ln>
            <a:noFill/>
          </a:ln>
        </p:spPr>
      </p:pic>
      <p:sp>
        <p:nvSpPr>
          <p:cNvPr id="4" name="Rounded Rectangular Callout 5">
            <a:extLst>
              <a:ext uri="{FF2B5EF4-FFF2-40B4-BE49-F238E27FC236}">
                <a16:creationId xmlns:a16="http://schemas.microsoft.com/office/drawing/2014/main" id="{85EDFF5B-F6CA-0C8F-18D6-BDFB75806AD3}"/>
              </a:ext>
            </a:extLst>
          </p:cNvPr>
          <p:cNvSpPr/>
          <p:nvPr/>
        </p:nvSpPr>
        <p:spPr>
          <a:xfrm>
            <a:off x="904127" y="1726059"/>
            <a:ext cx="4709274" cy="3055500"/>
          </a:xfrm>
          <a:prstGeom prst="wedgeRoundRectCallout">
            <a:avLst>
              <a:gd name="adj1" fmla="val -59590"/>
              <a:gd name="adj2" fmla="val -43382"/>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UTM Avo" panose="02040603050506020204" pitchFamily="18" charset="0"/>
            </a:endParaRPr>
          </a:p>
        </p:txBody>
      </p:sp>
      <p:sp>
        <p:nvSpPr>
          <p:cNvPr id="5" name="Rectangle 4">
            <a:extLst>
              <a:ext uri="{FF2B5EF4-FFF2-40B4-BE49-F238E27FC236}">
                <a16:creationId xmlns:a16="http://schemas.microsoft.com/office/drawing/2014/main" id="{6B294D84-BD0C-ACBC-76B5-E5DF11CE563E}"/>
              </a:ext>
            </a:extLst>
          </p:cNvPr>
          <p:cNvSpPr/>
          <p:nvPr/>
        </p:nvSpPr>
        <p:spPr>
          <a:xfrm>
            <a:off x="965703" y="1981048"/>
            <a:ext cx="4139698" cy="2559611"/>
          </a:xfrm>
          <a:prstGeom prst="rect">
            <a:avLst/>
          </a:prstGeom>
        </p:spPr>
        <p:txBody>
          <a:bodyPr wrap="square">
            <a:spAutoFit/>
          </a:bodyPr>
          <a:lstStyle/>
          <a:p>
            <a:pPr algn="just">
              <a:lnSpc>
                <a:spcPct val="150000"/>
              </a:lnSpc>
              <a:spcAft>
                <a:spcPts val="1067"/>
              </a:spcAft>
            </a:pPr>
            <a:r>
              <a:rPr lang="vi-VN" sz="2200" b="1">
                <a:latin typeface="UTM Avo" panose="02040603050506020204" pitchFamily="18" charset="0"/>
                <a:ea typeface="Calibri" panose="020F0502020204030204" pitchFamily="34" charset="0"/>
                <a:cs typeface="Times New Roman" panose="02020603050405020304" pitchFamily="18" charset="0"/>
              </a:rPr>
              <a:t>Câu 2: </a:t>
            </a:r>
            <a:r>
              <a:rPr lang="vi-VN" sz="2200">
                <a:latin typeface="UTM Avo" panose="02040603050506020204" pitchFamily="18" charset="0"/>
                <a:ea typeface="Calibri" panose="020F0502020204030204" pitchFamily="34" charset="0"/>
                <a:cs typeface="Times New Roman" panose="02020603050405020304" pitchFamily="18" charset="0"/>
              </a:rPr>
              <a:t>Trong các chất dinh dưỡng sau: đường, đạm, chất khoáng, chất béo, loại nào không cung cấp năng lượng cho cơ thể?</a:t>
            </a:r>
            <a:endParaRPr lang="vi-VN" sz="2200" dirty="0">
              <a:latin typeface="UTM Avo" panose="02040603050506020204" pitchFamily="18" charset="0"/>
              <a:ea typeface="Calibri" panose="020F0502020204030204" pitchFamily="34" charset="0"/>
              <a:cs typeface="Times New Roman" panose="02020603050405020304" pitchFamily="18" charset="0"/>
            </a:endParaRPr>
          </a:p>
        </p:txBody>
      </p:sp>
      <p:sp>
        <p:nvSpPr>
          <p:cNvPr id="6" name="Rounded Rectangular Callout 7">
            <a:extLst>
              <a:ext uri="{FF2B5EF4-FFF2-40B4-BE49-F238E27FC236}">
                <a16:creationId xmlns:a16="http://schemas.microsoft.com/office/drawing/2014/main" id="{5221C2A5-6975-813A-1B45-DE5D13E756F3}"/>
              </a:ext>
            </a:extLst>
          </p:cNvPr>
          <p:cNvSpPr/>
          <p:nvPr/>
        </p:nvSpPr>
        <p:spPr>
          <a:xfrm>
            <a:off x="6109875" y="3219730"/>
            <a:ext cx="5585717" cy="1441379"/>
          </a:xfrm>
          <a:prstGeom prst="wedgeRoundRectCallout">
            <a:avLst>
              <a:gd name="adj1" fmla="val 56955"/>
              <a:gd name="adj2" fmla="val 45944"/>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UTM Avo" panose="02040603050506020204" pitchFamily="18" charset="0"/>
            </a:endParaRPr>
          </a:p>
        </p:txBody>
      </p:sp>
      <p:sp>
        <p:nvSpPr>
          <p:cNvPr id="7" name="Rectangle 6">
            <a:extLst>
              <a:ext uri="{FF2B5EF4-FFF2-40B4-BE49-F238E27FC236}">
                <a16:creationId xmlns:a16="http://schemas.microsoft.com/office/drawing/2014/main" id="{02CE82A1-6CB8-9159-04A1-8D939C5D2C85}"/>
              </a:ext>
            </a:extLst>
          </p:cNvPr>
          <p:cNvSpPr/>
          <p:nvPr/>
        </p:nvSpPr>
        <p:spPr>
          <a:xfrm>
            <a:off x="6376575" y="3452181"/>
            <a:ext cx="5137650" cy="1036117"/>
          </a:xfrm>
          <a:prstGeom prst="rect">
            <a:avLst/>
          </a:prstGeom>
        </p:spPr>
        <p:txBody>
          <a:bodyPr wrap="square">
            <a:spAutoFit/>
          </a:bodyPr>
          <a:lstStyle/>
          <a:p>
            <a:pPr marL="380990" indent="-380990" algn="just">
              <a:lnSpc>
                <a:spcPct val="150000"/>
              </a:lnSpc>
              <a:buFont typeface="Wingdings" panose="05000000000000000000" pitchFamily="2" charset="2"/>
              <a:buChar char="Ø"/>
            </a:pPr>
            <a:r>
              <a:rPr lang="vi-VN" sz="2200">
                <a:latin typeface="UTM Avo" panose="02040603050506020204" pitchFamily="18" charset="0"/>
                <a:ea typeface="Calibri" panose="020F0502020204030204" pitchFamily="34" charset="0"/>
                <a:cs typeface="Times New Roman" panose="02020603050405020304" pitchFamily="18" charset="0"/>
              </a:rPr>
              <a:t>Chất khoáng không cung cấp năng lượng cho cơ thể.</a:t>
            </a:r>
          </a:p>
        </p:txBody>
      </p:sp>
      <p:sp>
        <p:nvSpPr>
          <p:cNvPr id="8" name="Rectangle 7"/>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49547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par>
                                <p:cTn id="11" presetID="17"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ppt_w/2"/>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ppt_x</p:attrName>
                                        </p:attrNameLst>
                                      </p:cBhvr>
                                      <p:tavLst>
                                        <p:tav tm="0">
                                          <p:val>
                                            <p:strVal val="#ppt_x+#ppt_w/2"/>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childTnLst>
                                </p:cTn>
                              </p:par>
                              <p:par>
                                <p:cTn id="25" presetID="17" presetClass="entr" presetSubtype="2"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ppt_x</p:attrName>
                                        </p:attrNameLst>
                                      </p:cBhvr>
                                      <p:tavLst>
                                        <p:tav tm="0">
                                          <p:val>
                                            <p:strVal val="#ppt_x+#ppt_w/2"/>
                                          </p:val>
                                        </p:tav>
                                        <p:tav tm="100000">
                                          <p:val>
                                            <p:strVal val="#ppt_x"/>
                                          </p:val>
                                        </p:tav>
                                      </p:tavLst>
                                    </p:anim>
                                    <p:anim calcmode="lin" valueType="num">
                                      <p:cBhvr>
                                        <p:cTn id="28" dur="500" fill="hold"/>
                                        <p:tgtEl>
                                          <p:spTgt spid="7"/>
                                        </p:tgtEl>
                                        <p:attrNameLst>
                                          <p:attrName>ppt_y</p:attrName>
                                        </p:attrNameLst>
                                      </p:cBhvr>
                                      <p:tavLst>
                                        <p:tav tm="0">
                                          <p:val>
                                            <p:strVal val="#ppt_y"/>
                                          </p:val>
                                        </p:tav>
                                        <p:tav tm="100000">
                                          <p:val>
                                            <p:strVal val="#ppt_y"/>
                                          </p:val>
                                        </p:tav>
                                      </p:tavLst>
                                    </p:anim>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93"/>
        <p:cNvGrpSpPr/>
        <p:nvPr/>
      </p:nvGrpSpPr>
      <p:grpSpPr>
        <a:xfrm>
          <a:off x="0" y="0"/>
          <a:ext cx="0" cy="0"/>
          <a:chOff x="0" y="0"/>
          <a:chExt cx="0" cy="0"/>
        </a:xfrm>
      </p:grpSpPr>
      <p:sp>
        <p:nvSpPr>
          <p:cNvPr id="14" name="Rounded Rectangular Callout 5">
            <a:extLst>
              <a:ext uri="{FF2B5EF4-FFF2-40B4-BE49-F238E27FC236}">
                <a16:creationId xmlns:a16="http://schemas.microsoft.com/office/drawing/2014/main" id="{2AACBB90-B03D-5E64-A868-7FF5F383A4C5}"/>
              </a:ext>
            </a:extLst>
          </p:cNvPr>
          <p:cNvSpPr/>
          <p:nvPr/>
        </p:nvSpPr>
        <p:spPr>
          <a:xfrm>
            <a:off x="984894" y="3708400"/>
            <a:ext cx="5615082" cy="2098156"/>
          </a:xfrm>
          <a:prstGeom prst="wedgeRoundRectCallout">
            <a:avLst>
              <a:gd name="adj1" fmla="val 56326"/>
              <a:gd name="adj2" fmla="val -11591"/>
              <a:gd name="adj3" fmla="val 16667"/>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5" name="Rectangle 14">
            <a:extLst>
              <a:ext uri="{FF2B5EF4-FFF2-40B4-BE49-F238E27FC236}">
                <a16:creationId xmlns:a16="http://schemas.microsoft.com/office/drawing/2014/main" id="{1589B323-AD54-4B57-5299-12CD8BD3B7BF}"/>
              </a:ext>
            </a:extLst>
          </p:cNvPr>
          <p:cNvSpPr/>
          <p:nvPr/>
        </p:nvSpPr>
        <p:spPr>
          <a:xfrm>
            <a:off x="1494750" y="3917453"/>
            <a:ext cx="4601250" cy="1675843"/>
          </a:xfrm>
          <a:prstGeom prst="rect">
            <a:avLst/>
          </a:prstGeom>
        </p:spPr>
        <p:txBody>
          <a:bodyPr wrap="square">
            <a:spAutoFit/>
          </a:bodyPr>
          <a:lstStyle/>
          <a:p>
            <a:pPr algn="just">
              <a:lnSpc>
                <a:spcPct val="150000"/>
              </a:lnSpc>
              <a:spcAft>
                <a:spcPts val="1067"/>
              </a:spcAft>
            </a:pPr>
            <a:r>
              <a:rPr lang="en-US" sz="2400" dirty="0" err="1">
                <a:latin typeface="UTM Avo" panose="02040603050506020204" pitchFamily="18" charset="0"/>
                <a:ea typeface="Calibri" panose="020F0502020204030204" pitchFamily="34" charset="0"/>
                <a:cs typeface="Times New Roman" panose="02020603050405020304" pitchFamily="18" charset="0"/>
              </a:rPr>
              <a:t>Món</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ăn</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mà</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em</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ưa</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thích</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nhất</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là</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gì</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Hãy</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kể</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tên</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các</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thành</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phần</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trong</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món</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ăn</a:t>
            </a:r>
            <a:r>
              <a:rPr lang="en-US" sz="2400" dirty="0">
                <a:latin typeface="UTM Avo" panose="02040603050506020204" pitchFamily="18" charset="0"/>
                <a:ea typeface="Calibri" panose="020F0502020204030204" pitchFamily="34" charset="0"/>
                <a:cs typeface="Times New Roman" panose="02020603050405020304" pitchFamily="18" charset="0"/>
              </a:rPr>
              <a:t> </a:t>
            </a:r>
            <a:r>
              <a:rPr lang="en-US" sz="2400" dirty="0" err="1">
                <a:latin typeface="UTM Avo" panose="02040603050506020204" pitchFamily="18" charset="0"/>
                <a:ea typeface="Calibri" panose="020F0502020204030204" pitchFamily="34" charset="0"/>
                <a:cs typeface="Times New Roman" panose="02020603050405020304" pitchFamily="18" charset="0"/>
              </a:rPr>
              <a:t>đó</a:t>
            </a:r>
            <a:r>
              <a:rPr lang="en-US" sz="2400" dirty="0">
                <a:latin typeface="UTM Avo" panose="02040603050506020204" pitchFamily="18" charset="0"/>
                <a:ea typeface="Calibri" panose="020F0502020204030204" pitchFamily="34" charset="0"/>
                <a:cs typeface="Times New Roman" panose="02020603050405020304" pitchFamily="18" charset="0"/>
              </a:rPr>
              <a:t>?</a:t>
            </a:r>
          </a:p>
        </p:txBody>
      </p:sp>
      <p:grpSp>
        <p:nvGrpSpPr>
          <p:cNvPr id="17" name="Group 16">
            <a:extLst>
              <a:ext uri="{FF2B5EF4-FFF2-40B4-BE49-F238E27FC236}">
                <a16:creationId xmlns:a16="http://schemas.microsoft.com/office/drawing/2014/main" id="{0179FCAD-689D-CA50-B9F5-1BC8A6395E83}"/>
              </a:ext>
            </a:extLst>
          </p:cNvPr>
          <p:cNvGrpSpPr/>
          <p:nvPr/>
        </p:nvGrpSpPr>
        <p:grpSpPr>
          <a:xfrm>
            <a:off x="276551" y="1283961"/>
            <a:ext cx="6023507" cy="1674489"/>
            <a:chOff x="276551" y="1283961"/>
            <a:chExt cx="6023507" cy="1674489"/>
          </a:xfrm>
        </p:grpSpPr>
        <p:sp>
          <p:nvSpPr>
            <p:cNvPr id="13" name="Rounded Rectangle 4">
              <a:extLst>
                <a:ext uri="{FF2B5EF4-FFF2-40B4-BE49-F238E27FC236}">
                  <a16:creationId xmlns:a16="http://schemas.microsoft.com/office/drawing/2014/main" id="{01F847D0-E31A-1812-C2D8-3D07C5CE5CA7}"/>
                </a:ext>
              </a:extLst>
            </p:cNvPr>
            <p:cNvSpPr/>
            <p:nvPr/>
          </p:nvSpPr>
          <p:spPr>
            <a:xfrm>
              <a:off x="984894" y="2150217"/>
              <a:ext cx="5315164" cy="808233"/>
            </a:xfrm>
            <a:prstGeom prst="round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UTM Avo" panose="02040603050506020204" pitchFamily="18" charset="0"/>
                </a:rPr>
                <a:t>Ai </a:t>
              </a:r>
              <a:r>
                <a:rPr lang="en-US" sz="2400" b="1" dirty="0" err="1">
                  <a:solidFill>
                    <a:srgbClr val="002060"/>
                  </a:solidFill>
                  <a:latin typeface="UTM Avo" panose="02040603050506020204" pitchFamily="18" charset="0"/>
                </a:rPr>
                <a:t>là</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đầu</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bếp</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giỏi</a:t>
              </a:r>
              <a:r>
                <a:rPr lang="en-US" sz="2400" b="1" dirty="0">
                  <a:solidFill>
                    <a:srgbClr val="002060"/>
                  </a:solidFill>
                  <a:latin typeface="UTM Avo" panose="02040603050506020204" pitchFamily="18" charset="0"/>
                </a:rPr>
                <a:t>?</a:t>
              </a:r>
            </a:p>
          </p:txBody>
        </p:sp>
        <p:pic>
          <p:nvPicPr>
            <p:cNvPr id="16" name="Picture 15">
              <a:extLst>
                <a:ext uri="{FF2B5EF4-FFF2-40B4-BE49-F238E27FC236}">
                  <a16:creationId xmlns:a16="http://schemas.microsoft.com/office/drawing/2014/main" id="{79DF41F3-1D77-028B-DF01-31BB4DD32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04781">
              <a:off x="276551" y="1283961"/>
              <a:ext cx="1416687" cy="1416687"/>
            </a:xfrm>
            <a:prstGeom prst="rect">
              <a:avLst/>
            </a:prstGeom>
          </p:spPr>
        </p:pic>
      </p:grpSp>
      <p:sp>
        <p:nvSpPr>
          <p:cNvPr id="9" name="Rectangle 8"/>
          <p:cNvSpPr/>
          <p:nvPr/>
        </p:nvSpPr>
        <p:spPr>
          <a:xfrm>
            <a:off x="0" y="-11174"/>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6"/>
          <a:stretch>
            <a:fillRect/>
          </a:stretch>
        </p:blipFill>
        <p:spPr>
          <a:xfrm>
            <a:off x="6956544" y="302334"/>
            <a:ext cx="5024271" cy="5024271"/>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7"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ppt_x</p:attrName>
                                        </p:attrNameLst>
                                      </p:cBhvr>
                                      <p:tavLst>
                                        <p:tav tm="0">
                                          <p:val>
                                            <p:strVal val="#ppt_x+#ppt_w/2"/>
                                          </p:val>
                                        </p:tav>
                                        <p:tav tm="100000">
                                          <p:val>
                                            <p:strVal val="#ppt_x"/>
                                          </p:val>
                                        </p:tav>
                                      </p:tavLst>
                                    </p:anim>
                                    <p:anim calcmode="lin" valueType="num">
                                      <p:cBhvr>
                                        <p:cTn id="11" dur="500" fill="hold"/>
                                        <p:tgtEl>
                                          <p:spTgt spid="14"/>
                                        </p:tgtEl>
                                        <p:attrNameLst>
                                          <p:attrName>ppt_y</p:attrName>
                                        </p:attrNameLst>
                                      </p:cBhvr>
                                      <p:tavLst>
                                        <p:tav tm="0">
                                          <p:val>
                                            <p:strVal val="#ppt_y"/>
                                          </p:val>
                                        </p:tav>
                                        <p:tav tm="100000">
                                          <p:val>
                                            <p:strVal val="#ppt_y"/>
                                          </p:val>
                                        </p:tav>
                                      </p:tavLst>
                                    </p:anim>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par>
                                <p:cTn id="14" presetID="17" presetClass="entr" presetSubtype="2"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ppt_x</p:attrName>
                                        </p:attrNameLst>
                                      </p:cBhvr>
                                      <p:tavLst>
                                        <p:tav tm="0">
                                          <p:val>
                                            <p:strVal val="#ppt_x+#ppt_w/2"/>
                                          </p:val>
                                        </p:tav>
                                        <p:tav tm="100000">
                                          <p:val>
                                            <p:strVal val="#ppt_x"/>
                                          </p:val>
                                        </p:tav>
                                      </p:tavLst>
                                    </p:anim>
                                    <p:anim calcmode="lin" valueType="num">
                                      <p:cBhvr>
                                        <p:cTn id="17" dur="500" fill="hold"/>
                                        <p:tgtEl>
                                          <p:spTgt spid="15"/>
                                        </p:tgtEl>
                                        <p:attrNameLst>
                                          <p:attrName>ppt_y</p:attrName>
                                        </p:attrNameLst>
                                      </p:cBhvr>
                                      <p:tavLst>
                                        <p:tav tm="0">
                                          <p:val>
                                            <p:strVal val="#ppt_y"/>
                                          </p:val>
                                        </p:tav>
                                        <p:tav tm="100000">
                                          <p:val>
                                            <p:strVal val="#ppt_y"/>
                                          </p:val>
                                        </p:tav>
                                      </p:tavLst>
                                    </p:anim>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2" name="Title 1">
            <a:extLst>
              <a:ext uri="{FF2B5EF4-FFF2-40B4-BE49-F238E27FC236}">
                <a16:creationId xmlns:a16="http://schemas.microsoft.com/office/drawing/2014/main" id="{7CB0A52B-B2AC-F727-D298-84FCC2D03873}"/>
              </a:ext>
            </a:extLst>
          </p:cNvPr>
          <p:cNvSpPr txBox="1">
            <a:spLocks/>
          </p:cNvSpPr>
          <p:nvPr/>
        </p:nvSpPr>
        <p:spPr>
          <a:xfrm>
            <a:off x="1093912" y="1554395"/>
            <a:ext cx="9840788" cy="645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400" b="1">
                <a:solidFill>
                  <a:schemeClr val="tx1">
                    <a:lumMod val="50000"/>
                  </a:schemeClr>
                </a:solidFill>
                <a:latin typeface="UTM Avo" panose="02040603050506020204" pitchFamily="18" charset="0"/>
              </a:rPr>
              <a:t>Câu 3</a:t>
            </a:r>
            <a:r>
              <a:rPr lang="en-US" sz="2400">
                <a:solidFill>
                  <a:schemeClr val="tx1">
                    <a:lumMod val="50000"/>
                  </a:schemeClr>
                </a:solidFill>
                <a:latin typeface="UTM Avo" panose="02040603050506020204" pitchFamily="18" charset="0"/>
              </a:rPr>
              <a:t>: Chia lớp thành 4 nhóm,</a:t>
            </a:r>
            <a:r>
              <a:rPr lang="nl-NL" sz="2400">
                <a:solidFill>
                  <a:schemeClr val="tx1">
                    <a:lumMod val="50000"/>
                  </a:schemeClr>
                </a:solidFill>
                <a:latin typeface="UTM Avo" panose="02040603050506020204" pitchFamily="18" charset="0"/>
              </a:rPr>
              <a:t> tìm hiểu ví dụ trang 27 SGK và hoàn thành phiếu học tập dưới đây:</a:t>
            </a:r>
            <a:endParaRPr lang="en-US" sz="2400" dirty="0">
              <a:solidFill>
                <a:schemeClr val="tx1">
                  <a:lumMod val="50000"/>
                </a:schemeClr>
              </a:solidFill>
              <a:latin typeface="UTM Avo" panose="02040603050506020204" pitchFamily="18" charset="0"/>
            </a:endParaRPr>
          </a:p>
        </p:txBody>
      </p:sp>
      <p:graphicFrame>
        <p:nvGraphicFramePr>
          <p:cNvPr id="8" name="Table 7">
            <a:extLst>
              <a:ext uri="{FF2B5EF4-FFF2-40B4-BE49-F238E27FC236}">
                <a16:creationId xmlns:a16="http://schemas.microsoft.com/office/drawing/2014/main" id="{460A39CA-93AC-C28F-D43F-DEC28F5694FF}"/>
              </a:ext>
            </a:extLst>
          </p:cNvPr>
          <p:cNvGraphicFramePr>
            <a:graphicFrameLocks noGrp="1"/>
          </p:cNvGraphicFramePr>
          <p:nvPr>
            <p:extLst>
              <p:ext uri="{D42A27DB-BD31-4B8C-83A1-F6EECF244321}">
                <p14:modId xmlns:p14="http://schemas.microsoft.com/office/powerpoint/2010/main" val="1759061843"/>
              </p:ext>
            </p:extLst>
          </p:nvPr>
        </p:nvGraphicFramePr>
        <p:xfrm>
          <a:off x="1093912" y="2784971"/>
          <a:ext cx="10315254" cy="3746070"/>
        </p:xfrm>
        <a:graphic>
          <a:graphicData uri="http://schemas.openxmlformats.org/drawingml/2006/table">
            <a:tbl>
              <a:tblPr firstRow="1" firstCol="1" bandRow="1"/>
              <a:tblGrid>
                <a:gridCol w="3437664">
                  <a:extLst>
                    <a:ext uri="{9D8B030D-6E8A-4147-A177-3AD203B41FA5}">
                      <a16:colId xmlns:a16="http://schemas.microsoft.com/office/drawing/2014/main" val="20000"/>
                    </a:ext>
                  </a:extLst>
                </a:gridCol>
                <a:gridCol w="3438795">
                  <a:extLst>
                    <a:ext uri="{9D8B030D-6E8A-4147-A177-3AD203B41FA5}">
                      <a16:colId xmlns:a16="http://schemas.microsoft.com/office/drawing/2014/main" val="20001"/>
                    </a:ext>
                  </a:extLst>
                </a:gridCol>
                <a:gridCol w="3438795">
                  <a:extLst>
                    <a:ext uri="{9D8B030D-6E8A-4147-A177-3AD203B41FA5}">
                      <a16:colId xmlns:a16="http://schemas.microsoft.com/office/drawing/2014/main" val="20002"/>
                    </a:ext>
                  </a:extLst>
                </a:gridCol>
              </a:tblGrid>
              <a:tr h="734283">
                <a:tc rowSpan="2">
                  <a:txBody>
                    <a:bodyPr/>
                    <a:lstStyle/>
                    <a:p>
                      <a:pPr algn="ctr">
                        <a:lnSpc>
                          <a:spcPct val="150000"/>
                        </a:lnSpc>
                        <a:spcAft>
                          <a:spcPts val="0"/>
                        </a:spcAft>
                      </a:pPr>
                      <a:r>
                        <a:rPr lang="en-US" sz="2400" b="1" dirty="0" err="1">
                          <a:effectLst/>
                          <a:latin typeface="UTM Avo" panose="02040603050506020204" pitchFamily="18" charset="0"/>
                          <a:ea typeface="Calibri" panose="020F0502020204030204" pitchFamily="34" charset="0"/>
                          <a:cs typeface="Times New Roman" panose="02020603050405020304" pitchFamily="18" charset="0"/>
                        </a:rPr>
                        <a:t>Nhóm</a:t>
                      </a:r>
                      <a:r>
                        <a:rPr lang="en-US" sz="2400" b="1" dirty="0">
                          <a:effectLst/>
                          <a:latin typeface="UTM Avo" panose="02040603050506020204" pitchFamily="18" charset="0"/>
                          <a:ea typeface="Calibri" panose="020F0502020204030204" pitchFamily="34" charset="0"/>
                          <a:cs typeface="Times New Roman" panose="02020603050405020304" pitchFamily="18" charset="0"/>
                        </a:rPr>
                        <a:t> </a:t>
                      </a:r>
                      <a:r>
                        <a:rPr lang="en-US" sz="2400" b="1" dirty="0" err="1">
                          <a:effectLst/>
                          <a:latin typeface="UTM Avo" panose="02040603050506020204" pitchFamily="18" charset="0"/>
                          <a:ea typeface="Calibri" panose="020F0502020204030204" pitchFamily="34" charset="0"/>
                          <a:cs typeface="Times New Roman" panose="02020603050405020304" pitchFamily="18" charset="0"/>
                        </a:rPr>
                        <a:t>thực</a:t>
                      </a:r>
                      <a:r>
                        <a:rPr lang="en-US" sz="2400" b="1" dirty="0">
                          <a:effectLst/>
                          <a:latin typeface="UTM Avo" panose="02040603050506020204" pitchFamily="18" charset="0"/>
                          <a:ea typeface="Calibri" panose="020F0502020204030204" pitchFamily="34" charset="0"/>
                          <a:cs typeface="Times New Roman" panose="02020603050405020304" pitchFamily="18" charset="0"/>
                        </a:rPr>
                        <a:t> </a:t>
                      </a:r>
                      <a:r>
                        <a:rPr lang="en-US" sz="2400" b="1" dirty="0" err="1">
                          <a:effectLst/>
                          <a:latin typeface="UTM Avo" panose="02040603050506020204" pitchFamily="18" charset="0"/>
                          <a:ea typeface="Calibri" panose="020F0502020204030204" pitchFamily="34" charset="0"/>
                          <a:cs typeface="Times New Roman" panose="02020603050405020304" pitchFamily="18" charset="0"/>
                        </a:rPr>
                        <a:t>phẩm</a:t>
                      </a:r>
                      <a:endParaRPr lang="en-US"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gridSpan="2">
                  <a:txBody>
                    <a:bodyPr/>
                    <a:lstStyle/>
                    <a:p>
                      <a:pPr algn="ctr">
                        <a:lnSpc>
                          <a:spcPct val="150000"/>
                        </a:lnSpc>
                        <a:spcAft>
                          <a:spcPts val="0"/>
                        </a:spcAft>
                      </a:pPr>
                      <a:r>
                        <a:rPr lang="en-US" sz="2400" b="1" dirty="0" err="1">
                          <a:effectLst/>
                          <a:latin typeface="UTM Avo" panose="02040603050506020204" pitchFamily="18" charset="0"/>
                          <a:ea typeface="Calibri" panose="020F0502020204030204" pitchFamily="34" charset="0"/>
                          <a:cs typeface="Times New Roman" panose="02020603050405020304" pitchFamily="18" charset="0"/>
                        </a:rPr>
                        <a:t>Nguồn</a:t>
                      </a:r>
                      <a:r>
                        <a:rPr lang="en-US" sz="2400" b="1" dirty="0">
                          <a:effectLst/>
                          <a:latin typeface="UTM Avo" panose="02040603050506020204" pitchFamily="18" charset="0"/>
                          <a:ea typeface="Calibri" panose="020F0502020204030204" pitchFamily="34" charset="0"/>
                          <a:cs typeface="Times New Roman" panose="02020603050405020304" pitchFamily="18" charset="0"/>
                        </a:rPr>
                        <a:t> </a:t>
                      </a:r>
                      <a:r>
                        <a:rPr lang="en-US" sz="2400" b="1" dirty="0" err="1">
                          <a:effectLst/>
                          <a:latin typeface="UTM Avo" panose="02040603050506020204" pitchFamily="18" charset="0"/>
                          <a:ea typeface="Calibri" panose="020F0502020204030204" pitchFamily="34" charset="0"/>
                          <a:cs typeface="Times New Roman" panose="02020603050405020304" pitchFamily="18" charset="0"/>
                        </a:rPr>
                        <a:t>cung</a:t>
                      </a:r>
                      <a:r>
                        <a:rPr lang="en-US" sz="2400" b="1" dirty="0">
                          <a:effectLst/>
                          <a:latin typeface="UTM Avo" panose="02040603050506020204" pitchFamily="18" charset="0"/>
                          <a:ea typeface="Calibri" panose="020F0502020204030204" pitchFamily="34" charset="0"/>
                          <a:cs typeface="Times New Roman" panose="02020603050405020304" pitchFamily="18" charset="0"/>
                        </a:rPr>
                        <a:t> </a:t>
                      </a:r>
                      <a:r>
                        <a:rPr lang="en-US" sz="2400" b="1" dirty="0" err="1">
                          <a:effectLst/>
                          <a:latin typeface="UTM Avo" panose="02040603050506020204" pitchFamily="18" charset="0"/>
                          <a:ea typeface="Calibri" panose="020F0502020204030204" pitchFamily="34" charset="0"/>
                          <a:cs typeface="Times New Roman" panose="02020603050405020304" pitchFamily="18" charset="0"/>
                        </a:rPr>
                        <a:t>cấp</a:t>
                      </a:r>
                      <a:endParaRPr lang="en-US"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hMerge="1">
                  <a:txBody>
                    <a:bodyPr/>
                    <a:lstStyle/>
                    <a:p>
                      <a:endParaRPr lang="en-US"/>
                    </a:p>
                  </a:txBody>
                  <a:tcPr/>
                </a:tc>
                <a:extLst>
                  <a:ext uri="{0D108BD9-81ED-4DB2-BD59-A6C34878D82A}">
                    <a16:rowId xmlns:a16="http://schemas.microsoft.com/office/drawing/2014/main" val="10000"/>
                  </a:ext>
                </a:extLst>
              </a:tr>
              <a:tr h="1057146">
                <a:tc vMerge="1">
                  <a:txBody>
                    <a:bodyPr/>
                    <a:lstStyle/>
                    <a:p>
                      <a:endParaRPr lang="en-US"/>
                    </a:p>
                  </a:txBody>
                  <a:tcPr/>
                </a:tc>
                <a:tc>
                  <a:txBody>
                    <a:bodyPr/>
                    <a:lstStyle/>
                    <a:p>
                      <a:pPr algn="ctr">
                        <a:lnSpc>
                          <a:spcPct val="150000"/>
                        </a:lnSpc>
                        <a:spcAft>
                          <a:spcPts val="0"/>
                        </a:spcAft>
                      </a:pPr>
                      <a:r>
                        <a:rPr lang="en-US" sz="2400" b="1" dirty="0" err="1">
                          <a:effectLst/>
                          <a:latin typeface="UTM Avo" panose="02040603050506020204" pitchFamily="18" charset="0"/>
                          <a:ea typeface="Calibri" panose="020F0502020204030204" pitchFamily="34" charset="0"/>
                          <a:cs typeface="Times New Roman" panose="02020603050405020304" pitchFamily="18" charset="0"/>
                        </a:rPr>
                        <a:t>Thực</a:t>
                      </a:r>
                      <a:r>
                        <a:rPr lang="en-US" sz="2400" b="1" dirty="0">
                          <a:effectLst/>
                          <a:latin typeface="UTM Avo" panose="02040603050506020204" pitchFamily="18" charset="0"/>
                          <a:ea typeface="Calibri" panose="020F0502020204030204" pitchFamily="34" charset="0"/>
                          <a:cs typeface="Times New Roman" panose="02020603050405020304" pitchFamily="18" charset="0"/>
                        </a:rPr>
                        <a:t> </a:t>
                      </a:r>
                      <a:r>
                        <a:rPr lang="en-US" sz="2400" b="1" dirty="0" err="1">
                          <a:effectLst/>
                          <a:latin typeface="UTM Avo" panose="02040603050506020204" pitchFamily="18" charset="0"/>
                          <a:ea typeface="Calibri" panose="020F0502020204030204" pitchFamily="34" charset="0"/>
                          <a:cs typeface="Times New Roman" panose="02020603050405020304" pitchFamily="18" charset="0"/>
                        </a:rPr>
                        <a:t>phẩm</a:t>
                      </a:r>
                      <a:r>
                        <a:rPr lang="en-US" sz="2400" b="1" dirty="0">
                          <a:effectLst/>
                          <a:latin typeface="UTM Avo" panose="02040603050506020204" pitchFamily="18" charset="0"/>
                          <a:ea typeface="Calibri" panose="020F0502020204030204" pitchFamily="34" charset="0"/>
                          <a:cs typeface="Times New Roman" panose="02020603050405020304" pitchFamily="18" charset="0"/>
                        </a:rPr>
                        <a:t> </a:t>
                      </a:r>
                      <a:r>
                        <a:rPr lang="en-US" sz="2400" b="1" dirty="0" err="1">
                          <a:effectLst/>
                          <a:latin typeface="UTM Avo" panose="02040603050506020204" pitchFamily="18" charset="0"/>
                          <a:ea typeface="Calibri" panose="020F0502020204030204" pitchFamily="34" charset="0"/>
                          <a:cs typeface="Times New Roman" panose="02020603050405020304" pitchFamily="18" charset="0"/>
                        </a:rPr>
                        <a:t>tươi</a:t>
                      </a:r>
                      <a:r>
                        <a:rPr lang="en-US" sz="2400" b="1" dirty="0">
                          <a:effectLst/>
                          <a:latin typeface="UTM Avo" panose="02040603050506020204" pitchFamily="18" charset="0"/>
                          <a:ea typeface="Calibri" panose="020F0502020204030204" pitchFamily="34" charset="0"/>
                          <a:cs typeface="Times New Roman" panose="02020603050405020304" pitchFamily="18" charset="0"/>
                        </a:rPr>
                        <a:t> </a:t>
                      </a:r>
                      <a:r>
                        <a:rPr lang="en-US" sz="2400" b="1" dirty="0" err="1">
                          <a:effectLst/>
                          <a:latin typeface="UTM Avo" panose="02040603050506020204" pitchFamily="18" charset="0"/>
                          <a:ea typeface="Calibri" panose="020F0502020204030204" pitchFamily="34" charset="0"/>
                          <a:cs typeface="Times New Roman" panose="02020603050405020304" pitchFamily="18" charset="0"/>
                        </a:rPr>
                        <a:t>sống</a:t>
                      </a:r>
                      <a:endParaRPr lang="en-US"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algn="ctr">
                        <a:lnSpc>
                          <a:spcPct val="150000"/>
                        </a:lnSpc>
                        <a:spcAft>
                          <a:spcPts val="0"/>
                        </a:spcAft>
                      </a:pPr>
                      <a:r>
                        <a:rPr lang="en-US" sz="2400" b="1" dirty="0" err="1">
                          <a:effectLst/>
                          <a:latin typeface="UTM Avo" panose="02040603050506020204" pitchFamily="18" charset="0"/>
                          <a:ea typeface="Calibri" panose="020F0502020204030204" pitchFamily="34" charset="0"/>
                          <a:cs typeface="Times New Roman" panose="02020603050405020304" pitchFamily="18" charset="0"/>
                        </a:rPr>
                        <a:t>Thực</a:t>
                      </a:r>
                      <a:r>
                        <a:rPr lang="en-US" sz="2400" b="1" dirty="0">
                          <a:effectLst/>
                          <a:latin typeface="UTM Avo" panose="02040603050506020204" pitchFamily="18" charset="0"/>
                          <a:ea typeface="Calibri" panose="020F0502020204030204" pitchFamily="34" charset="0"/>
                          <a:cs typeface="Times New Roman" panose="02020603050405020304" pitchFamily="18" charset="0"/>
                        </a:rPr>
                        <a:t> </a:t>
                      </a:r>
                      <a:r>
                        <a:rPr lang="en-US" sz="2400" b="1" dirty="0" err="1">
                          <a:effectLst/>
                          <a:latin typeface="UTM Avo" panose="02040603050506020204" pitchFamily="18" charset="0"/>
                          <a:ea typeface="Calibri" panose="020F0502020204030204" pitchFamily="34" charset="0"/>
                          <a:cs typeface="Times New Roman" panose="02020603050405020304" pitchFamily="18" charset="0"/>
                        </a:rPr>
                        <a:t>phẩm</a:t>
                      </a:r>
                      <a:r>
                        <a:rPr lang="en-US" sz="2400" b="1" dirty="0">
                          <a:effectLst/>
                          <a:latin typeface="UTM Avo" panose="02040603050506020204" pitchFamily="18" charset="0"/>
                          <a:ea typeface="Calibri" panose="020F0502020204030204" pitchFamily="34" charset="0"/>
                          <a:cs typeface="Times New Roman" panose="02020603050405020304" pitchFamily="18" charset="0"/>
                        </a:rPr>
                        <a:t> </a:t>
                      </a:r>
                      <a:r>
                        <a:rPr lang="en-US" sz="2400" b="1" dirty="0" err="1">
                          <a:effectLst/>
                          <a:latin typeface="UTM Avo" panose="02040603050506020204" pitchFamily="18" charset="0"/>
                          <a:ea typeface="Calibri" panose="020F0502020204030204" pitchFamily="34" charset="0"/>
                          <a:cs typeface="Times New Roman" panose="02020603050405020304" pitchFamily="18" charset="0"/>
                        </a:rPr>
                        <a:t>chế</a:t>
                      </a:r>
                      <a:r>
                        <a:rPr lang="en-US" sz="2400" b="1" dirty="0">
                          <a:effectLst/>
                          <a:latin typeface="UTM Avo" panose="02040603050506020204" pitchFamily="18" charset="0"/>
                          <a:ea typeface="Calibri" panose="020F0502020204030204" pitchFamily="34" charset="0"/>
                          <a:cs typeface="Times New Roman" panose="02020603050405020304" pitchFamily="18" charset="0"/>
                        </a:rPr>
                        <a:t> </a:t>
                      </a:r>
                      <a:r>
                        <a:rPr lang="en-US" sz="2400" b="1" dirty="0" err="1">
                          <a:effectLst/>
                          <a:latin typeface="UTM Avo" panose="02040603050506020204" pitchFamily="18" charset="0"/>
                          <a:ea typeface="Calibri" panose="020F0502020204030204" pitchFamily="34" charset="0"/>
                          <a:cs typeface="Times New Roman" panose="02020603050405020304" pitchFamily="18" charset="0"/>
                        </a:rPr>
                        <a:t>biến</a:t>
                      </a:r>
                      <a:endParaRPr lang="en-US"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10001"/>
                  </a:ext>
                </a:extLst>
              </a:tr>
              <a:tr h="651547">
                <a:tc>
                  <a:txBody>
                    <a:bodyPr/>
                    <a:lstStyle/>
                    <a:p>
                      <a:pPr algn="just">
                        <a:lnSpc>
                          <a:spcPct val="150000"/>
                        </a:lnSpc>
                        <a:spcAft>
                          <a:spcPts val="0"/>
                        </a:spcAft>
                      </a:pPr>
                      <a:r>
                        <a:rPr lang="en-US" sz="1900">
                          <a:effectLst/>
                          <a:latin typeface="UTM Avo" panose="02040603050506020204" pitchFamily="18" charset="0"/>
                          <a:ea typeface="Calibri" panose="020F0502020204030204" pitchFamily="34" charset="0"/>
                          <a:cs typeface="Times New Roman" panose="02020603050405020304" pitchFamily="18" charset="0"/>
                        </a:rPr>
                        <a:t> </a:t>
                      </a:r>
                      <a:endParaRPr lang="en-US" sz="1500">
                        <a:effectLst/>
                        <a:latin typeface="UTM Avo" panose="020406030505060202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900">
                          <a:effectLst/>
                          <a:latin typeface="UTM Avo" panose="02040603050506020204" pitchFamily="18" charset="0"/>
                          <a:ea typeface="Calibri" panose="020F0502020204030204" pitchFamily="34" charset="0"/>
                          <a:cs typeface="Times New Roman" panose="02020603050405020304" pitchFamily="18" charset="0"/>
                        </a:rPr>
                        <a:t> </a:t>
                      </a:r>
                      <a:endParaRPr lang="en-US" sz="1500">
                        <a:effectLst/>
                        <a:latin typeface="UTM Avo" panose="020406030505060202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900" dirty="0">
                          <a:effectLst/>
                          <a:latin typeface="UTM Avo" panose="02040603050506020204" pitchFamily="18" charset="0"/>
                          <a:ea typeface="Calibri" panose="020F0502020204030204" pitchFamily="34" charset="0"/>
                          <a:cs typeface="Times New Roman" panose="02020603050405020304" pitchFamily="18" charset="0"/>
                        </a:rPr>
                        <a:t> </a:t>
                      </a:r>
                      <a:endParaRPr lang="en-US" sz="15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51547">
                <a:tc>
                  <a:txBody>
                    <a:bodyPr/>
                    <a:lstStyle/>
                    <a:p>
                      <a:pPr algn="just">
                        <a:lnSpc>
                          <a:spcPct val="150000"/>
                        </a:lnSpc>
                        <a:spcAft>
                          <a:spcPts val="0"/>
                        </a:spcAft>
                      </a:pPr>
                      <a:r>
                        <a:rPr lang="en-US" sz="1900">
                          <a:effectLst/>
                          <a:latin typeface="UTM Avo" panose="02040603050506020204" pitchFamily="18" charset="0"/>
                          <a:ea typeface="Calibri" panose="020F0502020204030204" pitchFamily="34" charset="0"/>
                          <a:cs typeface="Times New Roman" panose="02020603050405020304" pitchFamily="18" charset="0"/>
                        </a:rPr>
                        <a:t> </a:t>
                      </a:r>
                      <a:endParaRPr lang="en-US" sz="1500">
                        <a:effectLst/>
                        <a:latin typeface="UTM Avo" panose="020406030505060202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900">
                          <a:effectLst/>
                          <a:latin typeface="UTM Avo" panose="02040603050506020204" pitchFamily="18" charset="0"/>
                          <a:ea typeface="Calibri" panose="020F0502020204030204" pitchFamily="34" charset="0"/>
                          <a:cs typeface="Times New Roman" panose="02020603050405020304" pitchFamily="18" charset="0"/>
                        </a:rPr>
                        <a:t> </a:t>
                      </a:r>
                      <a:endParaRPr lang="en-US" sz="1500">
                        <a:effectLst/>
                        <a:latin typeface="UTM Avo" panose="020406030505060202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900">
                          <a:effectLst/>
                          <a:latin typeface="UTM Avo" panose="02040603050506020204" pitchFamily="18" charset="0"/>
                          <a:ea typeface="Calibri" panose="020F0502020204030204" pitchFamily="34" charset="0"/>
                          <a:cs typeface="Times New Roman" panose="02020603050405020304" pitchFamily="18" charset="0"/>
                        </a:rPr>
                        <a:t> </a:t>
                      </a:r>
                      <a:endParaRPr lang="en-US" sz="1500">
                        <a:effectLst/>
                        <a:latin typeface="UTM Avo" panose="020406030505060202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1547">
                <a:tc>
                  <a:txBody>
                    <a:bodyPr/>
                    <a:lstStyle/>
                    <a:p>
                      <a:pPr algn="just">
                        <a:lnSpc>
                          <a:spcPct val="150000"/>
                        </a:lnSpc>
                        <a:spcAft>
                          <a:spcPts val="0"/>
                        </a:spcAft>
                      </a:pPr>
                      <a:r>
                        <a:rPr lang="en-US" sz="1900">
                          <a:effectLst/>
                          <a:latin typeface="UTM Avo" panose="02040603050506020204" pitchFamily="18" charset="0"/>
                          <a:ea typeface="Calibri" panose="020F0502020204030204" pitchFamily="34" charset="0"/>
                          <a:cs typeface="Times New Roman" panose="02020603050405020304" pitchFamily="18" charset="0"/>
                        </a:rPr>
                        <a:t> </a:t>
                      </a:r>
                      <a:endParaRPr lang="en-US" sz="1500">
                        <a:effectLst/>
                        <a:latin typeface="UTM Avo" panose="020406030505060202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900">
                          <a:effectLst/>
                          <a:latin typeface="UTM Avo" panose="02040603050506020204" pitchFamily="18" charset="0"/>
                          <a:ea typeface="Calibri" panose="020F0502020204030204" pitchFamily="34" charset="0"/>
                          <a:cs typeface="Times New Roman" panose="02020603050405020304" pitchFamily="18" charset="0"/>
                        </a:rPr>
                        <a:t> </a:t>
                      </a:r>
                      <a:endParaRPr lang="en-US" sz="1500">
                        <a:effectLst/>
                        <a:latin typeface="UTM Avo" panose="020406030505060202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900" dirty="0">
                          <a:effectLst/>
                          <a:latin typeface="UTM Avo" panose="02040603050506020204" pitchFamily="18" charset="0"/>
                          <a:ea typeface="Calibri" panose="020F0502020204030204" pitchFamily="34" charset="0"/>
                          <a:cs typeface="Times New Roman" panose="02020603050405020304" pitchFamily="18" charset="0"/>
                        </a:rPr>
                        <a:t> </a:t>
                      </a:r>
                      <a:endParaRPr lang="en-US" sz="15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Rectangle 3"/>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25780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2" name="Rectangle 1"/>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2391213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2" name="Rounded Rectangular Callout 13">
            <a:extLst>
              <a:ext uri="{FF2B5EF4-FFF2-40B4-BE49-F238E27FC236}">
                <a16:creationId xmlns:a16="http://schemas.microsoft.com/office/drawing/2014/main" id="{BA344E76-EEA5-A886-B906-EA2C22117C5F}"/>
              </a:ext>
            </a:extLst>
          </p:cNvPr>
          <p:cNvSpPr/>
          <p:nvPr/>
        </p:nvSpPr>
        <p:spPr>
          <a:xfrm>
            <a:off x="1410881" y="1738720"/>
            <a:ext cx="9370237" cy="1403497"/>
          </a:xfrm>
          <a:prstGeom prst="wedgeRoundRectCallout">
            <a:avLst>
              <a:gd name="adj1" fmla="val 55849"/>
              <a:gd name="adj2" fmla="val 49369"/>
              <a:gd name="adj3" fmla="val 16667"/>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err="1">
                <a:solidFill>
                  <a:srgbClr val="002060"/>
                </a:solidFill>
                <a:latin typeface="UTM Avo" panose="02040603050506020204" pitchFamily="18" charset="0"/>
              </a:rPr>
              <a:t>Nếu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bạn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có</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chiều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cao</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thấp</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hơn</a:t>
            </a:r>
            <a:r>
              <a:rPr lang="en-US" sz="2400" dirty="0">
                <a:solidFill>
                  <a:srgbClr val="002060"/>
                </a:solidFill>
                <a:latin typeface="UTM Avo" panose="02040603050506020204" pitchFamily="18" charset="0"/>
              </a:rPr>
              <a:t> so </a:t>
            </a:r>
            <a:r>
              <a:rPr lang="en-US" sz="2400" dirty="0" err="1">
                <a:solidFill>
                  <a:srgbClr val="002060"/>
                </a:solidFill>
                <a:latin typeface="UTM Avo" panose="02040603050506020204" pitchFamily="18" charset="0"/>
              </a:rPr>
              <a:t>với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lứa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tuổi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sẽ</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khuyên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bạn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ăn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thêm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những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thực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phẩm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nào</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Vì</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sao</a:t>
            </a:r>
            <a:r>
              <a:rPr lang="en-US" sz="2400" dirty="0">
                <a:solidFill>
                  <a:srgbClr val="002060"/>
                </a:solidFill>
                <a:latin typeface="UTM Avo" panose="02040603050506020204" pitchFamily="18" charset="0"/>
              </a:rPr>
              <a:t>?</a:t>
            </a:r>
          </a:p>
        </p:txBody>
      </p:sp>
      <p:sp>
        <p:nvSpPr>
          <p:cNvPr id="3" name="Rounded Rectangular Callout 14">
            <a:extLst>
              <a:ext uri="{FF2B5EF4-FFF2-40B4-BE49-F238E27FC236}">
                <a16:creationId xmlns:a16="http://schemas.microsoft.com/office/drawing/2014/main" id="{DF5FEC80-0042-DD15-DB20-9FF6A4B7BFDE}"/>
              </a:ext>
            </a:extLst>
          </p:cNvPr>
          <p:cNvSpPr/>
          <p:nvPr/>
        </p:nvSpPr>
        <p:spPr>
          <a:xfrm>
            <a:off x="1410881" y="3288709"/>
            <a:ext cx="9370237" cy="1781544"/>
          </a:xfrm>
          <a:prstGeom prst="wedgeRoundRectCallout">
            <a:avLst>
              <a:gd name="adj1" fmla="val -58079"/>
              <a:gd name="adj2" fmla="val 37248"/>
              <a:gd name="adj3" fmla="val 16667"/>
            </a:avLst>
          </a:prstGeom>
          <a:solidFill>
            <a:schemeClr val="accent6"/>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err="1">
                <a:solidFill>
                  <a:srgbClr val="002060"/>
                </a:solidFill>
                <a:latin typeface="UTM Avo" panose="02040603050506020204" pitchFamily="18" charset="0"/>
              </a:rPr>
              <a:t>Đọc</a:t>
            </a:r>
            <a:r>
              <a:rPr lang="en-US" sz="2400"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Em</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có</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biết</a:t>
            </a:r>
            <a:r>
              <a:rPr lang="en-US" sz="2400" b="1"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trang</a:t>
            </a:r>
            <a:r>
              <a:rPr lang="en-US" sz="2400" dirty="0">
                <a:solidFill>
                  <a:srgbClr val="002060"/>
                </a:solidFill>
                <a:latin typeface="UTM Avo" panose="02040603050506020204" pitchFamily="18" charset="0"/>
              </a:rPr>
              <a:t> 26, 27 SGK, </a:t>
            </a:r>
            <a:r>
              <a:rPr lang="en-US" sz="2400" dirty="0" err="1">
                <a:solidFill>
                  <a:srgbClr val="002060"/>
                </a:solidFill>
                <a:latin typeface="UTM Avo" panose="02040603050506020204" pitchFamily="18" charset="0"/>
              </a:rPr>
              <a:t>tính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lượng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nước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cần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thiết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cho</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cơ</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thể</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mình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trong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một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ngày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tính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năng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lượng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nhận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được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khi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ăn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một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sản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phẩm</a:t>
            </a:r>
            <a:r>
              <a:rPr lang="en-US" sz="2400" dirty="0">
                <a:solidFill>
                  <a:srgbClr val="002060"/>
                </a:solidFill>
                <a:latin typeface="UTM Avo" panose="02040603050506020204" pitchFamily="18" charset="0"/>
              </a:rPr>
              <a:t>.</a:t>
            </a:r>
          </a:p>
        </p:txBody>
      </p:sp>
      <p:sp>
        <p:nvSpPr>
          <p:cNvPr id="4" name="Rounded Rectangular Callout 15">
            <a:extLst>
              <a:ext uri="{FF2B5EF4-FFF2-40B4-BE49-F238E27FC236}">
                <a16:creationId xmlns:a16="http://schemas.microsoft.com/office/drawing/2014/main" id="{A80491FC-1C86-4025-3288-46F3348F8EC0}"/>
              </a:ext>
            </a:extLst>
          </p:cNvPr>
          <p:cNvSpPr/>
          <p:nvPr/>
        </p:nvSpPr>
        <p:spPr>
          <a:xfrm>
            <a:off x="1410881" y="5193120"/>
            <a:ext cx="9370237" cy="1403497"/>
          </a:xfrm>
          <a:prstGeom prst="wedgeRoundRectCallout">
            <a:avLst>
              <a:gd name="adj1" fmla="val 55849"/>
              <a:gd name="adj2" fmla="val 49369"/>
              <a:gd name="adj3" fmla="val 16667"/>
            </a:avLst>
          </a:prstGeom>
          <a:solidFill>
            <a:schemeClr val="accent1">
              <a:lumMod val="40000"/>
              <a:lumOff val="60000"/>
            </a:schemeClr>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2400" dirty="0" err="1">
                <a:solidFill>
                  <a:srgbClr val="002060"/>
                </a:solidFill>
                <a:latin typeface="UTM Avo" panose="02040603050506020204" pitchFamily="18" charset="0"/>
              </a:rPr>
              <a:t>Tính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sơ</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bộ</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dinh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dưỡng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và</a:t>
            </a:r>
            <a:r>
              <a:rPr lang="en-US" sz="2400" dirty="0">
                <a:solidFill>
                  <a:srgbClr val="002060"/>
                </a:solidFill>
                <a:latin typeface="UTM Avo" panose="02040603050506020204" pitchFamily="18" charset="0"/>
              </a:rPr>
              <a:t> chi </a:t>
            </a:r>
            <a:r>
              <a:rPr lang="en-US" sz="2400" dirty="0" err="1">
                <a:solidFill>
                  <a:srgbClr val="002060"/>
                </a:solidFill>
                <a:latin typeface="UTM Avo" panose="02040603050506020204" pitchFamily="18" charset="0"/>
              </a:rPr>
              <a:t>phí</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tài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chính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cho</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một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bữa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ăn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gia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đình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theo</a:t>
            </a:r>
            <a:r>
              <a:rPr lang="en-US" sz="2400" dirty="0">
                <a:solidFill>
                  <a:srgbClr val="002060"/>
                </a:solidFill>
                <a:latin typeface="UTM Avo" panose="02040603050506020204" pitchFamily="18" charset="0"/>
              </a:rPr>
              <a:t> 4 </a:t>
            </a:r>
            <a:r>
              <a:rPr lang="en-US" sz="2400" dirty="0" err="1">
                <a:solidFill>
                  <a:srgbClr val="002060"/>
                </a:solidFill>
                <a:latin typeface="UTM Avo" panose="02040603050506020204" pitchFamily="18" charset="0"/>
              </a:rPr>
              <a:t>bước</a:t>
            </a:r>
            <a:r>
              <a:rPr lang="en-US" sz="2400" dirty="0">
                <a:solidFill>
                  <a:srgbClr val="002060"/>
                </a:solidFill>
                <a:latin typeface="UTM Avo" panose="02040603050506020204" pitchFamily="18" charset="0"/>
              </a:rPr>
              <a:t>.</a:t>
            </a:r>
          </a:p>
          <a:p>
            <a:pPr>
              <a:lnSpc>
                <a:spcPct val="150000"/>
              </a:lnSpc>
            </a:pPr>
            <a:endParaRPr lang="en-US" sz="2400" dirty="0">
              <a:solidFill>
                <a:srgbClr val="002060"/>
              </a:solidFill>
              <a:latin typeface="UTM Avo" panose="02040603050506020204" pitchFamily="18" charset="0"/>
            </a:endParaRPr>
          </a:p>
        </p:txBody>
      </p:sp>
      <p:sp>
        <p:nvSpPr>
          <p:cNvPr id="5" name="Rectangle 4"/>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27168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ppt_w/2"/>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ppt_w/2"/>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2" name="Rectangle 1"/>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6983543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4" name="Rectangle 3">
            <a:extLst>
              <a:ext uri="{FF2B5EF4-FFF2-40B4-BE49-F238E27FC236}">
                <a16:creationId xmlns:a16="http://schemas.microsoft.com/office/drawing/2014/main" id="{02C578F4-473E-8364-F920-6C000B5C29D6}"/>
              </a:ext>
            </a:extLst>
          </p:cNvPr>
          <p:cNvSpPr/>
          <p:nvPr/>
        </p:nvSpPr>
        <p:spPr>
          <a:xfrm>
            <a:off x="362857" y="1490043"/>
            <a:ext cx="11466286" cy="5098768"/>
          </a:xfrm>
          <a:prstGeom prst="rect">
            <a:avLst/>
          </a:prstGeom>
        </p:spPr>
        <p:txBody>
          <a:bodyPr wrap="square">
            <a:spAutoFit/>
          </a:bodyPr>
          <a:lstStyle/>
          <a:p>
            <a:pPr marL="380990" indent="-380990" algn="just">
              <a:lnSpc>
                <a:spcPct val="150000"/>
              </a:lnSpc>
              <a:buFont typeface="Wingdings" panose="05000000000000000000" pitchFamily="2" charset="2"/>
              <a:buChar char="Ø"/>
            </a:pPr>
            <a:r>
              <a:rPr lang="vi-VN" sz="2200">
                <a:solidFill>
                  <a:schemeClr val="tx1">
                    <a:lumMod val="50000"/>
                  </a:schemeClr>
                </a:solidFill>
                <a:latin typeface="UTM Avo" panose="02040603050506020204" pitchFamily="18" charset="0"/>
              </a:rPr>
              <a:t>Có bốn nhóm thực phẩm chính: nhóm thực phẩm giàu tinh bột, đường; nhóm thực phẩm giàu chất đạm; nhóm thực phẩm giàu chất béo; nhóm thực phẩm giàu vitamin và chất khoáng.</a:t>
            </a:r>
            <a:endParaRPr lang="en-US" sz="2200">
              <a:solidFill>
                <a:schemeClr val="tx1">
                  <a:lumMod val="50000"/>
                </a:schemeClr>
              </a:solidFill>
              <a:latin typeface="UTM Avo" panose="02040603050506020204" pitchFamily="18" charset="0"/>
            </a:endParaRPr>
          </a:p>
          <a:p>
            <a:pPr marL="380990" indent="-380990" algn="just">
              <a:lnSpc>
                <a:spcPct val="150000"/>
              </a:lnSpc>
              <a:buFont typeface="Wingdings" panose="05000000000000000000" pitchFamily="2" charset="2"/>
              <a:buChar char="Ø"/>
            </a:pPr>
            <a:r>
              <a:rPr lang="vi-VN" sz="2200">
                <a:solidFill>
                  <a:schemeClr val="tx1">
                    <a:lumMod val="50000"/>
                  </a:schemeClr>
                </a:solidFill>
                <a:latin typeface="UTM Avo" panose="02040603050506020204" pitchFamily="18" charset="0"/>
              </a:rPr>
              <a:t>Mỗi loại thực phẩm thường chứa nhiều loại chất dinh dưỡng với tỉ lệ khác nhau.</a:t>
            </a:r>
            <a:endParaRPr lang="en-US" sz="2200">
              <a:solidFill>
                <a:schemeClr val="tx1">
                  <a:lumMod val="50000"/>
                </a:schemeClr>
              </a:solidFill>
              <a:latin typeface="UTM Avo" panose="02040603050506020204" pitchFamily="18" charset="0"/>
            </a:endParaRPr>
          </a:p>
          <a:p>
            <a:pPr marL="380990" indent="-380990" algn="just">
              <a:lnSpc>
                <a:spcPct val="150000"/>
              </a:lnSpc>
              <a:buFont typeface="Wingdings" panose="05000000000000000000" pitchFamily="2" charset="2"/>
              <a:buChar char="Ø"/>
            </a:pPr>
            <a:r>
              <a:rPr lang="vi-VN" sz="2200">
                <a:solidFill>
                  <a:schemeClr val="tx1">
                    <a:lumMod val="50000"/>
                  </a:schemeClr>
                </a:solidFill>
                <a:latin typeface="UTM Avo" panose="02040603050506020204" pitchFamily="18" charset="0"/>
              </a:rPr>
              <a:t>Mỗi chất dinh dưỡng đều có vai trò quan trọng đối với sức khoẻ con người, thừa hay thiếu bất cứ chất dinh dưỡng nào đều gây ảnh hưởng không có lợi cho sức khoẻ.</a:t>
            </a:r>
            <a:endParaRPr lang="en-US" sz="2200">
              <a:solidFill>
                <a:schemeClr val="tx1">
                  <a:lumMod val="50000"/>
                </a:schemeClr>
              </a:solidFill>
              <a:latin typeface="UTM Avo" panose="02040603050506020204" pitchFamily="18" charset="0"/>
            </a:endParaRPr>
          </a:p>
          <a:p>
            <a:pPr marL="380990" indent="-380990" algn="just">
              <a:lnSpc>
                <a:spcPct val="150000"/>
              </a:lnSpc>
              <a:buFont typeface="Wingdings" panose="05000000000000000000" pitchFamily="2" charset="2"/>
              <a:buChar char="Ø"/>
            </a:pPr>
            <a:r>
              <a:rPr lang="vi-VN" sz="2200">
                <a:solidFill>
                  <a:schemeClr val="tx1">
                    <a:lumMod val="50000"/>
                  </a:schemeClr>
                </a:solidFill>
                <a:latin typeface="UTM Avo" panose="02040603050506020204" pitchFamily="18" charset="0"/>
              </a:rPr>
              <a:t>Để xây dựng một bữa ăn hợp lí cần đảm bảo đủ năng lượng, đủ và cân đối các chất dinh dưỡng cần thiết, đa dạng thực phẩm và phù hợp với điều kiện kinh tế của gia đình.</a:t>
            </a:r>
          </a:p>
        </p:txBody>
      </p:sp>
      <p:sp>
        <p:nvSpPr>
          <p:cNvPr id="3" name="Rectangle 2"/>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32912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A94523-9EE5-4980-A783-A0DD48F39A46}"/>
              </a:ext>
            </a:extLst>
          </p:cNvPr>
          <p:cNvSpPr/>
          <p:nvPr/>
        </p:nvSpPr>
        <p:spPr>
          <a:xfrm>
            <a:off x="3617277" y="1184683"/>
            <a:ext cx="4957445" cy="6604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Hướng</a:t>
            </a:r>
            <a:r>
              <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dẫn</a:t>
            </a:r>
            <a:r>
              <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về</a:t>
            </a:r>
            <a:r>
              <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nhà</a:t>
            </a:r>
            <a:endPar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grpSp>
        <p:nvGrpSpPr>
          <p:cNvPr id="3" name="Google Shape;707;p54">
            <a:extLst>
              <a:ext uri="{FF2B5EF4-FFF2-40B4-BE49-F238E27FC236}">
                <a16:creationId xmlns:a16="http://schemas.microsoft.com/office/drawing/2014/main" id="{D95E8432-DE23-DDAD-C1C7-EA28E1D4EF48}"/>
              </a:ext>
            </a:extLst>
          </p:cNvPr>
          <p:cNvGrpSpPr/>
          <p:nvPr/>
        </p:nvGrpSpPr>
        <p:grpSpPr>
          <a:xfrm>
            <a:off x="3983772" y="2379118"/>
            <a:ext cx="4224455" cy="1158081"/>
            <a:chOff x="3212321" y="1389172"/>
            <a:chExt cx="3168341" cy="868561"/>
          </a:xfrm>
          <a:solidFill>
            <a:schemeClr val="accent1">
              <a:lumMod val="40000"/>
              <a:lumOff val="60000"/>
            </a:schemeClr>
          </a:solidFill>
        </p:grpSpPr>
        <p:cxnSp>
          <p:nvCxnSpPr>
            <p:cNvPr id="4" name="Google Shape;708;p54">
              <a:extLst>
                <a:ext uri="{FF2B5EF4-FFF2-40B4-BE49-F238E27FC236}">
                  <a16:creationId xmlns:a16="http://schemas.microsoft.com/office/drawing/2014/main" id="{23B0BAB0-0FF2-8215-DC47-98DE58738A85}"/>
                </a:ext>
              </a:extLst>
            </p:cNvPr>
            <p:cNvCxnSpPr>
              <a:stCxn id="6" idx="3"/>
            </p:cNvCxnSpPr>
            <p:nvPr/>
          </p:nvCxnSpPr>
          <p:spPr>
            <a:xfrm>
              <a:off x="5924063" y="1842825"/>
              <a:ext cx="456600" cy="5100"/>
            </a:xfrm>
            <a:prstGeom prst="straightConnector1">
              <a:avLst/>
            </a:prstGeom>
            <a:grpFill/>
            <a:ln w="9525" cap="flat" cmpd="sng">
              <a:solidFill>
                <a:schemeClr val="dk1"/>
              </a:solidFill>
              <a:prstDash val="solid"/>
              <a:round/>
              <a:headEnd type="none" w="med" len="med"/>
              <a:tailEnd type="none" w="med" len="med"/>
            </a:ln>
          </p:spPr>
        </p:cxnSp>
        <p:sp>
          <p:nvSpPr>
            <p:cNvPr id="5" name="Google Shape;710;p54">
              <a:extLst>
                <a:ext uri="{FF2B5EF4-FFF2-40B4-BE49-F238E27FC236}">
                  <a16:creationId xmlns:a16="http://schemas.microsoft.com/office/drawing/2014/main" id="{62971363-8532-4A05-A82A-11EB3FACBABF}"/>
                </a:ext>
              </a:extLst>
            </p:cNvPr>
            <p:cNvSpPr/>
            <p:nvPr/>
          </p:nvSpPr>
          <p:spPr>
            <a:xfrm rot="-10542838" flipH="1">
              <a:off x="3233683" y="1488252"/>
              <a:ext cx="2676679" cy="670401"/>
            </a:xfrm>
            <a:custGeom>
              <a:avLst/>
              <a:gdLst/>
              <a:ahLst/>
              <a:cxnLst/>
              <a:rect l="l" t="t" r="r" b="b"/>
              <a:pathLst>
                <a:path w="83700" h="31283" extrusionOk="0">
                  <a:moveTo>
                    <a:pt x="35628" y="9929"/>
                  </a:moveTo>
                  <a:lnTo>
                    <a:pt x="35628" y="9929"/>
                  </a:lnTo>
                  <a:cubicBezTo>
                    <a:pt x="35534" y="10031"/>
                    <a:pt x="35445" y="10094"/>
                    <a:pt x="35358" y="10094"/>
                  </a:cubicBezTo>
                  <a:cubicBezTo>
                    <a:pt x="35302" y="10094"/>
                    <a:pt x="35246" y="10067"/>
                    <a:pt x="35190" y="10006"/>
                  </a:cubicBezTo>
                  <a:cubicBezTo>
                    <a:pt x="35332" y="9968"/>
                    <a:pt x="35486" y="9955"/>
                    <a:pt x="35628" y="9929"/>
                  </a:cubicBezTo>
                  <a:close/>
                  <a:moveTo>
                    <a:pt x="36595" y="8580"/>
                  </a:moveTo>
                  <a:cubicBezTo>
                    <a:pt x="36735" y="8580"/>
                    <a:pt x="36837" y="8880"/>
                    <a:pt x="36879" y="9748"/>
                  </a:cubicBezTo>
                  <a:cubicBezTo>
                    <a:pt x="36905" y="10045"/>
                    <a:pt x="36905" y="10393"/>
                    <a:pt x="36905" y="10832"/>
                  </a:cubicBezTo>
                  <a:cubicBezTo>
                    <a:pt x="36673" y="10471"/>
                    <a:pt x="36389" y="10135"/>
                    <a:pt x="36054" y="9864"/>
                  </a:cubicBezTo>
                  <a:cubicBezTo>
                    <a:pt x="35912" y="9877"/>
                    <a:pt x="35770" y="9903"/>
                    <a:pt x="35628" y="9929"/>
                  </a:cubicBezTo>
                  <a:cubicBezTo>
                    <a:pt x="35706" y="9852"/>
                    <a:pt x="35757" y="9761"/>
                    <a:pt x="35809" y="9684"/>
                  </a:cubicBezTo>
                  <a:cubicBezTo>
                    <a:pt x="36101" y="9238"/>
                    <a:pt x="36389" y="8580"/>
                    <a:pt x="36595" y="8580"/>
                  </a:cubicBezTo>
                  <a:close/>
                  <a:moveTo>
                    <a:pt x="11936" y="197"/>
                  </a:moveTo>
                  <a:cubicBezTo>
                    <a:pt x="11753" y="197"/>
                    <a:pt x="11570" y="200"/>
                    <a:pt x="11386" y="206"/>
                  </a:cubicBezTo>
                  <a:cubicBezTo>
                    <a:pt x="11425" y="464"/>
                    <a:pt x="11438" y="722"/>
                    <a:pt x="11412" y="980"/>
                  </a:cubicBezTo>
                  <a:cubicBezTo>
                    <a:pt x="9407" y="2668"/>
                    <a:pt x="7383" y="3848"/>
                    <a:pt x="5303" y="3848"/>
                  </a:cubicBezTo>
                  <a:cubicBezTo>
                    <a:pt x="5015" y="3848"/>
                    <a:pt x="4726" y="3825"/>
                    <a:pt x="4436" y="3778"/>
                  </a:cubicBezTo>
                  <a:cubicBezTo>
                    <a:pt x="3727" y="4281"/>
                    <a:pt x="3044" y="4836"/>
                    <a:pt x="2399" y="5416"/>
                  </a:cubicBezTo>
                  <a:cubicBezTo>
                    <a:pt x="1161" y="6512"/>
                    <a:pt x="632" y="8343"/>
                    <a:pt x="503" y="10380"/>
                  </a:cubicBezTo>
                  <a:cubicBezTo>
                    <a:pt x="748" y="10703"/>
                    <a:pt x="955" y="11038"/>
                    <a:pt x="1135" y="11412"/>
                  </a:cubicBezTo>
                  <a:cubicBezTo>
                    <a:pt x="1264" y="11683"/>
                    <a:pt x="1380" y="11953"/>
                    <a:pt x="1496" y="12237"/>
                  </a:cubicBezTo>
                  <a:cubicBezTo>
                    <a:pt x="2244" y="14287"/>
                    <a:pt x="2566" y="17150"/>
                    <a:pt x="2566" y="20013"/>
                  </a:cubicBezTo>
                  <a:lnTo>
                    <a:pt x="1780" y="20013"/>
                  </a:lnTo>
                  <a:cubicBezTo>
                    <a:pt x="1922" y="20528"/>
                    <a:pt x="2051" y="20967"/>
                    <a:pt x="2154" y="21302"/>
                  </a:cubicBezTo>
                  <a:lnTo>
                    <a:pt x="2244" y="21599"/>
                  </a:lnTo>
                  <a:cubicBezTo>
                    <a:pt x="2038" y="21650"/>
                    <a:pt x="1844" y="21702"/>
                    <a:pt x="1638" y="21766"/>
                  </a:cubicBezTo>
                  <a:cubicBezTo>
                    <a:pt x="1625" y="21495"/>
                    <a:pt x="1483" y="20735"/>
                    <a:pt x="1122" y="19445"/>
                  </a:cubicBezTo>
                  <a:lnTo>
                    <a:pt x="1922" y="19445"/>
                  </a:lnTo>
                  <a:cubicBezTo>
                    <a:pt x="1922" y="16583"/>
                    <a:pt x="1599" y="13720"/>
                    <a:pt x="839" y="11670"/>
                  </a:cubicBezTo>
                  <a:cubicBezTo>
                    <a:pt x="490" y="12340"/>
                    <a:pt x="207" y="13037"/>
                    <a:pt x="0" y="13759"/>
                  </a:cubicBezTo>
                  <a:cubicBezTo>
                    <a:pt x="555" y="18426"/>
                    <a:pt x="1303" y="21263"/>
                    <a:pt x="1548" y="21805"/>
                  </a:cubicBezTo>
                  <a:cubicBezTo>
                    <a:pt x="1109" y="21960"/>
                    <a:pt x="697" y="22153"/>
                    <a:pt x="297" y="22385"/>
                  </a:cubicBezTo>
                  <a:cubicBezTo>
                    <a:pt x="2399" y="22914"/>
                    <a:pt x="4488" y="23417"/>
                    <a:pt x="6551" y="23894"/>
                  </a:cubicBezTo>
                  <a:cubicBezTo>
                    <a:pt x="6886" y="23533"/>
                    <a:pt x="7260" y="23185"/>
                    <a:pt x="7660" y="22888"/>
                  </a:cubicBezTo>
                  <a:cubicBezTo>
                    <a:pt x="6938" y="22334"/>
                    <a:pt x="6112" y="21921"/>
                    <a:pt x="5236" y="21676"/>
                  </a:cubicBezTo>
                  <a:cubicBezTo>
                    <a:pt x="5783" y="21521"/>
                    <a:pt x="6331" y="21446"/>
                    <a:pt x="6877" y="21446"/>
                  </a:cubicBezTo>
                  <a:cubicBezTo>
                    <a:pt x="8285" y="21446"/>
                    <a:pt x="9667" y="21949"/>
                    <a:pt x="10922" y="22888"/>
                  </a:cubicBezTo>
                  <a:cubicBezTo>
                    <a:pt x="11319" y="22605"/>
                    <a:pt x="11696" y="22438"/>
                    <a:pt x="12044" y="22438"/>
                  </a:cubicBezTo>
                  <a:cubicBezTo>
                    <a:pt x="12488" y="22438"/>
                    <a:pt x="12885" y="22709"/>
                    <a:pt x="13217" y="23352"/>
                  </a:cubicBezTo>
                  <a:cubicBezTo>
                    <a:pt x="13359" y="23636"/>
                    <a:pt x="13488" y="23894"/>
                    <a:pt x="13630" y="24152"/>
                  </a:cubicBezTo>
                  <a:cubicBezTo>
                    <a:pt x="12843" y="24139"/>
                    <a:pt x="12096" y="23855"/>
                    <a:pt x="11502" y="23352"/>
                  </a:cubicBezTo>
                  <a:cubicBezTo>
                    <a:pt x="11309" y="23185"/>
                    <a:pt x="11116" y="23030"/>
                    <a:pt x="10922" y="22888"/>
                  </a:cubicBezTo>
                  <a:cubicBezTo>
                    <a:pt x="10626" y="23107"/>
                    <a:pt x="10355" y="23352"/>
                    <a:pt x="10097" y="23623"/>
                  </a:cubicBezTo>
                  <a:cubicBezTo>
                    <a:pt x="10045" y="23533"/>
                    <a:pt x="10007" y="23442"/>
                    <a:pt x="9955" y="23352"/>
                  </a:cubicBezTo>
                  <a:cubicBezTo>
                    <a:pt x="9623" y="22709"/>
                    <a:pt x="9225" y="22438"/>
                    <a:pt x="8784" y="22438"/>
                  </a:cubicBezTo>
                  <a:cubicBezTo>
                    <a:pt x="8437" y="22438"/>
                    <a:pt x="8064" y="22605"/>
                    <a:pt x="7673" y="22888"/>
                  </a:cubicBezTo>
                  <a:cubicBezTo>
                    <a:pt x="7853" y="23030"/>
                    <a:pt x="8047" y="23185"/>
                    <a:pt x="8240" y="23352"/>
                  </a:cubicBezTo>
                  <a:cubicBezTo>
                    <a:pt x="8833" y="23855"/>
                    <a:pt x="9581" y="24139"/>
                    <a:pt x="10368" y="24152"/>
                  </a:cubicBezTo>
                  <a:cubicBezTo>
                    <a:pt x="10342" y="24113"/>
                    <a:pt x="10316" y="24061"/>
                    <a:pt x="10290" y="24010"/>
                  </a:cubicBezTo>
                  <a:lnTo>
                    <a:pt x="10290" y="24010"/>
                  </a:lnTo>
                  <a:cubicBezTo>
                    <a:pt x="11541" y="24294"/>
                    <a:pt x="12792" y="24577"/>
                    <a:pt x="14030" y="24848"/>
                  </a:cubicBezTo>
                  <a:cubicBezTo>
                    <a:pt x="16454" y="25377"/>
                    <a:pt x="18852" y="25854"/>
                    <a:pt x="21238" y="26305"/>
                  </a:cubicBezTo>
                  <a:cubicBezTo>
                    <a:pt x="23007" y="25251"/>
                    <a:pt x="24775" y="23908"/>
                    <a:pt x="26520" y="23908"/>
                  </a:cubicBezTo>
                  <a:cubicBezTo>
                    <a:pt x="27358" y="23908"/>
                    <a:pt x="28190" y="24217"/>
                    <a:pt x="29013" y="25016"/>
                  </a:cubicBezTo>
                  <a:cubicBezTo>
                    <a:pt x="29851" y="25789"/>
                    <a:pt x="30806" y="26950"/>
                    <a:pt x="31773" y="28097"/>
                  </a:cubicBezTo>
                  <a:cubicBezTo>
                    <a:pt x="34545" y="28523"/>
                    <a:pt x="37317" y="28884"/>
                    <a:pt x="40077" y="29219"/>
                  </a:cubicBezTo>
                  <a:cubicBezTo>
                    <a:pt x="40490" y="29068"/>
                    <a:pt x="40901" y="29001"/>
                    <a:pt x="41307" y="29001"/>
                  </a:cubicBezTo>
                  <a:cubicBezTo>
                    <a:pt x="42080" y="29001"/>
                    <a:pt x="42841" y="29243"/>
                    <a:pt x="43584" y="29606"/>
                  </a:cubicBezTo>
                  <a:cubicBezTo>
                    <a:pt x="54532" y="30767"/>
                    <a:pt x="65544" y="31282"/>
                    <a:pt x="77252" y="31282"/>
                  </a:cubicBezTo>
                  <a:cubicBezTo>
                    <a:pt x="77935" y="31282"/>
                    <a:pt x="81546" y="30315"/>
                    <a:pt x="82229" y="28639"/>
                  </a:cubicBezTo>
                  <a:lnTo>
                    <a:pt x="83428" y="27388"/>
                  </a:lnTo>
                  <a:lnTo>
                    <a:pt x="83428" y="23765"/>
                  </a:lnTo>
                  <a:cubicBezTo>
                    <a:pt x="83467" y="23326"/>
                    <a:pt x="83506" y="22875"/>
                    <a:pt x="83532" y="22424"/>
                  </a:cubicBezTo>
                  <a:cubicBezTo>
                    <a:pt x="83570" y="21831"/>
                    <a:pt x="83596" y="21237"/>
                    <a:pt x="83622" y="20657"/>
                  </a:cubicBezTo>
                  <a:cubicBezTo>
                    <a:pt x="83699" y="18826"/>
                    <a:pt x="83699" y="17047"/>
                    <a:pt x="83622" y="15409"/>
                  </a:cubicBezTo>
                  <a:cubicBezTo>
                    <a:pt x="83390" y="10638"/>
                    <a:pt x="82474" y="7079"/>
                    <a:pt x="80682" y="7079"/>
                  </a:cubicBezTo>
                  <a:cubicBezTo>
                    <a:pt x="75807" y="5300"/>
                    <a:pt x="71447" y="4785"/>
                    <a:pt x="67239" y="4785"/>
                  </a:cubicBezTo>
                  <a:cubicBezTo>
                    <a:pt x="65347" y="4785"/>
                    <a:pt x="63487" y="4889"/>
                    <a:pt x="61624" y="5029"/>
                  </a:cubicBezTo>
                  <a:cubicBezTo>
                    <a:pt x="59909" y="5823"/>
                    <a:pt x="58209" y="6318"/>
                    <a:pt x="56530" y="6318"/>
                  </a:cubicBezTo>
                  <a:cubicBezTo>
                    <a:pt x="55999" y="6318"/>
                    <a:pt x="55471" y="6269"/>
                    <a:pt x="54944" y="6164"/>
                  </a:cubicBezTo>
                  <a:cubicBezTo>
                    <a:pt x="56131" y="5932"/>
                    <a:pt x="57278" y="5545"/>
                    <a:pt x="58361" y="5029"/>
                  </a:cubicBezTo>
                  <a:lnTo>
                    <a:pt x="58361" y="5029"/>
                  </a:lnTo>
                  <a:cubicBezTo>
                    <a:pt x="55641" y="5235"/>
                    <a:pt x="52907" y="5519"/>
                    <a:pt x="50070" y="5661"/>
                  </a:cubicBezTo>
                  <a:cubicBezTo>
                    <a:pt x="50147" y="5700"/>
                    <a:pt x="50225" y="5712"/>
                    <a:pt x="50315" y="5751"/>
                  </a:cubicBezTo>
                  <a:cubicBezTo>
                    <a:pt x="49973" y="5758"/>
                    <a:pt x="49632" y="5761"/>
                    <a:pt x="49288" y="5761"/>
                  </a:cubicBezTo>
                  <a:cubicBezTo>
                    <a:pt x="48945" y="5761"/>
                    <a:pt x="48600" y="5758"/>
                    <a:pt x="48252" y="5751"/>
                  </a:cubicBezTo>
                  <a:cubicBezTo>
                    <a:pt x="47752" y="5888"/>
                    <a:pt x="47244" y="5942"/>
                    <a:pt x="46732" y="5942"/>
                  </a:cubicBezTo>
                  <a:cubicBezTo>
                    <a:pt x="46134" y="5942"/>
                    <a:pt x="45529" y="5868"/>
                    <a:pt x="44925" y="5764"/>
                  </a:cubicBezTo>
                  <a:lnTo>
                    <a:pt x="44990" y="5751"/>
                  </a:lnTo>
                  <a:lnTo>
                    <a:pt x="44783" y="5751"/>
                  </a:lnTo>
                  <a:cubicBezTo>
                    <a:pt x="44164" y="5635"/>
                    <a:pt x="43545" y="5493"/>
                    <a:pt x="42926" y="5351"/>
                  </a:cubicBezTo>
                  <a:cubicBezTo>
                    <a:pt x="42308" y="5287"/>
                    <a:pt x="41366" y="5158"/>
                    <a:pt x="40322" y="5016"/>
                  </a:cubicBezTo>
                  <a:cubicBezTo>
                    <a:pt x="40151" y="5043"/>
                    <a:pt x="39243" y="5226"/>
                    <a:pt x="38241" y="5226"/>
                  </a:cubicBezTo>
                  <a:cubicBezTo>
                    <a:pt x="37804" y="5226"/>
                    <a:pt x="37350" y="5191"/>
                    <a:pt x="36930" y="5093"/>
                  </a:cubicBezTo>
                  <a:cubicBezTo>
                    <a:pt x="36956" y="5055"/>
                    <a:pt x="37008" y="5029"/>
                    <a:pt x="37059" y="5016"/>
                  </a:cubicBezTo>
                  <a:lnTo>
                    <a:pt x="36376" y="4913"/>
                  </a:lnTo>
                  <a:cubicBezTo>
                    <a:pt x="36079" y="4797"/>
                    <a:pt x="35822" y="4616"/>
                    <a:pt x="35615" y="4371"/>
                  </a:cubicBezTo>
                  <a:cubicBezTo>
                    <a:pt x="35254" y="4333"/>
                    <a:pt x="35009" y="4307"/>
                    <a:pt x="34906" y="4307"/>
                  </a:cubicBezTo>
                  <a:cubicBezTo>
                    <a:pt x="31773" y="3856"/>
                    <a:pt x="28794" y="3005"/>
                    <a:pt x="25893" y="2192"/>
                  </a:cubicBezTo>
                  <a:cubicBezTo>
                    <a:pt x="25175" y="2360"/>
                    <a:pt x="24453" y="2483"/>
                    <a:pt x="23727" y="2483"/>
                  </a:cubicBezTo>
                  <a:cubicBezTo>
                    <a:pt x="23226" y="2483"/>
                    <a:pt x="22723" y="2425"/>
                    <a:pt x="22218" y="2282"/>
                  </a:cubicBezTo>
                  <a:lnTo>
                    <a:pt x="22643" y="2192"/>
                  </a:lnTo>
                  <a:cubicBezTo>
                    <a:pt x="22024" y="2025"/>
                    <a:pt x="21431" y="1857"/>
                    <a:pt x="20825" y="1702"/>
                  </a:cubicBezTo>
                  <a:lnTo>
                    <a:pt x="20774" y="1663"/>
                  </a:lnTo>
                  <a:cubicBezTo>
                    <a:pt x="18362" y="0"/>
                    <a:pt x="14700" y="606"/>
                    <a:pt x="14649" y="206"/>
                  </a:cubicBezTo>
                  <a:cubicBezTo>
                    <a:pt x="14275" y="206"/>
                    <a:pt x="13888" y="232"/>
                    <a:pt x="13514" y="271"/>
                  </a:cubicBezTo>
                  <a:cubicBezTo>
                    <a:pt x="12988" y="223"/>
                    <a:pt x="12462" y="197"/>
                    <a:pt x="11936" y="197"/>
                  </a:cubicBezTo>
                  <a:close/>
                </a:path>
              </a:pathLst>
            </a:custGeom>
            <a:grpFill/>
            <a:ln>
              <a:noFill/>
            </a:ln>
          </p:spPr>
          <p:txBody>
            <a:bodyPr spcFirstLastPara="1" wrap="square" lIns="121900" tIns="121900" rIns="121900" bIns="121900" anchor="ctr" anchorCtr="0">
              <a:noAutofit/>
            </a:bodyPr>
            <a:lstStyle/>
            <a:p>
              <a:endParaRPr sz="2400">
                <a:latin typeface="UTM Avo" panose="02040603050506020204" pitchFamily="18" charset="0"/>
              </a:endParaRPr>
            </a:p>
          </p:txBody>
        </p:sp>
        <p:sp>
          <p:nvSpPr>
            <p:cNvPr id="6" name="Google Shape;709;p54">
              <a:extLst>
                <a:ext uri="{FF2B5EF4-FFF2-40B4-BE49-F238E27FC236}">
                  <a16:creationId xmlns:a16="http://schemas.microsoft.com/office/drawing/2014/main" id="{E3ADC2FF-3D50-3399-5647-CECDE211AE69}"/>
                </a:ext>
              </a:extLst>
            </p:cNvPr>
            <p:cNvSpPr/>
            <p:nvPr/>
          </p:nvSpPr>
          <p:spPr>
            <a:xfrm>
              <a:off x="3280463" y="1623225"/>
              <a:ext cx="2643600" cy="439200"/>
            </a:xfrm>
            <a:prstGeom prst="roundRect">
              <a:avLst>
                <a:gd name="adj" fmla="val 16667"/>
              </a:avLst>
            </a:prstGeom>
            <a:grpFill/>
            <a:ln>
              <a:noFill/>
            </a:ln>
          </p:spPr>
          <p:txBody>
            <a:bodyPr spcFirstLastPara="1" wrap="square" lIns="121900" tIns="121900" rIns="121900" bIns="121900" anchor="ctr" anchorCtr="0">
              <a:noAutofit/>
            </a:bodyPr>
            <a:lstStyle/>
            <a:p>
              <a:endParaRPr sz="2400">
                <a:latin typeface="UTM Avo" panose="02040603050506020204" pitchFamily="18" charset="0"/>
              </a:endParaRPr>
            </a:p>
          </p:txBody>
        </p:sp>
      </p:grpSp>
      <p:grpSp>
        <p:nvGrpSpPr>
          <p:cNvPr id="7" name="Google Shape;711;p54">
            <a:extLst>
              <a:ext uri="{FF2B5EF4-FFF2-40B4-BE49-F238E27FC236}">
                <a16:creationId xmlns:a16="http://schemas.microsoft.com/office/drawing/2014/main" id="{23332769-484C-4A26-3E96-3C820B697EDD}"/>
              </a:ext>
            </a:extLst>
          </p:cNvPr>
          <p:cNvGrpSpPr/>
          <p:nvPr/>
        </p:nvGrpSpPr>
        <p:grpSpPr>
          <a:xfrm>
            <a:off x="3384826" y="3268131"/>
            <a:ext cx="3903988" cy="916473"/>
            <a:chOff x="2763113" y="2055932"/>
            <a:chExt cx="2927991" cy="687355"/>
          </a:xfrm>
          <a:solidFill>
            <a:schemeClr val="accent6">
              <a:lumMod val="60000"/>
              <a:lumOff val="40000"/>
            </a:schemeClr>
          </a:solidFill>
        </p:grpSpPr>
        <p:sp>
          <p:nvSpPr>
            <p:cNvPr id="8" name="Google Shape;712;p54">
              <a:extLst>
                <a:ext uri="{FF2B5EF4-FFF2-40B4-BE49-F238E27FC236}">
                  <a16:creationId xmlns:a16="http://schemas.microsoft.com/office/drawing/2014/main" id="{C7E03159-212E-0CDE-075E-3049BA34A675}"/>
                </a:ext>
              </a:extLst>
            </p:cNvPr>
            <p:cNvSpPr/>
            <p:nvPr/>
          </p:nvSpPr>
          <p:spPr>
            <a:xfrm rot="10620442">
              <a:off x="3489189" y="2112664"/>
              <a:ext cx="2188391" cy="573891"/>
            </a:xfrm>
            <a:custGeom>
              <a:avLst/>
              <a:gdLst/>
              <a:ahLst/>
              <a:cxnLst/>
              <a:rect l="l" t="t" r="r" b="b"/>
              <a:pathLst>
                <a:path w="83700" h="31283" extrusionOk="0">
                  <a:moveTo>
                    <a:pt x="35628" y="9929"/>
                  </a:moveTo>
                  <a:lnTo>
                    <a:pt x="35628" y="9929"/>
                  </a:lnTo>
                  <a:cubicBezTo>
                    <a:pt x="35534" y="10031"/>
                    <a:pt x="35445" y="10094"/>
                    <a:pt x="35358" y="10094"/>
                  </a:cubicBezTo>
                  <a:cubicBezTo>
                    <a:pt x="35302" y="10094"/>
                    <a:pt x="35246" y="10067"/>
                    <a:pt x="35190" y="10006"/>
                  </a:cubicBezTo>
                  <a:cubicBezTo>
                    <a:pt x="35332" y="9968"/>
                    <a:pt x="35486" y="9955"/>
                    <a:pt x="35628" y="9929"/>
                  </a:cubicBezTo>
                  <a:close/>
                  <a:moveTo>
                    <a:pt x="36595" y="8580"/>
                  </a:moveTo>
                  <a:cubicBezTo>
                    <a:pt x="36735" y="8580"/>
                    <a:pt x="36837" y="8880"/>
                    <a:pt x="36879" y="9748"/>
                  </a:cubicBezTo>
                  <a:cubicBezTo>
                    <a:pt x="36905" y="10045"/>
                    <a:pt x="36905" y="10393"/>
                    <a:pt x="36905" y="10832"/>
                  </a:cubicBezTo>
                  <a:cubicBezTo>
                    <a:pt x="36673" y="10471"/>
                    <a:pt x="36389" y="10135"/>
                    <a:pt x="36054" y="9864"/>
                  </a:cubicBezTo>
                  <a:cubicBezTo>
                    <a:pt x="35912" y="9877"/>
                    <a:pt x="35770" y="9903"/>
                    <a:pt x="35628" y="9929"/>
                  </a:cubicBezTo>
                  <a:cubicBezTo>
                    <a:pt x="35706" y="9852"/>
                    <a:pt x="35757" y="9761"/>
                    <a:pt x="35809" y="9684"/>
                  </a:cubicBezTo>
                  <a:cubicBezTo>
                    <a:pt x="36101" y="9238"/>
                    <a:pt x="36389" y="8580"/>
                    <a:pt x="36595" y="8580"/>
                  </a:cubicBezTo>
                  <a:close/>
                  <a:moveTo>
                    <a:pt x="11936" y="197"/>
                  </a:moveTo>
                  <a:cubicBezTo>
                    <a:pt x="11753" y="197"/>
                    <a:pt x="11570" y="200"/>
                    <a:pt x="11386" y="206"/>
                  </a:cubicBezTo>
                  <a:cubicBezTo>
                    <a:pt x="11425" y="464"/>
                    <a:pt x="11438" y="722"/>
                    <a:pt x="11412" y="980"/>
                  </a:cubicBezTo>
                  <a:cubicBezTo>
                    <a:pt x="9407" y="2668"/>
                    <a:pt x="7383" y="3848"/>
                    <a:pt x="5303" y="3848"/>
                  </a:cubicBezTo>
                  <a:cubicBezTo>
                    <a:pt x="5015" y="3848"/>
                    <a:pt x="4726" y="3825"/>
                    <a:pt x="4436" y="3778"/>
                  </a:cubicBezTo>
                  <a:cubicBezTo>
                    <a:pt x="3727" y="4281"/>
                    <a:pt x="3044" y="4836"/>
                    <a:pt x="2399" y="5416"/>
                  </a:cubicBezTo>
                  <a:cubicBezTo>
                    <a:pt x="1161" y="6512"/>
                    <a:pt x="632" y="8343"/>
                    <a:pt x="503" y="10380"/>
                  </a:cubicBezTo>
                  <a:cubicBezTo>
                    <a:pt x="748" y="10703"/>
                    <a:pt x="955" y="11038"/>
                    <a:pt x="1135" y="11412"/>
                  </a:cubicBezTo>
                  <a:cubicBezTo>
                    <a:pt x="1264" y="11683"/>
                    <a:pt x="1380" y="11953"/>
                    <a:pt x="1496" y="12237"/>
                  </a:cubicBezTo>
                  <a:cubicBezTo>
                    <a:pt x="2244" y="14287"/>
                    <a:pt x="2566" y="17150"/>
                    <a:pt x="2566" y="20013"/>
                  </a:cubicBezTo>
                  <a:lnTo>
                    <a:pt x="1780" y="20013"/>
                  </a:lnTo>
                  <a:cubicBezTo>
                    <a:pt x="1922" y="20528"/>
                    <a:pt x="2051" y="20967"/>
                    <a:pt x="2154" y="21302"/>
                  </a:cubicBezTo>
                  <a:lnTo>
                    <a:pt x="2244" y="21599"/>
                  </a:lnTo>
                  <a:cubicBezTo>
                    <a:pt x="2038" y="21650"/>
                    <a:pt x="1844" y="21702"/>
                    <a:pt x="1638" y="21766"/>
                  </a:cubicBezTo>
                  <a:cubicBezTo>
                    <a:pt x="1625" y="21495"/>
                    <a:pt x="1483" y="20735"/>
                    <a:pt x="1122" y="19445"/>
                  </a:cubicBezTo>
                  <a:lnTo>
                    <a:pt x="1922" y="19445"/>
                  </a:lnTo>
                  <a:cubicBezTo>
                    <a:pt x="1922" y="16583"/>
                    <a:pt x="1599" y="13720"/>
                    <a:pt x="839" y="11670"/>
                  </a:cubicBezTo>
                  <a:cubicBezTo>
                    <a:pt x="490" y="12340"/>
                    <a:pt x="207" y="13037"/>
                    <a:pt x="0" y="13759"/>
                  </a:cubicBezTo>
                  <a:cubicBezTo>
                    <a:pt x="555" y="18426"/>
                    <a:pt x="1303" y="21263"/>
                    <a:pt x="1548" y="21805"/>
                  </a:cubicBezTo>
                  <a:cubicBezTo>
                    <a:pt x="1109" y="21960"/>
                    <a:pt x="697" y="22153"/>
                    <a:pt x="297" y="22385"/>
                  </a:cubicBezTo>
                  <a:cubicBezTo>
                    <a:pt x="2399" y="22914"/>
                    <a:pt x="4488" y="23417"/>
                    <a:pt x="6551" y="23894"/>
                  </a:cubicBezTo>
                  <a:cubicBezTo>
                    <a:pt x="6886" y="23533"/>
                    <a:pt x="7260" y="23185"/>
                    <a:pt x="7660" y="22888"/>
                  </a:cubicBezTo>
                  <a:cubicBezTo>
                    <a:pt x="6938" y="22334"/>
                    <a:pt x="6112" y="21921"/>
                    <a:pt x="5236" y="21676"/>
                  </a:cubicBezTo>
                  <a:cubicBezTo>
                    <a:pt x="5783" y="21521"/>
                    <a:pt x="6331" y="21446"/>
                    <a:pt x="6877" y="21446"/>
                  </a:cubicBezTo>
                  <a:cubicBezTo>
                    <a:pt x="8285" y="21446"/>
                    <a:pt x="9667" y="21949"/>
                    <a:pt x="10922" y="22888"/>
                  </a:cubicBezTo>
                  <a:cubicBezTo>
                    <a:pt x="11319" y="22605"/>
                    <a:pt x="11696" y="22438"/>
                    <a:pt x="12044" y="22438"/>
                  </a:cubicBezTo>
                  <a:cubicBezTo>
                    <a:pt x="12488" y="22438"/>
                    <a:pt x="12885" y="22709"/>
                    <a:pt x="13217" y="23352"/>
                  </a:cubicBezTo>
                  <a:cubicBezTo>
                    <a:pt x="13359" y="23636"/>
                    <a:pt x="13488" y="23894"/>
                    <a:pt x="13630" y="24152"/>
                  </a:cubicBezTo>
                  <a:cubicBezTo>
                    <a:pt x="12843" y="24139"/>
                    <a:pt x="12096" y="23855"/>
                    <a:pt x="11502" y="23352"/>
                  </a:cubicBezTo>
                  <a:cubicBezTo>
                    <a:pt x="11309" y="23185"/>
                    <a:pt x="11116" y="23030"/>
                    <a:pt x="10922" y="22888"/>
                  </a:cubicBezTo>
                  <a:cubicBezTo>
                    <a:pt x="10626" y="23107"/>
                    <a:pt x="10355" y="23352"/>
                    <a:pt x="10097" y="23623"/>
                  </a:cubicBezTo>
                  <a:cubicBezTo>
                    <a:pt x="10045" y="23533"/>
                    <a:pt x="10007" y="23442"/>
                    <a:pt x="9955" y="23352"/>
                  </a:cubicBezTo>
                  <a:cubicBezTo>
                    <a:pt x="9623" y="22709"/>
                    <a:pt x="9225" y="22438"/>
                    <a:pt x="8784" y="22438"/>
                  </a:cubicBezTo>
                  <a:cubicBezTo>
                    <a:pt x="8437" y="22438"/>
                    <a:pt x="8064" y="22605"/>
                    <a:pt x="7673" y="22888"/>
                  </a:cubicBezTo>
                  <a:cubicBezTo>
                    <a:pt x="7853" y="23030"/>
                    <a:pt x="8047" y="23185"/>
                    <a:pt x="8240" y="23352"/>
                  </a:cubicBezTo>
                  <a:cubicBezTo>
                    <a:pt x="8833" y="23855"/>
                    <a:pt x="9581" y="24139"/>
                    <a:pt x="10368" y="24152"/>
                  </a:cubicBezTo>
                  <a:cubicBezTo>
                    <a:pt x="10342" y="24113"/>
                    <a:pt x="10316" y="24061"/>
                    <a:pt x="10290" y="24010"/>
                  </a:cubicBezTo>
                  <a:lnTo>
                    <a:pt x="10290" y="24010"/>
                  </a:lnTo>
                  <a:cubicBezTo>
                    <a:pt x="11541" y="24294"/>
                    <a:pt x="12792" y="24577"/>
                    <a:pt x="14030" y="24848"/>
                  </a:cubicBezTo>
                  <a:cubicBezTo>
                    <a:pt x="16454" y="25377"/>
                    <a:pt x="18852" y="25854"/>
                    <a:pt x="21238" y="26305"/>
                  </a:cubicBezTo>
                  <a:cubicBezTo>
                    <a:pt x="23007" y="25251"/>
                    <a:pt x="24775" y="23908"/>
                    <a:pt x="26520" y="23908"/>
                  </a:cubicBezTo>
                  <a:cubicBezTo>
                    <a:pt x="27358" y="23908"/>
                    <a:pt x="28190" y="24217"/>
                    <a:pt x="29013" y="25016"/>
                  </a:cubicBezTo>
                  <a:cubicBezTo>
                    <a:pt x="29851" y="25789"/>
                    <a:pt x="30806" y="26950"/>
                    <a:pt x="31773" y="28097"/>
                  </a:cubicBezTo>
                  <a:cubicBezTo>
                    <a:pt x="34545" y="28523"/>
                    <a:pt x="37317" y="28884"/>
                    <a:pt x="40077" y="29219"/>
                  </a:cubicBezTo>
                  <a:cubicBezTo>
                    <a:pt x="40490" y="29068"/>
                    <a:pt x="40901" y="29001"/>
                    <a:pt x="41307" y="29001"/>
                  </a:cubicBezTo>
                  <a:cubicBezTo>
                    <a:pt x="42080" y="29001"/>
                    <a:pt x="42841" y="29243"/>
                    <a:pt x="43584" y="29606"/>
                  </a:cubicBezTo>
                  <a:cubicBezTo>
                    <a:pt x="54532" y="30767"/>
                    <a:pt x="65544" y="31282"/>
                    <a:pt x="77252" y="31282"/>
                  </a:cubicBezTo>
                  <a:cubicBezTo>
                    <a:pt x="77935" y="31282"/>
                    <a:pt x="81546" y="30315"/>
                    <a:pt x="82229" y="28639"/>
                  </a:cubicBezTo>
                  <a:lnTo>
                    <a:pt x="83428" y="27388"/>
                  </a:lnTo>
                  <a:lnTo>
                    <a:pt x="83428" y="23765"/>
                  </a:lnTo>
                  <a:cubicBezTo>
                    <a:pt x="83467" y="23326"/>
                    <a:pt x="83506" y="22875"/>
                    <a:pt x="83532" y="22424"/>
                  </a:cubicBezTo>
                  <a:cubicBezTo>
                    <a:pt x="83570" y="21831"/>
                    <a:pt x="83596" y="21237"/>
                    <a:pt x="83622" y="20657"/>
                  </a:cubicBezTo>
                  <a:cubicBezTo>
                    <a:pt x="83699" y="18826"/>
                    <a:pt x="83699" y="17047"/>
                    <a:pt x="83622" y="15409"/>
                  </a:cubicBezTo>
                  <a:cubicBezTo>
                    <a:pt x="83390" y="10638"/>
                    <a:pt x="82474" y="7079"/>
                    <a:pt x="80682" y="7079"/>
                  </a:cubicBezTo>
                  <a:cubicBezTo>
                    <a:pt x="75807" y="5300"/>
                    <a:pt x="71447" y="4785"/>
                    <a:pt x="67239" y="4785"/>
                  </a:cubicBezTo>
                  <a:cubicBezTo>
                    <a:pt x="65347" y="4785"/>
                    <a:pt x="63487" y="4889"/>
                    <a:pt x="61624" y="5029"/>
                  </a:cubicBezTo>
                  <a:cubicBezTo>
                    <a:pt x="59909" y="5823"/>
                    <a:pt x="58209" y="6318"/>
                    <a:pt x="56530" y="6318"/>
                  </a:cubicBezTo>
                  <a:cubicBezTo>
                    <a:pt x="55999" y="6318"/>
                    <a:pt x="55471" y="6269"/>
                    <a:pt x="54944" y="6164"/>
                  </a:cubicBezTo>
                  <a:cubicBezTo>
                    <a:pt x="56131" y="5932"/>
                    <a:pt x="57278" y="5545"/>
                    <a:pt x="58361" y="5029"/>
                  </a:cubicBezTo>
                  <a:lnTo>
                    <a:pt x="58361" y="5029"/>
                  </a:lnTo>
                  <a:cubicBezTo>
                    <a:pt x="55641" y="5235"/>
                    <a:pt x="52907" y="5519"/>
                    <a:pt x="50070" y="5661"/>
                  </a:cubicBezTo>
                  <a:cubicBezTo>
                    <a:pt x="50147" y="5700"/>
                    <a:pt x="50225" y="5712"/>
                    <a:pt x="50315" y="5751"/>
                  </a:cubicBezTo>
                  <a:cubicBezTo>
                    <a:pt x="49973" y="5758"/>
                    <a:pt x="49632" y="5761"/>
                    <a:pt x="49288" y="5761"/>
                  </a:cubicBezTo>
                  <a:cubicBezTo>
                    <a:pt x="48945" y="5761"/>
                    <a:pt x="48600" y="5758"/>
                    <a:pt x="48252" y="5751"/>
                  </a:cubicBezTo>
                  <a:cubicBezTo>
                    <a:pt x="47752" y="5888"/>
                    <a:pt x="47244" y="5942"/>
                    <a:pt x="46732" y="5942"/>
                  </a:cubicBezTo>
                  <a:cubicBezTo>
                    <a:pt x="46134" y="5942"/>
                    <a:pt x="45529" y="5868"/>
                    <a:pt x="44925" y="5764"/>
                  </a:cubicBezTo>
                  <a:lnTo>
                    <a:pt x="44990" y="5751"/>
                  </a:lnTo>
                  <a:lnTo>
                    <a:pt x="44783" y="5751"/>
                  </a:lnTo>
                  <a:cubicBezTo>
                    <a:pt x="44164" y="5635"/>
                    <a:pt x="43545" y="5493"/>
                    <a:pt x="42926" y="5351"/>
                  </a:cubicBezTo>
                  <a:cubicBezTo>
                    <a:pt x="42308" y="5287"/>
                    <a:pt x="41366" y="5158"/>
                    <a:pt x="40322" y="5016"/>
                  </a:cubicBezTo>
                  <a:cubicBezTo>
                    <a:pt x="40151" y="5043"/>
                    <a:pt x="39243" y="5226"/>
                    <a:pt x="38241" y="5226"/>
                  </a:cubicBezTo>
                  <a:cubicBezTo>
                    <a:pt x="37804" y="5226"/>
                    <a:pt x="37350" y="5191"/>
                    <a:pt x="36930" y="5093"/>
                  </a:cubicBezTo>
                  <a:cubicBezTo>
                    <a:pt x="36956" y="5055"/>
                    <a:pt x="37008" y="5029"/>
                    <a:pt x="37059" y="5016"/>
                  </a:cubicBezTo>
                  <a:lnTo>
                    <a:pt x="36376" y="4913"/>
                  </a:lnTo>
                  <a:cubicBezTo>
                    <a:pt x="36079" y="4797"/>
                    <a:pt x="35822" y="4616"/>
                    <a:pt x="35615" y="4371"/>
                  </a:cubicBezTo>
                  <a:cubicBezTo>
                    <a:pt x="35254" y="4333"/>
                    <a:pt x="35009" y="4307"/>
                    <a:pt x="34906" y="4307"/>
                  </a:cubicBezTo>
                  <a:cubicBezTo>
                    <a:pt x="31773" y="3856"/>
                    <a:pt x="28794" y="3005"/>
                    <a:pt x="25893" y="2192"/>
                  </a:cubicBezTo>
                  <a:cubicBezTo>
                    <a:pt x="25175" y="2360"/>
                    <a:pt x="24453" y="2483"/>
                    <a:pt x="23727" y="2483"/>
                  </a:cubicBezTo>
                  <a:cubicBezTo>
                    <a:pt x="23226" y="2483"/>
                    <a:pt x="22723" y="2425"/>
                    <a:pt x="22218" y="2282"/>
                  </a:cubicBezTo>
                  <a:lnTo>
                    <a:pt x="22643" y="2192"/>
                  </a:lnTo>
                  <a:cubicBezTo>
                    <a:pt x="22024" y="2025"/>
                    <a:pt x="21431" y="1857"/>
                    <a:pt x="20825" y="1702"/>
                  </a:cubicBezTo>
                  <a:lnTo>
                    <a:pt x="20774" y="1663"/>
                  </a:lnTo>
                  <a:cubicBezTo>
                    <a:pt x="18362" y="0"/>
                    <a:pt x="14700" y="606"/>
                    <a:pt x="14649" y="206"/>
                  </a:cubicBezTo>
                  <a:cubicBezTo>
                    <a:pt x="14275" y="206"/>
                    <a:pt x="13888" y="232"/>
                    <a:pt x="13514" y="271"/>
                  </a:cubicBezTo>
                  <a:cubicBezTo>
                    <a:pt x="12988" y="223"/>
                    <a:pt x="12462" y="197"/>
                    <a:pt x="11936" y="197"/>
                  </a:cubicBezTo>
                  <a:close/>
                </a:path>
              </a:pathLst>
            </a:custGeom>
            <a:grp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UTM Avo" panose="02040603050506020204" pitchFamily="18" charset="0"/>
              </a:endParaRPr>
            </a:p>
          </p:txBody>
        </p:sp>
        <p:sp>
          <p:nvSpPr>
            <p:cNvPr id="9" name="Google Shape;713;p54">
              <a:extLst>
                <a:ext uri="{FF2B5EF4-FFF2-40B4-BE49-F238E27FC236}">
                  <a16:creationId xmlns:a16="http://schemas.microsoft.com/office/drawing/2014/main" id="{0ACD69D7-4031-911F-D25B-9EAF7106EDB4}"/>
                </a:ext>
              </a:extLst>
            </p:cNvPr>
            <p:cNvSpPr/>
            <p:nvPr/>
          </p:nvSpPr>
          <p:spPr>
            <a:xfrm>
              <a:off x="3549413" y="2154745"/>
              <a:ext cx="2105700" cy="439200"/>
            </a:xfrm>
            <a:prstGeom prst="roundRect">
              <a:avLst>
                <a:gd name="adj" fmla="val 16667"/>
              </a:avLst>
            </a:prstGeom>
            <a:grp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UTM Avo" panose="02040603050506020204" pitchFamily="18" charset="0"/>
              </a:endParaRPr>
            </a:p>
          </p:txBody>
        </p:sp>
        <p:cxnSp>
          <p:nvCxnSpPr>
            <p:cNvPr id="10" name="Google Shape;714;p54">
              <a:extLst>
                <a:ext uri="{FF2B5EF4-FFF2-40B4-BE49-F238E27FC236}">
                  <a16:creationId xmlns:a16="http://schemas.microsoft.com/office/drawing/2014/main" id="{AAF8B0FC-619C-C6E3-D3F0-F62A8FA42A31}"/>
                </a:ext>
              </a:extLst>
            </p:cNvPr>
            <p:cNvCxnSpPr>
              <a:stCxn id="9" idx="1"/>
            </p:cNvCxnSpPr>
            <p:nvPr/>
          </p:nvCxnSpPr>
          <p:spPr>
            <a:xfrm flipH="1">
              <a:off x="2763113" y="2374345"/>
              <a:ext cx="786300" cy="5100"/>
            </a:xfrm>
            <a:prstGeom prst="straightConnector1">
              <a:avLst/>
            </a:prstGeom>
            <a:grpFill/>
            <a:ln w="9525" cap="flat" cmpd="sng">
              <a:solidFill>
                <a:schemeClr val="lt2"/>
              </a:solidFill>
              <a:prstDash val="solid"/>
              <a:round/>
              <a:headEnd type="none" w="med" len="med"/>
              <a:tailEnd type="none" w="med" len="med"/>
            </a:ln>
          </p:spPr>
        </p:cxnSp>
      </p:grpSp>
      <p:grpSp>
        <p:nvGrpSpPr>
          <p:cNvPr id="11" name="Google Shape;715;p54">
            <a:extLst>
              <a:ext uri="{FF2B5EF4-FFF2-40B4-BE49-F238E27FC236}">
                <a16:creationId xmlns:a16="http://schemas.microsoft.com/office/drawing/2014/main" id="{4AE90474-3342-CF76-C5BB-11638596D25B}"/>
              </a:ext>
            </a:extLst>
          </p:cNvPr>
          <p:cNvGrpSpPr/>
          <p:nvPr/>
        </p:nvGrpSpPr>
        <p:grpSpPr>
          <a:xfrm>
            <a:off x="4690944" y="3944892"/>
            <a:ext cx="3517484" cy="951704"/>
            <a:chOff x="3742700" y="2563503"/>
            <a:chExt cx="2638113" cy="713778"/>
          </a:xfrm>
          <a:solidFill>
            <a:schemeClr val="accent4">
              <a:lumMod val="60000"/>
              <a:lumOff val="40000"/>
            </a:schemeClr>
          </a:solidFill>
        </p:grpSpPr>
        <p:sp>
          <p:nvSpPr>
            <p:cNvPr id="12" name="Google Shape;716;p54">
              <a:extLst>
                <a:ext uri="{FF2B5EF4-FFF2-40B4-BE49-F238E27FC236}">
                  <a16:creationId xmlns:a16="http://schemas.microsoft.com/office/drawing/2014/main" id="{068EC3FF-9AF2-1D08-9E3F-6DC250F34C5A}"/>
                </a:ext>
              </a:extLst>
            </p:cNvPr>
            <p:cNvSpPr/>
            <p:nvPr/>
          </p:nvSpPr>
          <p:spPr>
            <a:xfrm rot="-10497048" flipH="1">
              <a:off x="3764868" y="2633426"/>
              <a:ext cx="1614351" cy="573932"/>
            </a:xfrm>
            <a:custGeom>
              <a:avLst/>
              <a:gdLst/>
              <a:ahLst/>
              <a:cxnLst/>
              <a:rect l="l" t="t" r="r" b="b"/>
              <a:pathLst>
                <a:path w="83700" h="31283" extrusionOk="0">
                  <a:moveTo>
                    <a:pt x="35628" y="9929"/>
                  </a:moveTo>
                  <a:lnTo>
                    <a:pt x="35628" y="9929"/>
                  </a:lnTo>
                  <a:cubicBezTo>
                    <a:pt x="35534" y="10031"/>
                    <a:pt x="35445" y="10094"/>
                    <a:pt x="35358" y="10094"/>
                  </a:cubicBezTo>
                  <a:cubicBezTo>
                    <a:pt x="35302" y="10094"/>
                    <a:pt x="35246" y="10067"/>
                    <a:pt x="35190" y="10006"/>
                  </a:cubicBezTo>
                  <a:cubicBezTo>
                    <a:pt x="35332" y="9968"/>
                    <a:pt x="35486" y="9955"/>
                    <a:pt x="35628" y="9929"/>
                  </a:cubicBezTo>
                  <a:close/>
                  <a:moveTo>
                    <a:pt x="36595" y="8580"/>
                  </a:moveTo>
                  <a:cubicBezTo>
                    <a:pt x="36735" y="8580"/>
                    <a:pt x="36837" y="8880"/>
                    <a:pt x="36879" y="9748"/>
                  </a:cubicBezTo>
                  <a:cubicBezTo>
                    <a:pt x="36905" y="10045"/>
                    <a:pt x="36905" y="10393"/>
                    <a:pt x="36905" y="10832"/>
                  </a:cubicBezTo>
                  <a:cubicBezTo>
                    <a:pt x="36673" y="10471"/>
                    <a:pt x="36389" y="10135"/>
                    <a:pt x="36054" y="9864"/>
                  </a:cubicBezTo>
                  <a:cubicBezTo>
                    <a:pt x="35912" y="9877"/>
                    <a:pt x="35770" y="9903"/>
                    <a:pt x="35628" y="9929"/>
                  </a:cubicBezTo>
                  <a:cubicBezTo>
                    <a:pt x="35706" y="9852"/>
                    <a:pt x="35757" y="9761"/>
                    <a:pt x="35809" y="9684"/>
                  </a:cubicBezTo>
                  <a:cubicBezTo>
                    <a:pt x="36101" y="9238"/>
                    <a:pt x="36389" y="8580"/>
                    <a:pt x="36595" y="8580"/>
                  </a:cubicBezTo>
                  <a:close/>
                  <a:moveTo>
                    <a:pt x="11936" y="197"/>
                  </a:moveTo>
                  <a:cubicBezTo>
                    <a:pt x="11753" y="197"/>
                    <a:pt x="11570" y="200"/>
                    <a:pt x="11386" y="206"/>
                  </a:cubicBezTo>
                  <a:cubicBezTo>
                    <a:pt x="11425" y="464"/>
                    <a:pt x="11438" y="722"/>
                    <a:pt x="11412" y="980"/>
                  </a:cubicBezTo>
                  <a:cubicBezTo>
                    <a:pt x="9407" y="2668"/>
                    <a:pt x="7383" y="3848"/>
                    <a:pt x="5303" y="3848"/>
                  </a:cubicBezTo>
                  <a:cubicBezTo>
                    <a:pt x="5015" y="3848"/>
                    <a:pt x="4726" y="3825"/>
                    <a:pt x="4436" y="3778"/>
                  </a:cubicBezTo>
                  <a:cubicBezTo>
                    <a:pt x="3727" y="4281"/>
                    <a:pt x="3044" y="4836"/>
                    <a:pt x="2399" y="5416"/>
                  </a:cubicBezTo>
                  <a:cubicBezTo>
                    <a:pt x="1161" y="6512"/>
                    <a:pt x="632" y="8343"/>
                    <a:pt x="503" y="10380"/>
                  </a:cubicBezTo>
                  <a:cubicBezTo>
                    <a:pt x="748" y="10703"/>
                    <a:pt x="955" y="11038"/>
                    <a:pt x="1135" y="11412"/>
                  </a:cubicBezTo>
                  <a:cubicBezTo>
                    <a:pt x="1264" y="11683"/>
                    <a:pt x="1380" y="11953"/>
                    <a:pt x="1496" y="12237"/>
                  </a:cubicBezTo>
                  <a:cubicBezTo>
                    <a:pt x="2244" y="14287"/>
                    <a:pt x="2566" y="17150"/>
                    <a:pt x="2566" y="20013"/>
                  </a:cubicBezTo>
                  <a:lnTo>
                    <a:pt x="1780" y="20013"/>
                  </a:lnTo>
                  <a:cubicBezTo>
                    <a:pt x="1922" y="20528"/>
                    <a:pt x="2051" y="20967"/>
                    <a:pt x="2154" y="21302"/>
                  </a:cubicBezTo>
                  <a:lnTo>
                    <a:pt x="2244" y="21599"/>
                  </a:lnTo>
                  <a:cubicBezTo>
                    <a:pt x="2038" y="21650"/>
                    <a:pt x="1844" y="21702"/>
                    <a:pt x="1638" y="21766"/>
                  </a:cubicBezTo>
                  <a:cubicBezTo>
                    <a:pt x="1625" y="21495"/>
                    <a:pt x="1483" y="20735"/>
                    <a:pt x="1122" y="19445"/>
                  </a:cubicBezTo>
                  <a:lnTo>
                    <a:pt x="1922" y="19445"/>
                  </a:lnTo>
                  <a:cubicBezTo>
                    <a:pt x="1922" y="16583"/>
                    <a:pt x="1599" y="13720"/>
                    <a:pt x="839" y="11670"/>
                  </a:cubicBezTo>
                  <a:cubicBezTo>
                    <a:pt x="490" y="12340"/>
                    <a:pt x="207" y="13037"/>
                    <a:pt x="0" y="13759"/>
                  </a:cubicBezTo>
                  <a:cubicBezTo>
                    <a:pt x="555" y="18426"/>
                    <a:pt x="1303" y="21263"/>
                    <a:pt x="1548" y="21805"/>
                  </a:cubicBezTo>
                  <a:cubicBezTo>
                    <a:pt x="1109" y="21960"/>
                    <a:pt x="697" y="22153"/>
                    <a:pt x="297" y="22385"/>
                  </a:cubicBezTo>
                  <a:cubicBezTo>
                    <a:pt x="2399" y="22914"/>
                    <a:pt x="4488" y="23417"/>
                    <a:pt x="6551" y="23894"/>
                  </a:cubicBezTo>
                  <a:cubicBezTo>
                    <a:pt x="6886" y="23533"/>
                    <a:pt x="7260" y="23185"/>
                    <a:pt x="7660" y="22888"/>
                  </a:cubicBezTo>
                  <a:cubicBezTo>
                    <a:pt x="6938" y="22334"/>
                    <a:pt x="6112" y="21921"/>
                    <a:pt x="5236" y="21676"/>
                  </a:cubicBezTo>
                  <a:cubicBezTo>
                    <a:pt x="5783" y="21521"/>
                    <a:pt x="6331" y="21446"/>
                    <a:pt x="6877" y="21446"/>
                  </a:cubicBezTo>
                  <a:cubicBezTo>
                    <a:pt x="8285" y="21446"/>
                    <a:pt x="9667" y="21949"/>
                    <a:pt x="10922" y="22888"/>
                  </a:cubicBezTo>
                  <a:cubicBezTo>
                    <a:pt x="11319" y="22605"/>
                    <a:pt x="11696" y="22438"/>
                    <a:pt x="12044" y="22438"/>
                  </a:cubicBezTo>
                  <a:cubicBezTo>
                    <a:pt x="12488" y="22438"/>
                    <a:pt x="12885" y="22709"/>
                    <a:pt x="13217" y="23352"/>
                  </a:cubicBezTo>
                  <a:cubicBezTo>
                    <a:pt x="13359" y="23636"/>
                    <a:pt x="13488" y="23894"/>
                    <a:pt x="13630" y="24152"/>
                  </a:cubicBezTo>
                  <a:cubicBezTo>
                    <a:pt x="12843" y="24139"/>
                    <a:pt x="12096" y="23855"/>
                    <a:pt x="11502" y="23352"/>
                  </a:cubicBezTo>
                  <a:cubicBezTo>
                    <a:pt x="11309" y="23185"/>
                    <a:pt x="11116" y="23030"/>
                    <a:pt x="10922" y="22888"/>
                  </a:cubicBezTo>
                  <a:cubicBezTo>
                    <a:pt x="10626" y="23107"/>
                    <a:pt x="10355" y="23352"/>
                    <a:pt x="10097" y="23623"/>
                  </a:cubicBezTo>
                  <a:cubicBezTo>
                    <a:pt x="10045" y="23533"/>
                    <a:pt x="10007" y="23442"/>
                    <a:pt x="9955" y="23352"/>
                  </a:cubicBezTo>
                  <a:cubicBezTo>
                    <a:pt x="9623" y="22709"/>
                    <a:pt x="9225" y="22438"/>
                    <a:pt x="8784" y="22438"/>
                  </a:cubicBezTo>
                  <a:cubicBezTo>
                    <a:pt x="8437" y="22438"/>
                    <a:pt x="8064" y="22605"/>
                    <a:pt x="7673" y="22888"/>
                  </a:cubicBezTo>
                  <a:cubicBezTo>
                    <a:pt x="7853" y="23030"/>
                    <a:pt x="8047" y="23185"/>
                    <a:pt x="8240" y="23352"/>
                  </a:cubicBezTo>
                  <a:cubicBezTo>
                    <a:pt x="8833" y="23855"/>
                    <a:pt x="9581" y="24139"/>
                    <a:pt x="10368" y="24152"/>
                  </a:cubicBezTo>
                  <a:cubicBezTo>
                    <a:pt x="10342" y="24113"/>
                    <a:pt x="10316" y="24061"/>
                    <a:pt x="10290" y="24010"/>
                  </a:cubicBezTo>
                  <a:lnTo>
                    <a:pt x="10290" y="24010"/>
                  </a:lnTo>
                  <a:cubicBezTo>
                    <a:pt x="11541" y="24294"/>
                    <a:pt x="12792" y="24577"/>
                    <a:pt x="14030" y="24848"/>
                  </a:cubicBezTo>
                  <a:cubicBezTo>
                    <a:pt x="16454" y="25377"/>
                    <a:pt x="18852" y="25854"/>
                    <a:pt x="21238" y="26305"/>
                  </a:cubicBezTo>
                  <a:cubicBezTo>
                    <a:pt x="23007" y="25251"/>
                    <a:pt x="24775" y="23908"/>
                    <a:pt x="26520" y="23908"/>
                  </a:cubicBezTo>
                  <a:cubicBezTo>
                    <a:pt x="27358" y="23908"/>
                    <a:pt x="28190" y="24217"/>
                    <a:pt x="29013" y="25016"/>
                  </a:cubicBezTo>
                  <a:cubicBezTo>
                    <a:pt x="29851" y="25789"/>
                    <a:pt x="30806" y="26950"/>
                    <a:pt x="31773" y="28097"/>
                  </a:cubicBezTo>
                  <a:cubicBezTo>
                    <a:pt x="34545" y="28523"/>
                    <a:pt x="37317" y="28884"/>
                    <a:pt x="40077" y="29219"/>
                  </a:cubicBezTo>
                  <a:cubicBezTo>
                    <a:pt x="40490" y="29068"/>
                    <a:pt x="40901" y="29001"/>
                    <a:pt x="41307" y="29001"/>
                  </a:cubicBezTo>
                  <a:cubicBezTo>
                    <a:pt x="42080" y="29001"/>
                    <a:pt x="42841" y="29243"/>
                    <a:pt x="43584" y="29606"/>
                  </a:cubicBezTo>
                  <a:cubicBezTo>
                    <a:pt x="54532" y="30767"/>
                    <a:pt x="65544" y="31282"/>
                    <a:pt x="77252" y="31282"/>
                  </a:cubicBezTo>
                  <a:cubicBezTo>
                    <a:pt x="77935" y="31282"/>
                    <a:pt x="81546" y="30315"/>
                    <a:pt x="82229" y="28639"/>
                  </a:cubicBezTo>
                  <a:lnTo>
                    <a:pt x="83428" y="27388"/>
                  </a:lnTo>
                  <a:lnTo>
                    <a:pt x="83428" y="23765"/>
                  </a:lnTo>
                  <a:cubicBezTo>
                    <a:pt x="83467" y="23326"/>
                    <a:pt x="83506" y="22875"/>
                    <a:pt x="83532" y="22424"/>
                  </a:cubicBezTo>
                  <a:cubicBezTo>
                    <a:pt x="83570" y="21831"/>
                    <a:pt x="83596" y="21237"/>
                    <a:pt x="83622" y="20657"/>
                  </a:cubicBezTo>
                  <a:cubicBezTo>
                    <a:pt x="83699" y="18826"/>
                    <a:pt x="83699" y="17047"/>
                    <a:pt x="83622" y="15409"/>
                  </a:cubicBezTo>
                  <a:cubicBezTo>
                    <a:pt x="83390" y="10638"/>
                    <a:pt x="82474" y="7079"/>
                    <a:pt x="80682" y="7079"/>
                  </a:cubicBezTo>
                  <a:cubicBezTo>
                    <a:pt x="75807" y="5300"/>
                    <a:pt x="71447" y="4785"/>
                    <a:pt x="67239" y="4785"/>
                  </a:cubicBezTo>
                  <a:cubicBezTo>
                    <a:pt x="65347" y="4785"/>
                    <a:pt x="63487" y="4889"/>
                    <a:pt x="61624" y="5029"/>
                  </a:cubicBezTo>
                  <a:cubicBezTo>
                    <a:pt x="59909" y="5823"/>
                    <a:pt x="58209" y="6318"/>
                    <a:pt x="56530" y="6318"/>
                  </a:cubicBezTo>
                  <a:cubicBezTo>
                    <a:pt x="55999" y="6318"/>
                    <a:pt x="55471" y="6269"/>
                    <a:pt x="54944" y="6164"/>
                  </a:cubicBezTo>
                  <a:cubicBezTo>
                    <a:pt x="56131" y="5932"/>
                    <a:pt x="57278" y="5545"/>
                    <a:pt x="58361" y="5029"/>
                  </a:cubicBezTo>
                  <a:lnTo>
                    <a:pt x="58361" y="5029"/>
                  </a:lnTo>
                  <a:cubicBezTo>
                    <a:pt x="55641" y="5235"/>
                    <a:pt x="52907" y="5519"/>
                    <a:pt x="50070" y="5661"/>
                  </a:cubicBezTo>
                  <a:cubicBezTo>
                    <a:pt x="50147" y="5700"/>
                    <a:pt x="50225" y="5712"/>
                    <a:pt x="50315" y="5751"/>
                  </a:cubicBezTo>
                  <a:cubicBezTo>
                    <a:pt x="49973" y="5758"/>
                    <a:pt x="49632" y="5761"/>
                    <a:pt x="49288" y="5761"/>
                  </a:cubicBezTo>
                  <a:cubicBezTo>
                    <a:pt x="48945" y="5761"/>
                    <a:pt x="48600" y="5758"/>
                    <a:pt x="48252" y="5751"/>
                  </a:cubicBezTo>
                  <a:cubicBezTo>
                    <a:pt x="47752" y="5888"/>
                    <a:pt x="47244" y="5942"/>
                    <a:pt x="46732" y="5942"/>
                  </a:cubicBezTo>
                  <a:cubicBezTo>
                    <a:pt x="46134" y="5942"/>
                    <a:pt x="45529" y="5868"/>
                    <a:pt x="44925" y="5764"/>
                  </a:cubicBezTo>
                  <a:lnTo>
                    <a:pt x="44990" y="5751"/>
                  </a:lnTo>
                  <a:lnTo>
                    <a:pt x="44783" y="5751"/>
                  </a:lnTo>
                  <a:cubicBezTo>
                    <a:pt x="44164" y="5635"/>
                    <a:pt x="43545" y="5493"/>
                    <a:pt x="42926" y="5351"/>
                  </a:cubicBezTo>
                  <a:cubicBezTo>
                    <a:pt x="42308" y="5287"/>
                    <a:pt x="41366" y="5158"/>
                    <a:pt x="40322" y="5016"/>
                  </a:cubicBezTo>
                  <a:cubicBezTo>
                    <a:pt x="40151" y="5043"/>
                    <a:pt x="39243" y="5226"/>
                    <a:pt x="38241" y="5226"/>
                  </a:cubicBezTo>
                  <a:cubicBezTo>
                    <a:pt x="37804" y="5226"/>
                    <a:pt x="37350" y="5191"/>
                    <a:pt x="36930" y="5093"/>
                  </a:cubicBezTo>
                  <a:cubicBezTo>
                    <a:pt x="36956" y="5055"/>
                    <a:pt x="37008" y="5029"/>
                    <a:pt x="37059" y="5016"/>
                  </a:cubicBezTo>
                  <a:lnTo>
                    <a:pt x="36376" y="4913"/>
                  </a:lnTo>
                  <a:cubicBezTo>
                    <a:pt x="36079" y="4797"/>
                    <a:pt x="35822" y="4616"/>
                    <a:pt x="35615" y="4371"/>
                  </a:cubicBezTo>
                  <a:cubicBezTo>
                    <a:pt x="35254" y="4333"/>
                    <a:pt x="35009" y="4307"/>
                    <a:pt x="34906" y="4307"/>
                  </a:cubicBezTo>
                  <a:cubicBezTo>
                    <a:pt x="31773" y="3856"/>
                    <a:pt x="28794" y="3005"/>
                    <a:pt x="25893" y="2192"/>
                  </a:cubicBezTo>
                  <a:cubicBezTo>
                    <a:pt x="25175" y="2360"/>
                    <a:pt x="24453" y="2483"/>
                    <a:pt x="23727" y="2483"/>
                  </a:cubicBezTo>
                  <a:cubicBezTo>
                    <a:pt x="23226" y="2483"/>
                    <a:pt x="22723" y="2425"/>
                    <a:pt x="22218" y="2282"/>
                  </a:cubicBezTo>
                  <a:lnTo>
                    <a:pt x="22643" y="2192"/>
                  </a:lnTo>
                  <a:cubicBezTo>
                    <a:pt x="22024" y="2025"/>
                    <a:pt x="21431" y="1857"/>
                    <a:pt x="20825" y="1702"/>
                  </a:cubicBezTo>
                  <a:lnTo>
                    <a:pt x="20774" y="1663"/>
                  </a:lnTo>
                  <a:cubicBezTo>
                    <a:pt x="18362" y="0"/>
                    <a:pt x="14700" y="606"/>
                    <a:pt x="14649" y="206"/>
                  </a:cubicBezTo>
                  <a:cubicBezTo>
                    <a:pt x="14275" y="206"/>
                    <a:pt x="13888" y="232"/>
                    <a:pt x="13514" y="271"/>
                  </a:cubicBezTo>
                  <a:cubicBezTo>
                    <a:pt x="12988" y="223"/>
                    <a:pt x="12462" y="197"/>
                    <a:pt x="11936" y="197"/>
                  </a:cubicBezTo>
                  <a:close/>
                </a:path>
              </a:pathLst>
            </a:custGeom>
            <a:grpFill/>
            <a:ln>
              <a:noFill/>
            </a:ln>
          </p:spPr>
          <p:txBody>
            <a:bodyPr spcFirstLastPara="1" wrap="square" lIns="121900" tIns="121900" rIns="121900" bIns="121900" anchor="ctr" anchorCtr="0">
              <a:noAutofit/>
            </a:bodyPr>
            <a:lstStyle/>
            <a:p>
              <a:endParaRPr sz="2400">
                <a:latin typeface="UTM Avo" panose="02040603050506020204" pitchFamily="18" charset="0"/>
              </a:endParaRPr>
            </a:p>
          </p:txBody>
        </p:sp>
        <p:sp>
          <p:nvSpPr>
            <p:cNvPr id="13" name="Google Shape;717;p54">
              <a:extLst>
                <a:ext uri="{FF2B5EF4-FFF2-40B4-BE49-F238E27FC236}">
                  <a16:creationId xmlns:a16="http://schemas.microsoft.com/office/drawing/2014/main" id="{16682018-9ABA-3AFC-84B1-213C98C7AC4A}"/>
                </a:ext>
              </a:extLst>
            </p:cNvPr>
            <p:cNvSpPr/>
            <p:nvPr/>
          </p:nvSpPr>
          <p:spPr>
            <a:xfrm>
              <a:off x="3841013" y="2686266"/>
              <a:ext cx="1522500" cy="439200"/>
            </a:xfrm>
            <a:prstGeom prst="roundRect">
              <a:avLst>
                <a:gd name="adj" fmla="val 16667"/>
              </a:avLst>
            </a:prstGeom>
            <a:grpFill/>
            <a:ln>
              <a:noFill/>
            </a:ln>
          </p:spPr>
          <p:txBody>
            <a:bodyPr spcFirstLastPara="1" wrap="square" lIns="121900" tIns="121900" rIns="121900" bIns="121900" anchor="ctr" anchorCtr="0">
              <a:noAutofit/>
            </a:bodyPr>
            <a:lstStyle/>
            <a:p>
              <a:endParaRPr sz="2400">
                <a:latin typeface="UTM Avo" panose="02040603050506020204" pitchFamily="18" charset="0"/>
              </a:endParaRPr>
            </a:p>
          </p:txBody>
        </p:sp>
        <p:cxnSp>
          <p:nvCxnSpPr>
            <p:cNvPr id="14" name="Google Shape;718;p54">
              <a:extLst>
                <a:ext uri="{FF2B5EF4-FFF2-40B4-BE49-F238E27FC236}">
                  <a16:creationId xmlns:a16="http://schemas.microsoft.com/office/drawing/2014/main" id="{98001A5C-FB66-FFAE-5689-6EDA5FCB90B0}"/>
                </a:ext>
              </a:extLst>
            </p:cNvPr>
            <p:cNvCxnSpPr>
              <a:stCxn id="13" idx="3"/>
            </p:cNvCxnSpPr>
            <p:nvPr/>
          </p:nvCxnSpPr>
          <p:spPr>
            <a:xfrm>
              <a:off x="5363513" y="2905866"/>
              <a:ext cx="1017300" cy="5100"/>
            </a:xfrm>
            <a:prstGeom prst="straightConnector1">
              <a:avLst/>
            </a:prstGeom>
            <a:grpFill/>
            <a:ln w="9525" cap="flat" cmpd="sng">
              <a:solidFill>
                <a:schemeClr val="dk2"/>
              </a:solidFill>
              <a:prstDash val="solid"/>
              <a:round/>
              <a:headEnd type="none" w="med" len="med"/>
              <a:tailEnd type="none" w="med" len="med"/>
            </a:ln>
          </p:spPr>
        </p:cxnSp>
      </p:grpSp>
      <p:sp>
        <p:nvSpPr>
          <p:cNvPr id="15" name="Google Shape;723;p54">
            <a:extLst>
              <a:ext uri="{FF2B5EF4-FFF2-40B4-BE49-F238E27FC236}">
                <a16:creationId xmlns:a16="http://schemas.microsoft.com/office/drawing/2014/main" id="{59C54C80-39FD-05CD-27D5-922412711F29}"/>
              </a:ext>
            </a:extLst>
          </p:cNvPr>
          <p:cNvSpPr/>
          <p:nvPr/>
        </p:nvSpPr>
        <p:spPr>
          <a:xfrm>
            <a:off x="5343872" y="4926248"/>
            <a:ext cx="905667" cy="963300"/>
          </a:xfrm>
          <a:custGeom>
            <a:avLst/>
            <a:gdLst/>
            <a:ahLst/>
            <a:cxnLst/>
            <a:rect l="l" t="t" r="r" b="b"/>
            <a:pathLst>
              <a:path w="27170" h="28899" extrusionOk="0">
                <a:moveTo>
                  <a:pt x="13630" y="1"/>
                </a:moveTo>
                <a:cubicBezTo>
                  <a:pt x="13385" y="1"/>
                  <a:pt x="13153" y="27"/>
                  <a:pt x="12908" y="78"/>
                </a:cubicBezTo>
                <a:cubicBezTo>
                  <a:pt x="12689" y="143"/>
                  <a:pt x="12470" y="220"/>
                  <a:pt x="12251" y="284"/>
                </a:cubicBezTo>
                <a:cubicBezTo>
                  <a:pt x="12032" y="362"/>
                  <a:pt x="11825" y="426"/>
                  <a:pt x="11606" y="478"/>
                </a:cubicBezTo>
                <a:cubicBezTo>
                  <a:pt x="11387" y="542"/>
                  <a:pt x="11168" y="581"/>
                  <a:pt x="10936" y="594"/>
                </a:cubicBezTo>
                <a:cubicBezTo>
                  <a:pt x="10755" y="710"/>
                  <a:pt x="10562" y="800"/>
                  <a:pt x="10368" y="878"/>
                </a:cubicBezTo>
                <a:cubicBezTo>
                  <a:pt x="10175" y="955"/>
                  <a:pt x="9968" y="1032"/>
                  <a:pt x="9749" y="1110"/>
                </a:cubicBezTo>
                <a:cubicBezTo>
                  <a:pt x="9530" y="1174"/>
                  <a:pt x="9298" y="1239"/>
                  <a:pt x="9066" y="1303"/>
                </a:cubicBezTo>
                <a:cubicBezTo>
                  <a:pt x="8834" y="1368"/>
                  <a:pt x="8602" y="1458"/>
                  <a:pt x="8370" y="1535"/>
                </a:cubicBezTo>
                <a:cubicBezTo>
                  <a:pt x="8357" y="1742"/>
                  <a:pt x="8331" y="1909"/>
                  <a:pt x="8331" y="2103"/>
                </a:cubicBezTo>
                <a:cubicBezTo>
                  <a:pt x="8176" y="2180"/>
                  <a:pt x="8008" y="2244"/>
                  <a:pt x="7854" y="2335"/>
                </a:cubicBezTo>
                <a:cubicBezTo>
                  <a:pt x="7660" y="2167"/>
                  <a:pt x="7441" y="2232"/>
                  <a:pt x="7441" y="2090"/>
                </a:cubicBezTo>
                <a:cubicBezTo>
                  <a:pt x="7170" y="2257"/>
                  <a:pt x="6900" y="2399"/>
                  <a:pt x="6603" y="2580"/>
                </a:cubicBezTo>
                <a:cubicBezTo>
                  <a:pt x="6203" y="2722"/>
                  <a:pt x="5546" y="2838"/>
                  <a:pt x="5391" y="3224"/>
                </a:cubicBezTo>
                <a:cubicBezTo>
                  <a:pt x="5404" y="3676"/>
                  <a:pt x="4553" y="3921"/>
                  <a:pt x="4643" y="4411"/>
                </a:cubicBezTo>
                <a:lnTo>
                  <a:pt x="4450" y="4617"/>
                </a:lnTo>
                <a:cubicBezTo>
                  <a:pt x="4089" y="4643"/>
                  <a:pt x="3805" y="4952"/>
                  <a:pt x="3521" y="5262"/>
                </a:cubicBezTo>
                <a:cubicBezTo>
                  <a:pt x="3237" y="5558"/>
                  <a:pt x="3005" y="5907"/>
                  <a:pt x="2657" y="5932"/>
                </a:cubicBezTo>
                <a:cubicBezTo>
                  <a:pt x="2454" y="6059"/>
                  <a:pt x="1739" y="6823"/>
                  <a:pt x="2220" y="6823"/>
                </a:cubicBezTo>
                <a:cubicBezTo>
                  <a:pt x="2228" y="6823"/>
                  <a:pt x="2236" y="6822"/>
                  <a:pt x="2245" y="6822"/>
                </a:cubicBezTo>
                <a:lnTo>
                  <a:pt x="2245" y="6822"/>
                </a:lnTo>
                <a:cubicBezTo>
                  <a:pt x="2129" y="7067"/>
                  <a:pt x="2012" y="7286"/>
                  <a:pt x="1922" y="7493"/>
                </a:cubicBezTo>
                <a:cubicBezTo>
                  <a:pt x="1832" y="7712"/>
                  <a:pt x="1716" y="7905"/>
                  <a:pt x="1613" y="8111"/>
                </a:cubicBezTo>
                <a:cubicBezTo>
                  <a:pt x="1510" y="8318"/>
                  <a:pt x="1406" y="8511"/>
                  <a:pt x="1290" y="8730"/>
                </a:cubicBezTo>
                <a:cubicBezTo>
                  <a:pt x="1187" y="8950"/>
                  <a:pt x="1110" y="9195"/>
                  <a:pt x="1007" y="9465"/>
                </a:cubicBezTo>
                <a:cubicBezTo>
                  <a:pt x="1110" y="9569"/>
                  <a:pt x="1071" y="9749"/>
                  <a:pt x="994" y="9943"/>
                </a:cubicBezTo>
                <a:cubicBezTo>
                  <a:pt x="916" y="10149"/>
                  <a:pt x="813" y="10368"/>
                  <a:pt x="736" y="10549"/>
                </a:cubicBezTo>
                <a:cubicBezTo>
                  <a:pt x="697" y="10755"/>
                  <a:pt x="659" y="10987"/>
                  <a:pt x="607" y="11219"/>
                </a:cubicBezTo>
                <a:cubicBezTo>
                  <a:pt x="568" y="11464"/>
                  <a:pt x="542" y="11709"/>
                  <a:pt x="491" y="11967"/>
                </a:cubicBezTo>
                <a:cubicBezTo>
                  <a:pt x="439" y="12225"/>
                  <a:pt x="388" y="12483"/>
                  <a:pt x="336" y="12741"/>
                </a:cubicBezTo>
                <a:cubicBezTo>
                  <a:pt x="285" y="12999"/>
                  <a:pt x="207" y="13256"/>
                  <a:pt x="130" y="13514"/>
                </a:cubicBezTo>
                <a:cubicBezTo>
                  <a:pt x="414" y="13979"/>
                  <a:pt x="426" y="14133"/>
                  <a:pt x="1" y="14198"/>
                </a:cubicBezTo>
                <a:cubicBezTo>
                  <a:pt x="207" y="14842"/>
                  <a:pt x="285" y="14920"/>
                  <a:pt x="194" y="15449"/>
                </a:cubicBezTo>
                <a:cubicBezTo>
                  <a:pt x="336" y="15810"/>
                  <a:pt x="426" y="16467"/>
                  <a:pt x="362" y="16828"/>
                </a:cubicBezTo>
                <a:cubicBezTo>
                  <a:pt x="813" y="16828"/>
                  <a:pt x="594" y="17628"/>
                  <a:pt x="710" y="18053"/>
                </a:cubicBezTo>
                <a:cubicBezTo>
                  <a:pt x="633" y="18247"/>
                  <a:pt x="568" y="18479"/>
                  <a:pt x="517" y="18672"/>
                </a:cubicBezTo>
                <a:cubicBezTo>
                  <a:pt x="646" y="19188"/>
                  <a:pt x="994" y="18646"/>
                  <a:pt x="1071" y="19252"/>
                </a:cubicBezTo>
                <a:cubicBezTo>
                  <a:pt x="1161" y="19459"/>
                  <a:pt x="1265" y="19678"/>
                  <a:pt x="1368" y="19884"/>
                </a:cubicBezTo>
                <a:cubicBezTo>
                  <a:pt x="1561" y="20052"/>
                  <a:pt x="1651" y="20323"/>
                  <a:pt x="1742" y="21071"/>
                </a:cubicBezTo>
                <a:lnTo>
                  <a:pt x="2025" y="21561"/>
                </a:lnTo>
                <a:cubicBezTo>
                  <a:pt x="2180" y="21999"/>
                  <a:pt x="2386" y="22424"/>
                  <a:pt x="2619" y="22837"/>
                </a:cubicBezTo>
                <a:cubicBezTo>
                  <a:pt x="2722" y="22914"/>
                  <a:pt x="2786" y="22979"/>
                  <a:pt x="2864" y="23031"/>
                </a:cubicBezTo>
                <a:cubicBezTo>
                  <a:pt x="3186" y="23533"/>
                  <a:pt x="3547" y="23998"/>
                  <a:pt x="3921" y="24449"/>
                </a:cubicBezTo>
                <a:cubicBezTo>
                  <a:pt x="4114" y="24681"/>
                  <a:pt x="4321" y="24887"/>
                  <a:pt x="4527" y="25107"/>
                </a:cubicBezTo>
                <a:cubicBezTo>
                  <a:pt x="4720" y="25326"/>
                  <a:pt x="4927" y="25558"/>
                  <a:pt x="5159" y="25751"/>
                </a:cubicBezTo>
                <a:lnTo>
                  <a:pt x="5842" y="26293"/>
                </a:lnTo>
                <a:cubicBezTo>
                  <a:pt x="6165" y="26512"/>
                  <a:pt x="6487" y="26822"/>
                  <a:pt x="6835" y="26860"/>
                </a:cubicBezTo>
                <a:cubicBezTo>
                  <a:pt x="7145" y="27015"/>
                  <a:pt x="7467" y="27131"/>
                  <a:pt x="7802" y="27234"/>
                </a:cubicBezTo>
                <a:cubicBezTo>
                  <a:pt x="8008" y="27415"/>
                  <a:pt x="8241" y="27569"/>
                  <a:pt x="8498" y="27685"/>
                </a:cubicBezTo>
                <a:cubicBezTo>
                  <a:pt x="8808" y="27750"/>
                  <a:pt x="9130" y="27763"/>
                  <a:pt x="9401" y="27802"/>
                </a:cubicBezTo>
                <a:lnTo>
                  <a:pt x="10123" y="28111"/>
                </a:lnTo>
                <a:cubicBezTo>
                  <a:pt x="10355" y="28201"/>
                  <a:pt x="10600" y="28279"/>
                  <a:pt x="10858" y="28369"/>
                </a:cubicBezTo>
                <a:cubicBezTo>
                  <a:pt x="11542" y="28601"/>
                  <a:pt x="12238" y="28769"/>
                  <a:pt x="12947" y="28885"/>
                </a:cubicBezTo>
                <a:cubicBezTo>
                  <a:pt x="13024" y="28807"/>
                  <a:pt x="13063" y="28743"/>
                  <a:pt x="13128" y="28665"/>
                </a:cubicBezTo>
                <a:cubicBezTo>
                  <a:pt x="13340" y="28809"/>
                  <a:pt x="13679" y="28898"/>
                  <a:pt x="13997" y="28898"/>
                </a:cubicBezTo>
                <a:cubicBezTo>
                  <a:pt x="14278" y="28898"/>
                  <a:pt x="14543" y="28829"/>
                  <a:pt x="14688" y="28665"/>
                </a:cubicBezTo>
                <a:cubicBezTo>
                  <a:pt x="14920" y="28640"/>
                  <a:pt x="15152" y="28601"/>
                  <a:pt x="15397" y="28562"/>
                </a:cubicBezTo>
                <a:lnTo>
                  <a:pt x="15874" y="28537"/>
                </a:lnTo>
                <a:cubicBezTo>
                  <a:pt x="16042" y="28524"/>
                  <a:pt x="16197" y="28511"/>
                  <a:pt x="16364" y="28485"/>
                </a:cubicBezTo>
                <a:cubicBezTo>
                  <a:pt x="16687" y="28446"/>
                  <a:pt x="17009" y="28408"/>
                  <a:pt x="17344" y="28356"/>
                </a:cubicBezTo>
                <a:cubicBezTo>
                  <a:pt x="17757" y="28266"/>
                  <a:pt x="18169" y="28175"/>
                  <a:pt x="18569" y="28072"/>
                </a:cubicBezTo>
                <a:cubicBezTo>
                  <a:pt x="18982" y="27969"/>
                  <a:pt x="19381" y="27827"/>
                  <a:pt x="19781" y="27685"/>
                </a:cubicBezTo>
                <a:cubicBezTo>
                  <a:pt x="20091" y="27608"/>
                  <a:pt x="20400" y="27466"/>
                  <a:pt x="20658" y="27286"/>
                </a:cubicBezTo>
                <a:cubicBezTo>
                  <a:pt x="20993" y="27079"/>
                  <a:pt x="21303" y="26847"/>
                  <a:pt x="21599" y="26589"/>
                </a:cubicBezTo>
                <a:cubicBezTo>
                  <a:pt x="21793" y="26448"/>
                  <a:pt x="21986" y="26319"/>
                  <a:pt x="22167" y="26164"/>
                </a:cubicBezTo>
                <a:cubicBezTo>
                  <a:pt x="22412" y="26022"/>
                  <a:pt x="22644" y="25880"/>
                  <a:pt x="22863" y="25713"/>
                </a:cubicBezTo>
                <a:lnTo>
                  <a:pt x="23379" y="25236"/>
                </a:lnTo>
                <a:cubicBezTo>
                  <a:pt x="23546" y="25081"/>
                  <a:pt x="23714" y="24900"/>
                  <a:pt x="23856" y="24733"/>
                </a:cubicBezTo>
                <a:cubicBezTo>
                  <a:pt x="24165" y="24462"/>
                  <a:pt x="24488" y="24191"/>
                  <a:pt x="24655" y="23778"/>
                </a:cubicBezTo>
                <a:cubicBezTo>
                  <a:pt x="24810" y="23572"/>
                  <a:pt x="24965" y="23379"/>
                  <a:pt x="25120" y="23172"/>
                </a:cubicBezTo>
                <a:cubicBezTo>
                  <a:pt x="25261" y="22979"/>
                  <a:pt x="25390" y="22760"/>
                  <a:pt x="25519" y="22528"/>
                </a:cubicBezTo>
                <a:cubicBezTo>
                  <a:pt x="25661" y="22308"/>
                  <a:pt x="25829" y="22141"/>
                  <a:pt x="25971" y="21947"/>
                </a:cubicBezTo>
                <a:lnTo>
                  <a:pt x="26383" y="21316"/>
                </a:lnTo>
                <a:cubicBezTo>
                  <a:pt x="26473" y="21161"/>
                  <a:pt x="26615" y="20967"/>
                  <a:pt x="26718" y="20800"/>
                </a:cubicBezTo>
                <a:cubicBezTo>
                  <a:pt x="26822" y="20619"/>
                  <a:pt x="26886" y="20452"/>
                  <a:pt x="26847" y="20348"/>
                </a:cubicBezTo>
                <a:cubicBezTo>
                  <a:pt x="26938" y="20039"/>
                  <a:pt x="27054" y="19730"/>
                  <a:pt x="27131" y="19420"/>
                </a:cubicBezTo>
                <a:cubicBezTo>
                  <a:pt x="27144" y="19252"/>
                  <a:pt x="27170" y="19046"/>
                  <a:pt x="27170" y="18866"/>
                </a:cubicBezTo>
                <a:cubicBezTo>
                  <a:pt x="27015" y="18621"/>
                  <a:pt x="26899" y="18376"/>
                  <a:pt x="26744" y="18143"/>
                </a:cubicBezTo>
                <a:cubicBezTo>
                  <a:pt x="26693" y="18066"/>
                  <a:pt x="26628" y="17989"/>
                  <a:pt x="26551" y="17924"/>
                </a:cubicBezTo>
                <a:cubicBezTo>
                  <a:pt x="26293" y="17770"/>
                  <a:pt x="26009" y="17641"/>
                  <a:pt x="25739" y="17499"/>
                </a:cubicBezTo>
                <a:cubicBezTo>
                  <a:pt x="25777" y="17383"/>
                  <a:pt x="25803" y="17292"/>
                  <a:pt x="25842" y="17176"/>
                </a:cubicBezTo>
                <a:lnTo>
                  <a:pt x="26164" y="16609"/>
                </a:lnTo>
                <a:cubicBezTo>
                  <a:pt x="26267" y="16416"/>
                  <a:pt x="26357" y="16222"/>
                  <a:pt x="26448" y="16016"/>
                </a:cubicBezTo>
                <a:cubicBezTo>
                  <a:pt x="26345" y="15913"/>
                  <a:pt x="26254" y="15810"/>
                  <a:pt x="26164" y="15706"/>
                </a:cubicBezTo>
                <a:cubicBezTo>
                  <a:pt x="26357" y="15500"/>
                  <a:pt x="26486" y="15100"/>
                  <a:pt x="26345" y="14817"/>
                </a:cubicBezTo>
                <a:cubicBezTo>
                  <a:pt x="26276" y="14799"/>
                  <a:pt x="26207" y="14788"/>
                  <a:pt x="26141" y="14788"/>
                </a:cubicBezTo>
                <a:cubicBezTo>
                  <a:pt x="25960" y="14788"/>
                  <a:pt x="25793" y="14876"/>
                  <a:pt x="25661" y="15178"/>
                </a:cubicBezTo>
                <a:cubicBezTo>
                  <a:pt x="25571" y="15023"/>
                  <a:pt x="25455" y="14855"/>
                  <a:pt x="25365" y="14714"/>
                </a:cubicBezTo>
                <a:cubicBezTo>
                  <a:pt x="25349" y="14715"/>
                  <a:pt x="25334" y="14715"/>
                  <a:pt x="25318" y="14715"/>
                </a:cubicBezTo>
                <a:cubicBezTo>
                  <a:pt x="25164" y="14715"/>
                  <a:pt x="24998" y="14659"/>
                  <a:pt x="24840" y="14659"/>
                </a:cubicBezTo>
                <a:cubicBezTo>
                  <a:pt x="24691" y="14659"/>
                  <a:pt x="24550" y="14710"/>
                  <a:pt x="24436" y="14907"/>
                </a:cubicBezTo>
                <a:lnTo>
                  <a:pt x="23804" y="14649"/>
                </a:lnTo>
                <a:cubicBezTo>
                  <a:pt x="23804" y="14494"/>
                  <a:pt x="23817" y="14352"/>
                  <a:pt x="23817" y="14198"/>
                </a:cubicBezTo>
                <a:cubicBezTo>
                  <a:pt x="23817" y="10239"/>
                  <a:pt x="21329" y="6706"/>
                  <a:pt x="17602" y="5365"/>
                </a:cubicBezTo>
                <a:lnTo>
                  <a:pt x="17718" y="5262"/>
                </a:lnTo>
                <a:cubicBezTo>
                  <a:pt x="17731" y="5223"/>
                  <a:pt x="17731" y="5210"/>
                  <a:pt x="17744" y="5172"/>
                </a:cubicBezTo>
                <a:cubicBezTo>
                  <a:pt x="17777" y="5161"/>
                  <a:pt x="17810" y="5157"/>
                  <a:pt x="17841" y="5157"/>
                </a:cubicBezTo>
                <a:cubicBezTo>
                  <a:pt x="17974" y="5157"/>
                  <a:pt x="18086" y="5237"/>
                  <a:pt x="18197" y="5237"/>
                </a:cubicBezTo>
                <a:cubicBezTo>
                  <a:pt x="18247" y="5237"/>
                  <a:pt x="18298" y="5220"/>
                  <a:pt x="18350" y="5172"/>
                </a:cubicBezTo>
                <a:cubicBezTo>
                  <a:pt x="18672" y="4965"/>
                  <a:pt x="18182" y="4630"/>
                  <a:pt x="18724" y="4243"/>
                </a:cubicBezTo>
                <a:cubicBezTo>
                  <a:pt x="18879" y="4385"/>
                  <a:pt x="19046" y="4514"/>
                  <a:pt x="19240" y="4617"/>
                </a:cubicBezTo>
                <a:cubicBezTo>
                  <a:pt x="19407" y="4707"/>
                  <a:pt x="19588" y="4772"/>
                  <a:pt x="19768" y="4875"/>
                </a:cubicBezTo>
                <a:cubicBezTo>
                  <a:pt x="20116" y="5043"/>
                  <a:pt x="20478" y="5197"/>
                  <a:pt x="20761" y="5507"/>
                </a:cubicBezTo>
                <a:cubicBezTo>
                  <a:pt x="20875" y="5507"/>
                  <a:pt x="20980" y="5523"/>
                  <a:pt x="21083" y="5523"/>
                </a:cubicBezTo>
                <a:cubicBezTo>
                  <a:pt x="21109" y="5523"/>
                  <a:pt x="21135" y="5522"/>
                  <a:pt x="21161" y="5520"/>
                </a:cubicBezTo>
                <a:lnTo>
                  <a:pt x="21483" y="5146"/>
                </a:lnTo>
                <a:cubicBezTo>
                  <a:pt x="21535" y="5236"/>
                  <a:pt x="21599" y="5313"/>
                  <a:pt x="21677" y="5391"/>
                </a:cubicBezTo>
                <a:cubicBezTo>
                  <a:pt x="21718" y="5441"/>
                  <a:pt x="21787" y="5469"/>
                  <a:pt x="21854" y="5469"/>
                </a:cubicBezTo>
                <a:cubicBezTo>
                  <a:pt x="21892" y="5469"/>
                  <a:pt x="21928" y="5461"/>
                  <a:pt x="21960" y="5442"/>
                </a:cubicBezTo>
                <a:cubicBezTo>
                  <a:pt x="22089" y="5610"/>
                  <a:pt x="22192" y="5739"/>
                  <a:pt x="22296" y="5894"/>
                </a:cubicBezTo>
                <a:cubicBezTo>
                  <a:pt x="22270" y="6139"/>
                  <a:pt x="22089" y="6280"/>
                  <a:pt x="22180" y="6616"/>
                </a:cubicBezTo>
                <a:cubicBezTo>
                  <a:pt x="22298" y="6876"/>
                  <a:pt x="22404" y="6955"/>
                  <a:pt x="22513" y="6955"/>
                </a:cubicBezTo>
                <a:cubicBezTo>
                  <a:pt x="22687" y="6955"/>
                  <a:pt x="22868" y="6753"/>
                  <a:pt x="23119" y="6753"/>
                </a:cubicBezTo>
                <a:cubicBezTo>
                  <a:pt x="23141" y="6753"/>
                  <a:pt x="23163" y="6754"/>
                  <a:pt x="23185" y="6758"/>
                </a:cubicBezTo>
                <a:cubicBezTo>
                  <a:pt x="23005" y="6925"/>
                  <a:pt x="23443" y="7415"/>
                  <a:pt x="23727" y="7493"/>
                </a:cubicBezTo>
                <a:lnTo>
                  <a:pt x="23843" y="7660"/>
                </a:lnTo>
                <a:cubicBezTo>
                  <a:pt x="23907" y="7892"/>
                  <a:pt x="23920" y="8124"/>
                  <a:pt x="23959" y="8356"/>
                </a:cubicBezTo>
                <a:lnTo>
                  <a:pt x="24230" y="8834"/>
                </a:lnTo>
                <a:cubicBezTo>
                  <a:pt x="24501" y="9143"/>
                  <a:pt x="24346" y="9259"/>
                  <a:pt x="24256" y="9388"/>
                </a:cubicBezTo>
                <a:cubicBezTo>
                  <a:pt x="24178" y="9517"/>
                  <a:pt x="24140" y="9659"/>
                  <a:pt x="24604" y="10084"/>
                </a:cubicBezTo>
                <a:lnTo>
                  <a:pt x="25132" y="10123"/>
                </a:lnTo>
                <a:lnTo>
                  <a:pt x="25249" y="10458"/>
                </a:lnTo>
                <a:cubicBezTo>
                  <a:pt x="25403" y="10716"/>
                  <a:pt x="25558" y="10974"/>
                  <a:pt x="25713" y="11258"/>
                </a:cubicBezTo>
                <a:cubicBezTo>
                  <a:pt x="25816" y="11567"/>
                  <a:pt x="25867" y="11903"/>
                  <a:pt x="25880" y="12225"/>
                </a:cubicBezTo>
                <a:cubicBezTo>
                  <a:pt x="25906" y="12547"/>
                  <a:pt x="26061" y="12844"/>
                  <a:pt x="26306" y="13037"/>
                </a:cubicBezTo>
                <a:cubicBezTo>
                  <a:pt x="26345" y="12354"/>
                  <a:pt x="26332" y="11683"/>
                  <a:pt x="26254" y="11013"/>
                </a:cubicBezTo>
                <a:lnTo>
                  <a:pt x="26151" y="10561"/>
                </a:lnTo>
                <a:cubicBezTo>
                  <a:pt x="25816" y="8872"/>
                  <a:pt x="25145" y="7273"/>
                  <a:pt x="24165" y="5855"/>
                </a:cubicBezTo>
                <a:cubicBezTo>
                  <a:pt x="24539" y="5571"/>
                  <a:pt x="24011" y="5236"/>
                  <a:pt x="23572" y="5055"/>
                </a:cubicBezTo>
                <a:cubicBezTo>
                  <a:pt x="23250" y="4746"/>
                  <a:pt x="22940" y="4437"/>
                  <a:pt x="22618" y="4153"/>
                </a:cubicBezTo>
                <a:cubicBezTo>
                  <a:pt x="22283" y="3856"/>
                  <a:pt x="21935" y="3598"/>
                  <a:pt x="21574" y="3341"/>
                </a:cubicBezTo>
                <a:cubicBezTo>
                  <a:pt x="21651" y="2979"/>
                  <a:pt x="21303" y="2657"/>
                  <a:pt x="21535" y="2515"/>
                </a:cubicBezTo>
                <a:cubicBezTo>
                  <a:pt x="21303" y="2361"/>
                  <a:pt x="21032" y="2270"/>
                  <a:pt x="20761" y="2244"/>
                </a:cubicBezTo>
                <a:cubicBezTo>
                  <a:pt x="20864" y="1703"/>
                  <a:pt x="19936" y="1716"/>
                  <a:pt x="19485" y="1522"/>
                </a:cubicBezTo>
                <a:cubicBezTo>
                  <a:pt x="19227" y="1381"/>
                  <a:pt x="18943" y="1252"/>
                  <a:pt x="18672" y="1110"/>
                </a:cubicBezTo>
                <a:cubicBezTo>
                  <a:pt x="18608" y="1019"/>
                  <a:pt x="18543" y="942"/>
                  <a:pt x="18466" y="865"/>
                </a:cubicBezTo>
                <a:cubicBezTo>
                  <a:pt x="18182" y="710"/>
                  <a:pt x="17899" y="581"/>
                  <a:pt x="17615" y="452"/>
                </a:cubicBezTo>
                <a:cubicBezTo>
                  <a:pt x="17425" y="430"/>
                  <a:pt x="17240" y="424"/>
                  <a:pt x="17056" y="424"/>
                </a:cubicBezTo>
                <a:cubicBezTo>
                  <a:pt x="16883" y="424"/>
                  <a:pt x="16710" y="429"/>
                  <a:pt x="16535" y="429"/>
                </a:cubicBezTo>
                <a:cubicBezTo>
                  <a:pt x="16465" y="429"/>
                  <a:pt x="16396" y="428"/>
                  <a:pt x="16325" y="426"/>
                </a:cubicBezTo>
                <a:cubicBezTo>
                  <a:pt x="16197" y="259"/>
                  <a:pt x="16003" y="143"/>
                  <a:pt x="15784" y="104"/>
                </a:cubicBezTo>
                <a:cubicBezTo>
                  <a:pt x="15714" y="96"/>
                  <a:pt x="15645" y="92"/>
                  <a:pt x="15576" y="92"/>
                </a:cubicBezTo>
                <a:cubicBezTo>
                  <a:pt x="15427" y="92"/>
                  <a:pt x="15280" y="111"/>
                  <a:pt x="15139" y="156"/>
                </a:cubicBezTo>
                <a:lnTo>
                  <a:pt x="14456" y="310"/>
                </a:lnTo>
                <a:cubicBezTo>
                  <a:pt x="14237" y="375"/>
                  <a:pt x="14004" y="413"/>
                  <a:pt x="13772" y="413"/>
                </a:cubicBezTo>
                <a:cubicBezTo>
                  <a:pt x="13540" y="336"/>
                  <a:pt x="13682" y="143"/>
                  <a:pt x="13630" y="1"/>
                </a:cubicBezTo>
                <a:close/>
              </a:path>
            </a:pathLst>
          </a:custGeom>
          <a:solidFill>
            <a:schemeClr val="accent6">
              <a:lumMod val="40000"/>
              <a:lumOff val="60000"/>
            </a:schemeClr>
          </a:solidFill>
          <a:ln>
            <a:noFill/>
          </a:ln>
        </p:spPr>
        <p:txBody>
          <a:bodyPr spcFirstLastPara="1" wrap="square" lIns="121900" tIns="121900" rIns="121900" bIns="121900" anchor="ctr" anchorCtr="0">
            <a:noAutofit/>
          </a:bodyPr>
          <a:lstStyle/>
          <a:p>
            <a:endParaRPr sz="2400">
              <a:latin typeface="UTM Avo" panose="02040603050506020204" pitchFamily="18" charset="0"/>
            </a:endParaRPr>
          </a:p>
        </p:txBody>
      </p:sp>
      <p:grpSp>
        <p:nvGrpSpPr>
          <p:cNvPr id="16" name="Google Shape;724;p54">
            <a:extLst>
              <a:ext uri="{FF2B5EF4-FFF2-40B4-BE49-F238E27FC236}">
                <a16:creationId xmlns:a16="http://schemas.microsoft.com/office/drawing/2014/main" id="{DBEECC7E-836E-B080-E214-4B57E9F5BCE9}"/>
              </a:ext>
            </a:extLst>
          </p:cNvPr>
          <p:cNvGrpSpPr/>
          <p:nvPr/>
        </p:nvGrpSpPr>
        <p:grpSpPr>
          <a:xfrm>
            <a:off x="5557397" y="5127573"/>
            <a:ext cx="559257" cy="560649"/>
            <a:chOff x="-4327686" y="4667891"/>
            <a:chExt cx="291300" cy="292025"/>
          </a:xfrm>
          <a:solidFill>
            <a:schemeClr val="accent2"/>
          </a:solidFill>
        </p:grpSpPr>
        <p:sp>
          <p:nvSpPr>
            <p:cNvPr id="17" name="Google Shape;725;p54">
              <a:extLst>
                <a:ext uri="{FF2B5EF4-FFF2-40B4-BE49-F238E27FC236}">
                  <a16:creationId xmlns:a16="http://schemas.microsoft.com/office/drawing/2014/main" id="{55B363C9-A7E8-FA24-5786-F3C46AAA5031}"/>
                </a:ext>
              </a:extLst>
            </p:cNvPr>
            <p:cNvSpPr/>
            <p:nvPr/>
          </p:nvSpPr>
          <p:spPr>
            <a:xfrm>
              <a:off x="-4326111" y="4667891"/>
              <a:ext cx="218975" cy="66775"/>
            </a:xfrm>
            <a:custGeom>
              <a:avLst/>
              <a:gdLst/>
              <a:ahLst/>
              <a:cxnLst/>
              <a:rect l="l" t="t" r="r" b="b"/>
              <a:pathLst>
                <a:path w="8759" h="2671" extrusionOk="0">
                  <a:moveTo>
                    <a:pt x="4391" y="0"/>
                  </a:moveTo>
                  <a:cubicBezTo>
                    <a:pt x="2410" y="0"/>
                    <a:pt x="426" y="449"/>
                    <a:pt x="0" y="1347"/>
                  </a:cubicBezTo>
                  <a:cubicBezTo>
                    <a:pt x="426" y="2229"/>
                    <a:pt x="2410" y="2670"/>
                    <a:pt x="4391" y="2670"/>
                  </a:cubicBezTo>
                  <a:cubicBezTo>
                    <a:pt x="6372" y="2670"/>
                    <a:pt x="8349" y="2229"/>
                    <a:pt x="8759" y="1347"/>
                  </a:cubicBezTo>
                  <a:cubicBezTo>
                    <a:pt x="8349" y="449"/>
                    <a:pt x="6372" y="0"/>
                    <a:pt x="4391" y="0"/>
                  </a:cubicBezTo>
                  <a:close/>
                </a:path>
              </a:pathLst>
            </a:custGeom>
            <a:grpFill/>
            <a:ln>
              <a:noFill/>
            </a:ln>
          </p:spPr>
          <p:txBody>
            <a:bodyPr spcFirstLastPara="1" wrap="square" lIns="121900" tIns="121900" rIns="121900" bIns="121900" anchor="ctr" anchorCtr="0">
              <a:noAutofit/>
            </a:bodyPr>
            <a:lstStyle/>
            <a:p>
              <a:endParaRPr sz="2400">
                <a:latin typeface="UTM Avo" panose="02040603050506020204" pitchFamily="18" charset="0"/>
              </a:endParaRPr>
            </a:p>
          </p:txBody>
        </p:sp>
        <p:sp>
          <p:nvSpPr>
            <p:cNvPr id="18" name="Google Shape;726;p54">
              <a:extLst>
                <a:ext uri="{FF2B5EF4-FFF2-40B4-BE49-F238E27FC236}">
                  <a16:creationId xmlns:a16="http://schemas.microsoft.com/office/drawing/2014/main" id="{5AF9E119-2C1B-6AC3-CB8F-3FF3ED7CC1CC}"/>
                </a:ext>
              </a:extLst>
            </p:cNvPr>
            <p:cNvSpPr/>
            <p:nvPr/>
          </p:nvSpPr>
          <p:spPr>
            <a:xfrm>
              <a:off x="-4327686" y="4726766"/>
              <a:ext cx="222125" cy="78000"/>
            </a:xfrm>
            <a:custGeom>
              <a:avLst/>
              <a:gdLst/>
              <a:ahLst/>
              <a:cxnLst/>
              <a:rect l="l" t="t" r="r" b="b"/>
              <a:pathLst>
                <a:path w="8885" h="3120" extrusionOk="0">
                  <a:moveTo>
                    <a:pt x="0" y="0"/>
                  </a:moveTo>
                  <a:lnTo>
                    <a:pt x="0" y="1418"/>
                  </a:lnTo>
                  <a:cubicBezTo>
                    <a:pt x="0" y="2521"/>
                    <a:pt x="2048" y="3088"/>
                    <a:pt x="4127" y="3119"/>
                  </a:cubicBezTo>
                  <a:cubicBezTo>
                    <a:pt x="4915" y="1891"/>
                    <a:pt x="6301" y="1103"/>
                    <a:pt x="7877" y="1103"/>
                  </a:cubicBezTo>
                  <a:cubicBezTo>
                    <a:pt x="8223" y="1103"/>
                    <a:pt x="8570" y="1135"/>
                    <a:pt x="8885" y="1229"/>
                  </a:cubicBezTo>
                  <a:lnTo>
                    <a:pt x="8885" y="0"/>
                  </a:lnTo>
                  <a:cubicBezTo>
                    <a:pt x="7908" y="788"/>
                    <a:pt x="6112" y="1072"/>
                    <a:pt x="4443" y="1072"/>
                  </a:cubicBezTo>
                  <a:cubicBezTo>
                    <a:pt x="2804" y="1072"/>
                    <a:pt x="977" y="757"/>
                    <a:pt x="0" y="0"/>
                  </a:cubicBezTo>
                  <a:close/>
                </a:path>
              </a:pathLst>
            </a:custGeom>
            <a:grpFill/>
            <a:ln>
              <a:noFill/>
            </a:ln>
          </p:spPr>
          <p:txBody>
            <a:bodyPr spcFirstLastPara="1" wrap="square" lIns="121900" tIns="121900" rIns="121900" bIns="121900" anchor="ctr" anchorCtr="0">
              <a:noAutofit/>
            </a:bodyPr>
            <a:lstStyle/>
            <a:p>
              <a:endParaRPr sz="2400">
                <a:latin typeface="UTM Avo" panose="02040603050506020204" pitchFamily="18" charset="0"/>
              </a:endParaRPr>
            </a:p>
          </p:txBody>
        </p:sp>
        <p:sp>
          <p:nvSpPr>
            <p:cNvPr id="19" name="Google Shape;727;p54">
              <a:extLst>
                <a:ext uri="{FF2B5EF4-FFF2-40B4-BE49-F238E27FC236}">
                  <a16:creationId xmlns:a16="http://schemas.microsoft.com/office/drawing/2014/main" id="{E85CCC56-582D-2F79-3E1F-704A1CF503B4}"/>
                </a:ext>
              </a:extLst>
            </p:cNvPr>
            <p:cNvSpPr/>
            <p:nvPr/>
          </p:nvSpPr>
          <p:spPr>
            <a:xfrm>
              <a:off x="-4225436" y="4770866"/>
              <a:ext cx="189050" cy="189050"/>
            </a:xfrm>
            <a:custGeom>
              <a:avLst/>
              <a:gdLst/>
              <a:ahLst/>
              <a:cxnLst/>
              <a:rect l="l" t="t" r="r" b="b"/>
              <a:pathLst>
                <a:path w="7562" h="7562" extrusionOk="0">
                  <a:moveTo>
                    <a:pt x="5501" y="2732"/>
                  </a:moveTo>
                  <a:cubicBezTo>
                    <a:pt x="5748" y="2732"/>
                    <a:pt x="6008" y="3067"/>
                    <a:pt x="5766" y="3309"/>
                  </a:cubicBezTo>
                  <a:lnTo>
                    <a:pt x="3718" y="5356"/>
                  </a:lnTo>
                  <a:cubicBezTo>
                    <a:pt x="3655" y="5420"/>
                    <a:pt x="3568" y="5451"/>
                    <a:pt x="3482" y="5451"/>
                  </a:cubicBezTo>
                  <a:cubicBezTo>
                    <a:pt x="3395" y="5451"/>
                    <a:pt x="3308" y="5420"/>
                    <a:pt x="3245" y="5356"/>
                  </a:cubicBezTo>
                  <a:lnTo>
                    <a:pt x="1859" y="4002"/>
                  </a:lnTo>
                  <a:cubicBezTo>
                    <a:pt x="1617" y="3760"/>
                    <a:pt x="1840" y="3425"/>
                    <a:pt x="2099" y="3425"/>
                  </a:cubicBezTo>
                  <a:cubicBezTo>
                    <a:pt x="2177" y="3425"/>
                    <a:pt x="2259" y="3456"/>
                    <a:pt x="2332" y="3529"/>
                  </a:cubicBezTo>
                  <a:lnTo>
                    <a:pt x="3466" y="4663"/>
                  </a:lnTo>
                  <a:lnTo>
                    <a:pt x="5293" y="2836"/>
                  </a:lnTo>
                  <a:cubicBezTo>
                    <a:pt x="5352" y="2763"/>
                    <a:pt x="5426" y="2732"/>
                    <a:pt x="5501" y="2732"/>
                  </a:cubicBezTo>
                  <a:close/>
                  <a:moveTo>
                    <a:pt x="3781" y="1"/>
                  </a:moveTo>
                  <a:cubicBezTo>
                    <a:pt x="1702" y="1"/>
                    <a:pt x="0" y="1702"/>
                    <a:pt x="0" y="3781"/>
                  </a:cubicBezTo>
                  <a:cubicBezTo>
                    <a:pt x="0" y="5892"/>
                    <a:pt x="1702" y="7562"/>
                    <a:pt x="3781" y="7562"/>
                  </a:cubicBezTo>
                  <a:cubicBezTo>
                    <a:pt x="5860" y="7562"/>
                    <a:pt x="7562" y="5892"/>
                    <a:pt x="7562" y="3781"/>
                  </a:cubicBezTo>
                  <a:cubicBezTo>
                    <a:pt x="7562" y="1702"/>
                    <a:pt x="5860" y="1"/>
                    <a:pt x="3781" y="1"/>
                  </a:cubicBezTo>
                  <a:close/>
                </a:path>
              </a:pathLst>
            </a:custGeom>
            <a:grpFill/>
            <a:ln>
              <a:noFill/>
            </a:ln>
          </p:spPr>
          <p:txBody>
            <a:bodyPr spcFirstLastPara="1" wrap="square" lIns="121900" tIns="121900" rIns="121900" bIns="121900" anchor="ctr" anchorCtr="0">
              <a:noAutofit/>
            </a:bodyPr>
            <a:lstStyle/>
            <a:p>
              <a:endParaRPr sz="2400">
                <a:latin typeface="UTM Avo" panose="02040603050506020204" pitchFamily="18" charset="0"/>
              </a:endParaRPr>
            </a:p>
          </p:txBody>
        </p:sp>
        <p:sp>
          <p:nvSpPr>
            <p:cNvPr id="20" name="Google Shape;728;p54">
              <a:extLst>
                <a:ext uri="{FF2B5EF4-FFF2-40B4-BE49-F238E27FC236}">
                  <a16:creationId xmlns:a16="http://schemas.microsoft.com/office/drawing/2014/main" id="{E049A0C3-473E-7B64-1F46-0061D938935D}"/>
                </a:ext>
              </a:extLst>
            </p:cNvPr>
            <p:cNvSpPr/>
            <p:nvPr/>
          </p:nvSpPr>
          <p:spPr>
            <a:xfrm>
              <a:off x="-4327686" y="4796066"/>
              <a:ext cx="94525" cy="76425"/>
            </a:xfrm>
            <a:custGeom>
              <a:avLst/>
              <a:gdLst/>
              <a:ahLst/>
              <a:cxnLst/>
              <a:rect l="l" t="t" r="r" b="b"/>
              <a:pathLst>
                <a:path w="3781" h="3057" extrusionOk="0">
                  <a:moveTo>
                    <a:pt x="0" y="1"/>
                  </a:moveTo>
                  <a:lnTo>
                    <a:pt x="0" y="1419"/>
                  </a:lnTo>
                  <a:cubicBezTo>
                    <a:pt x="0" y="2364"/>
                    <a:pt x="1607" y="2899"/>
                    <a:pt x="3434" y="3057"/>
                  </a:cubicBezTo>
                  <a:cubicBezTo>
                    <a:pt x="3371" y="2364"/>
                    <a:pt x="3497" y="1671"/>
                    <a:pt x="3781" y="1040"/>
                  </a:cubicBezTo>
                  <a:cubicBezTo>
                    <a:pt x="2332" y="977"/>
                    <a:pt x="819" y="662"/>
                    <a:pt x="0" y="1"/>
                  </a:cubicBezTo>
                  <a:close/>
                </a:path>
              </a:pathLst>
            </a:custGeom>
            <a:grpFill/>
            <a:ln>
              <a:noFill/>
            </a:ln>
          </p:spPr>
          <p:txBody>
            <a:bodyPr spcFirstLastPara="1" wrap="square" lIns="121900" tIns="121900" rIns="121900" bIns="121900" anchor="ctr" anchorCtr="0">
              <a:noAutofit/>
            </a:bodyPr>
            <a:lstStyle/>
            <a:p>
              <a:endParaRPr sz="2400">
                <a:latin typeface="UTM Avo" panose="02040603050506020204" pitchFamily="18" charset="0"/>
              </a:endParaRPr>
            </a:p>
          </p:txBody>
        </p:sp>
        <p:sp>
          <p:nvSpPr>
            <p:cNvPr id="21" name="Google Shape;729;p54">
              <a:extLst>
                <a:ext uri="{FF2B5EF4-FFF2-40B4-BE49-F238E27FC236}">
                  <a16:creationId xmlns:a16="http://schemas.microsoft.com/office/drawing/2014/main" id="{C645BFA6-E788-8A9B-4509-7693A9BF3F72}"/>
                </a:ext>
              </a:extLst>
            </p:cNvPr>
            <p:cNvSpPr/>
            <p:nvPr/>
          </p:nvSpPr>
          <p:spPr>
            <a:xfrm>
              <a:off x="-4327686" y="4863816"/>
              <a:ext cx="135500" cy="95325"/>
            </a:xfrm>
            <a:custGeom>
              <a:avLst/>
              <a:gdLst/>
              <a:ahLst/>
              <a:cxnLst/>
              <a:rect l="l" t="t" r="r" b="b"/>
              <a:pathLst>
                <a:path w="5420" h="3813" extrusionOk="0">
                  <a:moveTo>
                    <a:pt x="0" y="0"/>
                  </a:moveTo>
                  <a:lnTo>
                    <a:pt x="0" y="2111"/>
                  </a:lnTo>
                  <a:cubicBezTo>
                    <a:pt x="0" y="3277"/>
                    <a:pt x="2237" y="3812"/>
                    <a:pt x="4443" y="3812"/>
                  </a:cubicBezTo>
                  <a:cubicBezTo>
                    <a:pt x="4789" y="3812"/>
                    <a:pt x="5104" y="3812"/>
                    <a:pt x="5419" y="3781"/>
                  </a:cubicBezTo>
                  <a:cubicBezTo>
                    <a:pt x="4474" y="3151"/>
                    <a:pt x="3781" y="2206"/>
                    <a:pt x="3529" y="1071"/>
                  </a:cubicBezTo>
                  <a:cubicBezTo>
                    <a:pt x="2174" y="977"/>
                    <a:pt x="788" y="662"/>
                    <a:pt x="0" y="0"/>
                  </a:cubicBezTo>
                  <a:close/>
                </a:path>
              </a:pathLst>
            </a:custGeom>
            <a:grpFill/>
            <a:ln>
              <a:noFill/>
            </a:ln>
          </p:spPr>
          <p:txBody>
            <a:bodyPr spcFirstLastPara="1" wrap="square" lIns="121900" tIns="121900" rIns="121900" bIns="121900" anchor="ctr" anchorCtr="0">
              <a:noAutofit/>
            </a:bodyPr>
            <a:lstStyle/>
            <a:p>
              <a:endParaRPr sz="2400">
                <a:latin typeface="UTM Avo" panose="02040603050506020204" pitchFamily="18" charset="0"/>
              </a:endParaRPr>
            </a:p>
          </p:txBody>
        </p:sp>
      </p:grpSp>
      <p:sp>
        <p:nvSpPr>
          <p:cNvPr id="22" name="TextBox 21">
            <a:extLst>
              <a:ext uri="{FF2B5EF4-FFF2-40B4-BE49-F238E27FC236}">
                <a16:creationId xmlns:a16="http://schemas.microsoft.com/office/drawing/2014/main" id="{91851479-44F3-9546-E663-D45BC4D896F7}"/>
              </a:ext>
            </a:extLst>
          </p:cNvPr>
          <p:cNvSpPr txBox="1"/>
          <p:nvPr/>
        </p:nvSpPr>
        <p:spPr>
          <a:xfrm>
            <a:off x="8238884" y="2454813"/>
            <a:ext cx="3185961" cy="1121846"/>
          </a:xfrm>
          <a:prstGeom prst="rect">
            <a:avLst/>
          </a:prstGeom>
          <a:noFill/>
        </p:spPr>
        <p:txBody>
          <a:bodyPr wrap="square" rtlCol="0">
            <a:spAutoFit/>
          </a:bodyPr>
          <a:lstStyle/>
          <a:p>
            <a:pPr algn="just">
              <a:lnSpc>
                <a:spcPct val="150000"/>
              </a:lnSpc>
            </a:pPr>
            <a:r>
              <a:rPr lang="en-US" sz="2400" dirty="0" err="1">
                <a:solidFill>
                  <a:srgbClr val="002060"/>
                </a:solidFill>
                <a:latin typeface="UTM Avo" panose="02040603050506020204" pitchFamily="18" charset="0"/>
              </a:rPr>
              <a:t>Hoàn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thành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bài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tập</a:t>
            </a:r>
            <a:r>
              <a:rPr lang="en-US" sz="2400" dirty="0">
                <a:solidFill>
                  <a:srgbClr val="002060"/>
                </a:solidFill>
                <a:latin typeface="UTM Avo" panose="02040603050506020204" pitchFamily="18" charset="0"/>
              </a:rPr>
              <a:t> </a:t>
            </a:r>
            <a:r>
              <a:rPr lang="en-US" sz="2400" err="1">
                <a:solidFill>
                  <a:srgbClr val="002060"/>
                </a:solidFill>
                <a:latin typeface="UTM Avo" panose="02040603050506020204" pitchFamily="18" charset="0"/>
              </a:rPr>
              <a:t>vận</a:t>
            </a:r>
            <a:r>
              <a:rPr lang="en-US" sz="2400">
                <a:solidFill>
                  <a:srgbClr val="002060"/>
                </a:solidFill>
                <a:latin typeface="UTM Avo" panose="02040603050506020204" pitchFamily="18" charset="0"/>
              </a:rPr>
              <a:t> dụng.</a:t>
            </a:r>
            <a:endParaRPr lang="en-US" sz="2400" dirty="0">
              <a:solidFill>
                <a:srgbClr val="002060"/>
              </a:solidFill>
              <a:latin typeface="UTM Avo" panose="02040603050506020204" pitchFamily="18" charset="0"/>
            </a:endParaRPr>
          </a:p>
        </p:txBody>
      </p:sp>
      <p:sp>
        <p:nvSpPr>
          <p:cNvPr id="23" name="TextBox 22">
            <a:extLst>
              <a:ext uri="{FF2B5EF4-FFF2-40B4-BE49-F238E27FC236}">
                <a16:creationId xmlns:a16="http://schemas.microsoft.com/office/drawing/2014/main" id="{59303969-D252-E878-C6EE-954A69D6E82D}"/>
              </a:ext>
            </a:extLst>
          </p:cNvPr>
          <p:cNvSpPr txBox="1"/>
          <p:nvPr/>
        </p:nvSpPr>
        <p:spPr>
          <a:xfrm>
            <a:off x="595299" y="3182075"/>
            <a:ext cx="2807600" cy="1121846"/>
          </a:xfrm>
          <a:prstGeom prst="rect">
            <a:avLst/>
          </a:prstGeom>
          <a:noFill/>
        </p:spPr>
        <p:txBody>
          <a:bodyPr wrap="square" rtlCol="0">
            <a:spAutoFit/>
          </a:bodyPr>
          <a:lstStyle/>
          <a:p>
            <a:pPr algn="r">
              <a:lnSpc>
                <a:spcPct val="150000"/>
              </a:lnSpc>
            </a:pPr>
            <a:r>
              <a:rPr lang="en-US" sz="2400" dirty="0" err="1">
                <a:solidFill>
                  <a:srgbClr val="002060"/>
                </a:solidFill>
                <a:latin typeface="UTM Avo" panose="02040603050506020204" pitchFamily="18" charset="0"/>
              </a:rPr>
              <a:t>Ôn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tập</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kiến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thức</a:t>
            </a:r>
            <a:r>
              <a:rPr lang="en-US" sz="2400" dirty="0">
                <a:solidFill>
                  <a:srgbClr val="002060"/>
                </a:solidFill>
                <a:latin typeface="UTM Avo" panose="02040603050506020204" pitchFamily="18" charset="0"/>
              </a:rPr>
              <a:t> </a:t>
            </a:r>
            <a:r>
              <a:rPr lang="en-US" sz="2400" err="1">
                <a:solidFill>
                  <a:srgbClr val="002060"/>
                </a:solidFill>
                <a:latin typeface="UTM Avo" panose="02040603050506020204" pitchFamily="18" charset="0"/>
              </a:rPr>
              <a:t>đã</a:t>
            </a:r>
            <a:r>
              <a:rPr lang="en-US" sz="2400">
                <a:solidFill>
                  <a:srgbClr val="002060"/>
                </a:solidFill>
                <a:latin typeface="UTM Avo" panose="02040603050506020204" pitchFamily="18" charset="0"/>
              </a:rPr>
              <a:t> học.</a:t>
            </a:r>
            <a:endParaRPr lang="en-US" sz="2400" dirty="0">
              <a:solidFill>
                <a:srgbClr val="002060"/>
              </a:solidFill>
              <a:latin typeface="UTM Avo" panose="02040603050506020204" pitchFamily="18" charset="0"/>
            </a:endParaRPr>
          </a:p>
        </p:txBody>
      </p:sp>
      <p:sp>
        <p:nvSpPr>
          <p:cNvPr id="24" name="TextBox 23">
            <a:extLst>
              <a:ext uri="{FF2B5EF4-FFF2-40B4-BE49-F238E27FC236}">
                <a16:creationId xmlns:a16="http://schemas.microsoft.com/office/drawing/2014/main" id="{46F00C19-77F2-2E70-2CBA-8C339242BE9B}"/>
              </a:ext>
            </a:extLst>
          </p:cNvPr>
          <p:cNvSpPr txBox="1"/>
          <p:nvPr/>
        </p:nvSpPr>
        <p:spPr>
          <a:xfrm>
            <a:off x="8279539" y="4018072"/>
            <a:ext cx="3203944" cy="1121846"/>
          </a:xfrm>
          <a:prstGeom prst="rect">
            <a:avLst/>
          </a:prstGeom>
          <a:noFill/>
        </p:spPr>
        <p:txBody>
          <a:bodyPr wrap="square" rtlCol="0">
            <a:spAutoFit/>
          </a:bodyPr>
          <a:lstStyle/>
          <a:p>
            <a:pPr algn="just">
              <a:lnSpc>
                <a:spcPct val="150000"/>
              </a:lnSpc>
            </a:pPr>
            <a:r>
              <a:rPr lang="en-US" sz="2400" dirty="0" err="1">
                <a:solidFill>
                  <a:srgbClr val="002060"/>
                </a:solidFill>
                <a:latin typeface="UTM Avo" panose="02040603050506020204" pitchFamily="18" charset="0"/>
              </a:rPr>
              <a:t>Đọc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trước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nội</a:t>
            </a:r>
            <a:r>
              <a:rPr lang="en-US" sz="2400" dirty="0">
                <a:solidFill>
                  <a:srgbClr val="002060"/>
                </a:solidFill>
                <a:latin typeface="UTM Avo" panose="02040603050506020204" pitchFamily="18" charset="0"/>
              </a:rPr>
              <a:t> </a:t>
            </a:r>
            <a:r>
              <a:rPr lang="en-US" sz="2400">
                <a:solidFill>
                  <a:srgbClr val="002060"/>
                </a:solidFill>
                <a:latin typeface="UTM Avo" panose="02040603050506020204" pitchFamily="18" charset="0"/>
              </a:rPr>
              <a:t>dung </a:t>
            </a:r>
            <a:r>
              <a:rPr lang="en-US" sz="2400" b="1" dirty="0">
                <a:solidFill>
                  <a:srgbClr val="002060"/>
                </a:solidFill>
                <a:latin typeface="UTM Avo" panose="02040603050506020204" pitchFamily="18" charset="0"/>
              </a:rPr>
              <a:t>B</a:t>
            </a:r>
            <a:r>
              <a:rPr lang="en-US" sz="2400" b="1">
                <a:solidFill>
                  <a:srgbClr val="002060"/>
                </a:solidFill>
                <a:latin typeface="UTM Avo" panose="02040603050506020204" pitchFamily="18" charset="0"/>
              </a:rPr>
              <a:t>ài </a:t>
            </a:r>
            <a:r>
              <a:rPr lang="en-US" sz="2400" b="1" dirty="0">
                <a:solidFill>
                  <a:srgbClr val="002060"/>
                </a:solidFill>
                <a:latin typeface="UTM Avo" panose="02040603050506020204" pitchFamily="18" charset="0"/>
              </a:rPr>
              <a:t>6</a:t>
            </a:r>
            <a:r>
              <a:rPr lang="en-US" sz="2400" dirty="0">
                <a:solidFill>
                  <a:srgbClr val="002060"/>
                </a:solidFill>
                <a:latin typeface="UTM Avo" panose="02040603050506020204" pitchFamily="18" charset="0"/>
              </a:rPr>
              <a:t>.</a:t>
            </a:r>
          </a:p>
        </p:txBody>
      </p:sp>
      <p:pic>
        <p:nvPicPr>
          <p:cNvPr id="25" name="Google Shape;37;p6">
            <a:extLst>
              <a:ext uri="{FF2B5EF4-FFF2-40B4-BE49-F238E27FC236}">
                <a16:creationId xmlns:a16="http://schemas.microsoft.com/office/drawing/2014/main" id="{ED4D8BD7-97CC-C276-5BCB-8F2516C112C6}"/>
              </a:ext>
            </a:extLst>
          </p:cNvPr>
          <p:cNvPicPr preferRelativeResize="0"/>
          <p:nvPr/>
        </p:nvPicPr>
        <p:blipFill rotWithShape="1">
          <a:blip r:embed="rId4">
            <a:alphaModFix/>
          </a:blip>
          <a:srcRect l="11308"/>
          <a:stretch/>
        </p:blipFill>
        <p:spPr>
          <a:xfrm rot="-2468692">
            <a:off x="10755045" y="4127916"/>
            <a:ext cx="2598223" cy="2638199"/>
          </a:xfrm>
          <a:prstGeom prst="rect">
            <a:avLst/>
          </a:prstGeom>
          <a:noFill/>
          <a:ln>
            <a:noFill/>
          </a:ln>
        </p:spPr>
      </p:pic>
      <p:pic>
        <p:nvPicPr>
          <p:cNvPr id="26" name="Google Shape;38;p6">
            <a:extLst>
              <a:ext uri="{FF2B5EF4-FFF2-40B4-BE49-F238E27FC236}">
                <a16:creationId xmlns:a16="http://schemas.microsoft.com/office/drawing/2014/main" id="{8D157692-E569-F857-DE34-027FACD12E0E}"/>
              </a:ext>
            </a:extLst>
          </p:cNvPr>
          <p:cNvPicPr preferRelativeResize="0"/>
          <p:nvPr/>
        </p:nvPicPr>
        <p:blipFill>
          <a:blip r:embed="rId5">
            <a:alphaModFix/>
          </a:blip>
          <a:stretch>
            <a:fillRect/>
          </a:stretch>
        </p:blipFill>
        <p:spPr>
          <a:xfrm rot="4606219" flipH="1">
            <a:off x="10377045" y="5028193"/>
            <a:ext cx="2558780" cy="2896348"/>
          </a:xfrm>
          <a:prstGeom prst="rect">
            <a:avLst/>
          </a:prstGeom>
          <a:noFill/>
          <a:ln>
            <a:noFill/>
          </a:ln>
        </p:spPr>
      </p:pic>
      <p:pic>
        <p:nvPicPr>
          <p:cNvPr id="27" name="Google Shape;39;p6">
            <a:extLst>
              <a:ext uri="{FF2B5EF4-FFF2-40B4-BE49-F238E27FC236}">
                <a16:creationId xmlns:a16="http://schemas.microsoft.com/office/drawing/2014/main" id="{38450F44-B9B5-FC81-ACFE-53F094D13572}"/>
              </a:ext>
            </a:extLst>
          </p:cNvPr>
          <p:cNvPicPr preferRelativeResize="0"/>
          <p:nvPr/>
        </p:nvPicPr>
        <p:blipFill>
          <a:blip r:embed="rId6">
            <a:alphaModFix/>
          </a:blip>
          <a:stretch>
            <a:fillRect/>
          </a:stretch>
        </p:blipFill>
        <p:spPr>
          <a:xfrm>
            <a:off x="-1049784" y="4694176"/>
            <a:ext cx="2660267" cy="2941601"/>
          </a:xfrm>
          <a:prstGeom prst="rect">
            <a:avLst/>
          </a:prstGeom>
          <a:noFill/>
          <a:ln>
            <a:noFill/>
          </a:ln>
        </p:spPr>
      </p:pic>
      <p:sp>
        <p:nvSpPr>
          <p:cNvPr id="28" name="Rectangle 27"/>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Bài 5: Thực phẩm và giá trị dinh dưỡng</a:t>
            </a:r>
            <a:endParaRPr lang="en-US" sz="2400" b="1">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02637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9447" y="301262"/>
            <a:ext cx="3802107" cy="2468063"/>
          </a:xfrm>
          <a:prstGeom prst="rect">
            <a:avLst/>
          </a:prstGeom>
        </p:spPr>
      </p:pic>
      <p:pic>
        <p:nvPicPr>
          <p:cNvPr id="3" name="Picture 2"/>
          <p:cNvPicPr>
            <a:picLocks noChangeAspect="1"/>
          </p:cNvPicPr>
          <p:nvPr/>
        </p:nvPicPr>
        <p:blipFill>
          <a:blip r:embed="rId3"/>
          <a:stretch>
            <a:fillRect/>
          </a:stretch>
        </p:blipFill>
        <p:spPr>
          <a:xfrm>
            <a:off x="4455930" y="301262"/>
            <a:ext cx="3512413" cy="2468062"/>
          </a:xfrm>
          <a:prstGeom prst="rect">
            <a:avLst/>
          </a:prstGeom>
        </p:spPr>
      </p:pic>
      <p:pic>
        <p:nvPicPr>
          <p:cNvPr id="4" name="Picture 3"/>
          <p:cNvPicPr>
            <a:picLocks noChangeAspect="1"/>
          </p:cNvPicPr>
          <p:nvPr/>
        </p:nvPicPr>
        <p:blipFill>
          <a:blip r:embed="rId4"/>
          <a:stretch>
            <a:fillRect/>
          </a:stretch>
        </p:blipFill>
        <p:spPr>
          <a:xfrm>
            <a:off x="8152719" y="301262"/>
            <a:ext cx="3852047" cy="2362337"/>
          </a:xfrm>
          <a:prstGeom prst="rect">
            <a:avLst/>
          </a:prstGeom>
        </p:spPr>
      </p:pic>
      <p:sp>
        <p:nvSpPr>
          <p:cNvPr id="5" name="TextBox 4"/>
          <p:cNvSpPr txBox="1"/>
          <p:nvPr/>
        </p:nvSpPr>
        <p:spPr>
          <a:xfrm>
            <a:off x="469448" y="3030583"/>
            <a:ext cx="3658416" cy="2677656"/>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Thịt</a:t>
            </a:r>
          </a:p>
          <a:p>
            <a:r>
              <a:rPr lang="en-US" sz="2800" smtClean="0">
                <a:latin typeface="Times New Roman" panose="02020603050405020304" pitchFamily="18" charset="0"/>
                <a:cs typeface="Times New Roman" panose="02020603050405020304" pitchFamily="18" charset="0"/>
              </a:rPr>
              <a:t>- Trứng</a:t>
            </a:r>
          </a:p>
          <a:p>
            <a:r>
              <a:rPr lang="en-US" sz="2800" smtClean="0">
                <a:latin typeface="Times New Roman" panose="02020603050405020304" pitchFamily="18" charset="0"/>
                <a:cs typeface="Times New Roman" panose="02020603050405020304" pitchFamily="18" charset="0"/>
              </a:rPr>
              <a:t>- Mộc nhĩ</a:t>
            </a:r>
          </a:p>
          <a:p>
            <a:r>
              <a:rPr lang="en-US" sz="2800" smtClean="0">
                <a:latin typeface="Times New Roman" panose="02020603050405020304" pitchFamily="18" charset="0"/>
                <a:cs typeface="Times New Roman" panose="02020603050405020304" pitchFamily="18" charset="0"/>
              </a:rPr>
              <a:t>- Miến</a:t>
            </a:r>
          </a:p>
          <a:p>
            <a:r>
              <a:rPr lang="en-US" sz="2800" smtClean="0">
                <a:latin typeface="Times New Roman" panose="02020603050405020304" pitchFamily="18" charset="0"/>
                <a:cs typeface="Times New Roman" panose="02020603050405020304" pitchFamily="18" charset="0"/>
              </a:rPr>
              <a:t>- Lá nem</a:t>
            </a:r>
          </a:p>
          <a:p>
            <a:r>
              <a:rPr lang="en-US" sz="2800" smtClean="0">
                <a:latin typeface="Times New Roman" panose="02020603050405020304" pitchFamily="18" charset="0"/>
                <a:cs typeface="Times New Roman" panose="02020603050405020304" pitchFamily="18" charset="0"/>
              </a:rPr>
              <a:t>- Gia vị</a:t>
            </a:r>
            <a:endParaRPr lang="en-US" sz="2800">
              <a:latin typeface="Times New Roman" panose="02020603050405020304" pitchFamily="18" charset="0"/>
              <a:cs typeface="Times New Roman" panose="02020603050405020304" pitchFamily="18" charset="0"/>
            </a:endParaRPr>
          </a:p>
        </p:txBody>
      </p:sp>
      <p:sp>
        <p:nvSpPr>
          <p:cNvPr id="6" name="TextBox 5"/>
          <p:cNvSpPr txBox="1"/>
          <p:nvPr/>
        </p:nvSpPr>
        <p:spPr>
          <a:xfrm>
            <a:off x="4606019" y="3182983"/>
            <a:ext cx="3658416" cy="1384995"/>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Thịt</a:t>
            </a:r>
          </a:p>
          <a:p>
            <a:r>
              <a:rPr lang="en-US" sz="2800" smtClean="0">
                <a:latin typeface="Times New Roman" panose="02020603050405020304" pitchFamily="18" charset="0"/>
                <a:cs typeface="Times New Roman" panose="02020603050405020304" pitchFamily="18" charset="0"/>
              </a:rPr>
              <a:t>- Trứng</a:t>
            </a:r>
          </a:p>
          <a:p>
            <a:r>
              <a:rPr lang="en-US" sz="2800" smtClean="0">
                <a:latin typeface="Times New Roman" panose="02020603050405020304" pitchFamily="18" charset="0"/>
                <a:cs typeface="Times New Roman" panose="02020603050405020304" pitchFamily="18" charset="0"/>
              </a:rPr>
              <a:t>- Gia vị</a:t>
            </a:r>
            <a:endParaRPr lang="en-US" sz="2800">
              <a:latin typeface="Times New Roman" panose="02020603050405020304" pitchFamily="18" charset="0"/>
              <a:cs typeface="Times New Roman" panose="02020603050405020304" pitchFamily="18" charset="0"/>
            </a:endParaRPr>
          </a:p>
        </p:txBody>
      </p:sp>
      <p:sp>
        <p:nvSpPr>
          <p:cNvPr id="7" name="TextBox 6"/>
          <p:cNvSpPr txBox="1"/>
          <p:nvPr/>
        </p:nvSpPr>
        <p:spPr>
          <a:xfrm>
            <a:off x="8533584" y="2752095"/>
            <a:ext cx="3658416" cy="2246769"/>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Cá</a:t>
            </a:r>
          </a:p>
          <a:p>
            <a:r>
              <a:rPr lang="en-US" sz="2800" smtClean="0">
                <a:latin typeface="Times New Roman" panose="02020603050405020304" pitchFamily="18" charset="0"/>
                <a:cs typeface="Times New Roman" panose="02020603050405020304" pitchFamily="18" charset="0"/>
              </a:rPr>
              <a:t>- Dưa chua</a:t>
            </a:r>
          </a:p>
          <a:p>
            <a:r>
              <a:rPr lang="en-US" sz="2800" smtClean="0">
                <a:latin typeface="Times New Roman" panose="02020603050405020304" pitchFamily="18" charset="0"/>
                <a:cs typeface="Times New Roman" panose="02020603050405020304" pitchFamily="18" charset="0"/>
              </a:rPr>
              <a:t>- Cà chua</a:t>
            </a:r>
          </a:p>
          <a:p>
            <a:r>
              <a:rPr lang="en-US" sz="2800" smtClean="0">
                <a:latin typeface="Times New Roman" panose="02020603050405020304" pitchFamily="18" charset="0"/>
                <a:cs typeface="Times New Roman" panose="02020603050405020304" pitchFamily="18" charset="0"/>
              </a:rPr>
              <a:t>- Rau thơm</a:t>
            </a:r>
          </a:p>
          <a:p>
            <a:r>
              <a:rPr lang="en-US" sz="2800" smtClean="0">
                <a:latin typeface="Times New Roman" panose="02020603050405020304" pitchFamily="18" charset="0"/>
                <a:cs typeface="Times New Roman" panose="02020603050405020304" pitchFamily="18" charset="0"/>
              </a:rPr>
              <a:t>- Gia vị</a:t>
            </a:r>
          </a:p>
        </p:txBody>
      </p:sp>
    </p:spTree>
    <p:extLst>
      <p:ext uri="{BB962C8B-B14F-4D97-AF65-F5344CB8AC3E}">
        <p14:creationId xmlns:p14="http://schemas.microsoft.com/office/powerpoint/2010/main" val="1102387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97"/>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82107640-31A4-6C2B-7CC7-8DA4EDD86BE6}"/>
              </a:ext>
            </a:extLst>
          </p:cNvPr>
          <p:cNvPicPr>
            <a:picLocks noChangeAspect="1"/>
          </p:cNvPicPr>
          <p:nvPr/>
        </p:nvPicPr>
        <p:blipFill>
          <a:blip r:embed="rId6"/>
          <a:stretch>
            <a:fillRect/>
          </a:stretch>
        </p:blipFill>
        <p:spPr>
          <a:xfrm>
            <a:off x="4501083" y="3015453"/>
            <a:ext cx="3189835" cy="1764777"/>
          </a:xfrm>
          <a:prstGeom prst="rect">
            <a:avLst/>
          </a:prstGeom>
        </p:spPr>
      </p:pic>
      <p:sp>
        <p:nvSpPr>
          <p:cNvPr id="6" name="Rectangle 5"/>
          <p:cNvSpPr/>
          <p:nvPr/>
        </p:nvSpPr>
        <p:spPr>
          <a:xfrm>
            <a:off x="0" y="0"/>
            <a:ext cx="12192000"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5" name="Google Shape;199;p29">
            <a:extLst>
              <a:ext uri="{FF2B5EF4-FFF2-40B4-BE49-F238E27FC236}">
                <a16:creationId xmlns:a16="http://schemas.microsoft.com/office/drawing/2014/main" id="{89829B5D-6CB0-FD65-8F76-463FE581B890}"/>
              </a:ext>
            </a:extLst>
          </p:cNvPr>
          <p:cNvSpPr txBox="1">
            <a:spLocks/>
          </p:cNvSpPr>
          <p:nvPr/>
        </p:nvSpPr>
        <p:spPr>
          <a:xfrm>
            <a:off x="665325" y="1544716"/>
            <a:ext cx="11526675" cy="645584"/>
          </a:xfrm>
          <a:prstGeom prst="rect">
            <a:avLst/>
          </a:prstGeom>
          <a:noFill/>
          <a:ln>
            <a:noFill/>
          </a:ln>
        </p:spPr>
        <p:txBody>
          <a:bodyPr spcFirstLastPara="1" wrap="square" lIns="121900" tIns="121900" rIns="0" bIns="121900" anchor="t"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100"/>
            </a:pPr>
            <a:r>
              <a:rPr lang="en-US" sz="2600" b="1">
                <a:solidFill>
                  <a:schemeClr val="accent2"/>
                </a:solidFill>
                <a:latin typeface="UTM Avo" panose="02040603050506020204" pitchFamily="18" charset="0"/>
              </a:rPr>
              <a:t>I. Các nhóm thực phẩm và nguồn cung cấp chính</a:t>
            </a:r>
            <a:endParaRPr lang="en-US" sz="2600" b="1" dirty="0">
              <a:solidFill>
                <a:schemeClr val="accent2"/>
              </a:solidFill>
              <a:latin typeface="UTM Avo" panose="02040603050506020204" pitchFamily="18" charset="0"/>
            </a:endParaRPr>
          </a:p>
        </p:txBody>
      </p:sp>
      <p:sp>
        <p:nvSpPr>
          <p:cNvPr id="7" name="Rectangle 6"/>
          <p:cNvSpPr/>
          <p:nvPr/>
        </p:nvSpPr>
        <p:spPr>
          <a:xfrm>
            <a:off x="0" y="-26127"/>
            <a:ext cx="12192000" cy="901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latin typeface="Times New Roman" panose="02020603050405020304" pitchFamily="18" charset="0"/>
                <a:cs typeface="Times New Roman" panose="02020603050405020304" pitchFamily="18" charset="0"/>
              </a:rPr>
              <a:t>Bài 5: </a:t>
            </a:r>
            <a:r>
              <a:rPr lang="en-US" sz="2800" b="1" smtClean="0">
                <a:solidFill>
                  <a:srgbClr val="FF0000"/>
                </a:solidFill>
                <a:latin typeface="Times New Roman" panose="02020603050405020304" pitchFamily="18" charset="0"/>
                <a:cs typeface="Times New Roman" panose="02020603050405020304" pitchFamily="18" charset="0"/>
              </a:rPr>
              <a:t>THỰC PHẨM VÀ GIÁ TRỊ DINH DƯỠNG</a:t>
            </a:r>
            <a:endParaRPr lang="en-US" sz="2800" b="1">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4885508" y="2146851"/>
            <a:ext cx="6335343" cy="4419506"/>
          </a:xfrm>
          <a:prstGeom prst="rect">
            <a:avLst/>
          </a:prstGeom>
        </p:spPr>
      </p:pic>
      <p:sp>
        <p:nvSpPr>
          <p:cNvPr id="10" name="Oval Callout 9"/>
          <p:cNvSpPr/>
          <p:nvPr/>
        </p:nvSpPr>
        <p:spPr>
          <a:xfrm>
            <a:off x="9104812" y="744583"/>
            <a:ext cx="2978332" cy="1286978"/>
          </a:xfrm>
          <a:prstGeom prst="wedgeEllipseCallout">
            <a:avLst>
              <a:gd name="adj1" fmla="val -17485"/>
              <a:gd name="adj2" fmla="val 6463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FF0000"/>
                </a:solidFill>
                <a:latin typeface="Times New Roman" panose="02020603050405020304" pitchFamily="18" charset="0"/>
                <a:cs typeface="Times New Roman" panose="02020603050405020304" pitchFamily="18" charset="0"/>
              </a:rPr>
              <a:t>Thực phẩm là gì?</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8A0ECB6E-45E4-DD3E-8919-48E2F2BE50EC}"/>
              </a:ext>
            </a:extLst>
          </p:cNvPr>
          <p:cNvSpPr/>
          <p:nvPr/>
        </p:nvSpPr>
        <p:spPr>
          <a:xfrm>
            <a:off x="537780" y="2315521"/>
            <a:ext cx="4034219" cy="2308324"/>
          </a:xfrm>
          <a:prstGeom prst="rect">
            <a:avLst/>
          </a:prstGeom>
        </p:spPr>
        <p:txBody>
          <a:bodyPr wrap="square">
            <a:spAutoFit/>
          </a:bodyPr>
          <a:lstStyle/>
          <a:p>
            <a:pPr algn="just">
              <a:lnSpc>
                <a:spcPct val="150000"/>
              </a:lnSpc>
              <a:spcAft>
                <a:spcPts val="1067"/>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uống</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sống</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smtClean="0">
                <a:latin typeface="Times New Roman" panose="02020603050405020304" pitchFamily="18" charset="0"/>
                <a:ea typeface="Calibri" panose="020F0502020204030204" pitchFamily="34" charset="0"/>
                <a:cs typeface="Times New Roman" panose="02020603050405020304" pitchFamily="18" charset="0"/>
              </a:rPr>
              <a:t>hoặc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quản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Untitled design (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3331" y="0"/>
            <a:ext cx="11983265" cy="6740434"/>
          </a:xfrm>
        </p:spPr>
      </p:pic>
    </p:spTree>
    <p:extLst>
      <p:ext uri="{BB962C8B-B14F-4D97-AF65-F5344CB8AC3E}">
        <p14:creationId xmlns:p14="http://schemas.microsoft.com/office/powerpoint/2010/main" val="1203208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Untitled design (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365124"/>
            <a:ext cx="10617926" cy="6127115"/>
          </a:xfrm>
        </p:spPr>
      </p:pic>
    </p:spTree>
    <p:extLst>
      <p:ext uri="{BB962C8B-B14F-4D97-AF65-F5344CB8AC3E}">
        <p14:creationId xmlns:p14="http://schemas.microsoft.com/office/powerpoint/2010/main" val="397769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Untitled design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365125"/>
            <a:ext cx="11991703" cy="6055624"/>
          </a:xfrm>
        </p:spPr>
      </p:pic>
    </p:spTree>
    <p:extLst>
      <p:ext uri="{BB962C8B-B14F-4D97-AF65-F5344CB8AC3E}">
        <p14:creationId xmlns:p14="http://schemas.microsoft.com/office/powerpoint/2010/main" val="1071675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kUTYClu"/>
  <p:tag name="ARTICULATE_SLIDE_THUMBNAIL_REFRESH" val="1"/>
  <p:tag name="ARTICULATE_SLIDE_COUNT" val="3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Công nghệ 6.potx" id="{7ADA24BD-8747-40F0-BBDE-136C86062521}" vid="{F6928F3B-E00A-4CBE-9D5F-D40D57A83E63}"/>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366</TotalTime>
  <Words>1767</Words>
  <Application>Microsoft Office PowerPoint</Application>
  <PresentationFormat>Widescreen</PresentationFormat>
  <Paragraphs>147</Paragraphs>
  <Slides>35</Slides>
  <Notes>29</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Garamond</vt:lpstr>
      <vt:lpstr>Arial</vt:lpstr>
      <vt:lpstr>Times New Roman</vt:lpstr>
      <vt:lpstr>UTM Avo</vt:lpstr>
      <vt:lpstr>Wingdings</vt:lpstr>
      <vt:lpstr>Calibri</vt:lpstr>
      <vt:lpstr>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MP</cp:lastModifiedBy>
  <cp:revision>27</cp:revision>
  <dcterms:created xsi:type="dcterms:W3CDTF">2023-10-25T07:43:57Z</dcterms:created>
  <dcterms:modified xsi:type="dcterms:W3CDTF">2025-11-09T14:14:05Z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