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5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3" r:id="rId13"/>
  </p:sldIdLst>
  <p:sldSz cx="18288000" cy="10287000"/>
  <p:notesSz cx="6858000" cy="9144000"/>
  <p:embeddedFontLst>
    <p:embeddedFont>
      <p:font typeface="Poppins Bold Italics" panose="020B0604020202020204" charset="0"/>
      <p:regular r:id="rId15"/>
    </p:embeddedFont>
    <p:embeddedFont>
      <p:font typeface="Poppins" panose="020B0604020202020204" charset="0"/>
      <p:regular r:id="rId16"/>
    </p:embeddedFont>
    <p:embeddedFont>
      <p:font typeface="Poppins Bold" panose="020B0604020202020204" charset="0"/>
      <p:regular r:id="rId17"/>
    </p:embeddedFont>
    <p:embeddedFont>
      <p:font typeface="Montserrat Ultra-Bold" panose="020B0604020202020204" charset="-93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T Norms Bold" panose="020B0604020202020204" charset="0"/>
      <p:regular r:id="rId23"/>
    </p:embeddedFont>
    <p:embeddedFont>
      <p:font typeface="Wingdings 3" panose="05040102010807070707" pitchFamily="18" charset="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B5A5-6543-4486-A0BF-AE8475FD82F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99306-FA69-4FEB-96D0-5B9435E7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4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9306-FA69-4FEB-96D0-5B9435E79D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25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99306-FA69-4FEB-96D0-5B9435E79D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6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0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79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10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2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4138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9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99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4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0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8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9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9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6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-1179"/>
            <a:ext cx="3535011" cy="1028105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631" y="220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5253" b="-65253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3455894" y="6503532"/>
            <a:ext cx="11860306" cy="0"/>
          </a:xfrm>
          <a:prstGeom prst="line">
            <a:avLst/>
          </a:prstGeom>
          <a:ln w="38100" cap="flat">
            <a:solidFill>
              <a:srgbClr val="DC0E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2590800" y="1903886"/>
            <a:ext cx="14097000" cy="268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934"/>
              </a:lnSpc>
            </a:pPr>
            <a:r>
              <a:rPr lang="en-US" sz="14952" b="1" dirty="0" smtClean="0">
                <a:solidFill>
                  <a:srgbClr val="DC0E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 SINH </a:t>
            </a:r>
            <a:r>
              <a:rPr lang="en-US" sz="14952" b="1" dirty="0">
                <a:solidFill>
                  <a:srgbClr val="DC0E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HOẠT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3823311"/>
            <a:ext cx="17373600" cy="268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934"/>
              </a:lnSpc>
            </a:pPr>
            <a:r>
              <a:rPr lang="en-US" sz="8000" b="1" dirty="0" smtClean="0">
                <a:solidFill>
                  <a:srgbClr val="DC0E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 CHI BỘ THƯỜNG KỲ THÁNG 12</a:t>
            </a:r>
            <a:endParaRPr lang="en-US" sz="8000" b="1" dirty="0">
              <a:solidFill>
                <a:srgbClr val="DC0E20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8939" y="951650"/>
            <a:ext cx="8941692" cy="563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   CHI BỘ TRƯỜNG THCS ĐOÀN TÙNG</a:t>
            </a:r>
            <a:endParaRPr lang="en-US" sz="3399" b="1" dirty="0">
              <a:solidFill>
                <a:srgbClr val="0000FF"/>
              </a:solidFill>
              <a:latin typeface="Times New Roman" panose="02020603050405020304" pitchFamily="18" charset="0"/>
              <a:ea typeface="Poppins Bold"/>
              <a:cs typeface="Times New Roman" panose="02020603050405020304" pitchFamily="18" charset="0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54363" y="7112098"/>
            <a:ext cx="4037133" cy="64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 smtClean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endParaRPr lang="en-US" sz="3800" dirty="0">
              <a:solidFill>
                <a:srgbClr val="DC0E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685800" y="347644"/>
            <a:ext cx="9405696" cy="586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ĐẢNG ỦY XÃ NGUYỄN LƯƠNG BẰNG</a:t>
            </a:r>
            <a:endParaRPr lang="en-US" sz="3600" b="1" dirty="0">
              <a:solidFill>
                <a:srgbClr val="0000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10069084" y="369332"/>
            <a:ext cx="7347179" cy="569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ĐẢNG CỘNG SẢN VIỆT NAM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Poppins Bold"/>
              <a:cs typeface="Times New Roman" panose="02020603050405020304" pitchFamily="18" charset="0"/>
              <a:sym typeface="Poppins Bol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871788"/>
            <a:ext cx="8001000" cy="2451003"/>
          </a:xfrm>
          <a:prstGeom prst="rect">
            <a:avLst/>
          </a:prstGeom>
        </p:spPr>
      </p:pic>
    </p:spTree>
  </p:cSld>
  <p:clrMapOvr>
    <a:masterClrMapping/>
  </p:clrMapOvr>
  <p:transition spd="slow" advTm="19305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253" b="-652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18288000" cy="3124869"/>
            <a:chOff x="0" y="0"/>
            <a:chExt cx="4680038" cy="7996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0038" cy="799678"/>
            </a:xfrm>
            <a:custGeom>
              <a:avLst/>
              <a:gdLst/>
              <a:ahLst/>
              <a:cxnLst/>
              <a:rect l="l" t="t" r="r" b="b"/>
              <a:pathLst>
                <a:path w="4680038" h="799678">
                  <a:moveTo>
                    <a:pt x="0" y="0"/>
                  </a:moveTo>
                  <a:lnTo>
                    <a:pt x="4680038" y="0"/>
                  </a:lnTo>
                  <a:lnTo>
                    <a:pt x="4680038" y="799678"/>
                  </a:lnTo>
                  <a:lnTo>
                    <a:pt x="0" y="799678"/>
                  </a:lnTo>
                  <a:close/>
                </a:path>
              </a:pathLst>
            </a:custGeom>
            <a:blipFill>
              <a:blip r:embed="rId3"/>
              <a:stretch>
                <a:fillRect t="-1574" b="-1574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 flipV="1">
            <a:off x="6486457" y="5019675"/>
            <a:ext cx="8154486" cy="0"/>
          </a:xfrm>
          <a:prstGeom prst="line">
            <a:avLst/>
          </a:prstGeom>
          <a:ln w="38100" cap="flat">
            <a:solidFill>
              <a:srgbClr val="DC0E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228600" y="4583550"/>
            <a:ext cx="717232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 smtClean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Chi </a:t>
            </a:r>
            <a:r>
              <a:rPr lang="en-US" sz="3500" dirty="0" err="1" smtClean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bộ</a:t>
            </a:r>
            <a:r>
              <a:rPr lang="en-US" sz="3500" dirty="0" smtClean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500" dirty="0" err="1" smtClean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Trường</a:t>
            </a:r>
            <a:r>
              <a:rPr lang="en-US" sz="3500" dirty="0" smtClean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500" dirty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THCS </a:t>
            </a:r>
            <a:r>
              <a:rPr lang="en-US" sz="3500" dirty="0" err="1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Đoàn</a:t>
            </a:r>
            <a:r>
              <a:rPr lang="en-US" sz="3500" dirty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500" dirty="0" err="1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Tùng</a:t>
            </a:r>
            <a:endParaRPr lang="en-US" sz="3500" dirty="0">
              <a:solidFill>
                <a:srgbClr val="DC0E20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040953" y="4526280"/>
            <a:ext cx="2732697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9"/>
              </a:lnSpc>
            </a:pPr>
            <a:r>
              <a:rPr lang="en-US" sz="390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03/12/2025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09800" y="5670282"/>
            <a:ext cx="15047580" cy="276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93"/>
              </a:lnSpc>
            </a:pPr>
            <a:r>
              <a:rPr lang="en-US" sz="16352" b="1" dirty="0" smtClean="0">
                <a:solidFill>
                  <a:srgbClr val="DC0E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THẢO LUẬN.</a:t>
            </a:r>
            <a:endParaRPr lang="en-US" sz="16352" b="1" dirty="0">
              <a:solidFill>
                <a:srgbClr val="DC0E20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2324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39318"/>
            <a:ext cx="18288000" cy="3124869"/>
            <a:chOff x="0" y="0"/>
            <a:chExt cx="4680038" cy="7996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0038" cy="799678"/>
            </a:xfrm>
            <a:custGeom>
              <a:avLst/>
              <a:gdLst/>
              <a:ahLst/>
              <a:cxnLst/>
              <a:rect l="l" t="t" r="r" b="b"/>
              <a:pathLst>
                <a:path w="4680038" h="799678">
                  <a:moveTo>
                    <a:pt x="0" y="0"/>
                  </a:moveTo>
                  <a:lnTo>
                    <a:pt x="4680038" y="0"/>
                  </a:lnTo>
                  <a:lnTo>
                    <a:pt x="4680038" y="799678"/>
                  </a:lnTo>
                  <a:lnTo>
                    <a:pt x="0" y="799678"/>
                  </a:lnTo>
                  <a:close/>
                </a:path>
              </a:pathLst>
            </a:custGeom>
            <a:blipFill>
              <a:blip r:embed="rId2"/>
              <a:stretch>
                <a:fillRect t="-1574" b="-1574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 flipV="1">
            <a:off x="6248400" y="4152900"/>
            <a:ext cx="8154486" cy="0"/>
          </a:xfrm>
          <a:prstGeom prst="line">
            <a:avLst/>
          </a:prstGeom>
          <a:ln w="38100" cap="flat">
            <a:solidFill>
              <a:srgbClr val="DC0E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0" y="3730472"/>
            <a:ext cx="717232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 smtClean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Chi </a:t>
            </a:r>
            <a:r>
              <a:rPr lang="en-US" sz="3500" dirty="0" err="1" smtClean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bộ</a:t>
            </a:r>
            <a:r>
              <a:rPr lang="en-US" sz="3500" dirty="0" smtClean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500" dirty="0" err="1" smtClean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Trường</a:t>
            </a:r>
            <a:r>
              <a:rPr lang="en-US" sz="3500" dirty="0" smtClean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500" dirty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THCS </a:t>
            </a:r>
            <a:r>
              <a:rPr lang="en-US" sz="3500" dirty="0" err="1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Đoàn</a:t>
            </a:r>
            <a:r>
              <a:rPr lang="en-US" sz="3500" dirty="0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500" dirty="0" err="1">
                <a:solidFill>
                  <a:srgbClr val="DC0E2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Tùng</a:t>
            </a:r>
            <a:endParaRPr lang="en-US" sz="3500" dirty="0">
              <a:solidFill>
                <a:srgbClr val="DC0E20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859000" y="3694140"/>
            <a:ext cx="2732697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9"/>
              </a:lnSpc>
            </a:pPr>
            <a:r>
              <a:rPr lang="en-US" sz="39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03/12/2025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95800" y="4817608"/>
            <a:ext cx="1092999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 dirty="0" smtClean="0">
                <a:solidFill>
                  <a:srgbClr val="DC0E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Ý KIẾN PHÁT BIỂU</a:t>
            </a:r>
            <a:endParaRPr lang="en-US" sz="8000" b="1" dirty="0">
              <a:solidFill>
                <a:srgbClr val="DC0E20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29316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253" b="-652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18288000" cy="3124869"/>
            <a:chOff x="0" y="0"/>
            <a:chExt cx="4680038" cy="7996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0038" cy="799678"/>
            </a:xfrm>
            <a:custGeom>
              <a:avLst/>
              <a:gdLst/>
              <a:ahLst/>
              <a:cxnLst/>
              <a:rect l="l" t="t" r="r" b="b"/>
              <a:pathLst>
                <a:path w="4680038" h="799678">
                  <a:moveTo>
                    <a:pt x="0" y="0"/>
                  </a:moveTo>
                  <a:lnTo>
                    <a:pt x="4680038" y="0"/>
                  </a:lnTo>
                  <a:lnTo>
                    <a:pt x="4680038" y="799678"/>
                  </a:lnTo>
                  <a:lnTo>
                    <a:pt x="0" y="799678"/>
                  </a:lnTo>
                  <a:close/>
                </a:path>
              </a:pathLst>
            </a:custGeom>
            <a:blipFill>
              <a:blip r:embed="rId3"/>
              <a:stretch>
                <a:fillRect t="-1574" b="-1574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 flipV="1">
            <a:off x="6486457" y="5019675"/>
            <a:ext cx="8154486" cy="0"/>
          </a:xfrm>
          <a:prstGeom prst="line">
            <a:avLst/>
          </a:prstGeom>
          <a:ln w="38100" cap="flat">
            <a:solidFill>
              <a:srgbClr val="DC0E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904875" y="4554538"/>
            <a:ext cx="5457757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Trường THCS Đoàn Tùng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40953" y="4526280"/>
            <a:ext cx="2732697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9"/>
              </a:lnSpc>
            </a:pPr>
            <a:r>
              <a:rPr lang="en-US" sz="390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03/12/2025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29000" y="5555720"/>
            <a:ext cx="12734925" cy="2936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893"/>
              </a:lnSpc>
            </a:pPr>
            <a:r>
              <a:rPr lang="en-US" sz="16352" b="1" dirty="0" smtClean="0">
                <a:solidFill>
                  <a:srgbClr val="DC0E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KẾT LUẬN</a:t>
            </a:r>
            <a:endParaRPr lang="en-US" sz="16352" b="1" dirty="0">
              <a:solidFill>
                <a:srgbClr val="DC0E20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5253" b="-652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24975" y="3070860"/>
            <a:ext cx="7652657" cy="6830060"/>
            <a:chOff x="0" y="0"/>
            <a:chExt cx="1185597" cy="10581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5597" cy="1058155"/>
            </a:xfrm>
            <a:custGeom>
              <a:avLst/>
              <a:gdLst/>
              <a:ahLst/>
              <a:cxnLst/>
              <a:rect l="l" t="t" r="r" b="b"/>
              <a:pathLst>
                <a:path w="1185597" h="1058155">
                  <a:moveTo>
                    <a:pt x="0" y="0"/>
                  </a:moveTo>
                  <a:lnTo>
                    <a:pt x="1185597" y="0"/>
                  </a:lnTo>
                  <a:lnTo>
                    <a:pt x="1185597" y="1058155"/>
                  </a:lnTo>
                  <a:lnTo>
                    <a:pt x="0" y="1058155"/>
                  </a:lnTo>
                  <a:close/>
                </a:path>
              </a:pathLst>
            </a:custGeom>
            <a:blipFill>
              <a:blip r:embed="rId6"/>
              <a:stretch>
                <a:fillRect l="-13162" r="-1316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62000" y="229225"/>
            <a:ext cx="525780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 b="1" dirty="0" err="1" smtClean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Phần</a:t>
            </a:r>
            <a:r>
              <a:rPr lang="en-US" sz="9999" b="1" dirty="0" smtClean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1:  </a:t>
            </a:r>
            <a:endParaRPr lang="en-US" sz="9999" b="1" dirty="0">
              <a:solidFill>
                <a:srgbClr val="FFFFFF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7661" y="3608530"/>
            <a:ext cx="7863028" cy="284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b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Phần</a:t>
            </a:r>
            <a:r>
              <a:rPr lang="en-US" sz="4799" b="1" dirty="0">
                <a:solidFill>
                  <a:srgbClr val="F2F83D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 4</a:t>
            </a:r>
          </a:p>
          <a:p>
            <a:pPr algn="l">
              <a:lnSpc>
                <a:spcPts val="5320"/>
              </a:lnSpc>
            </a:pP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“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Vận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dụng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tư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tưởng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Hồ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Chí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Minh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về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thực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hành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tiết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kiệm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,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chống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lãng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phí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trong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giai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đoạn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3800" b="1" i="1" dirty="0" err="1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hiện</a:t>
            </a:r>
            <a:r>
              <a:rPr lang="en-US" sz="3800" b="1" i="1" dirty="0">
                <a:solidFill>
                  <a:srgbClr val="F2F83D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nay ”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68032" y="9291320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49882" y="342900"/>
            <a:ext cx="122857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Tổ chức học tập chuyên đề theo tư tưởng đạo đức, phong cách </a:t>
            </a:r>
            <a:r>
              <a:rPr lang="da-DK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HCM</a:t>
            </a:r>
            <a:r>
              <a:rPr lang="da-DK" sz="44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Tổ chức học tập chuyên đề theo tư tưởng đạo đức, phong cách HCM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80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1727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5253" b="-652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43006" y="1701427"/>
            <a:ext cx="7652657" cy="6231345"/>
            <a:chOff x="0" y="0"/>
            <a:chExt cx="1185597" cy="9653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5597" cy="965398"/>
            </a:xfrm>
            <a:custGeom>
              <a:avLst/>
              <a:gdLst/>
              <a:ahLst/>
              <a:cxnLst/>
              <a:rect l="l" t="t" r="r" b="b"/>
              <a:pathLst>
                <a:path w="1185597" h="965398">
                  <a:moveTo>
                    <a:pt x="0" y="0"/>
                  </a:moveTo>
                  <a:lnTo>
                    <a:pt x="1185597" y="0"/>
                  </a:lnTo>
                  <a:lnTo>
                    <a:pt x="1185597" y="965398"/>
                  </a:lnTo>
                  <a:lnTo>
                    <a:pt x="0" y="965398"/>
                  </a:lnTo>
                  <a:close/>
                </a:path>
              </a:pathLst>
            </a:custGeom>
            <a:blipFill>
              <a:blip r:embed="rId6"/>
              <a:stretch>
                <a:fillRect l="-6721" r="-6721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18763" y="727627"/>
            <a:ext cx="9624243" cy="117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 dirty="0">
                <a:solidFill>
                  <a:srgbClr val="DC0E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ĐÁNH GIÁ VIỆC TỰ HỌC TẬP CHUYÊN ĐỀ THÁNG 11/2025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3400" y="2642534"/>
            <a:ext cx="8346322" cy="2532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4"/>
              </a:lnSpc>
            </a:pP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-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Học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tập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chuyên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đề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chuyển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đổi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số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vận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dụng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vào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thực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tiễn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đảm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bảo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đúng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quy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trình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</a:t>
            </a:r>
          </a:p>
          <a:p>
            <a:pPr algn="l">
              <a:lnSpc>
                <a:spcPts val="5004"/>
              </a:lnSpc>
            </a:pPr>
            <a:endParaRPr lang="en-US" sz="3574" dirty="0">
              <a:solidFill>
                <a:srgbClr val="DC0E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8763" y="5012969"/>
            <a:ext cx="8368037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4"/>
              </a:lnSpc>
            </a:pP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-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Tích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cực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hưởng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ứng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tinh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thần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tiết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kiệm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ở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mọi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nơi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mọi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lúc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để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trở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thành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những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người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có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văn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hóa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ứng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xử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văn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minh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thời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đại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574" dirty="0" err="1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mới</a:t>
            </a:r>
            <a:r>
              <a:rPr lang="en-US" sz="3574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 </a:t>
            </a:r>
          </a:p>
          <a:p>
            <a:pPr algn="l">
              <a:lnSpc>
                <a:spcPts val="5004"/>
              </a:lnSpc>
            </a:pPr>
            <a:endParaRPr lang="en-US" sz="3574" dirty="0">
              <a:solidFill>
                <a:srgbClr val="DC0E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71867" y="761583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4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5253" b="-6525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4043" y="2179887"/>
            <a:ext cx="7338243" cy="129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8"/>
              </a:lnSpc>
            </a:pPr>
            <a:r>
              <a:rPr lang="en-US" sz="5600" b="1" dirty="0">
                <a:solidFill>
                  <a:srgbClr val="DC0E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TÓM TẮT CHỦ ĐỀ HỌC TẬP THÁNG 12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4043" y="4362361"/>
            <a:ext cx="7962900" cy="335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Phần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4  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“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Những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câu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chuyện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kể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về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tấm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gương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đạo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đức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của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Bác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Hồ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trong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thực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hành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tiết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kiệm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chống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lãng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phí</a:t>
            </a:r>
            <a:r>
              <a:rPr lang="en-US" sz="3800" dirty="0">
                <a:solidFill>
                  <a:srgbClr val="DC0E20"/>
                </a:solidFill>
                <a:latin typeface="Poppins"/>
                <a:ea typeface="Poppins"/>
                <a:cs typeface="Poppins"/>
                <a:sym typeface="Poppins"/>
              </a:rPr>
              <a:t> ”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707453" y="335443"/>
            <a:ext cx="9155346" cy="1892850"/>
            <a:chOff x="0" y="0"/>
            <a:chExt cx="2411285" cy="498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1285" cy="498528"/>
            </a:xfrm>
            <a:custGeom>
              <a:avLst/>
              <a:gdLst/>
              <a:ahLst/>
              <a:cxnLst/>
              <a:rect l="l" t="t" r="r" b="b"/>
              <a:pathLst>
                <a:path w="2411285" h="498528">
                  <a:moveTo>
                    <a:pt x="24523" y="0"/>
                  </a:moveTo>
                  <a:lnTo>
                    <a:pt x="2386762" y="0"/>
                  </a:lnTo>
                  <a:cubicBezTo>
                    <a:pt x="2393266" y="0"/>
                    <a:pt x="2399503" y="2584"/>
                    <a:pt x="2404102" y="7183"/>
                  </a:cubicBezTo>
                  <a:cubicBezTo>
                    <a:pt x="2408701" y="11782"/>
                    <a:pt x="2411285" y="18019"/>
                    <a:pt x="2411285" y="24523"/>
                  </a:cubicBezTo>
                  <a:lnTo>
                    <a:pt x="2411285" y="474005"/>
                  </a:lnTo>
                  <a:cubicBezTo>
                    <a:pt x="2411285" y="480509"/>
                    <a:pt x="2408701" y="486747"/>
                    <a:pt x="2404102" y="491346"/>
                  </a:cubicBezTo>
                  <a:cubicBezTo>
                    <a:pt x="2399503" y="495945"/>
                    <a:pt x="2393266" y="498528"/>
                    <a:pt x="2386762" y="498528"/>
                  </a:cubicBezTo>
                  <a:lnTo>
                    <a:pt x="24523" y="498528"/>
                  </a:lnTo>
                  <a:cubicBezTo>
                    <a:pt x="10979" y="498528"/>
                    <a:pt x="0" y="487549"/>
                    <a:pt x="0" y="474005"/>
                  </a:cubicBezTo>
                  <a:lnTo>
                    <a:pt x="0" y="24523"/>
                  </a:lnTo>
                  <a:cubicBezTo>
                    <a:pt x="0" y="10979"/>
                    <a:pt x="10979" y="0"/>
                    <a:pt x="24523" y="0"/>
                  </a:cubicBezTo>
                  <a:close/>
                </a:path>
              </a:pathLst>
            </a:custGeom>
            <a:solidFill>
              <a:srgbClr val="8DB9F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411285" cy="574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158"/>
                </a:lnSpc>
              </a:pP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-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Chống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tham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ô,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lãng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phí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,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quan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liêu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–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coi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đó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là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những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“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giặc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nội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xâm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”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gây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thiệt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hại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cho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Đảng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cho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dân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707453" y="2552700"/>
            <a:ext cx="9155346" cy="2383691"/>
            <a:chOff x="0" y="0"/>
            <a:chExt cx="2411285" cy="627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11285" cy="627804"/>
            </a:xfrm>
            <a:custGeom>
              <a:avLst/>
              <a:gdLst/>
              <a:ahLst/>
              <a:cxnLst/>
              <a:rect l="l" t="t" r="r" b="b"/>
              <a:pathLst>
                <a:path w="2411285" h="627804">
                  <a:moveTo>
                    <a:pt x="21140" y="0"/>
                  </a:moveTo>
                  <a:lnTo>
                    <a:pt x="2390144" y="0"/>
                  </a:lnTo>
                  <a:cubicBezTo>
                    <a:pt x="2395751" y="0"/>
                    <a:pt x="2401128" y="2227"/>
                    <a:pt x="2405093" y="6192"/>
                  </a:cubicBezTo>
                  <a:cubicBezTo>
                    <a:pt x="2409057" y="10156"/>
                    <a:pt x="2411285" y="15534"/>
                    <a:pt x="2411285" y="21140"/>
                  </a:cubicBezTo>
                  <a:lnTo>
                    <a:pt x="2411285" y="606663"/>
                  </a:lnTo>
                  <a:cubicBezTo>
                    <a:pt x="2411285" y="612270"/>
                    <a:pt x="2409057" y="617647"/>
                    <a:pt x="2405093" y="621612"/>
                  </a:cubicBezTo>
                  <a:cubicBezTo>
                    <a:pt x="2401128" y="625576"/>
                    <a:pt x="2395751" y="627804"/>
                    <a:pt x="2390144" y="627804"/>
                  </a:cubicBezTo>
                  <a:lnTo>
                    <a:pt x="21140" y="627804"/>
                  </a:lnTo>
                  <a:cubicBezTo>
                    <a:pt x="15534" y="627804"/>
                    <a:pt x="10156" y="625576"/>
                    <a:pt x="6192" y="621612"/>
                  </a:cubicBezTo>
                  <a:cubicBezTo>
                    <a:pt x="2227" y="617647"/>
                    <a:pt x="0" y="612270"/>
                    <a:pt x="0" y="606663"/>
                  </a:cubicBezTo>
                  <a:lnTo>
                    <a:pt x="0" y="21140"/>
                  </a:lnTo>
                  <a:cubicBezTo>
                    <a:pt x="0" y="15534"/>
                    <a:pt x="2227" y="10156"/>
                    <a:pt x="6192" y="6192"/>
                  </a:cubicBezTo>
                  <a:cubicBezTo>
                    <a:pt x="10156" y="2227"/>
                    <a:pt x="15534" y="0"/>
                    <a:pt x="21140" y="0"/>
                  </a:cubicBezTo>
                  <a:close/>
                </a:path>
              </a:pathLst>
            </a:custGeom>
            <a:solidFill>
              <a:srgbClr val="8DB9F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411285" cy="704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158"/>
                </a:lnSpc>
              </a:pP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-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Thực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hành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tiết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kiệm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không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phải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là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hà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tiện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mà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là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biết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trân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trọng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sức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lao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động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biết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dùng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đúng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–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dùng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đủ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–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dùng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hiệu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quả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từng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đồng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tiền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vật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tư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thời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gian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và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nguồn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lực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của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nhân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dân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07453" y="5247327"/>
            <a:ext cx="9155346" cy="2182173"/>
            <a:chOff x="0" y="-102928"/>
            <a:chExt cx="2411285" cy="574728"/>
          </a:xfrm>
        </p:grpSpPr>
        <p:sp>
          <p:nvSpPr>
            <p:cNvPr id="12" name="Freeform 12"/>
            <p:cNvSpPr/>
            <p:nvPr/>
          </p:nvSpPr>
          <p:spPr>
            <a:xfrm>
              <a:off x="0" y="-86935"/>
              <a:ext cx="2411285" cy="498528"/>
            </a:xfrm>
            <a:custGeom>
              <a:avLst/>
              <a:gdLst/>
              <a:ahLst/>
              <a:cxnLst/>
              <a:rect l="l" t="t" r="r" b="b"/>
              <a:pathLst>
                <a:path w="2411285" h="498528">
                  <a:moveTo>
                    <a:pt x="24523" y="0"/>
                  </a:moveTo>
                  <a:lnTo>
                    <a:pt x="2386762" y="0"/>
                  </a:lnTo>
                  <a:cubicBezTo>
                    <a:pt x="2393266" y="0"/>
                    <a:pt x="2399503" y="2584"/>
                    <a:pt x="2404102" y="7183"/>
                  </a:cubicBezTo>
                  <a:cubicBezTo>
                    <a:pt x="2408701" y="11782"/>
                    <a:pt x="2411285" y="18019"/>
                    <a:pt x="2411285" y="24523"/>
                  </a:cubicBezTo>
                  <a:lnTo>
                    <a:pt x="2411285" y="474005"/>
                  </a:lnTo>
                  <a:cubicBezTo>
                    <a:pt x="2411285" y="480509"/>
                    <a:pt x="2408701" y="486747"/>
                    <a:pt x="2404102" y="491346"/>
                  </a:cubicBezTo>
                  <a:cubicBezTo>
                    <a:pt x="2399503" y="495945"/>
                    <a:pt x="2393266" y="498528"/>
                    <a:pt x="2386762" y="498528"/>
                  </a:cubicBezTo>
                  <a:lnTo>
                    <a:pt x="24523" y="498528"/>
                  </a:lnTo>
                  <a:cubicBezTo>
                    <a:pt x="10979" y="498528"/>
                    <a:pt x="0" y="487549"/>
                    <a:pt x="0" y="474005"/>
                  </a:cubicBezTo>
                  <a:lnTo>
                    <a:pt x="0" y="24523"/>
                  </a:lnTo>
                  <a:cubicBezTo>
                    <a:pt x="0" y="10979"/>
                    <a:pt x="10979" y="0"/>
                    <a:pt x="24523" y="0"/>
                  </a:cubicBezTo>
                  <a:close/>
                </a:path>
              </a:pathLst>
            </a:custGeom>
            <a:solidFill>
              <a:srgbClr val="8DB9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02928"/>
              <a:ext cx="2411285" cy="574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158"/>
                </a:lnSpc>
              </a:pP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-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Tiết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kiệm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chính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là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giữ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gìn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phẩm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chất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cần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,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kiệm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,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liêm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,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chính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–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cốt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lõi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trong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đạo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đức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của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người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cách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mạng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07453" y="7713891"/>
            <a:ext cx="9155346" cy="2383691"/>
            <a:chOff x="0" y="0"/>
            <a:chExt cx="2411285" cy="6278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11285" cy="627804"/>
            </a:xfrm>
            <a:custGeom>
              <a:avLst/>
              <a:gdLst/>
              <a:ahLst/>
              <a:cxnLst/>
              <a:rect l="l" t="t" r="r" b="b"/>
              <a:pathLst>
                <a:path w="2411285" h="627804">
                  <a:moveTo>
                    <a:pt x="24523" y="0"/>
                  </a:moveTo>
                  <a:lnTo>
                    <a:pt x="2386762" y="0"/>
                  </a:lnTo>
                  <a:cubicBezTo>
                    <a:pt x="2393266" y="0"/>
                    <a:pt x="2399503" y="2584"/>
                    <a:pt x="2404102" y="7183"/>
                  </a:cubicBezTo>
                  <a:cubicBezTo>
                    <a:pt x="2408701" y="11782"/>
                    <a:pt x="2411285" y="18019"/>
                    <a:pt x="2411285" y="24523"/>
                  </a:cubicBezTo>
                  <a:lnTo>
                    <a:pt x="2411285" y="603281"/>
                  </a:lnTo>
                  <a:cubicBezTo>
                    <a:pt x="2411285" y="616824"/>
                    <a:pt x="2400305" y="627804"/>
                    <a:pt x="2386762" y="627804"/>
                  </a:cubicBezTo>
                  <a:lnTo>
                    <a:pt x="24523" y="627804"/>
                  </a:lnTo>
                  <a:cubicBezTo>
                    <a:pt x="10979" y="627804"/>
                    <a:pt x="0" y="616824"/>
                    <a:pt x="0" y="603281"/>
                  </a:cubicBezTo>
                  <a:lnTo>
                    <a:pt x="0" y="24523"/>
                  </a:lnTo>
                  <a:cubicBezTo>
                    <a:pt x="0" y="10979"/>
                    <a:pt x="10979" y="0"/>
                    <a:pt x="24523" y="0"/>
                  </a:cubicBezTo>
                  <a:close/>
                </a:path>
              </a:pathLst>
            </a:custGeom>
            <a:solidFill>
              <a:srgbClr val="8DB9F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2411285" cy="704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158"/>
                </a:lnSpc>
              </a:pP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-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Tư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tưởng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tiết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kiệm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của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Bác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không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chỉ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thể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hiện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trong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lời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dạy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mà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bằng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tấm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gương</a:t>
              </a:r>
              <a:r>
                <a:rPr lang="en-US" sz="297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</a:t>
              </a:r>
              <a:r>
                <a:rPr lang="en-US" sz="297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sống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từ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sinh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hoạt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đời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thường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cách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làm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việc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khoa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học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đến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việc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sử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dụng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tài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sản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7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công</a:t>
              </a:r>
              <a:r>
                <a:rPr lang="en-US" sz="297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</p:txBody>
        </p:sp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8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5253" b="-6525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7739178" y="-686656"/>
            <a:ext cx="0" cy="11289741"/>
          </a:xfrm>
          <a:prstGeom prst="line">
            <a:avLst/>
          </a:prstGeom>
          <a:ln w="95250" cap="flat">
            <a:solidFill>
              <a:srgbClr val="DC0E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28703" y="390477"/>
            <a:ext cx="7553325" cy="214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6"/>
              </a:lnSpc>
            </a:pPr>
            <a:r>
              <a:rPr lang="en-US" sz="4700" b="1" dirty="0">
                <a:solidFill>
                  <a:srgbClr val="DC0E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CÂU CHUYỆN THÁNG 12 “DI CHÚC BÁC HỒ VỀ TIẾT KIỆM CHỐNG LÃNG PHÍ ”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77481" y="296019"/>
            <a:ext cx="9457660" cy="915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   </a:t>
            </a:r>
            <a:r>
              <a:rPr lang="en-US" sz="2999" dirty="0" err="1" smtClean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Nhiều</a:t>
            </a:r>
            <a:r>
              <a:rPr lang="en-US" sz="2999" dirty="0" smtClean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người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Việt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Nam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cũng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đã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biết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tới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câu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chuyện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Bác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viết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giấy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1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mặt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dùng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chiếc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phong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bì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2,3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lần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Rồi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thật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xúc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động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ta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biết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về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điều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căn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dặn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cuối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cùng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Di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chúc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của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Bác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sau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bao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tâm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tư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: “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Sau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tôi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qua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đời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chớ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nên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tổ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chức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điếu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phúng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linh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đình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để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khỏi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lãng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phí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thì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giờ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tiền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bạc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của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nhân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dân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”.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     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Thậm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chí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Bác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còn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dặn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dò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chi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tiết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hơn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đó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là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yêu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cầu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“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hài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được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đốt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”,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thì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cho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vào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3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hộp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sành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trôn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trên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3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quả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Bắc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Trung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Nam.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Cách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làm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đó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theo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Bác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là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không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tốn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đất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ruộng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Người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còn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căn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dặn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rất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cẩn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thận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chỉ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trường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hợp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“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ta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có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nhiều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điện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”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thì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điện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táng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tốt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hơn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Vì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với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Bác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lãng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phí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thời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giờ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tiền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bạc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của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nhân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dân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là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có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tội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với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dân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với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nước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 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    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danh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sách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những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việc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cần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làm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ngay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làm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thường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xuyên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phải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đạt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hiệu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quả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từng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công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việc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di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chúc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của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Bác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cũng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nhấn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mạnh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đến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việc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thực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hành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chống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tiết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kiệm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lãng</a:t>
            </a:r>
            <a:r>
              <a:rPr lang="en-US" sz="2999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phí</a:t>
            </a:r>
            <a:r>
              <a:rPr lang="en-US" sz="2999" dirty="0" smtClean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</a:t>
            </a:r>
            <a:endParaRPr lang="en-US" sz="2999" dirty="0">
              <a:solidFill>
                <a:srgbClr val="000000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15517" y="3531073"/>
            <a:ext cx="7379696" cy="587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      55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năm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qua,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lời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dặn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Di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chúc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cũng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lối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giản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dị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tiết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kiệm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Chủ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tịch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Chí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Minh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vẫn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còn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nguyên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giá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trị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tiễn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     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cuốn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ký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“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Bác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viết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Di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chúc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”,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ông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Vũ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Kỳ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ký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Bác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)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nêu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chi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tiết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rất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cảm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“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ngày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10/5/1969,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9h30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10h30,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Bác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đã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viết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toàn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bộ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mở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đầu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Di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chúc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mặt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tờ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Tin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tham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khảo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đặc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biệt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ra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ngày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3/5/1969”.</a:t>
            </a:r>
          </a:p>
        </p:txBody>
      </p:sp>
      <p:pic>
        <p:nvPicPr>
          <p:cNvPr id="7" name="câu chuyện tháng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03" y="9542699"/>
            <a:ext cx="609600" cy="609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8">
        <p:pull/>
      </p:transition>
    </mc:Choice>
    <mc:Fallback xmlns="">
      <p:transition spd="slow" advTm="15278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xit" presetSubtype="1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8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6" grpId="0"/>
    </p:bldLst>
  </p:timing>
  <p:extLst mod="1">
    <p:ext uri="{E180D4A7-C9FB-4DFB-919C-405C955672EB}">
      <p14:showEvtLst xmlns:p14="http://schemas.microsoft.com/office/powerpoint/2010/main">
        <p14:playEvt time="108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4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5253" b="-6525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3727" y="814704"/>
            <a:ext cx="9624243" cy="176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88"/>
              </a:lnSpc>
            </a:pPr>
            <a:r>
              <a:rPr lang="en-US" sz="76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THỐNG NHẤT NỘI DUNG LÀM THEO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9714" y="2804368"/>
            <a:ext cx="5452565" cy="1702276"/>
            <a:chOff x="166513" y="-66675"/>
            <a:chExt cx="1436067" cy="448336"/>
          </a:xfrm>
        </p:grpSpPr>
        <p:sp>
          <p:nvSpPr>
            <p:cNvPr id="5" name="Freeform 5"/>
            <p:cNvSpPr/>
            <p:nvPr/>
          </p:nvSpPr>
          <p:spPr>
            <a:xfrm>
              <a:off x="166513" y="-5171"/>
              <a:ext cx="1416219" cy="381661"/>
            </a:xfrm>
            <a:custGeom>
              <a:avLst/>
              <a:gdLst/>
              <a:ahLst/>
              <a:cxnLst/>
              <a:rect l="l" t="t" r="r" b="b"/>
              <a:pathLst>
                <a:path w="1416219" h="381661">
                  <a:moveTo>
                    <a:pt x="0" y="0"/>
                  </a:moveTo>
                  <a:lnTo>
                    <a:pt x="1213019" y="0"/>
                  </a:lnTo>
                  <a:lnTo>
                    <a:pt x="1416219" y="190830"/>
                  </a:lnTo>
                  <a:lnTo>
                    <a:pt x="1213019" y="381661"/>
                  </a:lnTo>
                  <a:lnTo>
                    <a:pt x="0" y="381661"/>
                  </a:lnTo>
                  <a:lnTo>
                    <a:pt x="203200" y="190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C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77800" y="-66675"/>
              <a:ext cx="1424780" cy="448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98"/>
                </a:lnSpc>
              </a:pPr>
              <a:r>
                <a:rPr lang="en-US" sz="3500" b="1" dirty="0" err="1" smtClean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Về</a:t>
              </a:r>
              <a:r>
                <a:rPr lang="en-US" sz="3500" b="1" dirty="0" smtClean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0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đạo</a:t>
              </a:r>
              <a:r>
                <a:rPr lang="en-US" sz="350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0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đức</a:t>
              </a:r>
              <a:r>
                <a:rPr lang="en-US" sz="350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50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lối</a:t>
              </a:r>
              <a:r>
                <a:rPr lang="en-US" sz="350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0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sống</a:t>
              </a:r>
              <a:endParaRPr lang="en-US" sz="3500" b="1" dirty="0">
                <a:solidFill>
                  <a:srgbClr val="F2F83D"/>
                </a:solidFill>
                <a:latin typeface="TT Norms Bold"/>
                <a:ea typeface="TT Norms Bold"/>
                <a:cs typeface="TT Norms Bold"/>
                <a:sym typeface="TT Norms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96648" y="2804368"/>
            <a:ext cx="5691352" cy="1702276"/>
            <a:chOff x="-76200" y="-66675"/>
            <a:chExt cx="1498957" cy="448336"/>
          </a:xfrm>
        </p:grpSpPr>
        <p:sp>
          <p:nvSpPr>
            <p:cNvPr id="8" name="Freeform 8"/>
            <p:cNvSpPr/>
            <p:nvPr/>
          </p:nvSpPr>
          <p:spPr>
            <a:xfrm>
              <a:off x="-76200" y="0"/>
              <a:ext cx="1498957" cy="381661"/>
            </a:xfrm>
            <a:custGeom>
              <a:avLst/>
              <a:gdLst/>
              <a:ahLst/>
              <a:cxnLst/>
              <a:rect l="l" t="t" r="r" b="b"/>
              <a:pathLst>
                <a:path w="1422757" h="381661">
                  <a:moveTo>
                    <a:pt x="0" y="0"/>
                  </a:moveTo>
                  <a:lnTo>
                    <a:pt x="1219557" y="0"/>
                  </a:lnTo>
                  <a:lnTo>
                    <a:pt x="1422757" y="190830"/>
                  </a:lnTo>
                  <a:lnTo>
                    <a:pt x="1219557" y="381661"/>
                  </a:lnTo>
                  <a:lnTo>
                    <a:pt x="0" y="381661"/>
                  </a:lnTo>
                  <a:lnTo>
                    <a:pt x="203200" y="190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C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99001" y="-66675"/>
              <a:ext cx="1247556" cy="448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98"/>
                </a:lnSpc>
              </a:pP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Về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phong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cách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nêu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gương</a:t>
              </a:r>
              <a:endParaRPr lang="en-US" sz="3570" b="1" dirty="0">
                <a:solidFill>
                  <a:srgbClr val="F2F83D"/>
                </a:solidFill>
                <a:latin typeface="TT Norms Bold"/>
                <a:ea typeface="TT Norms Bold"/>
                <a:cs typeface="TT Norms Bold"/>
                <a:sym typeface="TT Norms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313269" y="3057525"/>
            <a:ext cx="7572701" cy="1449119"/>
            <a:chOff x="0" y="0"/>
            <a:chExt cx="1994456" cy="38166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94456" cy="381661"/>
            </a:xfrm>
            <a:custGeom>
              <a:avLst/>
              <a:gdLst/>
              <a:ahLst/>
              <a:cxnLst/>
              <a:rect l="l" t="t" r="r" b="b"/>
              <a:pathLst>
                <a:path w="1994456" h="381661">
                  <a:moveTo>
                    <a:pt x="0" y="0"/>
                  </a:moveTo>
                  <a:lnTo>
                    <a:pt x="1791256" y="0"/>
                  </a:lnTo>
                  <a:lnTo>
                    <a:pt x="1994456" y="190830"/>
                  </a:lnTo>
                  <a:lnTo>
                    <a:pt x="1791256" y="381661"/>
                  </a:lnTo>
                  <a:lnTo>
                    <a:pt x="0" y="381661"/>
                  </a:lnTo>
                  <a:lnTo>
                    <a:pt x="203200" y="190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C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77800" y="-66675"/>
              <a:ext cx="1740456" cy="448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98"/>
                </a:lnSpc>
              </a:pP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Về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ý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thức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trách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nhiệm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trong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công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tác</a:t>
              </a:r>
              <a:endParaRPr lang="en-US" sz="3570" b="1" dirty="0">
                <a:solidFill>
                  <a:srgbClr val="F2F83D"/>
                </a:solidFill>
                <a:latin typeface="TT Norms Bold"/>
                <a:ea typeface="TT Norms Bold"/>
                <a:cs typeface="TT Norms Bold"/>
                <a:sym typeface="TT Norms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7394" y="4648200"/>
            <a:ext cx="5377206" cy="5638800"/>
            <a:chOff x="0" y="0"/>
            <a:chExt cx="1416219" cy="14851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6219" cy="1485116"/>
            </a:xfrm>
            <a:custGeom>
              <a:avLst/>
              <a:gdLst/>
              <a:ahLst/>
              <a:cxnLst/>
              <a:rect l="l" t="t" r="r" b="b"/>
              <a:pathLst>
                <a:path w="1416219" h="1485116">
                  <a:moveTo>
                    <a:pt x="24476" y="0"/>
                  </a:moveTo>
                  <a:lnTo>
                    <a:pt x="1391743" y="0"/>
                  </a:lnTo>
                  <a:cubicBezTo>
                    <a:pt x="1405261" y="0"/>
                    <a:pt x="1416219" y="10958"/>
                    <a:pt x="1416219" y="24476"/>
                  </a:cubicBezTo>
                  <a:lnTo>
                    <a:pt x="1416219" y="1460640"/>
                  </a:lnTo>
                  <a:cubicBezTo>
                    <a:pt x="1416219" y="1474158"/>
                    <a:pt x="1405261" y="1485116"/>
                    <a:pt x="1391743" y="1485116"/>
                  </a:cubicBezTo>
                  <a:lnTo>
                    <a:pt x="24476" y="1485116"/>
                  </a:lnTo>
                  <a:cubicBezTo>
                    <a:pt x="10958" y="1485116"/>
                    <a:pt x="0" y="1474158"/>
                    <a:pt x="0" y="1460640"/>
                  </a:cubicBezTo>
                  <a:lnTo>
                    <a:pt x="0" y="24476"/>
                  </a:lnTo>
                  <a:cubicBezTo>
                    <a:pt x="0" y="10958"/>
                    <a:pt x="10958" y="0"/>
                    <a:pt x="24476" y="0"/>
                  </a:cubicBezTo>
                  <a:close/>
                </a:path>
              </a:pathLst>
            </a:custGeom>
            <a:solidFill>
              <a:srgbClr val="0054C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416219" cy="153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298"/>
                </a:lnSpc>
              </a:pP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-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Nêu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gương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thực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hành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tiết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kiệm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trong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mọi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công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việc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và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sinh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hoạt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: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tiết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kiệm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điện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nước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văn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phòng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phẩm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;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tránh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hình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thức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phô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trương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.</a:t>
              </a:r>
            </a:p>
            <a:p>
              <a:pPr algn="l">
                <a:lnSpc>
                  <a:spcPts val="4298"/>
                </a:lnSpc>
              </a:pP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-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Sống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giản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dị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trung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thực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liêm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khiết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;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không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tham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lợi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cá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nhân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không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lợi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dụng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chức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trách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để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gây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lãng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phí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84794" y="4648200"/>
            <a:ext cx="6177306" cy="5638800"/>
            <a:chOff x="0" y="0"/>
            <a:chExt cx="1626945" cy="14851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26945" cy="1485116"/>
            </a:xfrm>
            <a:custGeom>
              <a:avLst/>
              <a:gdLst/>
              <a:ahLst/>
              <a:cxnLst/>
              <a:rect l="l" t="t" r="r" b="b"/>
              <a:pathLst>
                <a:path w="1626945" h="1485116">
                  <a:moveTo>
                    <a:pt x="21306" y="0"/>
                  </a:moveTo>
                  <a:lnTo>
                    <a:pt x="1605639" y="0"/>
                  </a:lnTo>
                  <a:cubicBezTo>
                    <a:pt x="1611290" y="0"/>
                    <a:pt x="1616709" y="2245"/>
                    <a:pt x="1620705" y="6240"/>
                  </a:cubicBezTo>
                  <a:cubicBezTo>
                    <a:pt x="1624700" y="10236"/>
                    <a:pt x="1626945" y="15655"/>
                    <a:pt x="1626945" y="21306"/>
                  </a:cubicBezTo>
                  <a:lnTo>
                    <a:pt x="1626945" y="1463810"/>
                  </a:lnTo>
                  <a:cubicBezTo>
                    <a:pt x="1626945" y="1475577"/>
                    <a:pt x="1617406" y="1485116"/>
                    <a:pt x="1605639" y="1485116"/>
                  </a:cubicBezTo>
                  <a:lnTo>
                    <a:pt x="21306" y="1485116"/>
                  </a:lnTo>
                  <a:cubicBezTo>
                    <a:pt x="9539" y="1485116"/>
                    <a:pt x="0" y="1475577"/>
                    <a:pt x="0" y="1463810"/>
                  </a:cubicBezTo>
                  <a:lnTo>
                    <a:pt x="0" y="21306"/>
                  </a:lnTo>
                  <a:cubicBezTo>
                    <a:pt x="0" y="9539"/>
                    <a:pt x="9539" y="0"/>
                    <a:pt x="21306" y="0"/>
                  </a:cubicBezTo>
                  <a:close/>
                </a:path>
              </a:pathLst>
            </a:custGeom>
            <a:solidFill>
              <a:srgbClr val="0054C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626945" cy="153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298"/>
                </a:lnSpc>
              </a:pP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-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Làm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việc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khoa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học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hiệu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quả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;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tránh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kéo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dài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thời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gian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tránh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làm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việc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hình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thức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.</a:t>
              </a:r>
            </a:p>
            <a:p>
              <a:pPr algn="l">
                <a:lnSpc>
                  <a:spcPts val="4298"/>
                </a:lnSpc>
              </a:pP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-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Sử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dụng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có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trách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nhiệm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tài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sản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công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trang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thiết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bị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cơ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sở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vật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chất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của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đơn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vị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.</a:t>
              </a:r>
            </a:p>
            <a:p>
              <a:pPr algn="l">
                <a:lnSpc>
                  <a:spcPts val="4298"/>
                </a:lnSpc>
              </a:pP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-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Trong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chuyển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đổi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số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: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sử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dụng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phần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mềm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dữ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liệu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thiết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bị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đúng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mục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đích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tránh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lãng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phí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đầu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tư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637994" y="4648200"/>
            <a:ext cx="5377206" cy="5638800"/>
            <a:chOff x="0" y="0"/>
            <a:chExt cx="1416219" cy="14851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6219" cy="1485116"/>
            </a:xfrm>
            <a:custGeom>
              <a:avLst/>
              <a:gdLst/>
              <a:ahLst/>
              <a:cxnLst/>
              <a:rect l="l" t="t" r="r" b="b"/>
              <a:pathLst>
                <a:path w="1416219" h="1485116">
                  <a:moveTo>
                    <a:pt x="24476" y="0"/>
                  </a:moveTo>
                  <a:lnTo>
                    <a:pt x="1391743" y="0"/>
                  </a:lnTo>
                  <a:cubicBezTo>
                    <a:pt x="1405261" y="0"/>
                    <a:pt x="1416219" y="10958"/>
                    <a:pt x="1416219" y="24476"/>
                  </a:cubicBezTo>
                  <a:lnTo>
                    <a:pt x="1416219" y="1460640"/>
                  </a:lnTo>
                  <a:cubicBezTo>
                    <a:pt x="1416219" y="1474158"/>
                    <a:pt x="1405261" y="1485116"/>
                    <a:pt x="1391743" y="1485116"/>
                  </a:cubicBezTo>
                  <a:lnTo>
                    <a:pt x="24476" y="1485116"/>
                  </a:lnTo>
                  <a:cubicBezTo>
                    <a:pt x="10958" y="1485116"/>
                    <a:pt x="0" y="1474158"/>
                    <a:pt x="0" y="1460640"/>
                  </a:cubicBezTo>
                  <a:lnTo>
                    <a:pt x="0" y="24476"/>
                  </a:lnTo>
                  <a:cubicBezTo>
                    <a:pt x="0" y="10958"/>
                    <a:pt x="10958" y="0"/>
                    <a:pt x="24476" y="0"/>
                  </a:cubicBezTo>
                  <a:close/>
                </a:path>
              </a:pathLst>
            </a:custGeom>
            <a:solidFill>
              <a:srgbClr val="0054C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416219" cy="153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298"/>
                </a:lnSpc>
              </a:pP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-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Đảng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viên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phải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là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người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đầu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trong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tiết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kiệm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để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học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sinh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phụ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huynh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đồng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nghiệp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noi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theo.</a:t>
              </a:r>
              <a:endParaRPr lang="en-US" sz="307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endParaRPr>
            </a:p>
            <a:p>
              <a:pPr algn="l">
                <a:lnSpc>
                  <a:spcPts val="4298"/>
                </a:lnSpc>
              </a:pP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-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Kiên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quyết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đấu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tranh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với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biểu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hiện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lãng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phí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hình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thức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sử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dụng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nguồn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lực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không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hợp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lý</a:t>
              </a:r>
              <a:r>
                <a:rPr lang="en-US" sz="3070" b="1" dirty="0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.</a:t>
              </a:r>
            </a:p>
            <a:p>
              <a:pPr algn="l">
                <a:lnSpc>
                  <a:spcPts val="4298"/>
                </a:lnSpc>
              </a:pPr>
              <a:endParaRPr lang="en-US" sz="307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endParaRPr>
            </a:p>
          </p:txBody>
        </p:sp>
      </p:grp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">
        <p:push dir="u"/>
      </p:transition>
    </mc:Choice>
    <mc:Fallback xmlns="">
      <p:transition spd="slow" advTm="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253" b="-65253"/>
            </a:stretch>
          </a:blipFill>
        </p:spPr>
      </p:sp>
      <p:sp>
        <p:nvSpPr>
          <p:cNvPr id="3" name="Freeform 3"/>
          <p:cNvSpPr/>
          <p:nvPr/>
        </p:nvSpPr>
        <p:spPr>
          <a:xfrm rot="3172156" flipH="1">
            <a:off x="1003946" y="2950314"/>
            <a:ext cx="3430364" cy="10201825"/>
          </a:xfrm>
          <a:custGeom>
            <a:avLst/>
            <a:gdLst/>
            <a:ahLst/>
            <a:cxnLst/>
            <a:rect l="l" t="t" r="r" b="b"/>
            <a:pathLst>
              <a:path w="3430364" h="10201825">
                <a:moveTo>
                  <a:pt x="3430364" y="0"/>
                </a:moveTo>
                <a:lnTo>
                  <a:pt x="0" y="0"/>
                </a:lnTo>
                <a:lnTo>
                  <a:pt x="0" y="10201825"/>
                </a:lnTo>
                <a:lnTo>
                  <a:pt x="3430364" y="10201825"/>
                </a:lnTo>
                <a:lnTo>
                  <a:pt x="34303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1314450"/>
            <a:ext cx="9849363" cy="7432674"/>
            <a:chOff x="0" y="0"/>
            <a:chExt cx="1131166" cy="853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31166" cy="853617"/>
            </a:xfrm>
            <a:custGeom>
              <a:avLst/>
              <a:gdLst/>
              <a:ahLst/>
              <a:cxnLst/>
              <a:rect l="l" t="t" r="r" b="b"/>
              <a:pathLst>
                <a:path w="1131166" h="853617">
                  <a:moveTo>
                    <a:pt x="0" y="0"/>
                  </a:moveTo>
                  <a:lnTo>
                    <a:pt x="1131166" y="0"/>
                  </a:lnTo>
                  <a:lnTo>
                    <a:pt x="1131166" y="853617"/>
                  </a:lnTo>
                  <a:lnTo>
                    <a:pt x="0" y="853617"/>
                  </a:lnTo>
                  <a:close/>
                </a:path>
              </a:pathLst>
            </a:custGeom>
            <a:blipFill>
              <a:blip r:embed="rId4"/>
              <a:stretch>
                <a:fillRect l="-309" r="-309"/>
              </a:stretch>
            </a:blipFill>
          </p:spPr>
        </p:sp>
      </p:grpSp>
      <p:sp>
        <p:nvSpPr>
          <p:cNvPr id="6" name="AutoShape 6"/>
          <p:cNvSpPr/>
          <p:nvPr/>
        </p:nvSpPr>
        <p:spPr>
          <a:xfrm>
            <a:off x="17705525" y="0"/>
            <a:ext cx="0" cy="6461124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38369" y="6632574"/>
            <a:ext cx="9420738" cy="129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8"/>
              </a:lnSpc>
            </a:pPr>
            <a:r>
              <a:rPr lang="en-US" sz="5600" b="1">
                <a:solidFill>
                  <a:srgbClr val="DC0E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THỐNG NHẤT NỘI DUNG LÀM THEO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8369" y="8077301"/>
            <a:ext cx="9144000" cy="923160"/>
            <a:chOff x="0" y="0"/>
            <a:chExt cx="2427745" cy="245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27745" cy="245100"/>
            </a:xfrm>
            <a:custGeom>
              <a:avLst/>
              <a:gdLst/>
              <a:ahLst/>
              <a:cxnLst/>
              <a:rect l="l" t="t" r="r" b="b"/>
              <a:pathLst>
                <a:path w="2427745" h="245100">
                  <a:moveTo>
                    <a:pt x="0" y="0"/>
                  </a:moveTo>
                  <a:lnTo>
                    <a:pt x="2224545" y="0"/>
                  </a:lnTo>
                  <a:lnTo>
                    <a:pt x="2427745" y="122550"/>
                  </a:lnTo>
                  <a:lnTo>
                    <a:pt x="2224545" y="245100"/>
                  </a:lnTo>
                  <a:lnTo>
                    <a:pt x="0" y="245100"/>
                  </a:lnTo>
                  <a:lnTo>
                    <a:pt x="203200" y="122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C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66675"/>
              <a:ext cx="2173745" cy="311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98"/>
                </a:lnSpc>
              </a:pP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Đảng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viên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Trường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THCS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Đoàn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570" b="1" dirty="0" err="1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Tùng</a:t>
              </a:r>
              <a:r>
                <a:rPr lang="en-US" sz="3570" b="1" dirty="0">
                  <a:solidFill>
                    <a:srgbClr val="F2F8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59107" y="6461124"/>
            <a:ext cx="8867262" cy="3433177"/>
            <a:chOff x="0" y="0"/>
            <a:chExt cx="2335410" cy="9042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35411" cy="904211"/>
            </a:xfrm>
            <a:custGeom>
              <a:avLst/>
              <a:gdLst/>
              <a:ahLst/>
              <a:cxnLst/>
              <a:rect l="l" t="t" r="r" b="b"/>
              <a:pathLst>
                <a:path w="2335411" h="904211">
                  <a:moveTo>
                    <a:pt x="14843" y="0"/>
                  </a:moveTo>
                  <a:lnTo>
                    <a:pt x="2320568" y="0"/>
                  </a:lnTo>
                  <a:cubicBezTo>
                    <a:pt x="2328765" y="0"/>
                    <a:pt x="2335411" y="6645"/>
                    <a:pt x="2335411" y="14843"/>
                  </a:cubicBezTo>
                  <a:lnTo>
                    <a:pt x="2335411" y="889369"/>
                  </a:lnTo>
                  <a:cubicBezTo>
                    <a:pt x="2335411" y="893305"/>
                    <a:pt x="2333847" y="897080"/>
                    <a:pt x="2331063" y="899864"/>
                  </a:cubicBezTo>
                  <a:cubicBezTo>
                    <a:pt x="2328280" y="902647"/>
                    <a:pt x="2324504" y="904211"/>
                    <a:pt x="2320568" y="904211"/>
                  </a:cubicBezTo>
                  <a:lnTo>
                    <a:pt x="14843" y="904211"/>
                  </a:lnTo>
                  <a:cubicBezTo>
                    <a:pt x="6645" y="904211"/>
                    <a:pt x="0" y="897566"/>
                    <a:pt x="0" y="889369"/>
                  </a:cubicBezTo>
                  <a:lnTo>
                    <a:pt x="0" y="14843"/>
                  </a:lnTo>
                  <a:cubicBezTo>
                    <a:pt x="0" y="10906"/>
                    <a:pt x="1564" y="7131"/>
                    <a:pt x="4347" y="4347"/>
                  </a:cubicBezTo>
                  <a:cubicBezTo>
                    <a:pt x="7131" y="1564"/>
                    <a:pt x="10906" y="0"/>
                    <a:pt x="14843" y="0"/>
                  </a:cubicBezTo>
                  <a:close/>
                </a:path>
              </a:pathLst>
            </a:custGeom>
            <a:solidFill>
              <a:srgbClr val="F2F83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335410" cy="951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298"/>
                </a:lnSpc>
              </a:pP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-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Tiết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kiệm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trong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quản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lý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CSVC,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điện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–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nước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vật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tư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trường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học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.</a:t>
              </a:r>
            </a:p>
            <a:p>
              <a:pPr algn="l">
                <a:lnSpc>
                  <a:spcPts val="4298"/>
                </a:lnSpc>
              </a:pP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-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Quản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lý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hiệu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quả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trang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thiết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bị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chuyển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đổi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số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;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phát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huy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tối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đa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thiết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bị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đã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đầu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tư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.</a:t>
              </a:r>
            </a:p>
            <a:p>
              <a:pPr algn="l">
                <a:lnSpc>
                  <a:spcPts val="4298"/>
                </a:lnSpc>
              </a:pP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-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Giữ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gìn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bảo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quản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trường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lớp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xanh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–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sạch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– </a:t>
              </a:r>
              <a:r>
                <a:rPr lang="en-US" sz="3070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đẹp</a:t>
              </a:r>
              <a:r>
                <a:rPr lang="en-US" sz="307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.</a:t>
              </a:r>
            </a:p>
          </p:txBody>
        </p:sp>
      </p:grpSp>
    </p:spTree>
  </p:cSld>
  <p:clrMapOvr>
    <a:masterClrMapping/>
  </p:clrMapOvr>
  <p:transition spd="med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2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" accel="10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0683"/>
            <a:ext cx="18288000" cy="3124869"/>
            <a:chOff x="0" y="0"/>
            <a:chExt cx="4680038" cy="7996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0038" cy="799678"/>
            </a:xfrm>
            <a:custGeom>
              <a:avLst/>
              <a:gdLst/>
              <a:ahLst/>
              <a:cxnLst/>
              <a:rect l="l" t="t" r="r" b="b"/>
              <a:pathLst>
                <a:path w="4680038" h="799678">
                  <a:moveTo>
                    <a:pt x="0" y="0"/>
                  </a:moveTo>
                  <a:lnTo>
                    <a:pt x="4680038" y="0"/>
                  </a:lnTo>
                  <a:lnTo>
                    <a:pt x="4680038" y="799678"/>
                  </a:lnTo>
                  <a:lnTo>
                    <a:pt x="0" y="799678"/>
                  </a:lnTo>
                  <a:close/>
                </a:path>
              </a:pathLst>
            </a:custGeom>
            <a:blipFill>
              <a:blip r:embed="rId2"/>
              <a:stretch>
                <a:fillRect t="-1574" b="-1574"/>
              </a:stretch>
            </a:blipFill>
          </p:spPr>
        </p:sp>
      </p:grpSp>
      <p:sp>
        <p:nvSpPr>
          <p:cNvPr id="10" name="Oval 9"/>
          <p:cNvSpPr/>
          <p:nvPr/>
        </p:nvSpPr>
        <p:spPr>
          <a:xfrm>
            <a:off x="5867400" y="3314700"/>
            <a:ext cx="5410200" cy="3657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48400" y="438150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90800" y="7353300"/>
            <a:ext cx="6324600" cy="2590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14600" y="7382435"/>
            <a:ext cx="632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/>
              <a:t>Ghi</a:t>
            </a:r>
            <a:r>
              <a:rPr lang="en-US" sz="6000" dirty="0" smtClean="0"/>
              <a:t> </a:t>
            </a:r>
            <a:r>
              <a:rPr lang="en-US" sz="6000" dirty="0" err="1" smtClean="0"/>
              <a:t>sổ</a:t>
            </a:r>
            <a:r>
              <a:rPr lang="en-US" sz="6000" dirty="0" smtClean="0"/>
              <a:t> </a:t>
            </a:r>
          </a:p>
          <a:p>
            <a:pPr algn="ctr"/>
            <a:r>
              <a:rPr lang="en-US" sz="6000" dirty="0" err="1" smtClean="0"/>
              <a:t>người</a:t>
            </a:r>
            <a:r>
              <a:rPr lang="en-US" sz="6000" dirty="0" smtClean="0"/>
              <a:t> </a:t>
            </a:r>
            <a:r>
              <a:rPr lang="en-US" sz="6000" dirty="0" err="1" smtClean="0"/>
              <a:t>tốt</a:t>
            </a:r>
            <a:r>
              <a:rPr lang="en-US" sz="6000" dirty="0" smtClean="0"/>
              <a:t> , </a:t>
            </a:r>
            <a:r>
              <a:rPr lang="en-US" sz="6000" dirty="0" err="1" smtClean="0"/>
              <a:t>việc</a:t>
            </a:r>
            <a:r>
              <a:rPr lang="en-US" sz="6000" dirty="0" smtClean="0"/>
              <a:t> </a:t>
            </a:r>
            <a:r>
              <a:rPr lang="en-US" sz="6000" dirty="0" err="1" smtClean="0"/>
              <a:t>tốt</a:t>
            </a:r>
            <a:endParaRPr lang="en-US" sz="6000" dirty="0"/>
          </a:p>
        </p:txBody>
      </p:sp>
      <p:sp>
        <p:nvSpPr>
          <p:cNvPr id="14" name="Rounded Rectangle 13"/>
          <p:cNvSpPr/>
          <p:nvPr/>
        </p:nvSpPr>
        <p:spPr>
          <a:xfrm>
            <a:off x="9982200" y="7353300"/>
            <a:ext cx="6324600" cy="2590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642912" y="7962900"/>
            <a:ext cx="4650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Kết</a:t>
            </a:r>
            <a:r>
              <a:rPr lang="en-US" sz="6000" dirty="0" smtClean="0"/>
              <a:t> </a:t>
            </a:r>
            <a:r>
              <a:rPr lang="en-US" sz="6000" dirty="0" err="1" smtClean="0"/>
              <a:t>luận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3551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486400" y="837910"/>
            <a:ext cx="5482406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0E20"/>
                </a:solidFill>
                <a:effectLst/>
                <a:uLnTx/>
                <a:uFillTx/>
                <a:latin typeface="Montserrat Ultra-Bold"/>
                <a:ea typeface="Montserrat Ultra-Bold"/>
                <a:cs typeface="Montserrat Ultra-Bold"/>
                <a:sym typeface="Montserrat Ultra-Bold"/>
              </a:rPr>
              <a:t>  PHẦN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DC0E20"/>
                </a:solidFill>
                <a:effectLst/>
                <a:uLnTx/>
                <a:uFillTx/>
                <a:latin typeface="Montserrat Ultra-Bold"/>
                <a:ea typeface="Montserrat Ultra-Bold"/>
                <a:cs typeface="Montserrat Ultra-Bold"/>
                <a:sym typeface="Montserrat Ultra-Bold"/>
              </a:rPr>
              <a:t> 2: 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DC0E20"/>
              </a:solidFill>
              <a:effectLst/>
              <a:uLnTx/>
              <a:uFillTx/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54363" y="7112098"/>
            <a:ext cx="4037133" cy="64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0E2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DC0E2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9800" y="1999419"/>
            <a:ext cx="1546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Sinh hoạt tư tưởng và thông tin thời sự, chính trị nổi bật, triển khai các văn bản của cấp trên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3930441"/>
            <a:ext cx="7010399" cy="14465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a-DK" sz="4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Tình hình thời sự trong nước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84964" y="3930441"/>
            <a:ext cx="7212435" cy="14465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a-DK" sz="4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Triển khai các văn bản của cấp trên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90800" y="5871260"/>
            <a:ext cx="13792200" cy="381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0" y="6558036"/>
            <a:ext cx="1318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69106"/>
      </p:ext>
    </p:extLst>
  </p:cSld>
  <p:clrMapOvr>
    <a:masterClrMapping/>
  </p:clrMapOvr>
  <p:transition spd="slow" advTm="1930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 animBg="1"/>
      <p:bldP spid="15" grpId="0" animBg="1"/>
      <p:bldP spid="2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1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7.1|4|7.6|5.7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406</TotalTime>
  <Words>1029</Words>
  <Application>Microsoft Office PowerPoint</Application>
  <PresentationFormat>Custom</PresentationFormat>
  <Paragraphs>63</Paragraphs>
  <Slides>12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Poppins Bold Italics</vt:lpstr>
      <vt:lpstr>MS Mincho</vt:lpstr>
      <vt:lpstr>Century Gothic</vt:lpstr>
      <vt:lpstr>Poppins</vt:lpstr>
      <vt:lpstr>Poppins Bold</vt:lpstr>
      <vt:lpstr>Montserrat Ultra-Bold</vt:lpstr>
      <vt:lpstr>Times New Roman</vt:lpstr>
      <vt:lpstr>Calibri</vt:lpstr>
      <vt:lpstr>TT Norms Bold</vt:lpstr>
      <vt:lpstr>Wingdings 3</vt:lpstr>
      <vt:lpstr>Arial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and White Blue Minimalist Project Proposal Presentation</dc:title>
  <cp:lastModifiedBy>admin</cp:lastModifiedBy>
  <cp:revision>23</cp:revision>
  <dcterms:created xsi:type="dcterms:W3CDTF">2006-08-16T00:00:00Z</dcterms:created>
  <dcterms:modified xsi:type="dcterms:W3CDTF">2025-12-03T02:42:51Z</dcterms:modified>
  <dc:identifier>DAG6V0pYKdE</dc:identifier>
</cp:coreProperties>
</file>