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300" r:id="rId41"/>
    <p:sldId id="301" r:id="rId42"/>
    <p:sldId id="302" r:id="rId43"/>
    <p:sldId id="303" r:id="rId44"/>
    <p:sldId id="304" r:id="rId45"/>
    <p:sldId id="305" r:id="rId46"/>
    <p:sldId id="306" r:id="rId47"/>
    <p:sldId id="307" r:id="rId48"/>
    <p:sldId id="309" r:id="rId49"/>
    <p:sldId id="310" r:id="rId50"/>
    <p:sldId id="311" r:id="rId51"/>
    <p:sldId id="312" r:id="rId52"/>
    <p:sldId id="313" r:id="rId53"/>
    <p:sldId id="314" r:id="rId54"/>
    <p:sldId id="315" r:id="rId55"/>
    <p:sldId id="316" r:id="rId56"/>
    <p:sldId id="317" r:id="rId57"/>
    <p:sldId id="319" r:id="rId58"/>
    <p:sldId id="320" r:id="rId59"/>
    <p:sldId id="321" r:id="rId60"/>
    <p:sldId id="322" r:id="rId61"/>
    <p:sldId id="323" r:id="rId62"/>
    <p:sldId id="324" r:id="rId63"/>
    <p:sldId id="325" r:id="rId64"/>
    <p:sldId id="326" r:id="rId65"/>
    <p:sldId id="327" r:id="rId66"/>
    <p:sldId id="329" r:id="rId67"/>
    <p:sldId id="330" r:id="rId68"/>
    <p:sldId id="331" r:id="rId69"/>
    <p:sldId id="332" r:id="rId70"/>
    <p:sldId id="333" r:id="rId71"/>
    <p:sldId id="334" r:id="rId72"/>
    <p:sldId id="335" r:id="rId73"/>
    <p:sldId id="336" r:id="rId74"/>
    <p:sldId id="337" r:id="rId75"/>
  </p:sldIdLst>
  <p:sldSz cx="14630400" cy="8229600"/>
  <p:notesSz cx="8229600" cy="14630400"/>
  <p:embeddedFontLst>
    <p:embeddedFont>
      <p:font typeface="Inter" panose="020B0604020202020204" charset="0"/>
      <p:regular r:id="rId77"/>
    </p:embeddedFont>
    <p:embeddedFont>
      <p:font typeface="MuseoModerno Medium" panose="020B0604020202020204" charset="0"/>
      <p:regular r:id="rId78"/>
    </p:embeddedFont>
    <p:embeddedFont>
      <p:font typeface="Nunito Semi Bold" panose="020B0604020202020204" charset="0"/>
      <p:regular r:id="rId79"/>
    </p:embeddedFont>
    <p:embeddedFont>
      <p:font typeface="Open Sans" panose="020B0606030504020204" pitchFamily="34" charset="0"/>
      <p:regular r:id="rId80"/>
      <p:bold r:id="rId81"/>
      <p:italic r:id="rId82"/>
      <p:boldItalic r:id="rId83"/>
    </p:embeddedFont>
    <p:embeddedFont>
      <p:font typeface="Petrona Bold" panose="020B0604020202020204" charset="0"/>
      <p:bold r:id="rId84"/>
    </p:embeddedFont>
    <p:embeddedFont>
      <p:font typeface="PT Sans" panose="020B0503020203020204" pitchFamily="34" charset="0"/>
      <p:regular r:id="rId85"/>
      <p:bold r:id="rId86"/>
      <p:italic r:id="rId87"/>
      <p:boldItalic r:id="rId88"/>
    </p:embeddedFont>
    <p:embeddedFont>
      <p:font typeface="Source Sans Pro" panose="020B0503030403020204"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a:srgbClr val="0A105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4" d="100"/>
          <a:sy n="54" d="100"/>
        </p:scale>
        <p:origin x="7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031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56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08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08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59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83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03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65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13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29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73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61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3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202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602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54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07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4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38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1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2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439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204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479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93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851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967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702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00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1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46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930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698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301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47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3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03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31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44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5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718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289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06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422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490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96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37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085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081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76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229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28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943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386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304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2991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31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92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488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7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9574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688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038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6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137.jpg"/><Relationship Id="rId5" Type="http://schemas.openxmlformats.org/officeDocument/2006/relationships/image" Target="../media/image136.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4.xml"/><Relationship Id="rId1" Type="http://schemas.openxmlformats.org/officeDocument/2006/relationships/slideLayout" Target="../slideLayouts/slideLayout1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6" name="Picture 5" descr="A red and yellow flag&#10;&#10;AI-generated content may be incorrect.">
            <a:extLst>
              <a:ext uri="{FF2B5EF4-FFF2-40B4-BE49-F238E27FC236}">
                <a16:creationId xmlns:a16="http://schemas.microsoft.com/office/drawing/2014/main" id="{F77ACBE6-4912-76EA-E109-992EDA8A7E34}"/>
              </a:ext>
            </a:extLst>
          </p:cNvPr>
          <p:cNvPicPr>
            <a:picLocks noChangeAspect="1"/>
          </p:cNvPicPr>
          <p:nvPr/>
        </p:nvPicPr>
        <p:blipFill>
          <a:blip r:embed="rId3"/>
          <a:stretch>
            <a:fillRect/>
          </a:stretch>
        </p:blipFill>
        <p:spPr>
          <a:xfrm>
            <a:off x="0" y="52158"/>
            <a:ext cx="14630400" cy="8229600"/>
          </a:xfrm>
          <a:prstGeom prst="rect">
            <a:avLst/>
          </a:prstGeom>
        </p:spPr>
      </p:pic>
      <p:sp>
        <p:nvSpPr>
          <p:cNvPr id="4" name="Shape 2"/>
          <p:cNvSpPr/>
          <p:nvPr/>
        </p:nvSpPr>
        <p:spPr>
          <a:xfrm>
            <a:off x="793790" y="5567005"/>
            <a:ext cx="362903" cy="362903"/>
          </a:xfrm>
          <a:prstGeom prst="roundRect">
            <a:avLst>
              <a:gd name="adj" fmla="val 25194296"/>
            </a:avLst>
          </a:prstGeom>
          <a:noFill/>
          <a:ln w="7620">
            <a:solidFill>
              <a:srgbClr val="FFFFFF"/>
            </a:solidFill>
            <a:prstDash val="solid"/>
          </a:ln>
        </p:spPr>
        <p:txBody>
          <a:bodyPr/>
          <a:lstStyle/>
          <a:p>
            <a:endParaRPr lang="en-US"/>
          </a:p>
        </p:txBody>
      </p:sp>
      <p:sp>
        <p:nvSpPr>
          <p:cNvPr id="3" name="Text 1"/>
          <p:cNvSpPr/>
          <p:nvPr/>
        </p:nvSpPr>
        <p:spPr>
          <a:xfrm>
            <a:off x="453119" y="1959429"/>
            <a:ext cx="13383491" cy="4928258"/>
          </a:xfrm>
          <a:prstGeom prst="rect">
            <a:avLst/>
          </a:prstGeom>
          <a:noFill/>
          <a:ln/>
        </p:spPr>
        <p:txBody>
          <a:bodyPr wrap="square" lIns="0" tIns="0" rIns="0" bIns="0" rtlCol="0" anchor="t"/>
          <a:lstStyle/>
          <a:p>
            <a:pPr marL="0" indent="0" algn="just">
              <a:lnSpc>
                <a:spcPct val="110000"/>
              </a:lnSpc>
              <a:buNone/>
            </a:pPr>
            <a:r>
              <a:rPr lang="en-US" sz="3600">
                <a:solidFill>
                  <a:srgbClr val="272525"/>
                </a:solidFill>
                <a:latin typeface="Times New Roman" panose="02020603050405020304" pitchFamily="18" charset="0"/>
                <a:ea typeface="Tahoma" panose="020B0604030504040204" pitchFamily="34" charset="0"/>
                <a:cs typeface="Times New Roman" panose="02020603050405020304" pitchFamily="18" charset="0"/>
              </a:rPr>
              <a:t>   </a:t>
            </a:r>
            <a:r>
              <a:rPr lang="en-US" sz="3600" err="1">
                <a:solidFill>
                  <a:srgbClr val="272525"/>
                </a:solidFill>
                <a:latin typeface="Times New Roman" panose="02020603050405020304" pitchFamily="18" charset="0"/>
                <a:ea typeface="Tahoma" panose="020B0604030504040204" pitchFamily="34" charset="0"/>
                <a:cs typeface="Times New Roman" panose="02020603050405020304" pitchFamily="18" charset="0"/>
              </a:rPr>
              <a:t>Đại</a:t>
            </a:r>
            <a:r>
              <a:rPr lang="en-US" sz="3600">
                <a:solidFill>
                  <a:srgbClr val="272525"/>
                </a:solidFill>
                <a:latin typeface="Times New Roman" panose="02020603050405020304" pitchFamily="18" charset="0"/>
                <a:ea typeface="Tahoma" panose="020B0604030504040204" pitchFamily="34" charset="0"/>
                <a:cs typeface="Times New Roman" panose="02020603050405020304" pitchFamily="18" charset="0"/>
              </a:rPr>
              <a:t> hội Chi bộ Đảng trường THCS Đồng Minh nhiệm kỳ 2025 - 2027 diễn ra trong bối cảnh toàn Đảng, toàn quân và toàn dân đang nỗ lực phấn đấu thi đua với quyết tâm hoàn thành thắng lợi Nghị quyết Đại hội Đảng các cấp nhiệm kỳ 2020-2025 đã đề ra. Được sự nhất trí của Ban thường vụ Đảng ủy xã Vĩnh Hải, Ban chi uỷ xin trình bày Báo cáo chính trị trình Đại hội Chi bộ Đảng; Kiểm điểm công tác chỉ đạo của Cấp ủy Chi bộ nhiệm kỳ 2022 - 2025; Và phương hướng mục tiêu nhiệm vụ của chi bộ nhiệm kỳ 2025-2027.</a:t>
            </a:r>
            <a:endParaRPr lang="en-US" sz="360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ext 0"/>
          <p:cNvSpPr/>
          <p:nvPr/>
        </p:nvSpPr>
        <p:spPr>
          <a:xfrm>
            <a:off x="1156694" y="261257"/>
            <a:ext cx="12679918" cy="1472541"/>
          </a:xfrm>
          <a:prstGeom prst="rect">
            <a:avLst/>
          </a:prstGeom>
          <a:noFill/>
          <a:ln/>
        </p:spPr>
        <p:txBody>
          <a:bodyPr wrap="none" lIns="0" tIns="0" rIns="0" bIns="0" rtlCol="0" anchor="t"/>
          <a:lstStyle/>
          <a:p>
            <a:pPr marL="0" indent="0" algn="ctr">
              <a:lnSpc>
                <a:spcPts val="5850"/>
              </a:lnSpc>
              <a:buNone/>
            </a:pPr>
            <a:r>
              <a:rPr lang="en-US" sz="4650" b="1">
                <a:solidFill>
                  <a:srgbClr val="002060"/>
                </a:solidFill>
                <a:latin typeface="Petrona Bold" pitchFamily="34" charset="0"/>
                <a:ea typeface="Petrona Bold" pitchFamily="34" charset="-122"/>
                <a:cs typeface="Petrona Bold" pitchFamily="34" charset="-120"/>
              </a:rPr>
              <a:t>BÁO CÁO CHÍNH TRỊ TRÌNH ĐẠI HỘI CHI BỘ </a:t>
            </a:r>
          </a:p>
          <a:p>
            <a:pPr marL="0" indent="0" algn="ctr">
              <a:lnSpc>
                <a:spcPts val="5850"/>
              </a:lnSpc>
              <a:buNone/>
            </a:pPr>
            <a:r>
              <a:rPr lang="en-US" sz="4650" b="1" err="1">
                <a:solidFill>
                  <a:srgbClr val="002060"/>
                </a:solidFill>
                <a:latin typeface="Petrona Bold" pitchFamily="34" charset="0"/>
              </a:rPr>
              <a:t>Trường</a:t>
            </a:r>
            <a:r>
              <a:rPr lang="en-US" sz="4650" b="1">
                <a:solidFill>
                  <a:srgbClr val="002060"/>
                </a:solidFill>
                <a:latin typeface="Petrona Bold" pitchFamily="34" charset="0"/>
              </a:rPr>
              <a:t> THCS </a:t>
            </a:r>
            <a:r>
              <a:rPr lang="en-US" sz="4650" b="1" err="1">
                <a:solidFill>
                  <a:srgbClr val="002060"/>
                </a:solidFill>
                <a:latin typeface="Petrona Bold" pitchFamily="34" charset="0"/>
              </a:rPr>
              <a:t>Đồng</a:t>
            </a:r>
            <a:r>
              <a:rPr lang="en-US" sz="4650" b="1">
                <a:solidFill>
                  <a:srgbClr val="002060"/>
                </a:solidFill>
                <a:latin typeface="Petrona Bold" pitchFamily="34" charset="0"/>
              </a:rPr>
              <a:t> Minh</a:t>
            </a:r>
            <a:endParaRPr lang="en-US" sz="4650">
              <a:solidFill>
                <a:srgbClr val="00206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6292078" y="830818"/>
            <a:ext cx="7455456" cy="621744"/>
          </a:xfrm>
          <a:prstGeom prst="rect">
            <a:avLst/>
          </a:prstGeom>
          <a:noFill/>
          <a:ln/>
        </p:spPr>
        <p:txBody>
          <a:bodyPr wrap="none" lIns="0" tIns="0" rIns="0" bIns="0" rtlCol="0" anchor="t"/>
          <a:lstStyle/>
          <a:p>
            <a:pPr marL="0" indent="0">
              <a:lnSpc>
                <a:spcPts val="4850"/>
              </a:lnSpc>
              <a:buNone/>
            </a:pPr>
            <a:r>
              <a:rPr lang="en-US" sz="3900" b="1">
                <a:solidFill>
                  <a:srgbClr val="000000"/>
                </a:solidFill>
                <a:latin typeface="Petrona Bold" pitchFamily="34" charset="0"/>
                <a:ea typeface="Petrona Bold" pitchFamily="34" charset="-122"/>
                <a:cs typeface="Petrona Bold" pitchFamily="34" charset="-120"/>
              </a:rPr>
              <a:t>HK1 năm học 2024-2025</a:t>
            </a:r>
            <a:endParaRPr lang="en-US" sz="3900"/>
          </a:p>
        </p:txBody>
      </p:sp>
      <p:sp>
        <p:nvSpPr>
          <p:cNvPr id="4" name="Shape 1"/>
          <p:cNvSpPr/>
          <p:nvPr/>
        </p:nvSpPr>
        <p:spPr>
          <a:xfrm>
            <a:off x="6292078" y="1736765"/>
            <a:ext cx="7817644" cy="1425059"/>
          </a:xfrm>
          <a:prstGeom prst="roundRect">
            <a:avLst>
              <a:gd name="adj" fmla="val 5585"/>
            </a:avLst>
          </a:prstGeom>
          <a:solidFill>
            <a:srgbClr val="CCEEFF"/>
          </a:solidFill>
          <a:ln w="7620">
            <a:solidFill>
              <a:srgbClr val="B2D4E5"/>
            </a:solidFill>
            <a:prstDash val="solid"/>
          </a:ln>
        </p:spPr>
        <p:txBody>
          <a:bodyPr/>
          <a:lstStyle/>
          <a:p>
            <a:endParaRPr lang="en-US"/>
          </a:p>
        </p:txBody>
      </p:sp>
      <p:sp>
        <p:nvSpPr>
          <p:cNvPr id="5" name="Text 2"/>
          <p:cNvSpPr/>
          <p:nvPr/>
        </p:nvSpPr>
        <p:spPr>
          <a:xfrm>
            <a:off x="6489127" y="1933813"/>
            <a:ext cx="2487216" cy="310872"/>
          </a:xfrm>
          <a:prstGeom prst="rect">
            <a:avLst/>
          </a:prstGeom>
          <a:noFill/>
          <a:ln/>
        </p:spPr>
        <p:txBody>
          <a:bodyPr wrap="none" lIns="0" tIns="0" rIns="0" bIns="0" rtlCol="0" anchor="t"/>
          <a:lstStyle/>
          <a:p>
            <a:pPr marL="0" indent="0">
              <a:lnSpc>
                <a:spcPts val="2400"/>
              </a:lnSpc>
              <a:buNone/>
            </a:pPr>
            <a:r>
              <a:rPr lang="en-US" sz="1950" b="1">
                <a:solidFill>
                  <a:srgbClr val="272525"/>
                </a:solidFill>
                <a:latin typeface="Petrona Bold" pitchFamily="34" charset="0"/>
                <a:ea typeface="Petrona Bold" pitchFamily="34" charset="-122"/>
                <a:cs typeface="Petrona Bold" pitchFamily="34" charset="-120"/>
              </a:rPr>
              <a:t>Khó khăn</a:t>
            </a:r>
            <a:endParaRPr lang="en-US" sz="1950"/>
          </a:p>
        </p:txBody>
      </p:sp>
      <p:sp>
        <p:nvSpPr>
          <p:cNvPr id="6" name="Text 3"/>
          <p:cNvSpPr/>
          <p:nvPr/>
        </p:nvSpPr>
        <p:spPr>
          <a:xfrm>
            <a:off x="6489127" y="2358271"/>
            <a:ext cx="7423547" cy="606504"/>
          </a:xfrm>
          <a:prstGeom prst="rect">
            <a:avLst/>
          </a:prstGeom>
          <a:noFill/>
          <a:ln/>
        </p:spPr>
        <p:txBody>
          <a:bodyPr wrap="square" lIns="0" tIns="0" rIns="0" bIns="0" rtlCol="0" anchor="t"/>
          <a:lstStyle/>
          <a:p>
            <a:pPr marL="0" indent="0">
              <a:lnSpc>
                <a:spcPts val="2350"/>
              </a:lnSpc>
              <a:buNone/>
            </a:pPr>
            <a:r>
              <a:rPr lang="en-US" sz="1450">
                <a:solidFill>
                  <a:srgbClr val="272525"/>
                </a:solidFill>
                <a:latin typeface="Inter" pitchFamily="34" charset="0"/>
                <a:ea typeface="Inter" pitchFamily="34" charset="-122"/>
                <a:cs typeface="Inter" pitchFamily="34" charset="-120"/>
              </a:rPr>
              <a:t>Bước sang HK1 năm học 2024-2025 tuy còn rất nhiều khó khăn đặc biệt là đội ngũ thiếu trầm trọng</a:t>
            </a:r>
            <a:endParaRPr lang="en-US" sz="1450"/>
          </a:p>
        </p:txBody>
      </p:sp>
      <p:sp>
        <p:nvSpPr>
          <p:cNvPr id="7" name="Shape 4"/>
          <p:cNvSpPr/>
          <p:nvPr/>
        </p:nvSpPr>
        <p:spPr>
          <a:xfrm>
            <a:off x="6292078" y="3298269"/>
            <a:ext cx="7817644" cy="1121807"/>
          </a:xfrm>
          <a:prstGeom prst="roundRect">
            <a:avLst>
              <a:gd name="adj" fmla="val 7095"/>
            </a:avLst>
          </a:prstGeom>
          <a:solidFill>
            <a:srgbClr val="CCEEFF"/>
          </a:solidFill>
          <a:ln w="7620">
            <a:solidFill>
              <a:srgbClr val="B2D4E5"/>
            </a:solidFill>
            <a:prstDash val="solid"/>
          </a:ln>
        </p:spPr>
        <p:txBody>
          <a:bodyPr/>
          <a:lstStyle/>
          <a:p>
            <a:endParaRPr lang="en-US"/>
          </a:p>
        </p:txBody>
      </p:sp>
      <p:sp>
        <p:nvSpPr>
          <p:cNvPr id="8" name="Text 5"/>
          <p:cNvSpPr/>
          <p:nvPr/>
        </p:nvSpPr>
        <p:spPr>
          <a:xfrm>
            <a:off x="6489127" y="3548301"/>
            <a:ext cx="2487216" cy="310872"/>
          </a:xfrm>
          <a:prstGeom prst="rect">
            <a:avLst/>
          </a:prstGeom>
          <a:noFill/>
          <a:ln/>
        </p:spPr>
        <p:txBody>
          <a:bodyPr wrap="none" lIns="0" tIns="0" rIns="0" bIns="0" rtlCol="0" anchor="t"/>
          <a:lstStyle/>
          <a:p>
            <a:pPr marL="0" indent="0">
              <a:lnSpc>
                <a:spcPts val="2400"/>
              </a:lnSpc>
              <a:buNone/>
            </a:pPr>
            <a:r>
              <a:rPr lang="en-US" sz="1950" b="1">
                <a:solidFill>
                  <a:srgbClr val="272525"/>
                </a:solidFill>
                <a:latin typeface="Petrona Bold" pitchFamily="34" charset="0"/>
                <a:ea typeface="Petrona Bold" pitchFamily="34" charset="-122"/>
                <a:cs typeface="Petrona Bold" pitchFamily="34" charset="-120"/>
              </a:rPr>
              <a:t>Sự chỉ đạo và ủng hộ</a:t>
            </a:r>
            <a:endParaRPr lang="en-US" sz="1950"/>
          </a:p>
        </p:txBody>
      </p:sp>
      <p:sp>
        <p:nvSpPr>
          <p:cNvPr id="9" name="Text 6"/>
          <p:cNvSpPr/>
          <p:nvPr/>
        </p:nvSpPr>
        <p:spPr>
          <a:xfrm>
            <a:off x="6489127" y="3972758"/>
            <a:ext cx="7423547" cy="303252"/>
          </a:xfrm>
          <a:prstGeom prst="rect">
            <a:avLst/>
          </a:prstGeom>
          <a:noFill/>
          <a:ln/>
        </p:spPr>
        <p:txBody>
          <a:bodyPr wrap="none" lIns="0" tIns="0" rIns="0" bIns="0" rtlCol="0" anchor="t"/>
          <a:lstStyle/>
          <a:p>
            <a:pPr marL="0" indent="0">
              <a:lnSpc>
                <a:spcPts val="2350"/>
              </a:lnSpc>
              <a:buNone/>
            </a:pPr>
            <a:r>
              <a:rPr lang="en-US" sz="1450">
                <a:solidFill>
                  <a:srgbClr val="272525"/>
                </a:solidFill>
                <a:latin typeface="Inter" pitchFamily="34" charset="0"/>
                <a:ea typeface="Inter" pitchFamily="34" charset="-122"/>
                <a:cs typeface="Inter" pitchFamily="34" charset="-120"/>
              </a:rPr>
              <a:t>Dưới sự chỉ đạo của Đảng ủy, HĐND, UBND xã, sự ủng hộ nhiệt tình của PHHS</a:t>
            </a:r>
            <a:endParaRPr lang="en-US" sz="1450"/>
          </a:p>
        </p:txBody>
      </p:sp>
      <p:sp>
        <p:nvSpPr>
          <p:cNvPr id="10" name="Shape 7"/>
          <p:cNvSpPr/>
          <p:nvPr/>
        </p:nvSpPr>
        <p:spPr>
          <a:xfrm>
            <a:off x="6292078" y="4589193"/>
            <a:ext cx="7817644" cy="1425059"/>
          </a:xfrm>
          <a:prstGeom prst="roundRect">
            <a:avLst>
              <a:gd name="adj" fmla="val 5585"/>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6489127" y="4859536"/>
            <a:ext cx="2487216" cy="310872"/>
          </a:xfrm>
          <a:prstGeom prst="rect">
            <a:avLst/>
          </a:prstGeom>
          <a:noFill/>
          <a:ln/>
        </p:spPr>
        <p:txBody>
          <a:bodyPr wrap="none" lIns="0" tIns="0" rIns="0" bIns="0" rtlCol="0" anchor="t"/>
          <a:lstStyle/>
          <a:p>
            <a:pPr marL="0" indent="0">
              <a:lnSpc>
                <a:spcPts val="2400"/>
              </a:lnSpc>
              <a:buNone/>
            </a:pPr>
            <a:r>
              <a:rPr lang="en-US" sz="1950" b="1">
                <a:solidFill>
                  <a:srgbClr val="272525"/>
                </a:solidFill>
                <a:latin typeface="Petrona Bold" pitchFamily="34" charset="0"/>
                <a:ea typeface="Petrona Bold" pitchFamily="34" charset="-122"/>
                <a:cs typeface="Petrona Bold" pitchFamily="34" charset="-120"/>
              </a:rPr>
              <a:t>Nỗ lực</a:t>
            </a:r>
            <a:endParaRPr lang="en-US" sz="1950"/>
          </a:p>
        </p:txBody>
      </p:sp>
      <p:sp>
        <p:nvSpPr>
          <p:cNvPr id="12" name="Text 9"/>
          <p:cNvSpPr/>
          <p:nvPr/>
        </p:nvSpPr>
        <p:spPr>
          <a:xfrm>
            <a:off x="6489127" y="5283994"/>
            <a:ext cx="7423547" cy="606504"/>
          </a:xfrm>
          <a:prstGeom prst="rect">
            <a:avLst/>
          </a:prstGeom>
          <a:noFill/>
          <a:ln/>
        </p:spPr>
        <p:txBody>
          <a:bodyPr wrap="square" lIns="0" tIns="0" rIns="0" bIns="0" rtlCol="0" anchor="t"/>
          <a:lstStyle/>
          <a:p>
            <a:pPr marL="0" indent="0">
              <a:lnSpc>
                <a:spcPts val="2350"/>
              </a:lnSpc>
              <a:buNone/>
            </a:pPr>
            <a:r>
              <a:rPr lang="en-US" sz="1450">
                <a:solidFill>
                  <a:srgbClr val="272525"/>
                </a:solidFill>
                <a:latin typeface="Inter" pitchFamily="34" charset="0"/>
                <a:ea typeface="Inter" pitchFamily="34" charset="-122"/>
                <a:cs typeface="Inter" pitchFamily="34" charset="-120"/>
              </a:rPr>
              <a:t>Sự cố gắng nỗ lực phấn đấu của tập thể cán bộ công nhân viên giáo viên và học sinh toàn trường</a:t>
            </a:r>
            <a:endParaRPr lang="en-US" sz="1450"/>
          </a:p>
        </p:txBody>
      </p:sp>
      <p:sp>
        <p:nvSpPr>
          <p:cNvPr id="13" name="Shape 10"/>
          <p:cNvSpPr/>
          <p:nvPr/>
        </p:nvSpPr>
        <p:spPr>
          <a:xfrm>
            <a:off x="6292078" y="6127838"/>
            <a:ext cx="7817644" cy="1121807"/>
          </a:xfrm>
          <a:prstGeom prst="roundRect">
            <a:avLst>
              <a:gd name="adj" fmla="val 7095"/>
            </a:avLst>
          </a:prstGeom>
          <a:solidFill>
            <a:srgbClr val="CCEEFF"/>
          </a:solidFill>
          <a:ln w="7620">
            <a:solidFill>
              <a:srgbClr val="B2D4E5"/>
            </a:solidFill>
            <a:prstDash val="solid"/>
          </a:ln>
        </p:spPr>
        <p:txBody>
          <a:bodyPr/>
          <a:lstStyle/>
          <a:p>
            <a:endParaRPr lang="en-US"/>
          </a:p>
        </p:txBody>
      </p:sp>
      <p:sp>
        <p:nvSpPr>
          <p:cNvPr id="14" name="Text 11"/>
          <p:cNvSpPr/>
          <p:nvPr/>
        </p:nvSpPr>
        <p:spPr>
          <a:xfrm>
            <a:off x="6489127" y="6474023"/>
            <a:ext cx="2487216" cy="310872"/>
          </a:xfrm>
          <a:prstGeom prst="rect">
            <a:avLst/>
          </a:prstGeom>
          <a:noFill/>
          <a:ln/>
        </p:spPr>
        <p:txBody>
          <a:bodyPr wrap="none" lIns="0" tIns="0" rIns="0" bIns="0" rtlCol="0" anchor="t"/>
          <a:lstStyle/>
          <a:p>
            <a:pPr marL="0" indent="0">
              <a:lnSpc>
                <a:spcPts val="2400"/>
              </a:lnSpc>
              <a:buNone/>
            </a:pPr>
            <a:r>
              <a:rPr lang="en-US" sz="1950" b="1">
                <a:solidFill>
                  <a:srgbClr val="272525"/>
                </a:solidFill>
                <a:latin typeface="Petrona Bold" pitchFamily="34" charset="0"/>
                <a:ea typeface="Petrona Bold" pitchFamily="34" charset="-122"/>
                <a:cs typeface="Petrona Bold" pitchFamily="34" charset="-120"/>
              </a:rPr>
              <a:t>Kết quả</a:t>
            </a:r>
            <a:endParaRPr lang="en-US" sz="1950"/>
          </a:p>
        </p:txBody>
      </p:sp>
      <p:sp>
        <p:nvSpPr>
          <p:cNvPr id="15" name="Text 12"/>
          <p:cNvSpPr/>
          <p:nvPr/>
        </p:nvSpPr>
        <p:spPr>
          <a:xfrm>
            <a:off x="6489127" y="6898481"/>
            <a:ext cx="7423547" cy="303252"/>
          </a:xfrm>
          <a:prstGeom prst="rect">
            <a:avLst/>
          </a:prstGeom>
          <a:noFill/>
          <a:ln/>
        </p:spPr>
        <p:txBody>
          <a:bodyPr wrap="none" lIns="0" tIns="0" rIns="0" bIns="0" rtlCol="0" anchor="t"/>
          <a:lstStyle/>
          <a:p>
            <a:pPr marL="0" indent="0">
              <a:lnSpc>
                <a:spcPts val="2350"/>
              </a:lnSpc>
              <a:buNone/>
            </a:pPr>
            <a:r>
              <a:rPr lang="en-US" sz="1450">
                <a:solidFill>
                  <a:srgbClr val="272525"/>
                </a:solidFill>
                <a:latin typeface="Inter" pitchFamily="34" charset="0"/>
                <a:ea typeface="Inter" pitchFamily="34" charset="-122"/>
                <a:cs typeface="Inter" pitchFamily="34" charset="-120"/>
              </a:rPr>
              <a:t>Trường THCS Đồng Minh đã hoàn thành xuất sắc nhiệm vụ HK1</a:t>
            </a:r>
            <a:endParaRPr lang="en-US" sz="1450"/>
          </a:p>
        </p:txBody>
      </p:sp>
      <p:pic>
        <p:nvPicPr>
          <p:cNvPr id="17" name="Picture 16" descr="A group of people in uniform holding flags&#10;&#10;AI-generated content may be incorrect.">
            <a:extLst>
              <a:ext uri="{FF2B5EF4-FFF2-40B4-BE49-F238E27FC236}">
                <a16:creationId xmlns:a16="http://schemas.microsoft.com/office/drawing/2014/main" id="{F2B5CF2F-3793-B580-4083-3F6E47AFA2C4}"/>
              </a:ext>
            </a:extLst>
          </p:cNvPr>
          <p:cNvPicPr>
            <a:picLocks noChangeAspect="1"/>
          </p:cNvPicPr>
          <p:nvPr/>
        </p:nvPicPr>
        <p:blipFill>
          <a:blip r:embed="rId3"/>
          <a:stretch>
            <a:fillRect/>
          </a:stretch>
        </p:blipFill>
        <p:spPr>
          <a:xfrm>
            <a:off x="0" y="9584"/>
            <a:ext cx="5952530" cy="82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24124" y="1310283"/>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Phong trào dạy và học sôi nổi</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6324124" y="3346490"/>
            <a:ext cx="538520" cy="538520"/>
          </a:xfrm>
          <a:prstGeom prst="roundRect">
            <a:avLst>
              <a:gd name="adj" fmla="val 66677"/>
            </a:avLst>
          </a:prstGeom>
          <a:solidFill>
            <a:srgbClr val="F3F3FF"/>
          </a:solidFill>
          <a:ln w="22860">
            <a:solidFill>
              <a:srgbClr val="2D4DF2"/>
            </a:solidFill>
            <a:prstDash val="solid"/>
          </a:ln>
        </p:spPr>
        <p:txBody>
          <a:bodyPr/>
          <a:lstStyle/>
          <a:p>
            <a:endParaRPr lang="en-US"/>
          </a:p>
        </p:txBody>
      </p:sp>
      <p:sp>
        <p:nvSpPr>
          <p:cNvPr id="5" name="Text 2"/>
          <p:cNvSpPr/>
          <p:nvPr/>
        </p:nvSpPr>
        <p:spPr>
          <a:xfrm>
            <a:off x="6492002" y="3446740"/>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7101959" y="3346490"/>
            <a:ext cx="2836783" cy="1915120"/>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Phong trào dạy và học của trường diễn ra sôi nổi trong tất cả các lớp, các môn học, được trải suốt học kì</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10178058" y="3346490"/>
            <a:ext cx="538520" cy="538520"/>
          </a:xfrm>
          <a:prstGeom prst="roundRect">
            <a:avLst>
              <a:gd name="adj" fmla="val 66677"/>
            </a:avLst>
          </a:prstGeom>
          <a:solidFill>
            <a:srgbClr val="F3F3FF"/>
          </a:solidFill>
          <a:ln w="22860">
            <a:solidFill>
              <a:srgbClr val="018CE1"/>
            </a:solidFill>
            <a:prstDash val="solid"/>
          </a:ln>
        </p:spPr>
        <p:txBody>
          <a:bodyPr/>
          <a:lstStyle/>
          <a:p>
            <a:endParaRPr lang="en-US"/>
          </a:p>
        </p:txBody>
      </p:sp>
      <p:sp>
        <p:nvSpPr>
          <p:cNvPr id="8" name="Text 5"/>
          <p:cNvSpPr/>
          <p:nvPr/>
        </p:nvSpPr>
        <p:spPr>
          <a:xfrm>
            <a:off x="10345936" y="3446740"/>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10955893" y="3346490"/>
            <a:ext cx="2836783" cy="1915120"/>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Hàng tháng nhà trường đã tổ chức các đợt thi đua "Dạy tốt - Học tốt" tạo không khí sôi nổi trong hoạt động dạy và học</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6324124" y="5770126"/>
            <a:ext cx="538520" cy="538520"/>
          </a:xfrm>
          <a:prstGeom prst="roundRect">
            <a:avLst>
              <a:gd name="adj" fmla="val 66677"/>
            </a:avLst>
          </a:prstGeom>
          <a:solidFill>
            <a:srgbClr val="F3F3FF"/>
          </a:solidFill>
          <a:ln w="22860">
            <a:solidFill>
              <a:srgbClr val="DA33BF"/>
            </a:solidFill>
            <a:prstDash val="solid"/>
          </a:ln>
        </p:spPr>
        <p:txBody>
          <a:bodyPr/>
          <a:lstStyle/>
          <a:p>
            <a:endParaRPr lang="en-US"/>
          </a:p>
        </p:txBody>
      </p:sp>
      <p:sp>
        <p:nvSpPr>
          <p:cNvPr id="11" name="Text 8"/>
          <p:cNvSpPr/>
          <p:nvPr/>
        </p:nvSpPr>
        <p:spPr>
          <a:xfrm>
            <a:off x="6492002" y="5870377"/>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9"/>
          <p:cNvSpPr/>
          <p:nvPr/>
        </p:nvSpPr>
        <p:spPr>
          <a:xfrm>
            <a:off x="7101959" y="5770126"/>
            <a:ext cx="6690717"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Trường đã tổ chức 02 chuyên đề sinh hoạt chuyên môn cấp huyện ở 02 bộ môn Văn và Toán, được Hội đồng môn của huyện đánh giá cao</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group of people in a classroom&#10;&#10;AI-generated content may be incorrect.">
            <a:extLst>
              <a:ext uri="{FF2B5EF4-FFF2-40B4-BE49-F238E27FC236}">
                <a16:creationId xmlns:a16="http://schemas.microsoft.com/office/drawing/2014/main" id="{BC23E774-42F8-FB02-6D69-2F5C2C6C28D8}"/>
              </a:ext>
            </a:extLst>
          </p:cNvPr>
          <p:cNvPicPr>
            <a:picLocks noChangeAspect="1"/>
          </p:cNvPicPr>
          <p:nvPr/>
        </p:nvPicPr>
        <p:blipFill>
          <a:blip r:embed="rId3"/>
          <a:stretch>
            <a:fillRect/>
          </a:stretch>
        </p:blipFill>
        <p:spPr>
          <a:xfrm>
            <a:off x="261699" y="257175"/>
            <a:ext cx="5823109" cy="7715250"/>
          </a:xfrm>
          <a:prstGeom prst="rect">
            <a:avLst/>
          </a:prstGeom>
        </p:spPr>
      </p:pic>
    </p:spTree>
    <p:extLst>
      <p:ext uri="{BB962C8B-B14F-4D97-AF65-F5344CB8AC3E}">
        <p14:creationId xmlns:p14="http://schemas.microsoft.com/office/powerpoint/2010/main" val="122877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34139"/>
            <a:ext cx="8575358"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Hoạt động ngoại khóa phong phú</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299960" y="1916906"/>
            <a:ext cx="30480" cy="5578554"/>
          </a:xfrm>
          <a:prstGeom prst="roundRect">
            <a:avLst>
              <a:gd name="adj" fmla="val 1178055"/>
            </a:avLst>
          </a:prstGeom>
          <a:solidFill>
            <a:srgbClr val="000000">
              <a:alpha val="8000"/>
            </a:srgbClr>
          </a:solidFill>
          <a:ln/>
        </p:spPr>
        <p:txBody>
          <a:bodyPr/>
          <a:lstStyle/>
          <a:p>
            <a:endParaRPr lang="en-US"/>
          </a:p>
        </p:txBody>
      </p:sp>
      <p:sp>
        <p:nvSpPr>
          <p:cNvPr id="4" name="Shape 2"/>
          <p:cNvSpPr/>
          <p:nvPr/>
        </p:nvSpPr>
        <p:spPr>
          <a:xfrm>
            <a:off x="6238696" y="2440067"/>
            <a:ext cx="837724" cy="30480"/>
          </a:xfrm>
          <a:prstGeom prst="roundRect">
            <a:avLst>
              <a:gd name="adj" fmla="val 1178055"/>
            </a:avLst>
          </a:prstGeom>
          <a:solidFill>
            <a:srgbClr val="2D4DF2"/>
          </a:solidFill>
          <a:ln/>
        </p:spPr>
        <p:txBody>
          <a:bodyPr/>
          <a:lstStyle/>
          <a:p>
            <a:endParaRPr lang="en-US"/>
          </a:p>
        </p:txBody>
      </p:sp>
      <p:sp>
        <p:nvSpPr>
          <p:cNvPr id="5" name="Shape 3"/>
          <p:cNvSpPr/>
          <p:nvPr/>
        </p:nvSpPr>
        <p:spPr>
          <a:xfrm>
            <a:off x="7045940" y="2186107"/>
            <a:ext cx="538520" cy="538520"/>
          </a:xfrm>
          <a:prstGeom prst="roundRect">
            <a:avLst>
              <a:gd name="adj" fmla="val 66677"/>
            </a:avLst>
          </a:prstGeom>
          <a:solidFill>
            <a:srgbClr val="F3F3FF"/>
          </a:solidFill>
          <a:ln w="22860">
            <a:solidFill>
              <a:srgbClr val="2D4DF2"/>
            </a:solidFill>
            <a:prstDash val="solid"/>
          </a:ln>
        </p:spPr>
        <p:txBody>
          <a:bodyPr/>
          <a:lstStyle/>
          <a:p>
            <a:endParaRPr lang="en-US"/>
          </a:p>
        </p:txBody>
      </p:sp>
      <p:sp>
        <p:nvSpPr>
          <p:cNvPr id="6" name="Text 4"/>
          <p:cNvSpPr/>
          <p:nvPr/>
        </p:nvSpPr>
        <p:spPr>
          <a:xfrm>
            <a:off x="7213818" y="2286357"/>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947154" y="2156222"/>
            <a:ext cx="3051453" cy="351949"/>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Đánh giá thi đua nề nếp</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837724" y="2651760"/>
            <a:ext cx="5160883" cy="766048"/>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Hàng tuần Liên đội đã tổ chức đánh giá xếp loại thi đua nề nếp các lớp</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7553980" y="3636883"/>
            <a:ext cx="837724" cy="30480"/>
          </a:xfrm>
          <a:prstGeom prst="roundRect">
            <a:avLst>
              <a:gd name="adj" fmla="val 1178055"/>
            </a:avLst>
          </a:prstGeom>
          <a:solidFill>
            <a:srgbClr val="018CE1"/>
          </a:solidFill>
          <a:ln/>
        </p:spPr>
        <p:txBody>
          <a:bodyPr/>
          <a:lstStyle/>
          <a:p>
            <a:endParaRPr lang="en-US"/>
          </a:p>
        </p:txBody>
      </p:sp>
      <p:sp>
        <p:nvSpPr>
          <p:cNvPr id="10" name="Shape 8"/>
          <p:cNvSpPr/>
          <p:nvPr/>
        </p:nvSpPr>
        <p:spPr>
          <a:xfrm>
            <a:off x="7045940" y="3382923"/>
            <a:ext cx="538520" cy="538520"/>
          </a:xfrm>
          <a:prstGeom prst="roundRect">
            <a:avLst>
              <a:gd name="adj" fmla="val 66677"/>
            </a:avLst>
          </a:prstGeom>
          <a:solidFill>
            <a:srgbClr val="F3F3FF"/>
          </a:solidFill>
          <a:ln w="22860">
            <a:solidFill>
              <a:srgbClr val="018CE1"/>
            </a:solidFill>
            <a:prstDash val="solid"/>
          </a:ln>
        </p:spPr>
        <p:txBody>
          <a:bodyPr/>
          <a:lstStyle/>
          <a:p>
            <a:endParaRPr lang="en-US"/>
          </a:p>
        </p:txBody>
      </p:sp>
      <p:sp>
        <p:nvSpPr>
          <p:cNvPr id="11" name="Text 9"/>
          <p:cNvSpPr/>
          <p:nvPr/>
        </p:nvSpPr>
        <p:spPr>
          <a:xfrm>
            <a:off x="7213818" y="3483173"/>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8631793" y="3353038"/>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Chào cờ Đội</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8631793" y="3848576"/>
            <a:ext cx="5160883"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Đầu mỗi tháng tiến hành chào cờ Đội và trao cờ thi đua xuất sắc luân lưu cho những lớp tốp đầu</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6238696" y="4714042"/>
            <a:ext cx="837724" cy="30480"/>
          </a:xfrm>
          <a:prstGeom prst="roundRect">
            <a:avLst>
              <a:gd name="adj" fmla="val 1178055"/>
            </a:avLst>
          </a:prstGeom>
          <a:solidFill>
            <a:srgbClr val="DA33BF"/>
          </a:solidFill>
          <a:ln/>
        </p:spPr>
        <p:txBody>
          <a:bodyPr/>
          <a:lstStyle/>
          <a:p>
            <a:endParaRPr lang="en-US"/>
          </a:p>
        </p:txBody>
      </p:sp>
      <p:sp>
        <p:nvSpPr>
          <p:cNvPr id="15" name="Shape 13"/>
          <p:cNvSpPr/>
          <p:nvPr/>
        </p:nvSpPr>
        <p:spPr>
          <a:xfrm>
            <a:off x="7045940" y="4460081"/>
            <a:ext cx="538520" cy="538520"/>
          </a:xfrm>
          <a:prstGeom prst="roundRect">
            <a:avLst>
              <a:gd name="adj" fmla="val 66677"/>
            </a:avLst>
          </a:prstGeom>
          <a:solidFill>
            <a:srgbClr val="F3F3FF"/>
          </a:solidFill>
          <a:ln w="22860">
            <a:solidFill>
              <a:srgbClr val="DA33BF"/>
            </a:solidFill>
            <a:prstDash val="solid"/>
          </a:ln>
        </p:spPr>
        <p:txBody>
          <a:bodyPr/>
          <a:lstStyle/>
          <a:p>
            <a:endParaRPr lang="en-US"/>
          </a:p>
        </p:txBody>
      </p:sp>
      <p:sp>
        <p:nvSpPr>
          <p:cNvPr id="16" name="Text 14"/>
          <p:cNvSpPr/>
          <p:nvPr/>
        </p:nvSpPr>
        <p:spPr>
          <a:xfrm>
            <a:off x="7213818" y="4560332"/>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2446496" y="4279463"/>
            <a:ext cx="3552111" cy="351949"/>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Chuyên đề thi nghi thức Đội</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433369" y="4614624"/>
            <a:ext cx="5618597" cy="815816"/>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Ban chỉ huy Liên Đội đã tổ chức tổ chức chuyên đề thi nghi thức Đội được Huyện Đoàn về dự và đánh giá cao</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7553980" y="5895261"/>
            <a:ext cx="837724" cy="30480"/>
          </a:xfrm>
          <a:prstGeom prst="roundRect">
            <a:avLst>
              <a:gd name="adj" fmla="val 1178055"/>
            </a:avLst>
          </a:prstGeom>
          <a:solidFill>
            <a:srgbClr val="2D4DF2"/>
          </a:solidFill>
          <a:ln/>
        </p:spPr>
        <p:txBody>
          <a:bodyPr/>
          <a:lstStyle/>
          <a:p>
            <a:endParaRPr lang="en-US"/>
          </a:p>
        </p:txBody>
      </p:sp>
      <p:sp>
        <p:nvSpPr>
          <p:cNvPr id="20" name="Shape 18"/>
          <p:cNvSpPr/>
          <p:nvPr/>
        </p:nvSpPr>
        <p:spPr>
          <a:xfrm>
            <a:off x="7045940" y="5641300"/>
            <a:ext cx="538520" cy="538520"/>
          </a:xfrm>
          <a:prstGeom prst="roundRect">
            <a:avLst>
              <a:gd name="adj" fmla="val 66677"/>
            </a:avLst>
          </a:prstGeom>
          <a:solidFill>
            <a:srgbClr val="F3F3FF"/>
          </a:solidFill>
          <a:ln w="22860">
            <a:solidFill>
              <a:srgbClr val="2D4DF2"/>
            </a:solidFill>
            <a:prstDash val="solid"/>
          </a:ln>
        </p:spPr>
        <p:txBody>
          <a:bodyPr/>
          <a:lstStyle/>
          <a:p>
            <a:endParaRPr lang="en-US"/>
          </a:p>
        </p:txBody>
      </p:sp>
      <p:sp>
        <p:nvSpPr>
          <p:cNvPr id="21" name="Text 19"/>
          <p:cNvSpPr/>
          <p:nvPr/>
        </p:nvSpPr>
        <p:spPr>
          <a:xfrm>
            <a:off x="7213818" y="5741551"/>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4</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8631793" y="5611416"/>
            <a:ext cx="3565684"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Hoạt động ngoài giờ lên lớp</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p:cNvSpPr/>
          <p:nvPr/>
        </p:nvSpPr>
        <p:spPr>
          <a:xfrm>
            <a:off x="8631793" y="6106954"/>
            <a:ext cx="5160883"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Nhà trường đã tổ chức thành công nhiều hoạt động ngoài giờ lên lớp, tổ chức cho các em đi học tập trải nghiệm, tạo sân chơi bổ ích cho học sinh</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24" descr="A group of people in a room with a group of people in the back&#10;&#10;AI-generated content may be incorrect.">
            <a:extLst>
              <a:ext uri="{FF2B5EF4-FFF2-40B4-BE49-F238E27FC236}">
                <a16:creationId xmlns:a16="http://schemas.microsoft.com/office/drawing/2014/main" id="{EC549B74-4DFB-66A1-BB69-6DE3F929E856}"/>
              </a:ext>
            </a:extLst>
          </p:cNvPr>
          <p:cNvPicPr>
            <a:picLocks noChangeAspect="1"/>
          </p:cNvPicPr>
          <p:nvPr/>
        </p:nvPicPr>
        <p:blipFill>
          <a:blip r:embed="rId3"/>
          <a:stretch>
            <a:fillRect/>
          </a:stretch>
        </p:blipFill>
        <p:spPr>
          <a:xfrm>
            <a:off x="9381547" y="71794"/>
            <a:ext cx="4603397" cy="3209449"/>
          </a:xfrm>
          <a:prstGeom prst="rect">
            <a:avLst/>
          </a:prstGeom>
        </p:spPr>
      </p:pic>
      <p:pic>
        <p:nvPicPr>
          <p:cNvPr id="27" name="Picture 26" descr="A group of people performing on a stage&#10;&#10;AI-generated content may be incorrect.">
            <a:extLst>
              <a:ext uri="{FF2B5EF4-FFF2-40B4-BE49-F238E27FC236}">
                <a16:creationId xmlns:a16="http://schemas.microsoft.com/office/drawing/2014/main" id="{43F28895-FB8F-56BD-AA11-806C674CEEFD}"/>
              </a:ext>
            </a:extLst>
          </p:cNvPr>
          <p:cNvPicPr>
            <a:picLocks noChangeAspect="1"/>
          </p:cNvPicPr>
          <p:nvPr/>
        </p:nvPicPr>
        <p:blipFill>
          <a:blip r:embed="rId4"/>
          <a:stretch>
            <a:fillRect/>
          </a:stretch>
        </p:blipFill>
        <p:spPr>
          <a:xfrm>
            <a:off x="1222021" y="5396945"/>
            <a:ext cx="4392287" cy="2799160"/>
          </a:xfrm>
          <a:prstGeom prst="rect">
            <a:avLst/>
          </a:prstGeom>
        </p:spPr>
      </p:pic>
    </p:spTree>
    <p:extLst>
      <p:ext uri="{BB962C8B-B14F-4D97-AF65-F5344CB8AC3E}">
        <p14:creationId xmlns:p14="http://schemas.microsoft.com/office/powerpoint/2010/main" val="3376559711"/>
      </p:ext>
    </p:extLst>
  </p:cSld>
  <p:clrMapOvr>
    <a:masterClrMapping/>
  </p:clrMapOvr>
  <mc:AlternateContent xmlns:mc="http://schemas.openxmlformats.org/markup-compatibility/2006">
    <mc:Choice xmlns:p14="http://schemas.microsoft.com/office/powerpoint/2010/main" Requires="p14">
      <p:transition spd="slow" p14:dur="2250">
        <p14:vortex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87479" y="179262"/>
            <a:ext cx="5568791" cy="661749"/>
          </a:xfrm>
          <a:prstGeom prst="rect">
            <a:avLst/>
          </a:prstGeom>
          <a:noFill/>
          <a:ln/>
        </p:spPr>
        <p:txBody>
          <a:bodyPr wrap="none" lIns="0" tIns="0" rIns="0" bIns="0" rtlCol="0" anchor="t"/>
          <a:lstStyle/>
          <a:p>
            <a:pPr marL="0" marR="0" lvl="0" indent="0" algn="l" defTabSz="914400" rtl="0" eaLnBrk="1" fontAlgn="auto" latinLnBrk="0" hangingPunct="1">
              <a:lnSpc>
                <a:spcPts val="5200"/>
              </a:lnSpc>
              <a:spcBef>
                <a:spcPts val="0"/>
              </a:spcBef>
              <a:spcAft>
                <a:spcPts val="0"/>
              </a:spcAft>
              <a:buClrTx/>
              <a:buSzTx/>
              <a:buFontTx/>
              <a:buNone/>
              <a:tabLst/>
              <a:defRPr/>
            </a:pPr>
            <a:r>
              <a:rPr kumimoji="0" lang="en-US" sz="41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Cải thiện cơ sở vật chất</a:t>
            </a:r>
            <a:endParaRPr kumimoji="0" lang="en-US" sz="41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276840" y="827505"/>
            <a:ext cx="539948" cy="539948"/>
          </a:xfrm>
          <a:prstGeom prst="rect">
            <a:avLst/>
          </a:prstGeom>
        </p:spPr>
      </p:pic>
      <p:sp>
        <p:nvSpPr>
          <p:cNvPr id="5" name="Text 1"/>
          <p:cNvSpPr/>
          <p:nvPr/>
        </p:nvSpPr>
        <p:spPr>
          <a:xfrm>
            <a:off x="276840" y="1592363"/>
            <a:ext cx="2298025" cy="661511"/>
          </a:xfrm>
          <a:prstGeom prst="rect">
            <a:avLst/>
          </a:prstGeom>
          <a:noFill/>
          <a:ln/>
        </p:spPr>
        <p:txBody>
          <a:bodyPr wrap="squar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Tu sửa cơ sở vật chất</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276840" y="2388772"/>
            <a:ext cx="2298025" cy="1080135"/>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Nhà trường đã tiến hành tu sửa cơ sở vật chất đầu năm học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5162095" y="789747"/>
            <a:ext cx="539948" cy="539948"/>
          </a:xfrm>
          <a:prstGeom prst="rect">
            <a:avLst/>
          </a:prstGeom>
        </p:spPr>
      </p:pic>
      <p:sp>
        <p:nvSpPr>
          <p:cNvPr id="8" name="Text 3"/>
          <p:cNvSpPr/>
          <p:nvPr/>
        </p:nvSpPr>
        <p:spPr>
          <a:xfrm>
            <a:off x="5308269" y="1559908"/>
            <a:ext cx="2298025" cy="33075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Thư viện điện tử</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5308270" y="2094553"/>
            <a:ext cx="2298025" cy="216027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Triển khai xây dựng thư viện điện tử, từ nguồn tiết kiệm chi của nhà trường, kịp thời phục vụ việc học tập của học sinh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2875789" y="864042"/>
            <a:ext cx="539948" cy="539948"/>
          </a:xfrm>
          <a:prstGeom prst="rect">
            <a:avLst/>
          </a:prstGeom>
        </p:spPr>
      </p:pic>
      <p:sp>
        <p:nvSpPr>
          <p:cNvPr id="11" name="Text 5"/>
          <p:cNvSpPr/>
          <p:nvPr/>
        </p:nvSpPr>
        <p:spPr>
          <a:xfrm>
            <a:off x="2875789" y="1628900"/>
            <a:ext cx="2298144" cy="33075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An toàn an ninh</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2875789" y="2094553"/>
            <a:ext cx="2298144" cy="72009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Công tác an toàn an ninh được đảm bảo</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4" descr="preencoded.png"/>
          <p:cNvPicPr>
            <a:picLocks noChangeAspect="1"/>
          </p:cNvPicPr>
          <p:nvPr/>
        </p:nvPicPr>
        <p:blipFill>
          <a:blip r:embed="rId6"/>
          <a:stretch>
            <a:fillRect/>
          </a:stretch>
        </p:blipFill>
        <p:spPr>
          <a:xfrm>
            <a:off x="135777" y="5095746"/>
            <a:ext cx="539948" cy="539948"/>
          </a:xfrm>
          <a:prstGeom prst="rect">
            <a:avLst/>
          </a:prstGeom>
        </p:spPr>
      </p:pic>
      <p:sp>
        <p:nvSpPr>
          <p:cNvPr id="14" name="Text 7"/>
          <p:cNvSpPr/>
          <p:nvPr/>
        </p:nvSpPr>
        <p:spPr>
          <a:xfrm>
            <a:off x="135777" y="5777793"/>
            <a:ext cx="2298025" cy="33075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Vệ sinh sạch sẽ</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8"/>
          <p:cNvSpPr/>
          <p:nvPr/>
        </p:nvSpPr>
        <p:spPr>
          <a:xfrm>
            <a:off x="178413" y="6136932"/>
            <a:ext cx="2298025" cy="72009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Công tác lao động vệ sinh sạch sẽ</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descr="A blue and red tent under a building&#10;&#10;AI-generated content may be incorrect.">
            <a:extLst>
              <a:ext uri="{FF2B5EF4-FFF2-40B4-BE49-F238E27FC236}">
                <a16:creationId xmlns:a16="http://schemas.microsoft.com/office/drawing/2014/main" id="{1C81D6C1-9770-4426-5ACF-30098B5DC6DD}"/>
              </a:ext>
            </a:extLst>
          </p:cNvPr>
          <p:cNvPicPr>
            <a:picLocks noChangeAspect="1"/>
          </p:cNvPicPr>
          <p:nvPr/>
        </p:nvPicPr>
        <p:blipFill>
          <a:blip r:embed="rId7"/>
          <a:stretch>
            <a:fillRect/>
          </a:stretch>
        </p:blipFill>
        <p:spPr>
          <a:xfrm>
            <a:off x="6118764" y="4353182"/>
            <a:ext cx="3559626" cy="3853085"/>
          </a:xfrm>
          <a:prstGeom prst="rect">
            <a:avLst/>
          </a:prstGeom>
        </p:spPr>
      </p:pic>
      <p:pic>
        <p:nvPicPr>
          <p:cNvPr id="16" name="Picture 15" descr="A screenshot of a cell phone&#10;&#10;AI-generated content may be incorrect.">
            <a:extLst>
              <a:ext uri="{FF2B5EF4-FFF2-40B4-BE49-F238E27FC236}">
                <a16:creationId xmlns:a16="http://schemas.microsoft.com/office/drawing/2014/main" id="{34ABD47C-45D7-2E27-D638-6F744F211404}"/>
              </a:ext>
            </a:extLst>
          </p:cNvPr>
          <p:cNvPicPr>
            <a:picLocks noChangeAspect="1"/>
          </p:cNvPicPr>
          <p:nvPr/>
        </p:nvPicPr>
        <p:blipFill>
          <a:blip r:embed="rId8"/>
          <a:stretch>
            <a:fillRect/>
          </a:stretch>
        </p:blipFill>
        <p:spPr>
          <a:xfrm>
            <a:off x="9825390" y="-23333"/>
            <a:ext cx="4805010" cy="8229600"/>
          </a:xfrm>
          <a:prstGeom prst="rect">
            <a:avLst/>
          </a:prstGeom>
        </p:spPr>
      </p:pic>
      <p:pic>
        <p:nvPicPr>
          <p:cNvPr id="20" name="Picture 19" descr="A group of people planting a tree&#10;&#10;AI-generated content may be incorrect.">
            <a:extLst>
              <a:ext uri="{FF2B5EF4-FFF2-40B4-BE49-F238E27FC236}">
                <a16:creationId xmlns:a16="http://schemas.microsoft.com/office/drawing/2014/main" id="{AF6B6487-751A-A8D5-F53D-FFF444B51C6E}"/>
              </a:ext>
            </a:extLst>
          </p:cNvPr>
          <p:cNvPicPr>
            <a:picLocks noChangeAspect="1"/>
          </p:cNvPicPr>
          <p:nvPr/>
        </p:nvPicPr>
        <p:blipFill>
          <a:blip r:embed="rId9"/>
          <a:stretch>
            <a:fillRect/>
          </a:stretch>
        </p:blipFill>
        <p:spPr>
          <a:xfrm>
            <a:off x="2228223" y="4353181"/>
            <a:ext cx="3674699" cy="3853085"/>
          </a:xfrm>
          <a:prstGeom prst="rect">
            <a:avLst/>
          </a:prstGeom>
        </p:spPr>
      </p:pic>
    </p:spTree>
    <p:extLst>
      <p:ext uri="{BB962C8B-B14F-4D97-AF65-F5344CB8AC3E}">
        <p14:creationId xmlns:p14="http://schemas.microsoft.com/office/powerpoint/2010/main" val="1434848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385489" y="91678"/>
            <a:ext cx="7427476" cy="564475"/>
          </a:xfrm>
          <a:prstGeom prst="rect">
            <a:avLst/>
          </a:prstGeom>
          <a:noFill/>
          <a:ln/>
        </p:spPr>
        <p:txBody>
          <a:bodyPr wrap="none" lIns="0" tIns="0" rIns="0" bIns="0" rtlCol="0" anchor="t"/>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35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Kết quả học sinh giỏi cấp Thành phố</a:t>
            </a:r>
            <a:endParaRPr kumimoji="0" lang="en-US" sz="35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1"/>
          <p:cNvSpPr/>
          <p:nvPr/>
        </p:nvSpPr>
        <p:spPr>
          <a:xfrm>
            <a:off x="-848291" y="4452384"/>
            <a:ext cx="6499503" cy="633293"/>
          </a:xfrm>
          <a:prstGeom prst="rect">
            <a:avLst/>
          </a:prstGeom>
          <a:noFill/>
          <a:ln/>
        </p:spPr>
        <p:txBody>
          <a:bodyPr wrap="none" lIns="0" tIns="0" rIns="0" bIns="0" rtlCol="0" anchor="t"/>
          <a:lstStyle/>
          <a:p>
            <a:pPr marL="0" marR="0" lvl="0" indent="0" algn="ctr" defTabSz="914400" rtl="0" eaLnBrk="1" fontAlgn="auto" latinLnBrk="0" hangingPunct="1">
              <a:lnSpc>
                <a:spcPts val="4950"/>
              </a:lnSpc>
              <a:spcBef>
                <a:spcPts val="0"/>
              </a:spcBef>
              <a:spcAft>
                <a:spcPts val="0"/>
              </a:spcAft>
              <a:buClrTx/>
              <a:buSzTx/>
              <a:buFontTx/>
              <a:buNone/>
              <a:tabLst/>
              <a:defRPr/>
            </a:pPr>
            <a:r>
              <a:rPr kumimoji="0" lang="en-US" sz="4950" b="0" i="0" u="none" strike="noStrike" kern="1200" cap="none" spc="0" normalizeH="0" baseline="0" noProof="0">
                <a:ln>
                  <a:noFill/>
                </a:ln>
                <a:solidFill>
                  <a:srgbClr val="2D4DF2"/>
                </a:solidFill>
                <a:effectLst/>
                <a:uLnTx/>
                <a:uFillTx/>
                <a:latin typeface="Nunito Semi Bold" pitchFamily="34" charset="0"/>
                <a:ea typeface="Nunito Semi Bold" pitchFamily="34" charset="-122"/>
                <a:cs typeface="Nunito Semi Bold" pitchFamily="34" charset="-120"/>
              </a:rPr>
              <a:t>5</a:t>
            </a:r>
            <a:endParaRPr kumimoji="0" lang="en-US" sz="49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1272450" y="5325589"/>
            <a:ext cx="2257901" cy="282178"/>
          </a:xfrm>
          <a:prstGeom prst="rect">
            <a:avLst/>
          </a:prstGeom>
          <a:noFill/>
          <a:ln/>
        </p:spPr>
        <p:txBody>
          <a:bodyPr wrap="none" lIns="0" tIns="0" rIns="0" bIns="0" rtlCol="0" anchor="t"/>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Tổng số giải</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848291" y="5722900"/>
            <a:ext cx="6499503" cy="307062"/>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Trường đã có 05 giải học sinh giỏi cấp thành phố</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2701902" y="4567517"/>
            <a:ext cx="6499503" cy="633293"/>
          </a:xfrm>
          <a:prstGeom prst="rect">
            <a:avLst/>
          </a:prstGeom>
          <a:noFill/>
          <a:ln/>
        </p:spPr>
        <p:txBody>
          <a:bodyPr wrap="none" lIns="0" tIns="0" rIns="0" bIns="0" rtlCol="0" anchor="t"/>
          <a:lstStyle/>
          <a:p>
            <a:pPr marL="0" marR="0" lvl="0" indent="0" algn="ctr" defTabSz="914400" rtl="0" eaLnBrk="1" fontAlgn="auto" latinLnBrk="0" hangingPunct="1">
              <a:lnSpc>
                <a:spcPts val="4950"/>
              </a:lnSpc>
              <a:spcBef>
                <a:spcPts val="0"/>
              </a:spcBef>
              <a:spcAft>
                <a:spcPts val="0"/>
              </a:spcAft>
              <a:buClrTx/>
              <a:buSzTx/>
              <a:buFontTx/>
              <a:buNone/>
              <a:tabLst/>
              <a:defRPr/>
            </a:pPr>
            <a:r>
              <a:rPr kumimoji="0" lang="en-US" sz="4950" b="0" i="0" u="none" strike="noStrike" kern="1200" cap="none" spc="0" normalizeH="0" baseline="0" noProof="0">
                <a:ln>
                  <a:noFill/>
                </a:ln>
                <a:solidFill>
                  <a:srgbClr val="018CE1"/>
                </a:solidFill>
                <a:effectLst/>
                <a:uLnTx/>
                <a:uFillTx/>
                <a:latin typeface="Nunito Semi Bold" pitchFamily="34" charset="0"/>
                <a:ea typeface="Nunito Semi Bold" pitchFamily="34" charset="-122"/>
                <a:cs typeface="Nunito Semi Bold" pitchFamily="34" charset="-120"/>
              </a:rPr>
              <a:t>2</a:t>
            </a:r>
            <a:endParaRPr kumimoji="0" lang="en-US" sz="49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4822704" y="5230975"/>
            <a:ext cx="2257901" cy="282178"/>
          </a:xfrm>
          <a:prstGeom prst="rect">
            <a:avLst/>
          </a:prstGeom>
          <a:noFill/>
          <a:ln/>
        </p:spPr>
        <p:txBody>
          <a:bodyPr wrap="none" lIns="0" tIns="0" rIns="0" bIns="0" rtlCol="0" anchor="t"/>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Giải nhì</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2701963" y="5628286"/>
            <a:ext cx="6499503" cy="307062"/>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02 giải nhì cấp thành phố</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848291" y="6278106"/>
            <a:ext cx="6499503" cy="633293"/>
          </a:xfrm>
          <a:prstGeom prst="rect">
            <a:avLst/>
          </a:prstGeom>
          <a:noFill/>
          <a:ln/>
        </p:spPr>
        <p:txBody>
          <a:bodyPr wrap="none" lIns="0" tIns="0" rIns="0" bIns="0" rtlCol="0" anchor="t"/>
          <a:lstStyle/>
          <a:p>
            <a:pPr marL="0" marR="0" lvl="0" indent="0" algn="ctr" defTabSz="914400" rtl="0" eaLnBrk="1" fontAlgn="auto" latinLnBrk="0" hangingPunct="1">
              <a:lnSpc>
                <a:spcPts val="4950"/>
              </a:lnSpc>
              <a:spcBef>
                <a:spcPts val="0"/>
              </a:spcBef>
              <a:spcAft>
                <a:spcPts val="0"/>
              </a:spcAft>
              <a:buClrTx/>
              <a:buSzTx/>
              <a:buFontTx/>
              <a:buNone/>
              <a:tabLst/>
              <a:defRPr/>
            </a:pPr>
            <a:r>
              <a:rPr kumimoji="0" lang="en-US" sz="4950" b="0" i="0" u="none" strike="noStrike" kern="1200" cap="none" spc="0" normalizeH="0" baseline="0" noProof="0">
                <a:ln>
                  <a:noFill/>
                </a:ln>
                <a:solidFill>
                  <a:srgbClr val="DA33BF"/>
                </a:solidFill>
                <a:effectLst/>
                <a:uLnTx/>
                <a:uFillTx/>
                <a:latin typeface="Nunito Semi Bold" pitchFamily="34" charset="0"/>
                <a:ea typeface="Nunito Semi Bold" pitchFamily="34" charset="-122"/>
                <a:cs typeface="Nunito Semi Bold" pitchFamily="34" charset="-120"/>
              </a:rPr>
              <a:t>3</a:t>
            </a:r>
            <a:endParaRPr kumimoji="0" lang="en-US" sz="49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8"/>
          <p:cNvSpPr/>
          <p:nvPr/>
        </p:nvSpPr>
        <p:spPr>
          <a:xfrm>
            <a:off x="1272450" y="7151310"/>
            <a:ext cx="2257901" cy="282178"/>
          </a:xfrm>
          <a:prstGeom prst="rect">
            <a:avLst/>
          </a:prstGeom>
          <a:noFill/>
          <a:ln/>
        </p:spPr>
        <p:txBody>
          <a:bodyPr wrap="none" lIns="0" tIns="0" rIns="0" bIns="0" rtlCol="0" anchor="t"/>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Giải khuyến khích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9"/>
          <p:cNvSpPr/>
          <p:nvPr/>
        </p:nvSpPr>
        <p:spPr>
          <a:xfrm>
            <a:off x="-848291" y="7548622"/>
            <a:ext cx="6499503" cy="307062"/>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03 giải khuyến khích cấp thành phố</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2499930" y="6449767"/>
            <a:ext cx="6499503" cy="633293"/>
          </a:xfrm>
          <a:prstGeom prst="rect">
            <a:avLst/>
          </a:prstGeom>
          <a:noFill/>
          <a:ln/>
        </p:spPr>
        <p:txBody>
          <a:bodyPr wrap="none" lIns="0" tIns="0" rIns="0" bIns="0" rtlCol="0" anchor="t"/>
          <a:lstStyle/>
          <a:p>
            <a:pPr marL="0" marR="0" lvl="0" indent="0" algn="ctr" defTabSz="914400" rtl="0" eaLnBrk="1" fontAlgn="auto" latinLnBrk="0" hangingPunct="1">
              <a:lnSpc>
                <a:spcPts val="4950"/>
              </a:lnSpc>
              <a:spcBef>
                <a:spcPts val="0"/>
              </a:spcBef>
              <a:spcAft>
                <a:spcPts val="0"/>
              </a:spcAft>
              <a:buClrTx/>
              <a:buSzTx/>
              <a:buFontTx/>
              <a:buNone/>
              <a:tabLst/>
              <a:defRPr/>
            </a:pPr>
            <a:r>
              <a:rPr kumimoji="0" lang="en-US" sz="4950" b="0" i="0" u="none" strike="noStrike" kern="1200" cap="none" spc="0" normalizeH="0" baseline="0" noProof="0">
                <a:ln>
                  <a:noFill/>
                </a:ln>
                <a:solidFill>
                  <a:srgbClr val="2D4DF2"/>
                </a:solidFill>
                <a:effectLst/>
                <a:uLnTx/>
                <a:uFillTx/>
                <a:latin typeface="Nunito Semi Bold" pitchFamily="34" charset="0"/>
                <a:ea typeface="Nunito Semi Bold" pitchFamily="34" charset="-122"/>
                <a:cs typeface="Nunito Semi Bold" pitchFamily="34" charset="-120"/>
              </a:rPr>
              <a:t>3</a:t>
            </a:r>
            <a:endParaRPr kumimoji="0" lang="en-US" sz="49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4689191" y="7085025"/>
            <a:ext cx="2257901" cy="282178"/>
          </a:xfrm>
          <a:prstGeom prst="rect">
            <a:avLst/>
          </a:prstGeom>
          <a:noFill/>
          <a:ln/>
        </p:spPr>
        <p:txBody>
          <a:bodyPr wrap="none" lIns="0" tIns="0" rIns="0" bIns="0" rtlCol="0" anchor="t"/>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Xếp hạng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2"/>
          <p:cNvSpPr/>
          <p:nvPr/>
        </p:nvSpPr>
        <p:spPr>
          <a:xfrm>
            <a:off x="2568450" y="7482337"/>
            <a:ext cx="6499503" cy="307062"/>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Đứng thứ 3 toàn huyện</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group of people wearing graduation gowns&#10;&#10;AI-generated content may be incorrect.">
            <a:extLst>
              <a:ext uri="{FF2B5EF4-FFF2-40B4-BE49-F238E27FC236}">
                <a16:creationId xmlns:a16="http://schemas.microsoft.com/office/drawing/2014/main" id="{29924B6F-BA4B-283F-6196-844351E2B715}"/>
              </a:ext>
            </a:extLst>
          </p:cNvPr>
          <p:cNvPicPr>
            <a:picLocks noChangeAspect="1"/>
          </p:cNvPicPr>
          <p:nvPr/>
        </p:nvPicPr>
        <p:blipFill>
          <a:blip r:embed="rId3"/>
          <a:stretch>
            <a:fillRect/>
          </a:stretch>
        </p:blipFill>
        <p:spPr>
          <a:xfrm>
            <a:off x="8892048" y="4243284"/>
            <a:ext cx="4048676" cy="3893492"/>
          </a:xfrm>
          <a:prstGeom prst="rect">
            <a:avLst/>
          </a:prstGeom>
        </p:spPr>
      </p:pic>
      <p:pic>
        <p:nvPicPr>
          <p:cNvPr id="19" name="Picture 18" descr="A group of people standing on a stage holding certificates&#10;&#10;AI-generated content may be incorrect.">
            <a:extLst>
              <a:ext uri="{FF2B5EF4-FFF2-40B4-BE49-F238E27FC236}">
                <a16:creationId xmlns:a16="http://schemas.microsoft.com/office/drawing/2014/main" id="{E30CD2E5-C185-8DAD-1A50-AE67D522218E}"/>
              </a:ext>
            </a:extLst>
          </p:cNvPr>
          <p:cNvPicPr>
            <a:picLocks noChangeAspect="1"/>
          </p:cNvPicPr>
          <p:nvPr/>
        </p:nvPicPr>
        <p:blipFill>
          <a:blip r:embed="rId4"/>
          <a:stretch>
            <a:fillRect/>
          </a:stretch>
        </p:blipFill>
        <p:spPr>
          <a:xfrm>
            <a:off x="106878" y="672933"/>
            <a:ext cx="14523522" cy="3313384"/>
          </a:xfrm>
          <a:prstGeom prst="rect">
            <a:avLst/>
          </a:prstGeom>
        </p:spPr>
      </p:pic>
    </p:spTree>
    <p:extLst>
      <p:ext uri="{BB962C8B-B14F-4D97-AF65-F5344CB8AC3E}">
        <p14:creationId xmlns:p14="http://schemas.microsoft.com/office/powerpoint/2010/main" val="18368331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95291" y="516850"/>
            <a:ext cx="5617845" cy="637342"/>
          </a:xfrm>
          <a:prstGeom prst="rect">
            <a:avLst/>
          </a:prstGeom>
          <a:noFill/>
          <a:ln/>
        </p:spPr>
        <p:txBody>
          <a:bodyPr wrap="none" lIns="0" tIns="0" rIns="0" bIns="0" rtlCol="0" anchor="t"/>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Thành tích của giáo viên</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295291" y="1479232"/>
            <a:ext cx="7627144" cy="1274445"/>
          </a:xfrm>
          <a:prstGeom prst="roundRect">
            <a:avLst>
              <a:gd name="adj" fmla="val 25506"/>
            </a:avLst>
          </a:prstGeom>
          <a:solidFill>
            <a:srgbClr val="F3F3FF"/>
          </a:solidFill>
          <a:ln w="22860">
            <a:solidFill>
              <a:srgbClr val="2D4DF2"/>
            </a:solidFill>
            <a:prstDash val="solid"/>
          </a:ln>
        </p:spPr>
        <p:txBody>
          <a:bodyPr/>
          <a:lstStyle/>
          <a:p>
            <a:endParaRPr lang="en-US"/>
          </a:p>
        </p:txBody>
      </p:sp>
      <p:sp>
        <p:nvSpPr>
          <p:cNvPr id="5" name="Text 2"/>
          <p:cNvSpPr/>
          <p:nvPr/>
        </p:nvSpPr>
        <p:spPr>
          <a:xfrm>
            <a:off x="534845" y="1718786"/>
            <a:ext cx="2549485" cy="318611"/>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 Vũ Thị Thu Lý</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534845" y="2167413"/>
            <a:ext cx="7148036" cy="346710"/>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01 giải nhì cấp thành phố bộ môn Văn</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295291" y="2970371"/>
            <a:ext cx="7627144" cy="1621155"/>
          </a:xfrm>
          <a:prstGeom prst="roundRect">
            <a:avLst>
              <a:gd name="adj" fmla="val 20051"/>
            </a:avLst>
          </a:prstGeom>
          <a:solidFill>
            <a:srgbClr val="F3F3FF"/>
          </a:solidFill>
          <a:ln w="22860">
            <a:solidFill>
              <a:srgbClr val="018CE1"/>
            </a:solidFill>
            <a:prstDash val="solid"/>
          </a:ln>
        </p:spPr>
        <p:txBody>
          <a:bodyPr/>
          <a:lstStyle/>
          <a:p>
            <a:endParaRPr lang="en-US"/>
          </a:p>
        </p:txBody>
      </p:sp>
      <p:sp>
        <p:nvSpPr>
          <p:cNvPr id="8" name="Text 5"/>
          <p:cNvSpPr/>
          <p:nvPr/>
        </p:nvSpPr>
        <p:spPr>
          <a:xfrm>
            <a:off x="534845" y="3209925"/>
            <a:ext cx="2549485" cy="318611"/>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 Nguyễn Thị Huệ</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534845" y="3658552"/>
            <a:ext cx="7148036" cy="693420"/>
          </a:xfrm>
          <a:prstGeom prst="rect">
            <a:avLst/>
          </a:prstGeom>
          <a:noFill/>
          <a:ln/>
        </p:spPr>
        <p:txBody>
          <a:bodyPr wrap="squar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01 giải nhì và 01 giải khuyến khích cấp thành phố bộ môn giáo dục công dân</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295291" y="4808220"/>
            <a:ext cx="6319265" cy="1274445"/>
          </a:xfrm>
          <a:prstGeom prst="roundRect">
            <a:avLst>
              <a:gd name="adj" fmla="val 25506"/>
            </a:avLst>
          </a:prstGeom>
          <a:solidFill>
            <a:srgbClr val="F3F3FF"/>
          </a:solidFill>
          <a:ln w="22860">
            <a:solidFill>
              <a:srgbClr val="DA33BF"/>
            </a:solidFill>
            <a:prstDash val="solid"/>
          </a:ln>
        </p:spPr>
        <p:txBody>
          <a:bodyPr/>
          <a:lstStyle/>
          <a:p>
            <a:endParaRPr lang="en-US"/>
          </a:p>
        </p:txBody>
      </p:sp>
      <p:sp>
        <p:nvSpPr>
          <p:cNvPr id="11" name="Text 8"/>
          <p:cNvSpPr/>
          <p:nvPr/>
        </p:nvSpPr>
        <p:spPr>
          <a:xfrm>
            <a:off x="534845" y="5047773"/>
            <a:ext cx="2549485" cy="318611"/>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 Phạm Thị Hạnh</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9"/>
          <p:cNvSpPr/>
          <p:nvPr/>
        </p:nvSpPr>
        <p:spPr>
          <a:xfrm>
            <a:off x="534845" y="5496401"/>
            <a:ext cx="7148036" cy="346710"/>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01 giải khuyến khích cấp thành phố bộ môn Toán</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0"/>
          <p:cNvSpPr/>
          <p:nvPr/>
        </p:nvSpPr>
        <p:spPr>
          <a:xfrm>
            <a:off x="295291" y="6299358"/>
            <a:ext cx="6319265" cy="1274445"/>
          </a:xfrm>
          <a:prstGeom prst="roundRect">
            <a:avLst>
              <a:gd name="adj" fmla="val 25506"/>
            </a:avLst>
          </a:prstGeom>
          <a:solidFill>
            <a:srgbClr val="F3F3FF"/>
          </a:solidFill>
          <a:ln w="22860">
            <a:solidFill>
              <a:srgbClr val="2D4DF2"/>
            </a:solidFill>
            <a:prstDash val="solid"/>
          </a:ln>
        </p:spPr>
        <p:txBody>
          <a:bodyPr/>
          <a:lstStyle/>
          <a:p>
            <a:endParaRPr lang="en-US"/>
          </a:p>
        </p:txBody>
      </p:sp>
      <p:sp>
        <p:nvSpPr>
          <p:cNvPr id="14" name="Text 11"/>
          <p:cNvSpPr/>
          <p:nvPr/>
        </p:nvSpPr>
        <p:spPr>
          <a:xfrm>
            <a:off x="534845" y="6538912"/>
            <a:ext cx="4050506" cy="318611"/>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 Đào Thị Hoa và cô Lương Thị Di</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2"/>
          <p:cNvSpPr/>
          <p:nvPr/>
        </p:nvSpPr>
        <p:spPr>
          <a:xfrm>
            <a:off x="534845" y="6987540"/>
            <a:ext cx="7148036" cy="346710"/>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01 giải khuyến khích cấp thành phố bộ môn khoa học tự nhiên</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person reading a book&#10;&#10;AI-generated content may be incorrect.">
            <a:extLst>
              <a:ext uri="{FF2B5EF4-FFF2-40B4-BE49-F238E27FC236}">
                <a16:creationId xmlns:a16="http://schemas.microsoft.com/office/drawing/2014/main" id="{FB1B376D-E5A2-D4D3-0125-8013957D2B13}"/>
              </a:ext>
            </a:extLst>
          </p:cNvPr>
          <p:cNvPicPr>
            <a:picLocks noChangeAspect="1"/>
          </p:cNvPicPr>
          <p:nvPr/>
        </p:nvPicPr>
        <p:blipFill>
          <a:blip r:embed="rId3"/>
          <a:stretch>
            <a:fillRect/>
          </a:stretch>
        </p:blipFill>
        <p:spPr>
          <a:xfrm>
            <a:off x="7642553" y="4911205"/>
            <a:ext cx="2949198" cy="3318395"/>
          </a:xfrm>
          <a:prstGeom prst="rect">
            <a:avLst/>
          </a:prstGeom>
        </p:spPr>
      </p:pic>
      <p:pic>
        <p:nvPicPr>
          <p:cNvPr id="19" name="Picture 18">
            <a:extLst>
              <a:ext uri="{FF2B5EF4-FFF2-40B4-BE49-F238E27FC236}">
                <a16:creationId xmlns:a16="http://schemas.microsoft.com/office/drawing/2014/main" id="{8323F52E-DA80-93EE-A0A5-DD6897696F5A}"/>
              </a:ext>
            </a:extLst>
          </p:cNvPr>
          <p:cNvPicPr>
            <a:picLocks noChangeAspect="1"/>
          </p:cNvPicPr>
          <p:nvPr/>
        </p:nvPicPr>
        <p:blipFill>
          <a:blip r:embed="rId4"/>
          <a:stretch>
            <a:fillRect/>
          </a:stretch>
        </p:blipFill>
        <p:spPr>
          <a:xfrm>
            <a:off x="11146357" y="4911205"/>
            <a:ext cx="2949198" cy="3255414"/>
          </a:xfrm>
          <a:prstGeom prst="rect">
            <a:avLst/>
          </a:prstGeom>
        </p:spPr>
      </p:pic>
      <p:pic>
        <p:nvPicPr>
          <p:cNvPr id="21" name="Picture 20" descr="A person and person holding certificates&#10;&#10;AI-generated content may be incorrect.">
            <a:extLst>
              <a:ext uri="{FF2B5EF4-FFF2-40B4-BE49-F238E27FC236}">
                <a16:creationId xmlns:a16="http://schemas.microsoft.com/office/drawing/2014/main" id="{75E6587A-A1C8-76E7-6CA8-9D3DBEFFD310}"/>
              </a:ext>
            </a:extLst>
          </p:cNvPr>
          <p:cNvPicPr>
            <a:picLocks noChangeAspect="1"/>
          </p:cNvPicPr>
          <p:nvPr/>
        </p:nvPicPr>
        <p:blipFill>
          <a:blip r:embed="rId5"/>
          <a:stretch>
            <a:fillRect/>
          </a:stretch>
        </p:blipFill>
        <p:spPr>
          <a:xfrm>
            <a:off x="9927771" y="273132"/>
            <a:ext cx="2553195" cy="4584654"/>
          </a:xfrm>
          <a:prstGeom prst="rect">
            <a:avLst/>
          </a:prstGeom>
        </p:spPr>
      </p:pic>
    </p:spTree>
    <p:extLst>
      <p:ext uri="{BB962C8B-B14F-4D97-AF65-F5344CB8AC3E}">
        <p14:creationId xmlns:p14="http://schemas.microsoft.com/office/powerpoint/2010/main" val="1873421123"/>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37285" y="603369"/>
            <a:ext cx="12954952"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Kết quả học sinh giỏi cấp huyện và chất lượng giáo dục đại trà</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388403" y="2117291"/>
            <a:ext cx="3023830"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Nunito Semi Bold" pitchFamily="34" charset="0"/>
                <a:ea typeface="Nunito Semi Bold" pitchFamily="34" charset="-122"/>
                <a:cs typeface="Nunito Semi Bold" pitchFamily="34" charset="-120"/>
              </a:rPr>
              <a:t>Học sinh giỏi cấp huyện</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Text 2"/>
          <p:cNvSpPr/>
          <p:nvPr/>
        </p:nvSpPr>
        <p:spPr>
          <a:xfrm>
            <a:off x="319466" y="2662390"/>
            <a:ext cx="6306965"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Hiện trường đã có gần 30 giải HSG cấp huyện, rải đều các bộ môn văn hóa khối 9.</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8125401" y="1893445"/>
            <a:ext cx="3460909"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Nunito Semi Bold" pitchFamily="34" charset="0"/>
                <a:ea typeface="Nunito Semi Bold" pitchFamily="34" charset="-122"/>
                <a:cs typeface="Nunito Semi Bold" pitchFamily="34" charset="-120"/>
              </a:rPr>
              <a:t>Chất lượng giáo dục đại trà</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4"/>
          <p:cNvSpPr/>
          <p:nvPr/>
        </p:nvSpPr>
        <p:spPr>
          <a:xfrm>
            <a:off x="7614761" y="2490032"/>
            <a:ext cx="6477476" cy="766048"/>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Tất cả các môn đều đạt và vượt chỉ tiêu, KSCL của PGD trường tiếp tục đứng thứ 3 toàn huyện.</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table with numbers and letters&#10;&#10;AI-generated content may be incorrect.">
            <a:extLst>
              <a:ext uri="{FF2B5EF4-FFF2-40B4-BE49-F238E27FC236}">
                <a16:creationId xmlns:a16="http://schemas.microsoft.com/office/drawing/2014/main" id="{7F6C756C-F697-EA20-2856-AE8D2F999CF5}"/>
              </a:ext>
            </a:extLst>
          </p:cNvPr>
          <p:cNvPicPr>
            <a:picLocks noChangeAspect="1"/>
          </p:cNvPicPr>
          <p:nvPr/>
        </p:nvPicPr>
        <p:blipFill>
          <a:blip r:embed="rId3"/>
          <a:stretch>
            <a:fillRect/>
          </a:stretch>
        </p:blipFill>
        <p:spPr>
          <a:xfrm>
            <a:off x="7533898" y="3490072"/>
            <a:ext cx="7000678" cy="4692185"/>
          </a:xfrm>
          <a:prstGeom prst="rect">
            <a:avLst/>
          </a:prstGeom>
        </p:spPr>
      </p:pic>
      <p:pic>
        <p:nvPicPr>
          <p:cNvPr id="10" name="Picture 9" descr="A table of numbers with black text&#10;&#10;AI-generated content may be incorrect.">
            <a:extLst>
              <a:ext uri="{FF2B5EF4-FFF2-40B4-BE49-F238E27FC236}">
                <a16:creationId xmlns:a16="http://schemas.microsoft.com/office/drawing/2014/main" id="{2B06E20D-D29C-D564-E9AC-C29D633F892B}"/>
              </a:ext>
            </a:extLst>
          </p:cNvPr>
          <p:cNvPicPr>
            <a:picLocks noChangeAspect="1"/>
          </p:cNvPicPr>
          <p:nvPr/>
        </p:nvPicPr>
        <p:blipFill>
          <a:blip r:embed="rId4"/>
          <a:stretch>
            <a:fillRect/>
          </a:stretch>
        </p:blipFill>
        <p:spPr>
          <a:xfrm>
            <a:off x="557927" y="3633780"/>
            <a:ext cx="6165771" cy="4621001"/>
          </a:xfrm>
          <a:prstGeom prst="rect">
            <a:avLst/>
          </a:prstGeom>
        </p:spPr>
      </p:pic>
    </p:spTree>
    <p:extLst>
      <p:ext uri="{BB962C8B-B14F-4D97-AF65-F5344CB8AC3E}">
        <p14:creationId xmlns:p14="http://schemas.microsoft.com/office/powerpoint/2010/main" val="220476633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7933" y="584359"/>
            <a:ext cx="5816798" cy="510897"/>
          </a:xfrm>
          <a:prstGeom prst="rect">
            <a:avLst/>
          </a:prstGeom>
          <a:noFill/>
          <a:ln/>
        </p:spPr>
        <p:txBody>
          <a:bodyPr wrap="none" lIns="0" tIns="0" rIns="0" bIns="0" rtlCol="0" anchor="t"/>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Tỉ lệ học sinh đạt các danh hiệu</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3353852" y="953282"/>
            <a:ext cx="7178874" cy="3869525"/>
          </a:xfrm>
          <a:prstGeom prst="rect">
            <a:avLst/>
          </a:prstGeom>
        </p:spPr>
      </p:pic>
      <p:sp>
        <p:nvSpPr>
          <p:cNvPr id="4" name="Shape 1"/>
          <p:cNvSpPr/>
          <p:nvPr/>
        </p:nvSpPr>
        <p:spPr>
          <a:xfrm>
            <a:off x="2631876" y="4980840"/>
            <a:ext cx="173712" cy="173712"/>
          </a:xfrm>
          <a:prstGeom prst="roundRect">
            <a:avLst>
              <a:gd name="adj" fmla="val 10528"/>
            </a:avLst>
          </a:prstGeom>
          <a:solidFill>
            <a:srgbClr val="040F48"/>
          </a:solidFill>
          <a:ln/>
        </p:spPr>
        <p:txBody>
          <a:bodyPr/>
          <a:lstStyle/>
          <a:p>
            <a:endParaRPr lang="en-US"/>
          </a:p>
        </p:txBody>
      </p:sp>
      <p:sp>
        <p:nvSpPr>
          <p:cNvPr id="5" name="Text 2"/>
          <p:cNvSpPr/>
          <p:nvPr/>
        </p:nvSpPr>
        <p:spPr>
          <a:xfrm>
            <a:off x="2866548" y="4980840"/>
            <a:ext cx="1072753" cy="173712"/>
          </a:xfrm>
          <a:prstGeom prst="rect">
            <a:avLst/>
          </a:prstGeom>
          <a:noFill/>
          <a:ln/>
        </p:spPr>
        <p:txBody>
          <a:bodyPr wrap="none" lIns="0" tIns="0" rIns="0" bIns="0" rtlCol="0" anchor="t"/>
          <a:lstStyle/>
          <a:p>
            <a:pPr marL="0" marR="0" lvl="0" indent="0" algn="l" defTabSz="9144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Hạnh kiểm tốt</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3"/>
          <p:cNvSpPr/>
          <p:nvPr/>
        </p:nvSpPr>
        <p:spPr>
          <a:xfrm>
            <a:off x="4322801" y="4980840"/>
            <a:ext cx="173712" cy="173712"/>
          </a:xfrm>
          <a:prstGeom prst="roundRect">
            <a:avLst>
              <a:gd name="adj" fmla="val 10528"/>
            </a:avLst>
          </a:prstGeom>
          <a:solidFill>
            <a:srgbClr val="091F8F"/>
          </a:solidFill>
          <a:ln/>
        </p:spPr>
        <p:txBody>
          <a:bodyPr/>
          <a:lstStyle/>
          <a:p>
            <a:endParaRPr lang="en-US"/>
          </a:p>
        </p:txBody>
      </p:sp>
      <p:sp>
        <p:nvSpPr>
          <p:cNvPr id="7" name="Text 4"/>
          <p:cNvSpPr/>
          <p:nvPr/>
        </p:nvSpPr>
        <p:spPr>
          <a:xfrm>
            <a:off x="4557474" y="4980840"/>
            <a:ext cx="1128117" cy="173712"/>
          </a:xfrm>
          <a:prstGeom prst="rect">
            <a:avLst/>
          </a:prstGeom>
          <a:noFill/>
          <a:ln/>
        </p:spPr>
        <p:txBody>
          <a:bodyPr wrap="none" lIns="0" tIns="0" rIns="0" bIns="0" rtlCol="0" anchor="t"/>
          <a:lstStyle/>
          <a:p>
            <a:pPr marL="0" marR="0" lvl="0" indent="0" algn="l" defTabSz="9144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Hạnh kiểm khá</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6445924" y="4980840"/>
            <a:ext cx="173712" cy="173712"/>
          </a:xfrm>
          <a:prstGeom prst="roundRect">
            <a:avLst>
              <a:gd name="adj" fmla="val 10528"/>
            </a:avLst>
          </a:prstGeom>
          <a:solidFill>
            <a:srgbClr val="0D2ED6"/>
          </a:solidFill>
          <a:ln/>
        </p:spPr>
        <p:txBody>
          <a:bodyPr/>
          <a:lstStyle/>
          <a:p>
            <a:endParaRPr lang="en-US"/>
          </a:p>
        </p:txBody>
      </p:sp>
      <p:sp>
        <p:nvSpPr>
          <p:cNvPr id="9" name="Text 6"/>
          <p:cNvSpPr/>
          <p:nvPr/>
        </p:nvSpPr>
        <p:spPr>
          <a:xfrm>
            <a:off x="6680596" y="4980840"/>
            <a:ext cx="836652" cy="173712"/>
          </a:xfrm>
          <a:prstGeom prst="rect">
            <a:avLst/>
          </a:prstGeom>
          <a:noFill/>
          <a:ln/>
        </p:spPr>
        <p:txBody>
          <a:bodyPr wrap="none" lIns="0" tIns="0" rIns="0" bIns="0" rtlCol="0" anchor="t"/>
          <a:lstStyle/>
          <a:p>
            <a:pPr marL="0" marR="0" lvl="0" indent="0" algn="l" defTabSz="9144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Học lực tốt</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8395691" y="4980840"/>
            <a:ext cx="173712" cy="173712"/>
          </a:xfrm>
          <a:prstGeom prst="roundRect">
            <a:avLst>
              <a:gd name="adj" fmla="val 10528"/>
            </a:avLst>
          </a:prstGeom>
          <a:solidFill>
            <a:srgbClr val="3C5AF3"/>
          </a:solidFill>
          <a:ln/>
        </p:spPr>
        <p:txBody>
          <a:bodyPr/>
          <a:lstStyle/>
          <a:p>
            <a:endParaRPr lang="en-US"/>
          </a:p>
        </p:txBody>
      </p:sp>
      <p:sp>
        <p:nvSpPr>
          <p:cNvPr id="11" name="Text 8"/>
          <p:cNvSpPr/>
          <p:nvPr/>
        </p:nvSpPr>
        <p:spPr>
          <a:xfrm>
            <a:off x="8630364" y="4980840"/>
            <a:ext cx="892016" cy="173712"/>
          </a:xfrm>
          <a:prstGeom prst="rect">
            <a:avLst/>
          </a:prstGeom>
          <a:noFill/>
          <a:ln/>
        </p:spPr>
        <p:txBody>
          <a:bodyPr wrap="none" lIns="0" tIns="0" rIns="0" bIns="0" rtlCol="0" anchor="t"/>
          <a:lstStyle/>
          <a:p>
            <a:pPr marL="0" marR="0" lvl="0" indent="0" algn="l" defTabSz="9144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Học lực khá</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10023990" y="4980840"/>
            <a:ext cx="173712" cy="173712"/>
          </a:xfrm>
          <a:prstGeom prst="roundRect">
            <a:avLst>
              <a:gd name="adj" fmla="val 10528"/>
            </a:avLst>
          </a:prstGeom>
          <a:solidFill>
            <a:srgbClr val="8396F7"/>
          </a:solidFill>
          <a:ln/>
        </p:spPr>
        <p:txBody>
          <a:bodyPr/>
          <a:lstStyle/>
          <a:p>
            <a:endParaRPr lang="en-US"/>
          </a:p>
        </p:txBody>
      </p:sp>
      <p:sp>
        <p:nvSpPr>
          <p:cNvPr id="13" name="Text 10"/>
          <p:cNvSpPr/>
          <p:nvPr/>
        </p:nvSpPr>
        <p:spPr>
          <a:xfrm>
            <a:off x="10258662" y="4980840"/>
            <a:ext cx="1457801" cy="173712"/>
          </a:xfrm>
          <a:prstGeom prst="rect">
            <a:avLst/>
          </a:prstGeom>
          <a:noFill/>
          <a:ln/>
        </p:spPr>
        <p:txBody>
          <a:bodyPr wrap="none" lIns="0" tIns="0" rIns="0" bIns="0" rtlCol="0" anchor="t"/>
          <a:lstStyle/>
          <a:p>
            <a:pPr marL="0" marR="0" lvl="0" indent="0" algn="l" defTabSz="9144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Cháu ngoan Bác Hồ</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809981" y="5557540"/>
            <a:ext cx="13414534" cy="2292050"/>
          </a:xfrm>
          <a:prstGeom prst="rect">
            <a:avLst/>
          </a:prstGeom>
          <a:noFill/>
          <a:ln/>
        </p:spPr>
        <p:txBody>
          <a:bodyPr wrap="square" lIns="0" tIns="0" rIns="0" bIns="0"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Tỉ lệ học sinh đạt hạnh kiểm tốt đạt trên 62%, tỉ lệ học sinh đạt hạnh kiểm khá đạt gần 30%. Tỉ lệ học sinh đạt học lực tốt đạt trên 20%, tỉ lệ học sinh đạt học lực khá đạt gần 40%. Tỉ lệ học đạt danh hiệu cháu ngoán Bác Hồ đạt trên 60%. Có 02 trên 11 lớp đạt danh hiệu tập thể lớp tiên tiến xuất sắc là lớp 6A và 9A.</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2006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airplane" invX="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256348"/>
            <a:ext cx="5632490"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Về đội ngũ</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1456373" y="4075390"/>
            <a:ext cx="3113008" cy="351949"/>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Đạt chuẩn và trên chuẩn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837724" y="4570928"/>
            <a:ext cx="3731657" cy="766048"/>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100% cán bộ giáo viên, nhân viên đạt chuẩn và trên chuẩn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sp>
        <p:nvSpPr>
          <p:cNvPr id="6" name="Text 3"/>
          <p:cNvSpPr/>
          <p:nvPr/>
        </p:nvSpPr>
        <p:spPr>
          <a:xfrm>
            <a:off x="5662017" y="4193977"/>
            <a:ext cx="179546"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1</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41243" y="2756297"/>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Tay nghề vững vàng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941243" y="3251835"/>
            <a:ext cx="3851434"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Tay nghề vững vàng, thực hiện nghiêm chỉnh quy chế chuyên môn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48131" y="2439114"/>
            <a:ext cx="4534138" cy="4534138"/>
          </a:xfrm>
          <a:prstGeom prst="rect">
            <a:avLst/>
          </a:prstGeom>
        </p:spPr>
      </p:pic>
      <p:sp>
        <p:nvSpPr>
          <p:cNvPr id="10" name="Text 6"/>
          <p:cNvSpPr/>
          <p:nvPr/>
        </p:nvSpPr>
        <p:spPr>
          <a:xfrm>
            <a:off x="8243292" y="3249335"/>
            <a:ext cx="179546"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2</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9941243" y="5011341"/>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Hoàn thành nhiệm vụ</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8"/>
          <p:cNvSpPr/>
          <p:nvPr/>
        </p:nvSpPr>
        <p:spPr>
          <a:xfrm>
            <a:off x="9941243" y="5506879"/>
            <a:ext cx="3851434"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100% cán bộ giáo viên nhân viên hoàn thành và hoàn thành xuất sắc nhiệm vụ được giao</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48131" y="2439114"/>
            <a:ext cx="4534138" cy="4534138"/>
          </a:xfrm>
          <a:prstGeom prst="rect">
            <a:avLst/>
          </a:prstGeom>
        </p:spPr>
      </p:pic>
      <p:sp>
        <p:nvSpPr>
          <p:cNvPr id="14" name="Text 9"/>
          <p:cNvSpPr/>
          <p:nvPr/>
        </p:nvSpPr>
        <p:spPr>
          <a:xfrm>
            <a:off x="7770733" y="5957054"/>
            <a:ext cx="179546"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3</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5364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0316" y="2702838"/>
            <a:ext cx="4170402" cy="521256"/>
          </a:xfrm>
          <a:prstGeom prst="rect">
            <a:avLst/>
          </a:prstGeom>
          <a:noFill/>
          <a:ln/>
        </p:spPr>
        <p:txBody>
          <a:bodyPr wrap="none" lIns="0" tIns="0" rIns="0" bIns="0" rtlCol="0" anchor="t"/>
          <a:lstStyle/>
          <a:p>
            <a:pPr marL="0" marR="0" lvl="0" indent="0" algn="l" defTabSz="914400" rtl="0" eaLnBrk="1" fontAlgn="auto" latinLnBrk="0" hangingPunct="1">
              <a:lnSpc>
                <a:spcPts val="4100"/>
              </a:lnSpc>
              <a:spcBef>
                <a:spcPts val="0"/>
              </a:spcBef>
              <a:spcAft>
                <a:spcPts val="0"/>
              </a:spcAft>
              <a:buClrTx/>
              <a:buSzTx/>
              <a:buFontTx/>
              <a:buNone/>
              <a:tabLst/>
              <a:defRPr/>
            </a:pPr>
            <a:r>
              <a:rPr kumimoji="0" lang="en-US" sz="325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Các hoạt động khác</a:t>
            </a:r>
            <a:endParaRPr kumimoji="0" lang="en-US" sz="32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20316" y="3489960"/>
            <a:ext cx="886182" cy="1063466"/>
          </a:xfrm>
          <a:prstGeom prst="rect">
            <a:avLst/>
          </a:prstGeom>
        </p:spPr>
      </p:pic>
      <p:sp>
        <p:nvSpPr>
          <p:cNvPr id="5" name="Text 1"/>
          <p:cNvSpPr/>
          <p:nvPr/>
        </p:nvSpPr>
        <p:spPr>
          <a:xfrm>
            <a:off x="1772364" y="3667125"/>
            <a:ext cx="2085142" cy="26050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Công tác Đảng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1772364" y="4033957"/>
            <a:ext cx="12237720" cy="283607"/>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Hoàn thành xuất sắc nhiệm vụ</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620316" y="4553426"/>
            <a:ext cx="886182" cy="1063466"/>
          </a:xfrm>
          <a:prstGeom prst="rect">
            <a:avLst/>
          </a:prstGeom>
        </p:spPr>
      </p:pic>
      <p:sp>
        <p:nvSpPr>
          <p:cNvPr id="8" name="Text 3"/>
          <p:cNvSpPr/>
          <p:nvPr/>
        </p:nvSpPr>
        <p:spPr>
          <a:xfrm>
            <a:off x="1772364" y="4730591"/>
            <a:ext cx="2085142" cy="26050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Công đoàn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1772364" y="5097423"/>
            <a:ext cx="12237720" cy="283607"/>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Hoàn thành xuất sắc nhiệm vụ</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620316" y="5616892"/>
            <a:ext cx="886182" cy="1063466"/>
          </a:xfrm>
          <a:prstGeom prst="rect">
            <a:avLst/>
          </a:prstGeom>
        </p:spPr>
      </p:pic>
      <p:sp>
        <p:nvSpPr>
          <p:cNvPr id="11" name="Text 5"/>
          <p:cNvSpPr/>
          <p:nvPr/>
        </p:nvSpPr>
        <p:spPr>
          <a:xfrm>
            <a:off x="1772364" y="5794058"/>
            <a:ext cx="2085142" cy="26050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Văn thư văn phòng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1772364" y="6160889"/>
            <a:ext cx="12237720" cy="283607"/>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Hoàn thành xuất sắc nhiệm vụ</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4" descr="preencoded.png"/>
          <p:cNvPicPr>
            <a:picLocks noChangeAspect="1"/>
          </p:cNvPicPr>
          <p:nvPr/>
        </p:nvPicPr>
        <p:blipFill>
          <a:blip r:embed="rId6"/>
          <a:stretch>
            <a:fillRect/>
          </a:stretch>
        </p:blipFill>
        <p:spPr>
          <a:xfrm>
            <a:off x="620316" y="6680359"/>
            <a:ext cx="886182" cy="1063466"/>
          </a:xfrm>
          <a:prstGeom prst="rect">
            <a:avLst/>
          </a:prstGeom>
        </p:spPr>
      </p:pic>
      <p:sp>
        <p:nvSpPr>
          <p:cNvPr id="14" name="Text 7"/>
          <p:cNvSpPr/>
          <p:nvPr/>
        </p:nvSpPr>
        <p:spPr>
          <a:xfrm>
            <a:off x="1772364" y="6857524"/>
            <a:ext cx="2147411" cy="260509"/>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2E"/>
                </a:solidFill>
                <a:effectLst/>
                <a:uLnTx/>
                <a:uFillTx/>
                <a:latin typeface="Nunito Semi Bold" pitchFamily="34" charset="0"/>
                <a:ea typeface="Nunito Semi Bold" pitchFamily="34" charset="-122"/>
                <a:cs typeface="Nunito Semi Bold" pitchFamily="34" charset="-120"/>
              </a:rPr>
              <a:t>Kết nạp Đảng viên mới</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8"/>
          <p:cNvSpPr/>
          <p:nvPr/>
        </p:nvSpPr>
        <p:spPr>
          <a:xfrm>
            <a:off x="1772364" y="7224355"/>
            <a:ext cx="12237720" cy="283607"/>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2E"/>
                </a:solidFill>
                <a:effectLst/>
                <a:uLnTx/>
                <a:uFillTx/>
                <a:latin typeface="PT Sans" pitchFamily="34" charset="0"/>
                <a:ea typeface="PT Sans" pitchFamily="34" charset="-122"/>
                <a:cs typeface="PT Sans" pitchFamily="34" charset="-120"/>
              </a:rPr>
              <a:t>Chi bộ đã kết nạp thêm được 01 quần chúng ưu tú đứng vào hàng ngũ của Đảng</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group of people in front of a city&#10;&#10;AI-generated content may be incorrect.">
            <a:extLst>
              <a:ext uri="{FF2B5EF4-FFF2-40B4-BE49-F238E27FC236}">
                <a16:creationId xmlns:a16="http://schemas.microsoft.com/office/drawing/2014/main" id="{20AC7C14-C05A-E7D9-E2F8-A3842A297136}"/>
              </a:ext>
            </a:extLst>
          </p:cNvPr>
          <p:cNvPicPr>
            <a:picLocks noChangeAspect="1"/>
          </p:cNvPicPr>
          <p:nvPr/>
        </p:nvPicPr>
        <p:blipFill>
          <a:blip r:embed="rId7"/>
          <a:stretch>
            <a:fillRect/>
          </a:stretch>
        </p:blipFill>
        <p:spPr>
          <a:xfrm>
            <a:off x="0" y="0"/>
            <a:ext cx="7315200" cy="2702837"/>
          </a:xfrm>
          <a:prstGeom prst="rect">
            <a:avLst/>
          </a:prstGeom>
        </p:spPr>
      </p:pic>
      <p:pic>
        <p:nvPicPr>
          <p:cNvPr id="19" name="Picture 18" descr="A stage with a red banner and two podiums&#10;&#10;AI-generated content may be incorrect.">
            <a:extLst>
              <a:ext uri="{FF2B5EF4-FFF2-40B4-BE49-F238E27FC236}">
                <a16:creationId xmlns:a16="http://schemas.microsoft.com/office/drawing/2014/main" id="{7AEDF921-B99F-81E0-99AE-9F01E3CE239E}"/>
              </a:ext>
            </a:extLst>
          </p:cNvPr>
          <p:cNvPicPr>
            <a:picLocks noChangeAspect="1"/>
          </p:cNvPicPr>
          <p:nvPr/>
        </p:nvPicPr>
        <p:blipFill>
          <a:blip r:embed="rId8"/>
          <a:stretch>
            <a:fillRect/>
          </a:stretch>
        </p:blipFill>
        <p:spPr>
          <a:xfrm>
            <a:off x="7315200" y="0"/>
            <a:ext cx="7315200" cy="2702837"/>
          </a:xfrm>
          <a:prstGeom prst="rect">
            <a:avLst/>
          </a:prstGeom>
        </p:spPr>
      </p:pic>
      <p:pic>
        <p:nvPicPr>
          <p:cNvPr id="21" name="Picture 20" descr="A flag and flowers with a flag and a flag&#10;&#10;AI-generated content may be incorrect.">
            <a:extLst>
              <a:ext uri="{FF2B5EF4-FFF2-40B4-BE49-F238E27FC236}">
                <a16:creationId xmlns:a16="http://schemas.microsoft.com/office/drawing/2014/main" id="{D155B85C-A349-F308-AA99-E3E93D3197CD}"/>
              </a:ext>
            </a:extLst>
          </p:cNvPr>
          <p:cNvPicPr>
            <a:picLocks noChangeAspect="1"/>
          </p:cNvPicPr>
          <p:nvPr/>
        </p:nvPicPr>
        <p:blipFill>
          <a:blip r:embed="rId9"/>
          <a:stretch>
            <a:fillRect/>
          </a:stretch>
        </p:blipFill>
        <p:spPr>
          <a:xfrm>
            <a:off x="8576362" y="2693728"/>
            <a:ext cx="3599892" cy="5441046"/>
          </a:xfrm>
          <a:prstGeom prst="rect">
            <a:avLst/>
          </a:prstGeom>
        </p:spPr>
      </p:pic>
    </p:spTree>
    <p:extLst>
      <p:ext uri="{BB962C8B-B14F-4D97-AF65-F5344CB8AC3E}">
        <p14:creationId xmlns:p14="http://schemas.microsoft.com/office/powerpoint/2010/main" val="2188944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name="Slide 2">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 0"/>
          <p:cNvSpPr/>
          <p:nvPr/>
        </p:nvSpPr>
        <p:spPr>
          <a:xfrm>
            <a:off x="1530906" y="542270"/>
            <a:ext cx="12141994" cy="744260"/>
          </a:xfrm>
          <a:prstGeom prst="rect">
            <a:avLst/>
          </a:prstGeom>
          <a:noFill/>
          <a:ln/>
        </p:spPr>
        <p:txBody>
          <a:bodyPr wrap="none" lIns="0" tIns="0" rIns="0" bIns="0" rtlCol="0" anchor="t"/>
          <a:lstStyle/>
          <a:p>
            <a:pPr marL="0" indent="0">
              <a:lnSpc>
                <a:spcPts val="5850"/>
              </a:lnSpc>
              <a:buNone/>
            </a:pPr>
            <a:r>
              <a:rPr lang="en-US" sz="4650" b="1">
                <a:solidFill>
                  <a:srgbClr val="C00000"/>
                </a:solidFill>
                <a:latin typeface="Petrona Bold" pitchFamily="34" charset="0"/>
                <a:ea typeface="Petrona Bold" pitchFamily="34" charset="-122"/>
                <a:cs typeface="Petrona Bold" pitchFamily="34" charset="-120"/>
              </a:rPr>
              <a:t>Đặc điểm tình hình trường THCS Đồng Minh</a:t>
            </a:r>
            <a:endParaRPr lang="en-US" sz="4650">
              <a:solidFill>
                <a:srgbClr val="C00000"/>
              </a:solidFill>
            </a:endParaRPr>
          </a:p>
        </p:txBody>
      </p:sp>
      <p:sp>
        <p:nvSpPr>
          <p:cNvPr id="3" name="Shape 1"/>
          <p:cNvSpPr/>
          <p:nvPr/>
        </p:nvSpPr>
        <p:spPr>
          <a:xfrm>
            <a:off x="298193" y="2956917"/>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4" name="Text 2"/>
          <p:cNvSpPr/>
          <p:nvPr/>
        </p:nvSpPr>
        <p:spPr>
          <a:xfrm>
            <a:off x="476906" y="3040257"/>
            <a:ext cx="152876" cy="357307"/>
          </a:xfrm>
          <a:prstGeom prst="rect">
            <a:avLst/>
          </a:prstGeom>
          <a:noFill/>
          <a:ln/>
        </p:spPr>
        <p:txBody>
          <a:bodyPr wrap="none" lIns="0" tIns="0" rIns="0" bIns="0" rtlCol="0" anchor="t"/>
          <a:lstStyle/>
          <a:p>
            <a:pPr marL="0" indent="0" algn="ctr">
              <a:lnSpc>
                <a:spcPts val="2800"/>
              </a:lnSpc>
              <a:buNone/>
            </a:pPr>
            <a:r>
              <a:rPr lang="en-US" sz="2800" b="1">
                <a:solidFill>
                  <a:srgbClr val="272525"/>
                </a:solidFill>
                <a:latin typeface="Petrona Bold" pitchFamily="34" charset="0"/>
                <a:ea typeface="Petrona Bold" pitchFamily="34" charset="-122"/>
                <a:cs typeface="Petrona Bold" pitchFamily="34" charset="-120"/>
              </a:rPr>
              <a:t>1</a:t>
            </a:r>
            <a:endParaRPr lang="en-US" sz="2800"/>
          </a:p>
        </p:txBody>
      </p:sp>
      <p:sp>
        <p:nvSpPr>
          <p:cNvPr id="5" name="Text 3"/>
          <p:cNvSpPr/>
          <p:nvPr/>
        </p:nvSpPr>
        <p:spPr>
          <a:xfrm>
            <a:off x="957798" y="3040257"/>
            <a:ext cx="2977039" cy="372070"/>
          </a:xfrm>
          <a:prstGeom prst="rect">
            <a:avLst/>
          </a:prstGeom>
          <a:noFill/>
          <a:ln/>
        </p:spPr>
        <p:txBody>
          <a:bodyPr wrap="none" lIns="0" tIns="0" rIns="0" bIns="0" rtlCol="0" anchor="t"/>
          <a:lstStyle/>
          <a:p>
            <a:pPr marL="0" indent="0">
              <a:lnSpc>
                <a:spcPts val="2900"/>
              </a:lnSpc>
              <a:buNone/>
            </a:pPr>
            <a:r>
              <a:rPr lang="en-US" sz="3200" b="1">
                <a:solidFill>
                  <a:srgbClr val="272525"/>
                </a:solidFill>
                <a:latin typeface="Petrona Bold" pitchFamily="34" charset="0"/>
                <a:ea typeface="Petrona Bold" pitchFamily="34" charset="-122"/>
                <a:cs typeface="Petrona Bold" pitchFamily="34" charset="-120"/>
              </a:rPr>
              <a:t>Vị trí địa lý</a:t>
            </a:r>
            <a:endParaRPr lang="en-US" sz="3200"/>
          </a:p>
        </p:txBody>
      </p:sp>
      <p:sp>
        <p:nvSpPr>
          <p:cNvPr id="6" name="Text 4"/>
          <p:cNvSpPr/>
          <p:nvPr/>
        </p:nvSpPr>
        <p:spPr>
          <a:xfrm>
            <a:off x="307576" y="3631639"/>
            <a:ext cx="4682572" cy="2697634"/>
          </a:xfrm>
          <a:prstGeom prst="rect">
            <a:avLst/>
          </a:prstGeom>
          <a:noFill/>
          <a:ln/>
        </p:spPr>
        <p:txBody>
          <a:bodyPr wrap="square" lIns="0" tIns="0" rIns="0" bIns="0" rtlCol="0" anchor="t"/>
          <a:lstStyle/>
          <a:p>
            <a:pPr marL="0" indent="0" algn="just">
              <a:lnSpc>
                <a:spcPts val="2850"/>
              </a:lnSpc>
              <a:buNone/>
            </a:pPr>
            <a:r>
              <a:rPr lang="en-US" sz="2800" b="1">
                <a:solidFill>
                  <a:srgbClr val="272525"/>
                </a:solidFill>
                <a:latin typeface="Inter" pitchFamily="34" charset="0"/>
                <a:ea typeface="Inter" pitchFamily="34" charset="-122"/>
                <a:cs typeface="Inter" pitchFamily="34" charset="-120"/>
              </a:rPr>
              <a:t>Trường THCS Đồng Minh (Vĩ độ bắc: 20039'- Kinh độ đông: 106029') cách trung tâm huyện về phía đông 4 km, đặt trên địa bàn xã Vĩnh Hải, huyện Vĩnh Bảo, thành phố </a:t>
            </a:r>
            <a:r>
              <a:rPr lang="en-US" sz="2800" b="1" err="1">
                <a:solidFill>
                  <a:srgbClr val="272525"/>
                </a:solidFill>
                <a:latin typeface="Inter" pitchFamily="34" charset="0"/>
                <a:ea typeface="Inter" pitchFamily="34" charset="-122"/>
                <a:cs typeface="Inter" pitchFamily="34" charset="-120"/>
              </a:rPr>
              <a:t>Hải</a:t>
            </a:r>
            <a:r>
              <a:rPr lang="en-US" sz="2800" b="1">
                <a:solidFill>
                  <a:srgbClr val="272525"/>
                </a:solidFill>
                <a:latin typeface="Inter" pitchFamily="34" charset="0"/>
                <a:ea typeface="Inter" pitchFamily="34" charset="-122"/>
                <a:cs typeface="Inter" pitchFamily="34" charset="-120"/>
              </a:rPr>
              <a:t> </a:t>
            </a:r>
            <a:r>
              <a:rPr lang="en-US" sz="2800" b="1" err="1">
                <a:solidFill>
                  <a:srgbClr val="272525"/>
                </a:solidFill>
                <a:latin typeface="Inter" pitchFamily="34" charset="0"/>
                <a:ea typeface="Inter" pitchFamily="34" charset="-122"/>
                <a:cs typeface="Inter" pitchFamily="34" charset="-120"/>
              </a:rPr>
              <a:t>Phòng</a:t>
            </a:r>
            <a:r>
              <a:rPr lang="en-US" sz="2800" b="1">
                <a:solidFill>
                  <a:srgbClr val="272525"/>
                </a:solidFill>
                <a:latin typeface="Inter" pitchFamily="34" charset="0"/>
                <a:ea typeface="Inter" pitchFamily="34" charset="-122"/>
                <a:cs typeface="Inter" pitchFamily="34" charset="-120"/>
              </a:rPr>
              <a:t>.</a:t>
            </a:r>
            <a:endParaRPr lang="en-US" sz="2800" b="1"/>
          </a:p>
        </p:txBody>
      </p:sp>
      <p:sp>
        <p:nvSpPr>
          <p:cNvPr id="7" name="Shape 5"/>
          <p:cNvSpPr/>
          <p:nvPr/>
        </p:nvSpPr>
        <p:spPr>
          <a:xfrm>
            <a:off x="5318164" y="1670562"/>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8" name="Text 6"/>
          <p:cNvSpPr/>
          <p:nvPr/>
        </p:nvSpPr>
        <p:spPr>
          <a:xfrm>
            <a:off x="5501826" y="1791955"/>
            <a:ext cx="202525" cy="357307"/>
          </a:xfrm>
          <a:prstGeom prst="rect">
            <a:avLst/>
          </a:prstGeom>
          <a:noFill/>
          <a:ln/>
        </p:spPr>
        <p:txBody>
          <a:bodyPr wrap="none" lIns="0" tIns="0" rIns="0" bIns="0" rtlCol="0" anchor="t"/>
          <a:lstStyle/>
          <a:p>
            <a:pPr marL="0" indent="0" algn="ctr">
              <a:lnSpc>
                <a:spcPts val="2800"/>
              </a:lnSpc>
              <a:buNone/>
            </a:pPr>
            <a:r>
              <a:rPr lang="en-US" sz="2800" b="1">
                <a:solidFill>
                  <a:srgbClr val="272525"/>
                </a:solidFill>
                <a:latin typeface="Petrona Bold" pitchFamily="34" charset="0"/>
                <a:ea typeface="Petrona Bold" pitchFamily="34" charset="-122"/>
                <a:cs typeface="Petrona Bold" pitchFamily="34" charset="-120"/>
              </a:rPr>
              <a:t>2</a:t>
            </a:r>
            <a:endParaRPr lang="en-US" sz="2800"/>
          </a:p>
        </p:txBody>
      </p:sp>
      <p:sp>
        <p:nvSpPr>
          <p:cNvPr id="9" name="Text 7"/>
          <p:cNvSpPr/>
          <p:nvPr/>
        </p:nvSpPr>
        <p:spPr>
          <a:xfrm>
            <a:off x="6113383" y="1759063"/>
            <a:ext cx="3517505" cy="372070"/>
          </a:xfrm>
          <a:prstGeom prst="rect">
            <a:avLst/>
          </a:prstGeom>
          <a:noFill/>
          <a:ln/>
        </p:spPr>
        <p:txBody>
          <a:bodyPr wrap="none" lIns="0" tIns="0" rIns="0" bIns="0" rtlCol="0" anchor="t"/>
          <a:lstStyle/>
          <a:p>
            <a:pPr marL="0" indent="0">
              <a:lnSpc>
                <a:spcPts val="2900"/>
              </a:lnSpc>
              <a:buNone/>
            </a:pPr>
            <a:r>
              <a:rPr lang="en-US" sz="3200" b="1">
                <a:solidFill>
                  <a:srgbClr val="272525"/>
                </a:solidFill>
                <a:latin typeface="Petrona Bold" pitchFamily="34" charset="0"/>
                <a:ea typeface="Petrona Bold" pitchFamily="34" charset="-122"/>
                <a:cs typeface="Petrona Bold" pitchFamily="34" charset="-120"/>
              </a:rPr>
              <a:t>Lịch sử phát triển</a:t>
            </a:r>
            <a:endParaRPr lang="en-US" sz="3200"/>
          </a:p>
        </p:txBody>
      </p:sp>
      <p:sp>
        <p:nvSpPr>
          <p:cNvPr id="10" name="Text 8"/>
          <p:cNvSpPr/>
          <p:nvPr/>
        </p:nvSpPr>
        <p:spPr>
          <a:xfrm>
            <a:off x="5318164" y="2391431"/>
            <a:ext cx="4153970" cy="3707037"/>
          </a:xfrm>
          <a:prstGeom prst="rect">
            <a:avLst/>
          </a:prstGeom>
          <a:noFill/>
          <a:ln/>
        </p:spPr>
        <p:txBody>
          <a:bodyPr wrap="square" lIns="0" tIns="0" rIns="0" bIns="0" rtlCol="0" anchor="t"/>
          <a:lstStyle/>
          <a:p>
            <a:pPr marL="0" indent="0" algn="just">
              <a:lnSpc>
                <a:spcPts val="2850"/>
              </a:lnSpc>
              <a:buNone/>
            </a:pPr>
            <a:r>
              <a:rPr lang="en-US" sz="2400" b="1">
                <a:solidFill>
                  <a:srgbClr val="272525"/>
                </a:solidFill>
                <a:latin typeface="Inter" pitchFamily="34" charset="0"/>
                <a:ea typeface="Inter" pitchFamily="34" charset="-122"/>
                <a:cs typeface="Inter" pitchFamily="34" charset="-120"/>
              </a:rPr>
              <a:t>Tiền thân là trường cấp 2 Đồng Minh được thành lập từ 8/1963. Năm 1976 sát nhập trường cấp 1 Đồng Minh và trường cấp 2 Đồng Minh thành trường PTCS Đồng Minh, từ năm 1994 đến nay được chia tách thành trường THCS Đồng Minh.</a:t>
            </a:r>
            <a:endParaRPr lang="en-US" sz="2400" b="1"/>
          </a:p>
        </p:txBody>
      </p:sp>
      <p:sp>
        <p:nvSpPr>
          <p:cNvPr id="11" name="Shape 9"/>
          <p:cNvSpPr/>
          <p:nvPr/>
        </p:nvSpPr>
        <p:spPr>
          <a:xfrm>
            <a:off x="10029339" y="4539270"/>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12" name="Text 10"/>
          <p:cNvSpPr/>
          <p:nvPr/>
        </p:nvSpPr>
        <p:spPr>
          <a:xfrm>
            <a:off x="10181269" y="4615767"/>
            <a:ext cx="202168" cy="357307"/>
          </a:xfrm>
          <a:prstGeom prst="rect">
            <a:avLst/>
          </a:prstGeom>
          <a:noFill/>
          <a:ln/>
        </p:spPr>
        <p:txBody>
          <a:bodyPr wrap="none" lIns="0" tIns="0" rIns="0" bIns="0" rtlCol="0" anchor="t"/>
          <a:lstStyle/>
          <a:p>
            <a:pPr marL="0" indent="0" algn="ctr">
              <a:lnSpc>
                <a:spcPts val="2800"/>
              </a:lnSpc>
              <a:buNone/>
            </a:pPr>
            <a:r>
              <a:rPr lang="en-US" sz="2800" b="1">
                <a:solidFill>
                  <a:srgbClr val="272525"/>
                </a:solidFill>
                <a:latin typeface="Petrona Bold" pitchFamily="34" charset="0"/>
                <a:ea typeface="Petrona Bold" pitchFamily="34" charset="-122"/>
                <a:cs typeface="Petrona Bold" pitchFamily="34" charset="-120"/>
              </a:rPr>
              <a:t>3</a:t>
            </a:r>
            <a:endParaRPr lang="en-US" sz="2800"/>
          </a:p>
        </p:txBody>
      </p:sp>
      <p:sp>
        <p:nvSpPr>
          <p:cNvPr id="13" name="Text 11"/>
          <p:cNvSpPr/>
          <p:nvPr/>
        </p:nvSpPr>
        <p:spPr>
          <a:xfrm>
            <a:off x="10671076" y="4594482"/>
            <a:ext cx="2977039" cy="372070"/>
          </a:xfrm>
          <a:prstGeom prst="rect">
            <a:avLst/>
          </a:prstGeom>
          <a:noFill/>
          <a:ln/>
        </p:spPr>
        <p:txBody>
          <a:bodyPr wrap="none" lIns="0" tIns="0" rIns="0" bIns="0" rtlCol="0" anchor="t"/>
          <a:lstStyle/>
          <a:p>
            <a:pPr marL="0" indent="0">
              <a:lnSpc>
                <a:spcPts val="2900"/>
              </a:lnSpc>
              <a:buNone/>
            </a:pPr>
            <a:r>
              <a:rPr lang="en-US" sz="3200" b="1">
                <a:solidFill>
                  <a:srgbClr val="272525"/>
                </a:solidFill>
                <a:latin typeface="Petrona Bold" pitchFamily="34" charset="0"/>
                <a:ea typeface="Petrona Bold" pitchFamily="34" charset="-122"/>
                <a:cs typeface="Petrona Bold" pitchFamily="34" charset="-120"/>
              </a:rPr>
              <a:t>Thành tích</a:t>
            </a:r>
            <a:endParaRPr lang="en-US" sz="3200"/>
          </a:p>
        </p:txBody>
      </p:sp>
      <p:sp>
        <p:nvSpPr>
          <p:cNvPr id="14" name="Text 12"/>
          <p:cNvSpPr/>
          <p:nvPr/>
        </p:nvSpPr>
        <p:spPr>
          <a:xfrm>
            <a:off x="9996368" y="5213474"/>
            <a:ext cx="4326456" cy="2659591"/>
          </a:xfrm>
          <a:prstGeom prst="rect">
            <a:avLst/>
          </a:prstGeom>
          <a:noFill/>
          <a:ln/>
        </p:spPr>
        <p:txBody>
          <a:bodyPr wrap="square" lIns="0" tIns="0" rIns="0" bIns="0" rtlCol="0" anchor="t"/>
          <a:lstStyle/>
          <a:p>
            <a:pPr marL="0" indent="0" algn="just">
              <a:lnSpc>
                <a:spcPts val="2850"/>
              </a:lnSpc>
              <a:buNone/>
            </a:pPr>
            <a:r>
              <a:rPr lang="en-US" sz="2400" b="1">
                <a:solidFill>
                  <a:srgbClr val="272525"/>
                </a:solidFill>
                <a:latin typeface="Inter" pitchFamily="34" charset="0"/>
                <a:ea typeface="Inter" pitchFamily="34" charset="-122"/>
                <a:cs typeface="Inter" pitchFamily="34" charset="-120"/>
              </a:rPr>
              <a:t>Trường được công nhận đạt CQG MĐ1 năm 2021-2022; Năm học 2022-2023; 2023-2024 liên tục đạt danh hiệu "Tập thể lao động xuất sắc" và Bằng khen của UBND thành phố Hải Phòng.</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486609"/>
            <a:ext cx="8820864"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Công tác giáo dục chính trị, tư tưởng</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837724" y="2925604"/>
            <a:ext cx="538520" cy="538520"/>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4" name="Text 2"/>
          <p:cNvSpPr/>
          <p:nvPr/>
        </p:nvSpPr>
        <p:spPr>
          <a:xfrm>
            <a:off x="1022509" y="3025854"/>
            <a:ext cx="168950"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53"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1615559" y="2925604"/>
            <a:ext cx="3380899" cy="1915120"/>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Tình hình tư tưởng của Đảng viên được giữ vững, có ý thức trách nhiệm cao trong việc thực hiện nhiệm vụ, góp phần hoàn thành tốt công tác.</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5235773" y="2925604"/>
            <a:ext cx="538520" cy="538520"/>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7" name="Text 5"/>
          <p:cNvSpPr/>
          <p:nvPr/>
        </p:nvSpPr>
        <p:spPr>
          <a:xfrm>
            <a:off x="5420558" y="3025854"/>
            <a:ext cx="168950"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53"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5828823" y="2925604"/>
            <a:ext cx="3565686" cy="2681168"/>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Cấp uỷ thực sự là hạt nhân trung tâm khối đoàn kết, đảm bảo sự lãnh đạo của Đảng; 100% đảng viên chấp hành tốt, tuyệt đối tin tưởng vào chủ trương của Đảng, chính sách, pháp luật Nhà nước, thực hiện tốt nhiệm vụ được giao.</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9633823" y="2925604"/>
            <a:ext cx="538520" cy="538520"/>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10" name="Text 8"/>
          <p:cNvSpPr/>
          <p:nvPr/>
        </p:nvSpPr>
        <p:spPr>
          <a:xfrm>
            <a:off x="9818608" y="3025854"/>
            <a:ext cx="168950"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53"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10411658" y="2925604"/>
            <a:ext cx="3565686" cy="3522697"/>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Chi bộ và Cấp ủy chi bộ coi trọng công tác giáo dục chính trị tư tưởng, quán triệt các Chỉ thị, Nghị quyết của Đảng, Nghị quyết Đại hội Đảng toàn Quốc lần thứ XIII và các Nghị quyết của Trung ương, Thành uỷ Hải Phòng, Huyện uỷ Vĩnh Bảo và Đảng uỷ xã Đồng Minh; Với nguyên tắc nói, viết và làm theo nghị quyết.</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54538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8163" y="362167"/>
            <a:ext cx="9254490"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Cải cách hành chính và đào tạo cán bộ</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431285" y="1242158"/>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0000CC"/>
                </a:solidFill>
                <a:effectLst/>
                <a:uLnTx/>
                <a:uFillTx/>
                <a:latin typeface="Source Serif Pro Semi Bold" pitchFamily="34" charset="0"/>
                <a:ea typeface="Source Serif Pro Semi Bold" pitchFamily="34" charset="-122"/>
                <a:cs typeface="Source Serif Pro Semi Bold" pitchFamily="34" charset="-120"/>
              </a:rPr>
              <a:t>Cải cách hành chính</a:t>
            </a:r>
            <a:endParaRPr kumimoji="0" lang="en-US" sz="22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4" name="Text 2"/>
          <p:cNvSpPr/>
          <p:nvPr/>
        </p:nvSpPr>
        <p:spPr>
          <a:xfrm>
            <a:off x="431285" y="1727239"/>
            <a:ext cx="6185535" cy="1149072"/>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Tiếp tục công tác cải cách hành chính, xây dựng khối đoàn kết trong Đảng, trên cơ sở đảm bảo nguyên tắc tập trung dân chủ và các nguyên tắc sinh hoạt Đảng.</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7315200" y="1066184"/>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0000CC"/>
                </a:solidFill>
                <a:effectLst/>
                <a:uLnTx/>
                <a:uFillTx/>
                <a:latin typeface="Source Serif Pro Semi Bold" pitchFamily="34" charset="0"/>
                <a:ea typeface="Source Serif Pro Semi Bold" pitchFamily="34" charset="-122"/>
                <a:cs typeface="Source Serif Pro Semi Bold" pitchFamily="34" charset="-120"/>
              </a:rPr>
              <a:t>Đào tạo cán bộ</a:t>
            </a:r>
            <a:endParaRPr kumimoji="0" lang="en-US" sz="22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Text 4"/>
          <p:cNvSpPr/>
          <p:nvPr/>
        </p:nvSpPr>
        <p:spPr>
          <a:xfrm>
            <a:off x="7315200" y="1472383"/>
            <a:ext cx="6185535" cy="1532096"/>
          </a:xfrm>
          <a:prstGeom prst="rect">
            <a:avLst/>
          </a:prstGeom>
          <a:noFill/>
          <a:ln/>
        </p:spPr>
        <p:txBody>
          <a:bodyPr wrap="square" lIns="0" tIns="0" rIns="0" bIns="0" rtlCol="0" anchor="t"/>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Xây dựng kế hoạch đào tạo, bồi dưỡng, nâng cao trình độ chuyên môn, trình độ lý luận chính trị và trình độ quản lý để có được đội ngũ cán bộ đáp ứng yêu cầu nhiệm vụ được giao, củng cố về mặt tổ chức, góp phần ổn định cơ quan, đơn vị.</a:t>
            </a:r>
            <a:endParaRPr kumimoji="0" lang="en-US" sz="18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group of people sitting at a table&#10;&#10;AI-generated content may be incorrect.">
            <a:extLst>
              <a:ext uri="{FF2B5EF4-FFF2-40B4-BE49-F238E27FC236}">
                <a16:creationId xmlns:a16="http://schemas.microsoft.com/office/drawing/2014/main" id="{94500566-1E57-926F-516A-B9EBDB237E5A}"/>
              </a:ext>
            </a:extLst>
          </p:cNvPr>
          <p:cNvPicPr>
            <a:picLocks noChangeAspect="1"/>
          </p:cNvPicPr>
          <p:nvPr/>
        </p:nvPicPr>
        <p:blipFill>
          <a:blip r:embed="rId3"/>
          <a:stretch>
            <a:fillRect/>
          </a:stretch>
        </p:blipFill>
        <p:spPr>
          <a:xfrm>
            <a:off x="2636323" y="3404809"/>
            <a:ext cx="8383979" cy="4824790"/>
          </a:xfrm>
          <a:prstGeom prst="rect">
            <a:avLst/>
          </a:prstGeom>
        </p:spPr>
      </p:pic>
    </p:spTree>
    <p:extLst>
      <p:ext uri="{BB962C8B-B14F-4D97-AF65-F5344CB8AC3E}">
        <p14:creationId xmlns:p14="http://schemas.microsoft.com/office/powerpoint/2010/main" val="294788289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79584" y="866220"/>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Mối liên hệ giữa Đảng viên và nơi cư trú</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279584" y="2633226"/>
            <a:ext cx="7468553" cy="2138482"/>
          </a:xfrm>
          <a:prstGeom prst="roundRect">
            <a:avLst>
              <a:gd name="adj" fmla="val 4701"/>
            </a:avLst>
          </a:prstGeom>
          <a:solidFill>
            <a:srgbClr val="F0D4F7"/>
          </a:solidFill>
          <a:ln w="7620">
            <a:solidFill>
              <a:srgbClr val="D6BADD"/>
            </a:solidFill>
            <a:prstDash val="solid"/>
          </a:ln>
        </p:spPr>
        <p:txBody>
          <a:bodyPr/>
          <a:lstStyle/>
          <a:p>
            <a:endParaRPr lang="en-US"/>
          </a:p>
        </p:txBody>
      </p:sp>
      <p:sp>
        <p:nvSpPr>
          <p:cNvPr id="5" name="Text 2"/>
          <p:cNvSpPr/>
          <p:nvPr/>
        </p:nvSpPr>
        <p:spPr>
          <a:xfrm>
            <a:off x="526519" y="2880162"/>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Thực hiện hướng dẫn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526519" y="3375700"/>
            <a:ext cx="6974681"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Thực hiện tốt hướng dẫn của Ban tổ chức Trung ương về thực hiện Quy định của Bộ chính trị trong việc </a:t>
            </a:r>
            <a:r>
              <a:rPr kumimoji="0" lang="en-US" sz="1850" b="1"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"Đảng viên đang công tác về giữ mối liên hệ và thực hiện nghĩa vụ công dân nơi cư trú"</a:t>
            </a: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279584" y="5011024"/>
            <a:ext cx="7468553" cy="2138482"/>
          </a:xfrm>
          <a:prstGeom prst="roundRect">
            <a:avLst>
              <a:gd name="adj" fmla="val 4701"/>
            </a:avLst>
          </a:prstGeom>
          <a:solidFill>
            <a:srgbClr val="F0D4F7"/>
          </a:solidFill>
          <a:ln w="7620">
            <a:solidFill>
              <a:srgbClr val="D6BADD"/>
            </a:solidFill>
            <a:prstDash val="solid"/>
          </a:ln>
        </p:spPr>
        <p:txBody>
          <a:bodyPr/>
          <a:lstStyle/>
          <a:p>
            <a:endParaRPr lang="en-US"/>
          </a:p>
        </p:txBody>
      </p:sp>
      <p:sp>
        <p:nvSpPr>
          <p:cNvPr id="8" name="Text 5"/>
          <p:cNvSpPr/>
          <p:nvPr/>
        </p:nvSpPr>
        <p:spPr>
          <a:xfrm>
            <a:off x="526519" y="5257959"/>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Kết quả đạt được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526519" y="5753497"/>
            <a:ext cx="6974681"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Đến nay có 100% Đảng viên đều có mối liên hệ tốt với nơi cư trú, hàng năm đều có nhận xét của chi bộ nơi cư trú tham gia vào việc đánh giá đảng viên.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group of people sitting in chairs&#10;&#10;AI-generated content may be incorrect.">
            <a:extLst>
              <a:ext uri="{FF2B5EF4-FFF2-40B4-BE49-F238E27FC236}">
                <a16:creationId xmlns:a16="http://schemas.microsoft.com/office/drawing/2014/main" id="{B5EABF15-378E-8002-A612-E08FE76CB915}"/>
              </a:ext>
            </a:extLst>
          </p:cNvPr>
          <p:cNvPicPr>
            <a:picLocks noChangeAspect="1"/>
          </p:cNvPicPr>
          <p:nvPr/>
        </p:nvPicPr>
        <p:blipFill>
          <a:blip r:embed="rId3"/>
          <a:srcRect t="22451"/>
          <a:stretch/>
        </p:blipFill>
        <p:spPr>
          <a:xfrm>
            <a:off x="8953994" y="748146"/>
            <a:ext cx="5396821" cy="6401360"/>
          </a:xfrm>
          <a:prstGeom prst="rect">
            <a:avLst/>
          </a:prstGeom>
        </p:spPr>
      </p:pic>
    </p:spTree>
    <p:extLst>
      <p:ext uri="{BB962C8B-B14F-4D97-AF65-F5344CB8AC3E}">
        <p14:creationId xmlns:p14="http://schemas.microsoft.com/office/powerpoint/2010/main" val="3303975496"/>
      </p:ext>
    </p:extLst>
  </p:cSld>
  <p:clrMapOvr>
    <a:masterClrMapping/>
  </p:clrMapOvr>
  <p:transition spd="slow">
    <p:comb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37724" y="1242060"/>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Học tập và làm theo gương đạo đức Hồ Chí Minh</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837724" y="3009067"/>
            <a:ext cx="562451" cy="562451"/>
          </a:xfrm>
          <a:prstGeom prst="rect">
            <a:avLst/>
          </a:prstGeom>
        </p:spPr>
      </p:pic>
      <p:sp>
        <p:nvSpPr>
          <p:cNvPr id="5" name="Text 1"/>
          <p:cNvSpPr/>
          <p:nvPr/>
        </p:nvSpPr>
        <p:spPr>
          <a:xfrm>
            <a:off x="837724" y="3810833"/>
            <a:ext cx="2250162"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Cần, kiệm</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837724" y="4306372"/>
            <a:ext cx="2250162" cy="2298144"/>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Cán bộ Đảng viên thực hiện tiết kiệm kinh phí của cơ quan, tiết kiệm ngân sách Nhà nước, không để lãng phí thì giờ.</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3446859" y="3009067"/>
            <a:ext cx="562451" cy="562451"/>
          </a:xfrm>
          <a:prstGeom prst="rect">
            <a:avLst/>
          </a:prstGeom>
        </p:spPr>
      </p:pic>
      <p:sp>
        <p:nvSpPr>
          <p:cNvPr id="8" name="Text 3"/>
          <p:cNvSpPr/>
          <p:nvPr/>
        </p:nvSpPr>
        <p:spPr>
          <a:xfrm>
            <a:off x="3446859" y="3810833"/>
            <a:ext cx="2250162"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Liêm, chính</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3446859" y="4306372"/>
            <a:ext cx="2250162" cy="268116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Đảm bảo thời gian làm việc theo quy định của Nhà nước, tiết kiệm tiền của nhân dân đóng góp ngân sách nhà nước và tiền của của bản thân.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6055995" y="3009067"/>
            <a:ext cx="562570" cy="562570"/>
          </a:xfrm>
          <a:prstGeom prst="rect">
            <a:avLst/>
          </a:prstGeom>
        </p:spPr>
      </p:pic>
      <p:sp>
        <p:nvSpPr>
          <p:cNvPr id="11" name="Text 5"/>
          <p:cNvSpPr/>
          <p:nvPr/>
        </p:nvSpPr>
        <p:spPr>
          <a:xfrm>
            <a:off x="6055995" y="3810953"/>
            <a:ext cx="2250281"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Chí công vô tư</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6055995" y="4306491"/>
            <a:ext cx="2250281" cy="1915120"/>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Không xa sỉ, không lãng phí, phô trương hình thức, biết làm và giúp nhau làm kinh tế để cải thiện cuộc sống.</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A person writing on a book&#10;&#10;AI-generated content may be incorrect.">
            <a:extLst>
              <a:ext uri="{FF2B5EF4-FFF2-40B4-BE49-F238E27FC236}">
                <a16:creationId xmlns:a16="http://schemas.microsoft.com/office/drawing/2014/main" id="{32D05837-97E7-34FF-AF68-763CB694129B}"/>
              </a:ext>
            </a:extLst>
          </p:cNvPr>
          <p:cNvPicPr>
            <a:picLocks noChangeAspect="1"/>
          </p:cNvPicPr>
          <p:nvPr/>
        </p:nvPicPr>
        <p:blipFill>
          <a:blip r:embed="rId6"/>
          <a:stretch>
            <a:fillRect/>
          </a:stretch>
        </p:blipFill>
        <p:spPr>
          <a:xfrm>
            <a:off x="8534503" y="1053741"/>
            <a:ext cx="5965270" cy="5866132"/>
          </a:xfrm>
          <a:prstGeom prst="rect">
            <a:avLst/>
          </a:prstGeom>
        </p:spPr>
      </p:pic>
    </p:spTree>
    <p:extLst>
      <p:ext uri="{BB962C8B-B14F-4D97-AF65-F5344CB8AC3E}">
        <p14:creationId xmlns:p14="http://schemas.microsoft.com/office/powerpoint/2010/main" val="8081529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invX="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203387" y="936223"/>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Kết quả công tác giáo dục chính trị tư tưởng</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2203387" y="2703229"/>
            <a:ext cx="1196816" cy="1436251"/>
          </a:xfrm>
          <a:prstGeom prst="rect">
            <a:avLst/>
          </a:prstGeom>
        </p:spPr>
      </p:pic>
      <p:sp>
        <p:nvSpPr>
          <p:cNvPr id="5" name="Text 1"/>
          <p:cNvSpPr/>
          <p:nvPr/>
        </p:nvSpPr>
        <p:spPr>
          <a:xfrm>
            <a:off x="3759176" y="2942545"/>
            <a:ext cx="3527227"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Nâng cao lập trường tư tưởng</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3759176" y="3438083"/>
            <a:ext cx="591276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Cán bộ và Đảng viên đã nâng cao về lập trường tư tưởng.</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2203387" y="4139480"/>
            <a:ext cx="1196816" cy="1436251"/>
          </a:xfrm>
          <a:prstGeom prst="rect">
            <a:avLst/>
          </a:prstGeom>
        </p:spPr>
      </p:pic>
      <p:sp>
        <p:nvSpPr>
          <p:cNvPr id="8" name="Text 3"/>
          <p:cNvSpPr/>
          <p:nvPr/>
        </p:nvSpPr>
        <p:spPr>
          <a:xfrm>
            <a:off x="3759176" y="4378796"/>
            <a:ext cx="3836551"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Nắm vững đường lối chính sách</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3759176" y="4874334"/>
            <a:ext cx="591276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Nắm vững đường lối chính sách của Đảng.</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2203387" y="5575731"/>
            <a:ext cx="1196816" cy="1740218"/>
          </a:xfrm>
          <a:prstGeom prst="rect">
            <a:avLst/>
          </a:prstGeom>
        </p:spPr>
      </p:pic>
      <p:sp>
        <p:nvSpPr>
          <p:cNvPr id="11" name="Text 5"/>
          <p:cNvSpPr/>
          <p:nvPr/>
        </p:nvSpPr>
        <p:spPr>
          <a:xfrm>
            <a:off x="3759176" y="5815047"/>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Vận dụng sáng tạo</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3759176" y="6310585"/>
            <a:ext cx="5912763"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Vận dụng sáng tạo và tổ chức thực hiện tốt các nhiệm vụ chính trị của cơ quan.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145470"/>
      </p:ext>
    </p:extLst>
  </p:cSld>
  <p:clrMapOvr>
    <a:masterClrMapping/>
  </p:clrMapOvr>
  <p:transition spd="slow">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9414" y="166092"/>
            <a:ext cx="5917168" cy="649843"/>
          </a:xfrm>
          <a:prstGeom prst="rect">
            <a:avLst/>
          </a:prstGeom>
          <a:noFill/>
          <a:ln/>
        </p:spPr>
        <p:txBody>
          <a:bodyPr wrap="none" lIns="0" tIns="0" rIns="0" bIns="0" rtlCol="0" anchor="t"/>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4050" b="0" i="0" u="none" strike="noStrike" kern="0" cap="none" spc="-82"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Công tác tổ chức và cán bộ</a:t>
            </a: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076063" y="1257776"/>
            <a:ext cx="30480" cy="5391626"/>
          </a:xfrm>
          <a:prstGeom prst="roundRect">
            <a:avLst>
              <a:gd name="adj" fmla="val 304482"/>
            </a:avLst>
          </a:prstGeom>
          <a:solidFill>
            <a:srgbClr val="D6BADD"/>
          </a:solidFill>
          <a:ln/>
        </p:spPr>
        <p:txBody>
          <a:bodyPr/>
          <a:lstStyle/>
          <a:p>
            <a:endParaRPr lang="en-US"/>
          </a:p>
        </p:txBody>
      </p:sp>
      <p:sp>
        <p:nvSpPr>
          <p:cNvPr id="4" name="Shape 2"/>
          <p:cNvSpPr/>
          <p:nvPr/>
        </p:nvSpPr>
        <p:spPr>
          <a:xfrm>
            <a:off x="6099929" y="1739503"/>
            <a:ext cx="773311" cy="30480"/>
          </a:xfrm>
          <a:prstGeom prst="roundRect">
            <a:avLst>
              <a:gd name="adj" fmla="val 304482"/>
            </a:avLst>
          </a:prstGeom>
          <a:solidFill>
            <a:srgbClr val="D6BADD"/>
          </a:solidFill>
          <a:ln/>
        </p:spPr>
        <p:txBody>
          <a:bodyPr/>
          <a:lstStyle/>
          <a:p>
            <a:endParaRPr lang="en-US"/>
          </a:p>
        </p:txBody>
      </p:sp>
      <p:sp>
        <p:nvSpPr>
          <p:cNvPr id="5" name="Shape 3"/>
          <p:cNvSpPr/>
          <p:nvPr/>
        </p:nvSpPr>
        <p:spPr>
          <a:xfrm>
            <a:off x="6842760" y="1506260"/>
            <a:ext cx="497086" cy="497086"/>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6" name="Text 4"/>
          <p:cNvSpPr/>
          <p:nvPr/>
        </p:nvSpPr>
        <p:spPr>
          <a:xfrm>
            <a:off x="7013258" y="1598771"/>
            <a:ext cx="155972" cy="311944"/>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0" i="0" u="none" strike="noStrike" kern="0" cap="none" spc="-49"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1</a:t>
            </a:r>
            <a:endParaRPr kumimoji="0" lang="en-US" sz="2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3237131" y="1478637"/>
            <a:ext cx="2638901" cy="324802"/>
          </a:xfrm>
          <a:prstGeom prst="rect">
            <a:avLst/>
          </a:prstGeom>
          <a:noFill/>
          <a:ln/>
        </p:spPr>
        <p:txBody>
          <a:bodyPr wrap="none" lIns="0" tIns="0" rIns="0" bIns="0" rtlCol="0" anchor="t"/>
          <a:lstStyle/>
          <a:p>
            <a:pPr marL="0" marR="0" lvl="0" indent="0" algn="r" defTabSz="914400" rtl="0" eaLnBrk="1" fontAlgn="auto" latinLnBrk="0" hangingPunct="1">
              <a:lnSpc>
                <a:spcPts val="2550"/>
              </a:lnSpc>
              <a:spcBef>
                <a:spcPts val="0"/>
              </a:spcBef>
              <a:spcAft>
                <a:spcPts val="0"/>
              </a:spcAft>
              <a:buClrTx/>
              <a:buSzTx/>
              <a:buFontTx/>
              <a:buNone/>
              <a:tabLst/>
              <a:defRPr/>
            </a:pPr>
            <a:r>
              <a:rPr kumimoji="0" lang="en-US" sz="2000" b="1" i="0" u="none" strike="noStrike" kern="0" cap="none" spc="-41"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Xây dựng khối đoàn kết</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549414" y="1935956"/>
            <a:ext cx="5326618" cy="1060490"/>
          </a:xfrm>
          <a:prstGeom prst="rect">
            <a:avLst/>
          </a:prstGeom>
          <a:noFill/>
          <a:ln/>
        </p:spPr>
        <p:txBody>
          <a:bodyPr wrap="squar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1700" b="0" i="0" u="none" strike="noStrike" kern="0" cap="none" spc="-35"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Chi ủy tập trung xây dựng khối đoàn kết nội bộ, giữ vững nề nếp sinh hoạt, quy chế hoạt động của cơ quan, tập trung dân chủ.</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7309366" y="2844165"/>
            <a:ext cx="773311" cy="30480"/>
          </a:xfrm>
          <a:prstGeom prst="roundRect">
            <a:avLst>
              <a:gd name="adj" fmla="val 304482"/>
            </a:avLst>
          </a:prstGeom>
          <a:solidFill>
            <a:srgbClr val="D6BADD"/>
          </a:solidFill>
          <a:ln/>
        </p:spPr>
        <p:txBody>
          <a:bodyPr/>
          <a:lstStyle/>
          <a:p>
            <a:endParaRPr lang="en-US"/>
          </a:p>
        </p:txBody>
      </p:sp>
      <p:sp>
        <p:nvSpPr>
          <p:cNvPr id="10" name="Shape 8"/>
          <p:cNvSpPr/>
          <p:nvPr/>
        </p:nvSpPr>
        <p:spPr>
          <a:xfrm>
            <a:off x="6842760" y="2610922"/>
            <a:ext cx="497086" cy="497086"/>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11" name="Text 9"/>
          <p:cNvSpPr/>
          <p:nvPr/>
        </p:nvSpPr>
        <p:spPr>
          <a:xfrm>
            <a:off x="7013258" y="2703433"/>
            <a:ext cx="155972" cy="311944"/>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0" i="0" u="none" strike="noStrike" kern="0" cap="none" spc="-49"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2</a:t>
            </a:r>
            <a:endParaRPr kumimoji="0" lang="en-US" sz="2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8306574" y="2583299"/>
            <a:ext cx="2599611" cy="324802"/>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00" b="1" i="0" u="none" strike="noStrike" kern="0" cap="none" spc="-41"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Phát triển đảng viên</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8306574" y="3040618"/>
            <a:ext cx="5326618" cy="1413986"/>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0" cap="none" spc="-35"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Công tác phát triển đảng viên là nhiệm vụ quan trọng của Chi bộ. Cấp ủy đã làm tốt công tác phân công Đảng viên giúp đỡ quần chúng, tạo nguồn, và đang tiến hành bồi dưỡng 1 giáo viên đứng vào hàng ngũ của Đảng.</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6099929" y="4111109"/>
            <a:ext cx="773311" cy="30480"/>
          </a:xfrm>
          <a:prstGeom prst="roundRect">
            <a:avLst>
              <a:gd name="adj" fmla="val 304482"/>
            </a:avLst>
          </a:prstGeom>
          <a:solidFill>
            <a:srgbClr val="D6BADD"/>
          </a:solidFill>
          <a:ln/>
        </p:spPr>
        <p:txBody>
          <a:bodyPr/>
          <a:lstStyle/>
          <a:p>
            <a:endParaRPr lang="en-US"/>
          </a:p>
        </p:txBody>
      </p:sp>
      <p:sp>
        <p:nvSpPr>
          <p:cNvPr id="15" name="Shape 13"/>
          <p:cNvSpPr/>
          <p:nvPr/>
        </p:nvSpPr>
        <p:spPr>
          <a:xfrm>
            <a:off x="6842760" y="3877866"/>
            <a:ext cx="497086" cy="497086"/>
          </a:xfrm>
          <a:prstGeom prst="roundRect">
            <a:avLst>
              <a:gd name="adj" fmla="val 18670"/>
            </a:avLst>
          </a:prstGeom>
          <a:solidFill>
            <a:srgbClr val="F0D4F7"/>
          </a:solidFill>
          <a:ln w="7620">
            <a:solidFill>
              <a:srgbClr val="D6BADD"/>
            </a:solidFill>
            <a:prstDash val="solid"/>
          </a:ln>
        </p:spPr>
        <p:txBody>
          <a:bodyPr/>
          <a:lstStyle/>
          <a:p>
            <a:endParaRPr lang="en-US"/>
          </a:p>
        </p:txBody>
      </p:sp>
      <p:sp>
        <p:nvSpPr>
          <p:cNvPr id="16" name="Text 14"/>
          <p:cNvSpPr/>
          <p:nvPr/>
        </p:nvSpPr>
        <p:spPr>
          <a:xfrm>
            <a:off x="7013258" y="3970377"/>
            <a:ext cx="155972" cy="311944"/>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0" i="0" u="none" strike="noStrike" kern="0" cap="none" spc="-49"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3</a:t>
            </a:r>
            <a:endParaRPr kumimoji="0" lang="en-US" sz="2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276421" y="3850243"/>
            <a:ext cx="2599611" cy="324802"/>
          </a:xfrm>
          <a:prstGeom prst="rect">
            <a:avLst/>
          </a:prstGeom>
          <a:noFill/>
          <a:ln/>
        </p:spPr>
        <p:txBody>
          <a:bodyPr wrap="none" lIns="0" tIns="0" rIns="0" bIns="0" rtlCol="0" anchor="t"/>
          <a:lstStyle/>
          <a:p>
            <a:pPr marL="0" marR="0" lvl="0" indent="0" algn="r" defTabSz="914400" rtl="0" eaLnBrk="1" fontAlgn="auto" latinLnBrk="0" hangingPunct="1">
              <a:lnSpc>
                <a:spcPts val="2550"/>
              </a:lnSpc>
              <a:spcBef>
                <a:spcPts val="0"/>
              </a:spcBef>
              <a:spcAft>
                <a:spcPts val="0"/>
              </a:spcAft>
              <a:buClrTx/>
              <a:buSzTx/>
              <a:buFontTx/>
              <a:buNone/>
              <a:tabLst/>
              <a:defRPr/>
            </a:pPr>
            <a:r>
              <a:rPr kumimoji="0" lang="en-US" sz="2000" b="1" i="0" u="none" strike="noStrike" kern="0" cap="none" spc="-41"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Đánh giá chất lượng</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549414" y="4307562"/>
            <a:ext cx="5326618" cy="2120979"/>
          </a:xfrm>
          <a:prstGeom prst="rect">
            <a:avLst/>
          </a:prstGeom>
          <a:noFill/>
          <a:ln/>
        </p:spPr>
        <p:txBody>
          <a:bodyPr wrap="square" lIns="0" tIns="0" rIns="0" bIns="0" rtlCol="0" anchor="t"/>
          <a:lstStyle/>
          <a:p>
            <a:pPr marL="0" marR="0" lvl="0" indent="0" algn="just" defTabSz="914400" rtl="0" eaLnBrk="1" fontAlgn="auto" latinLnBrk="0" hangingPunct="1">
              <a:lnSpc>
                <a:spcPts val="2750"/>
              </a:lnSpc>
              <a:spcBef>
                <a:spcPts val="0"/>
              </a:spcBef>
              <a:spcAft>
                <a:spcPts val="0"/>
              </a:spcAft>
              <a:buClrTx/>
              <a:buSzTx/>
              <a:buFontTx/>
              <a:buNone/>
              <a:tabLst/>
              <a:defRPr/>
            </a:pPr>
            <a:r>
              <a:rPr kumimoji="0" lang="en-US" sz="1700" b="0" i="0" u="none" strike="noStrike" kern="0" cap="none" spc="-35"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Công tác đánh giá chất lượng Đảng viên hàng năm: Chi bộ đã tiến hành phân tích đánh giá chất lượng Đảng viên và xếp loại Chi bộ theo đúng hướng dẫn của cấp trên. Kết quả Chi bộ luôn được công nhận </a:t>
            </a:r>
            <a:r>
              <a:rPr kumimoji="0" lang="en-US" sz="1700" b="1" i="0" u="none" strike="noStrike" kern="0" cap="none" spc="-35"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"Hoàn thành tốt nhiệm vụ"</a:t>
            </a:r>
            <a:r>
              <a:rPr kumimoji="0" lang="en-US" sz="1700" b="0" i="0" u="none" strike="noStrike" kern="0" cap="none" spc="-35"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 100% Đảng viên đủ tư cách hoàn thành tốt nhiệm vụ, trong đó có 02 ~ 03 Đảng viên hoàn thành xuất sắc nhiệm vụ.</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descr="A person standing at a podium&#10;&#10;AI-generated content may be incorrect.">
            <a:extLst>
              <a:ext uri="{FF2B5EF4-FFF2-40B4-BE49-F238E27FC236}">
                <a16:creationId xmlns:a16="http://schemas.microsoft.com/office/drawing/2014/main" id="{F39248B8-B39E-73AC-EE5F-5B1DDD847C2D}"/>
              </a:ext>
            </a:extLst>
          </p:cNvPr>
          <p:cNvPicPr>
            <a:picLocks noChangeAspect="1"/>
          </p:cNvPicPr>
          <p:nvPr/>
        </p:nvPicPr>
        <p:blipFill>
          <a:blip r:embed="rId3"/>
          <a:stretch>
            <a:fillRect/>
          </a:stretch>
        </p:blipFill>
        <p:spPr>
          <a:xfrm>
            <a:off x="8752114" y="4454604"/>
            <a:ext cx="3655302" cy="3774996"/>
          </a:xfrm>
          <a:prstGeom prst="rect">
            <a:avLst/>
          </a:prstGeom>
        </p:spPr>
      </p:pic>
    </p:spTree>
    <p:extLst>
      <p:ext uri="{BB962C8B-B14F-4D97-AF65-F5344CB8AC3E}">
        <p14:creationId xmlns:p14="http://schemas.microsoft.com/office/powerpoint/2010/main" val="3096158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930235"/>
            <a:ext cx="5632490"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Công tác kiểm tra</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1872972" y="2334458"/>
            <a:ext cx="2816185" cy="351949"/>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Kiểm tra chấp hành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837724" y="2829997"/>
            <a:ext cx="3851434" cy="1532096"/>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Kiểm tra việc Đảng viên chấp hành đường lối, chủ trương của Đảng, chính sách pháp luật của nhà nước, Điều lệ Đảng.</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48131" y="2113002"/>
            <a:ext cx="4534138" cy="4534138"/>
          </a:xfrm>
          <a:prstGeom prst="rect">
            <a:avLst/>
          </a:prstGeom>
        </p:spPr>
      </p:pic>
      <p:sp>
        <p:nvSpPr>
          <p:cNvPr id="6" name="Text 3"/>
          <p:cNvSpPr/>
          <p:nvPr/>
        </p:nvSpPr>
        <p:spPr>
          <a:xfrm>
            <a:off x="6136005" y="3001089"/>
            <a:ext cx="149543"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1</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41243" y="2118241"/>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Kiểm tra nghĩa vụ</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941243" y="2613779"/>
            <a:ext cx="3851434" cy="1149072"/>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Kiểm tra việc thực hiện nghĩa vụ công dân và nhiệm vụ của ngành, của địa phương.</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48131" y="2113002"/>
            <a:ext cx="4534138" cy="4534138"/>
          </a:xfrm>
          <a:prstGeom prst="rect">
            <a:avLst/>
          </a:prstGeom>
        </p:spPr>
      </p:pic>
      <p:sp>
        <p:nvSpPr>
          <p:cNvPr id="10" name="Text 6"/>
          <p:cNvSpPr/>
          <p:nvPr/>
        </p:nvSpPr>
        <p:spPr>
          <a:xfrm>
            <a:off x="7982903" y="2738199"/>
            <a:ext cx="149543"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2</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10061019" y="4132302"/>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Kiểm tra mối liên hệ</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8"/>
          <p:cNvSpPr/>
          <p:nvPr/>
        </p:nvSpPr>
        <p:spPr>
          <a:xfrm>
            <a:off x="10061019" y="4627840"/>
            <a:ext cx="3731657"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Kiểm tra việc thực hiện giữ mối liên hệ mật thiết với quần chúng nơi cư trú.</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48131" y="2113002"/>
            <a:ext cx="4534138" cy="4534138"/>
          </a:xfrm>
          <a:prstGeom prst="rect">
            <a:avLst/>
          </a:prstGeom>
        </p:spPr>
      </p:pic>
      <p:sp>
        <p:nvSpPr>
          <p:cNvPr id="14" name="Text 9"/>
          <p:cNvSpPr/>
          <p:nvPr/>
        </p:nvSpPr>
        <p:spPr>
          <a:xfrm>
            <a:off x="8803719" y="4413528"/>
            <a:ext cx="149543"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3</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9941243" y="5763339"/>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Kiểm tra đoàn kết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9941243" y="6258878"/>
            <a:ext cx="3851434"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Kiểm tra việc giữ gìn đoàn kết nội bộ.</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5048131" y="2113002"/>
            <a:ext cx="4534138" cy="4534138"/>
          </a:xfrm>
          <a:prstGeom prst="rect">
            <a:avLst/>
          </a:prstGeom>
        </p:spPr>
      </p:pic>
      <p:sp>
        <p:nvSpPr>
          <p:cNvPr id="18" name="Text 12"/>
          <p:cNvSpPr/>
          <p:nvPr/>
        </p:nvSpPr>
        <p:spPr>
          <a:xfrm>
            <a:off x="7464028" y="5711785"/>
            <a:ext cx="149543"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4</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3"/>
          <p:cNvSpPr/>
          <p:nvPr/>
        </p:nvSpPr>
        <p:spPr>
          <a:xfrm>
            <a:off x="1872972" y="5163979"/>
            <a:ext cx="2816185" cy="351949"/>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Kiểm tra tài chính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837724" y="5659517"/>
            <a:ext cx="3851434" cy="766048"/>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Kiểm tra việc thu nộp Đảng phí và sử dụng Đảng phí của Chi bộ.</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Image 4" descr="preencoded.png"/>
          <p:cNvPicPr>
            <a:picLocks noChangeAspect="1"/>
          </p:cNvPicPr>
          <p:nvPr/>
        </p:nvPicPr>
        <p:blipFill>
          <a:blip r:embed="rId7"/>
          <a:stretch>
            <a:fillRect/>
          </a:stretch>
        </p:blipFill>
        <p:spPr>
          <a:xfrm>
            <a:off x="5048131" y="2113002"/>
            <a:ext cx="4534138" cy="4534138"/>
          </a:xfrm>
          <a:prstGeom prst="rect">
            <a:avLst/>
          </a:prstGeom>
        </p:spPr>
      </p:pic>
      <p:sp>
        <p:nvSpPr>
          <p:cNvPr id="22" name="Text 15"/>
          <p:cNvSpPr/>
          <p:nvPr/>
        </p:nvSpPr>
        <p:spPr>
          <a:xfrm>
            <a:off x="5815251" y="4838819"/>
            <a:ext cx="149543" cy="478631"/>
          </a:xfrm>
          <a:prstGeom prst="rect">
            <a:avLst/>
          </a:prstGeom>
          <a:noFill/>
          <a:ln/>
        </p:spPr>
        <p:txBody>
          <a:bodyPr wrap="none" lIns="0" tIns="0" rIns="0" bIns="0" rtlCol="0" anchor="t"/>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5</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16"/>
          <p:cNvSpPr/>
          <p:nvPr/>
        </p:nvSpPr>
        <p:spPr>
          <a:xfrm>
            <a:off x="837724" y="6916341"/>
            <a:ext cx="12954952"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Kết quả: Không có Đảng viên nào có dấu hiệu vi phạm.</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9049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19376"/>
            <a:ext cx="7594878"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Công tác xây dựng chính quyền</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3274814" y="1902143"/>
            <a:ext cx="1603058" cy="1357193"/>
          </a:xfrm>
          <a:prstGeom prst="rect">
            <a:avLst/>
          </a:prstGeom>
        </p:spPr>
      </p:pic>
      <p:sp>
        <p:nvSpPr>
          <p:cNvPr id="4" name="Text 1"/>
          <p:cNvSpPr/>
          <p:nvPr/>
        </p:nvSpPr>
        <p:spPr>
          <a:xfrm>
            <a:off x="4001572" y="2509004"/>
            <a:ext cx="149543" cy="478631"/>
          </a:xfrm>
          <a:prstGeom prst="rect">
            <a:avLst/>
          </a:prstGeom>
          <a:noFill/>
          <a:ln/>
        </p:spPr>
        <p:txBody>
          <a:bodyPr wrap="none" lIns="0" tIns="0" rIns="0" bIns="0" rtlCol="0" anchor="t"/>
          <a:lstStyle/>
          <a:p>
            <a:pPr marL="0" marR="0" lvl="0" indent="0" algn="ctr"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1</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5117187" y="2141458"/>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Lãnh đạo dân chủ</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5117187" y="2636996"/>
            <a:ext cx="5810012"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Tinh thần dân chủ "Dân biết, dân bàn, dân làm, dân kiểm tra"</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937641" y="3273981"/>
            <a:ext cx="8795266" cy="15240"/>
          </a:xfrm>
          <a:prstGeom prst="roundRect">
            <a:avLst>
              <a:gd name="adj" fmla="val 659712"/>
            </a:avLst>
          </a:prstGeom>
          <a:solidFill>
            <a:srgbClr val="D6BADD"/>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473285" y="3319105"/>
            <a:ext cx="3206234" cy="1357193"/>
          </a:xfrm>
          <a:prstGeom prst="rect">
            <a:avLst/>
          </a:prstGeom>
        </p:spPr>
      </p:pic>
      <p:sp>
        <p:nvSpPr>
          <p:cNvPr id="9" name="Text 5"/>
          <p:cNvSpPr/>
          <p:nvPr/>
        </p:nvSpPr>
        <p:spPr>
          <a:xfrm>
            <a:off x="4001572" y="3758327"/>
            <a:ext cx="149543" cy="478631"/>
          </a:xfrm>
          <a:prstGeom prst="rect">
            <a:avLst/>
          </a:prstGeom>
          <a:noFill/>
          <a:ln/>
        </p:spPr>
        <p:txBody>
          <a:bodyPr wrap="none" lIns="0" tIns="0" rIns="0" bIns="0" rtlCol="0" anchor="t"/>
          <a:lstStyle/>
          <a:p>
            <a:pPr marL="0" marR="0" lvl="0" indent="0" algn="ctr"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2</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6"/>
          <p:cNvSpPr/>
          <p:nvPr/>
        </p:nvSpPr>
        <p:spPr>
          <a:xfrm>
            <a:off x="5918835" y="3558421"/>
            <a:ext cx="2849523"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Lắng nghe và giải quyết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5918835" y="4053959"/>
            <a:ext cx="558510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Lắng nghe, tiếp thu, giải quyết triệt để các vấn đề quan tâm</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5739289" y="4690943"/>
            <a:ext cx="7993618" cy="15240"/>
          </a:xfrm>
          <a:prstGeom prst="roundRect">
            <a:avLst>
              <a:gd name="adj" fmla="val 659712"/>
            </a:avLst>
          </a:prstGeom>
          <a:solidFill>
            <a:srgbClr val="D6BADD"/>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671638" y="4736068"/>
            <a:ext cx="4809411" cy="1357193"/>
          </a:xfrm>
          <a:prstGeom prst="rect">
            <a:avLst/>
          </a:prstGeom>
        </p:spPr>
      </p:pic>
      <p:sp>
        <p:nvSpPr>
          <p:cNvPr id="14" name="Text 9"/>
          <p:cNvSpPr/>
          <p:nvPr/>
        </p:nvSpPr>
        <p:spPr>
          <a:xfrm>
            <a:off x="4001453" y="5175290"/>
            <a:ext cx="149543" cy="478631"/>
          </a:xfrm>
          <a:prstGeom prst="rect">
            <a:avLst/>
          </a:prstGeom>
          <a:noFill/>
          <a:ln/>
        </p:spPr>
        <p:txBody>
          <a:bodyPr wrap="none" lIns="0" tIns="0" rIns="0" bIns="0" rtlCol="0" anchor="t"/>
          <a:lstStyle/>
          <a:p>
            <a:pPr marL="0" marR="0" lvl="0" indent="0" algn="ctr"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3</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6720364" y="4975384"/>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Kiện toàn bộ máy</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6720364" y="5470922"/>
            <a:ext cx="4179927"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Củng cố, sớm kiện toàn bộ máy chính quyền</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2"/>
          <p:cNvSpPr/>
          <p:nvPr/>
        </p:nvSpPr>
        <p:spPr>
          <a:xfrm>
            <a:off x="6540818" y="6107906"/>
            <a:ext cx="7192089" cy="15240"/>
          </a:xfrm>
          <a:prstGeom prst="roundRect">
            <a:avLst>
              <a:gd name="adj" fmla="val 659712"/>
            </a:avLst>
          </a:prstGeom>
          <a:solidFill>
            <a:srgbClr val="D6BADD"/>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870109" y="6153031"/>
            <a:ext cx="6412587" cy="1357193"/>
          </a:xfrm>
          <a:prstGeom prst="rect">
            <a:avLst/>
          </a:prstGeom>
        </p:spPr>
      </p:pic>
      <p:sp>
        <p:nvSpPr>
          <p:cNvPr id="19" name="Text 13"/>
          <p:cNvSpPr/>
          <p:nvPr/>
        </p:nvSpPr>
        <p:spPr>
          <a:xfrm>
            <a:off x="4001572" y="6592253"/>
            <a:ext cx="149543" cy="478631"/>
          </a:xfrm>
          <a:prstGeom prst="rect">
            <a:avLst/>
          </a:prstGeom>
          <a:noFill/>
          <a:ln/>
        </p:spPr>
        <p:txBody>
          <a:bodyPr wrap="none" lIns="0" tIns="0" rIns="0" bIns="0" rtlCol="0" anchor="t"/>
          <a:lstStyle/>
          <a:p>
            <a:pPr marL="0" marR="0" lvl="0" indent="0" algn="ctr" defTabSz="914400" rtl="0" eaLnBrk="1" fontAlgn="auto" latinLnBrk="0" hangingPunct="1">
              <a:lnSpc>
                <a:spcPts val="3750"/>
              </a:lnSpc>
              <a:spcBef>
                <a:spcPts val="0"/>
              </a:spcBef>
              <a:spcAft>
                <a:spcPts val="0"/>
              </a:spcAft>
              <a:buClrTx/>
              <a:buSzTx/>
              <a:buFontTx/>
              <a:buNone/>
              <a:tabLst/>
              <a:defRPr/>
            </a:pPr>
            <a:r>
              <a:rPr kumimoji="0" lang="en-US" sz="2350" b="0" i="0" u="none" strike="noStrike" kern="0" cap="none" spc="-47"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4</a:t>
            </a:r>
            <a:endParaRPr kumimoji="0" lang="en-US" sz="2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7522012" y="6392347"/>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Phân công hợp lý</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5"/>
          <p:cNvSpPr/>
          <p:nvPr/>
        </p:nvSpPr>
        <p:spPr>
          <a:xfrm>
            <a:off x="7522012" y="6887885"/>
            <a:ext cx="3008948"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Đảm bảo đúng người, đúng việc</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6778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708190"/>
            <a:ext cx="5632490"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0" cap="none" spc="-89" normalizeH="0" baseline="0" noProof="0">
                <a:ln>
                  <a:noFill/>
                </a:ln>
                <a:solidFill>
                  <a:srgbClr val="000000"/>
                </a:solidFill>
                <a:effectLst/>
                <a:uLnTx/>
                <a:uFillTx/>
                <a:latin typeface="Source Serif Pro Semi Bold" pitchFamily="34" charset="0"/>
                <a:ea typeface="Source Serif Pro Semi Bold" pitchFamily="34" charset="-122"/>
                <a:cs typeface="Source Serif Pro Semi Bold" pitchFamily="34" charset="-120"/>
              </a:rPr>
              <a:t>Kết luận</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837724" y="2771180"/>
            <a:ext cx="7468553" cy="1755458"/>
          </a:xfrm>
          <a:prstGeom prst="roundRect">
            <a:avLst>
              <a:gd name="adj" fmla="val 5727"/>
            </a:avLst>
          </a:prstGeom>
          <a:solidFill>
            <a:srgbClr val="F0D4F7"/>
          </a:solidFill>
          <a:ln w="7620">
            <a:solidFill>
              <a:srgbClr val="D6BADD"/>
            </a:solidFill>
            <a:prstDash val="solid"/>
          </a:ln>
        </p:spPr>
        <p:txBody>
          <a:bodyPr/>
          <a:lstStyle/>
          <a:p>
            <a:endParaRPr lang="en-US"/>
          </a:p>
        </p:txBody>
      </p:sp>
      <p:sp>
        <p:nvSpPr>
          <p:cNvPr id="5" name="Text 2"/>
          <p:cNvSpPr/>
          <p:nvPr/>
        </p:nvSpPr>
        <p:spPr>
          <a:xfrm>
            <a:off x="1084659" y="3018115"/>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Thành tựu</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084659" y="3513653"/>
            <a:ext cx="6974681"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Công tác xây dựng Đảng, chính quyền và đoàn thể đã đạt được nhiều thành tựu quan trọng trong nhiệm kỳ qua.</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837724" y="4765953"/>
            <a:ext cx="7468553" cy="1755458"/>
          </a:xfrm>
          <a:prstGeom prst="roundRect">
            <a:avLst>
              <a:gd name="adj" fmla="val 5727"/>
            </a:avLst>
          </a:prstGeom>
          <a:solidFill>
            <a:srgbClr val="F0D4F7"/>
          </a:solidFill>
          <a:ln w="7620">
            <a:solidFill>
              <a:srgbClr val="D6BADD"/>
            </a:solidFill>
            <a:prstDash val="solid"/>
          </a:ln>
        </p:spPr>
        <p:txBody>
          <a:bodyPr/>
          <a:lstStyle/>
          <a:p>
            <a:endParaRPr lang="en-US"/>
          </a:p>
        </p:txBody>
      </p:sp>
      <p:sp>
        <p:nvSpPr>
          <p:cNvPr id="8" name="Text 5"/>
          <p:cNvSpPr/>
          <p:nvPr/>
        </p:nvSpPr>
        <p:spPr>
          <a:xfrm>
            <a:off x="1084659" y="5012888"/>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44" normalizeH="0" baseline="0" noProof="0">
                <a:ln>
                  <a:noFill/>
                </a:ln>
                <a:solidFill>
                  <a:srgbClr val="272525"/>
                </a:solidFill>
                <a:effectLst/>
                <a:uLnTx/>
                <a:uFillTx/>
                <a:latin typeface="Source Serif Pro Semi Bold" pitchFamily="34" charset="0"/>
                <a:ea typeface="Source Serif Pro Semi Bold" pitchFamily="34" charset="-122"/>
                <a:cs typeface="Source Serif Pro Semi Bold" pitchFamily="34" charset="-120"/>
              </a:rPr>
              <a:t>Cam kết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1084659" y="5508427"/>
            <a:ext cx="6974681" cy="766048"/>
          </a:xfrm>
          <a:prstGeom prst="rect">
            <a:avLst/>
          </a:prstGeom>
          <a:noFill/>
          <a:ln/>
        </p:spPr>
        <p:txBody>
          <a:bodyPr wrap="squar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0" cap="none" spc="-38" normalizeH="0" baseline="0" noProof="0">
                <a:ln>
                  <a:noFill/>
                </a:ln>
                <a:solidFill>
                  <a:srgbClr val="272525"/>
                </a:solidFill>
                <a:effectLst/>
                <a:uLnTx/>
                <a:uFillTx/>
                <a:latin typeface="Source Sans Pro" pitchFamily="34" charset="0"/>
                <a:ea typeface="Source Sans Pro" pitchFamily="34" charset="-122"/>
                <a:cs typeface="Source Sans Pro" pitchFamily="34" charset="-120"/>
              </a:rPr>
              <a:t>Tiếp tục phát huy những kết quả đã đạt được, khắc phục những hạn chế để xây dựng Đảng, chính quyền và đoàn thể ngày càng vững mạnh.</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96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373209" y="2396446"/>
            <a:ext cx="10095882" cy="1451159"/>
          </a:xfrm>
          <a:prstGeom prst="rect">
            <a:avLst/>
          </a:prstGeom>
          <a:noFill/>
          <a:ln/>
        </p:spPr>
        <p:txBody>
          <a:bodyPr wrap="square" lIns="0" tIns="0" rIns="0" bIns="0" rtlCol="0" anchor="t"/>
          <a:lstStyle/>
          <a:p>
            <a:pPr marL="0" marR="0" lvl="0" indent="0" algn="ctr"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Công tác vận động quần chúng và đánh giá nhiệm kỳ 2022-2025</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2"/>
          <p:cNvSpPr/>
          <p:nvPr/>
        </p:nvSpPr>
        <p:spPr>
          <a:xfrm>
            <a:off x="6280190" y="6201370"/>
            <a:ext cx="362903" cy="362903"/>
          </a:xfrm>
          <a:prstGeom prst="roundRect">
            <a:avLst>
              <a:gd name="adj" fmla="val 25194296"/>
            </a:avLst>
          </a:prstGeom>
          <a:noFill/>
          <a:ln w="7620">
            <a:solidFill>
              <a:srgbClr val="FFFFFF"/>
            </a:solidFill>
            <a:prstDash val="solid"/>
          </a:ln>
        </p:spPr>
        <p:txBody>
          <a:bodyPr/>
          <a:lstStyle/>
          <a:p>
            <a:endParaRPr lang="en-US"/>
          </a:p>
        </p:txBody>
      </p:sp>
    </p:spTree>
    <p:extLst>
      <p:ext uri="{BB962C8B-B14F-4D97-AF65-F5344CB8AC3E}">
        <p14:creationId xmlns:p14="http://schemas.microsoft.com/office/powerpoint/2010/main" val="3239829150"/>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110727" y="290353"/>
            <a:ext cx="7767399" cy="1290638"/>
          </a:xfrm>
          <a:prstGeom prst="rect">
            <a:avLst/>
          </a:prstGeom>
          <a:noFill/>
          <a:ln/>
        </p:spPr>
        <p:txBody>
          <a:bodyPr wrap="square" lIns="0" tIns="0" rIns="0" bIns="0" rtlCol="0" anchor="t"/>
          <a:lstStyle/>
          <a:p>
            <a:pPr marL="0" indent="0" algn="ctr">
              <a:lnSpc>
                <a:spcPts val="5050"/>
              </a:lnSpc>
              <a:buNone/>
            </a:pPr>
            <a:r>
              <a:rPr lang="en-US" sz="4050" b="1">
                <a:solidFill>
                  <a:srgbClr val="000000"/>
                </a:solidFill>
                <a:latin typeface="Petrona Bold" pitchFamily="34" charset="0"/>
                <a:ea typeface="Petrona Bold" pitchFamily="34" charset="-122"/>
                <a:cs typeface="Petrona Bold" pitchFamily="34" charset="-120"/>
              </a:rPr>
              <a:t>Quy mô và đội </a:t>
            </a:r>
            <a:r>
              <a:rPr lang="en-US" sz="4050" b="1" err="1">
                <a:solidFill>
                  <a:srgbClr val="000000"/>
                </a:solidFill>
                <a:latin typeface="Petrona Bold" pitchFamily="34" charset="0"/>
                <a:ea typeface="Petrona Bold" pitchFamily="34" charset="-122"/>
                <a:cs typeface="Petrona Bold" pitchFamily="34" charset="-120"/>
              </a:rPr>
              <a:t>ngũ</a:t>
            </a:r>
            <a:r>
              <a:rPr lang="en-US" sz="4050" b="1">
                <a:solidFill>
                  <a:srgbClr val="000000"/>
                </a:solidFill>
                <a:latin typeface="Petrona Bold" pitchFamily="34" charset="0"/>
                <a:ea typeface="Petrona Bold" pitchFamily="34" charset="-122"/>
                <a:cs typeface="Petrona Bold" pitchFamily="34" charset="-120"/>
              </a:rPr>
              <a:t> </a:t>
            </a:r>
          </a:p>
          <a:p>
            <a:pPr marL="0" indent="0" algn="ctr">
              <a:lnSpc>
                <a:spcPts val="5050"/>
              </a:lnSpc>
              <a:buNone/>
            </a:pPr>
            <a:r>
              <a:rPr lang="en-US" sz="4050" b="1" err="1">
                <a:solidFill>
                  <a:srgbClr val="000000"/>
                </a:solidFill>
                <a:latin typeface="Petrona Bold" pitchFamily="34" charset="0"/>
                <a:ea typeface="Petrona Bold" pitchFamily="34" charset="-122"/>
                <a:cs typeface="Petrona Bold" pitchFamily="34" charset="-120"/>
              </a:rPr>
              <a:t>trường</a:t>
            </a:r>
            <a:r>
              <a:rPr lang="en-US" sz="4050" b="1">
                <a:solidFill>
                  <a:srgbClr val="000000"/>
                </a:solidFill>
                <a:latin typeface="Petrona Bold" pitchFamily="34" charset="0"/>
                <a:ea typeface="Petrona Bold" pitchFamily="34" charset="-122"/>
                <a:cs typeface="Petrona Bold" pitchFamily="34" charset="-120"/>
              </a:rPr>
              <a:t> THCS Đồng Minh</a:t>
            </a:r>
            <a:endParaRPr lang="en-US" sz="4050"/>
          </a:p>
        </p:txBody>
      </p:sp>
      <p:sp>
        <p:nvSpPr>
          <p:cNvPr id="4" name="Text 1"/>
          <p:cNvSpPr/>
          <p:nvPr/>
        </p:nvSpPr>
        <p:spPr>
          <a:xfrm>
            <a:off x="83162" y="1726512"/>
            <a:ext cx="3736181" cy="648891"/>
          </a:xfrm>
          <a:prstGeom prst="rect">
            <a:avLst/>
          </a:prstGeom>
          <a:noFill/>
          <a:ln/>
        </p:spPr>
        <p:txBody>
          <a:bodyPr wrap="none" lIns="0" tIns="0" rIns="0" bIns="0" rtlCol="0" anchor="t"/>
          <a:lstStyle/>
          <a:p>
            <a:pPr marL="0" indent="0" algn="ctr">
              <a:lnSpc>
                <a:spcPts val="5100"/>
              </a:lnSpc>
              <a:buNone/>
            </a:pPr>
            <a:r>
              <a:rPr lang="en-US" sz="5100" b="1">
                <a:solidFill>
                  <a:srgbClr val="272525"/>
                </a:solidFill>
                <a:latin typeface="Petrona Bold" pitchFamily="34" charset="0"/>
                <a:ea typeface="Petrona Bold" pitchFamily="34" charset="-122"/>
                <a:cs typeface="Petrona Bold" pitchFamily="34" charset="-120"/>
              </a:rPr>
              <a:t>460</a:t>
            </a:r>
            <a:endParaRPr lang="en-US" sz="5100"/>
          </a:p>
        </p:txBody>
      </p:sp>
      <p:sp>
        <p:nvSpPr>
          <p:cNvPr id="5" name="Text 2"/>
          <p:cNvSpPr/>
          <p:nvPr/>
        </p:nvSpPr>
        <p:spPr>
          <a:xfrm>
            <a:off x="651001" y="2368183"/>
            <a:ext cx="2581156" cy="322659"/>
          </a:xfrm>
          <a:prstGeom prst="rect">
            <a:avLst/>
          </a:prstGeom>
          <a:noFill/>
          <a:ln/>
        </p:spPr>
        <p:txBody>
          <a:bodyPr wrap="none" lIns="0" tIns="0" rIns="0" bIns="0" rtlCol="0" anchor="t"/>
          <a:lstStyle/>
          <a:p>
            <a:pPr marL="0" indent="0" algn="ctr">
              <a:lnSpc>
                <a:spcPts val="2500"/>
              </a:lnSpc>
              <a:buNone/>
            </a:pPr>
            <a:r>
              <a:rPr lang="en-US" sz="2000" b="1">
                <a:solidFill>
                  <a:srgbClr val="272525"/>
                </a:solidFill>
                <a:latin typeface="Petrona Bold" pitchFamily="34" charset="0"/>
                <a:ea typeface="Petrona Bold" pitchFamily="34" charset="-122"/>
                <a:cs typeface="Petrona Bold" pitchFamily="34" charset="-120"/>
              </a:rPr>
              <a:t>Học sinh</a:t>
            </a:r>
            <a:endParaRPr lang="en-US" sz="2000"/>
          </a:p>
        </p:txBody>
      </p:sp>
      <p:sp>
        <p:nvSpPr>
          <p:cNvPr id="6" name="Text 3"/>
          <p:cNvSpPr/>
          <p:nvPr/>
        </p:nvSpPr>
        <p:spPr>
          <a:xfrm>
            <a:off x="0" y="2728167"/>
            <a:ext cx="3736181" cy="314682"/>
          </a:xfrm>
          <a:prstGeom prst="rect">
            <a:avLst/>
          </a:prstGeom>
          <a:noFill/>
          <a:ln/>
        </p:spPr>
        <p:txBody>
          <a:bodyPr wrap="none" lIns="0" tIns="0" rIns="0" bIns="0" rtlCol="0" anchor="t"/>
          <a:lstStyle/>
          <a:p>
            <a:pPr marL="0" indent="0" algn="ctr">
              <a:lnSpc>
                <a:spcPts val="2450"/>
              </a:lnSpc>
              <a:buNone/>
            </a:pPr>
            <a:r>
              <a:rPr lang="en-US" sz="1500">
                <a:solidFill>
                  <a:srgbClr val="272525"/>
                </a:solidFill>
                <a:latin typeface="Inter" pitchFamily="34" charset="0"/>
                <a:ea typeface="Inter" pitchFamily="34" charset="-122"/>
                <a:cs typeface="Inter" pitchFamily="34" charset="-120"/>
              </a:rPr>
              <a:t>Với </a:t>
            </a:r>
            <a:r>
              <a:rPr lang="en-US" sz="1500" b="1">
                <a:solidFill>
                  <a:srgbClr val="272525"/>
                </a:solidFill>
                <a:latin typeface="Inter" pitchFamily="34" charset="0"/>
                <a:ea typeface="Inter" pitchFamily="34" charset="-122"/>
                <a:cs typeface="Inter" pitchFamily="34" charset="-120"/>
              </a:rPr>
              <a:t>12</a:t>
            </a:r>
            <a:r>
              <a:rPr lang="en-US" sz="1500">
                <a:solidFill>
                  <a:srgbClr val="272525"/>
                </a:solidFill>
                <a:latin typeface="Inter" pitchFamily="34" charset="0"/>
                <a:ea typeface="Inter" pitchFamily="34" charset="-122"/>
                <a:cs typeface="Inter" pitchFamily="34" charset="-120"/>
              </a:rPr>
              <a:t> lớp</a:t>
            </a:r>
            <a:endParaRPr lang="en-US" sz="1500"/>
          </a:p>
        </p:txBody>
      </p:sp>
      <p:sp>
        <p:nvSpPr>
          <p:cNvPr id="7" name="Text 4"/>
          <p:cNvSpPr/>
          <p:nvPr/>
        </p:nvSpPr>
        <p:spPr>
          <a:xfrm>
            <a:off x="3816388" y="1709802"/>
            <a:ext cx="3736300" cy="648891"/>
          </a:xfrm>
          <a:prstGeom prst="rect">
            <a:avLst/>
          </a:prstGeom>
          <a:noFill/>
          <a:ln/>
        </p:spPr>
        <p:txBody>
          <a:bodyPr wrap="none" lIns="0" tIns="0" rIns="0" bIns="0" rtlCol="0" anchor="t"/>
          <a:lstStyle/>
          <a:p>
            <a:pPr marL="0" indent="0" algn="ctr">
              <a:lnSpc>
                <a:spcPts val="5100"/>
              </a:lnSpc>
              <a:buNone/>
            </a:pPr>
            <a:r>
              <a:rPr lang="en-US" sz="5100" b="1">
                <a:solidFill>
                  <a:srgbClr val="272525"/>
                </a:solidFill>
                <a:latin typeface="Petrona Bold" pitchFamily="34" charset="0"/>
                <a:ea typeface="Petrona Bold" pitchFamily="34" charset="-122"/>
                <a:cs typeface="Petrona Bold" pitchFamily="34" charset="-120"/>
              </a:rPr>
              <a:t>23</a:t>
            </a:r>
            <a:endParaRPr lang="en-US" sz="5100"/>
          </a:p>
        </p:txBody>
      </p:sp>
      <p:sp>
        <p:nvSpPr>
          <p:cNvPr id="8" name="Text 5"/>
          <p:cNvSpPr/>
          <p:nvPr/>
        </p:nvSpPr>
        <p:spPr>
          <a:xfrm>
            <a:off x="4387182" y="2361181"/>
            <a:ext cx="2581156" cy="322659"/>
          </a:xfrm>
          <a:prstGeom prst="rect">
            <a:avLst/>
          </a:prstGeom>
          <a:noFill/>
          <a:ln/>
        </p:spPr>
        <p:txBody>
          <a:bodyPr wrap="none" lIns="0" tIns="0" rIns="0" bIns="0" rtlCol="0" anchor="t"/>
          <a:lstStyle/>
          <a:p>
            <a:pPr marL="0" indent="0" algn="ctr">
              <a:lnSpc>
                <a:spcPts val="2500"/>
              </a:lnSpc>
              <a:buNone/>
            </a:pPr>
            <a:r>
              <a:rPr lang="en-US" sz="2000" b="1">
                <a:solidFill>
                  <a:srgbClr val="272525"/>
                </a:solidFill>
                <a:latin typeface="Petrona Bold" pitchFamily="34" charset="0"/>
                <a:ea typeface="Petrona Bold" pitchFamily="34" charset="-122"/>
                <a:cs typeface="Petrona Bold" pitchFamily="34" charset="-120"/>
              </a:rPr>
              <a:t>CBCNVC</a:t>
            </a:r>
            <a:endParaRPr lang="en-US" sz="2000"/>
          </a:p>
        </p:txBody>
      </p:sp>
      <p:sp>
        <p:nvSpPr>
          <p:cNvPr id="9" name="Text 6"/>
          <p:cNvSpPr/>
          <p:nvPr/>
        </p:nvSpPr>
        <p:spPr>
          <a:xfrm>
            <a:off x="3894740" y="2713924"/>
            <a:ext cx="3736300" cy="314682"/>
          </a:xfrm>
          <a:prstGeom prst="rect">
            <a:avLst/>
          </a:prstGeom>
          <a:noFill/>
          <a:ln/>
        </p:spPr>
        <p:txBody>
          <a:bodyPr wrap="none" lIns="0" tIns="0" rIns="0" bIns="0" rtlCol="0" anchor="t"/>
          <a:lstStyle/>
          <a:p>
            <a:pPr marL="0" indent="0" algn="ctr">
              <a:lnSpc>
                <a:spcPts val="2450"/>
              </a:lnSpc>
              <a:buNone/>
            </a:pPr>
            <a:r>
              <a:rPr lang="en-US" sz="1500" b="1">
                <a:solidFill>
                  <a:srgbClr val="272525"/>
                </a:solidFill>
                <a:latin typeface="Inter" pitchFamily="34" charset="0"/>
                <a:ea typeface="Inter" pitchFamily="34" charset="-122"/>
                <a:cs typeface="Inter" pitchFamily="34" charset="-120"/>
              </a:rPr>
              <a:t>100% đạt trình độ chuẩn và trên chuẩn</a:t>
            </a:r>
            <a:endParaRPr lang="en-US" sz="1500" b="1"/>
          </a:p>
        </p:txBody>
      </p:sp>
      <p:sp>
        <p:nvSpPr>
          <p:cNvPr id="10" name="Text 7"/>
          <p:cNvSpPr/>
          <p:nvPr/>
        </p:nvSpPr>
        <p:spPr>
          <a:xfrm>
            <a:off x="2126276" y="3166902"/>
            <a:ext cx="3736300" cy="648891"/>
          </a:xfrm>
          <a:prstGeom prst="rect">
            <a:avLst/>
          </a:prstGeom>
          <a:noFill/>
          <a:ln/>
        </p:spPr>
        <p:txBody>
          <a:bodyPr wrap="none" lIns="0" tIns="0" rIns="0" bIns="0" rtlCol="0" anchor="t"/>
          <a:lstStyle/>
          <a:p>
            <a:pPr marL="0" indent="0" algn="ctr">
              <a:lnSpc>
                <a:spcPts val="5100"/>
              </a:lnSpc>
              <a:buNone/>
            </a:pPr>
            <a:r>
              <a:rPr lang="en-US" sz="5100" b="1">
                <a:solidFill>
                  <a:srgbClr val="272525"/>
                </a:solidFill>
                <a:latin typeface="Petrona Bold" pitchFamily="34" charset="0"/>
                <a:ea typeface="Petrona Bold" pitchFamily="34" charset="-122"/>
                <a:cs typeface="Petrona Bold" pitchFamily="34" charset="-120"/>
              </a:rPr>
              <a:t>18</a:t>
            </a:r>
            <a:endParaRPr lang="en-US" sz="5100"/>
          </a:p>
        </p:txBody>
      </p:sp>
      <p:sp>
        <p:nvSpPr>
          <p:cNvPr id="11" name="Text 8"/>
          <p:cNvSpPr/>
          <p:nvPr/>
        </p:nvSpPr>
        <p:spPr>
          <a:xfrm>
            <a:off x="2703848" y="3733841"/>
            <a:ext cx="2581156" cy="322659"/>
          </a:xfrm>
          <a:prstGeom prst="rect">
            <a:avLst/>
          </a:prstGeom>
          <a:noFill/>
          <a:ln/>
        </p:spPr>
        <p:txBody>
          <a:bodyPr wrap="none" lIns="0" tIns="0" rIns="0" bIns="0" rtlCol="0" anchor="t"/>
          <a:lstStyle/>
          <a:p>
            <a:pPr marL="0" indent="0" algn="ctr">
              <a:lnSpc>
                <a:spcPts val="2500"/>
              </a:lnSpc>
              <a:buNone/>
            </a:pPr>
            <a:r>
              <a:rPr lang="en-US" sz="2000" b="1">
                <a:solidFill>
                  <a:srgbClr val="272525"/>
                </a:solidFill>
                <a:latin typeface="Petrona Bold" pitchFamily="34" charset="0"/>
                <a:ea typeface="Petrona Bold" pitchFamily="34" charset="-122"/>
                <a:cs typeface="Petrona Bold" pitchFamily="34" charset="-120"/>
              </a:rPr>
              <a:t>Đảng viên</a:t>
            </a:r>
            <a:endParaRPr lang="en-US" sz="2000"/>
          </a:p>
        </p:txBody>
      </p:sp>
      <p:sp>
        <p:nvSpPr>
          <p:cNvPr id="12" name="Text 9"/>
          <p:cNvSpPr/>
          <p:nvPr/>
        </p:nvSpPr>
        <p:spPr>
          <a:xfrm>
            <a:off x="2107628" y="4105438"/>
            <a:ext cx="3736300" cy="314682"/>
          </a:xfrm>
          <a:prstGeom prst="rect">
            <a:avLst/>
          </a:prstGeom>
          <a:noFill/>
          <a:ln/>
        </p:spPr>
        <p:txBody>
          <a:bodyPr wrap="none" lIns="0" tIns="0" rIns="0" bIns="0" rtlCol="0" anchor="t"/>
          <a:lstStyle/>
          <a:p>
            <a:pPr marL="0" indent="0" algn="ctr">
              <a:lnSpc>
                <a:spcPts val="2450"/>
              </a:lnSpc>
              <a:buNone/>
            </a:pPr>
            <a:r>
              <a:rPr lang="en-US" sz="1500">
                <a:solidFill>
                  <a:srgbClr val="272525"/>
                </a:solidFill>
                <a:latin typeface="Inter" pitchFamily="34" charset="0"/>
                <a:ea typeface="Inter" pitchFamily="34" charset="-122"/>
                <a:cs typeface="Inter" pitchFamily="34" charset="-120"/>
              </a:rPr>
              <a:t>Chiếm 80% số </a:t>
            </a:r>
            <a:r>
              <a:rPr lang="en-US" sz="1500" b="1">
                <a:solidFill>
                  <a:srgbClr val="272525"/>
                </a:solidFill>
                <a:latin typeface="Inter" pitchFamily="34" charset="0"/>
                <a:ea typeface="Inter" pitchFamily="34" charset="-122"/>
                <a:cs typeface="Inter" pitchFamily="34" charset="-120"/>
              </a:rPr>
              <a:t>CBGVNV</a:t>
            </a:r>
            <a:endParaRPr lang="en-US" sz="1500" b="1"/>
          </a:p>
        </p:txBody>
      </p:sp>
      <p:sp>
        <p:nvSpPr>
          <p:cNvPr id="13" name="Text 10"/>
          <p:cNvSpPr/>
          <p:nvPr/>
        </p:nvSpPr>
        <p:spPr>
          <a:xfrm>
            <a:off x="236794" y="4415016"/>
            <a:ext cx="7909679" cy="3327695"/>
          </a:xfrm>
          <a:prstGeom prst="rect">
            <a:avLst/>
          </a:prstGeom>
          <a:noFill/>
          <a:ln/>
        </p:spPr>
        <p:txBody>
          <a:bodyPr wrap="square" lIns="0" tIns="0" rIns="0" bIns="0" rtlCol="0" anchor="t"/>
          <a:lstStyle/>
          <a:p>
            <a:pPr marL="0" indent="0" algn="just">
              <a:lnSpc>
                <a:spcPct val="150000"/>
              </a:lnSpc>
              <a:buNone/>
            </a:pPr>
            <a:r>
              <a:rPr lang="en-US" sz="2400" b="1">
                <a:solidFill>
                  <a:srgbClr val="272525"/>
                </a:solidFill>
                <a:latin typeface="Inter" pitchFamily="34" charset="0"/>
                <a:ea typeface="Inter" pitchFamily="34" charset="-122"/>
                <a:cs typeface="Inter" pitchFamily="34" charset="-120"/>
              </a:rPr>
              <a:t>CSVC: Đảm bảo ở mức cơ bản cho việc dạy và học và vận hành của nhà trường. PHHS: Kinh tế địa phương cơ bản còn nghèo, mức sống của dân chưa cao, nhiều PHHS còn mải bươn chải kiếm sống chưa có nhiều thời gian quan tâm sâu sát tới việc học tập của con em mình. Công tác đoàn kết nội bộ: Tốt.</a:t>
            </a:r>
            <a:endParaRPr lang="en-US" sz="2400" b="1"/>
          </a:p>
        </p:txBody>
      </p:sp>
      <p:pic>
        <p:nvPicPr>
          <p:cNvPr id="17" name="Picture 16" descr="A group of people standing on a stage&#10;&#10;AI-generated content may be incorrect.">
            <a:extLst>
              <a:ext uri="{FF2B5EF4-FFF2-40B4-BE49-F238E27FC236}">
                <a16:creationId xmlns:a16="http://schemas.microsoft.com/office/drawing/2014/main" id="{85225EF2-6EEB-BE48-16CB-1A5A78DCCA00}"/>
              </a:ext>
            </a:extLst>
          </p:cNvPr>
          <p:cNvPicPr>
            <a:picLocks noChangeAspect="1"/>
          </p:cNvPicPr>
          <p:nvPr/>
        </p:nvPicPr>
        <p:blipFill>
          <a:blip r:embed="rId3"/>
          <a:stretch>
            <a:fillRect/>
          </a:stretch>
        </p:blipFill>
        <p:spPr>
          <a:xfrm>
            <a:off x="8455698" y="0"/>
            <a:ext cx="6174701" cy="822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amond(in)">
                                      <p:cBhvr>
                                        <p:cTn id="21" dur="2000"/>
                                        <p:tgtEl>
                                          <p:spTgt spid="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amond(in)">
                                      <p:cBhvr>
                                        <p:cTn id="24" dur="2000"/>
                                        <p:tgtEl>
                                          <p:spTgt spid="10"/>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2000"/>
                                        <p:tgtEl>
                                          <p:spTgt spid="1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342204"/>
            <a:ext cx="7982545"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Lãnh đạo tổ chức Công đoàn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4759762"/>
            <a:ext cx="510302" cy="510302"/>
          </a:xfrm>
          <a:prstGeom prst="roundRect">
            <a:avLst>
              <a:gd name="adj" fmla="val 40005"/>
            </a:avLst>
          </a:prstGeom>
          <a:solidFill>
            <a:srgbClr val="E8F3E8"/>
          </a:solidFill>
          <a:ln/>
        </p:spPr>
        <p:txBody>
          <a:bodyPr/>
          <a:lstStyle/>
          <a:p>
            <a:endParaRPr lang="en-US"/>
          </a:p>
        </p:txBody>
      </p:sp>
      <p:sp>
        <p:nvSpPr>
          <p:cNvPr id="4" name="Text 2"/>
          <p:cNvSpPr/>
          <p:nvPr/>
        </p:nvSpPr>
        <p:spPr>
          <a:xfrm>
            <a:off x="964049" y="4844773"/>
            <a:ext cx="169783"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1530906" y="475976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Tập trung lãnh đạo</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1530906" y="5250181"/>
            <a:ext cx="3459242" cy="326612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Chi bộ đã tập trung lãnh đạo tổ chức Công đoàn, tạo điều kiện cho Công đoàn làm tốt các chức năng vận động đoàn viên Giáo viên hoàn thành tốt nhiệm vụ chính trị của mình trên tinh thần tự giác, tham gia các phong trào thi đua của cơ quan.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5216962" y="4759762"/>
            <a:ext cx="510302" cy="510302"/>
          </a:xfrm>
          <a:prstGeom prst="roundRect">
            <a:avLst>
              <a:gd name="adj" fmla="val 40005"/>
            </a:avLst>
          </a:prstGeom>
          <a:solidFill>
            <a:srgbClr val="E8F3E8"/>
          </a:solidFill>
          <a:ln/>
        </p:spPr>
        <p:txBody>
          <a:bodyPr/>
          <a:lstStyle/>
          <a:p>
            <a:endParaRPr lang="en-US"/>
          </a:p>
        </p:txBody>
      </p:sp>
      <p:sp>
        <p:nvSpPr>
          <p:cNvPr id="8" name="Text 6"/>
          <p:cNvSpPr/>
          <p:nvPr/>
        </p:nvSpPr>
        <p:spPr>
          <a:xfrm>
            <a:off x="5360908" y="4844773"/>
            <a:ext cx="222409"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5954078" y="4759762"/>
            <a:ext cx="3459242"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Tham gia xây dựng chính sách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954078" y="5604511"/>
            <a:ext cx="3459242"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Tham gia xây dựng chủ trương chính sách và giải quyết những công việc có liên quan đến quyền lợi của cán bộ công chức viên chức.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9640133" y="4759762"/>
            <a:ext cx="510302" cy="510302"/>
          </a:xfrm>
          <a:prstGeom prst="roundRect">
            <a:avLst>
              <a:gd name="adj" fmla="val 40005"/>
            </a:avLst>
          </a:prstGeom>
          <a:solidFill>
            <a:srgbClr val="E8F3E8"/>
          </a:solidFill>
          <a:ln/>
        </p:spPr>
        <p:txBody>
          <a:bodyPr/>
          <a:lstStyle/>
          <a:p>
            <a:endParaRPr lang="en-US"/>
          </a:p>
        </p:txBody>
      </p:sp>
      <p:sp>
        <p:nvSpPr>
          <p:cNvPr id="12" name="Text 10"/>
          <p:cNvSpPr/>
          <p:nvPr/>
        </p:nvSpPr>
        <p:spPr>
          <a:xfrm>
            <a:off x="9792533" y="4844773"/>
            <a:ext cx="205502"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10377249" y="4759762"/>
            <a:ext cx="3459242"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Giám sát và bảo vệ quyền lợi</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10377249" y="5604511"/>
            <a:ext cx="3459242" cy="217741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Thực hiện tốt chức năng giám sát đối với các hoạt động của chính quyền, bảo vệ quyền lợi chính đáng của cán bộ Giáo viên, công nhân viên trong cơ quan.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poster with people holding a radio and a couple of people&#10;&#10;AI-generated content may be incorrect.">
            <a:extLst>
              <a:ext uri="{FF2B5EF4-FFF2-40B4-BE49-F238E27FC236}">
                <a16:creationId xmlns:a16="http://schemas.microsoft.com/office/drawing/2014/main" id="{62898EAE-C8DD-E8E0-99B9-F54AC2FB43F2}"/>
              </a:ext>
            </a:extLst>
          </p:cNvPr>
          <p:cNvPicPr>
            <a:picLocks noChangeAspect="1"/>
          </p:cNvPicPr>
          <p:nvPr/>
        </p:nvPicPr>
        <p:blipFill>
          <a:blip r:embed="rId3"/>
          <a:stretch>
            <a:fillRect/>
          </a:stretch>
        </p:blipFill>
        <p:spPr>
          <a:xfrm>
            <a:off x="132159" y="182336"/>
            <a:ext cx="14498241" cy="2810246"/>
          </a:xfrm>
          <a:prstGeom prst="rect">
            <a:avLst/>
          </a:prstGeom>
        </p:spPr>
      </p:pic>
    </p:spTree>
    <p:extLst>
      <p:ext uri="{BB962C8B-B14F-4D97-AF65-F5344CB8AC3E}">
        <p14:creationId xmlns:p14="http://schemas.microsoft.com/office/powerpoint/2010/main" val="71989695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row of white flowers&#10;&#10;AI-generated content may be incorrect.">
            <a:extLst>
              <a:ext uri="{FF2B5EF4-FFF2-40B4-BE49-F238E27FC236}">
                <a16:creationId xmlns:a16="http://schemas.microsoft.com/office/drawing/2014/main" id="{9B07FB5F-3687-2ABA-223C-3E18B0A2DD2E}"/>
              </a:ext>
            </a:extLst>
          </p:cNvPr>
          <p:cNvPicPr>
            <a:picLocks noChangeAspect="1"/>
          </p:cNvPicPr>
          <p:nvPr/>
        </p:nvPicPr>
        <p:blipFill>
          <a:blip r:embed="rId3"/>
          <a:stretch>
            <a:fillRect/>
          </a:stretch>
        </p:blipFill>
        <p:spPr>
          <a:xfrm>
            <a:off x="0" y="0"/>
            <a:ext cx="14630400" cy="8229600"/>
          </a:xfrm>
          <a:prstGeom prst="rect">
            <a:avLst/>
          </a:prstGeom>
        </p:spPr>
      </p:pic>
      <p:sp>
        <p:nvSpPr>
          <p:cNvPr id="2" name="Text 0"/>
          <p:cNvSpPr/>
          <p:nvPr/>
        </p:nvSpPr>
        <p:spPr>
          <a:xfrm>
            <a:off x="780098" y="612934"/>
            <a:ext cx="7136844" cy="696516"/>
          </a:xfrm>
          <a:prstGeom prst="rect">
            <a:avLst/>
          </a:prstGeom>
          <a:noFill/>
          <a:ln/>
        </p:spPr>
        <p:txBody>
          <a:bodyPr wrap="none" lIns="0" tIns="0" rIns="0" bIns="0" rtlCol="0" anchor="t"/>
          <a:lstStyle/>
          <a:p>
            <a:pPr marL="0" marR="0" lvl="0" indent="0" algn="l" defTabSz="914400" rtl="0" eaLnBrk="1" fontAlgn="auto" latinLnBrk="0" hangingPunct="1">
              <a:lnSpc>
                <a:spcPts val="5450"/>
              </a:lnSpc>
              <a:spcBef>
                <a:spcPts val="0"/>
              </a:spcBef>
              <a:spcAft>
                <a:spcPts val="0"/>
              </a:spcAft>
              <a:buClrTx/>
              <a:buSzTx/>
              <a:buFontTx/>
              <a:buNone/>
              <a:tabLst/>
              <a:defRPr/>
            </a:pPr>
            <a:r>
              <a:rPr kumimoji="0" lang="en-US" sz="43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Hoạt động của Công đoàn</a:t>
            </a:r>
            <a:endParaRPr kumimoji="0" lang="en-US" sz="4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299960" y="1755219"/>
            <a:ext cx="30480" cy="5863114"/>
          </a:xfrm>
          <a:prstGeom prst="roundRect">
            <a:avLst>
              <a:gd name="adj" fmla="val 658188"/>
            </a:avLst>
          </a:prstGeom>
          <a:solidFill>
            <a:srgbClr val="CED9CE"/>
          </a:solidFill>
          <a:ln/>
        </p:spPr>
        <p:txBody>
          <a:bodyPr/>
          <a:lstStyle/>
          <a:p>
            <a:endParaRPr lang="en-US"/>
          </a:p>
        </p:txBody>
      </p:sp>
      <p:sp>
        <p:nvSpPr>
          <p:cNvPr id="4" name="Shape 2"/>
          <p:cNvSpPr/>
          <p:nvPr/>
        </p:nvSpPr>
        <p:spPr>
          <a:xfrm>
            <a:off x="6314837" y="2241471"/>
            <a:ext cx="780098" cy="30480"/>
          </a:xfrm>
          <a:prstGeom prst="roundRect">
            <a:avLst>
              <a:gd name="adj" fmla="val 658188"/>
            </a:avLst>
          </a:prstGeom>
          <a:solidFill>
            <a:srgbClr val="CED9CE"/>
          </a:solidFill>
          <a:ln/>
        </p:spPr>
        <p:txBody>
          <a:bodyPr/>
          <a:lstStyle/>
          <a:p>
            <a:endParaRPr lang="en-US"/>
          </a:p>
        </p:txBody>
      </p:sp>
      <p:sp>
        <p:nvSpPr>
          <p:cNvPr id="5" name="Shape 3"/>
          <p:cNvSpPr/>
          <p:nvPr/>
        </p:nvSpPr>
        <p:spPr>
          <a:xfrm>
            <a:off x="7064454" y="2005965"/>
            <a:ext cx="501491" cy="501491"/>
          </a:xfrm>
          <a:prstGeom prst="roundRect">
            <a:avLst>
              <a:gd name="adj" fmla="val 40004"/>
            </a:avLst>
          </a:prstGeom>
          <a:solidFill>
            <a:srgbClr val="E8F3E8"/>
          </a:solidFill>
          <a:ln/>
        </p:spPr>
        <p:txBody>
          <a:bodyPr/>
          <a:lstStyle/>
          <a:p>
            <a:endParaRPr lang="en-US"/>
          </a:p>
        </p:txBody>
      </p:sp>
      <p:sp>
        <p:nvSpPr>
          <p:cNvPr id="6" name="Text 4"/>
          <p:cNvSpPr/>
          <p:nvPr/>
        </p:nvSpPr>
        <p:spPr>
          <a:xfrm>
            <a:off x="7231737" y="2089547"/>
            <a:ext cx="166807" cy="334328"/>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1</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1761649" y="1978104"/>
            <a:ext cx="4327684" cy="348258"/>
          </a:xfrm>
          <a:prstGeom prst="rect">
            <a:avLst/>
          </a:prstGeom>
          <a:noFill/>
          <a:ln/>
        </p:spPr>
        <p:txBody>
          <a:bodyPr wrap="none" lIns="0" tIns="0" rIns="0" bIns="0" rtlCol="0" anchor="t"/>
          <a:lstStyle/>
          <a:p>
            <a:pPr marL="0" marR="0" lvl="0" indent="0" algn="r"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Tham gia giải quyết chính sách</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780098" y="2460069"/>
            <a:ext cx="5309235" cy="1426369"/>
          </a:xfrm>
          <a:prstGeom prst="rect">
            <a:avLst/>
          </a:prstGeom>
          <a:noFill/>
          <a:ln/>
        </p:spPr>
        <p:txBody>
          <a:bodyPr wrap="square" lIns="0" tIns="0" rIns="0" bIns="0" rtlCol="0" anchor="t"/>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Tham gia cùng hội đồng cơ quan giải quyết chính sách liên quan đến cán bộ công chức viên chức, kiểm tra việc thực hiện quy chế dân chủ, nội qui, quy chế ở cơ quan.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7535466" y="3355896"/>
            <a:ext cx="780098" cy="30480"/>
          </a:xfrm>
          <a:prstGeom prst="roundRect">
            <a:avLst>
              <a:gd name="adj" fmla="val 658188"/>
            </a:avLst>
          </a:prstGeom>
          <a:solidFill>
            <a:srgbClr val="CED9CE"/>
          </a:solidFill>
          <a:ln/>
        </p:spPr>
        <p:txBody>
          <a:bodyPr/>
          <a:lstStyle/>
          <a:p>
            <a:endParaRPr lang="en-US"/>
          </a:p>
        </p:txBody>
      </p:sp>
      <p:sp>
        <p:nvSpPr>
          <p:cNvPr id="10" name="Shape 8"/>
          <p:cNvSpPr/>
          <p:nvPr/>
        </p:nvSpPr>
        <p:spPr>
          <a:xfrm>
            <a:off x="7064454" y="3120390"/>
            <a:ext cx="501491" cy="501491"/>
          </a:xfrm>
          <a:prstGeom prst="roundRect">
            <a:avLst>
              <a:gd name="adj" fmla="val 40004"/>
            </a:avLst>
          </a:prstGeom>
          <a:solidFill>
            <a:srgbClr val="E8F3E8"/>
          </a:solidFill>
          <a:ln/>
        </p:spPr>
        <p:txBody>
          <a:bodyPr/>
          <a:lstStyle/>
          <a:p>
            <a:endParaRPr lang="en-US"/>
          </a:p>
        </p:txBody>
      </p:sp>
      <p:sp>
        <p:nvSpPr>
          <p:cNvPr id="11" name="Text 9"/>
          <p:cNvSpPr/>
          <p:nvPr/>
        </p:nvSpPr>
        <p:spPr>
          <a:xfrm>
            <a:off x="7205901" y="3203972"/>
            <a:ext cx="218480" cy="334328"/>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2</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8541068" y="3092529"/>
            <a:ext cx="2786301" cy="34825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Chăm lo đời sống</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8541068" y="3574494"/>
            <a:ext cx="5309235" cy="142636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Cùng với chính quyền chăm lo đời sống tinh thần và vật chất cho cán bộ công chức viên chức để giúp cho cán bộ công chức viên chức tăng thêm thu nhập, yên tâm công tác.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6314837" y="4818459"/>
            <a:ext cx="780098" cy="30480"/>
          </a:xfrm>
          <a:prstGeom prst="roundRect">
            <a:avLst>
              <a:gd name="adj" fmla="val 658188"/>
            </a:avLst>
          </a:prstGeom>
          <a:solidFill>
            <a:srgbClr val="CED9CE"/>
          </a:solidFill>
          <a:ln/>
        </p:spPr>
        <p:txBody>
          <a:bodyPr/>
          <a:lstStyle/>
          <a:p>
            <a:endParaRPr lang="en-US"/>
          </a:p>
        </p:txBody>
      </p:sp>
      <p:sp>
        <p:nvSpPr>
          <p:cNvPr id="15" name="Shape 13"/>
          <p:cNvSpPr/>
          <p:nvPr/>
        </p:nvSpPr>
        <p:spPr>
          <a:xfrm>
            <a:off x="7064454" y="4582954"/>
            <a:ext cx="501491" cy="501491"/>
          </a:xfrm>
          <a:prstGeom prst="roundRect">
            <a:avLst>
              <a:gd name="adj" fmla="val 40004"/>
            </a:avLst>
          </a:prstGeom>
          <a:solidFill>
            <a:srgbClr val="E8F3E8"/>
          </a:solidFill>
          <a:ln/>
        </p:spPr>
        <p:txBody>
          <a:bodyPr/>
          <a:lstStyle/>
          <a:p>
            <a:endParaRPr lang="en-US"/>
          </a:p>
        </p:txBody>
      </p:sp>
      <p:sp>
        <p:nvSpPr>
          <p:cNvPr id="16" name="Text 14"/>
          <p:cNvSpPr/>
          <p:nvPr/>
        </p:nvSpPr>
        <p:spPr>
          <a:xfrm>
            <a:off x="7214235" y="4666536"/>
            <a:ext cx="201930" cy="334328"/>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3</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303032" y="4555093"/>
            <a:ext cx="2786301" cy="348258"/>
          </a:xfrm>
          <a:prstGeom prst="rect">
            <a:avLst/>
          </a:prstGeom>
          <a:noFill/>
          <a:ln/>
        </p:spPr>
        <p:txBody>
          <a:bodyPr wrap="none" lIns="0" tIns="0" rIns="0" bIns="0" rtlCol="0" anchor="t"/>
          <a:lstStyle/>
          <a:p>
            <a:pPr marL="0" marR="0" lvl="0" indent="0" algn="r"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Tổ chức Hội nghị</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780098" y="5037058"/>
            <a:ext cx="5309235" cy="1069777"/>
          </a:xfrm>
          <a:prstGeom prst="rect">
            <a:avLst/>
          </a:prstGeom>
          <a:noFill/>
          <a:ln/>
        </p:spPr>
        <p:txBody>
          <a:bodyPr wrap="square" lIns="0" tIns="0" rIns="0" bIns="0" rtlCol="0" anchor="t"/>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Tổ chức Hội nghị cán bộ công chức hàng năm và ra Nghị quyết về những công việc mà cán bộ công chức, viên chức có trách nhiệm thực hiện.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7535466" y="6106954"/>
            <a:ext cx="780098" cy="30480"/>
          </a:xfrm>
          <a:prstGeom prst="roundRect">
            <a:avLst>
              <a:gd name="adj" fmla="val 658188"/>
            </a:avLst>
          </a:prstGeom>
          <a:solidFill>
            <a:srgbClr val="CED9CE"/>
          </a:solidFill>
          <a:ln/>
        </p:spPr>
        <p:txBody>
          <a:bodyPr/>
          <a:lstStyle/>
          <a:p>
            <a:endParaRPr lang="en-US"/>
          </a:p>
        </p:txBody>
      </p:sp>
      <p:sp>
        <p:nvSpPr>
          <p:cNvPr id="20" name="Shape 18"/>
          <p:cNvSpPr/>
          <p:nvPr/>
        </p:nvSpPr>
        <p:spPr>
          <a:xfrm>
            <a:off x="7064454" y="5871448"/>
            <a:ext cx="501491" cy="501491"/>
          </a:xfrm>
          <a:prstGeom prst="roundRect">
            <a:avLst>
              <a:gd name="adj" fmla="val 40004"/>
            </a:avLst>
          </a:prstGeom>
          <a:solidFill>
            <a:srgbClr val="E8F3E8"/>
          </a:solidFill>
          <a:ln/>
        </p:spPr>
        <p:txBody>
          <a:bodyPr/>
          <a:lstStyle/>
          <a:p>
            <a:endParaRPr lang="en-US"/>
          </a:p>
        </p:txBody>
      </p:sp>
      <p:sp>
        <p:nvSpPr>
          <p:cNvPr id="21" name="Text 19"/>
          <p:cNvSpPr/>
          <p:nvPr/>
        </p:nvSpPr>
        <p:spPr>
          <a:xfrm>
            <a:off x="7201614" y="5955030"/>
            <a:ext cx="227171" cy="334328"/>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4</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8541068" y="5697319"/>
            <a:ext cx="2786301" cy="34825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Đạt thành tích</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p:cNvSpPr/>
          <p:nvPr/>
        </p:nvSpPr>
        <p:spPr>
          <a:xfrm>
            <a:off x="8443555" y="6045577"/>
            <a:ext cx="5309235" cy="1069777"/>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Trong các năm qua tổ chức công đoàn của trường luôn đạt vững mạnh và trong sạch vững mạnh xuất sắc.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7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65825" y="664094"/>
            <a:ext cx="6487926" cy="1511164"/>
          </a:xfrm>
          <a:prstGeom prst="rect">
            <a:avLst/>
          </a:prstGeom>
          <a:noFill/>
          <a:ln/>
        </p:spPr>
        <p:txBody>
          <a:bodyPr wrap="square" lIns="0" tIns="0" rIns="0" bIns="0" rtlCol="0" anchor="t"/>
          <a:lstStyle/>
          <a:p>
            <a:pPr marL="0" marR="0" lvl="0" indent="0"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Lãnh đạo Đoàn Thanh niên Cộng sản Hồ Chí Minh</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281009" y="2191765"/>
            <a:ext cx="565428" cy="565428"/>
          </a:xfrm>
          <a:prstGeom prst="rect">
            <a:avLst/>
          </a:prstGeom>
        </p:spPr>
      </p:pic>
      <p:sp>
        <p:nvSpPr>
          <p:cNvPr id="5" name="Text 1"/>
          <p:cNvSpPr/>
          <p:nvPr/>
        </p:nvSpPr>
        <p:spPr>
          <a:xfrm>
            <a:off x="281009" y="2983292"/>
            <a:ext cx="2294096" cy="353377"/>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Tham gia thi đua</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281009" y="3520987"/>
            <a:ext cx="2294096" cy="253365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Đoàn viên thanh niên đã tích cực tham gia vào các phong trào thi đua, thực hiện các phong trào và hoạt động thiết thực.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3048242" y="3336669"/>
            <a:ext cx="565428" cy="449760"/>
          </a:xfrm>
          <a:prstGeom prst="rect">
            <a:avLst/>
          </a:prstGeom>
        </p:spPr>
      </p:pic>
      <p:sp>
        <p:nvSpPr>
          <p:cNvPr id="8" name="Text 3"/>
          <p:cNvSpPr/>
          <p:nvPr/>
        </p:nvSpPr>
        <p:spPr>
          <a:xfrm>
            <a:off x="3000392" y="3891333"/>
            <a:ext cx="2618792" cy="388959"/>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Sinh hoạt Đoàn, Đội</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3000392" y="4277392"/>
            <a:ext cx="2294096" cy="2303256"/>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Sinh hoạt Đoàn, Đội, kết nạp 100% Đội viên, tổ chức các hình thức sinh hoạt qua chào cờ, sinh hoạt ngoại khóa, giáo dục truyền thống ...</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5672374" y="4280292"/>
            <a:ext cx="565428" cy="565428"/>
          </a:xfrm>
          <a:prstGeom prst="rect">
            <a:avLst/>
          </a:prstGeom>
        </p:spPr>
      </p:pic>
      <p:sp>
        <p:nvSpPr>
          <p:cNvPr id="11" name="Text 5"/>
          <p:cNvSpPr/>
          <p:nvPr/>
        </p:nvSpPr>
        <p:spPr>
          <a:xfrm>
            <a:off x="5676372" y="4914066"/>
            <a:ext cx="2294096" cy="35337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Thành tích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5711033" y="5282032"/>
            <a:ext cx="2294096" cy="180975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Cuối năm phần đông các em đều đạt danh hiệu con ngoan trò giỏi, cháu ngoan Bác Hồ.</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group of people in a classroom&#10;&#10;AI-generated content may be incorrect.">
            <a:extLst>
              <a:ext uri="{FF2B5EF4-FFF2-40B4-BE49-F238E27FC236}">
                <a16:creationId xmlns:a16="http://schemas.microsoft.com/office/drawing/2014/main" id="{5AA0983F-C61B-9F93-AD78-29D1EF98E80C}"/>
              </a:ext>
            </a:extLst>
          </p:cNvPr>
          <p:cNvPicPr>
            <a:picLocks noChangeAspect="1"/>
          </p:cNvPicPr>
          <p:nvPr/>
        </p:nvPicPr>
        <p:blipFill>
          <a:blip r:embed="rId6"/>
          <a:stretch>
            <a:fillRect/>
          </a:stretch>
        </p:blipFill>
        <p:spPr>
          <a:xfrm>
            <a:off x="8352352" y="4226718"/>
            <a:ext cx="6278047" cy="4002881"/>
          </a:xfrm>
          <a:prstGeom prst="rect">
            <a:avLst/>
          </a:prstGeom>
        </p:spPr>
      </p:pic>
      <p:pic>
        <p:nvPicPr>
          <p:cNvPr id="16" name="Picture 15" descr="A group of children standing on a stage&#10;&#10;AI-generated content may be incorrect.">
            <a:extLst>
              <a:ext uri="{FF2B5EF4-FFF2-40B4-BE49-F238E27FC236}">
                <a16:creationId xmlns:a16="http://schemas.microsoft.com/office/drawing/2014/main" id="{47628A00-7F82-4402-3BE1-94672FBB4E86}"/>
              </a:ext>
            </a:extLst>
          </p:cNvPr>
          <p:cNvPicPr>
            <a:picLocks noChangeAspect="1"/>
          </p:cNvPicPr>
          <p:nvPr/>
        </p:nvPicPr>
        <p:blipFill>
          <a:blip r:embed="rId7"/>
          <a:stretch>
            <a:fillRect/>
          </a:stretch>
        </p:blipFill>
        <p:spPr>
          <a:xfrm>
            <a:off x="8295612" y="0"/>
            <a:ext cx="6334787" cy="3873340"/>
          </a:xfrm>
          <a:prstGeom prst="rect">
            <a:avLst/>
          </a:prstGeom>
        </p:spPr>
      </p:pic>
    </p:spTree>
    <p:extLst>
      <p:ext uri="{BB962C8B-B14F-4D97-AF65-F5344CB8AC3E}">
        <p14:creationId xmlns:p14="http://schemas.microsoft.com/office/powerpoint/2010/main" val="411582985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47061"/>
            <a:ext cx="10229731"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Ưu điểm trong nhiệm kỳ 2022-2025</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2409468"/>
            <a:ext cx="4196358" cy="4573072"/>
          </a:xfrm>
          <a:prstGeom prst="roundRect">
            <a:avLst>
              <a:gd name="adj" fmla="val 4865"/>
            </a:avLst>
          </a:prstGeom>
          <a:solidFill>
            <a:srgbClr val="E8F3E8"/>
          </a:solidFill>
          <a:ln/>
        </p:spPr>
        <p:txBody>
          <a:bodyPr/>
          <a:lstStyle/>
          <a:p>
            <a:endParaRPr lang="en-US"/>
          </a:p>
        </p:txBody>
      </p:sp>
      <p:sp>
        <p:nvSpPr>
          <p:cNvPr id="4" name="Text 2"/>
          <p:cNvSpPr/>
          <p:nvPr/>
        </p:nvSpPr>
        <p:spPr>
          <a:xfrm>
            <a:off x="1020604" y="2636282"/>
            <a:ext cx="3052286"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Chất lượng hoạt động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1020604" y="3126700"/>
            <a:ext cx="3742730" cy="326612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Chất lượng hoạt động của Chi bộ, Chính quyền, Ban ngành đoàn thể trong nhà trường được củng cố, đi vào hoạt động có nề nếp, kỉ luật, kỉ cương và hiệu quả, nhận thức của cán bộ Đảng viên, Đoàn viên, Công đoàn viên đã được nâng lên, có tinh thần trách nhiệm hoàn thành nhiệm vụ được giao.</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5216962" y="2409468"/>
            <a:ext cx="4196358" cy="4573072"/>
          </a:xfrm>
          <a:prstGeom prst="roundRect">
            <a:avLst>
              <a:gd name="adj" fmla="val 4865"/>
            </a:avLst>
          </a:prstGeom>
          <a:solidFill>
            <a:srgbClr val="E8F3E8"/>
          </a:solidFill>
          <a:ln/>
        </p:spPr>
        <p:txBody>
          <a:bodyPr/>
          <a:lstStyle/>
          <a:p>
            <a:endParaRPr lang="en-US"/>
          </a:p>
        </p:txBody>
      </p:sp>
      <p:sp>
        <p:nvSpPr>
          <p:cNvPr id="7" name="Text 5"/>
          <p:cNvSpPr/>
          <p:nvPr/>
        </p:nvSpPr>
        <p:spPr>
          <a:xfrm>
            <a:off x="5443776" y="2636282"/>
            <a:ext cx="3742730"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Triển khai Chỉ thị, Nghị quyết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5443776" y="3481030"/>
            <a:ext cx="3742730"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Chi bộ đã triển khai nghiêm túc kịp thời các Chỉ thị, Nghị quyết của Đảng, đóng góp có hiệu quả vào các chủ trương, giải pháp lớn về việc thực hiện nhiệm vụ chính trị, đạt được những kết quả thiết thực trong công tác dạy và học.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9640133" y="2409468"/>
            <a:ext cx="4196358" cy="4573072"/>
          </a:xfrm>
          <a:prstGeom prst="roundRect">
            <a:avLst>
              <a:gd name="adj" fmla="val 4865"/>
            </a:avLst>
          </a:prstGeom>
          <a:solidFill>
            <a:srgbClr val="E8F3E8"/>
          </a:solidFill>
          <a:ln/>
        </p:spPr>
        <p:txBody>
          <a:bodyPr/>
          <a:lstStyle/>
          <a:p>
            <a:endParaRPr lang="en-US"/>
          </a:p>
        </p:txBody>
      </p:sp>
      <p:sp>
        <p:nvSpPr>
          <p:cNvPr id="10" name="Text 8"/>
          <p:cNvSpPr/>
          <p:nvPr/>
        </p:nvSpPr>
        <p:spPr>
          <a:xfrm>
            <a:off x="9866948" y="2636282"/>
            <a:ext cx="322028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Tinh thần trách nhiệm</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9866948" y="3126700"/>
            <a:ext cx="3742730" cy="362902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Cán bộ Đảng viên và cán bộ công chức viên chức có tinh thần trách nhiệm cao, có năng lực công tác đã đáp ứng được yêu cầu và nhiệm vụ được giao; giúp cho Cấp ủy triển khai các mặt hoạt động của cơ quan, của ngành một cách có hiệu quả và có chất lượng, từng bước khắc phục được những yếu kém.</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4670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80190" y="658773"/>
            <a:ext cx="7556421" cy="813674"/>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Mối quan hệ và lề lối làm việc</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280190" y="2416493"/>
            <a:ext cx="1134070" cy="2758559"/>
          </a:xfrm>
          <a:prstGeom prst="rect">
            <a:avLst/>
          </a:prstGeom>
        </p:spPr>
      </p:pic>
      <p:sp>
        <p:nvSpPr>
          <p:cNvPr id="5" name="Text 1"/>
          <p:cNvSpPr/>
          <p:nvPr/>
        </p:nvSpPr>
        <p:spPr>
          <a:xfrm>
            <a:off x="7754422" y="264330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Thực hiện quy định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7754422" y="3133725"/>
            <a:ext cx="6082189"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Thực hiện tốt quy định về mối quan hệ và lề lối làm việc giữa Đảng và chính quyền, nâng cao vai trò lãnh đạo và chủ động của mỗi tổ chức, thống nhất về mọi quan điểm chỉ đạo triển khai các mặt hoạt động của đơn vị.</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6280190" y="5175052"/>
            <a:ext cx="1134070" cy="2395657"/>
          </a:xfrm>
          <a:prstGeom prst="rect">
            <a:avLst/>
          </a:prstGeom>
        </p:spPr>
      </p:pic>
      <p:sp>
        <p:nvSpPr>
          <p:cNvPr id="8" name="Text 3"/>
          <p:cNvSpPr/>
          <p:nvPr/>
        </p:nvSpPr>
        <p:spPr>
          <a:xfrm>
            <a:off x="7754422" y="5401866"/>
            <a:ext cx="3221712"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Duy trì chế độ làm việc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7754422" y="5892284"/>
            <a:ext cx="6082189"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Cấp uỷ đã duy trì chế độ làm việc, sinh hoạt thường xuyên để giải quyết các công tác đảm bảo nguyên tắc sinh hoạt Đảng, chấp hành sự chỉ đạo của cấp trên mọi công việc được giải quyết thấu tình đạt lý.</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group of people sitting at desks in a classroom&#10;&#10;AI-generated content may be incorrect.">
            <a:extLst>
              <a:ext uri="{FF2B5EF4-FFF2-40B4-BE49-F238E27FC236}">
                <a16:creationId xmlns:a16="http://schemas.microsoft.com/office/drawing/2014/main" id="{0AB3BC5E-B030-AB54-6A2D-BD4D3BC63290}"/>
              </a:ext>
            </a:extLst>
          </p:cNvPr>
          <p:cNvPicPr>
            <a:picLocks noChangeAspect="1"/>
          </p:cNvPicPr>
          <p:nvPr/>
        </p:nvPicPr>
        <p:blipFill>
          <a:blip r:embed="rId5"/>
          <a:stretch>
            <a:fillRect/>
          </a:stretch>
        </p:blipFill>
        <p:spPr>
          <a:xfrm>
            <a:off x="48864" y="0"/>
            <a:ext cx="5983801" cy="8229600"/>
          </a:xfrm>
          <a:prstGeom prst="rect">
            <a:avLst/>
          </a:prstGeom>
        </p:spPr>
      </p:pic>
    </p:spTree>
    <p:extLst>
      <p:ext uri="{BB962C8B-B14F-4D97-AF65-F5344CB8AC3E}">
        <p14:creationId xmlns:p14="http://schemas.microsoft.com/office/powerpoint/2010/main" val="36373172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airplan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24746"/>
            <a:ext cx="10868144"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Thành tựu trong nhiệm kỳ 2022-2025</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1857256" y="2829878"/>
            <a:ext cx="2835235"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Xây dựng tổ chức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320296"/>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Làm tốt công tác Xây dựng Đảng, chính quyền, đoàn thể.</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132433" y="3321725"/>
            <a:ext cx="141446"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1987153"/>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Chất lượng giáo dục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937790" y="2477572"/>
            <a:ext cx="3898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Chất lượng dạy và học của nhà trường đã được đi lên, đứng trong tốp 5 trường dẫn đầu toàn huyện (nhiệm kỳ trước tốp 10).</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7970044" y="3057049"/>
            <a:ext cx="185261"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10051256" y="4269343"/>
            <a:ext cx="308550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Hoàn thành nhiệm vụ</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8"/>
          <p:cNvSpPr/>
          <p:nvPr/>
        </p:nvSpPr>
        <p:spPr>
          <a:xfrm>
            <a:off x="10051256" y="4759762"/>
            <a:ext cx="3785354"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Đội ngũ cán bộ đảng viên luôn hoàn thành tốt và hoàn thành xuất sắc nhiệm vụ.</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803481" y="4743807"/>
            <a:ext cx="171212"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9937790" y="618863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Đoàn kết nội bộ</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9937790" y="6679049"/>
            <a:ext cx="3898821"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Nội bộ nhà trường đoàn kết, tương thân tương ái lẫn nhau.</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7443907" y="6050875"/>
            <a:ext cx="192643"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3"/>
          <p:cNvSpPr/>
          <p:nvPr/>
        </p:nvSpPr>
        <p:spPr>
          <a:xfrm>
            <a:off x="1506498" y="5708809"/>
            <a:ext cx="3185993"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Niềm tin của nhân dân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793790" y="6199227"/>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Niềm tin trong dân đối với nhà trường ngày một nâng cao.</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Image 4" descr="preencoded.png"/>
          <p:cNvPicPr>
            <a:picLocks noChangeAspect="1"/>
          </p:cNvPicPr>
          <p:nvPr/>
        </p:nvPicPr>
        <p:blipFill>
          <a:blip r:embed="rId7"/>
          <a:stretch>
            <a:fillRect/>
          </a:stretch>
        </p:blipFill>
        <p:spPr>
          <a:xfrm>
            <a:off x="5032653" y="2413516"/>
            <a:ext cx="4564975" cy="4564975"/>
          </a:xfrm>
          <a:prstGeom prst="rect">
            <a:avLst/>
          </a:prstGeom>
        </p:spPr>
      </p:pic>
      <p:sp>
        <p:nvSpPr>
          <p:cNvPr id="22" name="Text 15"/>
          <p:cNvSpPr/>
          <p:nvPr/>
        </p:nvSpPr>
        <p:spPr>
          <a:xfrm>
            <a:off x="5792272" y="5172075"/>
            <a:ext cx="175855"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5</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1776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1070134"/>
            <a:ext cx="7097792"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Danh hiệu và giải thưởng</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1"/>
          <p:cNvSpPr/>
          <p:nvPr/>
        </p:nvSpPr>
        <p:spPr>
          <a:xfrm>
            <a:off x="2790641" y="1860313"/>
            <a:ext cx="1828800" cy="748427"/>
          </a:xfrm>
          <a:prstGeom prst="rect">
            <a:avLst/>
          </a:prstGeom>
          <a:noFill/>
          <a:ln/>
        </p:spPr>
        <p:txBody>
          <a:bodyPr wrap="none" lIns="0" tIns="0" rIns="0" bIns="0" rtlCol="0" anchor="t"/>
          <a:lstStyle/>
          <a:p>
            <a:pPr marL="0" marR="0" lvl="0" indent="0" algn="ctr" defTabSz="914400" rtl="0" eaLnBrk="1" fontAlgn="auto" latinLnBrk="0" hangingPunct="1">
              <a:lnSpc>
                <a:spcPts val="5850"/>
              </a:lnSpc>
              <a:spcBef>
                <a:spcPts val="0"/>
              </a:spcBef>
              <a:spcAft>
                <a:spcPts val="0"/>
              </a:spcAft>
              <a:buClrTx/>
              <a:buSzTx/>
              <a:buFontTx/>
              <a:buNone/>
              <a:tabLst/>
              <a:defRPr/>
            </a:pPr>
            <a:r>
              <a:rPr kumimoji="0" lang="en-US" sz="5850" b="1" i="0" u="none" strike="noStrike" kern="1200" cap="none" spc="0" normalizeH="0" baseline="0" noProof="0">
                <a:ln>
                  <a:noFill/>
                </a:ln>
                <a:solidFill>
                  <a:srgbClr val="FF0000"/>
                </a:solidFill>
                <a:effectLst/>
                <a:uLnTx/>
                <a:uFillTx/>
                <a:latin typeface="Fraunces Extra Bold" pitchFamily="34" charset="0"/>
                <a:ea typeface="Fraunces Extra Bold" pitchFamily="34" charset="-122"/>
                <a:cs typeface="Fraunces Extra Bold" pitchFamily="34" charset="-120"/>
              </a:rPr>
              <a:t>2</a:t>
            </a:r>
            <a:endParaRPr kumimoji="0" lang="en-US" sz="585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 2"/>
          <p:cNvSpPr/>
          <p:nvPr/>
        </p:nvSpPr>
        <p:spPr>
          <a:xfrm>
            <a:off x="2287424" y="2819498"/>
            <a:ext cx="2835235" cy="354330"/>
          </a:xfrm>
          <a:prstGeom prst="rect">
            <a:avLst/>
          </a:prstGeom>
          <a:noFill/>
          <a:ln/>
        </p:spPr>
        <p:txBody>
          <a:bodyPr wrap="non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Fraunces Extra Bold" pitchFamily="34" charset="0"/>
                <a:ea typeface="Fraunces Extra Bold" pitchFamily="34" charset="-122"/>
                <a:cs typeface="Fraunces Extra Bold" pitchFamily="34" charset="-120"/>
              </a:rPr>
              <a:t>Năm liên tiếp</a:t>
            </a: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Text 3"/>
          <p:cNvSpPr/>
          <p:nvPr/>
        </p:nvSpPr>
        <p:spPr>
          <a:xfrm>
            <a:off x="335161" y="3175562"/>
            <a:ext cx="7556421" cy="861893"/>
          </a:xfrm>
          <a:prstGeom prst="rect">
            <a:avLst/>
          </a:prstGeom>
          <a:noFill/>
          <a:ln/>
        </p:spPr>
        <p:txBody>
          <a:bodyPr wrap="square" lIns="0" tIns="0" rIns="0" bIns="0" rtlCol="0" anchor="t"/>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Trường được công nhận danh hiệu tiên tiến xuất sắc (cấp thành phố)</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233029" y="4861561"/>
            <a:ext cx="7556421" cy="748427"/>
          </a:xfrm>
          <a:prstGeom prst="rect">
            <a:avLst/>
          </a:prstGeom>
          <a:noFill/>
          <a:ln/>
        </p:spPr>
        <p:txBody>
          <a:bodyPr wrap="none" lIns="0" tIns="0" rIns="0" bIns="0" rtlCol="0" anchor="t"/>
          <a:lstStyle/>
          <a:p>
            <a:pPr marL="0" marR="0" lvl="0" indent="0" algn="ctr" defTabSz="914400" rtl="0" eaLnBrk="1" fontAlgn="auto" latinLnBrk="0" hangingPunct="1">
              <a:lnSpc>
                <a:spcPts val="5850"/>
              </a:lnSpc>
              <a:spcBef>
                <a:spcPts val="0"/>
              </a:spcBef>
              <a:spcAft>
                <a:spcPts val="0"/>
              </a:spcAft>
              <a:buClrTx/>
              <a:buSzTx/>
              <a:buFontTx/>
              <a:buNone/>
              <a:tabLst/>
              <a:defRPr/>
            </a:pPr>
            <a:r>
              <a:rPr kumimoji="0" lang="en-US" sz="585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1</a:t>
            </a:r>
            <a:endParaRPr kumimoji="0" lang="en-US" sz="58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 name="Text 5"/>
          <p:cNvSpPr/>
          <p:nvPr/>
        </p:nvSpPr>
        <p:spPr>
          <a:xfrm>
            <a:off x="2287424" y="5755653"/>
            <a:ext cx="2835235" cy="354330"/>
          </a:xfrm>
          <a:prstGeom prst="rect">
            <a:avLst/>
          </a:prstGeom>
          <a:noFill/>
          <a:ln/>
        </p:spPr>
        <p:txBody>
          <a:bodyPr wrap="non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Bằng khen</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6"/>
          <p:cNvSpPr/>
          <p:nvPr/>
        </p:nvSpPr>
        <p:spPr>
          <a:xfrm>
            <a:off x="211899" y="6264732"/>
            <a:ext cx="7556421" cy="362903"/>
          </a:xfrm>
          <a:prstGeom prst="rect">
            <a:avLst/>
          </a:prstGeom>
          <a:noFill/>
          <a:ln/>
        </p:spPr>
        <p:txBody>
          <a:bodyPr wrap="none" lIns="0" tIns="0" rIns="0" bIns="0" rtlCol="0" anchor="t"/>
          <a:lstStyle/>
          <a:p>
            <a:pPr marL="0" marR="0" lvl="0" indent="0" algn="ctr" defTabSz="914400" rtl="0" eaLnBrk="1" fontAlgn="auto" latinLnBrk="0" hangingPunct="1">
              <a:lnSpc>
                <a:spcPts val="2850"/>
              </a:lnSpc>
              <a:spcBef>
                <a:spcPts val="0"/>
              </a:spcBef>
              <a:spcAft>
                <a:spcPts val="0"/>
              </a:spcAft>
              <a:buClrTx/>
              <a:buSzTx/>
              <a:buFontTx/>
              <a:buNone/>
              <a:tabLst/>
              <a:defRPr/>
            </a:pPr>
            <a:r>
              <a:rPr kumimoji="0" lang="en-US" sz="280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Bằng khen của UBND thành phố Hải Phòng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certificate with a red and black border&#10;&#10;AI-generated content may be incorrect.">
            <a:extLst>
              <a:ext uri="{FF2B5EF4-FFF2-40B4-BE49-F238E27FC236}">
                <a16:creationId xmlns:a16="http://schemas.microsoft.com/office/drawing/2014/main" id="{100C1E8A-1737-F44E-4BFE-72054DB5AB1A}"/>
              </a:ext>
            </a:extLst>
          </p:cNvPr>
          <p:cNvPicPr>
            <a:picLocks noChangeAspect="1"/>
          </p:cNvPicPr>
          <p:nvPr/>
        </p:nvPicPr>
        <p:blipFill>
          <a:blip r:embed="rId3"/>
          <a:srcRect b="2515"/>
          <a:stretch/>
        </p:blipFill>
        <p:spPr>
          <a:xfrm>
            <a:off x="7980218" y="1"/>
            <a:ext cx="6650182" cy="4011333"/>
          </a:xfrm>
          <a:prstGeom prst="rect">
            <a:avLst/>
          </a:prstGeom>
        </p:spPr>
      </p:pic>
      <p:pic>
        <p:nvPicPr>
          <p:cNvPr id="13" name="Picture 12" descr="A certificate in a gold frame&#10;&#10;AI-generated content may be incorrect.">
            <a:extLst>
              <a:ext uri="{FF2B5EF4-FFF2-40B4-BE49-F238E27FC236}">
                <a16:creationId xmlns:a16="http://schemas.microsoft.com/office/drawing/2014/main" id="{C1B2A631-E127-E89B-BA63-C9B5B6117BF1}"/>
              </a:ext>
            </a:extLst>
          </p:cNvPr>
          <p:cNvPicPr>
            <a:picLocks noChangeAspect="1"/>
          </p:cNvPicPr>
          <p:nvPr/>
        </p:nvPicPr>
        <p:blipFill>
          <a:blip r:embed="rId4"/>
          <a:srcRect l="1332" r="2060"/>
          <a:stretch/>
        </p:blipFill>
        <p:spPr>
          <a:xfrm>
            <a:off x="7980218" y="4011334"/>
            <a:ext cx="6650182" cy="4218265"/>
          </a:xfrm>
          <a:prstGeom prst="rect">
            <a:avLst/>
          </a:prstGeom>
        </p:spPr>
      </p:pic>
    </p:spTree>
    <p:extLst>
      <p:ext uri="{BB962C8B-B14F-4D97-AF65-F5344CB8AC3E}">
        <p14:creationId xmlns:p14="http://schemas.microsoft.com/office/powerpoint/2010/main" val="1749055386"/>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95026" y="943689"/>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Tổng kết thành tích</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295026" y="1992630"/>
            <a:ext cx="7556421" cy="4642961"/>
          </a:xfrm>
          <a:prstGeom prst="roundRect">
            <a:avLst>
              <a:gd name="adj" fmla="val 4397"/>
            </a:avLst>
          </a:prstGeom>
          <a:noFill/>
          <a:ln w="7620">
            <a:solidFill>
              <a:srgbClr val="000000">
                <a:alpha val="8000"/>
              </a:srgbClr>
            </a:solidFill>
            <a:prstDash val="solid"/>
          </a:ln>
        </p:spPr>
        <p:txBody>
          <a:bodyPr/>
          <a:lstStyle/>
          <a:p>
            <a:endParaRPr lang="en-US"/>
          </a:p>
        </p:txBody>
      </p:sp>
      <p:sp>
        <p:nvSpPr>
          <p:cNvPr id="5" name="Shape 2"/>
          <p:cNvSpPr/>
          <p:nvPr/>
        </p:nvSpPr>
        <p:spPr>
          <a:xfrm>
            <a:off x="302646" y="2000250"/>
            <a:ext cx="7541181" cy="650319"/>
          </a:xfrm>
          <a:prstGeom prst="rect">
            <a:avLst/>
          </a:prstGeom>
          <a:solidFill>
            <a:srgbClr val="FFFFFF">
              <a:alpha val="4000"/>
            </a:srgbClr>
          </a:solidFill>
          <a:ln/>
        </p:spPr>
        <p:txBody>
          <a:bodyPr/>
          <a:lstStyle/>
          <a:p>
            <a:endParaRPr lang="en-US"/>
          </a:p>
        </p:txBody>
      </p:sp>
      <p:sp>
        <p:nvSpPr>
          <p:cNvPr id="6" name="Text 3"/>
          <p:cNvSpPr/>
          <p:nvPr/>
        </p:nvSpPr>
        <p:spPr>
          <a:xfrm>
            <a:off x="529460" y="2143958"/>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Xếp hạng trường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4069426" y="2143958"/>
            <a:ext cx="3547586"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Top 5 toàn huyện</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8" name="Shape 5"/>
          <p:cNvSpPr/>
          <p:nvPr/>
        </p:nvSpPr>
        <p:spPr>
          <a:xfrm>
            <a:off x="302646" y="2650569"/>
            <a:ext cx="7541181" cy="1013222"/>
          </a:xfrm>
          <a:prstGeom prst="rect">
            <a:avLst/>
          </a:prstGeom>
          <a:solidFill>
            <a:srgbClr val="000000">
              <a:alpha val="4000"/>
            </a:srgbClr>
          </a:solidFill>
          <a:ln/>
        </p:spPr>
        <p:txBody>
          <a:bodyPr/>
          <a:lstStyle/>
          <a:p>
            <a:endParaRPr lang="en-US"/>
          </a:p>
        </p:txBody>
      </p:sp>
      <p:sp>
        <p:nvSpPr>
          <p:cNvPr id="9" name="Text 6"/>
          <p:cNvSpPr/>
          <p:nvPr/>
        </p:nvSpPr>
        <p:spPr>
          <a:xfrm>
            <a:off x="529460" y="2794278"/>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Danh hiệu</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4069426" y="2794278"/>
            <a:ext cx="354758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Tiên tiến xuất sắc cấp thành phố</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11" name="Shape 8"/>
          <p:cNvSpPr/>
          <p:nvPr/>
        </p:nvSpPr>
        <p:spPr>
          <a:xfrm>
            <a:off x="302646" y="3663791"/>
            <a:ext cx="7541181" cy="1013222"/>
          </a:xfrm>
          <a:prstGeom prst="rect">
            <a:avLst/>
          </a:prstGeom>
          <a:solidFill>
            <a:srgbClr val="FFFFFF">
              <a:alpha val="4000"/>
            </a:srgbClr>
          </a:solidFill>
          <a:ln/>
        </p:spPr>
        <p:txBody>
          <a:bodyPr/>
          <a:lstStyle/>
          <a:p>
            <a:endParaRPr lang="en-US"/>
          </a:p>
        </p:txBody>
      </p:sp>
      <p:sp>
        <p:nvSpPr>
          <p:cNvPr id="12" name="Text 9"/>
          <p:cNvSpPr/>
          <p:nvPr/>
        </p:nvSpPr>
        <p:spPr>
          <a:xfrm>
            <a:off x="529460" y="3807499"/>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Giải thưởng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4069426" y="3807499"/>
            <a:ext cx="354758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Bằng khen UBND thành phố Hải Phòng</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14" name="Shape 11"/>
          <p:cNvSpPr/>
          <p:nvPr/>
        </p:nvSpPr>
        <p:spPr>
          <a:xfrm>
            <a:off x="302646" y="4677013"/>
            <a:ext cx="7541181" cy="650319"/>
          </a:xfrm>
          <a:prstGeom prst="rect">
            <a:avLst/>
          </a:prstGeom>
          <a:solidFill>
            <a:srgbClr val="000000">
              <a:alpha val="4000"/>
            </a:srgbClr>
          </a:solidFill>
          <a:ln/>
        </p:spPr>
        <p:txBody>
          <a:bodyPr/>
          <a:lstStyle/>
          <a:p>
            <a:endParaRPr lang="en-US"/>
          </a:p>
        </p:txBody>
      </p:sp>
      <p:sp>
        <p:nvSpPr>
          <p:cNvPr id="15" name="Text 12"/>
          <p:cNvSpPr/>
          <p:nvPr/>
        </p:nvSpPr>
        <p:spPr>
          <a:xfrm>
            <a:off x="529460" y="4820721"/>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Hoàn thành nhiệm vụ</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3"/>
          <p:cNvSpPr/>
          <p:nvPr/>
        </p:nvSpPr>
        <p:spPr>
          <a:xfrm>
            <a:off x="4069426" y="4820722"/>
            <a:ext cx="3547586" cy="219194"/>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Tốt và xuất sắc</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17" name="Shape 14"/>
          <p:cNvSpPr/>
          <p:nvPr/>
        </p:nvSpPr>
        <p:spPr>
          <a:xfrm>
            <a:off x="302646" y="5327332"/>
            <a:ext cx="7541181" cy="650319"/>
          </a:xfrm>
          <a:prstGeom prst="rect">
            <a:avLst/>
          </a:prstGeom>
          <a:solidFill>
            <a:srgbClr val="FFFFFF">
              <a:alpha val="4000"/>
            </a:srgbClr>
          </a:solidFill>
          <a:ln/>
        </p:spPr>
        <p:txBody>
          <a:bodyPr/>
          <a:lstStyle/>
          <a:p>
            <a:endParaRPr lang="en-US"/>
          </a:p>
        </p:txBody>
      </p:sp>
      <p:sp>
        <p:nvSpPr>
          <p:cNvPr id="18" name="Text 15"/>
          <p:cNvSpPr/>
          <p:nvPr/>
        </p:nvSpPr>
        <p:spPr>
          <a:xfrm>
            <a:off x="529460" y="5471041"/>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Đoàn kết nội bộ</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6"/>
          <p:cNvSpPr/>
          <p:nvPr/>
        </p:nvSpPr>
        <p:spPr>
          <a:xfrm>
            <a:off x="4069426" y="5471041"/>
            <a:ext cx="3547586" cy="19645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Tương thân tương ái</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20" name="Shape 17"/>
          <p:cNvSpPr/>
          <p:nvPr/>
        </p:nvSpPr>
        <p:spPr>
          <a:xfrm>
            <a:off x="302646" y="5977652"/>
            <a:ext cx="7541181" cy="650319"/>
          </a:xfrm>
          <a:prstGeom prst="rect">
            <a:avLst/>
          </a:prstGeom>
          <a:solidFill>
            <a:srgbClr val="000000">
              <a:alpha val="4000"/>
            </a:srgbClr>
          </a:solidFill>
          <a:ln/>
        </p:spPr>
        <p:txBody>
          <a:bodyPr/>
          <a:lstStyle/>
          <a:p>
            <a:endParaRPr lang="en-US"/>
          </a:p>
        </p:txBody>
      </p:sp>
      <p:sp>
        <p:nvSpPr>
          <p:cNvPr id="21" name="Text 18"/>
          <p:cNvSpPr/>
          <p:nvPr/>
        </p:nvSpPr>
        <p:spPr>
          <a:xfrm>
            <a:off x="529460" y="6121360"/>
            <a:ext cx="331315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Niềm tin của nhân dân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19"/>
          <p:cNvSpPr/>
          <p:nvPr/>
        </p:nvSpPr>
        <p:spPr>
          <a:xfrm>
            <a:off x="4069426" y="6121360"/>
            <a:ext cx="3547586"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CC"/>
                </a:solidFill>
                <a:effectLst/>
                <a:uLnTx/>
                <a:uFillTx/>
                <a:latin typeface="Nobile" pitchFamily="34" charset="0"/>
                <a:ea typeface="Nobile" pitchFamily="34" charset="-122"/>
                <a:cs typeface="Nobile" pitchFamily="34" charset="-120"/>
              </a:rPr>
              <a:t>Ngày càng nâng cao</a:t>
            </a:r>
            <a:endParaRPr kumimoji="0" lang="en-US" sz="1750" b="0" i="0" u="none" strike="noStrike" kern="1200" cap="none" spc="0" normalizeH="0" baseline="0" noProof="0">
              <a:ln>
                <a:noFill/>
              </a:ln>
              <a:solidFill>
                <a:srgbClr val="0000CC"/>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E590FC7-E321-5C71-5307-812CAD7D8709}"/>
              </a:ext>
            </a:extLst>
          </p:cNvPr>
          <p:cNvPicPr>
            <a:picLocks noChangeAspect="1"/>
          </p:cNvPicPr>
          <p:nvPr/>
        </p:nvPicPr>
        <p:blipFill>
          <a:blip r:embed="rId3"/>
          <a:stretch>
            <a:fillRect/>
          </a:stretch>
        </p:blipFill>
        <p:spPr>
          <a:xfrm>
            <a:off x="8078261" y="55602"/>
            <a:ext cx="6489026" cy="8078995"/>
          </a:xfrm>
          <a:prstGeom prst="rect">
            <a:avLst/>
          </a:prstGeom>
        </p:spPr>
      </p:pic>
    </p:spTree>
    <p:extLst>
      <p:ext uri="{BB962C8B-B14F-4D97-AF65-F5344CB8AC3E}">
        <p14:creationId xmlns:p14="http://schemas.microsoft.com/office/powerpoint/2010/main" val="3800998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75203" y="53027"/>
            <a:ext cx="4823341" cy="602813"/>
          </a:xfrm>
          <a:prstGeom prst="rect">
            <a:avLst/>
          </a:prstGeom>
          <a:noFill/>
          <a:ln/>
        </p:spPr>
        <p:txBody>
          <a:bodyPr wrap="none" lIns="0" tIns="0" rIns="0" bIns="0" rtlCol="0" anchor="t"/>
          <a:lstStyle/>
          <a:p>
            <a:pPr marL="0" marR="0" lvl="0" indent="0" algn="l" defTabSz="914400" rtl="0" eaLnBrk="1" fontAlgn="auto" latinLnBrk="0" hangingPunct="1">
              <a:lnSpc>
                <a:spcPts val="4700"/>
              </a:lnSpc>
              <a:spcBef>
                <a:spcPts val="0"/>
              </a:spcBef>
              <a:spcAft>
                <a:spcPts val="0"/>
              </a:spcAft>
              <a:buClrTx/>
              <a:buSzTx/>
              <a:buFontTx/>
              <a:buNone/>
              <a:tabLst/>
              <a:defRPr/>
            </a:pPr>
            <a:r>
              <a:rPr kumimoji="0" lang="en-US" sz="3750" b="1" i="0" u="none" strike="noStrike" kern="1200" cap="none" spc="0" normalizeH="0" baseline="0" noProof="0">
                <a:ln>
                  <a:noFill/>
                </a:ln>
                <a:solidFill>
                  <a:srgbClr val="3B4540"/>
                </a:solidFill>
                <a:effectLst/>
                <a:uLnTx/>
                <a:uFillTx/>
                <a:latin typeface="Fraunces Extra Bold" pitchFamily="34" charset="0"/>
                <a:ea typeface="Fraunces Extra Bold" pitchFamily="34" charset="-122"/>
                <a:cs typeface="Fraunces Extra Bold" pitchFamily="34" charset="-120"/>
              </a:rPr>
              <a:t>Kết luận</a:t>
            </a:r>
            <a:endParaRPr kumimoji="0" lang="en-US" sz="3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2484737" y="1041603"/>
            <a:ext cx="1643301" cy="1111568"/>
          </a:xfrm>
          <a:prstGeom prst="rect">
            <a:avLst/>
          </a:prstGeom>
        </p:spPr>
      </p:pic>
      <p:sp>
        <p:nvSpPr>
          <p:cNvPr id="4" name="Text 1"/>
          <p:cNvSpPr/>
          <p:nvPr/>
        </p:nvSpPr>
        <p:spPr>
          <a:xfrm>
            <a:off x="3246142" y="1542141"/>
            <a:ext cx="120253" cy="385882"/>
          </a:xfrm>
          <a:prstGeom prst="rect">
            <a:avLst/>
          </a:prstGeom>
          <a:noFill/>
          <a:ln/>
        </p:spPr>
        <p:txBody>
          <a:bodyPr wrap="none" lIns="0" tIns="0" rIns="0" bIns="0" rtlCol="0" anchor="t"/>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1</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4320919" y="1234484"/>
            <a:ext cx="2411611" cy="301466"/>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Thành tựu nổi bật</a:t>
            </a: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3"/>
          <p:cNvSpPr/>
          <p:nvPr/>
        </p:nvSpPr>
        <p:spPr>
          <a:xfrm>
            <a:off x="4320919" y="1651679"/>
            <a:ext cx="6822996" cy="30861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Trường đạt danh hiệu tiên tiến xuất sắc và Bằng khen cấp thành phố</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176258" y="2167696"/>
            <a:ext cx="9041963" cy="11430"/>
          </a:xfrm>
          <a:prstGeom prst="roundRect">
            <a:avLst>
              <a:gd name="adj" fmla="val 1519168"/>
            </a:avLst>
          </a:prstGeom>
          <a:solidFill>
            <a:srgbClr val="CED9CE"/>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1662968" y="2201390"/>
            <a:ext cx="3286720" cy="1111568"/>
          </a:xfrm>
          <a:prstGeom prst="rect">
            <a:avLst/>
          </a:prstGeom>
        </p:spPr>
      </p:pic>
      <p:sp>
        <p:nvSpPr>
          <p:cNvPr id="9" name="Text 5"/>
          <p:cNvSpPr/>
          <p:nvPr/>
        </p:nvSpPr>
        <p:spPr>
          <a:xfrm>
            <a:off x="3227568" y="2564174"/>
            <a:ext cx="157520" cy="385882"/>
          </a:xfrm>
          <a:prstGeom prst="rect">
            <a:avLst/>
          </a:prstGeom>
          <a:noFill/>
          <a:ln/>
        </p:spPr>
        <p:txBody>
          <a:bodyPr wrap="none" lIns="0" tIns="0" rIns="0" bIns="0" rtlCol="0" anchor="t"/>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2</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6"/>
          <p:cNvSpPr/>
          <p:nvPr/>
        </p:nvSpPr>
        <p:spPr>
          <a:xfrm>
            <a:off x="5142569" y="2394272"/>
            <a:ext cx="2411611" cy="301466"/>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Chất lượng giáo dục</a:t>
            </a: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 name="Text 7"/>
          <p:cNvSpPr/>
          <p:nvPr/>
        </p:nvSpPr>
        <p:spPr>
          <a:xfrm>
            <a:off x="5142569" y="2811467"/>
            <a:ext cx="5780484" cy="30861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Xếp hạng top 5 toàn huyện, cải thiện từ top 10 nhiệm kỳ trước</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4997908" y="3327484"/>
            <a:ext cx="8220313" cy="11430"/>
          </a:xfrm>
          <a:prstGeom prst="roundRect">
            <a:avLst>
              <a:gd name="adj" fmla="val 1519168"/>
            </a:avLst>
          </a:prstGeom>
          <a:solidFill>
            <a:srgbClr val="CED9CE"/>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841317" y="3361178"/>
            <a:ext cx="4930140" cy="1111568"/>
          </a:xfrm>
          <a:prstGeom prst="rect">
            <a:avLst/>
          </a:prstGeom>
        </p:spPr>
      </p:pic>
      <p:sp>
        <p:nvSpPr>
          <p:cNvPr id="14" name="Text 9"/>
          <p:cNvSpPr/>
          <p:nvPr/>
        </p:nvSpPr>
        <p:spPr>
          <a:xfrm>
            <a:off x="3233521" y="3723962"/>
            <a:ext cx="145613" cy="385882"/>
          </a:xfrm>
          <a:prstGeom prst="rect">
            <a:avLst/>
          </a:prstGeom>
          <a:noFill/>
          <a:ln/>
        </p:spPr>
        <p:txBody>
          <a:bodyPr wrap="none" lIns="0" tIns="0" rIns="0" bIns="0" rtlCol="0" anchor="t"/>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3</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5964338" y="3554059"/>
            <a:ext cx="2411611" cy="301466"/>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Đội ngũ cán bộ</a:t>
            </a: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 11"/>
          <p:cNvSpPr/>
          <p:nvPr/>
        </p:nvSpPr>
        <p:spPr>
          <a:xfrm>
            <a:off x="5964338" y="3971254"/>
            <a:ext cx="5359360" cy="30861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Hoàn thành tốt và xuất sắc nhiệm vụ, đoàn kết nội bộ</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2"/>
          <p:cNvSpPr/>
          <p:nvPr/>
        </p:nvSpPr>
        <p:spPr>
          <a:xfrm>
            <a:off x="5819678" y="4487271"/>
            <a:ext cx="7398544" cy="11430"/>
          </a:xfrm>
          <a:prstGeom prst="roundRect">
            <a:avLst>
              <a:gd name="adj" fmla="val 1519168"/>
            </a:avLst>
          </a:prstGeom>
          <a:solidFill>
            <a:srgbClr val="CED9CE"/>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79615" y="4473944"/>
            <a:ext cx="6573560" cy="1111568"/>
          </a:xfrm>
          <a:prstGeom prst="rect">
            <a:avLst/>
          </a:prstGeom>
        </p:spPr>
      </p:pic>
      <p:sp>
        <p:nvSpPr>
          <p:cNvPr id="19" name="Text 13"/>
          <p:cNvSpPr/>
          <p:nvPr/>
        </p:nvSpPr>
        <p:spPr>
          <a:xfrm>
            <a:off x="3224353" y="4883749"/>
            <a:ext cx="163830" cy="385882"/>
          </a:xfrm>
          <a:prstGeom prst="rect">
            <a:avLst/>
          </a:prstGeom>
          <a:noFill/>
          <a:ln/>
        </p:spPr>
        <p:txBody>
          <a:bodyPr wrap="none" lIns="0" tIns="0" rIns="0" bIns="0" rtlCol="0" anchor="t"/>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1850" b="1" i="0" u="none" strike="noStrike" kern="1200" cap="none" spc="0" normalizeH="0" baseline="0" noProof="0">
                <a:ln>
                  <a:noFill/>
                </a:ln>
                <a:solidFill>
                  <a:srgbClr val="405449"/>
                </a:solidFill>
                <a:effectLst/>
                <a:uLnTx/>
                <a:uFillTx/>
                <a:latin typeface="Fraunces Extra Bold" pitchFamily="34" charset="0"/>
                <a:ea typeface="Fraunces Extra Bold" pitchFamily="34" charset="-122"/>
                <a:cs typeface="Fraunces Extra Bold" pitchFamily="34" charset="-120"/>
              </a:rPr>
              <a:t>4</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6785989" y="4713847"/>
            <a:ext cx="2411611" cy="301466"/>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Fraunces Extra Bold" pitchFamily="34" charset="0"/>
                <a:ea typeface="Fraunces Extra Bold" pitchFamily="34" charset="-122"/>
                <a:cs typeface="Fraunces Extra Bold" pitchFamily="34" charset="-120"/>
              </a:rPr>
              <a:t>Niềm tin xã hội</a:t>
            </a: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 15"/>
          <p:cNvSpPr/>
          <p:nvPr/>
        </p:nvSpPr>
        <p:spPr>
          <a:xfrm>
            <a:off x="6785989" y="5131042"/>
            <a:ext cx="5837515" cy="30861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200" b="1"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Niềm tin của nhân dân đối với nhà trường ngày càng nâng cao</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16"/>
          <p:cNvSpPr/>
          <p:nvPr/>
        </p:nvSpPr>
        <p:spPr>
          <a:xfrm>
            <a:off x="190006" y="5746126"/>
            <a:ext cx="14072260" cy="2351841"/>
          </a:xfrm>
          <a:prstGeom prst="rect">
            <a:avLst/>
          </a:prstGeom>
          <a:noFill/>
          <a:ln/>
        </p:spPr>
        <p:txBody>
          <a:bodyPr wrap="square" lIns="0" tIns="0" rIns="0" bIns="0" rtlCol="0" anchor="t"/>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05449"/>
                </a:solidFill>
                <a:effectLst/>
                <a:uLnTx/>
                <a:uFillTx/>
                <a:latin typeface="Nobile" pitchFamily="34" charset="0"/>
                <a:ea typeface="Nobile" pitchFamily="34" charset="-122"/>
                <a:cs typeface="Nobile" pitchFamily="34" charset="-120"/>
              </a:rPr>
              <a:t>Nhiệm kỳ 2022-2025 đã đánh dấu những bước tiến quan trọng trong hoạt động của nhà trường, từ công tác xây dựng Đảng, chính quyền, đoàn thể đến chất lượng dạy và học. Những thành tựu đạt được không chỉ nâng cao vị thế của trường trong hệ thống giáo dục địa phương mà còn củng cố niềm tin của cộng đồng đối với nhà trường.</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361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439084" y="154388"/>
            <a:ext cx="657153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C00000"/>
                </a:solidFill>
                <a:effectLst/>
                <a:uLnTx/>
                <a:uFillTx/>
                <a:latin typeface="Inter Bold" pitchFamily="34" charset="0"/>
                <a:ea typeface="Inter Bold" pitchFamily="34" charset="-122"/>
                <a:cs typeface="Inter Bold" pitchFamily="34" charset="-120"/>
              </a:rPr>
              <a:t>Nguyên nhân thành công</a:t>
            </a:r>
            <a:endParaRPr kumimoji="0" lang="en-US" sz="44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Shape 1"/>
          <p:cNvSpPr/>
          <p:nvPr/>
        </p:nvSpPr>
        <p:spPr>
          <a:xfrm>
            <a:off x="6476106" y="1130378"/>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5" name="Text 2"/>
          <p:cNvSpPr/>
          <p:nvPr/>
        </p:nvSpPr>
        <p:spPr>
          <a:xfrm>
            <a:off x="6662915" y="1215388"/>
            <a:ext cx="13656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7315200" y="1201339"/>
            <a:ext cx="3213378"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0" cap="none" spc="-67" normalizeH="0" baseline="0" noProof="0">
                <a:ln>
                  <a:noFill/>
                </a:ln>
                <a:solidFill>
                  <a:srgbClr val="000066"/>
                </a:solidFill>
                <a:effectLst/>
                <a:uLnTx/>
                <a:uFillTx/>
                <a:latin typeface="Inter Bold" pitchFamily="34" charset="0"/>
                <a:ea typeface="Inter Bold" pitchFamily="34" charset="-122"/>
                <a:cs typeface="Inter Bold" pitchFamily="34" charset="-120"/>
              </a:rPr>
              <a:t>Sự lãnh đạo của Đảng ủy</a:t>
            </a:r>
            <a:endParaRPr kumimoji="0" lang="en-US" sz="2800" b="0" i="0" u="none" strike="noStrike" kern="1200" cap="none" spc="0" normalizeH="0" baseline="0" noProof="0">
              <a:ln>
                <a:noFill/>
              </a:ln>
              <a:solidFill>
                <a:srgbClr val="000066"/>
              </a:solidFill>
              <a:effectLst/>
              <a:uLnTx/>
              <a:uFillTx/>
              <a:latin typeface="Calibri" panose="020F0502020204030204"/>
              <a:ea typeface="+mn-ea"/>
              <a:cs typeface="+mn-cs"/>
            </a:endParaRPr>
          </a:p>
        </p:txBody>
      </p:sp>
      <p:sp>
        <p:nvSpPr>
          <p:cNvPr id="7" name="Text 4"/>
          <p:cNvSpPr/>
          <p:nvPr/>
        </p:nvSpPr>
        <p:spPr>
          <a:xfrm>
            <a:off x="7191315" y="1742289"/>
            <a:ext cx="6949934" cy="1559051"/>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8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Được sự lãnh đạo, chỉ đạo sâu sát của Đảng uỷ xã Đồng Minh, giúp đỡ, ủng hộ nhiệt tình của các cấp chính quyền, đoàn thể.</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6578084" y="3810272"/>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9" name="Text 6"/>
          <p:cNvSpPr/>
          <p:nvPr/>
        </p:nvSpPr>
        <p:spPr>
          <a:xfrm>
            <a:off x="6731198" y="3895283"/>
            <a:ext cx="20395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7315200" y="3810272"/>
            <a:ext cx="3091696"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0" cap="none" spc="-67" normalizeH="0" baseline="0" noProof="0">
                <a:ln>
                  <a:noFill/>
                </a:ln>
                <a:solidFill>
                  <a:srgbClr val="000066"/>
                </a:solidFill>
                <a:effectLst/>
                <a:uLnTx/>
                <a:uFillTx/>
                <a:latin typeface="Inter Bold" pitchFamily="34" charset="0"/>
                <a:ea typeface="Inter Bold" pitchFamily="34" charset="-122"/>
                <a:cs typeface="Inter Bold" pitchFamily="34" charset="-120"/>
              </a:rPr>
              <a:t>Kế hoạch chỉ đạo cụ thể</a:t>
            </a:r>
            <a:endParaRPr kumimoji="0" lang="en-US" sz="2800" b="0" i="0" u="none" strike="noStrike" kern="1200" cap="none" spc="0" normalizeH="0" baseline="0" noProof="0">
              <a:ln>
                <a:noFill/>
              </a:ln>
              <a:solidFill>
                <a:srgbClr val="000066"/>
              </a:solidFill>
              <a:effectLst/>
              <a:uLnTx/>
              <a:uFillTx/>
              <a:latin typeface="Calibri" panose="020F0502020204030204"/>
              <a:ea typeface="+mn-ea"/>
              <a:cs typeface="+mn-cs"/>
            </a:endParaRPr>
          </a:p>
        </p:txBody>
      </p:sp>
      <p:sp>
        <p:nvSpPr>
          <p:cNvPr id="11" name="Text 8"/>
          <p:cNvSpPr/>
          <p:nvPr/>
        </p:nvSpPr>
        <p:spPr>
          <a:xfrm>
            <a:off x="7184572" y="4300690"/>
            <a:ext cx="6949934" cy="3774531"/>
          </a:xfrm>
          <a:prstGeom prst="rect">
            <a:avLst/>
          </a:prstGeom>
          <a:noFill/>
          <a:ln/>
        </p:spPr>
        <p:txBody>
          <a:bodyPr wrap="square" lIns="0" tIns="0" rIns="0" bIns="0" rtlCol="0" anchor="t"/>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Cấp uỷ đã có chương trình kế hoạch chỉ đạo cụ thể sát hợp với tình hình thực tế, làm tốt công tác tuyên truyền vận động, khai thông tư tưởng, phát huy tinh thần đoàn kết của tập thể và kế thừa những thành tựu đã đạt được nên cán bộ, đảng viên đã hoàn thành nhiệm vụ được giao.</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A group of people sitting at desks in a classroom&#10;&#10;AI-generated content may be incorrect.">
            <a:extLst>
              <a:ext uri="{FF2B5EF4-FFF2-40B4-BE49-F238E27FC236}">
                <a16:creationId xmlns:a16="http://schemas.microsoft.com/office/drawing/2014/main" id="{1F75B1EA-5063-1A56-CF2A-9A996621C4CA}"/>
              </a:ext>
            </a:extLst>
          </p:cNvPr>
          <p:cNvPicPr>
            <a:picLocks noChangeAspect="1"/>
          </p:cNvPicPr>
          <p:nvPr/>
        </p:nvPicPr>
        <p:blipFill>
          <a:blip r:embed="rId3"/>
          <a:stretch>
            <a:fillRect/>
          </a:stretch>
        </p:blipFill>
        <p:spPr>
          <a:xfrm>
            <a:off x="0" y="-1"/>
            <a:ext cx="6424850" cy="8455231"/>
          </a:xfrm>
          <a:prstGeom prst="rect">
            <a:avLst/>
          </a:prstGeom>
        </p:spPr>
      </p:pic>
    </p:spTree>
    <p:extLst>
      <p:ext uri="{BB962C8B-B14F-4D97-AF65-F5344CB8AC3E}">
        <p14:creationId xmlns:p14="http://schemas.microsoft.com/office/powerpoint/2010/main" val="1953293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888427" y="579239"/>
            <a:ext cx="11675507" cy="690563"/>
          </a:xfrm>
          <a:prstGeom prst="rect">
            <a:avLst/>
          </a:prstGeom>
          <a:noFill/>
          <a:ln/>
        </p:spPr>
        <p:txBody>
          <a:bodyPr wrap="none" lIns="0" tIns="0" rIns="0" bIns="0" rtlCol="0" anchor="t"/>
          <a:lstStyle/>
          <a:p>
            <a:pPr marL="0" indent="0">
              <a:lnSpc>
                <a:spcPts val="5400"/>
              </a:lnSpc>
              <a:buNone/>
            </a:pPr>
            <a:r>
              <a:rPr lang="en-US" sz="4350" b="1">
                <a:solidFill>
                  <a:srgbClr val="000000"/>
                </a:solidFill>
                <a:latin typeface="Petrona Bold" pitchFamily="34" charset="0"/>
                <a:ea typeface="Petrona Bold" pitchFamily="34" charset="-122"/>
                <a:cs typeface="Petrona Bold" pitchFamily="34" charset="-120"/>
              </a:rPr>
              <a:t>Nhiệm vụ trọng tâm đã được quan tâm chỉ đạo</a:t>
            </a:r>
            <a:endParaRPr lang="en-US" sz="4350"/>
          </a:p>
        </p:txBody>
      </p:sp>
      <p:pic>
        <p:nvPicPr>
          <p:cNvPr id="3" name="Image 0" descr="preencoded.png"/>
          <p:cNvPicPr>
            <a:picLocks noChangeAspect="1"/>
          </p:cNvPicPr>
          <p:nvPr/>
        </p:nvPicPr>
        <p:blipFill>
          <a:blip r:embed="rId3"/>
          <a:stretch>
            <a:fillRect/>
          </a:stretch>
        </p:blipFill>
        <p:spPr>
          <a:xfrm>
            <a:off x="736520" y="1539180"/>
            <a:ext cx="1052274" cy="1262658"/>
          </a:xfrm>
          <a:prstGeom prst="rect">
            <a:avLst/>
          </a:prstGeom>
        </p:spPr>
      </p:pic>
      <p:sp>
        <p:nvSpPr>
          <p:cNvPr id="4" name="Text 1"/>
          <p:cNvSpPr/>
          <p:nvPr/>
        </p:nvSpPr>
        <p:spPr>
          <a:xfrm>
            <a:off x="2104430" y="1901071"/>
            <a:ext cx="2762250" cy="345281"/>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Huy động trẻ ra lớp</a:t>
            </a:r>
            <a:endParaRPr lang="en-US" sz="2150">
              <a:solidFill>
                <a:srgbClr val="C00000"/>
              </a:solidFill>
            </a:endParaRPr>
          </a:p>
        </p:txBody>
      </p:sp>
      <p:sp>
        <p:nvSpPr>
          <p:cNvPr id="5" name="Text 2"/>
          <p:cNvSpPr/>
          <p:nvPr/>
        </p:nvSpPr>
        <p:spPr>
          <a:xfrm>
            <a:off x="2104430" y="2372558"/>
            <a:ext cx="11789450" cy="336709"/>
          </a:xfrm>
          <a:prstGeom prst="rect">
            <a:avLst/>
          </a:prstGeom>
          <a:noFill/>
          <a:ln/>
        </p:spPr>
        <p:txBody>
          <a:bodyPr wrap="none" lIns="0" tIns="0" rIns="0" bIns="0" rtlCol="0" anchor="t"/>
          <a:lstStyle/>
          <a:p>
            <a:pPr marL="0" indent="0" algn="l">
              <a:lnSpc>
                <a:spcPts val="2650"/>
              </a:lnSpc>
              <a:buNone/>
            </a:pPr>
            <a:r>
              <a:rPr lang="en-US" sz="1650" b="1">
                <a:solidFill>
                  <a:srgbClr val="272525"/>
                </a:solidFill>
                <a:latin typeface="Inter" pitchFamily="34" charset="0"/>
                <a:ea typeface="Inter" pitchFamily="34" charset="-122"/>
                <a:cs typeface="Inter" pitchFamily="34" charset="-120"/>
              </a:rPr>
              <a:t>Công tác vận động, huy động trẻ ra lớp luôn đạt: 100%, duy trì kết quả PCGD.</a:t>
            </a:r>
            <a:endParaRPr lang="en-US" sz="1650" b="1"/>
          </a:p>
        </p:txBody>
      </p:sp>
      <p:pic>
        <p:nvPicPr>
          <p:cNvPr id="6" name="Image 1" descr="preencoded.png"/>
          <p:cNvPicPr>
            <a:picLocks noChangeAspect="1"/>
          </p:cNvPicPr>
          <p:nvPr/>
        </p:nvPicPr>
        <p:blipFill>
          <a:blip r:embed="rId4"/>
          <a:stretch>
            <a:fillRect/>
          </a:stretch>
        </p:blipFill>
        <p:spPr>
          <a:xfrm>
            <a:off x="736521" y="2974987"/>
            <a:ext cx="1052274" cy="1565672"/>
          </a:xfrm>
          <a:prstGeom prst="rect">
            <a:avLst/>
          </a:prstGeom>
        </p:spPr>
      </p:pic>
      <p:sp>
        <p:nvSpPr>
          <p:cNvPr id="7" name="Text 3"/>
          <p:cNvSpPr/>
          <p:nvPr/>
        </p:nvSpPr>
        <p:spPr>
          <a:xfrm>
            <a:off x="2104430" y="3163729"/>
            <a:ext cx="2762250" cy="345281"/>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Giáo dục toàn diện</a:t>
            </a:r>
            <a:endParaRPr lang="en-US" sz="2150">
              <a:solidFill>
                <a:srgbClr val="C00000"/>
              </a:solidFill>
            </a:endParaRPr>
          </a:p>
        </p:txBody>
      </p:sp>
      <p:sp>
        <p:nvSpPr>
          <p:cNvPr id="8" name="Text 4"/>
          <p:cNvSpPr/>
          <p:nvPr/>
        </p:nvSpPr>
        <p:spPr>
          <a:xfrm>
            <a:off x="2104430" y="3635216"/>
            <a:ext cx="11789450" cy="673418"/>
          </a:xfrm>
          <a:prstGeom prst="rect">
            <a:avLst/>
          </a:prstGeom>
          <a:noFill/>
          <a:ln/>
        </p:spPr>
        <p:txBody>
          <a:bodyPr wrap="square" lIns="0" tIns="0" rIns="0" bIns="0" rtlCol="0" anchor="t"/>
          <a:lstStyle/>
          <a:p>
            <a:pPr marL="0" indent="0" algn="l">
              <a:lnSpc>
                <a:spcPts val="2650"/>
              </a:lnSpc>
              <a:buNone/>
            </a:pPr>
            <a:r>
              <a:rPr lang="en-US" sz="1650" b="1">
                <a:solidFill>
                  <a:srgbClr val="272525"/>
                </a:solidFill>
                <a:latin typeface="Inter" pitchFamily="34" charset="0"/>
                <a:ea typeface="Inter" pitchFamily="34" charset="-122"/>
                <a:cs typeface="Inter" pitchFamily="34" charset="-120"/>
              </a:rPr>
              <a:t>Công tác giáo dục toàn diện được quan tâm, gắn với việc giáo dục bảo vệ môi trường, bảo vệ tài nguyên, giáo dục truyền thống lịch sử địa phương</a:t>
            </a:r>
            <a:endParaRPr lang="en-US" sz="1650" b="1"/>
          </a:p>
        </p:txBody>
      </p:sp>
      <p:pic>
        <p:nvPicPr>
          <p:cNvPr id="9" name="Image 2" descr="preencoded.png"/>
          <p:cNvPicPr>
            <a:picLocks noChangeAspect="1"/>
          </p:cNvPicPr>
          <p:nvPr/>
        </p:nvPicPr>
        <p:blipFill>
          <a:blip r:embed="rId5"/>
          <a:stretch>
            <a:fillRect/>
          </a:stretch>
        </p:blipFill>
        <p:spPr>
          <a:xfrm>
            <a:off x="736521" y="4519017"/>
            <a:ext cx="1052274" cy="1565672"/>
          </a:xfrm>
          <a:prstGeom prst="rect">
            <a:avLst/>
          </a:prstGeom>
        </p:spPr>
      </p:pic>
      <p:sp>
        <p:nvSpPr>
          <p:cNvPr id="10" name="Text 5"/>
          <p:cNvSpPr/>
          <p:nvPr/>
        </p:nvSpPr>
        <p:spPr>
          <a:xfrm>
            <a:off x="2104430" y="4729401"/>
            <a:ext cx="3755112" cy="345281"/>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Đổi mới phương pháp dạy học</a:t>
            </a:r>
            <a:endParaRPr lang="en-US" sz="2150">
              <a:solidFill>
                <a:srgbClr val="C00000"/>
              </a:solidFill>
            </a:endParaRPr>
          </a:p>
        </p:txBody>
      </p:sp>
      <p:sp>
        <p:nvSpPr>
          <p:cNvPr id="11" name="Text 6"/>
          <p:cNvSpPr/>
          <p:nvPr/>
        </p:nvSpPr>
        <p:spPr>
          <a:xfrm>
            <a:off x="2104430" y="5200888"/>
            <a:ext cx="11789450" cy="673418"/>
          </a:xfrm>
          <a:prstGeom prst="rect">
            <a:avLst/>
          </a:prstGeom>
          <a:noFill/>
          <a:ln/>
        </p:spPr>
        <p:txBody>
          <a:bodyPr wrap="square" lIns="0" tIns="0" rIns="0" bIns="0" rtlCol="0" anchor="t"/>
          <a:lstStyle/>
          <a:p>
            <a:pPr marL="0" indent="0" algn="l">
              <a:lnSpc>
                <a:spcPts val="2650"/>
              </a:lnSpc>
              <a:buNone/>
            </a:pPr>
            <a:r>
              <a:rPr lang="en-US" sz="1650" b="1">
                <a:solidFill>
                  <a:srgbClr val="272525"/>
                </a:solidFill>
                <a:latin typeface="Inter" pitchFamily="34" charset="0"/>
                <a:ea typeface="Inter" pitchFamily="34" charset="-122"/>
                <a:cs typeface="Inter" pitchFamily="34" charset="-120"/>
              </a:rPr>
              <a:t>Thầy cô tích cực đổi mới phương pháp dạy học, khuyến khích sự chuyên cần, tích cực, chủ động, sáng tạo, rèn luyện khả năng tự học của học sinh.</a:t>
            </a:r>
            <a:endParaRPr lang="en-US" sz="1650" b="1"/>
          </a:p>
        </p:txBody>
      </p:sp>
      <p:pic>
        <p:nvPicPr>
          <p:cNvPr id="12" name="Image 3" descr="preencoded.png"/>
          <p:cNvPicPr>
            <a:picLocks noChangeAspect="1"/>
          </p:cNvPicPr>
          <p:nvPr/>
        </p:nvPicPr>
        <p:blipFill>
          <a:blip r:embed="rId6"/>
          <a:stretch>
            <a:fillRect/>
          </a:stretch>
        </p:blipFill>
        <p:spPr>
          <a:xfrm>
            <a:off x="736521" y="6084689"/>
            <a:ext cx="1052274" cy="1565672"/>
          </a:xfrm>
          <a:prstGeom prst="rect">
            <a:avLst/>
          </a:prstGeom>
        </p:spPr>
      </p:pic>
      <p:sp>
        <p:nvSpPr>
          <p:cNvPr id="13" name="Text 7"/>
          <p:cNvSpPr/>
          <p:nvPr/>
        </p:nvSpPr>
        <p:spPr>
          <a:xfrm>
            <a:off x="2104430" y="6295073"/>
            <a:ext cx="2762250" cy="345281"/>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Quản lý điều hành</a:t>
            </a:r>
            <a:endParaRPr lang="en-US" sz="2150">
              <a:solidFill>
                <a:srgbClr val="C00000"/>
              </a:solidFill>
            </a:endParaRPr>
          </a:p>
        </p:txBody>
      </p:sp>
      <p:sp>
        <p:nvSpPr>
          <p:cNvPr id="14" name="Text 8"/>
          <p:cNvSpPr/>
          <p:nvPr/>
        </p:nvSpPr>
        <p:spPr>
          <a:xfrm>
            <a:off x="2104430" y="6766560"/>
            <a:ext cx="11789450" cy="673418"/>
          </a:xfrm>
          <a:prstGeom prst="rect">
            <a:avLst/>
          </a:prstGeom>
          <a:noFill/>
          <a:ln/>
        </p:spPr>
        <p:txBody>
          <a:bodyPr wrap="square" lIns="0" tIns="0" rIns="0" bIns="0" rtlCol="0" anchor="t"/>
          <a:lstStyle/>
          <a:p>
            <a:pPr marL="0" indent="0" algn="l">
              <a:lnSpc>
                <a:spcPts val="2650"/>
              </a:lnSpc>
              <a:buNone/>
            </a:pPr>
            <a:r>
              <a:rPr lang="en-US" sz="1650" b="1">
                <a:solidFill>
                  <a:srgbClr val="272525"/>
                </a:solidFill>
                <a:latin typeface="Inter" pitchFamily="34" charset="0"/>
                <a:ea typeface="Inter" pitchFamily="34" charset="-122"/>
                <a:cs typeface="Inter" pitchFamily="34" charset="-120"/>
              </a:rPr>
              <a:t>Chi bộ chỉ đạo điều hành hoạt động trong nhà trường có phân công, phân nhiệm rõ ràng, có qui chế, có sơ tổng kết, phê bình và tự phê bình, đánh giá xếp loại cán bộ giáo viên theo học kì.</a:t>
            </a:r>
            <a:endParaRPr lang="en-US" sz="1650" b="1"/>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1250"/>
                                        <p:tgtEl>
                                          <p:spTgt spid="7"/>
                                        </p:tgtEl>
                                      </p:cBhvr>
                                    </p:animEffect>
                                  </p:childTnLst>
                                </p:cTn>
                              </p:par>
                              <p:par>
                                <p:cTn id="25" presetID="21"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125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12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403872"/>
            <a:ext cx="866906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Tinh thần đoàn kết của Đảng viên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4"/>
          <a:stretch>
            <a:fillRect/>
          </a:stretch>
        </p:blipFill>
        <p:spPr>
          <a:xfrm>
            <a:off x="793790" y="3452813"/>
            <a:ext cx="566976" cy="566976"/>
          </a:xfrm>
          <a:prstGeom prst="rect">
            <a:avLst/>
          </a:prstGeom>
        </p:spPr>
      </p:pic>
      <p:sp>
        <p:nvSpPr>
          <p:cNvPr id="5" name="Text 1"/>
          <p:cNvSpPr/>
          <p:nvPr/>
        </p:nvSpPr>
        <p:spPr>
          <a:xfrm>
            <a:off x="793790" y="4246602"/>
            <a:ext cx="400562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Lập trường tư tưởng vững vàng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793790" y="4737021"/>
            <a:ext cx="4522470"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100% Đảng viên có lập trường tư tưởng vững vàng, đoàn kết nhất trí, luôn có ý thức xây dựng mối đoàn kết trong Đảng.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5"/>
          <a:stretch>
            <a:fillRect/>
          </a:stretch>
        </p:blipFill>
        <p:spPr>
          <a:xfrm>
            <a:off x="5656421" y="3452813"/>
            <a:ext cx="566976" cy="566976"/>
          </a:xfrm>
          <a:prstGeom prst="rect">
            <a:avLst/>
          </a:prstGeom>
        </p:spPr>
      </p:pic>
      <p:sp>
        <p:nvSpPr>
          <p:cNvPr id="8" name="Text 3"/>
          <p:cNvSpPr/>
          <p:nvPr/>
        </p:nvSpPr>
        <p:spPr>
          <a:xfrm>
            <a:off x="5656421" y="4246602"/>
            <a:ext cx="385441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Nguyên tắc tập trung dân chủ</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5656421" y="4737021"/>
            <a:ext cx="4522589"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Thực hiện lãnh đạo theo nguyên tắc tập trung dân chủ. Công việc của Đảng được giải quyết kịp thời, chủ động và có hiệu quả.</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658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10640" y="2282862"/>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Khuyết điểm</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510640" y="3128325"/>
            <a:ext cx="7839572" cy="2868713"/>
          </a:xfrm>
          <a:prstGeom prst="roundRect">
            <a:avLst>
              <a:gd name="adj" fmla="val 4652"/>
            </a:avLst>
          </a:prstGeom>
          <a:solidFill>
            <a:srgbClr val="DADBF1"/>
          </a:solidFill>
          <a:ln w="7620">
            <a:solidFill>
              <a:srgbClr val="C0C1D7"/>
            </a:solidFill>
            <a:prstDash val="solid"/>
          </a:ln>
        </p:spPr>
        <p:txBody>
          <a:bodyPr/>
          <a:lstStyle/>
          <a:p>
            <a:endParaRPr lang="en-US"/>
          </a:p>
        </p:txBody>
      </p:sp>
      <p:sp>
        <p:nvSpPr>
          <p:cNvPr id="5" name="Text 2"/>
          <p:cNvSpPr/>
          <p:nvPr/>
        </p:nvSpPr>
        <p:spPr>
          <a:xfrm>
            <a:off x="678886" y="3225481"/>
            <a:ext cx="375154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Thiếu năng động và sáng tạo</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793790" y="3853178"/>
            <a:ext cx="7321987" cy="1645098"/>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4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Bên cạnh những mặt mạnh, còn có khuyết điểm, yếu kém đó là: Một vài đảng viên làm việc còn thiếu năng động, thiếu tính sáng tạo, vì vậy hiệu quả chưa cao.</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erson holding a pen&#10;&#10;AI-generated content may be incorrect.">
            <a:extLst>
              <a:ext uri="{FF2B5EF4-FFF2-40B4-BE49-F238E27FC236}">
                <a16:creationId xmlns:a16="http://schemas.microsoft.com/office/drawing/2014/main" id="{372A37BC-0CB5-7D98-48AB-5FAAF4FCC2A0}"/>
              </a:ext>
            </a:extLst>
          </p:cNvPr>
          <p:cNvPicPr>
            <a:picLocks noChangeAspect="1"/>
          </p:cNvPicPr>
          <p:nvPr/>
        </p:nvPicPr>
        <p:blipFill>
          <a:blip r:embed="rId3"/>
          <a:stretch>
            <a:fillRect/>
          </a:stretch>
        </p:blipFill>
        <p:spPr>
          <a:xfrm>
            <a:off x="8633362" y="0"/>
            <a:ext cx="5978218" cy="8253350"/>
          </a:xfrm>
          <a:prstGeom prst="rect">
            <a:avLst/>
          </a:prstGeom>
        </p:spPr>
      </p:pic>
    </p:spTree>
    <p:extLst>
      <p:ext uri="{BB962C8B-B14F-4D97-AF65-F5344CB8AC3E}">
        <p14:creationId xmlns:p14="http://schemas.microsoft.com/office/powerpoint/2010/main" val="1009043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1566029"/>
            <a:ext cx="783957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Nguyên nhân của khuyết điểm</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793790" y="3323749"/>
            <a:ext cx="1134070" cy="1669852"/>
          </a:xfrm>
          <a:prstGeom prst="rect">
            <a:avLst/>
          </a:prstGeom>
        </p:spPr>
      </p:pic>
      <p:sp>
        <p:nvSpPr>
          <p:cNvPr id="5" name="Text 1"/>
          <p:cNvSpPr/>
          <p:nvPr/>
        </p:nvSpPr>
        <p:spPr>
          <a:xfrm>
            <a:off x="2288679" y="327828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0" cap="none" spc="-67" normalizeH="0" baseline="0" noProof="0">
                <a:ln>
                  <a:noFill/>
                </a:ln>
                <a:solidFill>
                  <a:srgbClr val="0000CC"/>
                </a:solidFill>
                <a:effectLst/>
                <a:uLnTx/>
                <a:uFillTx/>
                <a:latin typeface="Inter Bold" pitchFamily="34" charset="0"/>
                <a:ea typeface="Inter Bold" pitchFamily="34" charset="-122"/>
                <a:cs typeface="Inter Bold" pitchFamily="34" charset="-120"/>
              </a:rPr>
              <a:t>Nhận thức chưa cao</a:t>
            </a:r>
            <a:endParaRPr kumimoji="0" lang="en-US"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Text 2"/>
          <p:cNvSpPr/>
          <p:nvPr/>
        </p:nvSpPr>
        <p:spPr>
          <a:xfrm>
            <a:off x="2288679" y="3632616"/>
            <a:ext cx="8256609" cy="1197828"/>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Vấn đề nhận thức của một vài Đảng viên về vai trò tiên phong, gương mẫu chưa cao.</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793790" y="4993600"/>
            <a:ext cx="1134070" cy="1669852"/>
          </a:xfrm>
          <a:prstGeom prst="rect">
            <a:avLst/>
          </a:prstGeom>
        </p:spPr>
      </p:pic>
      <p:sp>
        <p:nvSpPr>
          <p:cNvPr id="8" name="Text 3"/>
          <p:cNvSpPr/>
          <p:nvPr/>
        </p:nvSpPr>
        <p:spPr>
          <a:xfrm>
            <a:off x="2268022" y="5220414"/>
            <a:ext cx="287655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0" cap="none" spc="-67" normalizeH="0" baseline="0" noProof="0">
                <a:ln>
                  <a:noFill/>
                </a:ln>
                <a:solidFill>
                  <a:srgbClr val="0000CC"/>
                </a:solidFill>
                <a:effectLst/>
                <a:uLnTx/>
                <a:uFillTx/>
                <a:latin typeface="Inter Bold" pitchFamily="34" charset="0"/>
                <a:ea typeface="Inter Bold" pitchFamily="34" charset="-122"/>
                <a:cs typeface="Inter Bold" pitchFamily="34" charset="-120"/>
              </a:rPr>
              <a:t>Kiêm nhiệm công việc</a:t>
            </a:r>
            <a:endParaRPr kumimoji="0" lang="en-US"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9" name="Text 4"/>
          <p:cNvSpPr/>
          <p:nvPr/>
        </p:nvSpPr>
        <p:spPr>
          <a:xfrm>
            <a:off x="2268022" y="5710833"/>
            <a:ext cx="7909131" cy="1356438"/>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Ban chi ủy do kiêm nhiệm nên đôi lúc công việc còn bị chồng chéo.</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screenshot of a cell phone&#10;&#10;AI-generated content may be incorrect.">
            <a:extLst>
              <a:ext uri="{FF2B5EF4-FFF2-40B4-BE49-F238E27FC236}">
                <a16:creationId xmlns:a16="http://schemas.microsoft.com/office/drawing/2014/main" id="{3EE7E334-DC1D-907A-8E0C-5C5779043B3E}"/>
              </a:ext>
            </a:extLst>
          </p:cNvPr>
          <p:cNvPicPr>
            <a:picLocks noChangeAspect="1"/>
          </p:cNvPicPr>
          <p:nvPr/>
        </p:nvPicPr>
        <p:blipFill>
          <a:blip r:embed="rId5"/>
          <a:srcRect t="4542"/>
          <a:stretch/>
        </p:blipFill>
        <p:spPr>
          <a:xfrm>
            <a:off x="11887200" y="0"/>
            <a:ext cx="2636322" cy="8229600"/>
          </a:xfrm>
          <a:prstGeom prst="rect">
            <a:avLst/>
          </a:prstGeom>
        </p:spPr>
      </p:pic>
    </p:spTree>
    <p:extLst>
      <p:ext uri="{BB962C8B-B14F-4D97-AF65-F5344CB8AC3E}">
        <p14:creationId xmlns:p14="http://schemas.microsoft.com/office/powerpoint/2010/main" val="263658814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59487"/>
            <a:ext cx="5273873"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Bài học kinh nghiệm</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299960" y="1821894"/>
            <a:ext cx="30480" cy="5748218"/>
          </a:xfrm>
          <a:prstGeom prst="roundRect">
            <a:avLst>
              <a:gd name="adj" fmla="val 312558"/>
            </a:avLst>
          </a:prstGeom>
          <a:solidFill>
            <a:srgbClr val="C0C1D7"/>
          </a:solidFill>
          <a:ln/>
        </p:spPr>
        <p:txBody>
          <a:bodyPr/>
          <a:lstStyle/>
          <a:p>
            <a:endParaRPr lang="en-US"/>
          </a:p>
        </p:txBody>
      </p:sp>
      <p:sp>
        <p:nvSpPr>
          <p:cNvPr id="4" name="Shape 2"/>
          <p:cNvSpPr/>
          <p:nvPr/>
        </p:nvSpPr>
        <p:spPr>
          <a:xfrm>
            <a:off x="6296739" y="2316956"/>
            <a:ext cx="793790" cy="30480"/>
          </a:xfrm>
          <a:prstGeom prst="roundRect">
            <a:avLst>
              <a:gd name="adj" fmla="val 312558"/>
            </a:avLst>
          </a:prstGeom>
          <a:solidFill>
            <a:srgbClr val="C0C1D7"/>
          </a:solidFill>
          <a:ln/>
        </p:spPr>
        <p:txBody>
          <a:bodyPr/>
          <a:lstStyle/>
          <a:p>
            <a:endParaRPr lang="en-US"/>
          </a:p>
        </p:txBody>
      </p:sp>
      <p:sp>
        <p:nvSpPr>
          <p:cNvPr id="5" name="Shape 3"/>
          <p:cNvSpPr/>
          <p:nvPr/>
        </p:nvSpPr>
        <p:spPr>
          <a:xfrm>
            <a:off x="7060049" y="2077045"/>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6" name="Text 4"/>
          <p:cNvSpPr/>
          <p:nvPr/>
        </p:nvSpPr>
        <p:spPr>
          <a:xfrm>
            <a:off x="7246858" y="2162056"/>
            <a:ext cx="13656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761774" y="2048708"/>
            <a:ext cx="3305889"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Sự quan tâm của cấp trên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793790" y="2539127"/>
            <a:ext cx="5273873"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Rất cần sự quan tâm lãnh đạo, chỉ đạo, kiểm tra, giám sát của Đảng uỷ cấp trên.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7539871" y="3451027"/>
            <a:ext cx="793790" cy="30480"/>
          </a:xfrm>
          <a:prstGeom prst="roundRect">
            <a:avLst>
              <a:gd name="adj" fmla="val 312558"/>
            </a:avLst>
          </a:prstGeom>
          <a:solidFill>
            <a:srgbClr val="C0C1D7"/>
          </a:solidFill>
          <a:ln/>
        </p:spPr>
        <p:txBody>
          <a:bodyPr/>
          <a:lstStyle/>
          <a:p>
            <a:endParaRPr lang="en-US"/>
          </a:p>
        </p:txBody>
      </p:sp>
      <p:sp>
        <p:nvSpPr>
          <p:cNvPr id="10" name="Shape 8"/>
          <p:cNvSpPr/>
          <p:nvPr/>
        </p:nvSpPr>
        <p:spPr>
          <a:xfrm>
            <a:off x="7060049" y="3211116"/>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11" name="Text 9"/>
          <p:cNvSpPr/>
          <p:nvPr/>
        </p:nvSpPr>
        <p:spPr>
          <a:xfrm>
            <a:off x="7213163" y="3296126"/>
            <a:ext cx="20395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8562737" y="3182779"/>
            <a:ext cx="3255526"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Nắm bắt tình hình thực tế</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8562737" y="3673197"/>
            <a:ext cx="5273873" cy="254031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Cấp uỷ phải nắm, bám sát kế hoạch, biết vận dụng linh hoạt, sáng tạo và đề ra biện pháp chỉ đạo cụ thể, có sơ tổng kết và rút kinh nghiệm, mặt khác phải nắm vững các chủ trương của Đảng, chính sách pháp luật của nhà nước để quán triệt tư tưởng nâng cao nhận thức cho Đảng viên, Giáo viên, Học sinh.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6296739" y="5306616"/>
            <a:ext cx="793790" cy="30480"/>
          </a:xfrm>
          <a:prstGeom prst="roundRect">
            <a:avLst>
              <a:gd name="adj" fmla="val 312558"/>
            </a:avLst>
          </a:prstGeom>
          <a:solidFill>
            <a:srgbClr val="C0C1D7"/>
          </a:solidFill>
          <a:ln/>
        </p:spPr>
        <p:txBody>
          <a:bodyPr/>
          <a:lstStyle/>
          <a:p>
            <a:endParaRPr lang="en-US"/>
          </a:p>
        </p:txBody>
      </p:sp>
      <p:sp>
        <p:nvSpPr>
          <p:cNvPr id="15" name="Shape 13"/>
          <p:cNvSpPr/>
          <p:nvPr/>
        </p:nvSpPr>
        <p:spPr>
          <a:xfrm>
            <a:off x="7060049" y="5066705"/>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16" name="Text 14"/>
          <p:cNvSpPr/>
          <p:nvPr/>
        </p:nvSpPr>
        <p:spPr>
          <a:xfrm>
            <a:off x="7210425" y="5151715"/>
            <a:ext cx="209431"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212068" y="5038368"/>
            <a:ext cx="2855595"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Chiến lược nhà trường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793790" y="5528786"/>
            <a:ext cx="5273873" cy="1088708"/>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Trong chỉ đạo phải nắm bắt sát tình hình thực tế, tìm ra những khâu then chốt trong việc xây dựng chiến lược nhà trường, có tầm nhìn chiến lược.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57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95682"/>
            <a:ext cx="7507605"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Bài học kinh nghiệm</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1362551" y="2405934"/>
            <a:ext cx="3185041"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C00000"/>
                </a:solidFill>
                <a:effectLst/>
                <a:uLnTx/>
                <a:uFillTx/>
                <a:latin typeface="Inter Bold" pitchFamily="34" charset="0"/>
                <a:ea typeface="Inter Bold" pitchFamily="34" charset="-122"/>
                <a:cs typeface="Inter Bold" pitchFamily="34" charset="-120"/>
              </a:rPr>
              <a:t>Đầu tư nâng cao trình độ</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Text 2"/>
          <p:cNvSpPr/>
          <p:nvPr/>
        </p:nvSpPr>
        <p:spPr>
          <a:xfrm>
            <a:off x="317975" y="2760264"/>
            <a:ext cx="4472147" cy="4000406"/>
          </a:xfrm>
          <a:prstGeom prst="rect">
            <a:avLst/>
          </a:prstGeom>
          <a:noFill/>
          <a:ln/>
        </p:spPr>
        <p:txBody>
          <a:bodyPr wrap="square" lIns="0" tIns="0" rIns="0" bIns="0" rtlCol="0" anchor="t"/>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Ưu tiên đầu tư nâng cao trình độ chuyên môn nghiệp vụ cho đội ngũ, tạo điều kiện cho cán bộ Giáo viên, Đảng viên được tham gia học tập về chính trị cũng như về chuyên môn nghiệp vụ, để nâng cao năng lực cán bộ ở từng nhiệm vụ được giao.</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5684163" y="4194453"/>
            <a:ext cx="113705"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872906"/>
            <a:ext cx="3419951"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C00000"/>
                </a:solidFill>
                <a:effectLst/>
                <a:uLnTx/>
                <a:uFillTx/>
                <a:latin typeface="Inter Bold" pitchFamily="34" charset="0"/>
                <a:ea typeface="Inter Bold" pitchFamily="34" charset="-122"/>
                <a:cs typeface="Inter Bold" pitchFamily="34" charset="-120"/>
              </a:rPr>
              <a:t>Gương mẫu của Đảng viên</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 name="Text 5"/>
          <p:cNvSpPr/>
          <p:nvPr/>
        </p:nvSpPr>
        <p:spPr>
          <a:xfrm>
            <a:off x="9840158" y="1404461"/>
            <a:ext cx="4683363" cy="3036910"/>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6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Đảng viên phải có lập trường kiên định, vững vàng, gương mẫu để tạo được niềm tin trong cán bộ và quần chúng về lối sống đạo đức, là nhân tố tích cực, là lực lượng nòng cốt để giúp đỡ quần chúng hoàn thành nhiệm vụ.</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254960" y="3243382"/>
            <a:ext cx="169902"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9937790" y="46580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C00000"/>
                </a:solidFill>
                <a:effectLst/>
                <a:uLnTx/>
                <a:uFillTx/>
                <a:latin typeface="Inter Bold" pitchFamily="34" charset="0"/>
                <a:ea typeface="Inter Bold" pitchFamily="34" charset="-122"/>
                <a:cs typeface="Inter Bold" pitchFamily="34" charset="-120"/>
              </a:rPr>
              <a:t>Đoàn kết nội bộ</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8"/>
          <p:cNvSpPr/>
          <p:nvPr/>
        </p:nvSpPr>
        <p:spPr>
          <a:xfrm>
            <a:off x="9937790" y="5018000"/>
            <a:ext cx="4585731" cy="2338694"/>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6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Phải tạo được sự đoàn kết nội bộ, thực hiện tốt quy chế dân chủ, làm tốt công tác phê và tự phê bình và chăm lo đời sống tinh thần, vật chất cho từng cán bộ Giáo viên.</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7776924" y="5969556"/>
            <a:ext cx="174427"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20801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34628"/>
            <a:ext cx="754177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Tầm quan trọng của đoàn kết</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3247430" y="1997035"/>
            <a:ext cx="1614011" cy="1306949"/>
          </a:xfrm>
          <a:prstGeom prst="rect">
            <a:avLst/>
          </a:prstGeom>
        </p:spPr>
      </p:pic>
      <p:sp>
        <p:nvSpPr>
          <p:cNvPr id="4" name="Text 1"/>
          <p:cNvSpPr/>
          <p:nvPr/>
        </p:nvSpPr>
        <p:spPr>
          <a:xfrm>
            <a:off x="3997523" y="2585680"/>
            <a:ext cx="113705"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5088255" y="2223849"/>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Đoàn kết nội bộ</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5088255" y="2714268"/>
            <a:ext cx="2940606"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Tạo sự gắn kết trong tổ chức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918115" y="3317081"/>
            <a:ext cx="8861822" cy="15240"/>
          </a:xfrm>
          <a:prstGeom prst="roundRect">
            <a:avLst>
              <a:gd name="adj" fmla="val 625116"/>
            </a:avLst>
          </a:prstGeom>
          <a:solidFill>
            <a:srgbClr val="C0C1D7"/>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440424" y="3360658"/>
            <a:ext cx="3228022" cy="1306949"/>
          </a:xfrm>
          <a:prstGeom prst="rect">
            <a:avLst/>
          </a:prstGeom>
        </p:spPr>
      </p:pic>
      <p:sp>
        <p:nvSpPr>
          <p:cNvPr id="9" name="Text 5"/>
          <p:cNvSpPr/>
          <p:nvPr/>
        </p:nvSpPr>
        <p:spPr>
          <a:xfrm>
            <a:off x="3969425" y="3787378"/>
            <a:ext cx="169902"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6"/>
          <p:cNvSpPr/>
          <p:nvPr/>
        </p:nvSpPr>
        <p:spPr>
          <a:xfrm>
            <a:off x="5895261" y="3587472"/>
            <a:ext cx="351722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Thực hiện quy chế dân chủ</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5895261" y="4077891"/>
            <a:ext cx="391894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Đảm bảo quyền lợi của mọi thành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5725120" y="4680704"/>
            <a:ext cx="8054816" cy="15240"/>
          </a:xfrm>
          <a:prstGeom prst="roundRect">
            <a:avLst>
              <a:gd name="adj" fmla="val 625116"/>
            </a:avLst>
          </a:prstGeom>
          <a:solidFill>
            <a:srgbClr val="C0C1D7"/>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633418" y="4724281"/>
            <a:ext cx="4842034" cy="1306949"/>
          </a:xfrm>
          <a:prstGeom prst="rect">
            <a:avLst/>
          </a:prstGeom>
        </p:spPr>
      </p:pic>
      <p:sp>
        <p:nvSpPr>
          <p:cNvPr id="14" name="Text 9"/>
          <p:cNvSpPr/>
          <p:nvPr/>
        </p:nvSpPr>
        <p:spPr>
          <a:xfrm>
            <a:off x="3967163" y="5151001"/>
            <a:ext cx="174427"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6702266" y="4951095"/>
            <a:ext cx="303145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Phê bình và tự phê bình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6702266" y="5441513"/>
            <a:ext cx="3038713"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Cải thiện liên tục và phát triển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2"/>
          <p:cNvSpPr/>
          <p:nvPr/>
        </p:nvSpPr>
        <p:spPr>
          <a:xfrm>
            <a:off x="6532126" y="6044327"/>
            <a:ext cx="7247811" cy="15240"/>
          </a:xfrm>
          <a:prstGeom prst="roundRect">
            <a:avLst>
              <a:gd name="adj" fmla="val 625116"/>
            </a:avLst>
          </a:prstGeom>
          <a:solidFill>
            <a:srgbClr val="C0C1D7"/>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826294" y="6087904"/>
            <a:ext cx="6456164" cy="1306949"/>
          </a:xfrm>
          <a:prstGeom prst="rect">
            <a:avLst/>
          </a:prstGeom>
        </p:spPr>
      </p:pic>
      <p:sp>
        <p:nvSpPr>
          <p:cNvPr id="19" name="Text 13"/>
          <p:cNvSpPr/>
          <p:nvPr/>
        </p:nvSpPr>
        <p:spPr>
          <a:xfrm>
            <a:off x="3962638" y="6514624"/>
            <a:ext cx="183237"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7509272" y="631471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Chăm lo đời sống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5"/>
          <p:cNvSpPr/>
          <p:nvPr/>
        </p:nvSpPr>
        <p:spPr>
          <a:xfrm>
            <a:off x="7509272" y="6805136"/>
            <a:ext cx="3125391"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Nâng cao tinh thần và vật chất</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6841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49617"/>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Vai trò của Đảng viên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1912025"/>
            <a:ext cx="1630323" cy="1306949"/>
          </a:xfrm>
          <a:prstGeom prst="roundRect">
            <a:avLst>
              <a:gd name="adj" fmla="val 7289"/>
            </a:avLst>
          </a:prstGeom>
          <a:solidFill>
            <a:srgbClr val="DADBF1"/>
          </a:solidFill>
          <a:ln w="7620">
            <a:solidFill>
              <a:srgbClr val="C0C1D7"/>
            </a:solidFill>
            <a:prstDash val="solid"/>
          </a:ln>
        </p:spPr>
        <p:txBody>
          <a:bodyPr/>
          <a:lstStyle/>
          <a:p>
            <a:endParaRPr lang="en-US"/>
          </a:p>
        </p:txBody>
      </p:sp>
      <p:sp>
        <p:nvSpPr>
          <p:cNvPr id="4" name="Text 2"/>
          <p:cNvSpPr/>
          <p:nvPr/>
        </p:nvSpPr>
        <p:spPr>
          <a:xfrm>
            <a:off x="1028224" y="2338745"/>
            <a:ext cx="113705"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2650927" y="2138839"/>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Lập trường kiên định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2650927" y="2629257"/>
            <a:ext cx="4099917"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Vững vàng trong tư tưởng và hành động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2537460" y="3203734"/>
            <a:ext cx="11185803" cy="15240"/>
          </a:xfrm>
          <a:prstGeom prst="roundRect">
            <a:avLst>
              <a:gd name="adj" fmla="val 625116"/>
            </a:avLst>
          </a:prstGeom>
          <a:solidFill>
            <a:srgbClr val="C0C1D7"/>
          </a:solidFill>
          <a:ln/>
        </p:spPr>
        <p:txBody>
          <a:bodyPr/>
          <a:lstStyle/>
          <a:p>
            <a:endParaRPr lang="en-US"/>
          </a:p>
        </p:txBody>
      </p:sp>
      <p:sp>
        <p:nvSpPr>
          <p:cNvPr id="8" name="Shape 6"/>
          <p:cNvSpPr/>
          <p:nvPr/>
        </p:nvSpPr>
        <p:spPr>
          <a:xfrm>
            <a:off x="793790" y="3332321"/>
            <a:ext cx="3260646" cy="1306949"/>
          </a:xfrm>
          <a:prstGeom prst="roundRect">
            <a:avLst>
              <a:gd name="adj" fmla="val 7289"/>
            </a:avLst>
          </a:prstGeom>
          <a:solidFill>
            <a:srgbClr val="DADBF1"/>
          </a:solidFill>
          <a:ln w="7620">
            <a:solidFill>
              <a:srgbClr val="C0C1D7"/>
            </a:solidFill>
            <a:prstDash val="solid"/>
          </a:ln>
        </p:spPr>
        <p:txBody>
          <a:bodyPr/>
          <a:lstStyle/>
          <a:p>
            <a:endParaRPr lang="en-US"/>
          </a:p>
        </p:txBody>
      </p:sp>
      <p:sp>
        <p:nvSpPr>
          <p:cNvPr id="9" name="Text 7"/>
          <p:cNvSpPr/>
          <p:nvPr/>
        </p:nvSpPr>
        <p:spPr>
          <a:xfrm>
            <a:off x="1028224" y="3759041"/>
            <a:ext cx="169902"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4281249" y="35591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Gương mẫu</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4281249" y="4049554"/>
            <a:ext cx="4199334"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Tạo niềm tin trong cán bộ và quần chúng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4167783" y="4624030"/>
            <a:ext cx="9555480" cy="15240"/>
          </a:xfrm>
          <a:prstGeom prst="roundRect">
            <a:avLst>
              <a:gd name="adj" fmla="val 625116"/>
            </a:avLst>
          </a:prstGeom>
          <a:solidFill>
            <a:srgbClr val="C0C1D7"/>
          </a:solidFill>
          <a:ln/>
        </p:spPr>
        <p:txBody>
          <a:bodyPr/>
          <a:lstStyle/>
          <a:p>
            <a:endParaRPr lang="en-US"/>
          </a:p>
        </p:txBody>
      </p:sp>
      <p:sp>
        <p:nvSpPr>
          <p:cNvPr id="13" name="Shape 11"/>
          <p:cNvSpPr/>
          <p:nvPr/>
        </p:nvSpPr>
        <p:spPr>
          <a:xfrm>
            <a:off x="793790" y="4752618"/>
            <a:ext cx="4890968" cy="1306949"/>
          </a:xfrm>
          <a:prstGeom prst="roundRect">
            <a:avLst>
              <a:gd name="adj" fmla="val 7289"/>
            </a:avLst>
          </a:prstGeom>
          <a:solidFill>
            <a:srgbClr val="DADBF1"/>
          </a:solidFill>
          <a:ln w="7620">
            <a:solidFill>
              <a:srgbClr val="C0C1D7"/>
            </a:solidFill>
            <a:prstDash val="solid"/>
          </a:ln>
        </p:spPr>
        <p:txBody>
          <a:bodyPr/>
          <a:lstStyle/>
          <a:p>
            <a:endParaRPr lang="en-US"/>
          </a:p>
        </p:txBody>
      </p:sp>
      <p:sp>
        <p:nvSpPr>
          <p:cNvPr id="14" name="Text 12"/>
          <p:cNvSpPr/>
          <p:nvPr/>
        </p:nvSpPr>
        <p:spPr>
          <a:xfrm>
            <a:off x="1028224" y="5179338"/>
            <a:ext cx="174427"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p:cNvSpPr/>
          <p:nvPr/>
        </p:nvSpPr>
        <p:spPr>
          <a:xfrm>
            <a:off x="5911572" y="497943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Lối sống đạo đức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5911572" y="5469850"/>
            <a:ext cx="3781782"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Là tấm gương về đạo đức và lối sống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p:cNvSpPr/>
          <p:nvPr/>
        </p:nvSpPr>
        <p:spPr>
          <a:xfrm>
            <a:off x="5798106" y="6044327"/>
            <a:ext cx="7925157" cy="15240"/>
          </a:xfrm>
          <a:prstGeom prst="roundRect">
            <a:avLst>
              <a:gd name="adj" fmla="val 625116"/>
            </a:avLst>
          </a:prstGeom>
          <a:solidFill>
            <a:srgbClr val="C0C1D7"/>
          </a:solidFill>
          <a:ln/>
        </p:spPr>
        <p:txBody>
          <a:bodyPr/>
          <a:lstStyle/>
          <a:p>
            <a:endParaRPr lang="en-US"/>
          </a:p>
        </p:txBody>
      </p:sp>
      <p:sp>
        <p:nvSpPr>
          <p:cNvPr id="18" name="Shape 16"/>
          <p:cNvSpPr/>
          <p:nvPr/>
        </p:nvSpPr>
        <p:spPr>
          <a:xfrm>
            <a:off x="793790" y="6172914"/>
            <a:ext cx="6521410" cy="1306949"/>
          </a:xfrm>
          <a:prstGeom prst="roundRect">
            <a:avLst>
              <a:gd name="adj" fmla="val 7289"/>
            </a:avLst>
          </a:prstGeom>
          <a:solidFill>
            <a:srgbClr val="DADBF1"/>
          </a:solidFill>
          <a:ln w="7620">
            <a:solidFill>
              <a:srgbClr val="C0C1D7"/>
            </a:solidFill>
            <a:prstDash val="solid"/>
          </a:ln>
        </p:spPr>
        <p:txBody>
          <a:bodyPr/>
          <a:lstStyle/>
          <a:p>
            <a:endParaRPr lang="en-US"/>
          </a:p>
        </p:txBody>
      </p:sp>
      <p:sp>
        <p:nvSpPr>
          <p:cNvPr id="19" name="Text 17"/>
          <p:cNvSpPr/>
          <p:nvPr/>
        </p:nvSpPr>
        <p:spPr>
          <a:xfrm>
            <a:off x="1028224" y="6599634"/>
            <a:ext cx="183237"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7542014" y="639972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Lực lượng nòng cốt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7542014" y="6890147"/>
            <a:ext cx="430160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Giúp đỡ quần chúng hoàn thành nhiệm vụ</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746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1465421"/>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Kết luận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380048" y="2704386"/>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5" name="Text 2"/>
          <p:cNvSpPr/>
          <p:nvPr/>
        </p:nvSpPr>
        <p:spPr>
          <a:xfrm>
            <a:off x="566857" y="2789396"/>
            <a:ext cx="13656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117164" y="2704386"/>
            <a:ext cx="2927747"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Tiếp tục phát huy thành tích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1117164" y="3549134"/>
            <a:ext cx="2927747"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Duy trì và phát triển những thành công đã đạt được trong công tác lãnh đạo và quản lý.</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4271725" y="2704386"/>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9" name="Text 6"/>
          <p:cNvSpPr/>
          <p:nvPr/>
        </p:nvSpPr>
        <p:spPr>
          <a:xfrm>
            <a:off x="4424839" y="2789396"/>
            <a:ext cx="20395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5008841" y="2704386"/>
            <a:ext cx="3410764"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Khắc phục khuyết điểm</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8"/>
          <p:cNvSpPr/>
          <p:nvPr/>
        </p:nvSpPr>
        <p:spPr>
          <a:xfrm>
            <a:off x="5000506" y="3217427"/>
            <a:ext cx="3165516"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Tập trung khắc phục những điểm yếu, nâng cao năng lực và tinh thần trách nhiệm của mỗi Đảng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380048" y="5482709"/>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13" name="Text 10"/>
          <p:cNvSpPr/>
          <p:nvPr/>
        </p:nvSpPr>
        <p:spPr>
          <a:xfrm>
            <a:off x="530424" y="5567720"/>
            <a:ext cx="209431"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1117164" y="5482709"/>
            <a:ext cx="377630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Áp dụng bài học kinh nghiệm</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2"/>
          <p:cNvSpPr/>
          <p:nvPr/>
        </p:nvSpPr>
        <p:spPr>
          <a:xfrm>
            <a:off x="1117164" y="5973128"/>
            <a:ext cx="681930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Vận dụng những bài học kinh nghiệm đã rút ra để cải thiện hiệu quả công tác trong tương lai.</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blue and red logo with a flag and flowers&#10;&#10;AI-generated content may be incorrect.">
            <a:extLst>
              <a:ext uri="{FF2B5EF4-FFF2-40B4-BE49-F238E27FC236}">
                <a16:creationId xmlns:a16="http://schemas.microsoft.com/office/drawing/2014/main" id="{60F92013-97DA-4881-FB38-C6877DD7763D}"/>
              </a:ext>
            </a:extLst>
          </p:cNvPr>
          <p:cNvPicPr>
            <a:picLocks noChangeAspect="1"/>
          </p:cNvPicPr>
          <p:nvPr/>
        </p:nvPicPr>
        <p:blipFill>
          <a:blip r:embed="rId3"/>
          <a:stretch>
            <a:fillRect/>
          </a:stretch>
        </p:blipFill>
        <p:spPr>
          <a:xfrm>
            <a:off x="9848375" y="0"/>
            <a:ext cx="4515279" cy="8229600"/>
          </a:xfrm>
          <a:prstGeom prst="rect">
            <a:avLst/>
          </a:prstGeom>
        </p:spPr>
      </p:pic>
    </p:spTree>
    <p:extLst>
      <p:ext uri="{BB962C8B-B14F-4D97-AF65-F5344CB8AC3E}">
        <p14:creationId xmlns:p14="http://schemas.microsoft.com/office/powerpoint/2010/main" val="107790020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022640" y="179614"/>
            <a:ext cx="857000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Phương hướng nhiệm kỳ 2025-2027</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228719" y="1172137"/>
            <a:ext cx="510302" cy="510302"/>
          </a:xfrm>
          <a:prstGeom prst="roundRect">
            <a:avLst>
              <a:gd name="adj" fmla="val 18669"/>
            </a:avLst>
          </a:prstGeom>
          <a:solidFill>
            <a:srgbClr val="EBE2E0"/>
          </a:solidFill>
          <a:ln w="7620">
            <a:solidFill>
              <a:srgbClr val="D1C8C6"/>
            </a:solidFill>
            <a:prstDash val="solid"/>
          </a:ln>
        </p:spPr>
        <p:txBody>
          <a:bodyPr/>
          <a:lstStyle/>
          <a:p>
            <a:endParaRPr lang="en-US"/>
          </a:p>
        </p:txBody>
      </p:sp>
      <p:sp>
        <p:nvSpPr>
          <p:cNvPr id="4" name="Text 2"/>
          <p:cNvSpPr/>
          <p:nvPr/>
        </p:nvSpPr>
        <p:spPr>
          <a:xfrm>
            <a:off x="420171" y="1257147"/>
            <a:ext cx="127278"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65835" y="117213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Phát huy thành tựu</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4"/>
          <p:cNvSpPr/>
          <p:nvPr/>
        </p:nvSpPr>
        <p:spPr>
          <a:xfrm>
            <a:off x="420171" y="1909021"/>
            <a:ext cx="6681273" cy="3470501"/>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4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     </a:t>
            </a:r>
            <a:r>
              <a:rPr kumimoji="0" lang="en-US" sz="2400" b="1" i="0" u="none" strike="noStrike" kern="1200" cap="none" spc="0" normalizeH="0" baseline="0" noProof="0" err="1">
                <a:ln>
                  <a:noFill/>
                </a:ln>
                <a:solidFill>
                  <a:srgbClr val="443728"/>
                </a:solidFill>
                <a:effectLst/>
                <a:uLnTx/>
                <a:uFillTx/>
                <a:latin typeface="Open Sans" pitchFamily="34" charset="0"/>
                <a:ea typeface="Open Sans" pitchFamily="34" charset="-122"/>
                <a:cs typeface="Open Sans" pitchFamily="34" charset="-120"/>
              </a:rPr>
              <a:t>Phát</a:t>
            </a:r>
            <a:r>
              <a:rPr kumimoji="0" lang="en-US" sz="24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 huy những thành tựu đạt được trong nhiệm kỳ qua, tập thể Đảng viên, Giáo viên, công nhân viên trường THCS Đồng Minh ra sức quyết tâm thực hiện tốt công cuộc "Đổi mới căn bản và toàn diện để nâng cao chất lượng, hiệu quả hoạt động giáo dục" và thực hiện tốt việc đổi mới SGK, đổi mới phương pháp giảng dạy theo chỉ đạo của Bộ GD-ĐT.</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7478828" y="1349302"/>
            <a:ext cx="510302" cy="510302"/>
          </a:xfrm>
          <a:prstGeom prst="roundRect">
            <a:avLst>
              <a:gd name="adj" fmla="val 18669"/>
            </a:avLst>
          </a:prstGeom>
          <a:solidFill>
            <a:srgbClr val="EBE2E0"/>
          </a:solidFill>
          <a:ln w="7620">
            <a:solidFill>
              <a:srgbClr val="D1C8C6"/>
            </a:solidFill>
            <a:prstDash val="solid"/>
          </a:ln>
        </p:spPr>
        <p:txBody>
          <a:bodyPr/>
          <a:lstStyle/>
          <a:p>
            <a:endParaRPr lang="en-US"/>
          </a:p>
        </p:txBody>
      </p:sp>
      <p:sp>
        <p:nvSpPr>
          <p:cNvPr id="8" name="Text 6"/>
          <p:cNvSpPr/>
          <p:nvPr/>
        </p:nvSpPr>
        <p:spPr>
          <a:xfrm>
            <a:off x="7647182" y="1434312"/>
            <a:ext cx="17347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8215944" y="1349302"/>
            <a:ext cx="3396020"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Nâng cao chất lượng đội ngũ</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 8"/>
          <p:cNvSpPr/>
          <p:nvPr/>
        </p:nvSpPr>
        <p:spPr>
          <a:xfrm>
            <a:off x="8165783" y="2012037"/>
            <a:ext cx="5670947" cy="1526810"/>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4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Nâng cao chất lượng đội ngũ nhà giáo, đội ngũ quản lý giáo dục, đáp ứng yêu cầu công nghiệp hoá, hiện đại hóa đất nước.</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793790" y="5790367"/>
            <a:ext cx="510302" cy="510302"/>
          </a:xfrm>
          <a:prstGeom prst="roundRect">
            <a:avLst>
              <a:gd name="adj" fmla="val 18669"/>
            </a:avLst>
          </a:prstGeom>
          <a:solidFill>
            <a:srgbClr val="EBE2E0"/>
          </a:solidFill>
          <a:ln w="7620">
            <a:solidFill>
              <a:srgbClr val="D1C8C6"/>
            </a:solidFill>
            <a:prstDash val="solid"/>
          </a:ln>
        </p:spPr>
        <p:txBody>
          <a:bodyPr/>
          <a:lstStyle/>
          <a:p>
            <a:endParaRPr lang="en-US"/>
          </a:p>
        </p:txBody>
      </p:sp>
      <p:sp>
        <p:nvSpPr>
          <p:cNvPr id="12" name="Text 10"/>
          <p:cNvSpPr/>
          <p:nvPr/>
        </p:nvSpPr>
        <p:spPr>
          <a:xfrm>
            <a:off x="965835" y="5875377"/>
            <a:ext cx="166211"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1530906" y="5790367"/>
            <a:ext cx="2983468"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Thực hiện cuộc vận động</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 12"/>
          <p:cNvSpPr/>
          <p:nvPr/>
        </p:nvSpPr>
        <p:spPr>
          <a:xfrm>
            <a:off x="1402016" y="6320578"/>
            <a:ext cx="5799838" cy="1267753"/>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4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Thực hiện tốt cuộc vận động "Học tập và làm theo tấm gương đạo đức Hồ Chí Minh";</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7428667" y="4719368"/>
            <a:ext cx="510302" cy="510302"/>
          </a:xfrm>
          <a:prstGeom prst="roundRect">
            <a:avLst>
              <a:gd name="adj" fmla="val 18669"/>
            </a:avLst>
          </a:prstGeom>
          <a:solidFill>
            <a:srgbClr val="EBE2E0"/>
          </a:solidFill>
          <a:ln w="7620">
            <a:solidFill>
              <a:srgbClr val="D1C8C6"/>
            </a:solidFill>
            <a:prstDash val="solid"/>
          </a:ln>
        </p:spPr>
        <p:txBody>
          <a:bodyPr/>
          <a:lstStyle/>
          <a:p>
            <a:endParaRPr lang="en-US"/>
          </a:p>
        </p:txBody>
      </p:sp>
      <p:sp>
        <p:nvSpPr>
          <p:cNvPr id="16" name="Text 14"/>
          <p:cNvSpPr/>
          <p:nvPr/>
        </p:nvSpPr>
        <p:spPr>
          <a:xfrm>
            <a:off x="7592020" y="4804378"/>
            <a:ext cx="18347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4</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8165783" y="471936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Củng cố Chi bộ</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 16"/>
          <p:cNvSpPr/>
          <p:nvPr/>
        </p:nvSpPr>
        <p:spPr>
          <a:xfrm>
            <a:off x="8165544" y="5229670"/>
            <a:ext cx="5799838" cy="1171130"/>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4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Củng cố, kiện toàn, nâng cao năng lực lãnh đạo, sức chiến đấu của Đảng, phấn đấu xây dựng Chi bộ trong sạch.</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15484"/>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56960" y="681990"/>
            <a:ext cx="7802880" cy="668467"/>
          </a:xfrm>
          <a:prstGeom prst="rect">
            <a:avLst/>
          </a:prstGeom>
          <a:noFill/>
          <a:ln/>
        </p:spPr>
        <p:txBody>
          <a:bodyPr wrap="square" lIns="0" tIns="0" rIns="0" bIns="0" rtlCol="0" anchor="t"/>
          <a:lstStyle/>
          <a:p>
            <a:pPr marL="0" marR="0" lvl="0" indent="0" algn="l" defTabSz="914400" rtl="0" eaLnBrk="1" fontAlgn="auto" latinLnBrk="0" hangingPunct="1">
              <a:lnSpc>
                <a:spcPts val="4700"/>
              </a:lnSpc>
              <a:spcBef>
                <a:spcPts val="0"/>
              </a:spcBef>
              <a:spcAft>
                <a:spcPts val="0"/>
              </a:spcAft>
              <a:buClrTx/>
              <a:buSzTx/>
              <a:buFontTx/>
              <a:buNone/>
              <a:tabLst/>
              <a:defRPr/>
            </a:pPr>
            <a:r>
              <a:rPr kumimoji="0" lang="en-US" sz="37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Chỉ tiêu chủ yếu nhiệm kỳ 2025-2027</a:t>
            </a:r>
            <a:endParaRPr kumimoji="0" lang="en-US" sz="3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156960" y="2166699"/>
            <a:ext cx="957977" cy="1410414"/>
          </a:xfrm>
          <a:prstGeom prst="rect">
            <a:avLst/>
          </a:prstGeom>
        </p:spPr>
      </p:pic>
      <p:sp>
        <p:nvSpPr>
          <p:cNvPr id="5" name="Text 1"/>
          <p:cNvSpPr/>
          <p:nvPr/>
        </p:nvSpPr>
        <p:spPr>
          <a:xfrm>
            <a:off x="7402354" y="2150706"/>
            <a:ext cx="2395180" cy="29944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Lãnh đạo linh hoạt</a:t>
            </a:r>
            <a:endParaRPr kumimoji="0" lang="en-US" sz="18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2"/>
          <p:cNvSpPr/>
          <p:nvPr/>
        </p:nvSpPr>
        <p:spPr>
          <a:xfrm>
            <a:off x="7402354" y="2559954"/>
            <a:ext cx="6557486" cy="612934"/>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Chủ động linh hoạt trong công tác lãnh đạo chỉ đạo của chi bộ khi sáp nhập xã (Đồng Minh, Hưng Nhân, Thanh Lương).</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6156960" y="3577114"/>
            <a:ext cx="957977" cy="1410414"/>
          </a:xfrm>
          <a:prstGeom prst="rect">
            <a:avLst/>
          </a:prstGeom>
        </p:spPr>
      </p:pic>
      <p:sp>
        <p:nvSpPr>
          <p:cNvPr id="8" name="Text 3"/>
          <p:cNvSpPr/>
          <p:nvPr/>
        </p:nvSpPr>
        <p:spPr>
          <a:xfrm>
            <a:off x="7402354" y="3634562"/>
            <a:ext cx="2395180" cy="29944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Hoàn thành nhiệm vụ</a:t>
            </a:r>
            <a:endParaRPr kumimoji="0" lang="en-US" sz="18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4"/>
          <p:cNvSpPr/>
          <p:nvPr/>
        </p:nvSpPr>
        <p:spPr>
          <a:xfrm>
            <a:off x="7388660" y="3989130"/>
            <a:ext cx="6707349" cy="998398"/>
          </a:xfrm>
          <a:prstGeom prst="rect">
            <a:avLst/>
          </a:prstGeom>
          <a:noFill/>
          <a:ln/>
        </p:spPr>
        <p:txBody>
          <a:bodyPr wrap="square" lIns="0" tIns="0" rIns="0" bIns="0" rtlCol="0" anchor="t"/>
          <a:lstStyle/>
          <a:p>
            <a:pPr marL="0" marR="0" lvl="0" indent="0" algn="just"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100% CBGV hoàn thành tốt nhiệm vụ, đạt chuẩn về chuyên môn, nghiệp vụ để đảm đương được nhiệm vụ; không có giáo viên vi phạm kỷ luật.</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6156960" y="4987528"/>
            <a:ext cx="957977" cy="1410414"/>
          </a:xfrm>
          <a:prstGeom prst="rect">
            <a:avLst/>
          </a:prstGeom>
        </p:spPr>
      </p:pic>
      <p:sp>
        <p:nvSpPr>
          <p:cNvPr id="11" name="Text 5"/>
          <p:cNvSpPr/>
          <p:nvPr/>
        </p:nvSpPr>
        <p:spPr>
          <a:xfrm>
            <a:off x="7402354" y="5071229"/>
            <a:ext cx="2395180" cy="29944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Ứng dụng công nghệ</a:t>
            </a:r>
            <a:endParaRPr kumimoji="0" lang="en-US" sz="18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6"/>
          <p:cNvSpPr/>
          <p:nvPr/>
        </p:nvSpPr>
        <p:spPr>
          <a:xfrm>
            <a:off x="7389051" y="5472986"/>
            <a:ext cx="6557486" cy="612934"/>
          </a:xfrm>
          <a:prstGeom prst="rect">
            <a:avLst/>
          </a:prstGeom>
          <a:noFill/>
          <a:ln/>
        </p:spPr>
        <p:txBody>
          <a:bodyPr wrap="square" lIns="0" tIns="0" rIns="0" bIns="0" rtlCol="0" anchor="t"/>
          <a:lstStyle/>
          <a:p>
            <a:pPr marL="0" marR="0" lvl="0" indent="0" algn="just"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100% cán bộ Giáo viên biết sử dụng và ứng dụng công nghệ thông tin vào giảng dạy.</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4" descr="preencoded.png"/>
          <p:cNvPicPr>
            <a:picLocks noChangeAspect="1"/>
          </p:cNvPicPr>
          <p:nvPr/>
        </p:nvPicPr>
        <p:blipFill>
          <a:blip r:embed="rId6"/>
          <a:stretch>
            <a:fillRect/>
          </a:stretch>
        </p:blipFill>
        <p:spPr>
          <a:xfrm>
            <a:off x="6156960" y="6397943"/>
            <a:ext cx="957977" cy="1149667"/>
          </a:xfrm>
          <a:prstGeom prst="rect">
            <a:avLst/>
          </a:prstGeom>
        </p:spPr>
      </p:pic>
      <p:sp>
        <p:nvSpPr>
          <p:cNvPr id="14" name="Text 7"/>
          <p:cNvSpPr/>
          <p:nvPr/>
        </p:nvSpPr>
        <p:spPr>
          <a:xfrm>
            <a:off x="7402354" y="6421657"/>
            <a:ext cx="2395180" cy="29944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Huy động học sinh</a:t>
            </a:r>
            <a:endParaRPr kumimoji="0" lang="en-US" sz="18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8"/>
          <p:cNvSpPr/>
          <p:nvPr/>
        </p:nvSpPr>
        <p:spPr>
          <a:xfrm>
            <a:off x="7388660" y="6806160"/>
            <a:ext cx="6557486" cy="774486"/>
          </a:xfrm>
          <a:prstGeom prst="rect">
            <a:avLst/>
          </a:prstGeom>
          <a:noFill/>
          <a:ln/>
        </p:spPr>
        <p:txBody>
          <a:bodyPr wrap="none" lIns="0" tIns="0" rIns="0" bIns="0" rtlCol="0" anchor="t"/>
          <a:lstStyle/>
          <a:p>
            <a:pPr marL="0" marR="0" lvl="0" indent="0" algn="just"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Huy động học sinh trong độ tuổi ra lớp </a:t>
            </a:r>
            <a:r>
              <a:rPr kumimoji="0" lang="en-US" sz="2000" b="1" i="0" u="none" strike="noStrike" kern="1200" cap="none" spc="0" normalizeH="0" baseline="0" noProof="0" err="1">
                <a:ln>
                  <a:noFill/>
                </a:ln>
                <a:solidFill>
                  <a:srgbClr val="443728"/>
                </a:solidFill>
                <a:effectLst/>
                <a:uLnTx/>
                <a:uFillTx/>
                <a:latin typeface="Open Sans" pitchFamily="34" charset="0"/>
                <a:ea typeface="Open Sans" pitchFamily="34" charset="-122"/>
                <a:cs typeface="Open Sans" pitchFamily="34" charset="-120"/>
              </a:rPr>
              <a:t>phấn</a:t>
            </a: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 </a:t>
            </a:r>
            <a:r>
              <a:rPr kumimoji="0" lang="en-US" sz="2000" b="1" i="0" u="none" strike="noStrike" kern="1200" cap="none" spc="0" normalizeH="0" baseline="0" noProof="0" err="1">
                <a:ln>
                  <a:noFill/>
                </a:ln>
                <a:solidFill>
                  <a:srgbClr val="443728"/>
                </a:solidFill>
                <a:effectLst/>
                <a:uLnTx/>
                <a:uFillTx/>
                <a:latin typeface="Open Sans" pitchFamily="34" charset="0"/>
                <a:ea typeface="Open Sans" pitchFamily="34" charset="-122"/>
                <a:cs typeface="Open Sans" pitchFamily="34" charset="-120"/>
              </a:rPr>
              <a:t>đấu</a:t>
            </a:r>
            <a:endPar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endParaRPr>
          </a:p>
          <a:p>
            <a:pPr marL="0" marR="0" lvl="0" indent="0" algn="just"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 luôn đạt: 100%;</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group of people sitting at desks in a classroom&#10;&#10;AI-generated content may be incorrect.">
            <a:extLst>
              <a:ext uri="{FF2B5EF4-FFF2-40B4-BE49-F238E27FC236}">
                <a16:creationId xmlns:a16="http://schemas.microsoft.com/office/drawing/2014/main" id="{0DD07500-5956-6C2D-A02A-3C87BAF6B575}"/>
              </a:ext>
            </a:extLst>
          </p:cNvPr>
          <p:cNvPicPr>
            <a:picLocks noChangeAspect="1"/>
          </p:cNvPicPr>
          <p:nvPr/>
        </p:nvPicPr>
        <p:blipFill>
          <a:blip r:embed="rId7"/>
          <a:stretch>
            <a:fillRect/>
          </a:stretch>
        </p:blipFill>
        <p:spPr>
          <a:xfrm>
            <a:off x="0" y="0"/>
            <a:ext cx="5869543" cy="8229600"/>
          </a:xfrm>
          <a:prstGeom prst="rect">
            <a:avLst/>
          </a:prstGeom>
        </p:spPr>
      </p:pic>
    </p:spTree>
    <p:extLst>
      <p:ext uri="{BB962C8B-B14F-4D97-AF65-F5344CB8AC3E}">
        <p14:creationId xmlns:p14="http://schemas.microsoft.com/office/powerpoint/2010/main" val="263775239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7526059" y="410201"/>
            <a:ext cx="5064681" cy="489347"/>
          </a:xfrm>
          <a:prstGeom prst="rect">
            <a:avLst/>
          </a:prstGeom>
          <a:noFill/>
          <a:ln/>
        </p:spPr>
        <p:txBody>
          <a:bodyPr wrap="none" lIns="0" tIns="0" rIns="0" bIns="0" rtlCol="0" anchor="t"/>
          <a:lstStyle/>
          <a:p>
            <a:pPr marL="0" indent="0">
              <a:lnSpc>
                <a:spcPts val="3850"/>
              </a:lnSpc>
              <a:buNone/>
            </a:pPr>
            <a:r>
              <a:rPr lang="en-US" sz="3050" b="1">
                <a:solidFill>
                  <a:srgbClr val="000000"/>
                </a:solidFill>
                <a:latin typeface="Petrona Bold" pitchFamily="34" charset="0"/>
                <a:ea typeface="Petrona Bold" pitchFamily="34" charset="-122"/>
                <a:cs typeface="Petrona Bold" pitchFamily="34" charset="-120"/>
              </a:rPr>
              <a:t>Kết quả năm học 2022-2023</a:t>
            </a:r>
            <a:endParaRPr lang="en-US" sz="3050"/>
          </a:p>
        </p:txBody>
      </p:sp>
      <p:sp>
        <p:nvSpPr>
          <p:cNvPr id="4" name="Text 1"/>
          <p:cNvSpPr/>
          <p:nvPr/>
        </p:nvSpPr>
        <p:spPr>
          <a:xfrm>
            <a:off x="6103372" y="924758"/>
            <a:ext cx="8100060" cy="492085"/>
          </a:xfrm>
          <a:prstGeom prst="rect">
            <a:avLst/>
          </a:prstGeom>
          <a:noFill/>
          <a:ln/>
        </p:spPr>
        <p:txBody>
          <a:bodyPr wrap="none" lIns="0" tIns="0" rIns="0" bIns="0" rtlCol="0" anchor="t"/>
          <a:lstStyle/>
          <a:p>
            <a:pPr marL="0" indent="0" algn="ctr">
              <a:lnSpc>
                <a:spcPts val="3850"/>
              </a:lnSpc>
              <a:buNone/>
            </a:pPr>
            <a:r>
              <a:rPr lang="en-US" sz="3850" b="1">
                <a:solidFill>
                  <a:srgbClr val="272525"/>
                </a:solidFill>
                <a:latin typeface="Petrona Bold" pitchFamily="34" charset="0"/>
                <a:ea typeface="Petrona Bold" pitchFamily="34" charset="-122"/>
                <a:cs typeface="Petrona Bold" pitchFamily="34" charset="-120"/>
              </a:rPr>
              <a:t>100%</a:t>
            </a:r>
            <a:endParaRPr lang="en-US" sz="3850"/>
          </a:p>
        </p:txBody>
      </p:sp>
      <p:sp>
        <p:nvSpPr>
          <p:cNvPr id="5" name="Text 2"/>
          <p:cNvSpPr/>
          <p:nvPr/>
        </p:nvSpPr>
        <p:spPr>
          <a:xfrm>
            <a:off x="9079706" y="1414908"/>
            <a:ext cx="1957388" cy="244673"/>
          </a:xfrm>
          <a:prstGeom prst="rect">
            <a:avLst/>
          </a:prstGeom>
          <a:noFill/>
          <a:ln/>
        </p:spPr>
        <p:txBody>
          <a:bodyPr wrap="none" lIns="0" tIns="0" rIns="0" bIns="0" rtlCol="0" anchor="t"/>
          <a:lstStyle/>
          <a:p>
            <a:pPr marL="0" indent="0" algn="ctr">
              <a:lnSpc>
                <a:spcPts val="1900"/>
              </a:lnSpc>
              <a:buNone/>
            </a:pPr>
            <a:r>
              <a:rPr lang="en-US" sz="1500" b="1">
                <a:solidFill>
                  <a:srgbClr val="272525"/>
                </a:solidFill>
                <a:latin typeface="Petrona Bold" pitchFamily="34" charset="0"/>
                <a:ea typeface="Petrona Bold" pitchFamily="34" charset="-122"/>
                <a:cs typeface="Petrona Bold" pitchFamily="34" charset="-120"/>
              </a:rPr>
              <a:t>Tốt nghiệp</a:t>
            </a:r>
            <a:endParaRPr lang="en-US" sz="1500"/>
          </a:p>
        </p:txBody>
      </p:sp>
      <p:sp>
        <p:nvSpPr>
          <p:cNvPr id="6" name="Text 3"/>
          <p:cNvSpPr/>
          <p:nvPr/>
        </p:nvSpPr>
        <p:spPr>
          <a:xfrm>
            <a:off x="6103372" y="1812921"/>
            <a:ext cx="8100060" cy="492085"/>
          </a:xfrm>
          <a:prstGeom prst="rect">
            <a:avLst/>
          </a:prstGeom>
          <a:noFill/>
          <a:ln/>
        </p:spPr>
        <p:txBody>
          <a:bodyPr wrap="none" lIns="0" tIns="0" rIns="0" bIns="0" rtlCol="0" anchor="t"/>
          <a:lstStyle/>
          <a:p>
            <a:pPr marL="0" indent="0" algn="ctr">
              <a:lnSpc>
                <a:spcPts val="3850"/>
              </a:lnSpc>
              <a:buNone/>
            </a:pPr>
            <a:r>
              <a:rPr lang="en-US" sz="3850" b="1">
                <a:solidFill>
                  <a:srgbClr val="272525"/>
                </a:solidFill>
                <a:latin typeface="Petrona Bold" pitchFamily="34" charset="0"/>
                <a:ea typeface="Petrona Bold" pitchFamily="34" charset="-122"/>
                <a:cs typeface="Petrona Bold" pitchFamily="34" charset="-120"/>
              </a:rPr>
              <a:t>97%</a:t>
            </a:r>
            <a:endParaRPr lang="en-US" sz="3850"/>
          </a:p>
        </p:txBody>
      </p:sp>
      <p:sp>
        <p:nvSpPr>
          <p:cNvPr id="7" name="Text 4"/>
          <p:cNvSpPr/>
          <p:nvPr/>
        </p:nvSpPr>
        <p:spPr>
          <a:xfrm>
            <a:off x="9174708" y="2285178"/>
            <a:ext cx="1957388" cy="244673"/>
          </a:xfrm>
          <a:prstGeom prst="rect">
            <a:avLst/>
          </a:prstGeom>
          <a:noFill/>
          <a:ln/>
        </p:spPr>
        <p:txBody>
          <a:bodyPr wrap="none" lIns="0" tIns="0" rIns="0" bIns="0" rtlCol="0" anchor="t"/>
          <a:lstStyle/>
          <a:p>
            <a:pPr marL="0" indent="0" algn="ctr">
              <a:lnSpc>
                <a:spcPts val="1900"/>
              </a:lnSpc>
              <a:buNone/>
            </a:pPr>
            <a:r>
              <a:rPr lang="en-US" sz="1500" b="1">
                <a:solidFill>
                  <a:srgbClr val="272525"/>
                </a:solidFill>
                <a:latin typeface="Petrona Bold" pitchFamily="34" charset="0"/>
                <a:ea typeface="Petrona Bold" pitchFamily="34" charset="-122"/>
                <a:cs typeface="Petrona Bold" pitchFamily="34" charset="-120"/>
              </a:rPr>
              <a:t>Lên lớp thẳng</a:t>
            </a:r>
            <a:endParaRPr lang="en-US" sz="1500"/>
          </a:p>
        </p:txBody>
      </p:sp>
      <p:sp>
        <p:nvSpPr>
          <p:cNvPr id="8" name="Text 5"/>
          <p:cNvSpPr/>
          <p:nvPr/>
        </p:nvSpPr>
        <p:spPr>
          <a:xfrm>
            <a:off x="6103372" y="2636532"/>
            <a:ext cx="8100060" cy="492085"/>
          </a:xfrm>
          <a:prstGeom prst="rect">
            <a:avLst/>
          </a:prstGeom>
          <a:noFill/>
          <a:ln/>
        </p:spPr>
        <p:txBody>
          <a:bodyPr wrap="none" lIns="0" tIns="0" rIns="0" bIns="0" rtlCol="0" anchor="t"/>
          <a:lstStyle/>
          <a:p>
            <a:pPr marL="0" indent="0" algn="ctr">
              <a:lnSpc>
                <a:spcPts val="3850"/>
              </a:lnSpc>
              <a:buNone/>
            </a:pPr>
            <a:r>
              <a:rPr lang="en-US" sz="3850" b="1">
                <a:solidFill>
                  <a:srgbClr val="272525"/>
                </a:solidFill>
                <a:latin typeface="Petrona Bold" pitchFamily="34" charset="0"/>
                <a:ea typeface="Petrona Bold" pitchFamily="34" charset="-122"/>
                <a:cs typeface="Petrona Bold" pitchFamily="34" charset="-120"/>
              </a:rPr>
              <a:t>21%</a:t>
            </a:r>
            <a:endParaRPr lang="en-US" sz="3850"/>
          </a:p>
        </p:txBody>
      </p:sp>
      <p:sp>
        <p:nvSpPr>
          <p:cNvPr id="9" name="Text 6"/>
          <p:cNvSpPr/>
          <p:nvPr/>
        </p:nvSpPr>
        <p:spPr>
          <a:xfrm>
            <a:off x="9174708" y="3192613"/>
            <a:ext cx="1957388" cy="244673"/>
          </a:xfrm>
          <a:prstGeom prst="rect">
            <a:avLst/>
          </a:prstGeom>
          <a:noFill/>
          <a:ln/>
        </p:spPr>
        <p:txBody>
          <a:bodyPr wrap="none" lIns="0" tIns="0" rIns="0" bIns="0" rtlCol="0" anchor="t"/>
          <a:lstStyle/>
          <a:p>
            <a:pPr marL="0" indent="0" algn="ctr">
              <a:lnSpc>
                <a:spcPts val="1900"/>
              </a:lnSpc>
              <a:buNone/>
            </a:pPr>
            <a:r>
              <a:rPr lang="en-US" sz="1500" b="1">
                <a:solidFill>
                  <a:srgbClr val="272525"/>
                </a:solidFill>
                <a:latin typeface="Petrona Bold" pitchFamily="34" charset="0"/>
                <a:ea typeface="Petrona Bold" pitchFamily="34" charset="-122"/>
                <a:cs typeface="Petrona Bold" pitchFamily="34" charset="-120"/>
              </a:rPr>
              <a:t>HSG toàn diện</a:t>
            </a:r>
            <a:endParaRPr lang="en-US" sz="1500"/>
          </a:p>
        </p:txBody>
      </p:sp>
      <p:sp>
        <p:nvSpPr>
          <p:cNvPr id="10" name="Text 7"/>
          <p:cNvSpPr/>
          <p:nvPr/>
        </p:nvSpPr>
        <p:spPr>
          <a:xfrm>
            <a:off x="6186500" y="3513281"/>
            <a:ext cx="8100060" cy="492085"/>
          </a:xfrm>
          <a:prstGeom prst="rect">
            <a:avLst/>
          </a:prstGeom>
          <a:noFill/>
          <a:ln/>
        </p:spPr>
        <p:txBody>
          <a:bodyPr wrap="none" lIns="0" tIns="0" rIns="0" bIns="0" rtlCol="0" anchor="t"/>
          <a:lstStyle/>
          <a:p>
            <a:pPr marL="0" indent="0" algn="ctr">
              <a:lnSpc>
                <a:spcPts val="3850"/>
              </a:lnSpc>
              <a:buNone/>
            </a:pPr>
            <a:r>
              <a:rPr lang="en-US" sz="3850" b="1">
                <a:solidFill>
                  <a:srgbClr val="272525"/>
                </a:solidFill>
                <a:latin typeface="Petrona Bold" pitchFamily="34" charset="0"/>
                <a:ea typeface="Petrona Bold" pitchFamily="34" charset="-122"/>
                <a:cs typeface="Petrona Bold" pitchFamily="34" charset="-120"/>
              </a:rPr>
              <a:t>35%</a:t>
            </a:r>
            <a:endParaRPr lang="en-US" sz="3850"/>
          </a:p>
        </p:txBody>
      </p:sp>
      <p:sp>
        <p:nvSpPr>
          <p:cNvPr id="11" name="Text 8"/>
          <p:cNvSpPr/>
          <p:nvPr/>
        </p:nvSpPr>
        <p:spPr>
          <a:xfrm>
            <a:off x="9150957" y="4071362"/>
            <a:ext cx="1957388" cy="244673"/>
          </a:xfrm>
          <a:prstGeom prst="rect">
            <a:avLst/>
          </a:prstGeom>
          <a:noFill/>
          <a:ln/>
        </p:spPr>
        <p:txBody>
          <a:bodyPr wrap="none" lIns="0" tIns="0" rIns="0" bIns="0" rtlCol="0" anchor="t"/>
          <a:lstStyle/>
          <a:p>
            <a:pPr marL="0" indent="0" algn="ctr">
              <a:lnSpc>
                <a:spcPts val="1900"/>
              </a:lnSpc>
              <a:buNone/>
            </a:pPr>
            <a:r>
              <a:rPr lang="en-US" sz="1500" b="1">
                <a:solidFill>
                  <a:srgbClr val="272525"/>
                </a:solidFill>
                <a:latin typeface="Petrona Bold" pitchFamily="34" charset="0"/>
                <a:ea typeface="Petrona Bold" pitchFamily="34" charset="-122"/>
                <a:cs typeface="Petrona Bold" pitchFamily="34" charset="-120"/>
              </a:rPr>
              <a:t>HSTT</a:t>
            </a:r>
            <a:endParaRPr lang="en-US" sz="1500"/>
          </a:p>
        </p:txBody>
      </p:sp>
      <p:sp>
        <p:nvSpPr>
          <p:cNvPr id="12" name="Text 9"/>
          <p:cNvSpPr/>
          <p:nvPr/>
        </p:nvSpPr>
        <p:spPr>
          <a:xfrm>
            <a:off x="6079621" y="4794924"/>
            <a:ext cx="8100060" cy="3024475"/>
          </a:xfrm>
          <a:prstGeom prst="rect">
            <a:avLst/>
          </a:prstGeom>
          <a:noFill/>
          <a:ln/>
        </p:spPr>
        <p:txBody>
          <a:bodyPr wrap="square" lIns="0" tIns="0" rIns="0" bIns="0" rtlCol="0" anchor="t"/>
          <a:lstStyle/>
          <a:p>
            <a:pPr marL="0" indent="0" algn="just">
              <a:lnSpc>
                <a:spcPct val="120000"/>
              </a:lnSpc>
              <a:buNone/>
            </a:pPr>
            <a:r>
              <a:rPr lang="en-US" sz="2000" b="1">
                <a:solidFill>
                  <a:srgbClr val="002060"/>
                </a:solidFill>
                <a:latin typeface="Inter" pitchFamily="34" charset="0"/>
                <a:ea typeface="Inter" pitchFamily="34" charset="-122"/>
                <a:cs typeface="Inter" pitchFamily="34" charset="-120"/>
              </a:rPr>
              <a:t>HSG cấp huyện: 147 giải (tăng trên 60 giải so với năm học trước), trong đó: Nhất 13, Nhì 46, Ba 50, KK 38. HSG cấp TP: 08 giải, trong đó: Nhất 01, Nhì 02, Ba 04, KK 01. CBGV 100% đạt chuẩn và trên chuẩn, tay nghề vững vàng, thực hiện nghiêm chỉnh QCCM; 100% CBGV đạt danh hiệu LĐTT, 04 CBGV CSTĐCS; 02 đ/c được Chủ tịch UBND thành phố tặng Bằng khen. Chính vì vậy năm học 2022 - 2023 tập thể nhà trường công nhận là tập thể lao động xuất sắc (cấp TP).</a:t>
            </a:r>
            <a:endParaRPr lang="en-US" sz="2000" b="1">
              <a:solidFill>
                <a:srgbClr val="002060"/>
              </a:solidFill>
            </a:endParaRPr>
          </a:p>
        </p:txBody>
      </p:sp>
      <p:pic>
        <p:nvPicPr>
          <p:cNvPr id="14" name="Picture 13" descr="A group of people in white hats&#10;&#10;AI-generated content may be incorrect.">
            <a:extLst>
              <a:ext uri="{FF2B5EF4-FFF2-40B4-BE49-F238E27FC236}">
                <a16:creationId xmlns:a16="http://schemas.microsoft.com/office/drawing/2014/main" id="{8EC7793A-FB6F-D607-DFE4-F4220811196C}"/>
              </a:ext>
            </a:extLst>
          </p:cNvPr>
          <p:cNvPicPr>
            <a:picLocks noChangeAspect="1"/>
          </p:cNvPicPr>
          <p:nvPr/>
        </p:nvPicPr>
        <p:blipFill>
          <a:blip r:embed="rId3"/>
          <a:stretch>
            <a:fillRect/>
          </a:stretch>
        </p:blipFill>
        <p:spPr>
          <a:xfrm>
            <a:off x="64294" y="32829"/>
            <a:ext cx="5695238" cy="82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edg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100982" y="486489"/>
            <a:ext cx="6991945" cy="447199"/>
          </a:xfrm>
          <a:prstGeom prst="rect">
            <a:avLst/>
          </a:prstGeom>
          <a:noFill/>
          <a:ln/>
        </p:spPr>
        <p:txBody>
          <a:bodyPr wrap="none" lIns="0" tIns="0" rIns="0" bIns="0" rtlCol="0" anchor="t"/>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8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Chỉ tiêu chủ yếu nhiệm </a:t>
            </a:r>
            <a:r>
              <a:rPr kumimoji="0" lang="en-US" sz="2800" b="1" i="0" u="none" strike="noStrike" kern="1200" cap="none" spc="0" normalizeH="0" baseline="0" noProof="0" err="1">
                <a:ln>
                  <a:noFill/>
                </a:ln>
                <a:solidFill>
                  <a:srgbClr val="443728"/>
                </a:solidFill>
                <a:effectLst/>
                <a:uLnTx/>
                <a:uFillTx/>
                <a:latin typeface="Crimson Pro Bold" pitchFamily="34" charset="0"/>
                <a:ea typeface="Crimson Pro Bold" pitchFamily="34" charset="-122"/>
                <a:cs typeface="Crimson Pro Bold" pitchFamily="34" charset="-120"/>
              </a:rPr>
              <a:t>kỳ</a:t>
            </a:r>
            <a:r>
              <a:rPr kumimoji="0" lang="en-US" sz="28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 2025-2027</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1"/>
          <p:cNvSpPr/>
          <p:nvPr/>
        </p:nvSpPr>
        <p:spPr>
          <a:xfrm>
            <a:off x="6487954" y="1360794"/>
            <a:ext cx="8142446" cy="472202"/>
          </a:xfrm>
          <a:prstGeom prst="rect">
            <a:avLst/>
          </a:prstGeom>
          <a:noFill/>
          <a:ln/>
        </p:spPr>
        <p:txBody>
          <a:bodyPr wrap="none" lIns="0" tIns="0" rIns="0" bIns="0" rtlCol="0" anchor="t"/>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7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65%</a:t>
            </a:r>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9722141" y="2002869"/>
            <a:ext cx="1788676" cy="223480"/>
          </a:xfrm>
          <a:prstGeom prst="rect">
            <a:avLst/>
          </a:prstGeom>
          <a:noFill/>
          <a:ln/>
        </p:spPr>
        <p:txBody>
          <a:bodyPr wrap="non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Học sinh khá giỏi</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3"/>
          <p:cNvSpPr/>
          <p:nvPr/>
        </p:nvSpPr>
        <p:spPr>
          <a:xfrm>
            <a:off x="6545315" y="2312194"/>
            <a:ext cx="8142446" cy="228957"/>
          </a:xfrm>
          <a:prstGeom prst="rect">
            <a:avLst/>
          </a:prstGeom>
          <a:noFill/>
          <a:ln/>
        </p:spPr>
        <p:txBody>
          <a:bodyPr wrap="non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Học sinh khá, giỏi toàn diện hàng năm đạt trên 65%;</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6545315" y="3008996"/>
            <a:ext cx="8142446" cy="472202"/>
          </a:xfrm>
          <a:prstGeom prst="rect">
            <a:avLst/>
          </a:prstGeom>
          <a:noFill/>
          <a:ln/>
        </p:spPr>
        <p:txBody>
          <a:bodyPr wrap="none" lIns="0" tIns="0" rIns="0" bIns="0" rtlCol="0" anchor="t"/>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7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99%</a:t>
            </a:r>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722141" y="3692723"/>
            <a:ext cx="1788676" cy="223480"/>
          </a:xfrm>
          <a:prstGeom prst="rect">
            <a:avLst/>
          </a:prstGeom>
          <a:noFill/>
          <a:ln/>
        </p:spPr>
        <p:txBody>
          <a:bodyPr wrap="non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Tỷ lệ lên lớp</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6"/>
          <p:cNvSpPr/>
          <p:nvPr/>
        </p:nvSpPr>
        <p:spPr>
          <a:xfrm>
            <a:off x="6545315" y="4002048"/>
            <a:ext cx="8142446" cy="228957"/>
          </a:xfrm>
          <a:prstGeom prst="rect">
            <a:avLst/>
          </a:prstGeom>
          <a:noFill/>
          <a:ln/>
        </p:spPr>
        <p:txBody>
          <a:bodyPr wrap="non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Tỷ lệ Lên lớp đạt trên: 99%;</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6487954" y="4674795"/>
            <a:ext cx="8142446" cy="472202"/>
          </a:xfrm>
          <a:prstGeom prst="rect">
            <a:avLst/>
          </a:prstGeom>
          <a:noFill/>
          <a:ln/>
        </p:spPr>
        <p:txBody>
          <a:bodyPr wrap="none" lIns="0" tIns="0" rIns="0" bIns="0" rtlCol="0" anchor="t"/>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7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100%</a:t>
            </a:r>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8"/>
          <p:cNvSpPr/>
          <p:nvPr/>
        </p:nvSpPr>
        <p:spPr>
          <a:xfrm>
            <a:off x="9722141" y="5382578"/>
            <a:ext cx="1788676" cy="223480"/>
          </a:xfrm>
          <a:prstGeom prst="rect">
            <a:avLst/>
          </a:prstGeom>
          <a:noFill/>
          <a:ln/>
        </p:spPr>
        <p:txBody>
          <a:bodyPr wrap="non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Tốt nghiệp THCS</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9"/>
          <p:cNvSpPr/>
          <p:nvPr/>
        </p:nvSpPr>
        <p:spPr>
          <a:xfrm>
            <a:off x="6545315" y="5691902"/>
            <a:ext cx="8142446" cy="228957"/>
          </a:xfrm>
          <a:prstGeom prst="rect">
            <a:avLst/>
          </a:prstGeom>
          <a:noFill/>
          <a:ln/>
        </p:spPr>
        <p:txBody>
          <a:bodyPr wrap="non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Tốt nghiệp THCS hàng năm đạt: 100%;</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6487954" y="6371793"/>
            <a:ext cx="8142446" cy="472202"/>
          </a:xfrm>
          <a:prstGeom prst="rect">
            <a:avLst/>
          </a:prstGeom>
          <a:noFill/>
          <a:ln/>
        </p:spPr>
        <p:txBody>
          <a:bodyPr wrap="none" lIns="0" tIns="0" rIns="0" bIns="0" rtlCol="0" anchor="t"/>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7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90%</a:t>
            </a:r>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9722141" y="7072432"/>
            <a:ext cx="1788676" cy="223480"/>
          </a:xfrm>
          <a:prstGeom prst="rect">
            <a:avLst/>
          </a:prstGeom>
          <a:noFill/>
          <a:ln/>
        </p:spPr>
        <p:txBody>
          <a:bodyPr wrap="non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Trúng tuyển lớp 10</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 12"/>
          <p:cNvSpPr/>
          <p:nvPr/>
        </p:nvSpPr>
        <p:spPr>
          <a:xfrm>
            <a:off x="6545315" y="7381756"/>
            <a:ext cx="8142446" cy="228957"/>
          </a:xfrm>
          <a:prstGeom prst="rect">
            <a:avLst/>
          </a:prstGeom>
          <a:noFill/>
          <a:ln/>
        </p:spPr>
        <p:txBody>
          <a:bodyPr wrap="non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Trúng tuyển vào lớp 10 đạt 90% trở lên;</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people standing on a stage&#10;&#10;AI-generated content may be incorrect.">
            <a:extLst>
              <a:ext uri="{FF2B5EF4-FFF2-40B4-BE49-F238E27FC236}">
                <a16:creationId xmlns:a16="http://schemas.microsoft.com/office/drawing/2014/main" id="{2DD61117-657D-0B9D-4B97-024A1ECB33D5}"/>
              </a:ext>
            </a:extLst>
          </p:cNvPr>
          <p:cNvPicPr>
            <a:picLocks noChangeAspect="1"/>
          </p:cNvPicPr>
          <p:nvPr/>
        </p:nvPicPr>
        <p:blipFill>
          <a:blip r:embed="rId3"/>
          <a:stretch>
            <a:fillRect/>
          </a:stretch>
        </p:blipFill>
        <p:spPr>
          <a:xfrm>
            <a:off x="0" y="0"/>
            <a:ext cx="7208322" cy="8116848"/>
          </a:xfrm>
          <a:prstGeom prst="rect">
            <a:avLst/>
          </a:prstGeom>
        </p:spPr>
      </p:pic>
    </p:spTree>
    <p:extLst>
      <p:ext uri="{BB962C8B-B14F-4D97-AF65-F5344CB8AC3E}">
        <p14:creationId xmlns:p14="http://schemas.microsoft.com/office/powerpoint/2010/main" val="419330607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7942" y="532686"/>
            <a:ext cx="7788116" cy="728901"/>
          </a:xfrm>
          <a:prstGeom prst="rect">
            <a:avLst/>
          </a:prstGeom>
          <a:noFill/>
          <a:ln/>
        </p:spPr>
        <p:txBody>
          <a:bodyPr wrap="square" lIns="0" tIns="0" rIns="0" bIns="0" rtlCol="0" anchor="t"/>
          <a:lstStyle/>
          <a:p>
            <a:pPr marL="0" marR="0" lvl="0" indent="0" algn="l" defTabSz="914400" rtl="0" eaLnBrk="1" fontAlgn="auto" latinLnBrk="0" hangingPunct="1">
              <a:lnSpc>
                <a:spcPts val="4750"/>
              </a:lnSpc>
              <a:spcBef>
                <a:spcPts val="0"/>
              </a:spcBef>
              <a:spcAft>
                <a:spcPts val="0"/>
              </a:spcAft>
              <a:buClrTx/>
              <a:buSzTx/>
              <a:buFontTx/>
              <a:buNone/>
              <a:tabLst/>
              <a:defRPr/>
            </a:pPr>
            <a:r>
              <a:rPr kumimoji="0" lang="en-US" sz="38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Chỉ tiêu chủ yếu nhiệm </a:t>
            </a:r>
            <a:r>
              <a:rPr kumimoji="0" lang="en-US" sz="3800" b="1" i="0" u="none" strike="noStrike" kern="1200" cap="none" spc="0" normalizeH="0" baseline="0" noProof="0" err="1">
                <a:ln>
                  <a:noFill/>
                </a:ln>
                <a:solidFill>
                  <a:srgbClr val="443728"/>
                </a:solidFill>
                <a:effectLst/>
                <a:uLnTx/>
                <a:uFillTx/>
                <a:latin typeface="Crimson Pro Bold" pitchFamily="34" charset="0"/>
                <a:ea typeface="Crimson Pro Bold" pitchFamily="34" charset="-122"/>
                <a:cs typeface="Crimson Pro Bold" pitchFamily="34" charset="-120"/>
              </a:rPr>
              <a:t>kỳ</a:t>
            </a:r>
            <a:r>
              <a:rPr kumimoji="0" lang="en-US" sz="38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 2025-2027</a:t>
            </a:r>
            <a:endParaRPr kumimoji="0" lang="en-US" sz="3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672019" y="1416551"/>
            <a:ext cx="22860" cy="5665827"/>
          </a:xfrm>
          <a:prstGeom prst="roundRect">
            <a:avLst>
              <a:gd name="adj" fmla="val 355919"/>
            </a:avLst>
          </a:prstGeom>
          <a:solidFill>
            <a:srgbClr val="D1C8C6"/>
          </a:solidFill>
          <a:ln/>
        </p:spPr>
        <p:txBody>
          <a:bodyPr/>
          <a:lstStyle/>
          <a:p>
            <a:endParaRPr lang="en-US"/>
          </a:p>
        </p:txBody>
      </p:sp>
      <p:sp>
        <p:nvSpPr>
          <p:cNvPr id="5" name="Shape 2"/>
          <p:cNvSpPr/>
          <p:nvPr/>
        </p:nvSpPr>
        <p:spPr>
          <a:xfrm>
            <a:off x="878474" y="1840890"/>
            <a:ext cx="677942" cy="22860"/>
          </a:xfrm>
          <a:prstGeom prst="roundRect">
            <a:avLst>
              <a:gd name="adj" fmla="val 355919"/>
            </a:avLst>
          </a:prstGeom>
          <a:solidFill>
            <a:srgbClr val="D1C8C6"/>
          </a:solidFill>
          <a:ln/>
        </p:spPr>
        <p:txBody>
          <a:bodyPr/>
          <a:lstStyle/>
          <a:p>
            <a:endParaRPr lang="en-US"/>
          </a:p>
        </p:txBody>
      </p:sp>
      <p:sp>
        <p:nvSpPr>
          <p:cNvPr id="6" name="Shape 3"/>
          <p:cNvSpPr/>
          <p:nvPr/>
        </p:nvSpPr>
        <p:spPr>
          <a:xfrm>
            <a:off x="465565" y="1634435"/>
            <a:ext cx="435769" cy="435769"/>
          </a:xfrm>
          <a:prstGeom prst="roundRect">
            <a:avLst>
              <a:gd name="adj" fmla="val 18671"/>
            </a:avLst>
          </a:prstGeom>
          <a:solidFill>
            <a:srgbClr val="EBE2E0"/>
          </a:solidFill>
          <a:ln w="7620">
            <a:solidFill>
              <a:srgbClr val="D1C8C6"/>
            </a:solidFill>
            <a:prstDash val="solid"/>
          </a:ln>
        </p:spPr>
        <p:txBody>
          <a:bodyPr/>
          <a:lstStyle/>
          <a:p>
            <a:endParaRPr lang="en-US"/>
          </a:p>
        </p:txBody>
      </p:sp>
      <p:sp>
        <p:nvSpPr>
          <p:cNvPr id="7" name="Text 4"/>
          <p:cNvSpPr/>
          <p:nvPr/>
        </p:nvSpPr>
        <p:spPr>
          <a:xfrm>
            <a:off x="629038" y="1706944"/>
            <a:ext cx="108704" cy="290632"/>
          </a:xfrm>
          <a:prstGeom prst="rect">
            <a:avLst/>
          </a:prstGeom>
          <a:noFill/>
          <a:ln/>
        </p:spPr>
        <p:txBody>
          <a:bodyPr wrap="none" lIns="0" tIns="0" rIns="0" bIns="0" rtlCol="0" anchor="t"/>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22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1</a:t>
            </a:r>
            <a:endParaRPr kumimoji="0" lang="en-US" sz="22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1556416" y="1659330"/>
            <a:ext cx="2423636" cy="302657"/>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Học sinh giỏi cấp huyện</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6"/>
          <p:cNvSpPr/>
          <p:nvPr/>
        </p:nvSpPr>
        <p:spPr>
          <a:xfrm>
            <a:off x="1556416" y="2087527"/>
            <a:ext cx="6432233" cy="30992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Học sinh giỏi cấp huyện hàng năm từ 50 đến 80 giải;</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878474" y="3150815"/>
            <a:ext cx="677942" cy="22860"/>
          </a:xfrm>
          <a:prstGeom prst="roundRect">
            <a:avLst>
              <a:gd name="adj" fmla="val 355919"/>
            </a:avLst>
          </a:prstGeom>
          <a:solidFill>
            <a:srgbClr val="D1C8C6"/>
          </a:solidFill>
          <a:ln/>
        </p:spPr>
        <p:txBody>
          <a:bodyPr/>
          <a:lstStyle/>
          <a:p>
            <a:endParaRPr lang="en-US"/>
          </a:p>
        </p:txBody>
      </p:sp>
      <p:sp>
        <p:nvSpPr>
          <p:cNvPr id="11" name="Shape 8"/>
          <p:cNvSpPr/>
          <p:nvPr/>
        </p:nvSpPr>
        <p:spPr>
          <a:xfrm>
            <a:off x="465565" y="2944361"/>
            <a:ext cx="435769" cy="435769"/>
          </a:xfrm>
          <a:prstGeom prst="roundRect">
            <a:avLst>
              <a:gd name="adj" fmla="val 18671"/>
            </a:avLst>
          </a:prstGeom>
          <a:solidFill>
            <a:srgbClr val="EBE2E0"/>
          </a:solidFill>
          <a:ln w="7620">
            <a:solidFill>
              <a:srgbClr val="D1C8C6"/>
            </a:solidFill>
            <a:prstDash val="solid"/>
          </a:ln>
        </p:spPr>
        <p:txBody>
          <a:bodyPr/>
          <a:lstStyle/>
          <a:p>
            <a:endParaRPr lang="en-US"/>
          </a:p>
        </p:txBody>
      </p:sp>
      <p:sp>
        <p:nvSpPr>
          <p:cNvPr id="12" name="Text 9"/>
          <p:cNvSpPr/>
          <p:nvPr/>
        </p:nvSpPr>
        <p:spPr>
          <a:xfrm>
            <a:off x="609393" y="3016870"/>
            <a:ext cx="148114" cy="290632"/>
          </a:xfrm>
          <a:prstGeom prst="rect">
            <a:avLst/>
          </a:prstGeom>
          <a:noFill/>
          <a:ln/>
        </p:spPr>
        <p:txBody>
          <a:bodyPr wrap="none" lIns="0" tIns="0" rIns="0" bIns="0" rtlCol="0" anchor="t"/>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22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2</a:t>
            </a:r>
            <a:endParaRPr kumimoji="0" lang="en-US" sz="22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1558559" y="2978499"/>
            <a:ext cx="2421493" cy="302657"/>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Học sinh giỏi TP</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 11"/>
          <p:cNvSpPr/>
          <p:nvPr/>
        </p:nvSpPr>
        <p:spPr>
          <a:xfrm>
            <a:off x="1558559" y="3385607"/>
            <a:ext cx="6432233" cy="30992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HSG TP hàng năm từ 5 đến 15 giải.</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2"/>
          <p:cNvSpPr/>
          <p:nvPr/>
        </p:nvSpPr>
        <p:spPr>
          <a:xfrm>
            <a:off x="878474" y="4460741"/>
            <a:ext cx="677942" cy="22860"/>
          </a:xfrm>
          <a:prstGeom prst="roundRect">
            <a:avLst>
              <a:gd name="adj" fmla="val 355919"/>
            </a:avLst>
          </a:prstGeom>
          <a:solidFill>
            <a:srgbClr val="D1C8C6"/>
          </a:solidFill>
          <a:ln/>
        </p:spPr>
        <p:txBody>
          <a:bodyPr/>
          <a:lstStyle/>
          <a:p>
            <a:endParaRPr lang="en-US"/>
          </a:p>
        </p:txBody>
      </p:sp>
      <p:sp>
        <p:nvSpPr>
          <p:cNvPr id="16" name="Shape 13"/>
          <p:cNvSpPr/>
          <p:nvPr/>
        </p:nvSpPr>
        <p:spPr>
          <a:xfrm>
            <a:off x="465565" y="4254286"/>
            <a:ext cx="435769" cy="435769"/>
          </a:xfrm>
          <a:prstGeom prst="roundRect">
            <a:avLst>
              <a:gd name="adj" fmla="val 18671"/>
            </a:avLst>
          </a:prstGeom>
          <a:solidFill>
            <a:srgbClr val="EBE2E0"/>
          </a:solidFill>
          <a:ln w="7620">
            <a:solidFill>
              <a:srgbClr val="D1C8C6"/>
            </a:solidFill>
            <a:prstDash val="solid"/>
          </a:ln>
        </p:spPr>
        <p:txBody>
          <a:bodyPr/>
          <a:lstStyle/>
          <a:p>
            <a:endParaRPr lang="en-US"/>
          </a:p>
        </p:txBody>
      </p:sp>
      <p:sp>
        <p:nvSpPr>
          <p:cNvPr id="17" name="Text 14"/>
          <p:cNvSpPr/>
          <p:nvPr/>
        </p:nvSpPr>
        <p:spPr>
          <a:xfrm>
            <a:off x="612488" y="4326795"/>
            <a:ext cx="141923" cy="290632"/>
          </a:xfrm>
          <a:prstGeom prst="rect">
            <a:avLst/>
          </a:prstGeom>
          <a:noFill/>
          <a:ln/>
        </p:spPr>
        <p:txBody>
          <a:bodyPr wrap="none" lIns="0" tIns="0" rIns="0" bIns="0" rtlCol="0" anchor="t"/>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22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3</a:t>
            </a:r>
            <a:endParaRPr kumimoji="0" lang="en-US" sz="22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5"/>
          <p:cNvSpPr/>
          <p:nvPr/>
        </p:nvSpPr>
        <p:spPr>
          <a:xfrm>
            <a:off x="1558559" y="4289657"/>
            <a:ext cx="2421493" cy="302657"/>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Trường chuẩn Quốc gia</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 16"/>
          <p:cNvSpPr/>
          <p:nvPr/>
        </p:nvSpPr>
        <p:spPr>
          <a:xfrm>
            <a:off x="1484913" y="4695778"/>
            <a:ext cx="6055922" cy="947729"/>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Duy trì và phát huy thành quả trường chuẩn Quốc gia góp phần vào công cuộc xây dựng nông thôn mới của địa phương.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7"/>
          <p:cNvSpPr/>
          <p:nvPr/>
        </p:nvSpPr>
        <p:spPr>
          <a:xfrm>
            <a:off x="878474" y="6080586"/>
            <a:ext cx="677942" cy="22860"/>
          </a:xfrm>
          <a:prstGeom prst="roundRect">
            <a:avLst>
              <a:gd name="adj" fmla="val 355919"/>
            </a:avLst>
          </a:prstGeom>
          <a:solidFill>
            <a:srgbClr val="D1C8C6"/>
          </a:solidFill>
          <a:ln/>
        </p:spPr>
        <p:txBody>
          <a:bodyPr/>
          <a:lstStyle/>
          <a:p>
            <a:endParaRPr lang="en-US"/>
          </a:p>
        </p:txBody>
      </p:sp>
      <p:sp>
        <p:nvSpPr>
          <p:cNvPr id="21" name="Shape 18"/>
          <p:cNvSpPr/>
          <p:nvPr/>
        </p:nvSpPr>
        <p:spPr>
          <a:xfrm>
            <a:off x="465565" y="5874132"/>
            <a:ext cx="435769" cy="435769"/>
          </a:xfrm>
          <a:prstGeom prst="roundRect">
            <a:avLst>
              <a:gd name="adj" fmla="val 18671"/>
            </a:avLst>
          </a:prstGeom>
          <a:solidFill>
            <a:srgbClr val="EBE2E0"/>
          </a:solidFill>
          <a:ln w="7620">
            <a:solidFill>
              <a:srgbClr val="D1C8C6"/>
            </a:solidFill>
            <a:prstDash val="solid"/>
          </a:ln>
        </p:spPr>
        <p:txBody>
          <a:bodyPr/>
          <a:lstStyle/>
          <a:p>
            <a:endParaRPr lang="en-US"/>
          </a:p>
        </p:txBody>
      </p:sp>
      <p:sp>
        <p:nvSpPr>
          <p:cNvPr id="22" name="Text 19"/>
          <p:cNvSpPr/>
          <p:nvPr/>
        </p:nvSpPr>
        <p:spPr>
          <a:xfrm>
            <a:off x="605106" y="5946641"/>
            <a:ext cx="156686" cy="290632"/>
          </a:xfrm>
          <a:prstGeom prst="rect">
            <a:avLst/>
          </a:prstGeom>
          <a:noFill/>
          <a:ln/>
        </p:spPr>
        <p:txBody>
          <a:bodyPr wrap="none" lIns="0" tIns="0" rIns="0" bIns="0" rtlCol="0" anchor="t"/>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22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4</a:t>
            </a:r>
            <a:endParaRPr kumimoji="0" lang="en-US" sz="22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0"/>
          <p:cNvSpPr/>
          <p:nvPr/>
        </p:nvSpPr>
        <p:spPr>
          <a:xfrm>
            <a:off x="1599808" y="5954260"/>
            <a:ext cx="2421493" cy="302657"/>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Xã hội hóa giáo dục</a:t>
            </a:r>
            <a:endPar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Text 21"/>
          <p:cNvSpPr/>
          <p:nvPr/>
        </p:nvSpPr>
        <p:spPr>
          <a:xfrm>
            <a:off x="1484913" y="6414199"/>
            <a:ext cx="5915199" cy="965478"/>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Đẩy mạnh công tác xã hội hóa giáo dục hướng đến mục tiêu người người, nhà nhà quan tâm chăm lo tới việc học tập của con em mình.</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group of people standing in front of a sign&#10;&#10;AI-generated content may be incorrect.">
            <a:extLst>
              <a:ext uri="{FF2B5EF4-FFF2-40B4-BE49-F238E27FC236}">
                <a16:creationId xmlns:a16="http://schemas.microsoft.com/office/drawing/2014/main" id="{529729E3-DD4A-CFB6-55A1-C0EF520DDDB0}"/>
              </a:ext>
            </a:extLst>
          </p:cNvPr>
          <p:cNvPicPr>
            <a:picLocks noChangeAspect="1"/>
          </p:cNvPicPr>
          <p:nvPr/>
        </p:nvPicPr>
        <p:blipFill>
          <a:blip r:embed="rId3"/>
          <a:stretch>
            <a:fillRect/>
          </a:stretch>
        </p:blipFill>
        <p:spPr>
          <a:xfrm>
            <a:off x="8124414" y="0"/>
            <a:ext cx="6480934" cy="8229600"/>
          </a:xfrm>
          <a:prstGeom prst="rect">
            <a:avLst/>
          </a:prstGeom>
        </p:spPr>
      </p:pic>
    </p:spTree>
    <p:extLst>
      <p:ext uri="{BB962C8B-B14F-4D97-AF65-F5344CB8AC3E}">
        <p14:creationId xmlns:p14="http://schemas.microsoft.com/office/powerpoint/2010/main" val="439317352"/>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1110031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Chỉ tiêu chủ yếu nhiệm </a:t>
            </a:r>
            <a:r>
              <a:rPr kumimoji="0" lang="en-US" sz="4450" b="1" i="0" u="none" strike="noStrike" kern="1200" cap="none" spc="0" normalizeH="0" baseline="0" noProof="0" err="1">
                <a:ln>
                  <a:noFill/>
                </a:ln>
                <a:solidFill>
                  <a:srgbClr val="443728"/>
                </a:solidFill>
                <a:effectLst/>
                <a:uLnTx/>
                <a:uFillTx/>
                <a:latin typeface="Crimson Pro Bold" pitchFamily="34" charset="0"/>
                <a:ea typeface="Crimson Pro Bold" pitchFamily="34" charset="-122"/>
                <a:cs typeface="Crimson Pro Bold" pitchFamily="34" charset="-120"/>
              </a:rPr>
              <a:t>kỳ</a:t>
            </a: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 2025-2027</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844510" y="2952274"/>
            <a:ext cx="3847981"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Đảng viên hoàn thành nhiệm vụ</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Text 2"/>
          <p:cNvSpPr/>
          <p:nvPr/>
        </p:nvSpPr>
        <p:spPr>
          <a:xfrm>
            <a:off x="498764" y="3442692"/>
            <a:ext cx="4193728" cy="725805"/>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Phấn đấu 100% Đảng viên đủ tư cách, hoàn thành tốt nhiệm vụ;</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343293" y="3161943"/>
            <a:ext cx="106085"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258937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Thực hiện nghị quyết</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 name="Text 5"/>
          <p:cNvSpPr/>
          <p:nvPr/>
        </p:nvSpPr>
        <p:spPr>
          <a:xfrm>
            <a:off x="9937790" y="3079790"/>
            <a:ext cx="3898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100% cán bộ giáo viên, Đảng viên thực hiện tốt nguyên tắc nói, viết và làm theo nghị quyết và thực hành tiết kiệm.</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549997" y="3550444"/>
            <a:ext cx="144542"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9937790" y="522339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Danh hiệu nhà trường</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8"/>
          <p:cNvSpPr/>
          <p:nvPr/>
        </p:nvSpPr>
        <p:spPr>
          <a:xfrm>
            <a:off x="9937790" y="5713809"/>
            <a:ext cx="38988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Hàng năm tập thể nhà trường đạt danh hiệu: Lao động tiên tiến, tiên tiến xuất sắc.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164473" y="5776317"/>
            <a:ext cx="138470"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1309687" y="5223391"/>
            <a:ext cx="3382804"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Tổ chức công đoàn và Chi bộ</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 11"/>
          <p:cNvSpPr/>
          <p:nvPr/>
        </p:nvSpPr>
        <p:spPr>
          <a:xfrm>
            <a:off x="793790" y="5713809"/>
            <a:ext cx="3898702" cy="1088708"/>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Tổ chức công đoàn đạt vững mạnh xuất sắc; Chi bộ đạt Hoàn thành tốt và HTXS nhiệm vụ.</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5931456" y="5387816"/>
            <a:ext cx="152757"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885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7954" y="611267"/>
            <a:ext cx="7588091" cy="1490665"/>
          </a:xfrm>
          <a:prstGeom prst="rect">
            <a:avLst/>
          </a:prstGeom>
          <a:noFill/>
          <a:ln/>
        </p:spPr>
        <p:txBody>
          <a:bodyPr wrap="square" lIns="0" tIns="0" rIns="0" bIns="0" rtlCol="0" anchor="t"/>
          <a:lstStyle/>
          <a:p>
            <a:pPr marL="0" marR="0" lvl="0" indent="0" algn="l" defTabSz="914400" rtl="0" eaLnBrk="1" fontAlgn="auto" latinLnBrk="0" hangingPunct="1">
              <a:lnSpc>
                <a:spcPts val="5450"/>
              </a:lnSpc>
              <a:spcBef>
                <a:spcPts val="0"/>
              </a:spcBef>
              <a:spcAft>
                <a:spcPts val="0"/>
              </a:spcAft>
              <a:buClrTx/>
              <a:buSzTx/>
              <a:buFontTx/>
              <a:buNone/>
              <a:tabLst/>
              <a:defRPr/>
            </a:pPr>
            <a:r>
              <a:rPr kumimoji="0" lang="en-US" sz="43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Nhiệm vụ và các giải pháp cụ thể nhiệm kỳ 2025-2027 </a:t>
            </a:r>
            <a:endParaRPr kumimoji="0" lang="en-US" sz="43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Shape 1"/>
          <p:cNvSpPr/>
          <p:nvPr/>
        </p:nvSpPr>
        <p:spPr>
          <a:xfrm>
            <a:off x="777954" y="3028831"/>
            <a:ext cx="7588091" cy="2007394"/>
          </a:xfrm>
          <a:prstGeom prst="roundRect">
            <a:avLst>
              <a:gd name="adj" fmla="val 4651"/>
            </a:avLst>
          </a:prstGeom>
          <a:solidFill>
            <a:srgbClr val="EBE2E0"/>
          </a:solidFill>
          <a:ln w="7620">
            <a:solidFill>
              <a:srgbClr val="D1C8C6"/>
            </a:solidFill>
            <a:prstDash val="solid"/>
          </a:ln>
        </p:spPr>
        <p:txBody>
          <a:bodyPr/>
          <a:lstStyle/>
          <a:p>
            <a:endParaRPr lang="en-US"/>
          </a:p>
        </p:txBody>
      </p:sp>
      <p:sp>
        <p:nvSpPr>
          <p:cNvPr id="5" name="Text 2"/>
          <p:cNvSpPr/>
          <p:nvPr/>
        </p:nvSpPr>
        <p:spPr>
          <a:xfrm>
            <a:off x="1007864" y="3258741"/>
            <a:ext cx="2931914" cy="347305"/>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Phát huy vai trò lãnh đạo</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007864" y="3739396"/>
            <a:ext cx="7128272" cy="106691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Phát huy vai trò lãnh đạo, chỉ đạo của tổ chức Đảng, vai trò giám sát, vận động của tổ chức Công đoàn, nâng cao ý thức trách nhiệm của mỗi cán bộ công chức viên chức và Đảng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5623087" y="5414917"/>
            <a:ext cx="7588091" cy="2363033"/>
          </a:xfrm>
          <a:prstGeom prst="roundRect">
            <a:avLst>
              <a:gd name="adj" fmla="val 3951"/>
            </a:avLst>
          </a:prstGeom>
          <a:solidFill>
            <a:srgbClr val="EBE2E0"/>
          </a:solidFill>
          <a:ln w="7620">
            <a:solidFill>
              <a:srgbClr val="D1C8C6"/>
            </a:solidFill>
            <a:prstDash val="solid"/>
          </a:ln>
        </p:spPr>
        <p:txBody>
          <a:bodyPr/>
          <a:lstStyle/>
          <a:p>
            <a:endParaRPr lang="en-US"/>
          </a:p>
        </p:txBody>
      </p:sp>
      <p:sp>
        <p:nvSpPr>
          <p:cNvPr id="8" name="Text 5"/>
          <p:cNvSpPr/>
          <p:nvPr/>
        </p:nvSpPr>
        <p:spPr>
          <a:xfrm>
            <a:off x="5746118" y="5615819"/>
            <a:ext cx="2778681" cy="347305"/>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Phối hợp các tổ chức</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5746118" y="6096474"/>
            <a:ext cx="7128272" cy="142255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Cấp ủy phối hợp với Chính quyền, Đoàn thể, tổ chức để cán bộ công chức, viên chức, Đảng viên trong đơn vị được biết, được tham gia, được bàn bạc, được kiểm tra, từ việc xây dựng kế hoạch đến thực hiện nhiệm vụ chính trị của đơn vị.</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295746"/>
      </p:ext>
    </p:extLst>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78047" y="621983"/>
            <a:ext cx="7758586" cy="1447800"/>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Nhiệm vụ và các giải pháp cụ thể nhiệm kỳ 2025-2027 </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278047" y="3081814"/>
            <a:ext cx="565428" cy="565428"/>
          </a:xfrm>
          <a:prstGeom prst="rect">
            <a:avLst/>
          </a:prstGeom>
        </p:spPr>
      </p:pic>
      <p:sp>
        <p:nvSpPr>
          <p:cNvPr id="5" name="Text 1"/>
          <p:cNvSpPr/>
          <p:nvPr/>
        </p:nvSpPr>
        <p:spPr>
          <a:xfrm>
            <a:off x="6164818" y="3873341"/>
            <a:ext cx="2294096" cy="35337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Đổi mới giáo dục</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2"/>
          <p:cNvSpPr/>
          <p:nvPr/>
        </p:nvSpPr>
        <p:spPr>
          <a:xfrm>
            <a:off x="6080166" y="4362331"/>
            <a:ext cx="2491977" cy="253365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Tiếp tục thực hiện đổi mới chương trình, nội dung, phương pháp giáo dục, ứng dụng công nghệ thông tin vào quản lý và Dạy học;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8911352" y="3081814"/>
            <a:ext cx="565428" cy="565428"/>
          </a:xfrm>
          <a:prstGeom prst="rect">
            <a:avLst/>
          </a:prstGeom>
        </p:spPr>
      </p:pic>
      <p:sp>
        <p:nvSpPr>
          <p:cNvPr id="8" name="Text 3"/>
          <p:cNvSpPr/>
          <p:nvPr/>
        </p:nvSpPr>
        <p:spPr>
          <a:xfrm>
            <a:off x="8854737" y="3873341"/>
            <a:ext cx="2294096" cy="35337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Giáo dục đạo đức</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4"/>
          <p:cNvSpPr/>
          <p:nvPr/>
        </p:nvSpPr>
        <p:spPr>
          <a:xfrm>
            <a:off x="8799616" y="4362331"/>
            <a:ext cx="2405832" cy="144780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Giáo dục đạo đức lối sống, đẩy mạnh nâng cao chất lượng Giáo dục toàn diện;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11544657" y="3081814"/>
            <a:ext cx="565428" cy="565428"/>
          </a:xfrm>
          <a:prstGeom prst="rect">
            <a:avLst/>
          </a:prstGeom>
        </p:spPr>
      </p:pic>
      <p:sp>
        <p:nvSpPr>
          <p:cNvPr id="11" name="Text 5"/>
          <p:cNvSpPr/>
          <p:nvPr/>
        </p:nvSpPr>
        <p:spPr>
          <a:xfrm>
            <a:off x="11544657" y="3873341"/>
            <a:ext cx="2491976" cy="706755"/>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Nâng cao chất lượng đội ngũ</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6"/>
          <p:cNvSpPr/>
          <p:nvPr/>
        </p:nvSpPr>
        <p:spPr>
          <a:xfrm>
            <a:off x="11544657" y="4715708"/>
            <a:ext cx="2717608" cy="2895600"/>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Tập trung xây dựng và nâng cao chất lượng đội ngũ và cán bộ quản lý giáo dục, mỗi thầy cô giáo là tấm gương tự học và sáng tạo cho học sinh noi theo.</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group of students in a classroom&#10;&#10;AI-generated content may be incorrect.">
            <a:extLst>
              <a:ext uri="{FF2B5EF4-FFF2-40B4-BE49-F238E27FC236}">
                <a16:creationId xmlns:a16="http://schemas.microsoft.com/office/drawing/2014/main" id="{92366941-3D15-0AAE-19E4-9C3820A7A737}"/>
              </a:ext>
            </a:extLst>
          </p:cNvPr>
          <p:cNvPicPr>
            <a:picLocks noChangeAspect="1"/>
          </p:cNvPicPr>
          <p:nvPr/>
        </p:nvPicPr>
        <p:blipFill>
          <a:blip r:embed="rId6"/>
          <a:stretch>
            <a:fillRect/>
          </a:stretch>
        </p:blipFill>
        <p:spPr>
          <a:xfrm>
            <a:off x="0" y="0"/>
            <a:ext cx="5852693" cy="8229600"/>
          </a:xfrm>
          <a:prstGeom prst="rect">
            <a:avLst/>
          </a:prstGeom>
        </p:spPr>
      </p:pic>
    </p:spTree>
    <p:extLst>
      <p:ext uri="{BB962C8B-B14F-4D97-AF65-F5344CB8AC3E}">
        <p14:creationId xmlns:p14="http://schemas.microsoft.com/office/powerpoint/2010/main" val="146743877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3370" y="4645598"/>
            <a:ext cx="13042821" cy="725805"/>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Nhiệm vụ và các giải pháp cụ thể nhiệm </a:t>
            </a:r>
            <a:r>
              <a:rPr kumimoji="0" lang="en-US" sz="4450" b="1" i="0" u="none" strike="noStrike" kern="1200" cap="none" spc="0" normalizeH="0" baseline="0" noProof="0" err="1">
                <a:ln>
                  <a:noFill/>
                </a:ln>
                <a:solidFill>
                  <a:srgbClr val="443728"/>
                </a:solidFill>
                <a:effectLst/>
                <a:uLnTx/>
                <a:uFillTx/>
                <a:latin typeface="Crimson Pro Bold" pitchFamily="34" charset="0"/>
                <a:ea typeface="Crimson Pro Bold" pitchFamily="34" charset="-122"/>
                <a:cs typeface="Crimson Pro Bold" pitchFamily="34" charset="-120"/>
              </a:rPr>
              <a:t>kỳ</a:t>
            </a:r>
            <a:r>
              <a:rPr kumimoji="0" lang="en-US" sz="44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 2025-2027</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773370" y="593177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Bồi dưỡng học sinh giỏi</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 name="Text 2"/>
          <p:cNvSpPr/>
          <p:nvPr/>
        </p:nvSpPr>
        <p:spPr>
          <a:xfrm>
            <a:off x="773370" y="6512922"/>
            <a:ext cx="6244709"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Tổ chức tốt công tác bồi dưỡng học sinh giỏi, đào tạo nhân tài cho địa phương,</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7579101" y="5931778"/>
            <a:ext cx="31019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Phụ đạo học sinh yếu kém</a:t>
            </a:r>
            <a:endParaRPr kumimoji="0" lang="en-US" sz="22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4"/>
          <p:cNvSpPr/>
          <p:nvPr/>
        </p:nvSpPr>
        <p:spPr>
          <a:xfrm>
            <a:off x="7579101" y="6512922"/>
            <a:ext cx="624470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lang="en-US" sz="2000" b="1">
                <a:solidFill>
                  <a:srgbClr val="443728"/>
                </a:solidFill>
                <a:latin typeface="Open Sans" pitchFamily="34" charset="0"/>
                <a:ea typeface="Open Sans" pitchFamily="34" charset="-122"/>
                <a:cs typeface="Open Sans" pitchFamily="34" charset="-120"/>
              </a:rPr>
              <a:t>P</a:t>
            </a:r>
            <a:r>
              <a:rPr kumimoji="0" lang="en-US" sz="2000" b="1" i="0" u="none" strike="noStrike" kern="1200" cap="none" spc="0" normalizeH="0" baseline="0" noProof="0" err="1">
                <a:ln>
                  <a:noFill/>
                </a:ln>
                <a:solidFill>
                  <a:srgbClr val="443728"/>
                </a:solidFill>
                <a:effectLst/>
                <a:uLnTx/>
                <a:uFillTx/>
                <a:latin typeface="Open Sans" pitchFamily="34" charset="0"/>
                <a:ea typeface="Open Sans" pitchFamily="34" charset="-122"/>
                <a:cs typeface="Open Sans" pitchFamily="34" charset="-120"/>
              </a:rPr>
              <a:t>hụ</a:t>
            </a:r>
            <a:r>
              <a:rPr kumimoji="0" lang="en-US" sz="2000" b="1"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 đạo học sinh yếu, kém, chống học sinh bỏ học.</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group of people standing in front of a stage&#10;&#10;AI-generated content may be incorrect.">
            <a:extLst>
              <a:ext uri="{FF2B5EF4-FFF2-40B4-BE49-F238E27FC236}">
                <a16:creationId xmlns:a16="http://schemas.microsoft.com/office/drawing/2014/main" id="{DA7C85D6-BA27-59E3-5F0B-7B36E0CD34DE}"/>
              </a:ext>
            </a:extLst>
          </p:cNvPr>
          <p:cNvPicPr>
            <a:picLocks noChangeAspect="1"/>
          </p:cNvPicPr>
          <p:nvPr/>
        </p:nvPicPr>
        <p:blipFill>
          <a:blip r:embed="rId3"/>
          <a:stretch>
            <a:fillRect/>
          </a:stretch>
        </p:blipFill>
        <p:spPr>
          <a:xfrm>
            <a:off x="0" y="-44988"/>
            <a:ext cx="14630400" cy="4593237"/>
          </a:xfrm>
          <a:prstGeom prst="rect">
            <a:avLst/>
          </a:prstGeom>
        </p:spPr>
      </p:pic>
    </p:spTree>
    <p:extLst>
      <p:ext uri="{BB962C8B-B14F-4D97-AF65-F5344CB8AC3E}">
        <p14:creationId xmlns:p14="http://schemas.microsoft.com/office/powerpoint/2010/main" val="859688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3545" y="584240"/>
            <a:ext cx="5311616" cy="663893"/>
          </a:xfrm>
          <a:prstGeom prst="rect">
            <a:avLst/>
          </a:prstGeom>
          <a:noFill/>
          <a:ln/>
        </p:spPr>
        <p:txBody>
          <a:bodyPr wrap="none" lIns="0" tIns="0" rIns="0" bIns="0" rtlCol="0" anchor="t"/>
          <a:lstStyle/>
          <a:p>
            <a:pPr marL="0" marR="0" lvl="0" indent="0" algn="l" defTabSz="914400" rtl="0" eaLnBrk="1" fontAlgn="auto" latinLnBrk="0" hangingPunct="1">
              <a:lnSpc>
                <a:spcPts val="5200"/>
              </a:lnSpc>
              <a:spcBef>
                <a:spcPts val="0"/>
              </a:spcBef>
              <a:spcAft>
                <a:spcPts val="0"/>
              </a:spcAft>
              <a:buClrTx/>
              <a:buSzTx/>
              <a:buFontTx/>
              <a:buNone/>
              <a:tabLst/>
              <a:defRPr/>
            </a:pPr>
            <a:r>
              <a:rPr kumimoji="0" lang="en-US" sz="41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Kết luận</a:t>
            </a:r>
            <a:endParaRPr kumimoji="0" lang="en-US" sz="415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3216116" y="1672947"/>
            <a:ext cx="1626394" cy="1223963"/>
          </a:xfrm>
          <a:prstGeom prst="rect">
            <a:avLst/>
          </a:prstGeom>
        </p:spPr>
      </p:pic>
      <p:sp>
        <p:nvSpPr>
          <p:cNvPr id="4" name="Text 1"/>
          <p:cNvSpPr/>
          <p:nvPr/>
        </p:nvSpPr>
        <p:spPr>
          <a:xfrm>
            <a:off x="3979545" y="2224087"/>
            <a:ext cx="99417" cy="424934"/>
          </a:xfrm>
          <a:prstGeom prst="rect">
            <a:avLst/>
          </a:prstGeom>
          <a:noFill/>
          <a:ln/>
        </p:spPr>
        <p:txBody>
          <a:bodyPr wrap="none" lIns="0" tIns="0" rIns="0" bIns="0" rtlCol="0" anchor="t"/>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0" lang="en-US" sz="20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1</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5054918" y="1885355"/>
            <a:ext cx="2655808" cy="33194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Mục tiêu tổng quát</a:t>
            </a:r>
            <a:endParaRPr kumimoji="0" lang="en-US" sz="20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3"/>
          <p:cNvSpPr/>
          <p:nvPr/>
        </p:nvSpPr>
        <p:spPr>
          <a:xfrm>
            <a:off x="5054918" y="2344698"/>
            <a:ext cx="3914418" cy="339804"/>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16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Nâng cao chất lượng giáo dục toàn diện</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895612" y="2913936"/>
            <a:ext cx="8938141" cy="11430"/>
          </a:xfrm>
          <a:prstGeom prst="roundRect">
            <a:avLst>
              <a:gd name="adj" fmla="val 780718"/>
            </a:avLst>
          </a:prstGeom>
          <a:solidFill>
            <a:srgbClr val="D1C8C6"/>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402800" y="2950012"/>
            <a:ext cx="3252907" cy="1223963"/>
          </a:xfrm>
          <a:prstGeom prst="rect">
            <a:avLst/>
          </a:prstGeom>
        </p:spPr>
      </p:pic>
      <p:sp>
        <p:nvSpPr>
          <p:cNvPr id="9" name="Text 5"/>
          <p:cNvSpPr/>
          <p:nvPr/>
        </p:nvSpPr>
        <p:spPr>
          <a:xfrm>
            <a:off x="3961567" y="3349466"/>
            <a:ext cx="135374" cy="424934"/>
          </a:xfrm>
          <a:prstGeom prst="rect">
            <a:avLst/>
          </a:prstGeom>
          <a:noFill/>
          <a:ln/>
        </p:spPr>
        <p:txBody>
          <a:bodyPr wrap="none" lIns="0" tIns="0" rIns="0" bIns="0" rtlCol="0" anchor="t"/>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0" lang="en-US" sz="20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2</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6"/>
          <p:cNvSpPr/>
          <p:nvPr/>
        </p:nvSpPr>
        <p:spPr>
          <a:xfrm>
            <a:off x="5868114" y="3162419"/>
            <a:ext cx="2655808" cy="33194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Đổi mới và phát triển</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5868114" y="3621762"/>
            <a:ext cx="4780717" cy="339804"/>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16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Thực hiện đổi mới căn bản và toàn diện giáo dục</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5708809" y="4191000"/>
            <a:ext cx="8124944" cy="11430"/>
          </a:xfrm>
          <a:prstGeom prst="roundRect">
            <a:avLst>
              <a:gd name="adj" fmla="val 780718"/>
            </a:avLst>
          </a:prstGeom>
          <a:solidFill>
            <a:srgbClr val="D1C8C6"/>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589603" y="4227076"/>
            <a:ext cx="4879419" cy="1223963"/>
          </a:xfrm>
          <a:prstGeom prst="rect">
            <a:avLst/>
          </a:prstGeom>
        </p:spPr>
      </p:pic>
      <p:sp>
        <p:nvSpPr>
          <p:cNvPr id="14" name="Text 9"/>
          <p:cNvSpPr/>
          <p:nvPr/>
        </p:nvSpPr>
        <p:spPr>
          <a:xfrm>
            <a:off x="3964424" y="4626531"/>
            <a:ext cx="129659" cy="424934"/>
          </a:xfrm>
          <a:prstGeom prst="rect">
            <a:avLst/>
          </a:prstGeom>
          <a:noFill/>
          <a:ln/>
        </p:spPr>
        <p:txBody>
          <a:bodyPr wrap="none" lIns="0" tIns="0" rIns="0" bIns="0" rtlCol="0" anchor="t"/>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0" lang="en-US" sz="20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3</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6681430" y="4439483"/>
            <a:ext cx="2655808" cy="33194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Xây dựng đội ngũ</a:t>
            </a:r>
            <a:endParaRPr kumimoji="0" lang="en-US" sz="20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 11"/>
          <p:cNvSpPr/>
          <p:nvPr/>
        </p:nvSpPr>
        <p:spPr>
          <a:xfrm>
            <a:off x="6681430" y="4898827"/>
            <a:ext cx="5540693" cy="339804"/>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16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Nâng cao chất lượng đội ngũ giáo viên và cán bộ quản lý</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2"/>
          <p:cNvSpPr/>
          <p:nvPr/>
        </p:nvSpPr>
        <p:spPr>
          <a:xfrm>
            <a:off x="6522125" y="5468064"/>
            <a:ext cx="7311628" cy="11430"/>
          </a:xfrm>
          <a:prstGeom prst="roundRect">
            <a:avLst>
              <a:gd name="adj" fmla="val 780718"/>
            </a:avLst>
          </a:prstGeom>
          <a:solidFill>
            <a:srgbClr val="D1C8C6"/>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776287" y="5504140"/>
            <a:ext cx="6505932" cy="1223963"/>
          </a:xfrm>
          <a:prstGeom prst="rect">
            <a:avLst/>
          </a:prstGeom>
        </p:spPr>
      </p:pic>
      <p:sp>
        <p:nvSpPr>
          <p:cNvPr id="19" name="Text 13"/>
          <p:cNvSpPr/>
          <p:nvPr/>
        </p:nvSpPr>
        <p:spPr>
          <a:xfrm>
            <a:off x="3957638" y="5903595"/>
            <a:ext cx="143232" cy="424934"/>
          </a:xfrm>
          <a:prstGeom prst="rect">
            <a:avLst/>
          </a:prstGeom>
          <a:noFill/>
          <a:ln/>
        </p:spPr>
        <p:txBody>
          <a:bodyPr wrap="none" lIns="0" tIns="0" rIns="0" bIns="0" rtlCol="0" anchor="t"/>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0" lang="en-US" sz="2050" b="1" i="0" u="none" strike="noStrike" kern="1200" cap="none" spc="0" normalizeH="0" baseline="0" noProof="0">
                <a:ln>
                  <a:noFill/>
                </a:ln>
                <a:solidFill>
                  <a:srgbClr val="443728"/>
                </a:solidFill>
                <a:effectLst/>
                <a:uLnTx/>
                <a:uFillTx/>
                <a:latin typeface="Crimson Pro Bold" pitchFamily="34" charset="0"/>
                <a:ea typeface="Crimson Pro Bold" pitchFamily="34" charset="-122"/>
                <a:cs typeface="Crimson Pro Bold" pitchFamily="34" charset="-120"/>
              </a:rPr>
              <a:t>4</a:t>
            </a:r>
            <a:endParaRPr kumimoji="0" lang="en-US" sz="2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7494627" y="5716548"/>
            <a:ext cx="2802374" cy="331946"/>
          </a:xfrm>
          <a:prstGeom prst="rect">
            <a:avLst/>
          </a:prstGeom>
          <a:noFill/>
          <a:ln/>
        </p:spPr>
        <p:txBody>
          <a:bodyPr wrap="non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2050" b="1" i="0" u="none" strike="noStrike" kern="1200" cap="none" spc="0" normalizeH="0" baseline="0" noProof="0">
                <a:ln>
                  <a:noFill/>
                </a:ln>
                <a:solidFill>
                  <a:srgbClr val="C00000"/>
                </a:solidFill>
                <a:effectLst/>
                <a:uLnTx/>
                <a:uFillTx/>
                <a:latin typeface="Crimson Pro Bold" pitchFamily="34" charset="0"/>
                <a:ea typeface="Crimson Pro Bold" pitchFamily="34" charset="-122"/>
                <a:cs typeface="Crimson Pro Bold" pitchFamily="34" charset="-120"/>
              </a:rPr>
              <a:t>Phát huy vai trò lãnh đạo</a:t>
            </a:r>
            <a:endParaRPr kumimoji="0" lang="en-US" sz="20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 15"/>
          <p:cNvSpPr/>
          <p:nvPr/>
        </p:nvSpPr>
        <p:spPr>
          <a:xfrm>
            <a:off x="7494627" y="6175891"/>
            <a:ext cx="4822627" cy="339804"/>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16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Củng cố và nâng cao năng lực lãnh đạo của Đảng</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16"/>
          <p:cNvSpPr/>
          <p:nvPr/>
        </p:nvSpPr>
        <p:spPr>
          <a:xfrm>
            <a:off x="743545" y="6967061"/>
            <a:ext cx="13143309" cy="679609"/>
          </a:xfrm>
          <a:prstGeom prst="rect">
            <a:avLst/>
          </a:prstGeom>
          <a:noFill/>
          <a:ln/>
        </p:spPr>
        <p:txBody>
          <a:bodyPr wrap="squar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1650" b="0" i="0" u="none" strike="noStrike" kern="1200" cap="none" spc="0" normalizeH="0" baseline="0" noProof="0">
                <a:ln>
                  <a:noFill/>
                </a:ln>
                <a:solidFill>
                  <a:srgbClr val="443728"/>
                </a:solidFill>
                <a:effectLst/>
                <a:uLnTx/>
                <a:uFillTx/>
                <a:latin typeface="Open Sans" pitchFamily="34" charset="0"/>
                <a:ea typeface="Open Sans" pitchFamily="34" charset="-122"/>
                <a:cs typeface="Open Sans" pitchFamily="34" charset="-120"/>
              </a:rPr>
              <a:t>Với những phương hướng, chỉ tiêu và giải pháp đã đề ra, trường THCS Đồng Minh quyết tâm thực hiện thành công nhiệm vụ trong nhiệm kỳ 2025-2027, góp phần vào sự phát triển giáo dục của địa phương và đất nước.</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36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169075"/>
            <a:ext cx="7589877"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Giáo dục chính trị và tư tưởng</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311825" y="2076331"/>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4" name="Text 2"/>
          <p:cNvSpPr/>
          <p:nvPr/>
        </p:nvSpPr>
        <p:spPr>
          <a:xfrm>
            <a:off x="498634" y="2161341"/>
            <a:ext cx="13656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72502" y="2147292"/>
            <a:ext cx="3762493" cy="439341"/>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Tập trung giáo dục Đảng viên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566916" y="2763798"/>
            <a:ext cx="4168079" cy="3375745"/>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0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Tập trung giáo dục Đảng viên về ý thức tổ chức, kỷ luật, tính Đảng; tăng cường sự đoàn kết thống nhất trong nội bộ, nâng cao phẩm chất đạo đức, lối sống; ngăn ngừa có hiệu quả tư tưởng cá nhân, đảm bảo phương châm "Nói viết và làm theo nghị quyết, Cương lĩnh, Điều lệ đảng, pháp luật của Nhà nước".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5216962" y="2586633"/>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8" name="Text 6"/>
          <p:cNvSpPr/>
          <p:nvPr/>
        </p:nvSpPr>
        <p:spPr>
          <a:xfrm>
            <a:off x="5370076" y="2671643"/>
            <a:ext cx="20395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5954078" y="2586633"/>
            <a:ext cx="3290054"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Thực hiện cuộc vận động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585578" y="3143849"/>
            <a:ext cx="3658553" cy="2177415"/>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0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Tiếp tục thực hiện cuộc vận động "Học tập và làm theo tấm gương đạo đức Hồ Chí Minh"; Phong trào thi đua "Xây dựng trường học thân thiện, học sinh tích cưc";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9640133" y="2586633"/>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12" name="Text 10"/>
          <p:cNvSpPr/>
          <p:nvPr/>
        </p:nvSpPr>
        <p:spPr>
          <a:xfrm>
            <a:off x="9790509" y="2671643"/>
            <a:ext cx="209431"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10300811" y="2690690"/>
            <a:ext cx="3801889" cy="425291"/>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Nâng cao chất lượng giáo dục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9999939" y="3181945"/>
            <a:ext cx="3801889" cy="1814513"/>
          </a:xfrm>
          <a:prstGeom prst="rect">
            <a:avLst/>
          </a:prstGeom>
          <a:noFill/>
          <a:ln/>
        </p:spPr>
        <p:txBody>
          <a:bodyPr wrap="square" lIns="0" tIns="0" rIns="0" bIns="0" rtlCol="0" anchor="t"/>
          <a:lstStyle/>
          <a:p>
            <a:pPr marL="0" marR="0" lvl="0" indent="0" algn="just" defTabSz="914400" rtl="0" eaLnBrk="1" fontAlgn="auto" latinLnBrk="0" hangingPunct="1">
              <a:lnSpc>
                <a:spcPts val="2850"/>
              </a:lnSpc>
              <a:spcBef>
                <a:spcPts val="0"/>
              </a:spcBef>
              <a:spcAft>
                <a:spcPts val="0"/>
              </a:spcAft>
              <a:buClrTx/>
              <a:buSzTx/>
              <a:buFontTx/>
              <a:buNone/>
              <a:tabLst/>
              <a:defRPr/>
            </a:pPr>
            <a:r>
              <a:rPr kumimoji="0" lang="en-US" sz="200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Tiếp tục nâng cao chất lượng đội ngũ nhà giáo, thực hiện tốt công cuộc "Đổi mới căn bản và toàn diện để nâng cao chất lượng, hiệu quả hoạt động giáo dục";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5747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06670" y="418804"/>
            <a:ext cx="748212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Nâng cao nhận thức chính trị</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506670" y="13063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000000"/>
                </a:solidFill>
                <a:effectLst/>
                <a:uLnTx/>
                <a:uFillTx/>
                <a:latin typeface="Inter Bold" pitchFamily="34" charset="0"/>
                <a:ea typeface="Inter Bold" pitchFamily="34" charset="-122"/>
                <a:cs typeface="Inter Bold" pitchFamily="34" charset="-120"/>
              </a:rPr>
              <a:t>Học tập nghị quyết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506670" y="1887510"/>
            <a:ext cx="6244709"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Cán bộ Giáo viên, Đảng viên tham gia học đầy đủ các nghị quyết, trên cơ sở đó nâng cao nhận thức chính trị và xác định lập trường tư tưởng vững vàng, đồng thời vận dụng để xây dựng chương trình hành động và kế hoạch công tác chuyên môn của nhà trường.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7312401" y="13063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000000"/>
                </a:solidFill>
                <a:effectLst/>
                <a:uLnTx/>
                <a:uFillTx/>
                <a:latin typeface="Inter Bold" pitchFamily="34" charset="0"/>
                <a:ea typeface="Inter Bold" pitchFamily="34" charset="-122"/>
                <a:cs typeface="Inter Bold" pitchFamily="34" charset="-120"/>
              </a:rPr>
              <a:t>Cung cấp thông tin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7312401" y="1887510"/>
            <a:ext cx="6244709"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Tăng cường và kịp thời cung cấp thông tin để nâng cao nhận thức cho cán bộ công chức viên chức và Đảng viên thông qua các đợt sinh hoạt chính trị, phổ biến tình hình thời sự trong nước và Quốc tế.</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9828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11900" y="1499295"/>
            <a:ext cx="750069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Phát động phong trào thi đua</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295027" y="2461856"/>
            <a:ext cx="1134070" cy="1360884"/>
          </a:xfrm>
          <a:prstGeom prst="rect">
            <a:avLst/>
          </a:prstGeom>
        </p:spPr>
      </p:pic>
      <p:sp>
        <p:nvSpPr>
          <p:cNvPr id="5" name="Text 1"/>
          <p:cNvSpPr/>
          <p:nvPr/>
        </p:nvSpPr>
        <p:spPr>
          <a:xfrm>
            <a:off x="1769259" y="268867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Xây dựng phong trào</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1769259" y="3179088"/>
            <a:ext cx="608218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Xây dựng và phát động các phong trào thi đua</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295027" y="3822740"/>
            <a:ext cx="1134070" cy="1360884"/>
          </a:xfrm>
          <a:prstGeom prst="rect">
            <a:avLst/>
          </a:prstGeom>
        </p:spPr>
      </p:pic>
      <p:sp>
        <p:nvSpPr>
          <p:cNvPr id="8" name="Text 3"/>
          <p:cNvSpPr/>
          <p:nvPr/>
        </p:nvSpPr>
        <p:spPr>
          <a:xfrm>
            <a:off x="1769259" y="404955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Nâng cao ý thức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1769259" y="4539973"/>
            <a:ext cx="608218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Nhằm nâng cao ý thức, phát huy nội lực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295027" y="5183625"/>
            <a:ext cx="1134070" cy="1360884"/>
          </a:xfrm>
          <a:prstGeom prst="rect">
            <a:avLst/>
          </a:prstGeom>
        </p:spPr>
      </p:pic>
      <p:sp>
        <p:nvSpPr>
          <p:cNvPr id="11" name="Text 5"/>
          <p:cNvSpPr/>
          <p:nvPr/>
        </p:nvSpPr>
        <p:spPr>
          <a:xfrm>
            <a:off x="1769259" y="5410439"/>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Khắc phục khó khăn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1769259" y="5900857"/>
            <a:ext cx="608218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Khắc phục khó khăn để hoàn thành tốt nhiệm vụ được giao</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A group of people standing on a stage&#10;&#10;AI-generated content may be incorrect.">
            <a:extLst>
              <a:ext uri="{FF2B5EF4-FFF2-40B4-BE49-F238E27FC236}">
                <a16:creationId xmlns:a16="http://schemas.microsoft.com/office/drawing/2014/main" id="{749EA137-1226-D209-B91C-D85C20AD2BD7}"/>
              </a:ext>
            </a:extLst>
          </p:cNvPr>
          <p:cNvPicPr>
            <a:picLocks noChangeAspect="1"/>
          </p:cNvPicPr>
          <p:nvPr/>
        </p:nvPicPr>
        <p:blipFill>
          <a:blip r:embed="rId6"/>
          <a:stretch>
            <a:fillRect/>
          </a:stretch>
        </p:blipFill>
        <p:spPr>
          <a:xfrm>
            <a:off x="7851448" y="-55032"/>
            <a:ext cx="6763989" cy="8229600"/>
          </a:xfrm>
          <a:prstGeom prst="rect">
            <a:avLst/>
          </a:prstGeom>
        </p:spPr>
      </p:pic>
    </p:spTree>
    <p:extLst>
      <p:ext uri="{BB962C8B-B14F-4D97-AF65-F5344CB8AC3E}">
        <p14:creationId xmlns:p14="http://schemas.microsoft.com/office/powerpoint/2010/main" val="103867778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00431" y="137596"/>
            <a:ext cx="5814655" cy="562927"/>
          </a:xfrm>
          <a:prstGeom prst="rect">
            <a:avLst/>
          </a:prstGeom>
          <a:noFill/>
          <a:ln/>
        </p:spPr>
        <p:txBody>
          <a:bodyPr wrap="none" lIns="0" tIns="0" rIns="0" bIns="0" rtlCol="0" anchor="t"/>
          <a:lstStyle/>
          <a:p>
            <a:pPr marL="0" indent="0">
              <a:lnSpc>
                <a:spcPts val="4400"/>
              </a:lnSpc>
              <a:buNone/>
            </a:pPr>
            <a:r>
              <a:rPr lang="en-US" sz="3500" b="1">
                <a:solidFill>
                  <a:srgbClr val="000000"/>
                </a:solidFill>
                <a:latin typeface="Petrona Bold" pitchFamily="34" charset="0"/>
                <a:ea typeface="Petrona Bold" pitchFamily="34" charset="-122"/>
                <a:cs typeface="Petrona Bold" pitchFamily="34" charset="-120"/>
              </a:rPr>
              <a:t>Kết quả năm học 2023-2024</a:t>
            </a:r>
            <a:endParaRPr lang="en-US" sz="3500"/>
          </a:p>
        </p:txBody>
      </p:sp>
      <p:pic>
        <p:nvPicPr>
          <p:cNvPr id="3" name="Image 0" descr="preencoded.png"/>
          <p:cNvPicPr>
            <a:picLocks noChangeAspect="1"/>
          </p:cNvPicPr>
          <p:nvPr/>
        </p:nvPicPr>
        <p:blipFill>
          <a:blip r:embed="rId3"/>
          <a:stretch>
            <a:fillRect/>
          </a:stretch>
        </p:blipFill>
        <p:spPr>
          <a:xfrm>
            <a:off x="1336058" y="776019"/>
            <a:ext cx="10158055" cy="5173623"/>
          </a:xfrm>
          <a:prstGeom prst="rect">
            <a:avLst/>
          </a:prstGeom>
        </p:spPr>
      </p:pic>
      <p:sp>
        <p:nvSpPr>
          <p:cNvPr id="4" name="Shape 1"/>
          <p:cNvSpPr/>
          <p:nvPr/>
        </p:nvSpPr>
        <p:spPr>
          <a:xfrm>
            <a:off x="2664416" y="6112033"/>
            <a:ext cx="171569" cy="171569"/>
          </a:xfrm>
          <a:prstGeom prst="roundRect">
            <a:avLst>
              <a:gd name="adj" fmla="val 10659"/>
            </a:avLst>
          </a:prstGeom>
          <a:solidFill>
            <a:srgbClr val="00334D"/>
          </a:solidFill>
          <a:ln/>
        </p:spPr>
        <p:txBody>
          <a:bodyPr/>
          <a:lstStyle/>
          <a:p>
            <a:endParaRPr lang="en-US"/>
          </a:p>
        </p:txBody>
      </p:sp>
      <p:sp>
        <p:nvSpPr>
          <p:cNvPr id="5" name="Text 2"/>
          <p:cNvSpPr/>
          <p:nvPr/>
        </p:nvSpPr>
        <p:spPr>
          <a:xfrm>
            <a:off x="2896945" y="6112033"/>
            <a:ext cx="710565" cy="171569"/>
          </a:xfrm>
          <a:prstGeom prst="rect">
            <a:avLst/>
          </a:prstGeom>
          <a:noFill/>
          <a:ln/>
        </p:spPr>
        <p:txBody>
          <a:bodyPr wrap="none" lIns="0" tIns="0" rIns="0" bIns="0" rtlCol="0" anchor="t"/>
          <a:lstStyle/>
          <a:p>
            <a:pPr marL="0" indent="0" algn="l">
              <a:lnSpc>
                <a:spcPts val="1350"/>
              </a:lnSpc>
              <a:buNone/>
            </a:pPr>
            <a:r>
              <a:rPr lang="en-US" sz="1350">
                <a:solidFill>
                  <a:srgbClr val="272525"/>
                </a:solidFill>
                <a:latin typeface="Inter" pitchFamily="34" charset="0"/>
                <a:ea typeface="Inter" pitchFamily="34" charset="-122"/>
                <a:cs typeface="Inter" pitchFamily="34" charset="-120"/>
              </a:rPr>
              <a:t>Giải nhất</a:t>
            </a:r>
            <a:endParaRPr lang="en-US" sz="1350"/>
          </a:p>
        </p:txBody>
      </p:sp>
      <p:sp>
        <p:nvSpPr>
          <p:cNvPr id="6" name="Shape 3"/>
          <p:cNvSpPr/>
          <p:nvPr/>
        </p:nvSpPr>
        <p:spPr>
          <a:xfrm>
            <a:off x="4556319" y="6112033"/>
            <a:ext cx="171569" cy="171569"/>
          </a:xfrm>
          <a:prstGeom prst="roundRect">
            <a:avLst>
              <a:gd name="adj" fmla="val 10659"/>
            </a:avLst>
          </a:prstGeom>
          <a:solidFill>
            <a:srgbClr val="004C71"/>
          </a:solidFill>
          <a:ln/>
        </p:spPr>
        <p:txBody>
          <a:bodyPr/>
          <a:lstStyle/>
          <a:p>
            <a:endParaRPr lang="en-US"/>
          </a:p>
        </p:txBody>
      </p:sp>
      <p:sp>
        <p:nvSpPr>
          <p:cNvPr id="7" name="Text 4"/>
          <p:cNvSpPr/>
          <p:nvPr/>
        </p:nvSpPr>
        <p:spPr>
          <a:xfrm>
            <a:off x="4788848" y="6112033"/>
            <a:ext cx="599718" cy="171569"/>
          </a:xfrm>
          <a:prstGeom prst="rect">
            <a:avLst/>
          </a:prstGeom>
          <a:noFill/>
          <a:ln/>
        </p:spPr>
        <p:txBody>
          <a:bodyPr wrap="none" lIns="0" tIns="0" rIns="0" bIns="0" rtlCol="0" anchor="t"/>
          <a:lstStyle/>
          <a:p>
            <a:pPr marL="0" indent="0" algn="l">
              <a:lnSpc>
                <a:spcPts val="1350"/>
              </a:lnSpc>
              <a:buNone/>
            </a:pPr>
            <a:r>
              <a:rPr lang="en-US" sz="1350">
                <a:solidFill>
                  <a:srgbClr val="272525"/>
                </a:solidFill>
                <a:latin typeface="Inter" pitchFamily="34" charset="0"/>
                <a:ea typeface="Inter" pitchFamily="34" charset="-122"/>
                <a:cs typeface="Inter" pitchFamily="34" charset="-120"/>
              </a:rPr>
              <a:t>Giải nhì</a:t>
            </a:r>
            <a:endParaRPr lang="en-US" sz="1350"/>
          </a:p>
        </p:txBody>
      </p:sp>
      <p:sp>
        <p:nvSpPr>
          <p:cNvPr id="8" name="Shape 5"/>
          <p:cNvSpPr/>
          <p:nvPr/>
        </p:nvSpPr>
        <p:spPr>
          <a:xfrm>
            <a:off x="7154620" y="6112033"/>
            <a:ext cx="171569" cy="171569"/>
          </a:xfrm>
          <a:prstGeom prst="roundRect">
            <a:avLst>
              <a:gd name="adj" fmla="val 10659"/>
            </a:avLst>
          </a:prstGeom>
          <a:solidFill>
            <a:srgbClr val="006496"/>
          </a:solidFill>
          <a:ln/>
        </p:spPr>
        <p:txBody>
          <a:bodyPr/>
          <a:lstStyle/>
          <a:p>
            <a:endParaRPr lang="en-US"/>
          </a:p>
        </p:txBody>
      </p:sp>
      <p:sp>
        <p:nvSpPr>
          <p:cNvPr id="9" name="Text 6"/>
          <p:cNvSpPr/>
          <p:nvPr/>
        </p:nvSpPr>
        <p:spPr>
          <a:xfrm>
            <a:off x="7387149" y="6112033"/>
            <a:ext cx="558403" cy="171569"/>
          </a:xfrm>
          <a:prstGeom prst="rect">
            <a:avLst/>
          </a:prstGeom>
          <a:noFill/>
          <a:ln/>
        </p:spPr>
        <p:txBody>
          <a:bodyPr wrap="none" lIns="0" tIns="0" rIns="0" bIns="0" rtlCol="0" anchor="t"/>
          <a:lstStyle/>
          <a:p>
            <a:pPr marL="0" indent="0" algn="l">
              <a:lnSpc>
                <a:spcPts val="1350"/>
              </a:lnSpc>
              <a:buNone/>
            </a:pPr>
            <a:r>
              <a:rPr lang="en-US" sz="1350">
                <a:solidFill>
                  <a:srgbClr val="272525"/>
                </a:solidFill>
                <a:latin typeface="Inter" pitchFamily="34" charset="0"/>
                <a:ea typeface="Inter" pitchFamily="34" charset="-122"/>
                <a:cs typeface="Inter" pitchFamily="34" charset="-120"/>
              </a:rPr>
              <a:t>Giải ba</a:t>
            </a:r>
            <a:endParaRPr lang="en-US" sz="1350"/>
          </a:p>
        </p:txBody>
      </p:sp>
      <p:sp>
        <p:nvSpPr>
          <p:cNvPr id="10" name="Shape 7"/>
          <p:cNvSpPr/>
          <p:nvPr/>
        </p:nvSpPr>
        <p:spPr>
          <a:xfrm>
            <a:off x="8915078" y="6112033"/>
            <a:ext cx="171569" cy="171569"/>
          </a:xfrm>
          <a:prstGeom prst="roundRect">
            <a:avLst>
              <a:gd name="adj" fmla="val 10659"/>
            </a:avLst>
          </a:prstGeom>
          <a:solidFill>
            <a:srgbClr val="007DBB"/>
          </a:solidFill>
          <a:ln/>
        </p:spPr>
        <p:txBody>
          <a:bodyPr/>
          <a:lstStyle/>
          <a:p>
            <a:endParaRPr lang="en-US"/>
          </a:p>
        </p:txBody>
      </p:sp>
      <p:sp>
        <p:nvSpPr>
          <p:cNvPr id="11" name="Text 8"/>
          <p:cNvSpPr/>
          <p:nvPr/>
        </p:nvSpPr>
        <p:spPr>
          <a:xfrm>
            <a:off x="9147607" y="6112033"/>
            <a:ext cx="585907" cy="171569"/>
          </a:xfrm>
          <a:prstGeom prst="rect">
            <a:avLst/>
          </a:prstGeom>
          <a:noFill/>
          <a:ln/>
        </p:spPr>
        <p:txBody>
          <a:bodyPr wrap="none" lIns="0" tIns="0" rIns="0" bIns="0" rtlCol="0" anchor="t"/>
          <a:lstStyle/>
          <a:p>
            <a:pPr marL="0" indent="0" algn="l">
              <a:lnSpc>
                <a:spcPts val="1350"/>
              </a:lnSpc>
              <a:buNone/>
            </a:pPr>
            <a:r>
              <a:rPr lang="en-US" sz="1350">
                <a:solidFill>
                  <a:srgbClr val="272525"/>
                </a:solidFill>
                <a:latin typeface="Inter" pitchFamily="34" charset="0"/>
                <a:ea typeface="Inter" pitchFamily="34" charset="-122"/>
                <a:cs typeface="Inter" pitchFamily="34" charset="-120"/>
              </a:rPr>
              <a:t>Giải KK</a:t>
            </a:r>
            <a:endParaRPr lang="en-US" sz="1350"/>
          </a:p>
        </p:txBody>
      </p:sp>
      <p:sp>
        <p:nvSpPr>
          <p:cNvPr id="12" name="Text 9"/>
          <p:cNvSpPr/>
          <p:nvPr/>
        </p:nvSpPr>
        <p:spPr>
          <a:xfrm>
            <a:off x="676221" y="6587789"/>
            <a:ext cx="13429536" cy="1344928"/>
          </a:xfrm>
          <a:prstGeom prst="rect">
            <a:avLst/>
          </a:prstGeom>
          <a:noFill/>
          <a:ln/>
        </p:spPr>
        <p:txBody>
          <a:bodyPr wrap="square" lIns="0" tIns="0" rIns="0" bIns="0" rtlCol="0" anchor="t"/>
          <a:lstStyle/>
          <a:p>
            <a:pPr marL="0" indent="0">
              <a:lnSpc>
                <a:spcPct val="120000"/>
              </a:lnSpc>
              <a:buNone/>
            </a:pPr>
            <a:r>
              <a:rPr lang="en-US" sz="2000" b="1">
                <a:solidFill>
                  <a:srgbClr val="272525"/>
                </a:solidFill>
                <a:latin typeface="Inter" pitchFamily="34" charset="0"/>
                <a:ea typeface="Inter" pitchFamily="34" charset="-122"/>
                <a:cs typeface="Inter" pitchFamily="34" charset="-120"/>
              </a:rPr>
              <a:t>HSG cấp Thành phố các bộ môn văn hóa: Trường đã có: 15 giải; trong đó: 3 giải nhất, 3 giải nhì, 5 giải ba, 4 giải KK, tăng gấp đôi so với năm học trước; tiếp tục đứng thứ 02 toàn huyện, chỉ sau trường chuyên (THCS NBK). HSG cấp huyện: 88 giải; trong đó: 07 giải nhất, 22 giải nhì, 28 giải ba, 31 giải KK.</a:t>
            </a:r>
            <a:endParaRPr lang="en-US" sz="2000" b="1"/>
          </a:p>
        </p:txBody>
      </p:sp>
    </p:spTree>
  </p:cSld>
  <p:clrMapOvr>
    <a:masterClrMapping/>
  </p:clrMapOvr>
  <mc:AlternateContent xmlns:mc="http://schemas.openxmlformats.org/markup-compatibility/2006">
    <mc:Choice xmlns:p14="http://schemas.microsoft.com/office/powerpoint/2010/main" Requires="p14">
      <p:transition spd="slow" p14:dur="275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6090404"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Xây dựng khối đoàn kết</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Đoàn kết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Xây dựng khối đoàn kết trong cơ quan, đơn vị</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339483" y="3161943"/>
            <a:ext cx="113705"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286154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Phê bình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937790" y="3351967"/>
            <a:ext cx="3898821"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Trên tinh thần đấu tranh phê bình và tự phê bình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537258" y="3550444"/>
            <a:ext cx="169902"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9937790" y="549556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Gương mẫu</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8"/>
          <p:cNvSpPr/>
          <p:nvPr/>
        </p:nvSpPr>
        <p:spPr>
          <a:xfrm>
            <a:off x="9937790" y="5985986"/>
            <a:ext cx="3898821"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Mỗi Đảng viên thực sự gương mẫu</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146494" y="5776317"/>
            <a:ext cx="174427"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1857256" y="5314117"/>
            <a:ext cx="2835235"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Kỷ luật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793790" y="5804535"/>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Tăng cường ý thức tổ chức và kỷ luật theo nguyên tắc dân chủ tập trung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5916216" y="5387816"/>
            <a:ext cx="183237"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5316" y="2767132"/>
            <a:ext cx="5552361" cy="558403"/>
          </a:xfrm>
          <a:prstGeom prst="rect">
            <a:avLst/>
          </a:prstGeom>
          <a:noFill/>
          <a:ln/>
        </p:spPr>
        <p:txBody>
          <a:bodyPr wrap="none" lIns="0" tIns="0" rIns="0" bIns="0" rtlCol="0" anchor="t"/>
          <a:lstStyle/>
          <a:p>
            <a:pPr marL="0" marR="0" lvl="0" indent="0" algn="l" defTabSz="914400" rtl="0" eaLnBrk="1" fontAlgn="auto" latinLnBrk="0" hangingPunct="1">
              <a:lnSpc>
                <a:spcPts val="4350"/>
              </a:lnSpc>
              <a:spcBef>
                <a:spcPts val="0"/>
              </a:spcBef>
              <a:spcAft>
                <a:spcPts val="0"/>
              </a:spcAft>
              <a:buClrTx/>
              <a:buSzTx/>
              <a:buFontTx/>
              <a:buNone/>
              <a:tabLst/>
              <a:defRPr/>
            </a:pPr>
            <a:r>
              <a:rPr kumimoji="0" lang="en-US" sz="3500" b="1" i="0" u="none" strike="noStrike" kern="0" cap="none" spc="-106" normalizeH="0" baseline="0" noProof="0">
                <a:ln>
                  <a:noFill/>
                </a:ln>
                <a:solidFill>
                  <a:srgbClr val="000000"/>
                </a:solidFill>
                <a:effectLst/>
                <a:uLnTx/>
                <a:uFillTx/>
                <a:latin typeface="Inter Bold" pitchFamily="34" charset="0"/>
                <a:ea typeface="Inter Bold" pitchFamily="34" charset="-122"/>
                <a:cs typeface="Inter Bold" pitchFamily="34" charset="-120"/>
              </a:rPr>
              <a:t>Công tác tổ chức và cán bộ</a:t>
            </a:r>
            <a:endParaRPr kumimoji="0" lang="en-US" sz="3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7303770" y="3593544"/>
            <a:ext cx="22860" cy="4102298"/>
          </a:xfrm>
          <a:prstGeom prst="roundRect">
            <a:avLst>
              <a:gd name="adj" fmla="val 328289"/>
            </a:avLst>
          </a:prstGeom>
          <a:solidFill>
            <a:srgbClr val="C0C1D7"/>
          </a:solidFill>
          <a:ln/>
        </p:spPr>
        <p:txBody>
          <a:bodyPr/>
          <a:lstStyle/>
          <a:p>
            <a:endParaRPr lang="en-US"/>
          </a:p>
        </p:txBody>
      </p:sp>
      <p:sp>
        <p:nvSpPr>
          <p:cNvPr id="5" name="Shape 2"/>
          <p:cNvSpPr/>
          <p:nvPr/>
        </p:nvSpPr>
        <p:spPr>
          <a:xfrm>
            <a:off x="6511766" y="3984069"/>
            <a:ext cx="625316" cy="22860"/>
          </a:xfrm>
          <a:prstGeom prst="roundRect">
            <a:avLst>
              <a:gd name="adj" fmla="val 328289"/>
            </a:avLst>
          </a:prstGeom>
          <a:solidFill>
            <a:srgbClr val="C0C1D7"/>
          </a:solidFill>
          <a:ln/>
        </p:spPr>
        <p:txBody>
          <a:bodyPr/>
          <a:lstStyle/>
          <a:p>
            <a:endParaRPr lang="en-US"/>
          </a:p>
        </p:txBody>
      </p:sp>
      <p:sp>
        <p:nvSpPr>
          <p:cNvPr id="6" name="Shape 3"/>
          <p:cNvSpPr/>
          <p:nvPr/>
        </p:nvSpPr>
        <p:spPr>
          <a:xfrm>
            <a:off x="7114223" y="3794522"/>
            <a:ext cx="401955" cy="401955"/>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7" name="Text 4"/>
          <p:cNvSpPr/>
          <p:nvPr/>
        </p:nvSpPr>
        <p:spPr>
          <a:xfrm>
            <a:off x="7261384" y="3861435"/>
            <a:ext cx="107513" cy="268010"/>
          </a:xfrm>
          <a:prstGeom prst="rect">
            <a:avLst/>
          </a:prstGeom>
          <a:noFill/>
          <a:ln/>
        </p:spPr>
        <p:txBody>
          <a:bodyPr wrap="none" lIns="0" tIns="0" rIns="0" bIns="0" rtlCol="0" anchor="t"/>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0" cap="none" spc="-63"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2534722" y="3772138"/>
            <a:ext cx="3797737" cy="279202"/>
          </a:xfrm>
          <a:prstGeom prst="rect">
            <a:avLst/>
          </a:prstGeom>
          <a:noFill/>
          <a:ln/>
        </p:spPr>
        <p:txBody>
          <a:bodyPr wrap="none" lIns="0" tIns="0" rIns="0" bIns="0" rtlCol="0" anchor="t"/>
          <a:lstStyle/>
          <a:p>
            <a:pPr marL="0" marR="0" lvl="0" indent="0" algn="r" defTabSz="914400" rtl="0" eaLnBrk="1" fontAlgn="auto" latinLnBrk="0" hangingPunct="1">
              <a:lnSpc>
                <a:spcPts val="2150"/>
              </a:lnSpc>
              <a:spcBef>
                <a:spcPts val="0"/>
              </a:spcBef>
              <a:spcAft>
                <a:spcPts val="0"/>
              </a:spcAft>
              <a:buClrTx/>
              <a:buSzTx/>
              <a:buFontTx/>
              <a:buNone/>
              <a:tabLst/>
              <a:defRPr/>
            </a:pPr>
            <a:r>
              <a:rPr kumimoji="0" lang="en-US" sz="1750" b="1" i="0" u="none" strike="noStrike" kern="0" cap="none" spc="-53" normalizeH="0" baseline="0" noProof="0">
                <a:ln>
                  <a:noFill/>
                </a:ln>
                <a:solidFill>
                  <a:srgbClr val="272525"/>
                </a:solidFill>
                <a:effectLst/>
                <a:uLnTx/>
                <a:uFillTx/>
                <a:latin typeface="Inter Bold" pitchFamily="34" charset="0"/>
                <a:ea typeface="Inter Bold" pitchFamily="34" charset="-122"/>
                <a:cs typeface="Inter Bold" pitchFamily="34" charset="-120"/>
              </a:rPr>
              <a:t>Nâng cao chất lượng sinh hoạt Chi bộ</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625316" y="4158496"/>
            <a:ext cx="5707142" cy="285869"/>
          </a:xfrm>
          <a:prstGeom prst="rect">
            <a:avLst/>
          </a:prstGeom>
          <a:noFill/>
          <a:ln/>
        </p:spPr>
        <p:txBody>
          <a:bodyPr wrap="none" lIns="0" tIns="0" rIns="0" bIns="0" rtlCol="0" anchor="t"/>
          <a:lstStyle/>
          <a:p>
            <a:pPr marL="0" marR="0" lvl="0" indent="0" algn="r" defTabSz="914400" rtl="0" eaLnBrk="1" fontAlgn="auto" latinLnBrk="0" hangingPunct="1">
              <a:lnSpc>
                <a:spcPts val="2250"/>
              </a:lnSpc>
              <a:spcBef>
                <a:spcPts val="0"/>
              </a:spcBef>
              <a:spcAft>
                <a:spcPts val="0"/>
              </a:spcAft>
              <a:buClrTx/>
              <a:buSzTx/>
              <a:buFontTx/>
              <a:buNone/>
              <a:tabLst/>
              <a:defRPr/>
            </a:pPr>
            <a:r>
              <a:rPr kumimoji="0" lang="en-US" sz="1400" b="0" i="0" u="none" strike="noStrike" kern="0" cap="none" spc="-28" normalizeH="0" baseline="0" noProof="0">
                <a:ln>
                  <a:noFill/>
                </a:ln>
                <a:solidFill>
                  <a:srgbClr val="272525"/>
                </a:solidFill>
                <a:effectLst/>
                <a:uLnTx/>
                <a:uFillTx/>
                <a:latin typeface="Inter" pitchFamily="34" charset="0"/>
                <a:ea typeface="Inter" pitchFamily="34" charset="-122"/>
                <a:cs typeface="Inter" pitchFamily="34" charset="-120"/>
              </a:rPr>
              <a:t>Chú trọng nâng cao chất lượng sinh hoạt Chi bộ;</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7493318" y="4877276"/>
            <a:ext cx="625316" cy="22860"/>
          </a:xfrm>
          <a:prstGeom prst="roundRect">
            <a:avLst>
              <a:gd name="adj" fmla="val 328289"/>
            </a:avLst>
          </a:prstGeom>
          <a:solidFill>
            <a:srgbClr val="C0C1D7"/>
          </a:solidFill>
          <a:ln/>
        </p:spPr>
        <p:txBody>
          <a:bodyPr/>
          <a:lstStyle/>
          <a:p>
            <a:endParaRPr lang="en-US"/>
          </a:p>
        </p:txBody>
      </p:sp>
      <p:sp>
        <p:nvSpPr>
          <p:cNvPr id="11" name="Shape 8"/>
          <p:cNvSpPr/>
          <p:nvPr/>
        </p:nvSpPr>
        <p:spPr>
          <a:xfrm>
            <a:off x="7114223" y="4687729"/>
            <a:ext cx="401955" cy="401955"/>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12" name="Text 9"/>
          <p:cNvSpPr/>
          <p:nvPr/>
        </p:nvSpPr>
        <p:spPr>
          <a:xfrm>
            <a:off x="7234833" y="4754642"/>
            <a:ext cx="160615" cy="268010"/>
          </a:xfrm>
          <a:prstGeom prst="rect">
            <a:avLst/>
          </a:prstGeom>
          <a:noFill/>
          <a:ln/>
        </p:spPr>
        <p:txBody>
          <a:bodyPr wrap="none" lIns="0" tIns="0" rIns="0" bIns="0" rtlCol="0" anchor="t"/>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0" cap="none" spc="-63"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8297942" y="4665345"/>
            <a:ext cx="2940368"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1" i="0" u="none" strike="noStrike" kern="0" cap="none" spc="-53" normalizeH="0" baseline="0" noProof="0">
                <a:ln>
                  <a:noFill/>
                </a:ln>
                <a:solidFill>
                  <a:srgbClr val="272525"/>
                </a:solidFill>
                <a:effectLst/>
                <a:uLnTx/>
                <a:uFillTx/>
                <a:latin typeface="Inter Bold" pitchFamily="34" charset="0"/>
                <a:ea typeface="Inter Bold" pitchFamily="34" charset="-122"/>
                <a:cs typeface="Inter Bold" pitchFamily="34" charset="-120"/>
              </a:rPr>
              <a:t>Kiểm tra và kiện toàn bộ máy</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8297942" y="5051703"/>
            <a:ext cx="5707142" cy="285869"/>
          </a:xfrm>
          <a:prstGeom prst="rect">
            <a:avLst/>
          </a:prstGeom>
          <a:noFill/>
          <a:ln/>
        </p:spPr>
        <p:txBody>
          <a:bodyPr wrap="none" lIns="0" tIns="0" rIns="0" bIns="0" rtlCol="0" anchor="t"/>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en-US" sz="1400" b="0" i="0" u="none" strike="noStrike" kern="0" cap="none" spc="-28" normalizeH="0" baseline="0" noProof="0">
                <a:ln>
                  <a:noFill/>
                </a:ln>
                <a:solidFill>
                  <a:srgbClr val="272525"/>
                </a:solidFill>
                <a:effectLst/>
                <a:uLnTx/>
                <a:uFillTx/>
                <a:latin typeface="Inter" pitchFamily="34" charset="0"/>
                <a:ea typeface="Inter" pitchFamily="34" charset="-122"/>
                <a:cs typeface="Inter" pitchFamily="34" charset="-120"/>
              </a:rPr>
              <a:t>Thường xuyên kiểm tra, kiện toàn bộ máy tổ chức;</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2"/>
          <p:cNvSpPr/>
          <p:nvPr/>
        </p:nvSpPr>
        <p:spPr>
          <a:xfrm>
            <a:off x="6511766" y="5681186"/>
            <a:ext cx="625316" cy="22860"/>
          </a:xfrm>
          <a:prstGeom prst="roundRect">
            <a:avLst>
              <a:gd name="adj" fmla="val 328289"/>
            </a:avLst>
          </a:prstGeom>
          <a:solidFill>
            <a:srgbClr val="C0C1D7"/>
          </a:solidFill>
          <a:ln/>
        </p:spPr>
        <p:txBody>
          <a:bodyPr/>
          <a:lstStyle/>
          <a:p>
            <a:endParaRPr lang="en-US"/>
          </a:p>
        </p:txBody>
      </p:sp>
      <p:sp>
        <p:nvSpPr>
          <p:cNvPr id="16" name="Shape 13"/>
          <p:cNvSpPr/>
          <p:nvPr/>
        </p:nvSpPr>
        <p:spPr>
          <a:xfrm>
            <a:off x="7114223" y="5491639"/>
            <a:ext cx="401955" cy="401955"/>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17" name="Text 14"/>
          <p:cNvSpPr/>
          <p:nvPr/>
        </p:nvSpPr>
        <p:spPr>
          <a:xfrm>
            <a:off x="7232690" y="5558552"/>
            <a:ext cx="164902" cy="268010"/>
          </a:xfrm>
          <a:prstGeom prst="rect">
            <a:avLst/>
          </a:prstGeom>
          <a:noFill/>
          <a:ln/>
        </p:spPr>
        <p:txBody>
          <a:bodyPr wrap="none" lIns="0" tIns="0" rIns="0" bIns="0" rtlCol="0" anchor="t"/>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0" cap="none" spc="-63"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5"/>
          <p:cNvSpPr/>
          <p:nvPr/>
        </p:nvSpPr>
        <p:spPr>
          <a:xfrm>
            <a:off x="3549491" y="5469255"/>
            <a:ext cx="2782967" cy="279202"/>
          </a:xfrm>
          <a:prstGeom prst="rect">
            <a:avLst/>
          </a:prstGeom>
          <a:noFill/>
          <a:ln/>
        </p:spPr>
        <p:txBody>
          <a:bodyPr wrap="none" lIns="0" tIns="0" rIns="0" bIns="0" rtlCol="0" anchor="t"/>
          <a:lstStyle/>
          <a:p>
            <a:pPr marL="0" marR="0" lvl="0" indent="0" algn="r" defTabSz="914400" rtl="0" eaLnBrk="1" fontAlgn="auto" latinLnBrk="0" hangingPunct="1">
              <a:lnSpc>
                <a:spcPts val="2150"/>
              </a:lnSpc>
              <a:spcBef>
                <a:spcPts val="0"/>
              </a:spcBef>
              <a:spcAft>
                <a:spcPts val="0"/>
              </a:spcAft>
              <a:buClrTx/>
              <a:buSzTx/>
              <a:buFontTx/>
              <a:buNone/>
              <a:tabLst/>
              <a:defRPr/>
            </a:pPr>
            <a:r>
              <a:rPr kumimoji="0" lang="en-US" sz="1750" b="1" i="0" u="none" strike="noStrike" kern="0" cap="none" spc="-53" normalizeH="0" baseline="0" noProof="0">
                <a:ln>
                  <a:noFill/>
                </a:ln>
                <a:solidFill>
                  <a:srgbClr val="272525"/>
                </a:solidFill>
                <a:effectLst/>
                <a:uLnTx/>
                <a:uFillTx/>
                <a:latin typeface="Inter Bold" pitchFamily="34" charset="0"/>
                <a:ea typeface="Inter Bold" pitchFamily="34" charset="-122"/>
                <a:cs typeface="Inter Bold" pitchFamily="34" charset="-120"/>
              </a:rPr>
              <a:t>Hoạt động đúng chức năng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6"/>
          <p:cNvSpPr/>
          <p:nvPr/>
        </p:nvSpPr>
        <p:spPr>
          <a:xfrm>
            <a:off x="625316" y="5855613"/>
            <a:ext cx="5707142" cy="571738"/>
          </a:xfrm>
          <a:prstGeom prst="rect">
            <a:avLst/>
          </a:prstGeom>
          <a:noFill/>
          <a:ln/>
        </p:spPr>
        <p:txBody>
          <a:bodyPr wrap="square" lIns="0" tIns="0" rIns="0" bIns="0" rtlCol="0" anchor="t"/>
          <a:lstStyle/>
          <a:p>
            <a:pPr marL="0" marR="0" lvl="0" indent="0" algn="r" defTabSz="914400" rtl="0" eaLnBrk="1" fontAlgn="auto" latinLnBrk="0" hangingPunct="1">
              <a:lnSpc>
                <a:spcPts val="2250"/>
              </a:lnSpc>
              <a:spcBef>
                <a:spcPts val="0"/>
              </a:spcBef>
              <a:spcAft>
                <a:spcPts val="0"/>
              </a:spcAft>
              <a:buClrTx/>
              <a:buSzTx/>
              <a:buFontTx/>
              <a:buNone/>
              <a:tabLst/>
              <a:defRPr/>
            </a:pPr>
            <a:r>
              <a:rPr kumimoji="0" lang="en-US" sz="1400" b="0" i="0" u="none" strike="noStrike" kern="0" cap="none" spc="-28" normalizeH="0" baseline="0" noProof="0">
                <a:ln>
                  <a:noFill/>
                </a:ln>
                <a:solidFill>
                  <a:srgbClr val="272525"/>
                </a:solidFill>
                <a:effectLst/>
                <a:uLnTx/>
                <a:uFillTx/>
                <a:latin typeface="Inter" pitchFamily="34" charset="0"/>
                <a:ea typeface="Inter" pitchFamily="34" charset="-122"/>
                <a:cs typeface="Inter" pitchFamily="34" charset="-120"/>
              </a:rPr>
              <a:t>Hoạt động đúng chức năng, nhiệm vụ, phê bình và tự phê bình gắn với công tác phân tích đánh giá chất lượng Đảng viên hàng năm;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7"/>
          <p:cNvSpPr/>
          <p:nvPr/>
        </p:nvSpPr>
        <p:spPr>
          <a:xfrm>
            <a:off x="7493318" y="6485215"/>
            <a:ext cx="625316" cy="22860"/>
          </a:xfrm>
          <a:prstGeom prst="roundRect">
            <a:avLst>
              <a:gd name="adj" fmla="val 328289"/>
            </a:avLst>
          </a:prstGeom>
          <a:solidFill>
            <a:srgbClr val="C0C1D7"/>
          </a:solidFill>
          <a:ln/>
        </p:spPr>
        <p:txBody>
          <a:bodyPr/>
          <a:lstStyle/>
          <a:p>
            <a:endParaRPr lang="en-US"/>
          </a:p>
        </p:txBody>
      </p:sp>
      <p:sp>
        <p:nvSpPr>
          <p:cNvPr id="21" name="Shape 18"/>
          <p:cNvSpPr/>
          <p:nvPr/>
        </p:nvSpPr>
        <p:spPr>
          <a:xfrm>
            <a:off x="7114223" y="6295668"/>
            <a:ext cx="401955" cy="401955"/>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22" name="Text 19"/>
          <p:cNvSpPr/>
          <p:nvPr/>
        </p:nvSpPr>
        <p:spPr>
          <a:xfrm>
            <a:off x="7228523" y="6362581"/>
            <a:ext cx="173236" cy="268010"/>
          </a:xfrm>
          <a:prstGeom prst="rect">
            <a:avLst/>
          </a:prstGeom>
          <a:noFill/>
          <a:ln/>
        </p:spPr>
        <p:txBody>
          <a:bodyPr wrap="none" lIns="0" tIns="0" rIns="0" bIns="0" rtlCol="0" anchor="t"/>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0" cap="none" spc="-63" normalizeH="0" baseline="0" noProof="0">
                <a:ln>
                  <a:noFill/>
                </a:ln>
                <a:solidFill>
                  <a:srgbClr val="272525"/>
                </a:solidFill>
                <a:effectLst/>
                <a:uLnTx/>
                <a:uFillTx/>
                <a:latin typeface="Inter Bold" pitchFamily="34" charset="0"/>
                <a:ea typeface="Inter Bold" pitchFamily="34" charset="-122"/>
                <a:cs typeface="Inter Bold" pitchFamily="34" charset="-120"/>
              </a:rPr>
              <a:t>4</a:t>
            </a: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0"/>
          <p:cNvSpPr/>
          <p:nvPr/>
        </p:nvSpPr>
        <p:spPr>
          <a:xfrm>
            <a:off x="8297942" y="6273284"/>
            <a:ext cx="2642830"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1" i="0" u="none" strike="noStrike" kern="0" cap="none" spc="-53" normalizeH="0" baseline="0" noProof="0">
                <a:ln>
                  <a:noFill/>
                </a:ln>
                <a:solidFill>
                  <a:srgbClr val="272525"/>
                </a:solidFill>
                <a:effectLst/>
                <a:uLnTx/>
                <a:uFillTx/>
                <a:latin typeface="Inter Bold" pitchFamily="34" charset="0"/>
                <a:ea typeface="Inter Bold" pitchFamily="34" charset="-122"/>
                <a:cs typeface="Inter Bold" pitchFamily="34" charset="-120"/>
              </a:rPr>
              <a:t>Khen thưởng và đấu tranh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1"/>
          <p:cNvSpPr/>
          <p:nvPr/>
        </p:nvSpPr>
        <p:spPr>
          <a:xfrm>
            <a:off x="8297942" y="6659642"/>
            <a:ext cx="5707142" cy="857607"/>
          </a:xfrm>
          <a:prstGeom prst="rect">
            <a:avLst/>
          </a:prstGeom>
          <a:noFill/>
          <a:ln/>
        </p:spPr>
        <p:txBody>
          <a:bodyPr wrap="square" lIns="0" tIns="0" rIns="0" bIns="0" rtlCol="0" anchor="t"/>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en-US" sz="1400" b="0" i="0" u="none" strike="noStrike" kern="0" cap="none" spc="-28" normalizeH="0" baseline="0" noProof="0">
                <a:ln>
                  <a:noFill/>
                </a:ln>
                <a:solidFill>
                  <a:srgbClr val="272525"/>
                </a:solidFill>
                <a:effectLst/>
                <a:uLnTx/>
                <a:uFillTx/>
                <a:latin typeface="Inter" pitchFamily="34" charset="0"/>
                <a:ea typeface="Inter" pitchFamily="34" charset="-122"/>
                <a:cs typeface="Inter" pitchFamily="34" charset="-120"/>
              </a:rPr>
              <a:t>Kịp thời đề nghị về trên biểu dương khen thưởng Đảng viên hoàn thành tốt nhiệm vụ, đấu tranh đối với những Đảng viên chưa hoàn thành nhiệm vụ.</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1884A3CE-ED02-EF9D-66C4-5BBAFB26C572}"/>
              </a:ext>
            </a:extLst>
          </p:cNvPr>
          <p:cNvPicPr>
            <a:picLocks noChangeAspect="1"/>
          </p:cNvPicPr>
          <p:nvPr/>
        </p:nvPicPr>
        <p:blipFill>
          <a:blip r:embed="rId3"/>
          <a:stretch>
            <a:fillRect/>
          </a:stretch>
        </p:blipFill>
        <p:spPr>
          <a:xfrm>
            <a:off x="9179626" y="54055"/>
            <a:ext cx="5436393" cy="4102298"/>
          </a:xfrm>
          <a:prstGeom prst="rect">
            <a:avLst/>
          </a:prstGeom>
        </p:spPr>
      </p:pic>
    </p:spTree>
    <p:extLst>
      <p:ext uri="{BB962C8B-B14F-4D97-AF65-F5344CB8AC3E}">
        <p14:creationId xmlns:p14="http://schemas.microsoft.com/office/powerpoint/2010/main" val="1044495593"/>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68315" y="516904"/>
            <a:ext cx="8181023"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Tiết kiệm và chống tham nhũng</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7663101" y="1598474"/>
            <a:ext cx="6408063" cy="2047994"/>
          </a:xfrm>
          <a:prstGeom prst="roundRect">
            <a:avLst>
              <a:gd name="adj" fmla="val 4652"/>
            </a:avLst>
          </a:prstGeom>
          <a:solidFill>
            <a:srgbClr val="DADBF1"/>
          </a:solidFill>
          <a:ln w="7620">
            <a:solidFill>
              <a:srgbClr val="C0C1D7"/>
            </a:solidFill>
            <a:prstDash val="solid"/>
          </a:ln>
        </p:spPr>
        <p:txBody>
          <a:bodyPr/>
          <a:lstStyle/>
          <a:p>
            <a:endParaRPr lang="en-US"/>
          </a:p>
        </p:txBody>
      </p:sp>
      <p:sp>
        <p:nvSpPr>
          <p:cNvPr id="5" name="Text 2"/>
          <p:cNvSpPr/>
          <p:nvPr/>
        </p:nvSpPr>
        <p:spPr>
          <a:xfrm>
            <a:off x="7735074" y="1741729"/>
            <a:ext cx="2897624"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Tuyên truyền tiết kiệm</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7735074" y="2232147"/>
            <a:ext cx="593919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Tuyên truyền trong cán bộ, Đảng viên tiết kiệm chi phí chi tiêu, giữ gìn tài sản trong cơ quan cũng như gia đình; tiết kiệm thì giờ làm việc theo quy định.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7428667" y="5032891"/>
            <a:ext cx="6408063" cy="2047994"/>
          </a:xfrm>
          <a:prstGeom prst="roundRect">
            <a:avLst>
              <a:gd name="adj" fmla="val 4652"/>
            </a:avLst>
          </a:prstGeom>
          <a:solidFill>
            <a:srgbClr val="DADBF1"/>
          </a:solidFill>
          <a:ln w="7620">
            <a:solidFill>
              <a:srgbClr val="C0C1D7"/>
            </a:solidFill>
            <a:prstDash val="solid"/>
          </a:ln>
        </p:spPr>
        <p:txBody>
          <a:bodyPr/>
          <a:lstStyle/>
          <a:p>
            <a:endParaRPr lang="en-US"/>
          </a:p>
        </p:txBody>
      </p:sp>
      <p:sp>
        <p:nvSpPr>
          <p:cNvPr id="8" name="Text 5"/>
          <p:cNvSpPr/>
          <p:nvPr/>
        </p:nvSpPr>
        <p:spPr>
          <a:xfrm>
            <a:off x="7663101" y="5267325"/>
            <a:ext cx="3364587"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Phòng chống tham nhũng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7663101" y="5757743"/>
            <a:ext cx="593919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Tăng cường công tác phòng chống tham nhũng, lãng phí, tiêu cực để cán bộ hiểu thực hiện và kiểm tra; đồng thời biết làm kinh tế để cải thiện cuộc sống.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erson with a beard and red text&#10;&#10;AI-generated content may be incorrect.">
            <a:extLst>
              <a:ext uri="{FF2B5EF4-FFF2-40B4-BE49-F238E27FC236}">
                <a16:creationId xmlns:a16="http://schemas.microsoft.com/office/drawing/2014/main" id="{DD608C0B-D58A-AC3D-C346-5903EA42688D}"/>
              </a:ext>
            </a:extLst>
          </p:cNvPr>
          <p:cNvPicPr>
            <a:picLocks noChangeAspect="1"/>
          </p:cNvPicPr>
          <p:nvPr/>
        </p:nvPicPr>
        <p:blipFill>
          <a:blip r:embed="rId3"/>
          <a:stretch>
            <a:fillRect/>
          </a:stretch>
        </p:blipFill>
        <p:spPr>
          <a:xfrm>
            <a:off x="126670" y="1363334"/>
            <a:ext cx="5157850" cy="5502931"/>
          </a:xfrm>
          <a:prstGeom prst="rect">
            <a:avLst/>
          </a:prstGeom>
        </p:spPr>
      </p:pic>
    </p:spTree>
    <p:extLst>
      <p:ext uri="{BB962C8B-B14F-4D97-AF65-F5344CB8AC3E}">
        <p14:creationId xmlns:p14="http://schemas.microsoft.com/office/powerpoint/2010/main" val="363840874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2701" y="3075324"/>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Quản lý Đảng viên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62701" y="4124264"/>
            <a:ext cx="566976" cy="566976"/>
          </a:xfrm>
          <a:prstGeom prst="rect">
            <a:avLst/>
          </a:prstGeom>
        </p:spPr>
      </p:pic>
      <p:sp>
        <p:nvSpPr>
          <p:cNvPr id="5" name="Text 1"/>
          <p:cNvSpPr/>
          <p:nvPr/>
        </p:nvSpPr>
        <p:spPr>
          <a:xfrm>
            <a:off x="662701" y="491805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Quản lý chặt chẽ</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662701" y="5408472"/>
            <a:ext cx="2901553"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Tiếp tục làm tốt công tác quản lý Đảng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3904415" y="4124264"/>
            <a:ext cx="566976" cy="566976"/>
          </a:xfrm>
          <a:prstGeom prst="rect">
            <a:avLst/>
          </a:prstGeom>
        </p:spPr>
      </p:pic>
      <p:sp>
        <p:nvSpPr>
          <p:cNvPr id="8" name="Text 3"/>
          <p:cNvSpPr/>
          <p:nvPr/>
        </p:nvSpPr>
        <p:spPr>
          <a:xfrm>
            <a:off x="3904415" y="491805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Tham gia tích cực</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3904415" y="5408472"/>
            <a:ext cx="2901672"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Tích cực tham gia sinh hoạt, làm tốt nhiệm vụ của người Đảng viên ở nơi cư trú</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7146249" y="4124264"/>
            <a:ext cx="566976" cy="566976"/>
          </a:xfrm>
          <a:prstGeom prst="rect">
            <a:avLst/>
          </a:prstGeom>
        </p:spPr>
      </p:pic>
      <p:sp>
        <p:nvSpPr>
          <p:cNvPr id="11" name="Text 5"/>
          <p:cNvSpPr/>
          <p:nvPr/>
        </p:nvSpPr>
        <p:spPr>
          <a:xfrm>
            <a:off x="7146249" y="491805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Tuân thủ quy định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7146249" y="5408472"/>
            <a:ext cx="2901672"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Thực hiện nghiêm túc quy định của Đảng về những điều Đảng viên không được làm</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red background with white text&#10;&#10;AI-generated content may be incorrect.">
            <a:extLst>
              <a:ext uri="{FF2B5EF4-FFF2-40B4-BE49-F238E27FC236}">
                <a16:creationId xmlns:a16="http://schemas.microsoft.com/office/drawing/2014/main" id="{25276641-779E-643D-FFF3-3167985A3B26}"/>
              </a:ext>
            </a:extLst>
          </p:cNvPr>
          <p:cNvPicPr>
            <a:picLocks noChangeAspect="1"/>
          </p:cNvPicPr>
          <p:nvPr/>
        </p:nvPicPr>
        <p:blipFill>
          <a:blip r:embed="rId6"/>
          <a:stretch>
            <a:fillRect/>
          </a:stretch>
        </p:blipFill>
        <p:spPr>
          <a:xfrm>
            <a:off x="0" y="0"/>
            <a:ext cx="14630400" cy="2421910"/>
          </a:xfrm>
          <a:prstGeom prst="rect">
            <a:avLst/>
          </a:prstGeom>
        </p:spPr>
      </p:pic>
    </p:spTree>
    <p:extLst>
      <p:ext uri="{BB962C8B-B14F-4D97-AF65-F5344CB8AC3E}">
        <p14:creationId xmlns:p14="http://schemas.microsoft.com/office/powerpoint/2010/main" val="1146128966"/>
      </p:ext>
    </p:extLst>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80684" y="793333"/>
            <a:ext cx="6083141"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Công tác kiểm tra Đảng</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880684" y="1842274"/>
            <a:ext cx="170021" cy="1216223"/>
          </a:xfrm>
          <a:prstGeom prst="roundRect">
            <a:avLst>
              <a:gd name="adj" fmla="val 56033"/>
            </a:avLst>
          </a:prstGeom>
          <a:solidFill>
            <a:srgbClr val="DADBF1"/>
          </a:solidFill>
          <a:ln w="7620">
            <a:solidFill>
              <a:srgbClr val="C0C1D7"/>
            </a:solidFill>
            <a:prstDash val="solid"/>
          </a:ln>
        </p:spPr>
        <p:txBody>
          <a:bodyPr/>
          <a:lstStyle/>
          <a:p>
            <a:endParaRPr lang="en-US"/>
          </a:p>
        </p:txBody>
      </p:sp>
      <p:sp>
        <p:nvSpPr>
          <p:cNvPr id="5" name="Text 2"/>
          <p:cNvSpPr/>
          <p:nvPr/>
        </p:nvSpPr>
        <p:spPr>
          <a:xfrm>
            <a:off x="1390867" y="184227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Thực hiện chỉ thị</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390867" y="2332692"/>
            <a:ext cx="7046238"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Tiếp tục thực hiện chỉ thị của Bộ Chính trị về tăng cường công tác kiểm tra của Đảng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1220845" y="3285311"/>
            <a:ext cx="170021" cy="1216223"/>
          </a:xfrm>
          <a:prstGeom prst="roundRect">
            <a:avLst>
              <a:gd name="adj" fmla="val 56033"/>
            </a:avLst>
          </a:prstGeom>
          <a:solidFill>
            <a:srgbClr val="DADBF1"/>
          </a:solidFill>
          <a:ln w="7620">
            <a:solidFill>
              <a:srgbClr val="C0C1D7"/>
            </a:solidFill>
            <a:prstDash val="solid"/>
          </a:ln>
        </p:spPr>
        <p:txBody>
          <a:bodyPr/>
          <a:lstStyle/>
          <a:p>
            <a:endParaRPr lang="en-US"/>
          </a:p>
        </p:txBody>
      </p:sp>
      <p:sp>
        <p:nvSpPr>
          <p:cNvPr id="8" name="Text 5"/>
          <p:cNvSpPr/>
          <p:nvPr/>
        </p:nvSpPr>
        <p:spPr>
          <a:xfrm>
            <a:off x="1731028" y="328531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Triển khai kiểm tra</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1731028" y="3775730"/>
            <a:ext cx="670607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Triển khai thực hiện nghiêm túc các cuộc kiểm tra theo chỉ đạo của Đảng uỷ</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1561126" y="4728349"/>
            <a:ext cx="170021" cy="1579126"/>
          </a:xfrm>
          <a:prstGeom prst="roundRect">
            <a:avLst>
              <a:gd name="adj" fmla="val 56033"/>
            </a:avLst>
          </a:prstGeom>
          <a:solidFill>
            <a:srgbClr val="DADBF1"/>
          </a:solidFill>
          <a:ln w="7620">
            <a:solidFill>
              <a:srgbClr val="C0C1D7"/>
            </a:solidFill>
            <a:prstDash val="solid"/>
          </a:ln>
        </p:spPr>
        <p:txBody>
          <a:bodyPr/>
          <a:lstStyle/>
          <a:p>
            <a:endParaRPr lang="en-US"/>
          </a:p>
        </p:txBody>
      </p:sp>
      <p:sp>
        <p:nvSpPr>
          <p:cNvPr id="11" name="Text 8"/>
          <p:cNvSpPr/>
          <p:nvPr/>
        </p:nvSpPr>
        <p:spPr>
          <a:xfrm>
            <a:off x="2071309" y="4728349"/>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Tập trung kiểm tra</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9"/>
          <p:cNvSpPr/>
          <p:nvPr/>
        </p:nvSpPr>
        <p:spPr>
          <a:xfrm>
            <a:off x="2071309" y="5218767"/>
            <a:ext cx="6365796"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Cần tập trung kiểm tra nề nếp sinh hoạt của từng đảng viên trong Chi bộ, việc thực hành tiết kiệm chống lãng phí, việc "Học tập và làm theo tấm gương đạo đức Hồ Chí Minh"</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red and yellow sign with white text&#10;&#10;AI-generated content may be incorrect.">
            <a:extLst>
              <a:ext uri="{FF2B5EF4-FFF2-40B4-BE49-F238E27FC236}">
                <a16:creationId xmlns:a16="http://schemas.microsoft.com/office/drawing/2014/main" id="{5C6227E1-4D69-F4B8-095B-7412CC4F457C}"/>
              </a:ext>
            </a:extLst>
          </p:cNvPr>
          <p:cNvPicPr>
            <a:picLocks noChangeAspect="1"/>
          </p:cNvPicPr>
          <p:nvPr/>
        </p:nvPicPr>
        <p:blipFill>
          <a:blip r:embed="rId3"/>
          <a:stretch>
            <a:fillRect/>
          </a:stretch>
        </p:blipFill>
        <p:spPr>
          <a:xfrm>
            <a:off x="11234057" y="1"/>
            <a:ext cx="3356509" cy="8229600"/>
          </a:xfrm>
          <a:prstGeom prst="rect">
            <a:avLst/>
          </a:prstGeom>
        </p:spPr>
      </p:pic>
    </p:spTree>
    <p:extLst>
      <p:ext uri="{BB962C8B-B14F-4D97-AF65-F5344CB8AC3E}">
        <p14:creationId xmlns:p14="http://schemas.microsoft.com/office/powerpoint/2010/main" val="13099931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35787" y="1459876"/>
            <a:ext cx="7922698" cy="86117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0" cap="none" spc="-134" normalizeH="0" baseline="0" noProof="0">
                <a:ln>
                  <a:noFill/>
                </a:ln>
                <a:solidFill>
                  <a:srgbClr val="000000"/>
                </a:solidFill>
                <a:effectLst/>
                <a:uLnTx/>
                <a:uFillTx/>
                <a:latin typeface="Inter Bold" pitchFamily="34" charset="0"/>
                <a:ea typeface="Inter Bold" pitchFamily="34" charset="-122"/>
                <a:cs typeface="Inter Bold" pitchFamily="34" charset="-120"/>
              </a:rPr>
              <a:t>Kiểm tra và giám sát Đảng viên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396597" y="2820165"/>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5" name="Text 2"/>
          <p:cNvSpPr/>
          <p:nvPr/>
        </p:nvSpPr>
        <p:spPr>
          <a:xfrm>
            <a:off x="583406" y="2905176"/>
            <a:ext cx="136565"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1</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133713" y="2820165"/>
            <a:ext cx="2892981"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Chấp hành chủ trương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1133713" y="3310583"/>
            <a:ext cx="2927747"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Kiểm tra giám sát việc Đảng viên chấp hành chủ trương của Đảng, chính sách pháp luật của nhà nước</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4288274" y="2820165"/>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9" name="Text 6"/>
          <p:cNvSpPr/>
          <p:nvPr/>
        </p:nvSpPr>
        <p:spPr>
          <a:xfrm>
            <a:off x="4441388" y="2905176"/>
            <a:ext cx="20395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2</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5025390" y="2820165"/>
            <a:ext cx="2927747"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Thực hiện Điều lệ Đảng</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8"/>
          <p:cNvSpPr/>
          <p:nvPr/>
        </p:nvSpPr>
        <p:spPr>
          <a:xfrm>
            <a:off x="5025390" y="3664913"/>
            <a:ext cx="2927747"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Đảng viên thực hiện Điều lệ Đảng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396597" y="5244158"/>
            <a:ext cx="510302" cy="510302"/>
          </a:xfrm>
          <a:prstGeom prst="roundRect">
            <a:avLst>
              <a:gd name="adj" fmla="val 18669"/>
            </a:avLst>
          </a:prstGeom>
          <a:solidFill>
            <a:srgbClr val="DADBF1"/>
          </a:solidFill>
          <a:ln w="7620">
            <a:solidFill>
              <a:srgbClr val="C0C1D7"/>
            </a:solidFill>
            <a:prstDash val="solid"/>
          </a:ln>
        </p:spPr>
        <p:txBody>
          <a:bodyPr/>
          <a:lstStyle/>
          <a:p>
            <a:endParaRPr lang="en-US"/>
          </a:p>
        </p:txBody>
      </p:sp>
      <p:sp>
        <p:nvSpPr>
          <p:cNvPr id="13" name="Text 10"/>
          <p:cNvSpPr/>
          <p:nvPr/>
        </p:nvSpPr>
        <p:spPr>
          <a:xfrm>
            <a:off x="546973" y="5329169"/>
            <a:ext cx="209431"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0" cap="none" spc="-80" normalizeH="0" baseline="0" noProof="0">
                <a:ln>
                  <a:noFill/>
                </a:ln>
                <a:solidFill>
                  <a:srgbClr val="272525"/>
                </a:solidFill>
                <a:effectLst/>
                <a:uLnTx/>
                <a:uFillTx/>
                <a:latin typeface="Inter Bold" pitchFamily="34" charset="0"/>
                <a:ea typeface="Inter Bold" pitchFamily="34" charset="-122"/>
                <a:cs typeface="Inter Bold" pitchFamily="34" charset="-120"/>
              </a:rPr>
              <a:t>3</a:t>
            </a:r>
            <a:endParaRPr kumimoji="0" lang="en-US" sz="2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1133713" y="524415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0" cap="none" spc="-67" normalizeH="0" baseline="0" noProof="0">
                <a:ln>
                  <a:noFill/>
                </a:ln>
                <a:solidFill>
                  <a:srgbClr val="272525"/>
                </a:solidFill>
                <a:effectLst/>
                <a:uLnTx/>
                <a:uFillTx/>
                <a:latin typeface="Inter Bold" pitchFamily="34" charset="0"/>
                <a:ea typeface="Inter Bold" pitchFamily="34" charset="-122"/>
                <a:cs typeface="Inter Bold" pitchFamily="34" charset="-120"/>
              </a:rPr>
              <a:t>Thực hiện nghĩa vụ</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2"/>
          <p:cNvSpPr/>
          <p:nvPr/>
        </p:nvSpPr>
        <p:spPr>
          <a:xfrm>
            <a:off x="1133713" y="5734577"/>
            <a:ext cx="681930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a:ln>
                  <a:noFill/>
                </a:ln>
                <a:solidFill>
                  <a:srgbClr val="272525"/>
                </a:solidFill>
                <a:effectLst/>
                <a:uLnTx/>
                <a:uFillTx/>
                <a:latin typeface="Inter" pitchFamily="34" charset="0"/>
                <a:ea typeface="Inter" pitchFamily="34" charset="-122"/>
                <a:cs typeface="Inter" pitchFamily="34" charset="-120"/>
              </a:rPr>
              <a:t>Kiểm tra việc thực hiện nghĩa vụ công dân, việc tham gia học tập Nghị quyết của Đảng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magnifying glass over a group of people&#10;&#10;AI-generated content may be incorrect.">
            <a:extLst>
              <a:ext uri="{FF2B5EF4-FFF2-40B4-BE49-F238E27FC236}">
                <a16:creationId xmlns:a16="http://schemas.microsoft.com/office/drawing/2014/main" id="{FD07F086-634F-534A-2621-3FF27C2CE930}"/>
              </a:ext>
            </a:extLst>
          </p:cNvPr>
          <p:cNvPicPr>
            <a:picLocks noChangeAspect="1"/>
          </p:cNvPicPr>
          <p:nvPr/>
        </p:nvPicPr>
        <p:blipFill>
          <a:blip r:embed="rId3"/>
          <a:stretch>
            <a:fillRect/>
          </a:stretch>
        </p:blipFill>
        <p:spPr>
          <a:xfrm>
            <a:off x="9322415" y="53152"/>
            <a:ext cx="5307984" cy="8176447"/>
          </a:xfrm>
          <a:prstGeom prst="rect">
            <a:avLst/>
          </a:prstGeom>
        </p:spPr>
      </p:pic>
    </p:spTree>
    <p:extLst>
      <p:ext uri="{BB962C8B-B14F-4D97-AF65-F5344CB8AC3E}">
        <p14:creationId xmlns:p14="http://schemas.microsoft.com/office/powerpoint/2010/main" val="651574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364797" y="458271"/>
            <a:ext cx="10676782" cy="660439"/>
          </a:xfrm>
          <a:prstGeom prst="rect">
            <a:avLst/>
          </a:prstGeom>
          <a:noFill/>
          <a:ln/>
        </p:spPr>
        <p:txBody>
          <a:bodyPr wrap="square" lIns="0" tIns="0" rIns="0" bIns="0" rtlCol="0" anchor="t"/>
          <a:lstStyle/>
          <a:p>
            <a:pPr marL="0" marR="0" lvl="0" indent="0" algn="l" defTabSz="914400" rtl="0" eaLnBrk="1" fontAlgn="auto" latinLnBrk="0" hangingPunct="1">
              <a:lnSpc>
                <a:spcPts val="4750"/>
              </a:lnSpc>
              <a:spcBef>
                <a:spcPts val="0"/>
              </a:spcBef>
              <a:spcAft>
                <a:spcPts val="0"/>
              </a:spcAft>
              <a:buClrTx/>
              <a:buSzTx/>
              <a:buFontTx/>
              <a:buNone/>
              <a:tabLst/>
              <a:defRPr/>
            </a:pPr>
            <a:r>
              <a:rPr kumimoji="0" lang="en-US" sz="380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Xây dựng và vận hành bộ máy chính quyền</a:t>
            </a:r>
            <a:endParaRPr kumimoji="0" lang="en-US" sz="3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731265" y="1628120"/>
            <a:ext cx="438626" cy="438626"/>
          </a:xfrm>
          <a:prstGeom prst="roundRect">
            <a:avLst>
              <a:gd name="adj" fmla="val 6668"/>
            </a:avLst>
          </a:prstGeom>
          <a:solidFill>
            <a:srgbClr val="F3EEE3"/>
          </a:solidFill>
          <a:ln/>
        </p:spPr>
        <p:txBody>
          <a:bodyPr/>
          <a:lstStyle/>
          <a:p>
            <a:endParaRPr lang="en-US"/>
          </a:p>
        </p:txBody>
      </p:sp>
      <p:sp>
        <p:nvSpPr>
          <p:cNvPr id="5" name="Text 2"/>
          <p:cNvSpPr/>
          <p:nvPr/>
        </p:nvSpPr>
        <p:spPr>
          <a:xfrm>
            <a:off x="881998" y="1701106"/>
            <a:ext cx="137160" cy="292537"/>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364797" y="1628120"/>
            <a:ext cx="3422690" cy="30456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Củng cố và kiện toàn bộ máy</a:t>
            </a:r>
            <a:endPar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7" name="Text 4"/>
          <p:cNvSpPr/>
          <p:nvPr/>
        </p:nvSpPr>
        <p:spPr>
          <a:xfrm>
            <a:off x="1364797" y="2049601"/>
            <a:ext cx="7145774" cy="66043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Hàng năm coi trọng củng cố, sớm kiện toàn bộ máy </a:t>
            </a:r>
            <a:r>
              <a:rPr kumimoji="0" lang="en-US" sz="2000" b="1" i="0" u="none" strike="noStrike" kern="1200" cap="none" spc="0" normalizeH="0" baseline="0" noProof="0" err="1">
                <a:ln>
                  <a:noFill/>
                </a:ln>
                <a:solidFill>
                  <a:srgbClr val="2B4150"/>
                </a:solidFill>
                <a:effectLst/>
                <a:uLnTx/>
                <a:uFillTx/>
                <a:latin typeface="Source Sans Pro" pitchFamily="34" charset="0"/>
                <a:ea typeface="Source Sans Pro" pitchFamily="34" charset="-122"/>
                <a:cs typeface="Source Sans Pro" pitchFamily="34" charset="-120"/>
              </a:rPr>
              <a:t>chính</a:t>
            </a: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 </a:t>
            </a:r>
            <a:r>
              <a:rPr kumimoji="0" lang="en-US" sz="2000" b="1" i="0" u="none" strike="noStrike" kern="1200" cap="none" spc="0" normalizeH="0" baseline="0" noProof="0" err="1">
                <a:ln>
                  <a:noFill/>
                </a:ln>
                <a:solidFill>
                  <a:srgbClr val="2B4150"/>
                </a:solidFill>
                <a:effectLst/>
                <a:uLnTx/>
                <a:uFillTx/>
                <a:latin typeface="Source Sans Pro" pitchFamily="34" charset="0"/>
                <a:ea typeface="Source Sans Pro" pitchFamily="34" charset="-122"/>
                <a:cs typeface="Source Sans Pro" pitchFamily="34" charset="-120"/>
              </a:rPr>
              <a:t>quyền</a:t>
            </a:r>
            <a:endPar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endParaRPr>
          </a:p>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 theo đúng quy định.</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796095" y="2873273"/>
            <a:ext cx="438626" cy="717193"/>
          </a:xfrm>
          <a:prstGeom prst="roundRect">
            <a:avLst>
              <a:gd name="adj" fmla="val 6668"/>
            </a:avLst>
          </a:prstGeom>
          <a:solidFill>
            <a:srgbClr val="F3EEE3"/>
          </a:solidFill>
          <a:ln/>
        </p:spPr>
        <p:txBody>
          <a:bodyPr/>
          <a:lstStyle/>
          <a:p>
            <a:pPr algn="just"/>
            <a:endParaRPr lang="en-US"/>
          </a:p>
        </p:txBody>
      </p:sp>
      <p:sp>
        <p:nvSpPr>
          <p:cNvPr id="9" name="Text 6"/>
          <p:cNvSpPr/>
          <p:nvPr/>
        </p:nvSpPr>
        <p:spPr>
          <a:xfrm>
            <a:off x="934089" y="2946259"/>
            <a:ext cx="162639" cy="478324"/>
          </a:xfrm>
          <a:prstGeom prst="rect">
            <a:avLst/>
          </a:prstGeom>
          <a:noFill/>
          <a:ln/>
        </p:spPr>
        <p:txBody>
          <a:bodyPr wrap="none" lIns="0" tIns="0" rIns="0" bIns="0" rtlCol="0" anchor="t"/>
          <a:lstStyle/>
          <a:p>
            <a:pPr marL="0" marR="0" lvl="0" indent="0" algn="just"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1429627" y="2873274"/>
            <a:ext cx="2825115" cy="497986"/>
          </a:xfrm>
          <a:prstGeom prst="rect">
            <a:avLst/>
          </a:prstGeom>
          <a:noFill/>
          <a:ln/>
        </p:spPr>
        <p:txBody>
          <a:bodyPr wrap="none" lIns="0" tIns="0" rIns="0" bIns="0" rtlCol="0" anchor="t"/>
          <a:lstStyle/>
          <a:p>
            <a:pPr marL="0" marR="0" lvl="0" indent="0" algn="just"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Lãnh đạo các hoạt động</a:t>
            </a:r>
            <a:endPar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 name="Text 8"/>
          <p:cNvSpPr/>
          <p:nvPr/>
        </p:nvSpPr>
        <p:spPr>
          <a:xfrm>
            <a:off x="1429627" y="3294755"/>
            <a:ext cx="7145774" cy="1020111"/>
          </a:xfrm>
          <a:prstGeom prst="rect">
            <a:avLst/>
          </a:prstGeom>
          <a:noFill/>
          <a:ln/>
        </p:spPr>
        <p:txBody>
          <a:bodyPr wrap="square" lIns="0" tIns="0" rIns="0" bIns="0" rtlCol="0" anchor="t"/>
          <a:lstStyle/>
          <a:p>
            <a:pPr marL="0" marR="0" lvl="0" indent="0" algn="just" defTabSz="914400" rtl="0" eaLnBrk="1" fontAlgn="auto" latinLnBrk="0" hangingPunct="1">
              <a:lnSpc>
                <a:spcPts val="24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Lãnh đạo tốt các hoạt động của Ban giám hiệu, các tổ chuyên môn trong nhà trường thực hiện tốt Quy chế làm việc của cơ quan.</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796095" y="4483335"/>
            <a:ext cx="438626" cy="438626"/>
          </a:xfrm>
          <a:prstGeom prst="roundRect">
            <a:avLst>
              <a:gd name="adj" fmla="val 6668"/>
            </a:avLst>
          </a:prstGeom>
          <a:solidFill>
            <a:srgbClr val="F3EEE3"/>
          </a:solidFill>
          <a:ln/>
        </p:spPr>
        <p:txBody>
          <a:bodyPr/>
          <a:lstStyle/>
          <a:p>
            <a:endParaRPr lang="en-US"/>
          </a:p>
        </p:txBody>
      </p:sp>
      <p:sp>
        <p:nvSpPr>
          <p:cNvPr id="13" name="Text 10"/>
          <p:cNvSpPr/>
          <p:nvPr/>
        </p:nvSpPr>
        <p:spPr>
          <a:xfrm>
            <a:off x="933136" y="4556320"/>
            <a:ext cx="164425" cy="292537"/>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1429627" y="4483335"/>
            <a:ext cx="3829764" cy="30456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Xây dựng kế hoạch và triển khai</a:t>
            </a:r>
            <a:endPar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 12"/>
          <p:cNvSpPr/>
          <p:nvPr/>
        </p:nvSpPr>
        <p:spPr>
          <a:xfrm>
            <a:off x="1429627" y="4904816"/>
            <a:ext cx="7145774" cy="823214"/>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Cần chú trọng việc xây dựng kế hoạch, triển khai, kiểm tra đôn đốc thực hiện nghiêm túc trong tập thể CBGV.</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3"/>
          <p:cNvSpPr/>
          <p:nvPr/>
        </p:nvSpPr>
        <p:spPr>
          <a:xfrm>
            <a:off x="926171" y="6043434"/>
            <a:ext cx="438626" cy="438626"/>
          </a:xfrm>
          <a:prstGeom prst="roundRect">
            <a:avLst>
              <a:gd name="adj" fmla="val 6668"/>
            </a:avLst>
          </a:prstGeom>
          <a:solidFill>
            <a:srgbClr val="F3EEE3"/>
          </a:solidFill>
          <a:ln/>
        </p:spPr>
        <p:txBody>
          <a:bodyPr/>
          <a:lstStyle/>
          <a:p>
            <a:endParaRPr lang="en-US"/>
          </a:p>
        </p:txBody>
      </p:sp>
      <p:sp>
        <p:nvSpPr>
          <p:cNvPr id="17" name="Text 14"/>
          <p:cNvSpPr/>
          <p:nvPr/>
        </p:nvSpPr>
        <p:spPr>
          <a:xfrm>
            <a:off x="1051306" y="6116419"/>
            <a:ext cx="188357" cy="292537"/>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4</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5"/>
          <p:cNvSpPr/>
          <p:nvPr/>
        </p:nvSpPr>
        <p:spPr>
          <a:xfrm>
            <a:off x="1559703" y="6043434"/>
            <a:ext cx="2437209" cy="304562"/>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Giải quyết vấn đề</a:t>
            </a:r>
            <a:endPar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 16"/>
          <p:cNvSpPr/>
          <p:nvPr/>
        </p:nvSpPr>
        <p:spPr>
          <a:xfrm>
            <a:off x="1429627" y="6464915"/>
            <a:ext cx="7275850" cy="823214"/>
          </a:xfrm>
          <a:prstGeom prst="rect">
            <a:avLst/>
          </a:prstGeom>
          <a:noFill/>
          <a:ln/>
        </p:spPr>
        <p:txBody>
          <a:bodyPr wrap="square" lIns="0" tIns="0" rIns="0" bIns="0" rtlCol="0" anchor="t"/>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Tập trung giải quyết tốt các vấn đề mà giáo viên, học sinh, phụ huynh học sinh quan tâm.</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88977"/>
      </p:ext>
    </p:extLst>
  </p:cSld>
  <p:clrMapOvr>
    <a:masterClrMapping/>
  </p:clrMapOvr>
  <mc:AlternateContent xmlns:mc="http://schemas.openxmlformats.org/markup-compatibility/2006">
    <mc:Choice xmlns:p14="http://schemas.microsoft.com/office/powerpoint/2010/main" Requires="p14">
      <p:transition spd="slow" p14:dur="3900">
        <p14:glitter dir="d" pattern="hexagon"/>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64354" y="612458"/>
            <a:ext cx="5557480" cy="694730"/>
          </a:xfrm>
          <a:prstGeom prst="rect">
            <a:avLst/>
          </a:prstGeom>
          <a:noFill/>
          <a:ln/>
        </p:spPr>
        <p:txBody>
          <a:bodyPr wrap="none" lIns="0" tIns="0" rIns="0" bIns="0" rtlCol="0" anchor="t"/>
          <a:lstStyle/>
          <a:p>
            <a:pPr marL="0" marR="0" lvl="0" indent="0" algn="l" defTabSz="914400" rtl="0" eaLnBrk="1" fontAlgn="auto" latinLnBrk="0" hangingPunct="1">
              <a:lnSpc>
                <a:spcPts val="5450"/>
              </a:lnSpc>
              <a:spcBef>
                <a:spcPts val="0"/>
              </a:spcBef>
              <a:spcAft>
                <a:spcPts val="0"/>
              </a:spcAft>
              <a:buClrTx/>
              <a:buSzTx/>
              <a:buFontTx/>
              <a:buNone/>
              <a:tabLst/>
              <a:defRPr/>
            </a:pPr>
            <a:r>
              <a:rPr kumimoji="0" lang="en-US" sz="43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Công tác Công đoàn</a:t>
            </a:r>
            <a:endParaRPr kumimoji="0" lang="en-US" sz="4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3"/>
          <a:stretch>
            <a:fillRect/>
          </a:stretch>
        </p:blipFill>
        <p:spPr>
          <a:xfrm>
            <a:off x="6264354" y="1640562"/>
            <a:ext cx="1111448" cy="1992154"/>
          </a:xfrm>
          <a:prstGeom prst="rect">
            <a:avLst/>
          </a:prstGeom>
        </p:spPr>
      </p:pic>
      <p:sp>
        <p:nvSpPr>
          <p:cNvPr id="5" name="Text 1"/>
          <p:cNvSpPr/>
          <p:nvPr/>
        </p:nvSpPr>
        <p:spPr>
          <a:xfrm>
            <a:off x="7709178" y="1862852"/>
            <a:ext cx="3025259" cy="347305"/>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Trách nhiệm của Chi bộ</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2"/>
          <p:cNvSpPr/>
          <p:nvPr/>
        </p:nvSpPr>
        <p:spPr>
          <a:xfrm>
            <a:off x="7709178" y="2343507"/>
            <a:ext cx="6143268" cy="106691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Chi bộ có trách nhiệm tạo điều kiện để tổ chức Công đoàn làm tốt chức năng vận động cán bộ công chức viên chức hoàn thành nhiệm vụ chính trị.</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6264354" y="3632716"/>
            <a:ext cx="1111448" cy="1992154"/>
          </a:xfrm>
          <a:prstGeom prst="rect">
            <a:avLst/>
          </a:prstGeom>
        </p:spPr>
      </p:pic>
      <p:sp>
        <p:nvSpPr>
          <p:cNvPr id="8" name="Text 3"/>
          <p:cNvSpPr/>
          <p:nvPr/>
        </p:nvSpPr>
        <p:spPr>
          <a:xfrm>
            <a:off x="7709178" y="3855006"/>
            <a:ext cx="2778681" cy="347305"/>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Chức năng giám sát</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 4"/>
          <p:cNvSpPr/>
          <p:nvPr/>
        </p:nvSpPr>
        <p:spPr>
          <a:xfrm>
            <a:off x="7709178" y="4335661"/>
            <a:ext cx="6143268" cy="106691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Đồng thời làm tốt chức năng giám sát hoạt động của cơ quan, tham gia giải quyết và bảo vệ quyền lợi chính đáng của cán bộ và Đoàn viên Công đoàn.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5"/>
          <a:stretch>
            <a:fillRect/>
          </a:stretch>
        </p:blipFill>
        <p:spPr>
          <a:xfrm>
            <a:off x="6264354" y="5624870"/>
            <a:ext cx="1111448" cy="1992154"/>
          </a:xfrm>
          <a:prstGeom prst="rect">
            <a:avLst/>
          </a:prstGeom>
        </p:spPr>
      </p:pic>
      <p:sp>
        <p:nvSpPr>
          <p:cNvPr id="11" name="Text 5"/>
          <p:cNvSpPr/>
          <p:nvPr/>
        </p:nvSpPr>
        <p:spPr>
          <a:xfrm>
            <a:off x="7709178" y="5847159"/>
            <a:ext cx="3514130" cy="347305"/>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Thực hiện quy chế dân chủ</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 6"/>
          <p:cNvSpPr/>
          <p:nvPr/>
        </p:nvSpPr>
        <p:spPr>
          <a:xfrm>
            <a:off x="7709178" y="6327815"/>
            <a:ext cx="6143268" cy="106691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Thực hiện quy chế dân chủ, Công đoàn kết hợp với chính quyền làm tốt việc chăm lo đời sống tinh thần và vật chất cho cán bộ công chức viên chức.</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A red and black symbol&#10;&#10;AI-generated content may be incorrect.">
            <a:extLst>
              <a:ext uri="{FF2B5EF4-FFF2-40B4-BE49-F238E27FC236}">
                <a16:creationId xmlns:a16="http://schemas.microsoft.com/office/drawing/2014/main" id="{737231F9-8085-9267-6FF3-FAA70FE3C5E2}"/>
              </a:ext>
            </a:extLst>
          </p:cNvPr>
          <p:cNvPicPr>
            <a:picLocks noChangeAspect="1"/>
          </p:cNvPicPr>
          <p:nvPr/>
        </p:nvPicPr>
        <p:blipFill>
          <a:blip r:embed="rId6"/>
          <a:stretch>
            <a:fillRect/>
          </a:stretch>
        </p:blipFill>
        <p:spPr>
          <a:xfrm>
            <a:off x="957599" y="395906"/>
            <a:ext cx="3652431" cy="3192495"/>
          </a:xfrm>
          <a:prstGeom prst="rect">
            <a:avLst/>
          </a:prstGeom>
        </p:spPr>
      </p:pic>
      <p:pic>
        <p:nvPicPr>
          <p:cNvPr id="15" name="Picture 14" descr="A logo of a company&#10;&#10;AI-generated content may be incorrect.">
            <a:extLst>
              <a:ext uri="{FF2B5EF4-FFF2-40B4-BE49-F238E27FC236}">
                <a16:creationId xmlns:a16="http://schemas.microsoft.com/office/drawing/2014/main" id="{DB58D67A-1D1F-8E2F-252A-60C89F57802A}"/>
              </a:ext>
            </a:extLst>
          </p:cNvPr>
          <p:cNvPicPr>
            <a:picLocks noChangeAspect="1"/>
          </p:cNvPicPr>
          <p:nvPr/>
        </p:nvPicPr>
        <p:blipFill>
          <a:blip r:embed="rId7"/>
          <a:stretch>
            <a:fillRect/>
          </a:stretch>
        </p:blipFill>
        <p:spPr>
          <a:xfrm>
            <a:off x="957599" y="4620534"/>
            <a:ext cx="4260907" cy="2453250"/>
          </a:xfrm>
          <a:prstGeom prst="rect">
            <a:avLst/>
          </a:prstGeom>
        </p:spPr>
      </p:pic>
    </p:spTree>
    <p:extLst>
      <p:ext uri="{BB962C8B-B14F-4D97-AF65-F5344CB8AC3E}">
        <p14:creationId xmlns:p14="http://schemas.microsoft.com/office/powerpoint/2010/main" val="3477833092"/>
      </p:ext>
    </p:extLst>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239560" y="2952274"/>
            <a:ext cx="3452932"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Xây dựng tiêu chí thi đua</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0"/>
          <p:cNvSpPr/>
          <p:nvPr/>
        </p:nvSpPr>
        <p:spPr>
          <a:xfrm>
            <a:off x="4692492" y="805875"/>
            <a:ext cx="6024205"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Vai trò của Công đoàn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442692"/>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Công đoàn tích cực tham gia với BGH xây dựng tiêu chí thi đua phù hợp</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329839" y="3161943"/>
            <a:ext cx="132993"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2589371"/>
            <a:ext cx="3061811"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Phát động phong trào</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9937790" y="3079790"/>
            <a:ext cx="3898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Thường xuyên phát động những phong trào thi đua, động viên cán bộ đoàn viên công đoàn tham gia vào các phong trào của nhà trường.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543449" y="3550444"/>
            <a:ext cx="157639"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7"/>
          <p:cNvSpPr/>
          <p:nvPr/>
        </p:nvSpPr>
        <p:spPr>
          <a:xfrm>
            <a:off x="9937790" y="522339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Xây dựng đoàn kết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8"/>
          <p:cNvSpPr/>
          <p:nvPr/>
        </p:nvSpPr>
        <p:spPr>
          <a:xfrm>
            <a:off x="9937790" y="5713809"/>
            <a:ext cx="38988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Cần xác định rõ Công đoàn là lực lượng nòng cốt, là trung tâm trong việc xây dựng khối đoàn kết nội bộ</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154114" y="5776317"/>
            <a:ext cx="159306"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793790" y="5227677"/>
            <a:ext cx="3898702" cy="708660"/>
          </a:xfrm>
          <a:prstGeom prst="rect">
            <a:avLst/>
          </a:prstGeom>
          <a:noFill/>
          <a:ln/>
        </p:spPr>
        <p:txBody>
          <a:bodyPr wrap="squar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Triển khai Chỉ thị, Nghị quyết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1"/>
          <p:cNvSpPr/>
          <p:nvPr/>
        </p:nvSpPr>
        <p:spPr>
          <a:xfrm>
            <a:off x="793790" y="6072426"/>
            <a:ext cx="3898702" cy="725805"/>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Vận động và triển khai, thực hiện các Chỉ thị, Nghị quyết của Đảng.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pic>
        <p:nvPicPr>
          <p:cNvPr id="19" name="Picture 18" descr="A logo of a company&#10;&#10;AI-generated content may be incorrect.">
            <a:extLst>
              <a:ext uri="{FF2B5EF4-FFF2-40B4-BE49-F238E27FC236}">
                <a16:creationId xmlns:a16="http://schemas.microsoft.com/office/drawing/2014/main" id="{A1204CB2-FA29-B368-D639-6902AE14B257}"/>
              </a:ext>
            </a:extLst>
          </p:cNvPr>
          <p:cNvPicPr>
            <a:picLocks noChangeAspect="1"/>
          </p:cNvPicPr>
          <p:nvPr/>
        </p:nvPicPr>
        <p:blipFill>
          <a:blip r:embed="rId7">
            <a:lum bright="70000" contrast="-70000"/>
          </a:blip>
          <a:stretch>
            <a:fillRect/>
          </a:stretch>
        </p:blipFill>
        <p:spPr>
          <a:xfrm>
            <a:off x="2743141" y="440817"/>
            <a:ext cx="2075697" cy="1195098"/>
          </a:xfrm>
          <a:prstGeom prst="rect">
            <a:avLst/>
          </a:prstGeom>
        </p:spPr>
      </p:pic>
      <p:sp>
        <p:nvSpPr>
          <p:cNvPr id="18" name="Text 12"/>
          <p:cNvSpPr/>
          <p:nvPr/>
        </p:nvSpPr>
        <p:spPr>
          <a:xfrm>
            <a:off x="5916573" y="5387816"/>
            <a:ext cx="182523"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0850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58044" y="606266"/>
            <a:ext cx="7600712" cy="1378029"/>
          </a:xfrm>
          <a:prstGeom prst="rect">
            <a:avLst/>
          </a:prstGeom>
          <a:noFill/>
          <a:ln/>
        </p:spPr>
        <p:txBody>
          <a:bodyPr wrap="square" lIns="0" tIns="0" rIns="0" bIns="0" rtlCol="0" anchor="t"/>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30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Công tác Đoàn Thanh niên Cộng sản Hồ Chí Minh</a:t>
            </a:r>
            <a:endParaRPr kumimoji="0" lang="en-US" sz="4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6573441" y="2314932"/>
            <a:ext cx="30480" cy="5309949"/>
          </a:xfrm>
          <a:prstGeom prst="roundRect">
            <a:avLst>
              <a:gd name="adj" fmla="val 108513"/>
            </a:avLst>
          </a:prstGeom>
          <a:solidFill>
            <a:srgbClr val="D9D4C9"/>
          </a:solidFill>
          <a:ln/>
        </p:spPr>
        <p:txBody>
          <a:bodyPr/>
          <a:lstStyle/>
          <a:p>
            <a:endParaRPr lang="en-US"/>
          </a:p>
        </p:txBody>
      </p:sp>
      <p:sp>
        <p:nvSpPr>
          <p:cNvPr id="5" name="Shape 2"/>
          <p:cNvSpPr/>
          <p:nvPr/>
        </p:nvSpPr>
        <p:spPr>
          <a:xfrm>
            <a:off x="6806208" y="2795707"/>
            <a:ext cx="771644" cy="30480"/>
          </a:xfrm>
          <a:prstGeom prst="roundRect">
            <a:avLst>
              <a:gd name="adj" fmla="val 108513"/>
            </a:avLst>
          </a:prstGeom>
          <a:solidFill>
            <a:srgbClr val="D9D4C9"/>
          </a:solidFill>
          <a:ln/>
        </p:spPr>
        <p:txBody>
          <a:bodyPr/>
          <a:lstStyle/>
          <a:p>
            <a:endParaRPr lang="en-US"/>
          </a:p>
        </p:txBody>
      </p:sp>
      <p:sp>
        <p:nvSpPr>
          <p:cNvPr id="6" name="Shape 3"/>
          <p:cNvSpPr/>
          <p:nvPr/>
        </p:nvSpPr>
        <p:spPr>
          <a:xfrm>
            <a:off x="6340673" y="2562939"/>
            <a:ext cx="496014" cy="496014"/>
          </a:xfrm>
          <a:prstGeom prst="roundRect">
            <a:avLst>
              <a:gd name="adj" fmla="val 6668"/>
            </a:avLst>
          </a:prstGeom>
          <a:solidFill>
            <a:srgbClr val="F3EEE3"/>
          </a:solidFill>
          <a:ln/>
        </p:spPr>
        <p:txBody>
          <a:bodyPr/>
          <a:lstStyle/>
          <a:p>
            <a:endParaRPr lang="en-US"/>
          </a:p>
        </p:txBody>
      </p:sp>
      <p:sp>
        <p:nvSpPr>
          <p:cNvPr id="7" name="Text 4"/>
          <p:cNvSpPr/>
          <p:nvPr/>
        </p:nvSpPr>
        <p:spPr>
          <a:xfrm>
            <a:off x="6511052" y="2645569"/>
            <a:ext cx="155138" cy="330756"/>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7801332" y="2535317"/>
            <a:ext cx="2756178" cy="34444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Lãnh đạo Chi Đoàn</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7801332" y="3012043"/>
            <a:ext cx="6057424" cy="705564"/>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Chi bộ lãnh đạo Chi Đoàn, tích cực tham gia các phong trào thi đua của nhà trường</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6806208" y="4639151"/>
            <a:ext cx="771644" cy="30480"/>
          </a:xfrm>
          <a:prstGeom prst="roundRect">
            <a:avLst>
              <a:gd name="adj" fmla="val 108513"/>
            </a:avLst>
          </a:prstGeom>
          <a:solidFill>
            <a:srgbClr val="D9D4C9"/>
          </a:solidFill>
          <a:ln/>
        </p:spPr>
        <p:txBody>
          <a:bodyPr/>
          <a:lstStyle/>
          <a:p>
            <a:endParaRPr lang="en-US"/>
          </a:p>
        </p:txBody>
      </p:sp>
      <p:sp>
        <p:nvSpPr>
          <p:cNvPr id="11" name="Shape 8"/>
          <p:cNvSpPr/>
          <p:nvPr/>
        </p:nvSpPr>
        <p:spPr>
          <a:xfrm>
            <a:off x="6340673" y="4406384"/>
            <a:ext cx="496014" cy="496014"/>
          </a:xfrm>
          <a:prstGeom prst="roundRect">
            <a:avLst>
              <a:gd name="adj" fmla="val 6668"/>
            </a:avLst>
          </a:prstGeom>
          <a:solidFill>
            <a:srgbClr val="F3EEE3"/>
          </a:solidFill>
          <a:ln/>
        </p:spPr>
        <p:txBody>
          <a:bodyPr/>
          <a:lstStyle/>
          <a:p>
            <a:endParaRPr lang="en-US"/>
          </a:p>
        </p:txBody>
      </p:sp>
      <p:sp>
        <p:nvSpPr>
          <p:cNvPr id="12" name="Text 9"/>
          <p:cNvSpPr/>
          <p:nvPr/>
        </p:nvSpPr>
        <p:spPr>
          <a:xfrm>
            <a:off x="6496645" y="4489013"/>
            <a:ext cx="183952" cy="330756"/>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7801332" y="4378762"/>
            <a:ext cx="2824043" cy="34444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Tham gia phong trào</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7801332" y="4855488"/>
            <a:ext cx="6057424" cy="352782"/>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Tham gia các phong trào văn hóa, văn nghệ, thể dục, thể thao</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2"/>
          <p:cNvSpPr/>
          <p:nvPr/>
        </p:nvSpPr>
        <p:spPr>
          <a:xfrm>
            <a:off x="6806208" y="6129814"/>
            <a:ext cx="771644" cy="30480"/>
          </a:xfrm>
          <a:prstGeom prst="roundRect">
            <a:avLst>
              <a:gd name="adj" fmla="val 108513"/>
            </a:avLst>
          </a:prstGeom>
          <a:solidFill>
            <a:srgbClr val="D9D4C9"/>
          </a:solidFill>
          <a:ln/>
        </p:spPr>
        <p:txBody>
          <a:bodyPr/>
          <a:lstStyle/>
          <a:p>
            <a:endParaRPr lang="en-US"/>
          </a:p>
        </p:txBody>
      </p:sp>
      <p:sp>
        <p:nvSpPr>
          <p:cNvPr id="16" name="Shape 13"/>
          <p:cNvSpPr/>
          <p:nvPr/>
        </p:nvSpPr>
        <p:spPr>
          <a:xfrm>
            <a:off x="6340673" y="5897047"/>
            <a:ext cx="496014" cy="496014"/>
          </a:xfrm>
          <a:prstGeom prst="roundRect">
            <a:avLst>
              <a:gd name="adj" fmla="val 6668"/>
            </a:avLst>
          </a:prstGeom>
          <a:solidFill>
            <a:srgbClr val="F3EEE3"/>
          </a:solidFill>
          <a:ln/>
        </p:spPr>
        <p:txBody>
          <a:bodyPr/>
          <a:lstStyle/>
          <a:p>
            <a:endParaRPr lang="en-US"/>
          </a:p>
        </p:txBody>
      </p:sp>
      <p:sp>
        <p:nvSpPr>
          <p:cNvPr id="17" name="Text 14"/>
          <p:cNvSpPr/>
          <p:nvPr/>
        </p:nvSpPr>
        <p:spPr>
          <a:xfrm>
            <a:off x="6495693" y="5979676"/>
            <a:ext cx="185857" cy="330756"/>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5"/>
          <p:cNvSpPr/>
          <p:nvPr/>
        </p:nvSpPr>
        <p:spPr>
          <a:xfrm>
            <a:off x="7801332" y="5869424"/>
            <a:ext cx="2772847" cy="34444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Ứng dụng công nghệ</a:t>
            </a:r>
            <a:endParaRPr kumimoji="0" lang="en-US" sz="21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6"/>
          <p:cNvSpPr/>
          <p:nvPr/>
        </p:nvSpPr>
        <p:spPr>
          <a:xfrm>
            <a:off x="7801332" y="6346150"/>
            <a:ext cx="6057424" cy="1058347"/>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Đặc biệt xung kích đi đầu trong việc ứng dụng công nghệ thông tin vào giảng dạy, trong việc tự học, tự rèn và sáng tạo, phấn đấu vươn lên để đáp ứng với tình hình mới.</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1781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1647" y="621983"/>
            <a:ext cx="13047107" cy="1484233"/>
          </a:xfrm>
          <a:prstGeom prst="rect">
            <a:avLst/>
          </a:prstGeom>
          <a:noFill/>
          <a:ln/>
        </p:spPr>
        <p:txBody>
          <a:bodyPr wrap="square" lIns="0" tIns="0" rIns="0" bIns="0" rtlCol="0" anchor="t"/>
          <a:lstStyle/>
          <a:p>
            <a:pPr marL="0" indent="0" algn="ctr">
              <a:lnSpc>
                <a:spcPts val="5800"/>
              </a:lnSpc>
              <a:buNone/>
            </a:pPr>
            <a:r>
              <a:rPr lang="en-US" sz="4650" b="1">
                <a:solidFill>
                  <a:srgbClr val="0000CC"/>
                </a:solidFill>
                <a:latin typeface="Petrona Bold" pitchFamily="34" charset="0"/>
                <a:ea typeface="Petrona Bold" pitchFamily="34" charset="-122"/>
                <a:cs typeface="Petrona Bold" pitchFamily="34" charset="-120"/>
              </a:rPr>
              <a:t>Kết quả xếp loại 2 mặt chung </a:t>
            </a:r>
            <a:r>
              <a:rPr lang="en-US" sz="4650" b="1" err="1">
                <a:solidFill>
                  <a:srgbClr val="0000CC"/>
                </a:solidFill>
                <a:latin typeface="Petrona Bold" pitchFamily="34" charset="0"/>
                <a:ea typeface="Petrona Bold" pitchFamily="34" charset="-122"/>
                <a:cs typeface="Petrona Bold" pitchFamily="34" charset="-120"/>
              </a:rPr>
              <a:t>toàn</a:t>
            </a:r>
            <a:r>
              <a:rPr lang="en-US" sz="4650" b="1">
                <a:solidFill>
                  <a:srgbClr val="0000CC"/>
                </a:solidFill>
                <a:latin typeface="Petrona Bold" pitchFamily="34" charset="0"/>
                <a:ea typeface="Petrona Bold" pitchFamily="34" charset="-122"/>
                <a:cs typeface="Petrona Bold" pitchFamily="34" charset="-120"/>
              </a:rPr>
              <a:t> </a:t>
            </a:r>
            <a:r>
              <a:rPr lang="en-US" sz="4650" b="1" err="1">
                <a:solidFill>
                  <a:srgbClr val="0000CC"/>
                </a:solidFill>
                <a:latin typeface="Petrona Bold" pitchFamily="34" charset="0"/>
                <a:ea typeface="Petrona Bold" pitchFamily="34" charset="-122"/>
                <a:cs typeface="Petrona Bold" pitchFamily="34" charset="-120"/>
              </a:rPr>
              <a:t>trường</a:t>
            </a:r>
            <a:endParaRPr lang="en-US" sz="4650" b="1">
              <a:solidFill>
                <a:srgbClr val="0000CC"/>
              </a:solidFill>
              <a:latin typeface="Petrona Bold" pitchFamily="34" charset="0"/>
              <a:ea typeface="Petrona Bold" pitchFamily="34" charset="-122"/>
              <a:cs typeface="Petrona Bold" pitchFamily="34" charset="-120"/>
            </a:endParaRPr>
          </a:p>
          <a:p>
            <a:pPr marL="0" indent="0" algn="ctr">
              <a:lnSpc>
                <a:spcPts val="5800"/>
              </a:lnSpc>
              <a:buNone/>
            </a:pPr>
            <a:r>
              <a:rPr lang="en-US" sz="4650" b="1">
                <a:solidFill>
                  <a:srgbClr val="0000CC"/>
                </a:solidFill>
                <a:latin typeface="Petrona Bold" pitchFamily="34" charset="0"/>
                <a:ea typeface="Petrona Bold" pitchFamily="34" charset="-122"/>
                <a:cs typeface="Petrona Bold" pitchFamily="34" charset="-120"/>
              </a:rPr>
              <a:t> năm học 2023-2024</a:t>
            </a:r>
            <a:endParaRPr lang="en-US" sz="4650">
              <a:solidFill>
                <a:srgbClr val="0000CC"/>
              </a:solidFill>
            </a:endParaRPr>
          </a:p>
        </p:txBody>
      </p:sp>
      <p:sp>
        <p:nvSpPr>
          <p:cNvPr id="3" name="Text 1"/>
          <p:cNvSpPr/>
          <p:nvPr/>
        </p:nvSpPr>
        <p:spPr>
          <a:xfrm>
            <a:off x="791647" y="2671524"/>
            <a:ext cx="2968823" cy="371118"/>
          </a:xfrm>
          <a:prstGeom prst="rect">
            <a:avLst/>
          </a:prstGeom>
          <a:noFill/>
          <a:ln/>
        </p:spPr>
        <p:txBody>
          <a:bodyPr wrap="none" lIns="0" tIns="0" rIns="0" bIns="0" rtlCol="0" anchor="t"/>
          <a:lstStyle/>
          <a:p>
            <a:pPr marL="0" indent="0">
              <a:lnSpc>
                <a:spcPts val="2900"/>
              </a:lnSpc>
              <a:buNone/>
            </a:pPr>
            <a:r>
              <a:rPr lang="en-US" sz="2300" b="1">
                <a:solidFill>
                  <a:srgbClr val="000000"/>
                </a:solidFill>
                <a:latin typeface="Petrona Bold" pitchFamily="34" charset="0"/>
                <a:ea typeface="Petrona Bold" pitchFamily="34" charset="-122"/>
                <a:cs typeface="Petrona Bold" pitchFamily="34" charset="-120"/>
              </a:rPr>
              <a:t>Khối 6,7,8 (TT22)</a:t>
            </a:r>
            <a:endParaRPr lang="en-US" sz="2300"/>
          </a:p>
        </p:txBody>
      </p:sp>
      <p:sp>
        <p:nvSpPr>
          <p:cNvPr id="4" name="Text 2"/>
          <p:cNvSpPr/>
          <p:nvPr/>
        </p:nvSpPr>
        <p:spPr>
          <a:xfrm>
            <a:off x="791647" y="3268742"/>
            <a:ext cx="6247686" cy="361950"/>
          </a:xfrm>
          <a:prstGeom prst="rect">
            <a:avLst/>
          </a:prstGeom>
          <a:noFill/>
          <a:ln/>
        </p:spPr>
        <p:txBody>
          <a:bodyPr wrap="none" lIns="0" tIns="0" rIns="0" bIns="0" rtlCol="0" anchor="t"/>
          <a:lstStyle/>
          <a:p>
            <a:pPr marL="0" indent="0">
              <a:lnSpc>
                <a:spcPts val="2800"/>
              </a:lnSpc>
              <a:buNone/>
            </a:pPr>
            <a:r>
              <a:rPr lang="en-US" sz="2400" b="1">
                <a:solidFill>
                  <a:srgbClr val="002060"/>
                </a:solidFill>
                <a:latin typeface="Inter" pitchFamily="34" charset="0"/>
                <a:ea typeface="Inter" pitchFamily="34" charset="-122"/>
                <a:cs typeface="Inter" pitchFamily="34" charset="-120"/>
              </a:rPr>
              <a:t>Kết quả học tập:</a:t>
            </a:r>
            <a:endParaRPr lang="en-US" sz="2400" b="1">
              <a:solidFill>
                <a:srgbClr val="002060"/>
              </a:solidFill>
            </a:endParaRPr>
          </a:p>
        </p:txBody>
      </p:sp>
      <p:sp>
        <p:nvSpPr>
          <p:cNvPr id="5" name="Text 3"/>
          <p:cNvSpPr/>
          <p:nvPr/>
        </p:nvSpPr>
        <p:spPr>
          <a:xfrm>
            <a:off x="993522" y="3834170"/>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Tốt: 127= 35,7%</a:t>
            </a:r>
            <a:endParaRPr lang="en-US" sz="1750" b="1"/>
          </a:p>
        </p:txBody>
      </p:sp>
      <p:sp>
        <p:nvSpPr>
          <p:cNvPr id="6" name="Text 4"/>
          <p:cNvSpPr/>
          <p:nvPr/>
        </p:nvSpPr>
        <p:spPr>
          <a:xfrm>
            <a:off x="993522" y="4275177"/>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khá: 138=38,8%</a:t>
            </a:r>
            <a:endParaRPr lang="en-US" sz="1750" b="1"/>
          </a:p>
        </p:txBody>
      </p:sp>
      <p:sp>
        <p:nvSpPr>
          <p:cNvPr id="7" name="Text 5"/>
          <p:cNvSpPr/>
          <p:nvPr/>
        </p:nvSpPr>
        <p:spPr>
          <a:xfrm>
            <a:off x="993522" y="4716185"/>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Đạt: 78=21,9%</a:t>
            </a:r>
            <a:endParaRPr lang="en-US" sz="1750" b="1"/>
          </a:p>
        </p:txBody>
      </p:sp>
      <p:sp>
        <p:nvSpPr>
          <p:cNvPr id="8" name="Text 6"/>
          <p:cNvSpPr/>
          <p:nvPr/>
        </p:nvSpPr>
        <p:spPr>
          <a:xfrm>
            <a:off x="993522" y="5157192"/>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chưa đạt: 11=3,6%</a:t>
            </a:r>
            <a:endParaRPr lang="en-US" sz="1750" b="1"/>
          </a:p>
        </p:txBody>
      </p:sp>
      <p:sp>
        <p:nvSpPr>
          <p:cNvPr id="9" name="Text 7"/>
          <p:cNvSpPr/>
          <p:nvPr/>
        </p:nvSpPr>
        <p:spPr>
          <a:xfrm>
            <a:off x="791647" y="5722620"/>
            <a:ext cx="6247686" cy="361950"/>
          </a:xfrm>
          <a:prstGeom prst="rect">
            <a:avLst/>
          </a:prstGeom>
          <a:noFill/>
          <a:ln/>
        </p:spPr>
        <p:txBody>
          <a:bodyPr wrap="none" lIns="0" tIns="0" rIns="0" bIns="0" rtlCol="0" anchor="t"/>
          <a:lstStyle/>
          <a:p>
            <a:pPr marL="0" indent="0">
              <a:lnSpc>
                <a:spcPts val="2800"/>
              </a:lnSpc>
              <a:buNone/>
            </a:pPr>
            <a:r>
              <a:rPr lang="en-US" sz="2400" b="1">
                <a:solidFill>
                  <a:srgbClr val="002060"/>
                </a:solidFill>
                <a:latin typeface="Inter" pitchFamily="34" charset="0"/>
                <a:ea typeface="Inter" pitchFamily="34" charset="-122"/>
                <a:cs typeface="Inter" pitchFamily="34" charset="-120"/>
              </a:rPr>
              <a:t>Kết quả rèn luyện đạo đức:</a:t>
            </a:r>
            <a:endParaRPr lang="en-US" sz="2400" b="1">
              <a:solidFill>
                <a:srgbClr val="002060"/>
              </a:solidFill>
            </a:endParaRPr>
          </a:p>
        </p:txBody>
      </p:sp>
      <p:sp>
        <p:nvSpPr>
          <p:cNvPr id="10" name="Text 8"/>
          <p:cNvSpPr/>
          <p:nvPr/>
        </p:nvSpPr>
        <p:spPr>
          <a:xfrm>
            <a:off x="1088529" y="6288048"/>
            <a:ext cx="6247686" cy="361950"/>
          </a:xfrm>
          <a:prstGeom prst="rect">
            <a:avLst/>
          </a:prstGeom>
          <a:noFill/>
          <a:ln/>
        </p:spPr>
        <p:txBody>
          <a:bodyPr wrap="none" lIns="0" tIns="0" rIns="0" bIns="0" rtlCol="0" anchor="t"/>
          <a:lstStyle/>
          <a:p>
            <a:pPr marL="342900" indent="-342900">
              <a:lnSpc>
                <a:spcPts val="2800"/>
              </a:lnSpc>
              <a:buSzPct val="100000"/>
              <a:buChar char="•"/>
            </a:pPr>
            <a:r>
              <a:rPr lang="en-US" sz="2000" b="1">
                <a:solidFill>
                  <a:srgbClr val="272525"/>
                </a:solidFill>
                <a:latin typeface="Inter" pitchFamily="34" charset="0"/>
                <a:ea typeface="Inter" pitchFamily="34" charset="-122"/>
                <a:cs typeface="Inter" pitchFamily="34" charset="-120"/>
              </a:rPr>
              <a:t>XL tốt: 263=73,7%</a:t>
            </a:r>
            <a:endParaRPr lang="en-US" sz="2000" b="1"/>
          </a:p>
        </p:txBody>
      </p:sp>
      <p:sp>
        <p:nvSpPr>
          <p:cNvPr id="11" name="Text 9"/>
          <p:cNvSpPr/>
          <p:nvPr/>
        </p:nvSpPr>
        <p:spPr>
          <a:xfrm>
            <a:off x="1088529" y="6729055"/>
            <a:ext cx="6247686" cy="361950"/>
          </a:xfrm>
          <a:prstGeom prst="rect">
            <a:avLst/>
          </a:prstGeom>
          <a:noFill/>
          <a:ln/>
        </p:spPr>
        <p:txBody>
          <a:bodyPr wrap="none" lIns="0" tIns="0" rIns="0" bIns="0" rtlCol="0" anchor="t"/>
          <a:lstStyle/>
          <a:p>
            <a:pPr marL="342900" indent="-342900">
              <a:lnSpc>
                <a:spcPts val="2800"/>
              </a:lnSpc>
              <a:buSzPct val="100000"/>
              <a:buChar char="•"/>
            </a:pPr>
            <a:r>
              <a:rPr lang="en-US" sz="2000" b="1">
                <a:solidFill>
                  <a:srgbClr val="272525"/>
                </a:solidFill>
                <a:latin typeface="Inter" pitchFamily="34" charset="0"/>
                <a:ea typeface="Inter" pitchFamily="34" charset="-122"/>
                <a:cs typeface="Inter" pitchFamily="34" charset="-120"/>
              </a:rPr>
              <a:t>XL khá: 73=20,5%</a:t>
            </a:r>
            <a:endParaRPr lang="en-US" sz="2000" b="1"/>
          </a:p>
        </p:txBody>
      </p:sp>
      <p:sp>
        <p:nvSpPr>
          <p:cNvPr id="12" name="Text 10"/>
          <p:cNvSpPr/>
          <p:nvPr/>
        </p:nvSpPr>
        <p:spPr>
          <a:xfrm>
            <a:off x="1088529" y="7170063"/>
            <a:ext cx="6247686" cy="361950"/>
          </a:xfrm>
          <a:prstGeom prst="rect">
            <a:avLst/>
          </a:prstGeom>
          <a:noFill/>
          <a:ln/>
        </p:spPr>
        <p:txBody>
          <a:bodyPr wrap="none" lIns="0" tIns="0" rIns="0" bIns="0" rtlCol="0" anchor="t"/>
          <a:lstStyle/>
          <a:p>
            <a:pPr marL="342900" indent="-342900">
              <a:lnSpc>
                <a:spcPts val="2800"/>
              </a:lnSpc>
              <a:buSzPct val="100000"/>
              <a:buChar char="•"/>
            </a:pPr>
            <a:r>
              <a:rPr lang="en-US" sz="2000" b="1">
                <a:solidFill>
                  <a:srgbClr val="272525"/>
                </a:solidFill>
                <a:latin typeface="Inter" pitchFamily="34" charset="0"/>
                <a:ea typeface="Inter" pitchFamily="34" charset="-122"/>
                <a:cs typeface="Inter" pitchFamily="34" charset="-120"/>
              </a:rPr>
              <a:t>XL Đạt: 18=5,8%</a:t>
            </a:r>
            <a:endParaRPr lang="en-US" sz="2000" b="1"/>
          </a:p>
        </p:txBody>
      </p:sp>
      <p:sp>
        <p:nvSpPr>
          <p:cNvPr id="13" name="Text 11"/>
          <p:cNvSpPr/>
          <p:nvPr/>
        </p:nvSpPr>
        <p:spPr>
          <a:xfrm>
            <a:off x="7598688" y="2671524"/>
            <a:ext cx="2968823" cy="371118"/>
          </a:xfrm>
          <a:prstGeom prst="rect">
            <a:avLst/>
          </a:prstGeom>
          <a:noFill/>
          <a:ln/>
        </p:spPr>
        <p:txBody>
          <a:bodyPr wrap="none" lIns="0" tIns="0" rIns="0" bIns="0" rtlCol="0" anchor="t"/>
          <a:lstStyle/>
          <a:p>
            <a:pPr marL="0" indent="0">
              <a:lnSpc>
                <a:spcPts val="2900"/>
              </a:lnSpc>
              <a:buNone/>
            </a:pPr>
            <a:r>
              <a:rPr lang="en-US" sz="2300" b="1">
                <a:solidFill>
                  <a:srgbClr val="000000"/>
                </a:solidFill>
                <a:latin typeface="Petrona Bold" pitchFamily="34" charset="0"/>
                <a:ea typeface="Petrona Bold" pitchFamily="34" charset="-122"/>
                <a:cs typeface="Petrona Bold" pitchFamily="34" charset="-120"/>
              </a:rPr>
              <a:t>Khối 9 (TT58)</a:t>
            </a:r>
            <a:endParaRPr lang="en-US" sz="2300"/>
          </a:p>
        </p:txBody>
      </p:sp>
      <p:sp>
        <p:nvSpPr>
          <p:cNvPr id="14" name="Text 12"/>
          <p:cNvSpPr/>
          <p:nvPr/>
        </p:nvSpPr>
        <p:spPr>
          <a:xfrm>
            <a:off x="7598688" y="3268742"/>
            <a:ext cx="6247686" cy="361950"/>
          </a:xfrm>
          <a:prstGeom prst="rect">
            <a:avLst/>
          </a:prstGeom>
          <a:noFill/>
          <a:ln/>
        </p:spPr>
        <p:txBody>
          <a:bodyPr wrap="none" lIns="0" tIns="0" rIns="0" bIns="0" rtlCol="0" anchor="t"/>
          <a:lstStyle/>
          <a:p>
            <a:pPr marL="0" indent="0">
              <a:lnSpc>
                <a:spcPts val="2800"/>
              </a:lnSpc>
              <a:buNone/>
            </a:pPr>
            <a:r>
              <a:rPr lang="en-US" sz="2400" b="1">
                <a:solidFill>
                  <a:srgbClr val="002060"/>
                </a:solidFill>
                <a:latin typeface="Inter" pitchFamily="34" charset="0"/>
                <a:ea typeface="Inter" pitchFamily="34" charset="-122"/>
                <a:cs typeface="Inter" pitchFamily="34" charset="-120"/>
              </a:rPr>
              <a:t>Kết quả học tập:</a:t>
            </a:r>
            <a:endParaRPr lang="en-US" sz="2400" b="1">
              <a:solidFill>
                <a:srgbClr val="002060"/>
              </a:solidFill>
            </a:endParaRPr>
          </a:p>
        </p:txBody>
      </p:sp>
      <p:sp>
        <p:nvSpPr>
          <p:cNvPr id="15" name="Text 13"/>
          <p:cNvSpPr/>
          <p:nvPr/>
        </p:nvSpPr>
        <p:spPr>
          <a:xfrm>
            <a:off x="7919321" y="3834170"/>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giỏi: 45.1%</a:t>
            </a:r>
            <a:endParaRPr lang="en-US" sz="1750" b="1"/>
          </a:p>
        </p:txBody>
      </p:sp>
      <p:sp>
        <p:nvSpPr>
          <p:cNvPr id="16" name="Text 14"/>
          <p:cNvSpPr/>
          <p:nvPr/>
        </p:nvSpPr>
        <p:spPr>
          <a:xfrm>
            <a:off x="7919321" y="4275177"/>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khá: 34.3%</a:t>
            </a:r>
            <a:endParaRPr lang="en-US" sz="1750" b="1"/>
          </a:p>
        </p:txBody>
      </p:sp>
      <p:sp>
        <p:nvSpPr>
          <p:cNvPr id="17" name="Text 15"/>
          <p:cNvSpPr/>
          <p:nvPr/>
        </p:nvSpPr>
        <p:spPr>
          <a:xfrm>
            <a:off x="7919321" y="4716185"/>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TB: 20.6%</a:t>
            </a:r>
            <a:endParaRPr lang="en-US" sz="1750" b="1"/>
          </a:p>
        </p:txBody>
      </p:sp>
      <p:sp>
        <p:nvSpPr>
          <p:cNvPr id="18" name="Text 16"/>
          <p:cNvSpPr/>
          <p:nvPr/>
        </p:nvSpPr>
        <p:spPr>
          <a:xfrm>
            <a:off x="7598688" y="5709113"/>
            <a:ext cx="6247686" cy="361950"/>
          </a:xfrm>
          <a:prstGeom prst="rect">
            <a:avLst/>
          </a:prstGeom>
          <a:noFill/>
          <a:ln/>
        </p:spPr>
        <p:txBody>
          <a:bodyPr wrap="none" lIns="0" tIns="0" rIns="0" bIns="0" rtlCol="0" anchor="t"/>
          <a:lstStyle/>
          <a:p>
            <a:pPr marL="0" indent="0">
              <a:lnSpc>
                <a:spcPts val="2800"/>
              </a:lnSpc>
              <a:buNone/>
            </a:pPr>
            <a:r>
              <a:rPr lang="en-US" sz="2400" b="1">
                <a:solidFill>
                  <a:srgbClr val="002060"/>
                </a:solidFill>
                <a:latin typeface="Inter" pitchFamily="34" charset="0"/>
                <a:ea typeface="Inter" pitchFamily="34" charset="-122"/>
                <a:cs typeface="Inter" pitchFamily="34" charset="-120"/>
              </a:rPr>
              <a:t>Kết quả rèn luyện đạo đức:</a:t>
            </a:r>
            <a:endParaRPr lang="en-US" sz="2400" b="1">
              <a:solidFill>
                <a:srgbClr val="002060"/>
              </a:solidFill>
            </a:endParaRPr>
          </a:p>
        </p:txBody>
      </p:sp>
      <p:sp>
        <p:nvSpPr>
          <p:cNvPr id="19" name="Text 17"/>
          <p:cNvSpPr/>
          <p:nvPr/>
        </p:nvSpPr>
        <p:spPr>
          <a:xfrm>
            <a:off x="7990572" y="6155797"/>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tốt: 79.4%</a:t>
            </a:r>
            <a:endParaRPr lang="en-US" sz="1750" b="1"/>
          </a:p>
        </p:txBody>
      </p:sp>
      <p:sp>
        <p:nvSpPr>
          <p:cNvPr id="20" name="Text 18"/>
          <p:cNvSpPr/>
          <p:nvPr/>
        </p:nvSpPr>
        <p:spPr>
          <a:xfrm>
            <a:off x="7990572" y="6596805"/>
            <a:ext cx="6247686" cy="361950"/>
          </a:xfrm>
          <a:prstGeom prst="rect">
            <a:avLst/>
          </a:prstGeom>
          <a:noFill/>
          <a:ln/>
        </p:spPr>
        <p:txBody>
          <a:bodyPr wrap="none" lIns="0" tIns="0" rIns="0" bIns="0" rtlCol="0" anchor="t"/>
          <a:lstStyle/>
          <a:p>
            <a:pPr marL="342900" indent="-342900">
              <a:lnSpc>
                <a:spcPts val="2800"/>
              </a:lnSpc>
              <a:buSzPct val="100000"/>
              <a:buChar char="•"/>
            </a:pPr>
            <a:r>
              <a:rPr lang="en-US" sz="1750" b="1">
                <a:solidFill>
                  <a:srgbClr val="272525"/>
                </a:solidFill>
                <a:latin typeface="Inter" pitchFamily="34" charset="0"/>
                <a:ea typeface="Inter" pitchFamily="34" charset="-122"/>
                <a:cs typeface="Inter" pitchFamily="34" charset="-120"/>
              </a:rPr>
              <a:t>XL khá: 20.6%</a:t>
            </a:r>
            <a:endParaRPr lang="en-US" sz="1750" b="1"/>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3785" y="4531693"/>
            <a:ext cx="11425714"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Vai trò của Đoàn viên và Đoàn thanh niên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603785" y="580744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Đoàn viên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603785" y="6388592"/>
            <a:ext cx="6244709"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Tạo điều kiện để Đoàn viên tham gia xây dựng Đảng, xây dựng chính quyền; Tham gia triển khai các Chỉ thị, Nghị quyết của Đảng và gương mẫu trong việc thực hiện các Chỉ thị, Nghị quyết của Đảng.</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7409516" y="5807448"/>
            <a:ext cx="3457694"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Đoàn thanh niên cơ quan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7409516" y="6388592"/>
            <a:ext cx="6244709"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Đoàn thanh niên cơ quan có trách nhiệm tham gia quản lý, giám sát, thực hiện quy chế dân chủ, thực hành tiết kiệm, tham gia bảo vệ cơ quan, xây dựng trường học an toàn về an ninh trật tự.</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68488"/>
      </p:ext>
    </p:extLst>
  </p:cSld>
  <p:clrMapOvr>
    <a:masterClrMapping/>
  </p:clrMapOvr>
  <mc:AlternateContent xmlns:mc="http://schemas.openxmlformats.org/markup-compatibility/2006">
    <mc:Choice xmlns:p14="http://schemas.microsoft.com/office/powerpoint/2010/main" Requires="p14">
      <p:transition spd="slow" p14:dur="4000">
        <p14:vortex/>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16192"/>
            <a:ext cx="10758964"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Tổ chức thực hiện: Triển khai Nghị quyết</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3759041"/>
            <a:ext cx="4120753" cy="226814"/>
          </a:xfrm>
          <a:prstGeom prst="roundRect">
            <a:avLst>
              <a:gd name="adj" fmla="val 15001"/>
            </a:avLst>
          </a:prstGeom>
          <a:solidFill>
            <a:srgbClr val="F3EEE3"/>
          </a:solidFill>
          <a:ln/>
        </p:spPr>
        <p:txBody>
          <a:bodyPr/>
          <a:lstStyle/>
          <a:p>
            <a:endParaRPr lang="en-US"/>
          </a:p>
        </p:txBody>
      </p:sp>
      <p:sp>
        <p:nvSpPr>
          <p:cNvPr id="4" name="Text 2"/>
          <p:cNvSpPr/>
          <p:nvPr/>
        </p:nvSpPr>
        <p:spPr>
          <a:xfrm>
            <a:off x="793790" y="432601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Triển khai quán triệt</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 name="Text 3"/>
          <p:cNvSpPr/>
          <p:nvPr/>
        </p:nvSpPr>
        <p:spPr>
          <a:xfrm>
            <a:off x="793790" y="4816435"/>
            <a:ext cx="4120753"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Nghị quyết này được triển khai quán triệt trong toàn Chi bộ, Hội đồng trường, đến từng cán bộ Giáo viên, công nhân viên.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5254704" y="3418761"/>
            <a:ext cx="4120872" cy="226814"/>
          </a:xfrm>
          <a:prstGeom prst="roundRect">
            <a:avLst>
              <a:gd name="adj" fmla="val 15001"/>
            </a:avLst>
          </a:prstGeom>
          <a:solidFill>
            <a:srgbClr val="F3EEE3"/>
          </a:solidFill>
          <a:ln/>
        </p:spPr>
        <p:txBody>
          <a:bodyPr/>
          <a:lstStyle/>
          <a:p>
            <a:endParaRPr lang="en-US"/>
          </a:p>
        </p:txBody>
      </p:sp>
      <p:sp>
        <p:nvSpPr>
          <p:cNvPr id="7" name="Text 5"/>
          <p:cNvSpPr/>
          <p:nvPr/>
        </p:nvSpPr>
        <p:spPr>
          <a:xfrm>
            <a:off x="5254704" y="3985736"/>
            <a:ext cx="3086576"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Cụ thể hóa Nghị quyết</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 name="Text 6"/>
          <p:cNvSpPr/>
          <p:nvPr/>
        </p:nvSpPr>
        <p:spPr>
          <a:xfrm>
            <a:off x="5254704" y="4476155"/>
            <a:ext cx="4120872"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BGH, các bộ phận của trường phải cụ thể hóa Nghị quyết Đại hội Chi bộ vào kế hoạch, chương trình công tác hàng tháng, quý, năm để tổ chức thực hiện.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9715738" y="3078599"/>
            <a:ext cx="4120872" cy="226814"/>
          </a:xfrm>
          <a:prstGeom prst="roundRect">
            <a:avLst>
              <a:gd name="adj" fmla="val 15001"/>
            </a:avLst>
          </a:prstGeom>
          <a:solidFill>
            <a:srgbClr val="F3EEE3"/>
          </a:solidFill>
          <a:ln/>
        </p:spPr>
        <p:txBody>
          <a:bodyPr/>
          <a:lstStyle/>
          <a:p>
            <a:endParaRPr lang="en-US"/>
          </a:p>
        </p:txBody>
      </p:sp>
      <p:sp>
        <p:nvSpPr>
          <p:cNvPr id="10" name="Text 8"/>
          <p:cNvSpPr/>
          <p:nvPr/>
        </p:nvSpPr>
        <p:spPr>
          <a:xfrm>
            <a:off x="9715738" y="3645575"/>
            <a:ext cx="3039189"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Theo dõi và điều chỉnh</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 name="Text 9"/>
          <p:cNvSpPr/>
          <p:nvPr/>
        </p:nvSpPr>
        <p:spPr>
          <a:xfrm>
            <a:off x="9715738" y="4135993"/>
            <a:ext cx="4120872" cy="217741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Trong quá trình triển khai thường xuyên theo dõi, kiểm tra, sơ kết, đánh giá, điều chỉnh, bổ sung kịp thời nhằm nâng cao hiệu quả công tác của đơn vị, góp phần thực hiện thắng lợi Nghị quyết nhiệm kỳ 2025 - 2027 mà Đại hội Chi bộ đề ra.</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86119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78798" y="681514"/>
            <a:ext cx="1058277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Vai trò của Ban giám hiệu và các bộ phận</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1"/>
          <p:cNvSpPr/>
          <p:nvPr/>
        </p:nvSpPr>
        <p:spPr>
          <a:xfrm>
            <a:off x="1078798" y="2439234"/>
            <a:ext cx="3664863" cy="2758559"/>
          </a:xfrm>
          <a:prstGeom prst="roundRect">
            <a:avLst>
              <a:gd name="adj" fmla="val 1233"/>
            </a:avLst>
          </a:prstGeom>
          <a:solidFill>
            <a:srgbClr val="F3EEE3"/>
          </a:solidFill>
          <a:ln/>
        </p:spPr>
        <p:txBody>
          <a:bodyPr/>
          <a:lstStyle/>
          <a:p>
            <a:endParaRPr lang="en-US"/>
          </a:p>
        </p:txBody>
      </p:sp>
      <p:sp>
        <p:nvSpPr>
          <p:cNvPr id="5" name="Text 2"/>
          <p:cNvSpPr/>
          <p:nvPr/>
        </p:nvSpPr>
        <p:spPr>
          <a:xfrm>
            <a:off x="1305612" y="2666048"/>
            <a:ext cx="3086576"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Cụ thể hóa Nghị quyết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305612" y="3156466"/>
            <a:ext cx="3211235"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BGH, các bộ phận của trường phải cụ thể hóa Nghị quyết Đại hội Chi bộ vào kế hoạch, chương trình công tác hàng tháng, quý, năm để tổ chức thực hiện.</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970475" y="2439234"/>
            <a:ext cx="3664863" cy="2758559"/>
          </a:xfrm>
          <a:prstGeom prst="roundRect">
            <a:avLst>
              <a:gd name="adj" fmla="val 1233"/>
            </a:avLst>
          </a:prstGeom>
          <a:solidFill>
            <a:srgbClr val="F3EEE3"/>
          </a:solidFill>
          <a:ln/>
        </p:spPr>
        <p:txBody>
          <a:bodyPr/>
          <a:lstStyle/>
          <a:p>
            <a:endParaRPr lang="en-US"/>
          </a:p>
        </p:txBody>
      </p:sp>
      <p:sp>
        <p:nvSpPr>
          <p:cNvPr id="8" name="Text 5"/>
          <p:cNvSpPr/>
          <p:nvPr/>
        </p:nvSpPr>
        <p:spPr>
          <a:xfrm>
            <a:off x="5197289" y="266604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Xây dựng kế hoạch</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5197289" y="3156466"/>
            <a:ext cx="3211235"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Cần chú trọng việc xây dựng kế hoạch, triển khai, kiểm tra đôn đốc thực hiện nghiêm túc trong tập thể CBGV.</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4970475" y="5669815"/>
            <a:ext cx="7556421" cy="1669852"/>
          </a:xfrm>
          <a:prstGeom prst="roundRect">
            <a:avLst>
              <a:gd name="adj" fmla="val 2038"/>
            </a:avLst>
          </a:prstGeom>
          <a:solidFill>
            <a:srgbClr val="F3EEE3"/>
          </a:solidFill>
          <a:ln/>
        </p:spPr>
        <p:txBody>
          <a:bodyPr/>
          <a:lstStyle/>
          <a:p>
            <a:endParaRPr lang="en-US"/>
          </a:p>
        </p:txBody>
      </p:sp>
      <p:sp>
        <p:nvSpPr>
          <p:cNvPr id="11" name="Text 8"/>
          <p:cNvSpPr/>
          <p:nvPr/>
        </p:nvSpPr>
        <p:spPr>
          <a:xfrm>
            <a:off x="5197289" y="593060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Giải quyết vấn đề</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9"/>
          <p:cNvSpPr/>
          <p:nvPr/>
        </p:nvSpPr>
        <p:spPr>
          <a:xfrm>
            <a:off x="5197289" y="6421025"/>
            <a:ext cx="7102793"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Tập trung giải quyết tốt các vấn đề mà giáo viên, học sinh, phụ huynh học sinh quan tâm.</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632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5930" y="609600"/>
            <a:ext cx="8587264" cy="692706"/>
          </a:xfrm>
          <a:prstGeom prst="rect">
            <a:avLst/>
          </a:prstGeom>
          <a:noFill/>
          <a:ln/>
        </p:spPr>
        <p:txBody>
          <a:bodyPr wrap="none" lIns="0" tIns="0" rIns="0" bIns="0" rtlCol="0" anchor="t"/>
          <a:lstStyle/>
          <a:p>
            <a:pPr marL="0" marR="0" lvl="0" indent="0" algn="l" defTabSz="914400" rtl="0" eaLnBrk="1" fontAlgn="auto" latinLnBrk="0" hangingPunct="1">
              <a:lnSpc>
                <a:spcPts val="5450"/>
              </a:lnSpc>
              <a:spcBef>
                <a:spcPts val="0"/>
              </a:spcBef>
              <a:spcAft>
                <a:spcPts val="0"/>
              </a:spcAft>
              <a:buClrTx/>
              <a:buSzTx/>
              <a:buFontTx/>
              <a:buNone/>
              <a:tabLst/>
              <a:defRPr/>
            </a:pPr>
            <a:r>
              <a:rPr kumimoji="0" lang="en-US" sz="43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Quá trình triển khai và đánh giá</a:t>
            </a:r>
            <a:endParaRPr kumimoji="0" lang="en-US" sz="4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7798724" y="1745694"/>
            <a:ext cx="30480" cy="5874901"/>
          </a:xfrm>
          <a:prstGeom prst="roundRect">
            <a:avLst>
              <a:gd name="adj" fmla="val 109102"/>
            </a:avLst>
          </a:prstGeom>
          <a:solidFill>
            <a:srgbClr val="D9D4C9"/>
          </a:solidFill>
          <a:ln/>
        </p:spPr>
        <p:txBody>
          <a:bodyPr/>
          <a:lstStyle/>
          <a:p>
            <a:endParaRPr lang="en-US"/>
          </a:p>
        </p:txBody>
      </p:sp>
      <p:sp>
        <p:nvSpPr>
          <p:cNvPr id="4" name="Shape 2"/>
          <p:cNvSpPr/>
          <p:nvPr/>
        </p:nvSpPr>
        <p:spPr>
          <a:xfrm>
            <a:off x="6819137" y="2229088"/>
            <a:ext cx="775930" cy="30480"/>
          </a:xfrm>
          <a:prstGeom prst="roundRect">
            <a:avLst>
              <a:gd name="adj" fmla="val 109102"/>
            </a:avLst>
          </a:prstGeom>
          <a:solidFill>
            <a:srgbClr val="D9D4C9"/>
          </a:solidFill>
          <a:ln/>
        </p:spPr>
        <p:txBody>
          <a:bodyPr/>
          <a:lstStyle/>
          <a:p>
            <a:endParaRPr lang="en-US"/>
          </a:p>
        </p:txBody>
      </p:sp>
      <p:sp>
        <p:nvSpPr>
          <p:cNvPr id="5" name="Shape 3"/>
          <p:cNvSpPr/>
          <p:nvPr/>
        </p:nvSpPr>
        <p:spPr>
          <a:xfrm>
            <a:off x="7564588" y="1995011"/>
            <a:ext cx="498753" cy="498753"/>
          </a:xfrm>
          <a:prstGeom prst="roundRect">
            <a:avLst>
              <a:gd name="adj" fmla="val 6668"/>
            </a:avLst>
          </a:prstGeom>
          <a:solidFill>
            <a:srgbClr val="F3EEE3"/>
          </a:solidFill>
          <a:ln/>
        </p:spPr>
        <p:txBody>
          <a:bodyPr/>
          <a:lstStyle/>
          <a:p>
            <a:endParaRPr lang="en-US"/>
          </a:p>
        </p:txBody>
      </p:sp>
      <p:sp>
        <p:nvSpPr>
          <p:cNvPr id="6" name="Text 4"/>
          <p:cNvSpPr/>
          <p:nvPr/>
        </p:nvSpPr>
        <p:spPr>
          <a:xfrm>
            <a:off x="7735919" y="2078117"/>
            <a:ext cx="155972" cy="332542"/>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3823465" y="1967389"/>
            <a:ext cx="2771180" cy="346472"/>
          </a:xfrm>
          <a:prstGeom prst="rect">
            <a:avLst/>
          </a:prstGeom>
          <a:noFill/>
          <a:ln/>
        </p:spPr>
        <p:txBody>
          <a:bodyPr wrap="none" lIns="0" tIns="0" rIns="0" bIns="0" rtlCol="0" anchor="t"/>
          <a:lstStyle/>
          <a:p>
            <a:pPr marL="0" marR="0" lvl="0" indent="0" algn="r"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Theo dõi</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 name="Text 6"/>
          <p:cNvSpPr/>
          <p:nvPr/>
        </p:nvSpPr>
        <p:spPr>
          <a:xfrm>
            <a:off x="1393215" y="2455047"/>
            <a:ext cx="5319951" cy="354687"/>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4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Trong quá trình triển khai thường xuyên theo dõi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8032860" y="3337560"/>
            <a:ext cx="775930" cy="30480"/>
          </a:xfrm>
          <a:prstGeom prst="roundRect">
            <a:avLst>
              <a:gd name="adj" fmla="val 109102"/>
            </a:avLst>
          </a:prstGeom>
          <a:solidFill>
            <a:srgbClr val="D9D4C9"/>
          </a:solidFill>
          <a:ln/>
        </p:spPr>
        <p:txBody>
          <a:bodyPr/>
          <a:lstStyle/>
          <a:p>
            <a:endParaRPr lang="en-US"/>
          </a:p>
        </p:txBody>
      </p:sp>
      <p:sp>
        <p:nvSpPr>
          <p:cNvPr id="10" name="Shape 8"/>
          <p:cNvSpPr/>
          <p:nvPr/>
        </p:nvSpPr>
        <p:spPr>
          <a:xfrm>
            <a:off x="7564588" y="3103483"/>
            <a:ext cx="498753" cy="498753"/>
          </a:xfrm>
          <a:prstGeom prst="roundRect">
            <a:avLst>
              <a:gd name="adj" fmla="val 6668"/>
            </a:avLst>
          </a:prstGeom>
          <a:solidFill>
            <a:srgbClr val="F3EEE3"/>
          </a:solidFill>
          <a:ln/>
        </p:spPr>
        <p:txBody>
          <a:bodyPr/>
          <a:lstStyle/>
          <a:p>
            <a:endParaRPr lang="en-US"/>
          </a:p>
        </p:txBody>
      </p:sp>
      <p:sp>
        <p:nvSpPr>
          <p:cNvPr id="11" name="Text 9"/>
          <p:cNvSpPr/>
          <p:nvPr/>
        </p:nvSpPr>
        <p:spPr>
          <a:xfrm>
            <a:off x="7721512" y="3186589"/>
            <a:ext cx="184904" cy="332542"/>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9033283" y="3075861"/>
            <a:ext cx="2771180" cy="346472"/>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Kiểm tra</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 11"/>
          <p:cNvSpPr/>
          <p:nvPr/>
        </p:nvSpPr>
        <p:spPr>
          <a:xfrm>
            <a:off x="9033283" y="3555325"/>
            <a:ext cx="5319951" cy="354687"/>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4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Kiểm tra việc thực hiện Nghị quyết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6819137" y="4335185"/>
            <a:ext cx="775930" cy="30480"/>
          </a:xfrm>
          <a:prstGeom prst="roundRect">
            <a:avLst>
              <a:gd name="adj" fmla="val 109102"/>
            </a:avLst>
          </a:prstGeom>
          <a:solidFill>
            <a:srgbClr val="D9D4C9"/>
          </a:solidFill>
          <a:ln/>
        </p:spPr>
        <p:txBody>
          <a:bodyPr/>
          <a:lstStyle/>
          <a:p>
            <a:endParaRPr lang="en-US"/>
          </a:p>
        </p:txBody>
      </p:sp>
      <p:sp>
        <p:nvSpPr>
          <p:cNvPr id="15" name="Shape 13"/>
          <p:cNvSpPr/>
          <p:nvPr/>
        </p:nvSpPr>
        <p:spPr>
          <a:xfrm>
            <a:off x="7564588" y="4101108"/>
            <a:ext cx="498753" cy="498753"/>
          </a:xfrm>
          <a:prstGeom prst="roundRect">
            <a:avLst>
              <a:gd name="adj" fmla="val 6668"/>
            </a:avLst>
          </a:prstGeom>
          <a:solidFill>
            <a:srgbClr val="F3EEE3"/>
          </a:solidFill>
          <a:ln/>
        </p:spPr>
        <p:txBody>
          <a:bodyPr/>
          <a:lstStyle/>
          <a:p>
            <a:endParaRPr lang="en-US"/>
          </a:p>
        </p:txBody>
      </p:sp>
      <p:sp>
        <p:nvSpPr>
          <p:cNvPr id="16" name="Text 14"/>
          <p:cNvSpPr/>
          <p:nvPr/>
        </p:nvSpPr>
        <p:spPr>
          <a:xfrm>
            <a:off x="7720440" y="4184213"/>
            <a:ext cx="186928" cy="332542"/>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823465" y="4073485"/>
            <a:ext cx="2771180" cy="346472"/>
          </a:xfrm>
          <a:prstGeom prst="rect">
            <a:avLst/>
          </a:prstGeom>
          <a:noFill/>
          <a:ln/>
        </p:spPr>
        <p:txBody>
          <a:bodyPr wrap="none" lIns="0" tIns="0" rIns="0" bIns="0" rtlCol="0" anchor="t"/>
          <a:lstStyle/>
          <a:p>
            <a:pPr marL="0" marR="0" lvl="0" indent="0" algn="r"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Sơ kết</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 16"/>
          <p:cNvSpPr/>
          <p:nvPr/>
        </p:nvSpPr>
        <p:spPr>
          <a:xfrm>
            <a:off x="1274694" y="4552950"/>
            <a:ext cx="5319951" cy="354687"/>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4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Tiến hành sơ kết định kỳ</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8032860" y="5332809"/>
            <a:ext cx="775930" cy="30480"/>
          </a:xfrm>
          <a:prstGeom prst="roundRect">
            <a:avLst>
              <a:gd name="adj" fmla="val 109102"/>
            </a:avLst>
          </a:prstGeom>
          <a:solidFill>
            <a:srgbClr val="D9D4C9"/>
          </a:solidFill>
          <a:ln/>
        </p:spPr>
        <p:txBody>
          <a:bodyPr/>
          <a:lstStyle/>
          <a:p>
            <a:endParaRPr lang="en-US"/>
          </a:p>
        </p:txBody>
      </p:sp>
      <p:sp>
        <p:nvSpPr>
          <p:cNvPr id="20" name="Shape 18"/>
          <p:cNvSpPr/>
          <p:nvPr/>
        </p:nvSpPr>
        <p:spPr>
          <a:xfrm>
            <a:off x="7564588" y="5098733"/>
            <a:ext cx="498753" cy="498753"/>
          </a:xfrm>
          <a:prstGeom prst="roundRect">
            <a:avLst>
              <a:gd name="adj" fmla="val 6668"/>
            </a:avLst>
          </a:prstGeom>
          <a:solidFill>
            <a:srgbClr val="F3EEE3"/>
          </a:solidFill>
          <a:ln/>
        </p:spPr>
        <p:txBody>
          <a:bodyPr/>
          <a:lstStyle/>
          <a:p>
            <a:endParaRPr lang="en-US"/>
          </a:p>
        </p:txBody>
      </p:sp>
      <p:sp>
        <p:nvSpPr>
          <p:cNvPr id="21" name="Text 19"/>
          <p:cNvSpPr/>
          <p:nvPr/>
        </p:nvSpPr>
        <p:spPr>
          <a:xfrm>
            <a:off x="7706867" y="5181838"/>
            <a:ext cx="214193" cy="332542"/>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4</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9033283" y="5071110"/>
            <a:ext cx="2771180" cy="346472"/>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Đánh giá</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Text 21"/>
          <p:cNvSpPr/>
          <p:nvPr/>
        </p:nvSpPr>
        <p:spPr>
          <a:xfrm>
            <a:off x="9033283" y="5550575"/>
            <a:ext cx="5319951" cy="354687"/>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4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Đánh giá kết quả thực hiện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2"/>
          <p:cNvSpPr/>
          <p:nvPr/>
        </p:nvSpPr>
        <p:spPr>
          <a:xfrm>
            <a:off x="6819137" y="6330434"/>
            <a:ext cx="775930" cy="30480"/>
          </a:xfrm>
          <a:prstGeom prst="roundRect">
            <a:avLst>
              <a:gd name="adj" fmla="val 109102"/>
            </a:avLst>
          </a:prstGeom>
          <a:solidFill>
            <a:srgbClr val="D9D4C9"/>
          </a:solidFill>
          <a:ln/>
        </p:spPr>
        <p:txBody>
          <a:bodyPr/>
          <a:lstStyle/>
          <a:p>
            <a:endParaRPr lang="en-US"/>
          </a:p>
        </p:txBody>
      </p:sp>
      <p:sp>
        <p:nvSpPr>
          <p:cNvPr id="25" name="Shape 23"/>
          <p:cNvSpPr/>
          <p:nvPr/>
        </p:nvSpPr>
        <p:spPr>
          <a:xfrm>
            <a:off x="7564588" y="6096357"/>
            <a:ext cx="498753" cy="498753"/>
          </a:xfrm>
          <a:prstGeom prst="roundRect">
            <a:avLst>
              <a:gd name="adj" fmla="val 6668"/>
            </a:avLst>
          </a:prstGeom>
          <a:solidFill>
            <a:srgbClr val="F3EEE3"/>
          </a:solidFill>
          <a:ln/>
        </p:spPr>
        <p:txBody>
          <a:bodyPr/>
          <a:lstStyle/>
          <a:p>
            <a:endParaRPr lang="en-US"/>
          </a:p>
        </p:txBody>
      </p:sp>
      <p:sp>
        <p:nvSpPr>
          <p:cNvPr id="26" name="Text 24"/>
          <p:cNvSpPr/>
          <p:nvPr/>
        </p:nvSpPr>
        <p:spPr>
          <a:xfrm>
            <a:off x="7721869" y="6179463"/>
            <a:ext cx="184190" cy="332542"/>
          </a:xfrm>
          <a:prstGeom prst="rect">
            <a:avLst/>
          </a:prstGeom>
          <a:noFill/>
          <a:ln/>
        </p:spPr>
        <p:txBody>
          <a:bodyPr wrap="none" lIns="0" tIns="0" rIns="0" bIns="0" rtlCol="0" anchor="t"/>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6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5</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5"/>
          <p:cNvSpPr/>
          <p:nvPr/>
        </p:nvSpPr>
        <p:spPr>
          <a:xfrm>
            <a:off x="3823465" y="6068735"/>
            <a:ext cx="2771180" cy="346472"/>
          </a:xfrm>
          <a:prstGeom prst="rect">
            <a:avLst/>
          </a:prstGeom>
          <a:noFill/>
          <a:ln/>
        </p:spPr>
        <p:txBody>
          <a:bodyPr wrap="none" lIns="0" tIns="0" rIns="0" bIns="0" rtlCol="0" anchor="t"/>
          <a:lstStyle/>
          <a:p>
            <a:pPr marL="0" marR="0" lvl="0" indent="0" algn="r" defTabSz="914400" rtl="0" eaLnBrk="1" fontAlgn="auto" latinLnBrk="0" hangingPunct="1">
              <a:lnSpc>
                <a:spcPts val="2700"/>
              </a:lnSpc>
              <a:spcBef>
                <a:spcPts val="0"/>
              </a:spcBef>
              <a:spcAft>
                <a:spcPts val="0"/>
              </a:spcAft>
              <a:buClrTx/>
              <a:buSzTx/>
              <a:buFontTx/>
              <a:buNone/>
              <a:tabLst/>
              <a:defRPr/>
            </a:pPr>
            <a:r>
              <a:rPr kumimoji="0" lang="en-US" sz="215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Điều chỉnh</a:t>
            </a:r>
            <a:endParaRPr kumimoji="0" lang="en-US" sz="21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 26"/>
          <p:cNvSpPr/>
          <p:nvPr/>
        </p:nvSpPr>
        <p:spPr>
          <a:xfrm>
            <a:off x="1274694" y="6548199"/>
            <a:ext cx="5319951" cy="354687"/>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400" b="0"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Điều chỉnh, bổ sung kịp thời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5736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908" y="834628"/>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a:ln>
                  <a:noFill/>
                </a:ln>
                <a:solidFill>
                  <a:srgbClr val="124E73"/>
                </a:solidFill>
                <a:effectLst/>
                <a:uLnTx/>
                <a:uFillTx/>
                <a:latin typeface="MuseoModerno Medium" pitchFamily="34" charset="0"/>
                <a:ea typeface="MuseoModerno Medium" pitchFamily="34" charset="-122"/>
                <a:cs typeface="MuseoModerno Medium" pitchFamily="34" charset="-120"/>
              </a:rPr>
              <a:t>Mục tiêu cuối cùng</a:t>
            </a:r>
            <a:endParaRPr kumimoji="0" lang="en-US" sz="44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2950548" y="1997035"/>
            <a:ext cx="1614011" cy="1306949"/>
          </a:xfrm>
          <a:prstGeom prst="rect">
            <a:avLst/>
          </a:prstGeom>
        </p:spPr>
      </p:pic>
      <p:sp>
        <p:nvSpPr>
          <p:cNvPr id="4" name="Text 1"/>
          <p:cNvSpPr/>
          <p:nvPr/>
        </p:nvSpPr>
        <p:spPr>
          <a:xfrm>
            <a:off x="3690997" y="2585680"/>
            <a:ext cx="132993"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4791373" y="2223849"/>
            <a:ext cx="421088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Thực hiện thắng lợi Nghị quyết</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ext 3"/>
          <p:cNvSpPr/>
          <p:nvPr/>
        </p:nvSpPr>
        <p:spPr>
          <a:xfrm>
            <a:off x="4791373" y="2714268"/>
            <a:ext cx="8044101"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Góp phần thực hiện thắng lợi Nghị quyết nhiệm kỳ 2025 - 2027 mà Đại hội Chi bộ đề ra</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4621233" y="3317081"/>
            <a:ext cx="8861822" cy="15240"/>
          </a:xfrm>
          <a:prstGeom prst="roundRect">
            <a:avLst>
              <a:gd name="adj" fmla="val 223256"/>
            </a:avLst>
          </a:prstGeom>
          <a:solidFill>
            <a:srgbClr val="D9D4C9"/>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143542" y="3360658"/>
            <a:ext cx="3228022" cy="1306949"/>
          </a:xfrm>
          <a:prstGeom prst="rect">
            <a:avLst/>
          </a:prstGeom>
        </p:spPr>
      </p:pic>
      <p:sp>
        <p:nvSpPr>
          <p:cNvPr id="9" name="Text 5"/>
          <p:cNvSpPr/>
          <p:nvPr/>
        </p:nvSpPr>
        <p:spPr>
          <a:xfrm>
            <a:off x="3678734" y="3787378"/>
            <a:ext cx="157639"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6"/>
          <p:cNvSpPr/>
          <p:nvPr/>
        </p:nvSpPr>
        <p:spPr>
          <a:xfrm>
            <a:off x="5598379" y="358747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Nâng cao hiệu quả</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 name="Text 7"/>
          <p:cNvSpPr/>
          <p:nvPr/>
        </p:nvSpPr>
        <p:spPr>
          <a:xfrm>
            <a:off x="5598379" y="4077891"/>
            <a:ext cx="4197787"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Nhằm nâng cao hiệu quả công tác của đơn vị</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5428238" y="4680704"/>
            <a:ext cx="8054816" cy="15240"/>
          </a:xfrm>
          <a:prstGeom prst="roundRect">
            <a:avLst>
              <a:gd name="adj" fmla="val 223256"/>
            </a:avLst>
          </a:prstGeom>
          <a:solidFill>
            <a:srgbClr val="D9D4C9"/>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336536" y="4724281"/>
            <a:ext cx="4842034" cy="1306949"/>
          </a:xfrm>
          <a:prstGeom prst="rect">
            <a:avLst/>
          </a:prstGeom>
        </p:spPr>
      </p:pic>
      <p:sp>
        <p:nvSpPr>
          <p:cNvPr id="14" name="Text 9"/>
          <p:cNvSpPr/>
          <p:nvPr/>
        </p:nvSpPr>
        <p:spPr>
          <a:xfrm>
            <a:off x="3677901" y="5151001"/>
            <a:ext cx="159306"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0"/>
          <p:cNvSpPr/>
          <p:nvPr/>
        </p:nvSpPr>
        <p:spPr>
          <a:xfrm>
            <a:off x="6405384" y="495109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Điều chỉnh kịp thời</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 11"/>
          <p:cNvSpPr/>
          <p:nvPr/>
        </p:nvSpPr>
        <p:spPr>
          <a:xfrm>
            <a:off x="6405384" y="5441513"/>
            <a:ext cx="5406747"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Điều chỉnh, bổ sung kịp thời các kế hoạch và chương trình</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2"/>
          <p:cNvSpPr/>
          <p:nvPr/>
        </p:nvSpPr>
        <p:spPr>
          <a:xfrm>
            <a:off x="6235244" y="6044327"/>
            <a:ext cx="7247811" cy="15240"/>
          </a:xfrm>
          <a:prstGeom prst="roundRect">
            <a:avLst>
              <a:gd name="adj" fmla="val 223256"/>
            </a:avLst>
          </a:prstGeom>
          <a:solidFill>
            <a:srgbClr val="D9D4C9"/>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529412" y="6087904"/>
            <a:ext cx="6456164" cy="1306949"/>
          </a:xfrm>
          <a:prstGeom prst="rect">
            <a:avLst/>
          </a:prstGeom>
        </p:spPr>
      </p:pic>
      <p:sp>
        <p:nvSpPr>
          <p:cNvPr id="19" name="Text 13"/>
          <p:cNvSpPr/>
          <p:nvPr/>
        </p:nvSpPr>
        <p:spPr>
          <a:xfrm>
            <a:off x="3666113" y="6514624"/>
            <a:ext cx="182523" cy="453509"/>
          </a:xfrm>
          <a:prstGeom prst="rect">
            <a:avLst/>
          </a:prstGeom>
          <a:noFill/>
          <a:ln/>
        </p:spPr>
        <p:txBody>
          <a:bodyPr wrap="none" lIns="0" tIns="0" rIns="0" bIns="0" rtlCol="0" anchor="t"/>
          <a:lstStyle/>
          <a:p>
            <a:pPr marL="0" marR="0" lvl="0" indent="0" algn="ctr"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2B4150"/>
                </a:solidFill>
                <a:effectLst/>
                <a:uLnTx/>
                <a:uFillTx/>
                <a:latin typeface="MuseoModerno Medium" pitchFamily="34" charset="0"/>
                <a:ea typeface="MuseoModerno Medium" pitchFamily="34" charset="-122"/>
                <a:cs typeface="MuseoModerno Medium" pitchFamily="34" charset="-120"/>
              </a:rPr>
              <a:t>4</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4"/>
          <p:cNvSpPr/>
          <p:nvPr/>
        </p:nvSpPr>
        <p:spPr>
          <a:xfrm>
            <a:off x="7212390" y="6314718"/>
            <a:ext cx="2922389"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MuseoModerno Medium" pitchFamily="34" charset="0"/>
                <a:ea typeface="MuseoModerno Medium" pitchFamily="34" charset="-122"/>
                <a:cs typeface="MuseoModerno Medium" pitchFamily="34" charset="-120"/>
              </a:rPr>
              <a:t>Triển khai Nghị quyết</a:t>
            </a:r>
            <a:endPar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 15"/>
          <p:cNvSpPr/>
          <p:nvPr/>
        </p:nvSpPr>
        <p:spPr>
          <a:xfrm>
            <a:off x="7212390" y="6805136"/>
            <a:ext cx="554997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1" i="0" u="none" strike="noStrike" kern="1200" cap="none" spc="0" normalizeH="0" baseline="0" noProof="0">
                <a:ln>
                  <a:noFill/>
                </a:ln>
                <a:solidFill>
                  <a:srgbClr val="2B4150"/>
                </a:solidFill>
                <a:effectLst/>
                <a:uLnTx/>
                <a:uFillTx/>
                <a:latin typeface="Source Sans Pro" pitchFamily="34" charset="0"/>
                <a:ea typeface="Source Sans Pro" pitchFamily="34" charset="-122"/>
                <a:cs typeface="Source Sans Pro" pitchFamily="34" charset="-120"/>
              </a:rPr>
              <a:t>Triển khai quán triệt Nghị quyết trong toàn Chi bộ và đơn vị</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14377"/>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0"/>
          <p:cNvSpPr/>
          <p:nvPr/>
        </p:nvSpPr>
        <p:spPr>
          <a:xfrm>
            <a:off x="793790" y="1199436"/>
            <a:ext cx="12304514" cy="744260"/>
          </a:xfrm>
          <a:prstGeom prst="rect">
            <a:avLst/>
          </a:prstGeom>
          <a:noFill/>
          <a:ln/>
        </p:spPr>
        <p:txBody>
          <a:bodyPr wrap="none" lIns="0" tIns="0" rIns="0" bIns="0" rtlCol="0" anchor="t"/>
          <a:lstStyle/>
          <a:p>
            <a:pPr marL="0" indent="0">
              <a:lnSpc>
                <a:spcPts val="5850"/>
              </a:lnSpc>
              <a:buNone/>
            </a:pPr>
            <a:r>
              <a:rPr lang="en-US" sz="4650" b="1">
                <a:solidFill>
                  <a:srgbClr val="000000"/>
                </a:solidFill>
                <a:latin typeface="Petrona Bold" pitchFamily="34" charset="0"/>
                <a:ea typeface="Petrona Bold" pitchFamily="34" charset="-122"/>
                <a:cs typeface="Petrona Bold" pitchFamily="34" charset="-120"/>
              </a:rPr>
              <a:t>Kết quả tốt nghiệp THCS năm học 2023-2024</a:t>
            </a:r>
            <a:endParaRPr lang="en-US" sz="4650"/>
          </a:p>
        </p:txBody>
      </p:sp>
      <p:sp>
        <p:nvSpPr>
          <p:cNvPr id="3" name="Text 1"/>
          <p:cNvSpPr/>
          <p:nvPr/>
        </p:nvSpPr>
        <p:spPr>
          <a:xfrm>
            <a:off x="2058591" y="3787735"/>
            <a:ext cx="2977039" cy="372070"/>
          </a:xfrm>
          <a:prstGeom prst="rect">
            <a:avLst/>
          </a:prstGeom>
          <a:noFill/>
          <a:ln/>
        </p:spPr>
        <p:txBody>
          <a:bodyPr wrap="none" lIns="0" tIns="0" rIns="0" bIns="0" rtlCol="0" anchor="t"/>
          <a:lstStyle/>
          <a:p>
            <a:pPr marL="0" indent="0" algn="r">
              <a:lnSpc>
                <a:spcPts val="2900"/>
              </a:lnSpc>
              <a:buNone/>
            </a:pPr>
            <a:r>
              <a:rPr lang="en-US" sz="2300" b="1">
                <a:solidFill>
                  <a:srgbClr val="272525"/>
                </a:solidFill>
                <a:latin typeface="Petrona Bold" pitchFamily="34" charset="0"/>
                <a:ea typeface="Petrona Bold" pitchFamily="34" charset="-122"/>
                <a:cs typeface="Petrona Bold" pitchFamily="34" charset="-120"/>
              </a:rPr>
              <a:t>Đỗ loại giỏi</a:t>
            </a:r>
            <a:endParaRPr lang="en-US" sz="2300"/>
          </a:p>
        </p:txBody>
      </p:sp>
      <p:sp>
        <p:nvSpPr>
          <p:cNvPr id="4" name="Text 2"/>
          <p:cNvSpPr/>
          <p:nvPr/>
        </p:nvSpPr>
        <p:spPr>
          <a:xfrm>
            <a:off x="793790" y="4295894"/>
            <a:ext cx="4241840" cy="362903"/>
          </a:xfrm>
          <a:prstGeom prst="rect">
            <a:avLst/>
          </a:prstGeom>
          <a:noFill/>
          <a:ln/>
        </p:spPr>
        <p:txBody>
          <a:bodyPr wrap="none" lIns="0" tIns="0" rIns="0" bIns="0" rtlCol="0" anchor="t"/>
          <a:lstStyle/>
          <a:p>
            <a:pPr marL="0" indent="0" algn="r">
              <a:lnSpc>
                <a:spcPts val="2850"/>
              </a:lnSpc>
              <a:buNone/>
            </a:pPr>
            <a:r>
              <a:rPr lang="en-US" sz="1750">
                <a:solidFill>
                  <a:srgbClr val="272525"/>
                </a:solidFill>
                <a:latin typeface="Inter" pitchFamily="34" charset="0"/>
                <a:ea typeface="Inter" pitchFamily="34" charset="-122"/>
                <a:cs typeface="Inter" pitchFamily="34" charset="-120"/>
              </a:rPr>
              <a:t>46/102=45,1%</a:t>
            </a:r>
            <a:endParaRPr lang="en-US" sz="1750"/>
          </a:p>
        </p:txBody>
      </p:sp>
      <p:pic>
        <p:nvPicPr>
          <p:cNvPr id="5" name="Image 0" descr="preencoded.png"/>
          <p:cNvPicPr>
            <a:picLocks noChangeAspect="1"/>
          </p:cNvPicPr>
          <p:nvPr/>
        </p:nvPicPr>
        <p:blipFill>
          <a:blip r:embed="rId4"/>
          <a:stretch>
            <a:fillRect/>
          </a:stretch>
        </p:blipFill>
        <p:spPr>
          <a:xfrm>
            <a:off x="5489258" y="2397323"/>
            <a:ext cx="3651885" cy="3651885"/>
          </a:xfrm>
          <a:prstGeom prst="rect">
            <a:avLst/>
          </a:prstGeom>
        </p:spPr>
      </p:pic>
      <p:sp>
        <p:nvSpPr>
          <p:cNvPr id="6" name="Shape 3"/>
          <p:cNvSpPr/>
          <p:nvPr/>
        </p:nvSpPr>
        <p:spPr>
          <a:xfrm>
            <a:off x="5274231" y="3939778"/>
            <a:ext cx="566976" cy="566976"/>
          </a:xfrm>
          <a:prstGeom prst="roundRect">
            <a:avLst>
              <a:gd name="adj" fmla="val 1611154"/>
            </a:avLst>
          </a:prstGeom>
          <a:solidFill>
            <a:srgbClr val="CCEEFF"/>
          </a:solidFill>
          <a:ln w="7620">
            <a:solidFill>
              <a:srgbClr val="B2D4E5"/>
            </a:solidFill>
            <a:prstDash val="solid"/>
          </a:ln>
        </p:spPr>
        <p:txBody>
          <a:bodyPr/>
          <a:lstStyle/>
          <a:p>
            <a:endParaRPr lang="en-US"/>
          </a:p>
        </p:txBody>
      </p:sp>
      <p:sp>
        <p:nvSpPr>
          <p:cNvPr id="7" name="Text 4"/>
          <p:cNvSpPr/>
          <p:nvPr/>
        </p:nvSpPr>
        <p:spPr>
          <a:xfrm>
            <a:off x="5496997" y="3996452"/>
            <a:ext cx="121325" cy="453509"/>
          </a:xfrm>
          <a:prstGeom prst="rect">
            <a:avLst/>
          </a:prstGeom>
          <a:noFill/>
          <a:ln/>
        </p:spPr>
        <p:txBody>
          <a:bodyPr wrap="none" lIns="0" tIns="0" rIns="0" bIns="0" rtlCol="0" anchor="t"/>
          <a:lstStyle/>
          <a:p>
            <a:pPr marL="0" indent="0">
              <a:lnSpc>
                <a:spcPts val="3550"/>
              </a:lnSpc>
              <a:buNone/>
            </a:pPr>
            <a:r>
              <a:rPr lang="en-US" sz="2200" b="1">
                <a:solidFill>
                  <a:srgbClr val="272525"/>
                </a:solidFill>
                <a:latin typeface="Petrona Bold" pitchFamily="34" charset="0"/>
                <a:ea typeface="Petrona Bold" pitchFamily="34" charset="-122"/>
                <a:cs typeface="Petrona Bold" pitchFamily="34" charset="-120"/>
              </a:rPr>
              <a:t>1</a:t>
            </a:r>
            <a:endParaRPr lang="en-US" sz="2200"/>
          </a:p>
        </p:txBody>
      </p:sp>
      <p:sp>
        <p:nvSpPr>
          <p:cNvPr id="8" name="Text 5"/>
          <p:cNvSpPr/>
          <p:nvPr/>
        </p:nvSpPr>
        <p:spPr>
          <a:xfrm>
            <a:off x="9481304" y="2789634"/>
            <a:ext cx="2977039" cy="372070"/>
          </a:xfrm>
          <a:prstGeom prst="rect">
            <a:avLst/>
          </a:prstGeom>
          <a:noFill/>
          <a:ln/>
        </p:spPr>
        <p:txBody>
          <a:bodyPr wrap="none" lIns="0" tIns="0" rIns="0" bIns="0" rtlCol="0" anchor="t"/>
          <a:lstStyle/>
          <a:p>
            <a:pPr marL="0" indent="0" algn="l">
              <a:lnSpc>
                <a:spcPts val="2900"/>
              </a:lnSpc>
              <a:buNone/>
            </a:pPr>
            <a:r>
              <a:rPr lang="en-US" sz="2300" b="1">
                <a:solidFill>
                  <a:srgbClr val="272525"/>
                </a:solidFill>
                <a:latin typeface="Petrona Bold" pitchFamily="34" charset="0"/>
                <a:ea typeface="Petrona Bold" pitchFamily="34" charset="-122"/>
                <a:cs typeface="Petrona Bold" pitchFamily="34" charset="-120"/>
              </a:rPr>
              <a:t>Đỗ loại khá</a:t>
            </a:r>
            <a:endParaRPr lang="en-US" sz="2300"/>
          </a:p>
        </p:txBody>
      </p:sp>
      <p:sp>
        <p:nvSpPr>
          <p:cNvPr id="9" name="Text 6"/>
          <p:cNvSpPr/>
          <p:nvPr/>
        </p:nvSpPr>
        <p:spPr>
          <a:xfrm>
            <a:off x="9481304" y="3297793"/>
            <a:ext cx="4355306" cy="362903"/>
          </a:xfrm>
          <a:prstGeom prst="rect">
            <a:avLst/>
          </a:prstGeom>
          <a:noFill/>
          <a:ln/>
        </p:spPr>
        <p:txBody>
          <a:bodyPr wrap="none" lIns="0" tIns="0" rIns="0" bIns="0" rtlCol="0" anchor="t"/>
          <a:lstStyle/>
          <a:p>
            <a:pPr marL="0" indent="0" algn="l">
              <a:lnSpc>
                <a:spcPts val="2850"/>
              </a:lnSpc>
              <a:buNone/>
            </a:pPr>
            <a:r>
              <a:rPr lang="en-US" sz="1750">
                <a:solidFill>
                  <a:srgbClr val="272525"/>
                </a:solidFill>
                <a:latin typeface="Inter" pitchFamily="34" charset="0"/>
                <a:ea typeface="Inter" pitchFamily="34" charset="-122"/>
                <a:cs typeface="Inter" pitchFamily="34" charset="-120"/>
              </a:rPr>
              <a:t>35/102=34,3%</a:t>
            </a:r>
            <a:endParaRPr lang="en-US" sz="1750"/>
          </a:p>
        </p:txBody>
      </p:sp>
      <p:pic>
        <p:nvPicPr>
          <p:cNvPr id="10" name="Image 1" descr="preencoded.png"/>
          <p:cNvPicPr>
            <a:picLocks noChangeAspect="1"/>
          </p:cNvPicPr>
          <p:nvPr/>
        </p:nvPicPr>
        <p:blipFill>
          <a:blip r:embed="rId5"/>
          <a:stretch>
            <a:fillRect/>
          </a:stretch>
        </p:blipFill>
        <p:spPr>
          <a:xfrm>
            <a:off x="5489258" y="2397323"/>
            <a:ext cx="3651885" cy="3651885"/>
          </a:xfrm>
          <a:prstGeom prst="rect">
            <a:avLst/>
          </a:prstGeom>
        </p:spPr>
      </p:pic>
      <p:sp>
        <p:nvSpPr>
          <p:cNvPr id="11" name="Shape 7"/>
          <p:cNvSpPr/>
          <p:nvPr/>
        </p:nvSpPr>
        <p:spPr>
          <a:xfrm>
            <a:off x="7910393" y="2417683"/>
            <a:ext cx="566976" cy="566976"/>
          </a:xfrm>
          <a:prstGeom prst="roundRect">
            <a:avLst>
              <a:gd name="adj" fmla="val 1611154"/>
            </a:avLst>
          </a:prstGeom>
          <a:solidFill>
            <a:srgbClr val="CCEEFF"/>
          </a:solidFill>
          <a:ln w="7620">
            <a:solidFill>
              <a:srgbClr val="B2D4E5"/>
            </a:solidFill>
            <a:prstDash val="solid"/>
          </a:ln>
        </p:spPr>
        <p:txBody>
          <a:bodyPr/>
          <a:lstStyle/>
          <a:p>
            <a:endParaRPr lang="en-US"/>
          </a:p>
        </p:txBody>
      </p:sp>
      <p:sp>
        <p:nvSpPr>
          <p:cNvPr id="12" name="Text 8"/>
          <p:cNvSpPr/>
          <p:nvPr/>
        </p:nvSpPr>
        <p:spPr>
          <a:xfrm>
            <a:off x="8113514" y="2474357"/>
            <a:ext cx="160734" cy="453509"/>
          </a:xfrm>
          <a:prstGeom prst="rect">
            <a:avLst/>
          </a:prstGeom>
          <a:noFill/>
          <a:ln/>
        </p:spPr>
        <p:txBody>
          <a:bodyPr wrap="none" lIns="0" tIns="0" rIns="0" bIns="0" rtlCol="0" anchor="t"/>
          <a:lstStyle/>
          <a:p>
            <a:pPr marL="0" indent="0">
              <a:lnSpc>
                <a:spcPts val="3550"/>
              </a:lnSpc>
              <a:buNone/>
            </a:pPr>
            <a:r>
              <a:rPr lang="en-US" sz="2200" b="1">
                <a:solidFill>
                  <a:srgbClr val="272525"/>
                </a:solidFill>
                <a:latin typeface="Petrona Bold" pitchFamily="34" charset="0"/>
                <a:ea typeface="Petrona Bold" pitchFamily="34" charset="-122"/>
                <a:cs typeface="Petrona Bold" pitchFamily="34" charset="-120"/>
              </a:rPr>
              <a:t>2</a:t>
            </a:r>
            <a:endParaRPr lang="en-US" sz="2200"/>
          </a:p>
        </p:txBody>
      </p:sp>
      <p:sp>
        <p:nvSpPr>
          <p:cNvPr id="13" name="Text 9"/>
          <p:cNvSpPr/>
          <p:nvPr/>
        </p:nvSpPr>
        <p:spPr>
          <a:xfrm>
            <a:off x="9481304" y="4785717"/>
            <a:ext cx="2977039" cy="372070"/>
          </a:xfrm>
          <a:prstGeom prst="rect">
            <a:avLst/>
          </a:prstGeom>
          <a:noFill/>
          <a:ln/>
        </p:spPr>
        <p:txBody>
          <a:bodyPr wrap="none" lIns="0" tIns="0" rIns="0" bIns="0" rtlCol="0" anchor="t"/>
          <a:lstStyle/>
          <a:p>
            <a:pPr marL="0" indent="0" algn="l">
              <a:lnSpc>
                <a:spcPts val="2900"/>
              </a:lnSpc>
              <a:buNone/>
            </a:pPr>
            <a:r>
              <a:rPr lang="en-US" sz="2300" b="1">
                <a:solidFill>
                  <a:srgbClr val="272525"/>
                </a:solidFill>
                <a:latin typeface="Petrona Bold" pitchFamily="34" charset="0"/>
                <a:ea typeface="Petrona Bold" pitchFamily="34" charset="-122"/>
                <a:cs typeface="Petrona Bold" pitchFamily="34" charset="-120"/>
              </a:rPr>
              <a:t>Đỗ loại TB</a:t>
            </a:r>
            <a:endParaRPr lang="en-US" sz="2300"/>
          </a:p>
        </p:txBody>
      </p:sp>
      <p:sp>
        <p:nvSpPr>
          <p:cNvPr id="14" name="Text 10"/>
          <p:cNvSpPr/>
          <p:nvPr/>
        </p:nvSpPr>
        <p:spPr>
          <a:xfrm>
            <a:off x="9481304" y="5293876"/>
            <a:ext cx="4355306" cy="362903"/>
          </a:xfrm>
          <a:prstGeom prst="rect">
            <a:avLst/>
          </a:prstGeom>
          <a:noFill/>
          <a:ln/>
        </p:spPr>
        <p:txBody>
          <a:bodyPr wrap="none" lIns="0" tIns="0" rIns="0" bIns="0" rtlCol="0" anchor="t"/>
          <a:lstStyle/>
          <a:p>
            <a:pPr marL="0" indent="0" algn="l">
              <a:lnSpc>
                <a:spcPts val="2850"/>
              </a:lnSpc>
              <a:buNone/>
            </a:pPr>
            <a:r>
              <a:rPr lang="en-US" sz="1750">
                <a:solidFill>
                  <a:srgbClr val="272525"/>
                </a:solidFill>
                <a:latin typeface="Inter" pitchFamily="34" charset="0"/>
                <a:ea typeface="Inter" pitchFamily="34" charset="-122"/>
                <a:cs typeface="Inter" pitchFamily="34" charset="-120"/>
              </a:rPr>
              <a:t>21/102=20,6%</a:t>
            </a:r>
            <a:endParaRPr lang="en-US" sz="1750"/>
          </a:p>
        </p:txBody>
      </p:sp>
      <p:pic>
        <p:nvPicPr>
          <p:cNvPr id="15" name="Image 2" descr="preencoded.png"/>
          <p:cNvPicPr>
            <a:picLocks noChangeAspect="1"/>
          </p:cNvPicPr>
          <p:nvPr/>
        </p:nvPicPr>
        <p:blipFill>
          <a:blip r:embed="rId6"/>
          <a:stretch>
            <a:fillRect/>
          </a:stretch>
        </p:blipFill>
        <p:spPr>
          <a:xfrm>
            <a:off x="5489258" y="2397323"/>
            <a:ext cx="3651885" cy="3651885"/>
          </a:xfrm>
          <a:prstGeom prst="rect">
            <a:avLst/>
          </a:prstGeom>
        </p:spPr>
      </p:pic>
      <p:sp>
        <p:nvSpPr>
          <p:cNvPr id="16" name="Shape 11"/>
          <p:cNvSpPr/>
          <p:nvPr/>
        </p:nvSpPr>
        <p:spPr>
          <a:xfrm>
            <a:off x="7910393" y="5461754"/>
            <a:ext cx="566976" cy="566976"/>
          </a:xfrm>
          <a:prstGeom prst="roundRect">
            <a:avLst>
              <a:gd name="adj" fmla="val 1611154"/>
            </a:avLst>
          </a:prstGeom>
          <a:solidFill>
            <a:srgbClr val="CCEEFF"/>
          </a:solidFill>
          <a:ln w="7620">
            <a:solidFill>
              <a:srgbClr val="B2D4E5"/>
            </a:solidFill>
            <a:prstDash val="solid"/>
          </a:ln>
        </p:spPr>
        <p:txBody>
          <a:bodyPr/>
          <a:lstStyle/>
          <a:p>
            <a:endParaRPr lang="en-US"/>
          </a:p>
        </p:txBody>
      </p:sp>
      <p:sp>
        <p:nvSpPr>
          <p:cNvPr id="17" name="Text 12"/>
          <p:cNvSpPr/>
          <p:nvPr/>
        </p:nvSpPr>
        <p:spPr>
          <a:xfrm>
            <a:off x="8113633" y="5518428"/>
            <a:ext cx="160496" cy="453509"/>
          </a:xfrm>
          <a:prstGeom prst="rect">
            <a:avLst/>
          </a:prstGeom>
          <a:noFill/>
          <a:ln/>
        </p:spPr>
        <p:txBody>
          <a:bodyPr wrap="none" lIns="0" tIns="0" rIns="0" bIns="0" rtlCol="0" anchor="t"/>
          <a:lstStyle/>
          <a:p>
            <a:pPr marL="0" indent="0">
              <a:lnSpc>
                <a:spcPts val="3550"/>
              </a:lnSpc>
              <a:buNone/>
            </a:pPr>
            <a:r>
              <a:rPr lang="en-US" sz="2200" b="1">
                <a:solidFill>
                  <a:srgbClr val="272525"/>
                </a:solidFill>
                <a:latin typeface="Petrona Bold" pitchFamily="34" charset="0"/>
                <a:ea typeface="Petrona Bold" pitchFamily="34" charset="-122"/>
                <a:cs typeface="Petrona Bold" pitchFamily="34" charset="-120"/>
              </a:rPr>
              <a:t>3</a:t>
            </a:r>
            <a:endParaRPr lang="en-US" sz="2200"/>
          </a:p>
        </p:txBody>
      </p:sp>
      <p:sp>
        <p:nvSpPr>
          <p:cNvPr id="18" name="Text 13"/>
          <p:cNvSpPr/>
          <p:nvPr/>
        </p:nvSpPr>
        <p:spPr>
          <a:xfrm>
            <a:off x="793790" y="6304359"/>
            <a:ext cx="13042821" cy="1098946"/>
          </a:xfrm>
          <a:prstGeom prst="rect">
            <a:avLst/>
          </a:prstGeom>
          <a:noFill/>
          <a:ln/>
        </p:spPr>
        <p:txBody>
          <a:bodyPr wrap="square" lIns="0" tIns="0" rIns="0" bIns="0" rtlCol="0" anchor="t"/>
          <a:lstStyle/>
          <a:p>
            <a:pPr marL="0" indent="0">
              <a:lnSpc>
                <a:spcPct val="120000"/>
              </a:lnSpc>
              <a:buNone/>
            </a:pPr>
            <a:r>
              <a:rPr lang="en-US" sz="2800" b="1">
                <a:solidFill>
                  <a:srgbClr val="272525"/>
                </a:solidFill>
                <a:latin typeface="Inter" pitchFamily="34" charset="0"/>
                <a:ea typeface="Inter" pitchFamily="34" charset="-122"/>
                <a:cs typeface="Inter" pitchFamily="34" charset="-120"/>
              </a:rPr>
              <a:t>Kết quả tốt nghiệp THCS: Đỗ tốt nghiệp THCS 100% (102/102). Những lớp đạt danh hiệu TTXS: 9A,B,C; 8A,C; 7A,B,C; 6A,B,C.</a:t>
            </a:r>
            <a:endParaRPr lang="en-US" sz="2800" b="1"/>
          </a:p>
        </p:txBody>
      </p:sp>
    </p:spTree>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732115" y="245386"/>
            <a:ext cx="13123783" cy="686395"/>
          </a:xfrm>
          <a:prstGeom prst="rect">
            <a:avLst/>
          </a:prstGeom>
          <a:noFill/>
          <a:ln/>
        </p:spPr>
        <p:txBody>
          <a:bodyPr wrap="none" lIns="0" tIns="0" rIns="0" bIns="0" rtlCol="0" anchor="t"/>
          <a:lstStyle/>
          <a:p>
            <a:pPr marL="0" indent="0">
              <a:lnSpc>
                <a:spcPts val="5400"/>
              </a:lnSpc>
              <a:buNone/>
            </a:pPr>
            <a:r>
              <a:rPr lang="en-US" sz="4300" b="1">
                <a:solidFill>
                  <a:srgbClr val="000000"/>
                </a:solidFill>
                <a:latin typeface="Petrona Bold" pitchFamily="34" charset="0"/>
                <a:ea typeface="Petrona Bold" pitchFamily="34" charset="-122"/>
                <a:cs typeface="Petrona Bold" pitchFamily="34" charset="-120"/>
              </a:rPr>
              <a:t>Thành tích của cán bộ giáo viên năm học 2023-2024</a:t>
            </a:r>
            <a:endParaRPr lang="en-US" sz="4300"/>
          </a:p>
        </p:txBody>
      </p:sp>
      <p:pic>
        <p:nvPicPr>
          <p:cNvPr id="4" name="Image 1" descr="preencoded.png"/>
          <p:cNvPicPr>
            <a:picLocks noChangeAspect="1"/>
          </p:cNvPicPr>
          <p:nvPr/>
        </p:nvPicPr>
        <p:blipFill>
          <a:blip r:embed="rId3"/>
          <a:stretch>
            <a:fillRect/>
          </a:stretch>
        </p:blipFill>
        <p:spPr>
          <a:xfrm>
            <a:off x="2169233" y="886670"/>
            <a:ext cx="522923" cy="522922"/>
          </a:xfrm>
          <a:prstGeom prst="rect">
            <a:avLst/>
          </a:prstGeom>
        </p:spPr>
      </p:pic>
      <p:sp>
        <p:nvSpPr>
          <p:cNvPr id="5" name="Text 1"/>
          <p:cNvSpPr/>
          <p:nvPr/>
        </p:nvSpPr>
        <p:spPr>
          <a:xfrm>
            <a:off x="732115" y="1466992"/>
            <a:ext cx="3765113" cy="343138"/>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100% đạt chuẩn và trên chuẩn</a:t>
            </a:r>
            <a:endParaRPr lang="en-US" sz="2150">
              <a:solidFill>
                <a:srgbClr val="C00000"/>
              </a:solidFill>
            </a:endParaRPr>
          </a:p>
        </p:txBody>
      </p:sp>
      <p:sp>
        <p:nvSpPr>
          <p:cNvPr id="6" name="Text 2"/>
          <p:cNvSpPr/>
          <p:nvPr/>
        </p:nvSpPr>
        <p:spPr>
          <a:xfrm>
            <a:off x="732115" y="1935622"/>
            <a:ext cx="4179570" cy="669369"/>
          </a:xfrm>
          <a:prstGeom prst="rect">
            <a:avLst/>
          </a:prstGeom>
          <a:noFill/>
          <a:ln/>
        </p:spPr>
        <p:txBody>
          <a:bodyPr wrap="square" lIns="0" tIns="0" rIns="0" bIns="0" rtlCol="0" anchor="t"/>
          <a:lstStyle/>
          <a:p>
            <a:pPr marL="0" indent="0" algn="l">
              <a:lnSpc>
                <a:spcPts val="2600"/>
              </a:lnSpc>
              <a:buNone/>
            </a:pPr>
            <a:r>
              <a:rPr lang="en-US" sz="1600" b="1">
                <a:solidFill>
                  <a:srgbClr val="272525"/>
                </a:solidFill>
                <a:latin typeface="Inter" pitchFamily="34" charset="0"/>
                <a:ea typeface="Inter" pitchFamily="34" charset="-122"/>
                <a:cs typeface="Inter" pitchFamily="34" charset="-120"/>
              </a:rPr>
              <a:t>CBGV có tay nghề vững vàng, thực hiện nghiêm chỉnh QCCM</a:t>
            </a:r>
            <a:endParaRPr lang="en-US" sz="1600" b="1"/>
          </a:p>
        </p:txBody>
      </p:sp>
      <p:pic>
        <p:nvPicPr>
          <p:cNvPr id="7" name="Image 2" descr="preencoded.png"/>
          <p:cNvPicPr>
            <a:picLocks noChangeAspect="1"/>
          </p:cNvPicPr>
          <p:nvPr/>
        </p:nvPicPr>
        <p:blipFill>
          <a:blip r:embed="rId4"/>
          <a:stretch>
            <a:fillRect/>
          </a:stretch>
        </p:blipFill>
        <p:spPr>
          <a:xfrm>
            <a:off x="6582607" y="913945"/>
            <a:ext cx="522923" cy="522922"/>
          </a:xfrm>
          <a:prstGeom prst="rect">
            <a:avLst/>
          </a:prstGeom>
        </p:spPr>
      </p:pic>
      <p:sp>
        <p:nvSpPr>
          <p:cNvPr id="8" name="Text 3"/>
          <p:cNvSpPr/>
          <p:nvPr/>
        </p:nvSpPr>
        <p:spPr>
          <a:xfrm>
            <a:off x="5225415" y="1466992"/>
            <a:ext cx="3237309" cy="343138"/>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100% đạt danh hiệu LĐTT</a:t>
            </a:r>
            <a:endParaRPr lang="en-US" sz="2150">
              <a:solidFill>
                <a:srgbClr val="C00000"/>
              </a:solidFill>
            </a:endParaRPr>
          </a:p>
        </p:txBody>
      </p:sp>
      <p:sp>
        <p:nvSpPr>
          <p:cNvPr id="9" name="Text 4"/>
          <p:cNvSpPr/>
          <p:nvPr/>
        </p:nvSpPr>
        <p:spPr>
          <a:xfrm>
            <a:off x="5225415" y="1935622"/>
            <a:ext cx="4179570" cy="334685"/>
          </a:xfrm>
          <a:prstGeom prst="rect">
            <a:avLst/>
          </a:prstGeom>
          <a:noFill/>
          <a:ln/>
        </p:spPr>
        <p:txBody>
          <a:bodyPr wrap="none" lIns="0" tIns="0" rIns="0" bIns="0" rtlCol="0" anchor="t"/>
          <a:lstStyle/>
          <a:p>
            <a:pPr marL="0" indent="0" algn="l">
              <a:lnSpc>
                <a:spcPts val="2600"/>
              </a:lnSpc>
              <a:buNone/>
            </a:pPr>
            <a:r>
              <a:rPr lang="en-US" sz="2000" b="1">
                <a:solidFill>
                  <a:srgbClr val="272525"/>
                </a:solidFill>
                <a:latin typeface="Inter" pitchFamily="34" charset="0"/>
                <a:ea typeface="Inter" pitchFamily="34" charset="-122"/>
                <a:cs typeface="Inter" pitchFamily="34" charset="-120"/>
              </a:rPr>
              <a:t>05 CBGV đạt danh hiệu CSTĐCS</a:t>
            </a:r>
            <a:endParaRPr lang="en-US" sz="2000" b="1"/>
          </a:p>
        </p:txBody>
      </p:sp>
      <p:pic>
        <p:nvPicPr>
          <p:cNvPr id="10" name="Image 3" descr="preencoded.png"/>
          <p:cNvPicPr>
            <a:picLocks noChangeAspect="1"/>
          </p:cNvPicPr>
          <p:nvPr/>
        </p:nvPicPr>
        <p:blipFill>
          <a:blip r:embed="rId5"/>
          <a:stretch>
            <a:fillRect/>
          </a:stretch>
        </p:blipFill>
        <p:spPr>
          <a:xfrm>
            <a:off x="10568642" y="795812"/>
            <a:ext cx="522923" cy="522922"/>
          </a:xfrm>
          <a:prstGeom prst="rect">
            <a:avLst/>
          </a:prstGeom>
        </p:spPr>
      </p:pic>
      <p:sp>
        <p:nvSpPr>
          <p:cNvPr id="11" name="Text 5"/>
          <p:cNvSpPr/>
          <p:nvPr/>
        </p:nvSpPr>
        <p:spPr>
          <a:xfrm>
            <a:off x="9718715" y="1466992"/>
            <a:ext cx="2745700" cy="343138"/>
          </a:xfrm>
          <a:prstGeom prst="rect">
            <a:avLst/>
          </a:prstGeom>
          <a:noFill/>
          <a:ln/>
        </p:spPr>
        <p:txBody>
          <a:bodyPr wrap="none" lIns="0" tIns="0" rIns="0" bIns="0" rtlCol="0" anchor="t"/>
          <a:lstStyle/>
          <a:p>
            <a:pPr marL="0" indent="0" algn="l">
              <a:lnSpc>
                <a:spcPts val="2700"/>
              </a:lnSpc>
              <a:buNone/>
            </a:pPr>
            <a:r>
              <a:rPr lang="en-US" sz="2150" b="1">
                <a:solidFill>
                  <a:srgbClr val="C00000"/>
                </a:solidFill>
                <a:latin typeface="Petrona Bold" pitchFamily="34" charset="0"/>
                <a:ea typeface="Petrona Bold" pitchFamily="34" charset="-122"/>
                <a:cs typeface="Petrona Bold" pitchFamily="34" charset="-120"/>
              </a:rPr>
              <a:t>Chi bộ xuất sắc</a:t>
            </a:r>
            <a:endParaRPr lang="en-US" sz="2150">
              <a:solidFill>
                <a:srgbClr val="C00000"/>
              </a:solidFill>
            </a:endParaRPr>
          </a:p>
        </p:txBody>
      </p:sp>
      <p:sp>
        <p:nvSpPr>
          <p:cNvPr id="12" name="Text 6"/>
          <p:cNvSpPr/>
          <p:nvPr/>
        </p:nvSpPr>
        <p:spPr>
          <a:xfrm>
            <a:off x="9718715" y="1935622"/>
            <a:ext cx="4179570" cy="669369"/>
          </a:xfrm>
          <a:prstGeom prst="rect">
            <a:avLst/>
          </a:prstGeom>
          <a:noFill/>
          <a:ln/>
        </p:spPr>
        <p:txBody>
          <a:bodyPr wrap="square" lIns="0" tIns="0" rIns="0" bIns="0" rtlCol="0" anchor="t"/>
          <a:lstStyle/>
          <a:p>
            <a:pPr marL="0" indent="0" algn="l">
              <a:lnSpc>
                <a:spcPts val="2600"/>
              </a:lnSpc>
              <a:buNone/>
            </a:pPr>
            <a:r>
              <a:rPr lang="en-US" sz="1600" b="1">
                <a:solidFill>
                  <a:srgbClr val="272525"/>
                </a:solidFill>
                <a:latin typeface="Inter" pitchFamily="34" charset="0"/>
                <a:ea typeface="Inter" pitchFamily="34" charset="-122"/>
                <a:cs typeface="Inter" pitchFamily="34" charset="-120"/>
              </a:rPr>
              <a:t>1 trong 3/18 chi bộ của xã được xếp loại Hoàn thành xuất sắc nhiệm vụ</a:t>
            </a:r>
            <a:endParaRPr lang="en-US" sz="1600" b="1"/>
          </a:p>
        </p:txBody>
      </p:sp>
      <p:sp>
        <p:nvSpPr>
          <p:cNvPr id="13" name="Text 7"/>
          <p:cNvSpPr/>
          <p:nvPr/>
        </p:nvSpPr>
        <p:spPr>
          <a:xfrm>
            <a:off x="732115" y="2840259"/>
            <a:ext cx="13166169" cy="686395"/>
          </a:xfrm>
          <a:prstGeom prst="rect">
            <a:avLst/>
          </a:prstGeom>
          <a:noFill/>
          <a:ln/>
        </p:spPr>
        <p:txBody>
          <a:bodyPr wrap="square" lIns="0" tIns="0" rIns="0" bIns="0" rtlCol="0" anchor="t"/>
          <a:lstStyle/>
          <a:p>
            <a:pPr marL="0" indent="0">
              <a:lnSpc>
                <a:spcPts val="2600"/>
              </a:lnSpc>
              <a:buNone/>
            </a:pPr>
            <a:r>
              <a:rPr lang="en-US" sz="2000" b="1">
                <a:solidFill>
                  <a:srgbClr val="272525"/>
                </a:solidFill>
                <a:latin typeface="Inter" pitchFamily="34" charset="0"/>
                <a:ea typeface="Inter" pitchFamily="34" charset="-122"/>
                <a:cs typeface="Inter" pitchFamily="34" charset="-120"/>
              </a:rPr>
              <a:t>Chính vì vậy năm học 2023 - 2024 tập thể nhà trường được công nhận là tập thể lao động xuất sắc (cấp thành phố) và Bằng khen của UBND Thành phố Hải Phòng.</a:t>
            </a:r>
            <a:endParaRPr lang="en-US" sz="2000" b="1"/>
          </a:p>
        </p:txBody>
      </p:sp>
      <p:pic>
        <p:nvPicPr>
          <p:cNvPr id="15" name="Picture 14">
            <a:extLst>
              <a:ext uri="{FF2B5EF4-FFF2-40B4-BE49-F238E27FC236}">
                <a16:creationId xmlns:a16="http://schemas.microsoft.com/office/drawing/2014/main" id="{E72B693B-21F0-D2E6-5377-E1AAB6A2E2DC}"/>
              </a:ext>
            </a:extLst>
          </p:cNvPr>
          <p:cNvPicPr>
            <a:picLocks noChangeAspect="1"/>
          </p:cNvPicPr>
          <p:nvPr/>
        </p:nvPicPr>
        <p:blipFill>
          <a:blip r:embed="rId6"/>
          <a:stretch>
            <a:fillRect/>
          </a:stretch>
        </p:blipFill>
        <p:spPr>
          <a:xfrm>
            <a:off x="995729" y="3603844"/>
            <a:ext cx="5848339" cy="4620768"/>
          </a:xfrm>
          <a:prstGeom prst="rect">
            <a:avLst/>
          </a:prstGeom>
        </p:spPr>
      </p:pic>
      <p:pic>
        <p:nvPicPr>
          <p:cNvPr id="17" name="Picture 16" descr="A certificate in a gold frame&#10;&#10;AI-generated content may be incorrect.">
            <a:extLst>
              <a:ext uri="{FF2B5EF4-FFF2-40B4-BE49-F238E27FC236}">
                <a16:creationId xmlns:a16="http://schemas.microsoft.com/office/drawing/2014/main" id="{0A2E716F-AF63-6D09-9D0B-754C109B1A3F}"/>
              </a:ext>
            </a:extLst>
          </p:cNvPr>
          <p:cNvPicPr>
            <a:picLocks noChangeAspect="1"/>
          </p:cNvPicPr>
          <p:nvPr/>
        </p:nvPicPr>
        <p:blipFill>
          <a:blip r:embed="rId7"/>
          <a:stretch>
            <a:fillRect/>
          </a:stretch>
        </p:blipFill>
        <p:spPr>
          <a:xfrm>
            <a:off x="8321287" y="3603844"/>
            <a:ext cx="5576998" cy="4517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glitter pattern="hexagon"/>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7732</Words>
  <Application>Microsoft Office PowerPoint</Application>
  <PresentationFormat>Custom</PresentationFormat>
  <Paragraphs>761</Paragraphs>
  <Slides>74</Slides>
  <Notes>74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74</vt:i4>
      </vt:variant>
    </vt:vector>
  </HeadingPairs>
  <TitlesOfParts>
    <vt:vector size="90" baseType="lpstr">
      <vt:lpstr>Open Sans</vt:lpstr>
      <vt:lpstr>Inter</vt:lpstr>
      <vt:lpstr>Source Sans Pro</vt:lpstr>
      <vt:lpstr>Fraunces Extra Bold</vt:lpstr>
      <vt:lpstr>Nobile</vt:lpstr>
      <vt:lpstr>MuseoModerno Medium</vt:lpstr>
      <vt:lpstr>Nunito Semi Bold</vt:lpstr>
      <vt:lpstr>Crimson Pro Bold</vt:lpstr>
      <vt:lpstr>Source Serif Pro Semi Bold</vt:lpstr>
      <vt:lpstr>Calibri</vt:lpstr>
      <vt:lpstr>Arial</vt:lpstr>
      <vt:lpstr>PT Sans</vt:lpstr>
      <vt:lpstr>Times New Roman</vt:lpstr>
      <vt:lpstr>Inter Bold</vt:lpstr>
      <vt:lpstr>Petrona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Administrator</cp:lastModifiedBy>
  <cp:revision>32</cp:revision>
  <dcterms:created xsi:type="dcterms:W3CDTF">2025-02-21T13:46:23Z</dcterms:created>
  <dcterms:modified xsi:type="dcterms:W3CDTF">2025-02-23T15:40:40Z</dcterms:modified>
</cp:coreProperties>
</file>