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8" r:id="rId1"/>
  </p:sldMasterIdLst>
  <p:notesMasterIdLst>
    <p:notesMasterId r:id="rId54"/>
  </p:notesMasterIdLst>
  <p:sldIdLst>
    <p:sldId id="256" r:id="rId2"/>
    <p:sldId id="381" r:id="rId3"/>
    <p:sldId id="350" r:id="rId4"/>
    <p:sldId id="352" r:id="rId5"/>
    <p:sldId id="335" r:id="rId6"/>
    <p:sldId id="336" r:id="rId7"/>
    <p:sldId id="337" r:id="rId8"/>
    <p:sldId id="387" r:id="rId9"/>
    <p:sldId id="332" r:id="rId10"/>
    <p:sldId id="338" r:id="rId11"/>
    <p:sldId id="342" r:id="rId12"/>
    <p:sldId id="258" r:id="rId13"/>
    <p:sldId id="277" r:id="rId14"/>
    <p:sldId id="294" r:id="rId15"/>
    <p:sldId id="388" r:id="rId16"/>
    <p:sldId id="296" r:id="rId17"/>
    <p:sldId id="389" r:id="rId18"/>
    <p:sldId id="390" r:id="rId19"/>
    <p:sldId id="302" r:id="rId20"/>
    <p:sldId id="303" r:id="rId21"/>
    <p:sldId id="309" r:id="rId22"/>
    <p:sldId id="391" r:id="rId23"/>
    <p:sldId id="393" r:id="rId24"/>
    <p:sldId id="348" r:id="rId25"/>
    <p:sldId id="343" r:id="rId26"/>
    <p:sldId id="344" r:id="rId27"/>
    <p:sldId id="324" r:id="rId28"/>
    <p:sldId id="325" r:id="rId29"/>
    <p:sldId id="326" r:id="rId30"/>
    <p:sldId id="327" r:id="rId31"/>
    <p:sldId id="345" r:id="rId32"/>
    <p:sldId id="346" r:id="rId33"/>
    <p:sldId id="347" r:id="rId34"/>
    <p:sldId id="382" r:id="rId35"/>
    <p:sldId id="386" r:id="rId36"/>
    <p:sldId id="383" r:id="rId37"/>
    <p:sldId id="384" r:id="rId38"/>
    <p:sldId id="385" r:id="rId39"/>
    <p:sldId id="353" r:id="rId40"/>
    <p:sldId id="378" r:id="rId41"/>
    <p:sldId id="360" r:id="rId42"/>
    <p:sldId id="379" r:id="rId43"/>
    <p:sldId id="354" r:id="rId44"/>
    <p:sldId id="355" r:id="rId45"/>
    <p:sldId id="365" r:id="rId46"/>
    <p:sldId id="366" r:id="rId47"/>
    <p:sldId id="373" r:id="rId48"/>
    <p:sldId id="374" r:id="rId49"/>
    <p:sldId id="375" r:id="rId50"/>
    <p:sldId id="376" r:id="rId51"/>
    <p:sldId id="380" r:id="rId52"/>
    <p:sldId id="37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2" autoAdjust="0"/>
    <p:restoredTop sz="96283" autoAdjust="0"/>
  </p:normalViewPr>
  <p:slideViewPr>
    <p:cSldViewPr snapToGrid="0">
      <p:cViewPr varScale="1">
        <p:scale>
          <a:sx n="117" d="100"/>
          <a:sy n="117" d="100"/>
        </p:scale>
        <p:origin x="120" y="2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A028B-2097-468A-8FF1-861A3CA384C1}"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75623-AA93-4216-8349-B172384D4B59}" type="slidenum">
              <a:rPr lang="en-US" smtClean="0"/>
              <a:t>‹#›</a:t>
            </a:fld>
            <a:endParaRPr lang="en-US"/>
          </a:p>
        </p:txBody>
      </p:sp>
    </p:spTree>
    <p:extLst>
      <p:ext uri="{BB962C8B-B14F-4D97-AF65-F5344CB8AC3E}">
        <p14:creationId xmlns:p14="http://schemas.microsoft.com/office/powerpoint/2010/main" val="344083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1</a:t>
            </a:fld>
            <a:endParaRPr lang="en-US"/>
          </a:p>
        </p:txBody>
      </p:sp>
    </p:spTree>
    <p:extLst>
      <p:ext uri="{BB962C8B-B14F-4D97-AF65-F5344CB8AC3E}">
        <p14:creationId xmlns:p14="http://schemas.microsoft.com/office/powerpoint/2010/main" val="228493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46</a:t>
            </a:fld>
            <a:endParaRPr lang="en-US"/>
          </a:p>
        </p:txBody>
      </p:sp>
    </p:spTree>
    <p:extLst>
      <p:ext uri="{BB962C8B-B14F-4D97-AF65-F5344CB8AC3E}">
        <p14:creationId xmlns:p14="http://schemas.microsoft.com/office/powerpoint/2010/main" val="1248534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51</a:t>
            </a:fld>
            <a:endParaRPr lang="en-US"/>
          </a:p>
        </p:txBody>
      </p:sp>
    </p:spTree>
    <p:extLst>
      <p:ext uri="{BB962C8B-B14F-4D97-AF65-F5344CB8AC3E}">
        <p14:creationId xmlns:p14="http://schemas.microsoft.com/office/powerpoint/2010/main" val="347463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2</a:t>
            </a:fld>
            <a:endParaRPr lang="en-US"/>
          </a:p>
        </p:txBody>
      </p:sp>
    </p:spTree>
    <p:extLst>
      <p:ext uri="{BB962C8B-B14F-4D97-AF65-F5344CB8AC3E}">
        <p14:creationId xmlns:p14="http://schemas.microsoft.com/office/powerpoint/2010/main" val="308518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a:t>
            </a:fld>
            <a:endParaRPr lang="en-US"/>
          </a:p>
        </p:txBody>
      </p:sp>
    </p:spTree>
    <p:extLst>
      <p:ext uri="{BB962C8B-B14F-4D97-AF65-F5344CB8AC3E}">
        <p14:creationId xmlns:p14="http://schemas.microsoft.com/office/powerpoint/2010/main" val="363631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5</a:t>
            </a:fld>
            <a:endParaRPr lang="en-US"/>
          </a:p>
        </p:txBody>
      </p:sp>
    </p:spTree>
    <p:extLst>
      <p:ext uri="{BB962C8B-B14F-4D97-AF65-F5344CB8AC3E}">
        <p14:creationId xmlns:p14="http://schemas.microsoft.com/office/powerpoint/2010/main" val="403823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7</a:t>
            </a:fld>
            <a:endParaRPr lang="en-US"/>
          </a:p>
        </p:txBody>
      </p:sp>
    </p:spTree>
    <p:extLst>
      <p:ext uri="{BB962C8B-B14F-4D97-AF65-F5344CB8AC3E}">
        <p14:creationId xmlns:p14="http://schemas.microsoft.com/office/powerpoint/2010/main" val="428181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21</a:t>
            </a:fld>
            <a:endParaRPr lang="en-US"/>
          </a:p>
        </p:txBody>
      </p:sp>
    </p:spTree>
    <p:extLst>
      <p:ext uri="{BB962C8B-B14F-4D97-AF65-F5344CB8AC3E}">
        <p14:creationId xmlns:p14="http://schemas.microsoft.com/office/powerpoint/2010/main" val="2669248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17623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275623-AA93-4216-8349-B172384D4B59}" type="slidenum">
              <a:rPr lang="en-US" smtClean="0"/>
              <a:t>32</a:t>
            </a:fld>
            <a:endParaRPr lang="en-US"/>
          </a:p>
        </p:txBody>
      </p:sp>
    </p:spTree>
    <p:extLst>
      <p:ext uri="{BB962C8B-B14F-4D97-AF65-F5344CB8AC3E}">
        <p14:creationId xmlns:p14="http://schemas.microsoft.com/office/powerpoint/2010/main" val="193496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275623-AA93-4216-8349-B172384D4B59}" type="slidenum">
              <a:rPr lang="en-US" smtClean="0"/>
              <a:t>41</a:t>
            </a:fld>
            <a:endParaRPr lang="en-US"/>
          </a:p>
        </p:txBody>
      </p:sp>
    </p:spTree>
    <p:extLst>
      <p:ext uri="{BB962C8B-B14F-4D97-AF65-F5344CB8AC3E}">
        <p14:creationId xmlns:p14="http://schemas.microsoft.com/office/powerpoint/2010/main" val="39222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3349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51060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542925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829548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534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49016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995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463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2788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384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338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9/15/2025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3774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9/15/2025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9052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9/15/2025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4916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9114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172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C48EC7-AF6A-48D3-8284-14BACBEBDD84}" type="datetimeFigureOut">
              <a:rPr lang="en-US" smtClean="0"/>
              <a:t>9/15/2025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485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84087"/>
            <a:ext cx="12191999" cy="6073912"/>
          </a:xfrm>
        </p:spPr>
        <p:txBody>
          <a:bodyPr/>
          <a:lstStyle/>
          <a:p>
            <a:pPr algn="ctr">
              <a:lnSpc>
                <a:spcPct val="100000"/>
              </a:lnSpc>
            </a:pPr>
            <a:br>
              <a:rPr lang="vi-VN" sz="3200" b="1" dirty="0">
                <a:solidFill>
                  <a:srgbClr val="FF0000"/>
                </a:solidFill>
              </a:rPr>
            </a:br>
            <a:br>
              <a:rPr lang="vi-VN" sz="3200" b="1" dirty="0">
                <a:solidFill>
                  <a:srgbClr val="FF0000"/>
                </a:solidFill>
              </a:rPr>
            </a:br>
            <a:br>
              <a:rPr lang="vi-VN" sz="3200" b="1" dirty="0">
                <a:solidFill>
                  <a:srgbClr val="FF0000"/>
                </a:solidFill>
              </a:rPr>
            </a:br>
            <a:br>
              <a:rPr lang="vi-VN" sz="3200" b="1" dirty="0">
                <a:solidFill>
                  <a:srgbClr val="FF0000"/>
                </a:solidFill>
              </a:rPr>
            </a:br>
            <a:br>
              <a:rPr lang="vi-VN" sz="3200" b="1" dirty="0">
                <a:solidFill>
                  <a:srgbClr val="FF0000"/>
                </a:solidFill>
              </a:rPr>
            </a:br>
            <a:br>
              <a:rPr lang="vi-VN" sz="3200" b="1" dirty="0">
                <a:solidFill>
                  <a:srgbClr val="FF0000"/>
                </a:solidFill>
              </a:rPr>
            </a:br>
            <a:br>
              <a:rPr lang="vi-VN" sz="3200" b="1" dirty="0">
                <a:solidFill>
                  <a:srgbClr val="FF0000"/>
                </a:solidFill>
              </a:rPr>
            </a:br>
            <a:br>
              <a:rPr lang="vi-VN" sz="3200" b="1" dirty="0">
                <a:solidFill>
                  <a:srgbClr val="FF0000"/>
                </a:solidFill>
              </a:rPr>
            </a:br>
            <a:br>
              <a:rPr lang="vi-VN" sz="3200" b="1" dirty="0">
                <a:solidFill>
                  <a:srgbClr val="FF0000"/>
                </a:solidFill>
              </a:rPr>
            </a:br>
            <a:r>
              <a:rPr lang="vi-VN" sz="2400" b="1" dirty="0">
                <a:solidFill>
                  <a:srgbClr val="FF0000"/>
                </a:solidFill>
              </a:rPr>
              <a:t>TRUYỀN THÔNG, TƯ VẤN</a:t>
            </a:r>
            <a:br>
              <a:rPr lang="vi-VN" sz="2400" b="1" dirty="0">
                <a:solidFill>
                  <a:srgbClr val="FF0000"/>
                </a:solidFill>
              </a:rPr>
            </a:br>
            <a:r>
              <a:rPr lang="vi-VN" sz="2400" b="1" dirty="0">
                <a:solidFill>
                  <a:srgbClr val="FF0000"/>
                </a:solidFill>
              </a:rPr>
              <a:t>CHĂM SÓC SỨC KHỎE SINH SẢNTUỔI VỊ THÀNH NIÊN</a:t>
            </a:r>
            <a:br>
              <a:rPr lang="vi-VN" sz="2400" b="1" dirty="0">
                <a:solidFill>
                  <a:srgbClr val="FF0000"/>
                </a:solidFill>
              </a:rPr>
            </a:br>
            <a:br>
              <a:rPr lang="vi-VN" sz="2400" b="1" dirty="0">
                <a:solidFill>
                  <a:srgbClr val="FF0000"/>
                </a:solidFill>
              </a:rPr>
            </a:br>
            <a:r>
              <a:rPr lang="vi-VN" sz="1600" b="1" dirty="0">
                <a:solidFill>
                  <a:srgbClr val="FF0000"/>
                </a:solidFill>
              </a:rPr>
              <a:t> VĨNH BẢO THÁNG </a:t>
            </a:r>
            <a:r>
              <a:rPr lang="en-US" sz="1600" b="1" dirty="0">
                <a:solidFill>
                  <a:srgbClr val="FF0000"/>
                </a:solidFill>
              </a:rPr>
              <a:t>9</a:t>
            </a:r>
            <a:r>
              <a:rPr lang="vi-VN" sz="1600" b="1" dirty="0">
                <a:solidFill>
                  <a:srgbClr val="FF0000"/>
                </a:solidFill>
              </a:rPr>
              <a:t> NĂM 20</a:t>
            </a:r>
            <a:r>
              <a:rPr lang="en-US" sz="1600" b="1" dirty="0">
                <a:solidFill>
                  <a:srgbClr val="FF0000"/>
                </a:solidFill>
              </a:rPr>
              <a:t>25</a:t>
            </a:r>
            <a:endParaRPr lang="vi-VN" sz="1600" b="1" dirty="0">
              <a:solidFill>
                <a:srgbClr val="FF0000"/>
              </a:solidFill>
            </a:endParaRPr>
          </a:p>
        </p:txBody>
      </p:sp>
      <p:pic>
        <p:nvPicPr>
          <p:cNvPr id="4" name="Picture 4" descr="http://t2.gstatic.com/images?q=tbn:ANd9GcT1y9_4wx9I_Y2l-TdL5ATMNAtqlMpU-A0BJXS-vbd16hj9UM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787" y="784087"/>
            <a:ext cx="7873488" cy="416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EAB790-0493-4948-B15D-903799E5A028}"/>
              </a:ext>
            </a:extLst>
          </p:cNvPr>
          <p:cNvSpPr/>
          <p:nvPr/>
        </p:nvSpPr>
        <p:spPr>
          <a:xfrm>
            <a:off x="1" y="76201"/>
            <a:ext cx="12192000" cy="707886"/>
          </a:xfrm>
          <a:prstGeom prst="rect">
            <a:avLst/>
          </a:prstGeom>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SỞ Y TẾ HẢI PHÒNG</a:t>
            </a:r>
          </a:p>
          <a:p>
            <a:pPr algn="ctr"/>
            <a:r>
              <a:rPr lang="vi-VN" sz="2000" b="1" dirty="0">
                <a:solidFill>
                  <a:srgbClr val="FF0000"/>
                </a:solidFill>
                <a:latin typeface="Arial" panose="020B0604020202020204" pitchFamily="34" charset="0"/>
                <a:cs typeface="Arial" panose="020B0604020202020204" pitchFamily="34" charset="0"/>
              </a:rPr>
              <a:t> TRUNG TÂM Y TẾ VĨNH BẢO</a:t>
            </a:r>
          </a:p>
        </p:txBody>
      </p:sp>
      <p:sp>
        <p:nvSpPr>
          <p:cNvPr id="7" name="Subtitle 6">
            <a:extLst>
              <a:ext uri="{FF2B5EF4-FFF2-40B4-BE49-F238E27FC236}">
                <a16:creationId xmlns:a16="http://schemas.microsoft.com/office/drawing/2014/main" id="{4C74C3E7-CB0F-4929-8ABA-F24B41BC3BD4}"/>
              </a:ext>
            </a:extLst>
          </p:cNvPr>
          <p:cNvSpPr>
            <a:spLocks noGrp="1"/>
          </p:cNvSpPr>
          <p:nvPr>
            <p:ph type="subTitle" idx="1"/>
          </p:nvPr>
        </p:nvSpPr>
        <p:spPr>
          <a:xfrm>
            <a:off x="0" y="4946512"/>
            <a:ext cx="11739716" cy="1911487"/>
          </a:xfrm>
        </p:spPr>
        <p:txBody>
          <a:bodyPr/>
          <a:lstStyle/>
          <a:p>
            <a:r>
              <a:rPr lang="vi-VN" dirty="0"/>
              <a:t> </a:t>
            </a:r>
            <a:endParaRPr lang="en-US" dirty="0"/>
          </a:p>
        </p:txBody>
      </p:sp>
    </p:spTree>
    <p:extLst>
      <p:ext uri="{BB962C8B-B14F-4D97-AF65-F5344CB8AC3E}">
        <p14:creationId xmlns:p14="http://schemas.microsoft.com/office/powerpoint/2010/main" val="3215154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753" y="89666"/>
            <a:ext cx="11324493" cy="6138042"/>
          </a:xfrm>
        </p:spPr>
        <p:txBody>
          <a:bodyPr>
            <a:normAutofit/>
          </a:bodyPr>
          <a:lstStyle/>
          <a:p>
            <a:pPr marL="0" indent="0" algn="ctr">
              <a:buNone/>
            </a:pPr>
            <a:r>
              <a:rPr lang="vi-VN" sz="2800"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TUỔI VỊ THÀNH NIÊN</a:t>
            </a:r>
            <a:endParaRPr lang="en-US" sz="2800" b="1" dirty="0">
              <a:solidFill>
                <a:srgbClr val="FF0000"/>
              </a:solidFill>
              <a:latin typeface="Arial" panose="020B0604020202020204" pitchFamily="34" charset="0"/>
              <a:cs typeface="Arial" panose="020B0604020202020204" pitchFamily="34" charset="0"/>
            </a:endParaRPr>
          </a:p>
          <a:p>
            <a:pPr marL="457200" lvl="1" indent="0" algn="just">
              <a:buNone/>
            </a:pPr>
            <a:r>
              <a:rPr lang="vi-VN" sz="2800" u="sng" dirty="0">
                <a:solidFill>
                  <a:srgbClr val="002060"/>
                </a:solidFill>
                <a:latin typeface="Arial" panose="020B0604020202020204" pitchFamily="34" charset="0"/>
                <a:cs typeface="Arial" panose="020B0604020202020204" pitchFamily="34" charset="0"/>
              </a:rPr>
              <a:t>- </a:t>
            </a:r>
            <a:r>
              <a:rPr lang="en-US" sz="2800" u="sng" dirty="0">
                <a:solidFill>
                  <a:srgbClr val="002060"/>
                </a:solidFill>
                <a:latin typeface="Arial" panose="020B0604020202020204" pitchFamily="34" charset="0"/>
                <a:cs typeface="Arial" panose="020B0604020202020204" pitchFamily="34" charset="0"/>
              </a:rPr>
              <a:t>Tuổi VTN </a:t>
            </a:r>
            <a:r>
              <a:rPr lang="en-US" sz="2800" u="sng" dirty="0" err="1">
                <a:solidFill>
                  <a:srgbClr val="002060"/>
                </a:solidFill>
                <a:latin typeface="Arial" panose="020B0604020202020204" pitchFamily="34" charset="0"/>
                <a:cs typeface="Arial" panose="020B0604020202020204" pitchFamily="34" charset="0"/>
              </a:rPr>
              <a:t>theo</a:t>
            </a:r>
            <a:r>
              <a:rPr lang="en-US" sz="2800" u="sng" dirty="0">
                <a:solidFill>
                  <a:srgbClr val="002060"/>
                </a:solidFill>
                <a:latin typeface="Arial" panose="020B0604020202020204" pitchFamily="34" charset="0"/>
                <a:cs typeface="Arial" panose="020B0604020202020204" pitchFamily="34" charset="0"/>
              </a:rPr>
              <a:t> ĐN </a:t>
            </a:r>
            <a:r>
              <a:rPr lang="en-US" sz="2800" u="sng" dirty="0" err="1">
                <a:solidFill>
                  <a:srgbClr val="002060"/>
                </a:solidFill>
                <a:latin typeface="Arial" panose="020B0604020202020204" pitchFamily="34" charset="0"/>
                <a:cs typeface="Arial" panose="020B0604020202020204" pitchFamily="34" charset="0"/>
              </a:rPr>
              <a:t>của</a:t>
            </a:r>
            <a:r>
              <a:rPr lang="en-US" sz="2800" u="sng" dirty="0">
                <a:solidFill>
                  <a:srgbClr val="002060"/>
                </a:solidFill>
                <a:latin typeface="Arial" panose="020B0604020202020204" pitchFamily="34" charset="0"/>
                <a:cs typeface="Arial" panose="020B0604020202020204" pitchFamily="34" charset="0"/>
              </a:rPr>
              <a:t> </a:t>
            </a:r>
            <a:r>
              <a:rPr lang="vi-VN" sz="2800" u="sng" dirty="0">
                <a:solidFill>
                  <a:srgbClr val="002060"/>
                </a:solidFill>
                <a:latin typeface="Arial" panose="020B0604020202020204" pitchFamily="34" charset="0"/>
                <a:cs typeface="Arial" panose="020B0604020202020204" pitchFamily="34" charset="0"/>
              </a:rPr>
              <a:t>Tổ chức Y tế Thế giới (WHO)</a:t>
            </a:r>
            <a:r>
              <a:rPr lang="vi-VN" sz="2800" dirty="0">
                <a:solidFill>
                  <a:srgbClr val="002060"/>
                </a:solidFill>
                <a:latin typeface="Arial" panose="020B0604020202020204" pitchFamily="34" charset="0"/>
                <a:cs typeface="Arial" panose="020B0604020202020204" pitchFamily="34" charset="0"/>
              </a:rPr>
              <a:t>: là lứa tuổi từ </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10 đến 19 tuổi”, </a:t>
            </a:r>
            <a:r>
              <a:rPr lang="vi-VN" sz="2800" dirty="0">
                <a:solidFill>
                  <a:srgbClr val="002060"/>
                </a:solidFill>
                <a:latin typeface="Arial" panose="020B0604020202020204" pitchFamily="34" charset="0"/>
                <a:cs typeface="Arial" panose="020B0604020202020204" pitchFamily="34" charset="0"/>
              </a:rPr>
              <a:t>và được chia ra 3 giai đoạn:</a:t>
            </a:r>
          </a:p>
          <a:p>
            <a:pPr marL="457200" lvl="1" indent="0" algn="just">
              <a:buNone/>
            </a:pPr>
            <a:r>
              <a:rPr lang="vi-VN" sz="2800" dirty="0">
                <a:solidFill>
                  <a:srgbClr val="FF0000"/>
                </a:solidFill>
                <a:latin typeface="Arial" panose="020B0604020202020204" pitchFamily="34" charset="0"/>
                <a:cs typeface="Arial" panose="020B0604020202020204" pitchFamily="34" charset="0"/>
              </a:rPr>
              <a:t>+ VTN sớm:</a:t>
            </a:r>
            <a:r>
              <a:rPr lang="vi-VN" sz="2800" dirty="0">
                <a:solidFill>
                  <a:srgbClr val="002060"/>
                </a:solidFill>
                <a:latin typeface="Arial" panose="020B0604020202020204" pitchFamily="34" charset="0"/>
                <a:cs typeface="Arial" panose="020B0604020202020204" pitchFamily="34" charset="0"/>
              </a:rPr>
              <a:t>	Từ 10 đến 13 tuổi</a:t>
            </a:r>
          </a:p>
          <a:p>
            <a:pPr marL="457200" lvl="1" indent="0" algn="just">
              <a:buNone/>
            </a:pPr>
            <a:r>
              <a:rPr lang="vi-VN" sz="2800" dirty="0">
                <a:solidFill>
                  <a:srgbClr val="FF0000"/>
                </a:solidFill>
                <a:latin typeface="Arial" panose="020B0604020202020204" pitchFamily="34" charset="0"/>
                <a:cs typeface="Arial" panose="020B0604020202020204" pitchFamily="34" charset="0"/>
              </a:rPr>
              <a:t>+ VTN giữa:</a:t>
            </a:r>
            <a:r>
              <a:rPr lang="vi-VN" sz="2800" dirty="0">
                <a:solidFill>
                  <a:srgbClr val="002060"/>
                </a:solidFill>
                <a:latin typeface="Arial" panose="020B0604020202020204" pitchFamily="34" charset="0"/>
                <a:cs typeface="Arial" panose="020B0604020202020204" pitchFamily="34" charset="0"/>
              </a:rPr>
              <a:t>	Từ 14 đến 16 tuổi</a:t>
            </a:r>
          </a:p>
          <a:p>
            <a:pPr marL="457200" lvl="1" indent="0" algn="just">
              <a:buNone/>
            </a:pPr>
            <a:r>
              <a:rPr lang="vi-VN" sz="2800" dirty="0">
                <a:solidFill>
                  <a:srgbClr val="FF0000"/>
                </a:solidFill>
                <a:latin typeface="Arial" panose="020B0604020202020204" pitchFamily="34" charset="0"/>
                <a:cs typeface="Arial" panose="020B0604020202020204" pitchFamily="34" charset="0"/>
              </a:rPr>
              <a:t>+ VTN muộn:</a:t>
            </a:r>
            <a:r>
              <a:rPr lang="vi-VN" sz="2800" dirty="0">
                <a:solidFill>
                  <a:srgbClr val="002060"/>
                </a:solidFill>
                <a:latin typeface="Arial" panose="020B0604020202020204" pitchFamily="34" charset="0"/>
                <a:cs typeface="Arial" panose="020B0604020202020204" pitchFamily="34" charset="0"/>
              </a:rPr>
              <a:t>	Từ 17 đến 19 tuổi</a:t>
            </a:r>
          </a:p>
          <a:p>
            <a:pPr marL="457200" lvl="1" indent="0" algn="just">
              <a:buNone/>
            </a:pPr>
            <a:r>
              <a:rPr lang="en-US" sz="2800" u="sng" dirty="0">
                <a:solidFill>
                  <a:srgbClr val="002060"/>
                </a:solidFill>
                <a:latin typeface="Arial" panose="020B0604020202020204" pitchFamily="34" charset="0"/>
                <a:cs typeface="Arial" panose="020B0604020202020204" pitchFamily="34" charset="0"/>
              </a:rPr>
              <a:t>- Tuổi VTN </a:t>
            </a:r>
            <a:r>
              <a:rPr lang="vi-VN" sz="2800" u="sng" dirty="0">
                <a:solidFill>
                  <a:srgbClr val="002060"/>
                </a:solidFill>
                <a:latin typeface="Arial" panose="020B0604020202020204" pitchFamily="34" charset="0"/>
                <a:cs typeface="Arial" panose="020B0604020202020204" pitchFamily="34" charset="0"/>
              </a:rPr>
              <a:t>Theo “Pháp luật Việt Nam quy định</a:t>
            </a:r>
            <a:r>
              <a:rPr lang="en-US" sz="2800" u="sng" dirty="0">
                <a:solidFill>
                  <a:srgbClr val="002060"/>
                </a:solidFill>
                <a:latin typeface="Arial" panose="020B0604020202020204" pitchFamily="34" charset="0"/>
                <a:cs typeface="Arial" panose="020B0604020202020204" pitchFamily="34" charset="0"/>
              </a:rPr>
              <a:t>:</a:t>
            </a:r>
          </a:p>
          <a:p>
            <a:pPr marL="457200" lvl="1" indent="0" algn="just">
              <a:buNone/>
            </a:pPr>
            <a:r>
              <a:rPr lang="en-US" sz="2800" dirty="0">
                <a:solidFill>
                  <a:srgbClr val="002060"/>
                </a:solidFill>
                <a:latin typeface="Arial" panose="020B0604020202020204" pitchFamily="34" charset="0"/>
                <a:cs typeface="Arial" panose="020B0604020202020204" pitchFamily="34" charset="0"/>
              </a:rPr>
              <a:t>+ VTN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người </a:t>
            </a:r>
            <a:r>
              <a:rPr lang="vi-VN" sz="2800" dirty="0">
                <a:solidFill>
                  <a:srgbClr val="FF0000"/>
                </a:solidFill>
                <a:latin typeface="Arial" panose="020B0604020202020204" pitchFamily="34" charset="0"/>
                <a:cs typeface="Arial" panose="020B0604020202020204" pitchFamily="34" charset="0"/>
              </a:rPr>
              <a:t>từ đủ 18 tuổi trở lên,</a:t>
            </a:r>
            <a:endParaRPr lang="en-US" sz="2800" dirty="0">
              <a:solidFill>
                <a:srgbClr val="FF0000"/>
              </a:solidFill>
              <a:latin typeface="Arial" panose="020B0604020202020204" pitchFamily="34" charset="0"/>
              <a:cs typeface="Arial" panose="020B0604020202020204" pitchFamily="34" charset="0"/>
            </a:endParaRPr>
          </a:p>
          <a:p>
            <a:pPr marL="457200" lvl="1" indent="0" algn="just">
              <a:buNone/>
            </a:pPr>
            <a:r>
              <a:rPr lang="en-US" sz="2800" dirty="0">
                <a:solidFill>
                  <a:srgbClr val="002060"/>
                </a:solidFill>
                <a:latin typeface="Arial" panose="020B0604020202020204" pitchFamily="34" charset="0"/>
                <a:cs typeface="Arial" panose="020B0604020202020204" pitchFamily="34" charset="0"/>
              </a:rPr>
              <a:t>+</a:t>
            </a:r>
            <a:r>
              <a:rPr lang="en-US" sz="2800" dirty="0">
                <a:solidFill>
                  <a:srgbClr val="FF000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N</a:t>
            </a:r>
            <a:r>
              <a:rPr lang="vi-VN" sz="2800" dirty="0">
                <a:solidFill>
                  <a:srgbClr val="002060"/>
                </a:solidFill>
                <a:latin typeface="Arial" panose="020B0604020202020204" pitchFamily="34" charset="0"/>
                <a:cs typeface="Arial" panose="020B0604020202020204" pitchFamily="34" charset="0"/>
              </a:rPr>
              <a:t>gười chưa thành niên là người </a:t>
            </a:r>
            <a:r>
              <a:rPr lang="vi-VN" sz="2800" dirty="0">
                <a:solidFill>
                  <a:srgbClr val="FF0000"/>
                </a:solidFill>
                <a:latin typeface="Arial" panose="020B0604020202020204" pitchFamily="34" charset="0"/>
                <a:cs typeface="Arial" panose="020B0604020202020204" pitchFamily="34" charset="0"/>
              </a:rPr>
              <a:t>chưa đủ 18 tuổi</a:t>
            </a:r>
            <a:r>
              <a:rPr lang="vi-VN" sz="2800" dirty="0">
                <a:solidFill>
                  <a:srgbClr val="002060"/>
                </a:solidFill>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076407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826"/>
            <a:ext cx="11923987" cy="895349"/>
          </a:xfrm>
        </p:spPr>
        <p:txBody>
          <a:bodyPr>
            <a:noAutofit/>
          </a:bodyPr>
          <a:lstStyle/>
          <a:p>
            <a:pPr lvl="0"/>
            <a:r>
              <a:rPr lang="vi-VN" sz="2400" b="1" dirty="0">
                <a:solidFill>
                  <a:srgbClr val="FF0000"/>
                </a:solidFill>
                <a:latin typeface="Arial" panose="020B0604020202020204" pitchFamily="34" charset="0"/>
                <a:cs typeface="Arial" panose="020B0604020202020204" pitchFamily="34" charset="0"/>
              </a:rPr>
              <a:t>	2.1. NHỮNG THAY ĐỔI VỀ GIẢI PHẪU VÀ SINH LÝ TRONG THỜI KỲ VTN</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4775" y="895350"/>
            <a:ext cx="11630025" cy="6134100"/>
          </a:xfrm>
        </p:spPr>
        <p:txBody>
          <a:bodyPr>
            <a:normAutofit/>
          </a:bodyPr>
          <a:lstStyle/>
          <a:p>
            <a:pPr marL="0" lvl="0" indent="0" algn="just">
              <a:buNone/>
            </a:pPr>
            <a:r>
              <a:rPr lang="vi-VN" sz="2800"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 Tuổi </a:t>
            </a:r>
            <a:r>
              <a:rPr lang="en-US" sz="2800" b="1" dirty="0" err="1">
                <a:solidFill>
                  <a:srgbClr val="002060"/>
                </a:solidFill>
                <a:latin typeface="Arial" panose="020B0604020202020204" pitchFamily="34" charset="0"/>
                <a:cs typeface="Arial" panose="020B0604020202020204" pitchFamily="34" charset="0"/>
              </a:rPr>
              <a:t>dậy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thì</a:t>
            </a:r>
            <a:r>
              <a:rPr lang="en-US" sz="2800" b="1" dirty="0">
                <a:solidFill>
                  <a:srgbClr val="002060"/>
                </a:solidFill>
                <a:latin typeface="Arial" panose="020B0604020202020204" pitchFamily="34" charset="0"/>
                <a:cs typeface="Arial" panose="020B0604020202020204" pitchFamily="34" charset="0"/>
              </a:rPr>
              <a:t>:</a:t>
            </a:r>
            <a:endParaRPr lang="vi-VN" sz="2800" b="1" dirty="0">
              <a:solidFill>
                <a:srgbClr val="002060"/>
              </a:solidFill>
              <a:latin typeface="Arial" panose="020B0604020202020204" pitchFamily="34" charset="0"/>
              <a:cs typeface="Arial" panose="020B0604020202020204" pitchFamily="34" charset="0"/>
            </a:endParaRPr>
          </a:p>
          <a:p>
            <a:pPr marL="0" lvl="0" indent="0" algn="just">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Tuổi dậy thì ở nữ</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khoảng từ </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10-15</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tuổi, </a:t>
            </a:r>
          </a:p>
          <a:p>
            <a:pPr marL="0" lvl="0" indent="0" algn="just">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Tuổi dậy thì ở nam</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khoảng từ </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12-17</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tuổi.</a:t>
            </a:r>
            <a:endParaRPr lang="en-US" sz="2800" dirty="0">
              <a:solidFill>
                <a:srgbClr val="002060"/>
              </a:solidFill>
              <a:latin typeface="Arial" panose="020B0604020202020204" pitchFamily="34" charset="0"/>
              <a:cs typeface="Arial" panose="020B0604020202020204" pitchFamily="34" charset="0"/>
            </a:endParaRP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a:t>
            </a:r>
            <a:r>
              <a:rPr lang="vi-VN" sz="2800" b="1"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Thay </a:t>
            </a:r>
            <a:r>
              <a:rPr lang="en-US" sz="2800" b="1" dirty="0" err="1">
                <a:solidFill>
                  <a:srgbClr val="002060"/>
                </a:solidFill>
                <a:latin typeface="Arial" panose="020B0604020202020204" pitchFamily="34" charset="0"/>
                <a:cs typeface="Arial" panose="020B0604020202020204" pitchFamily="34" charset="0"/>
              </a:rPr>
              <a:t>đổi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về</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tiết</a:t>
            </a:r>
            <a:r>
              <a:rPr lang="en-US" sz="2800" b="1" dirty="0">
                <a:solidFill>
                  <a:srgbClr val="002060"/>
                </a:solidFill>
                <a:latin typeface="Arial" panose="020B0604020202020204" pitchFamily="34" charset="0"/>
                <a:cs typeface="Arial" panose="020B0604020202020204" pitchFamily="34" charset="0"/>
              </a:rPr>
              <a:t>:</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các nội tiết tố sinh dục tăng dần</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Với nữ giới là (</a:t>
            </a:r>
            <a:r>
              <a:rPr lang="vi-VN" sz="2800" u="sng" dirty="0">
                <a:solidFill>
                  <a:srgbClr val="002060"/>
                </a:solidFill>
                <a:latin typeface="Arial" panose="020B0604020202020204" pitchFamily="34" charset="0"/>
                <a:cs typeface="Arial" panose="020B0604020202020204" pitchFamily="34" charset="0"/>
              </a:rPr>
              <a:t>estrogen và progesteron</a:t>
            </a:r>
            <a:r>
              <a:rPr lang="vi-VN" sz="2800" dirty="0">
                <a:solidFill>
                  <a:srgbClr val="002060"/>
                </a:solidFill>
                <a:latin typeface="Arial" panose="020B0604020202020204" pitchFamily="34" charset="0"/>
                <a:cs typeface="Arial" panose="020B0604020202020204" pitchFamily="34" charset="0"/>
              </a:rPr>
              <a:t>);</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Với nam giới là (</a:t>
            </a:r>
            <a:r>
              <a:rPr lang="vi-VN" sz="2800" u="sng" dirty="0">
                <a:solidFill>
                  <a:srgbClr val="002060"/>
                </a:solidFill>
                <a:latin typeface="Arial" panose="020B0604020202020204" pitchFamily="34" charset="0"/>
                <a:cs typeface="Arial" panose="020B0604020202020204" pitchFamily="34" charset="0"/>
              </a:rPr>
              <a:t>testosteron</a:t>
            </a:r>
            <a:r>
              <a:rPr lang="vi-VN" sz="2800" dirty="0">
                <a:solidFill>
                  <a:srgbClr val="002060"/>
                </a:solidFill>
                <a:latin typeface="Arial" panose="020B0604020202020204" pitchFamily="34" charset="0"/>
                <a:cs typeface="Arial" panose="020B0604020202020204" pitchFamily="34" charset="0"/>
              </a:rPr>
              <a:t>).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a:t>
            </a:r>
            <a:r>
              <a:rPr lang="vi-VN" sz="2800" b="1" dirty="0">
                <a:solidFill>
                  <a:srgbClr val="002060"/>
                </a:solidFill>
                <a:latin typeface="Arial" panose="020B0604020202020204" pitchFamily="34" charset="0"/>
                <a:cs typeface="Arial" panose="020B0604020202020204" pitchFamily="34" charset="0"/>
              </a:rPr>
              <a:t> Biểu hiện cụ thể:</a:t>
            </a: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cơ quan sinh dục phát triển và cơ thể chuẩn bị sẵn sàng cho hoạt động sinh sản</a:t>
            </a:r>
            <a:r>
              <a:rPr lang="en-US" sz="2800" dirty="0">
                <a:solidFill>
                  <a:srgbClr val="FF0000"/>
                </a:solidFill>
                <a:latin typeface="Arial" panose="020B0604020202020204" pitchFamily="34" charset="0"/>
                <a:cs typeface="Arial" panose="020B0604020202020204" pitchFamily="34" charset="0"/>
              </a:rPr>
              <a:t>)</a:t>
            </a:r>
            <a:r>
              <a:rPr lang="vi-VN" sz="2800" dirty="0">
                <a:solidFill>
                  <a:srgbClr val="FF0000"/>
                </a:solidFill>
                <a:latin typeface="Arial" panose="020B0604020202020204" pitchFamily="34" charset="0"/>
                <a:cs typeface="Arial" panose="020B0604020202020204" pitchFamily="34" charset="0"/>
              </a:rPr>
              <a:t>.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Các em nữ là hiện tượng kinh nguyệt </a:t>
            </a:r>
          </a:p>
          <a:p>
            <a:pPr marL="0" lvl="0" indent="0" algn="just" fontAlgn="base">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Các em nam là hiện tượng xuất tinh.</a:t>
            </a:r>
            <a:endParaRPr lang="en-US" sz="2800"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3943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21" y="1"/>
            <a:ext cx="11445765" cy="666749"/>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2.2. SỰ PHÁT TRIỂN THỂ CHẤT CỦA TUỔI VỊ THÀNH NIÊN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666749"/>
            <a:ext cx="5772150" cy="634365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57875" y="666750"/>
            <a:ext cx="5772150" cy="6410325"/>
          </a:xfrm>
        </p:spPr>
      </p:pic>
    </p:spTree>
    <p:extLst>
      <p:ext uri="{BB962C8B-B14F-4D97-AF65-F5344CB8AC3E}">
        <p14:creationId xmlns:p14="http://schemas.microsoft.com/office/powerpoint/2010/main" val="136219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89" y="76200"/>
            <a:ext cx="11398470" cy="600075"/>
          </a:xfrm>
        </p:spPr>
        <p:txBody>
          <a:bodyPr>
            <a:normAutofit/>
          </a:bodyPr>
          <a:lstStyle/>
          <a:p>
            <a:pPr algn="ctr"/>
            <a:r>
              <a:rPr lang="vi-VN" sz="2600" b="1" dirty="0">
                <a:solidFill>
                  <a:srgbClr val="FF0000"/>
                </a:solidFill>
                <a:latin typeface="Arial" panose="020B0604020202020204" pitchFamily="34" charset="0"/>
                <a:cs typeface="Arial" panose="020B0604020202020204" pitchFamily="34" charset="0"/>
              </a:rPr>
              <a:t>2.3. </a:t>
            </a:r>
            <a:r>
              <a:rPr lang="en-US" sz="2600" b="1" dirty="0">
                <a:solidFill>
                  <a:srgbClr val="FF0000"/>
                </a:solidFill>
                <a:latin typeface="Arial" panose="020B0604020202020204" pitchFamily="34" charset="0"/>
                <a:cs typeface="Arial" panose="020B0604020202020204" pitchFamily="34" charset="0"/>
              </a:rPr>
              <a:t>NHỮNG THAY ĐỔI KHI BƯỚC SANG TUỔI DẬY THÌ</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0304926"/>
              </p:ext>
            </p:extLst>
          </p:nvPr>
        </p:nvGraphicFramePr>
        <p:xfrm>
          <a:off x="0" y="742950"/>
          <a:ext cx="11845159" cy="6115050"/>
        </p:xfrm>
        <a:graphic>
          <a:graphicData uri="http://schemas.openxmlformats.org/drawingml/2006/table">
            <a:tbl>
              <a:tblPr firstRow="1" bandRow="1">
                <a:tableStyleId>{5C22544A-7EE6-4342-B048-85BDC9FD1C3A}</a:tableStyleId>
              </a:tblPr>
              <a:tblGrid>
                <a:gridCol w="6019800">
                  <a:extLst>
                    <a:ext uri="{9D8B030D-6E8A-4147-A177-3AD203B41FA5}">
                      <a16:colId xmlns:a16="http://schemas.microsoft.com/office/drawing/2014/main" val="1962017661"/>
                    </a:ext>
                  </a:extLst>
                </a:gridCol>
                <a:gridCol w="5825359">
                  <a:extLst>
                    <a:ext uri="{9D8B030D-6E8A-4147-A177-3AD203B41FA5}">
                      <a16:colId xmlns:a16="http://schemas.microsoft.com/office/drawing/2014/main" val="713780196"/>
                    </a:ext>
                  </a:extLst>
                </a:gridCol>
              </a:tblGrid>
              <a:tr h="566208">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Nữ</a:t>
                      </a:r>
                      <a:r>
                        <a:rPr lang="en-US" sz="2800" baseline="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Nam</a:t>
                      </a:r>
                    </a:p>
                  </a:txBody>
                  <a:tcPr/>
                </a:tc>
                <a:extLst>
                  <a:ext uri="{0D108BD9-81ED-4DB2-BD59-A6C34878D82A}">
                    <a16:rowId xmlns:a16="http://schemas.microsoft.com/office/drawing/2014/main" val="3490919459"/>
                  </a:ext>
                </a:extLst>
              </a:tr>
              <a:tr h="5548842">
                <a:tc>
                  <a:txBody>
                    <a:bodyPr/>
                    <a:lstStyle/>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Lớn</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nhanh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hơn</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Da </a:t>
                      </a:r>
                      <a:r>
                        <a:rPr lang="en-US" sz="2800" dirty="0" err="1">
                          <a:solidFill>
                            <a:srgbClr val="002060"/>
                          </a:solidFill>
                          <a:latin typeface="Arial" panose="020B0604020202020204" pitchFamily="34" charset="0"/>
                          <a:cs typeface="Arial" panose="020B0604020202020204" pitchFamily="34" charset="0"/>
                        </a:rPr>
                        <a:t>trở</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lên</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mỡ</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màng</a:t>
                      </a:r>
                      <a:endParaRPr lang="en-US" sz="2800" dirty="0">
                        <a:solidFill>
                          <a:srgbClr val="002060"/>
                        </a:solidFill>
                        <a:latin typeface="Arial" panose="020B0604020202020204" pitchFamily="34" charset="0"/>
                        <a:cs typeface="Arial" panose="020B0604020202020204" pitchFamily="34" charset="0"/>
                      </a:endParaRPr>
                    </a:p>
                    <a:p>
                      <a:pPr marL="0" indent="0">
                        <a:buFontTx/>
                        <a:buNone/>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Giọng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nói</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trong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trẻo</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nhẹ</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nhàng</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đủ</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răng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vĩnh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viễn</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Vú</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Phát</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triển</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Vòng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eo</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thu</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hẹp</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Hông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mở</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rộng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hơn</a:t>
                      </a:r>
                      <a:endParaRPr lang="en-US" sz="2800" dirty="0">
                        <a:solidFill>
                          <a:srgbClr val="002060"/>
                        </a:solidFill>
                        <a:latin typeface="Arial" panose="020B0604020202020204" pitchFamily="34" charset="0"/>
                        <a:cs typeface="Arial" panose="020B0604020202020204" pitchFamily="34" charset="0"/>
                      </a:endParaRPr>
                    </a:p>
                    <a:p>
                      <a:pPr marL="0" indent="0">
                        <a:buFontTx/>
                        <a:buNone/>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Mọc</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lông</a:t>
                      </a:r>
                      <a:r>
                        <a:rPr lang="en-US" sz="2800" baseline="0" dirty="0">
                          <a:solidFill>
                            <a:srgbClr val="002060"/>
                          </a:solidFill>
                          <a:latin typeface="Arial" panose="020B0604020202020204" pitchFamily="34" charset="0"/>
                          <a:cs typeface="Arial" panose="020B0604020202020204" pitchFamily="34" charset="0"/>
                        </a:rPr>
                        <a:t> mu, </a:t>
                      </a:r>
                      <a:r>
                        <a:rPr lang="en-US" sz="2800" baseline="0" dirty="0" err="1">
                          <a:solidFill>
                            <a:srgbClr val="002060"/>
                          </a:solidFill>
                          <a:latin typeface="Arial" panose="020B0604020202020204" pitchFamily="34" charset="0"/>
                          <a:cs typeface="Arial" panose="020B0604020202020204" pitchFamily="34" charset="0"/>
                        </a:rPr>
                        <a:t>lông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lách</a:t>
                      </a:r>
                      <a:endParaRPr lang="en-US" sz="28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mụn</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trứng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cá</a:t>
                      </a:r>
                      <a:endParaRPr lang="en-US" sz="2800" baseline="0" dirty="0">
                        <a:solidFill>
                          <a:srgbClr val="002060"/>
                        </a:solidFill>
                        <a:latin typeface="Arial" panose="020B0604020202020204" pitchFamily="34" charset="0"/>
                        <a:cs typeface="Arial" panose="020B0604020202020204" pitchFamily="34" charset="0"/>
                      </a:endParaRPr>
                    </a:p>
                    <a:p>
                      <a:pPr marL="0" indent="0">
                        <a:buFontTx/>
                        <a:buNone/>
                      </a:pP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Bô</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phận</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sinh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dục</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ngoài</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phát</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triển</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rụng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trứng</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xảy</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ra</a:t>
                      </a:r>
                      <a:r>
                        <a:rPr lang="en-US" sz="2800" baseline="0" dirty="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bắt</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đầu</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có</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kinh</a:t>
                      </a:r>
                      <a:r>
                        <a:rPr lang="en-US" sz="2800" baseline="0" dirty="0">
                          <a:solidFill>
                            <a:srgbClr val="002060"/>
                          </a:solidFill>
                          <a:latin typeface="Arial" panose="020B0604020202020204" pitchFamily="34" charset="0"/>
                          <a:cs typeface="Arial" panose="020B0604020202020204" pitchFamily="34" charset="0"/>
                        </a:rPr>
                        <a:t> </a:t>
                      </a:r>
                      <a:r>
                        <a:rPr lang="en-US" sz="2800" baseline="0" dirty="0" err="1">
                          <a:solidFill>
                            <a:srgbClr val="002060"/>
                          </a:solidFill>
                          <a:latin typeface="Arial" panose="020B0604020202020204" pitchFamily="34" charset="0"/>
                          <a:cs typeface="Arial" panose="020B0604020202020204" pitchFamily="34" charset="0"/>
                        </a:rPr>
                        <a:t>nguyệt</a:t>
                      </a:r>
                      <a:endParaRPr lang="en-US" sz="2800" dirty="0">
                        <a:solidFill>
                          <a:srgbClr val="002060"/>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Lớn</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nhanh</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hơn</a:t>
                      </a:r>
                      <a:endParaRPr lang="en-US" sz="280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Các</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cơ</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bắp</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phát</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triển</a:t>
                      </a:r>
                      <a:endParaRPr lang="en-US" sz="2800" baseline="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Giọng</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ồm</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vỡ</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giọng</a:t>
                      </a:r>
                      <a:endParaRPr lang="en-US" sz="2800" baseline="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Vai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rộng</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hơn</a:t>
                      </a:r>
                      <a:endParaRPr lang="en-US" sz="280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Có</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đủ</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răng</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vĩnh</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viễn</a:t>
                      </a:r>
                      <a:endParaRPr lang="en-US" sz="2800" dirty="0">
                        <a:solidFill>
                          <a:srgbClr val="FF00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Có</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mụn</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trứng</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cá</a:t>
                      </a:r>
                      <a:endParaRPr lang="en-US" sz="280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Mọc</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lông</a:t>
                      </a:r>
                      <a:r>
                        <a:rPr lang="en-US" sz="2800" baseline="0" dirty="0">
                          <a:solidFill>
                            <a:srgbClr val="FF0000"/>
                          </a:solidFill>
                          <a:latin typeface="Arial" panose="020B0604020202020204" pitchFamily="34" charset="0"/>
                          <a:cs typeface="Arial" panose="020B0604020202020204" pitchFamily="34" charset="0"/>
                        </a:rPr>
                        <a:t> ở </a:t>
                      </a:r>
                      <a:r>
                        <a:rPr lang="en-US" sz="2800" baseline="0" dirty="0" err="1">
                          <a:solidFill>
                            <a:srgbClr val="FF0000"/>
                          </a:solidFill>
                          <a:latin typeface="Arial" panose="020B0604020202020204" pitchFamily="34" charset="0"/>
                          <a:cs typeface="Arial" panose="020B0604020202020204" pitchFamily="34" charset="0"/>
                        </a:rPr>
                        <a:t>mặt</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lách</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ngực</a:t>
                      </a:r>
                      <a:r>
                        <a:rPr lang="en-US" sz="2800" baseline="0" dirty="0">
                          <a:solidFill>
                            <a:srgbClr val="FF0000"/>
                          </a:solidFill>
                          <a:latin typeface="Arial" panose="020B0604020202020204" pitchFamily="34" charset="0"/>
                          <a:cs typeface="Arial" panose="020B0604020202020204" pitchFamily="34" charset="0"/>
                        </a:rPr>
                        <a:t>, mu</a:t>
                      </a:r>
                      <a:endParaRPr lang="en-US" sz="280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Bộ</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phận</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sinh</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dục</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phát</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triển</a:t>
                      </a:r>
                      <a:endParaRPr lang="en-US" sz="2800" baseline="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Bắt</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đầu</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sản</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xuất</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tinh</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dịch</a:t>
                      </a:r>
                      <a:endParaRPr lang="en-US" sz="2800" dirty="0">
                        <a:solidFill>
                          <a:srgbClr val="FF0000"/>
                        </a:solidFill>
                        <a:latin typeface="Arial" panose="020B0604020202020204" pitchFamily="34" charset="0"/>
                        <a:cs typeface="Arial" panose="020B0604020202020204" pitchFamily="34" charset="0"/>
                      </a:endParaRPr>
                    </a:p>
                    <a:p>
                      <a:pPr marL="0" indent="0">
                        <a:buFontTx/>
                        <a:buNone/>
                      </a:pP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Có</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xuất</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tinh</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lần</a:t>
                      </a:r>
                      <a:r>
                        <a:rPr lang="en-US" sz="2800" baseline="0" dirty="0">
                          <a:solidFill>
                            <a:srgbClr val="FF0000"/>
                          </a:solidFill>
                          <a:latin typeface="Arial" panose="020B0604020202020204" pitchFamily="34" charset="0"/>
                          <a:cs typeface="Arial" panose="020B0604020202020204" pitchFamily="34" charset="0"/>
                        </a:rPr>
                        <a:t> </a:t>
                      </a:r>
                      <a:r>
                        <a:rPr lang="en-US" sz="2800" baseline="0" dirty="0" err="1">
                          <a:solidFill>
                            <a:srgbClr val="FF0000"/>
                          </a:solidFill>
                          <a:latin typeface="Arial" panose="020B0604020202020204" pitchFamily="34" charset="0"/>
                          <a:cs typeface="Arial" panose="020B0604020202020204" pitchFamily="34" charset="0"/>
                        </a:rPr>
                        <a:t>đầu</a:t>
                      </a:r>
                      <a:endParaRPr lang="en-US" sz="2800" dirty="0">
                        <a:solidFill>
                          <a:srgbClr val="FF0000"/>
                        </a:solidFill>
                        <a:latin typeface="Arial" panose="020B0604020202020204" pitchFamily="34" charset="0"/>
                        <a:cs typeface="Arial" panose="020B0604020202020204" pitchFamily="34" charset="0"/>
                      </a:endParaRPr>
                    </a:p>
                    <a:p>
                      <a:pPr marL="0" indent="0">
                        <a:buFontTx/>
                        <a:buNone/>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6646693"/>
                  </a:ext>
                </a:extLst>
              </a:tr>
            </a:tbl>
          </a:graphicData>
        </a:graphic>
      </p:graphicFrame>
    </p:spTree>
    <p:extLst>
      <p:ext uri="{BB962C8B-B14F-4D97-AF65-F5344CB8AC3E}">
        <p14:creationId xmlns:p14="http://schemas.microsoft.com/office/powerpoint/2010/main" val="207996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13628" cy="609599"/>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2.4. </a:t>
            </a:r>
            <a:r>
              <a:rPr lang="en-US" sz="2400" b="1" dirty="0">
                <a:solidFill>
                  <a:srgbClr val="FF0000"/>
                </a:solidFill>
                <a:latin typeface="Arial" panose="020B0604020202020204" pitchFamily="34" charset="0"/>
                <a:cs typeface="Arial" panose="020B0604020202020204" pitchFamily="34" charset="0"/>
              </a:rPr>
              <a:t>MỘT SỐ LƯU Ý Ở VTN NỮ</a:t>
            </a:r>
          </a:p>
        </p:txBody>
      </p:sp>
      <p:sp>
        <p:nvSpPr>
          <p:cNvPr id="3" name="Content Placeholder 2"/>
          <p:cNvSpPr>
            <a:spLocks noGrp="1"/>
          </p:cNvSpPr>
          <p:nvPr>
            <p:ph idx="1"/>
          </p:nvPr>
        </p:nvSpPr>
        <p:spPr>
          <a:xfrm>
            <a:off x="-1" y="533399"/>
            <a:ext cx="11813629" cy="6324599"/>
          </a:xfrm>
        </p:spPr>
        <p:txBody>
          <a:bodyPr>
            <a:normAutofit/>
          </a:bodyPr>
          <a:lstStyle/>
          <a:p>
            <a:pPr marL="0" indent="0">
              <a:buNone/>
            </a:pPr>
            <a:r>
              <a:rPr lang="vi-VN" sz="3200" dirty="0">
                <a:latin typeface="Times New Roman" panose="02020603050405020304" pitchFamily="18" charset="0"/>
                <a:cs typeface="Times New Roman" panose="02020603050405020304" pitchFamily="18" charset="0"/>
              </a:rPr>
              <a:t>	</a:t>
            </a:r>
            <a:r>
              <a:rPr lang="en-US" sz="2800" b="1" dirty="0">
                <a:solidFill>
                  <a:srgbClr val="FF0000"/>
                </a:solidFill>
                <a:latin typeface="Arial" panose="020B0604020202020204" pitchFamily="34" charset="0"/>
                <a:cs typeface="Arial" panose="020B0604020202020204" pitchFamily="34" charset="0"/>
              </a:rPr>
              <a:t>* Kinh </a:t>
            </a:r>
            <a:r>
              <a:rPr lang="en-US" sz="2800" b="1" dirty="0" err="1">
                <a:solidFill>
                  <a:srgbClr val="FF0000"/>
                </a:solidFill>
                <a:latin typeface="Arial" panose="020B0604020202020204" pitchFamily="34" charset="0"/>
                <a:cs typeface="Arial" panose="020B0604020202020204" pitchFamily="34" charset="0"/>
              </a:rPr>
              <a:t>nguyệt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tính</a:t>
            </a:r>
            <a:r>
              <a:rPr lang="en-US" sz="2800" dirty="0">
                <a:solidFill>
                  <a:srgbClr val="002060"/>
                </a:solidFill>
                <a:latin typeface="Arial" panose="020B0604020202020204" pitchFamily="34" charset="0"/>
                <a:cs typeface="Arial" panose="020B0604020202020204" pitchFamily="34" charset="0"/>
              </a:rPr>
              <a:t> chu </a:t>
            </a:r>
            <a:r>
              <a:rPr lang="en-US" sz="2800" dirty="0" err="1">
                <a:solidFill>
                  <a:srgbClr val="002060"/>
                </a:solidFill>
                <a:latin typeface="Arial" panose="020B0604020202020204" pitchFamily="34" charset="0"/>
                <a:cs typeface="Arial" panose="020B0604020202020204" pitchFamily="34" charset="0"/>
              </a:rPr>
              <a:t>kì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ra </a:t>
            </a:r>
            <a:r>
              <a:rPr lang="en-US" sz="2800" dirty="0" err="1">
                <a:solidFill>
                  <a:srgbClr val="002060"/>
                </a:solidFill>
                <a:latin typeface="Arial" panose="020B0604020202020204" pitchFamily="34" charset="0"/>
                <a:cs typeface="Arial" panose="020B0604020202020204" pitchFamily="34" charset="0"/>
              </a:rPr>
              <a:t>ngoài</a:t>
            </a:r>
            <a:r>
              <a:rPr lang="en-US" sz="2800" dirty="0">
                <a:solidFill>
                  <a:srgbClr val="002060"/>
                </a:solidFill>
                <a:latin typeface="Arial" panose="020B0604020202020204" pitchFamily="34" charset="0"/>
                <a:cs typeface="Arial" panose="020B0604020202020204" pitchFamily="34" charset="0"/>
              </a:rPr>
              <a:t> do bong </a:t>
            </a:r>
            <a:r>
              <a:rPr lang="en-US" sz="2800" dirty="0" err="1">
                <a:solidFill>
                  <a:srgbClr val="002060"/>
                </a:solidFill>
                <a:latin typeface="Arial" panose="020B0604020202020204" pitchFamily="34" charset="0"/>
                <a:cs typeface="Arial" panose="020B0604020202020204" pitchFamily="34" charset="0"/>
              </a:rPr>
              <a:t>niêm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dưới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ảnh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hưởng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estrogen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progesterone</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p>
          <a:p>
            <a:pPr marL="0" indent="0">
              <a:buNone/>
            </a:pPr>
            <a:r>
              <a:rPr lang="en-US" sz="2000" dirty="0">
                <a:solidFill>
                  <a:schemeClr val="tx1"/>
                </a:solidFill>
                <a:latin typeface="Arial" panose="020B0604020202020204" pitchFamily="34" charset="0"/>
                <a:cs typeface="Arial" panose="020B0604020202020204" pitchFamily="34" charset="0"/>
              </a:rPr>
              <a:t>“Do </a:t>
            </a:r>
            <a:r>
              <a:rPr lang="en-US" sz="2000" dirty="0" err="1">
                <a:solidFill>
                  <a:schemeClr val="tx1"/>
                </a:solidFill>
                <a:latin typeface="Arial" panose="020B0604020202020204" pitchFamily="34" charset="0"/>
                <a:cs typeface="Arial" panose="020B0604020202020204" pitchFamily="34" charset="0"/>
              </a:rPr>
              <a:t>niêm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cung</a:t>
            </a:r>
            <a:r>
              <a:rPr lang="en-US" sz="2000" dirty="0">
                <a:solidFill>
                  <a:schemeClr val="tx1"/>
                </a:solidFill>
                <a:latin typeface="Arial" panose="020B0604020202020204" pitchFamily="34" charset="0"/>
                <a:cs typeface="Arial" panose="020B0604020202020204" pitchFamily="34" charset="0"/>
              </a:rPr>
              <a:t> bong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vùng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nhau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nơi</a:t>
            </a:r>
            <a:r>
              <a:rPr lang="en-US" sz="2000" dirty="0">
                <a:solidFill>
                  <a:schemeClr val="tx1"/>
                </a:solidFill>
                <a:latin typeface="Arial" panose="020B0604020202020204" pitchFamily="34" charset="0"/>
                <a:cs typeface="Arial" panose="020B0604020202020204" pitchFamily="34" charset="0"/>
              </a:rPr>
              <a:t> bong </a:t>
            </a:r>
            <a:r>
              <a:rPr lang="en-US" sz="2000" dirty="0" err="1">
                <a:solidFill>
                  <a:schemeClr val="tx1"/>
                </a:solidFill>
                <a:latin typeface="Arial" panose="020B0604020202020204" pitchFamily="34" charset="0"/>
                <a:cs typeface="Arial" panose="020B0604020202020204" pitchFamily="34" charset="0"/>
              </a:rPr>
              <a:t>rồi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đang</a:t>
            </a:r>
            <a:r>
              <a:rPr lang="en-US" sz="2000" dirty="0">
                <a:solidFill>
                  <a:schemeClr val="tx1"/>
                </a:solidFill>
                <a:latin typeface="Arial" panose="020B0604020202020204" pitchFamily="34" charset="0"/>
                <a:cs typeface="Arial" panose="020B0604020202020204" pitchFamily="34" charset="0"/>
              </a:rPr>
              <a:t> bong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chưa</a:t>
            </a:r>
            <a:r>
              <a:rPr lang="en-US" sz="2000" dirty="0">
                <a:solidFill>
                  <a:schemeClr val="tx1"/>
                </a:solidFill>
                <a:latin typeface="Arial" panose="020B0604020202020204" pitchFamily="34" charset="0"/>
                <a:cs typeface="Arial" panose="020B0604020202020204" pitchFamily="34" charset="0"/>
              </a:rPr>
              <a:t> bong </a:t>
            </a:r>
            <a:r>
              <a:rPr lang="en-US" sz="2000" dirty="0" err="1">
                <a:solidFill>
                  <a:schemeClr val="tx1"/>
                </a:solidFill>
                <a:latin typeface="Arial" panose="020B0604020202020204" pitchFamily="34" charset="0"/>
                <a:cs typeface="Arial" panose="020B0604020202020204" pitchFamily="34" charset="0"/>
              </a:rPr>
              <a:t>nên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hành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kéo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dài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từ</a:t>
            </a:r>
            <a:r>
              <a:rPr lang="en-US" sz="2000" dirty="0">
                <a:solidFill>
                  <a:schemeClr val="tx1"/>
                </a:solidFill>
                <a:latin typeface="Arial" panose="020B0604020202020204" pitchFamily="34" charset="0"/>
                <a:cs typeface="Arial" panose="020B0604020202020204" pitchFamily="34" charset="0"/>
              </a:rPr>
              <a:t> 3-5 </a:t>
            </a:r>
            <a:r>
              <a:rPr lang="en-US" sz="2000" dirty="0" err="1">
                <a:solidFill>
                  <a:schemeClr val="tx1"/>
                </a:solidFill>
                <a:latin typeface="Arial" panose="020B0604020202020204" pitchFamily="34" charset="0"/>
                <a:cs typeface="Arial" panose="020B0604020202020204" pitchFamily="34" charset="0"/>
              </a:rPr>
              <a:t>ngày</a:t>
            </a:r>
            <a:r>
              <a:rPr lang="en-US" sz="2000" dirty="0">
                <a:solidFill>
                  <a:schemeClr val="tx1"/>
                </a:solidFill>
                <a:latin typeface="Arial" panose="020B0604020202020204" pitchFamily="34" charset="0"/>
                <a:cs typeface="Arial" panose="020B0604020202020204" pitchFamily="34" charset="0"/>
              </a:rPr>
              <a:t>”</a:t>
            </a:r>
          </a:p>
          <a:p>
            <a:pPr marL="0" indent="0">
              <a:buNone/>
            </a:pPr>
            <a:r>
              <a:rPr lang="vi-VN" sz="2800" dirty="0">
                <a:solidFill>
                  <a:srgbClr val="002060"/>
                </a:solidFill>
                <a:latin typeface="Arial" panose="020B0604020202020204" pitchFamily="34" charset="0"/>
                <a:cs typeface="Arial" panose="020B0604020202020204" pitchFamily="34" charset="0"/>
              </a:rPr>
              <a:t>	</a:t>
            </a:r>
            <a:r>
              <a:rPr lang="en-US" sz="2800" b="1" u="sng" dirty="0">
                <a:solidFill>
                  <a:srgbClr val="FF0000"/>
                </a:solidFill>
                <a:latin typeface="Arial" panose="020B0604020202020204" pitchFamily="34" charset="0"/>
                <a:cs typeface="Arial" panose="020B0604020202020204" pitchFamily="34" charset="0"/>
              </a:rPr>
              <a:t>* </a:t>
            </a:r>
            <a:r>
              <a:rPr lang="vi-VN" sz="2800" b="1" u="sng" dirty="0">
                <a:solidFill>
                  <a:srgbClr val="FF0000"/>
                </a:solidFill>
                <a:latin typeface="Arial" panose="020B0604020202020204" pitchFamily="34" charset="0"/>
                <a:cs typeface="Arial" panose="020B0604020202020204" pitchFamily="34" charset="0"/>
              </a:rPr>
              <a:t>Kinh nguyệt bình thường khi</a:t>
            </a:r>
            <a:r>
              <a:rPr lang="en-US" sz="2800" b="1" u="sng" dirty="0">
                <a:solidFill>
                  <a:srgbClr val="FF0000"/>
                </a:solidFill>
                <a:latin typeface="Arial" panose="020B0604020202020204" pitchFamily="34" charset="0"/>
                <a:cs typeface="Arial" panose="020B0604020202020204" pitchFamily="34" charset="0"/>
              </a:rPr>
              <a:t>:</a:t>
            </a:r>
            <a:endParaRPr lang="vi-VN" sz="2800" b="1" u="sng" dirty="0">
              <a:solidFill>
                <a:srgbClr val="FF0000"/>
              </a:solidFill>
              <a:latin typeface="Arial" panose="020B0604020202020204" pitchFamily="34" charset="0"/>
              <a:cs typeface="Arial" panose="020B0604020202020204" pitchFamily="34" charset="0"/>
            </a:endParaRPr>
          </a:p>
          <a:p>
            <a:pPr marL="0" indent="0">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VTN nữ có kinh lần đầu khoảng 11-17 tuổi</a:t>
            </a:r>
          </a:p>
          <a:p>
            <a:pPr marL="0" indent="0">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Một chu kì kinh nguyệt bình thường từ 28-30 ngày, đôi khi 25-35 ngày</a:t>
            </a:r>
          </a:p>
          <a:p>
            <a:pPr marL="0" indent="0">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Thời gian hành kinh 3-5 ngày, đôi khi kéo dài hơn 1-2 ngày</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1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D7E8D-AF81-48DE-C922-5BB52B98F327}"/>
              </a:ext>
            </a:extLst>
          </p:cNvPr>
          <p:cNvSpPr>
            <a:spLocks noGrp="1"/>
          </p:cNvSpPr>
          <p:nvPr>
            <p:ph idx="1"/>
          </p:nvPr>
        </p:nvSpPr>
        <p:spPr>
          <a:xfrm>
            <a:off x="0" y="1"/>
            <a:ext cx="12192000" cy="6858000"/>
          </a:xfrm>
        </p:spPr>
        <p:txBody>
          <a:bodyPr>
            <a:noAutofit/>
          </a:bodyPr>
          <a:lstStyle/>
          <a:p>
            <a:pPr marL="0" indent="0">
              <a:buNone/>
            </a:pPr>
            <a:r>
              <a:rPr lang="en-US" sz="2600" b="1" u="sng" dirty="0">
                <a:solidFill>
                  <a:srgbClr val="FF0000"/>
                </a:solidFill>
                <a:latin typeface="Arial" panose="020B0604020202020204" pitchFamily="34" charset="0"/>
                <a:cs typeface="Arial" panose="020B0604020202020204" pitchFamily="34" charset="0"/>
              </a:rPr>
              <a:t>* </a:t>
            </a:r>
            <a:r>
              <a:rPr lang="en-US" sz="2600" b="1" u="sng" dirty="0" err="1">
                <a:solidFill>
                  <a:srgbClr val="FF0000"/>
                </a:solidFill>
                <a:latin typeface="Arial" panose="020B0604020202020204" pitchFamily="34" charset="0"/>
                <a:cs typeface="Arial" panose="020B0604020202020204" pitchFamily="34" charset="0"/>
              </a:rPr>
              <a:t>Hiện</a:t>
            </a:r>
            <a:r>
              <a:rPr lang="en-US" sz="2600" b="1" u="sng" dirty="0">
                <a:solidFill>
                  <a:srgbClr val="FF0000"/>
                </a:solidFill>
                <a:latin typeface="Arial" panose="020B0604020202020204" pitchFamily="34" charset="0"/>
                <a:cs typeface="Arial" panose="020B0604020202020204" pitchFamily="34" charset="0"/>
              </a:rPr>
              <a:t> </a:t>
            </a:r>
            <a:r>
              <a:rPr lang="en-US" sz="2600" b="1" u="sng" dirty="0" err="1">
                <a:solidFill>
                  <a:srgbClr val="FF0000"/>
                </a:solidFill>
                <a:latin typeface="Arial" panose="020B0604020202020204" pitchFamily="34" charset="0"/>
                <a:cs typeface="Arial" panose="020B0604020202020204" pitchFamily="34" charset="0"/>
              </a:rPr>
              <a:t>tượng</a:t>
            </a:r>
            <a:r>
              <a:rPr lang="en-US" sz="2600" b="1" u="sng" dirty="0">
                <a:solidFill>
                  <a:srgbClr val="FF0000"/>
                </a:solidFill>
                <a:latin typeface="Arial" panose="020B0604020202020204" pitchFamily="34" charset="0"/>
                <a:cs typeface="Arial" panose="020B0604020202020204" pitchFamily="34" charset="0"/>
              </a:rPr>
              <a:t> </a:t>
            </a:r>
            <a:r>
              <a:rPr lang="en-US" sz="2600" b="1" u="sng" dirty="0" err="1">
                <a:solidFill>
                  <a:srgbClr val="FF0000"/>
                </a:solidFill>
                <a:latin typeface="Arial" panose="020B0604020202020204" pitchFamily="34" charset="0"/>
                <a:cs typeface="Arial" panose="020B0604020202020204" pitchFamily="34" charset="0"/>
              </a:rPr>
              <a:t>kinh</a:t>
            </a:r>
            <a:r>
              <a:rPr lang="en-US" sz="2600" b="1" u="sng" dirty="0">
                <a:solidFill>
                  <a:srgbClr val="FF0000"/>
                </a:solidFill>
                <a:latin typeface="Arial" panose="020B0604020202020204" pitchFamily="34" charset="0"/>
                <a:cs typeface="Arial" panose="020B0604020202020204" pitchFamily="34" charset="0"/>
              </a:rPr>
              <a:t> </a:t>
            </a:r>
            <a:r>
              <a:rPr lang="en-US" sz="2600" b="1" u="sng" dirty="0" err="1">
                <a:solidFill>
                  <a:srgbClr val="FF0000"/>
                </a:solidFill>
                <a:latin typeface="Arial" panose="020B0604020202020204" pitchFamily="34" charset="0"/>
                <a:cs typeface="Arial" panose="020B0604020202020204" pitchFamily="34" charset="0"/>
              </a:rPr>
              <a:t>nguyệt</a:t>
            </a:r>
            <a:r>
              <a:rPr lang="en-US" sz="2600" b="1" u="sng" dirty="0">
                <a:solidFill>
                  <a:srgbClr val="FF0000"/>
                </a:solidFill>
                <a:latin typeface="Arial" panose="020B0604020202020204" pitchFamily="34" charset="0"/>
                <a:cs typeface="Arial" panose="020B0604020202020204" pitchFamily="34" charset="0"/>
              </a:rPr>
              <a:t> </a:t>
            </a:r>
            <a:r>
              <a:rPr lang="en-US" sz="2600" b="1" u="sng" dirty="0" err="1">
                <a:solidFill>
                  <a:srgbClr val="FF0000"/>
                </a:solidFill>
                <a:latin typeface="Arial" panose="020B0604020202020204" pitchFamily="34" charset="0"/>
                <a:cs typeface="Arial" panose="020B0604020202020204" pitchFamily="34" charset="0"/>
              </a:rPr>
              <a:t>bất</a:t>
            </a:r>
            <a:r>
              <a:rPr lang="en-US" sz="2600" b="1" u="sng" dirty="0">
                <a:solidFill>
                  <a:srgbClr val="FF0000"/>
                </a:solidFill>
                <a:latin typeface="Arial" panose="020B0604020202020204" pitchFamily="34" charset="0"/>
                <a:cs typeface="Arial" panose="020B0604020202020204" pitchFamily="34" charset="0"/>
              </a:rPr>
              <a:t> </a:t>
            </a:r>
            <a:r>
              <a:rPr lang="en-US" sz="2600" b="1" u="sng" dirty="0" err="1">
                <a:solidFill>
                  <a:srgbClr val="FF0000"/>
                </a:solidFill>
                <a:latin typeface="Arial" panose="020B0604020202020204" pitchFamily="34" charset="0"/>
                <a:cs typeface="Arial" panose="020B0604020202020204" pitchFamily="34" charset="0"/>
              </a:rPr>
              <a:t>thường</a:t>
            </a:r>
            <a:r>
              <a:rPr lang="en-US" sz="2600" b="1" u="sng" dirty="0">
                <a:solidFill>
                  <a:srgbClr val="FF0000"/>
                </a:solidFill>
                <a:latin typeface="Arial" panose="020B0604020202020204" pitchFamily="34" charset="0"/>
                <a:cs typeface="Arial" panose="020B0604020202020204" pitchFamily="34" charset="0"/>
              </a:rPr>
              <a:t> :</a:t>
            </a:r>
          </a:p>
          <a:p>
            <a:pPr marL="0" indent="0">
              <a:buNone/>
            </a:pPr>
            <a:r>
              <a:rPr lang="en-US" sz="2600" dirty="0">
                <a:solidFill>
                  <a:srgbClr val="FF0000"/>
                </a:solidFill>
                <a:latin typeface="Arial" panose="020B0604020202020204" pitchFamily="34" charset="0"/>
                <a:cs typeface="Arial" panose="020B0604020202020204" pitchFamily="34" charset="0"/>
              </a:rPr>
              <a:t>- </a:t>
            </a:r>
            <a:r>
              <a:rPr lang="vi-VN" sz="2600" dirty="0">
                <a:solidFill>
                  <a:srgbClr val="FF0000"/>
                </a:solidFill>
                <a:latin typeface="Arial" panose="020B0604020202020204" pitchFamily="34" charset="0"/>
                <a:cs typeface="Arial" panose="020B0604020202020204" pitchFamily="34" charset="0"/>
              </a:rPr>
              <a:t>Rong kinh: </a:t>
            </a:r>
            <a:r>
              <a:rPr lang="vi-VN" sz="2600" dirty="0">
                <a:solidFill>
                  <a:srgbClr val="002060"/>
                </a:solidFill>
                <a:latin typeface="Arial" panose="020B0604020202020204" pitchFamily="34" charset="0"/>
                <a:cs typeface="Arial" panose="020B0604020202020204" pitchFamily="34" charset="0"/>
              </a:rPr>
              <a:t>là hiện tượng huyết ra từ tử cung theo chu kỳ nhưng dài hơn 7 ngày</a:t>
            </a:r>
          </a:p>
          <a:p>
            <a:pPr marL="0" indent="0">
              <a:buNone/>
            </a:pPr>
            <a:r>
              <a:rPr lang="en-US" sz="2600" dirty="0">
                <a:solidFill>
                  <a:srgbClr val="FF0000"/>
                </a:solidFill>
                <a:latin typeface="Arial" panose="020B0604020202020204" pitchFamily="34" charset="0"/>
                <a:cs typeface="Arial" panose="020B0604020202020204" pitchFamily="34" charset="0"/>
              </a:rPr>
              <a:t>-</a:t>
            </a:r>
            <a:r>
              <a:rPr lang="vi-VN" sz="2600" dirty="0">
                <a:solidFill>
                  <a:srgbClr val="FF0000"/>
                </a:solidFill>
                <a:latin typeface="Arial" panose="020B0604020202020204" pitchFamily="34" charset="0"/>
                <a:cs typeface="Arial" panose="020B0604020202020204" pitchFamily="34" charset="0"/>
              </a:rPr>
              <a:t> Vô kinh: </a:t>
            </a:r>
            <a:r>
              <a:rPr lang="vi-VN" sz="2600" dirty="0">
                <a:solidFill>
                  <a:srgbClr val="002060"/>
                </a:solidFill>
                <a:latin typeface="Arial" panose="020B0604020202020204" pitchFamily="34" charset="0"/>
                <a:cs typeface="Arial" panose="020B0604020202020204" pitchFamily="34" charset="0"/>
              </a:rPr>
              <a:t>là hiện tượng không hành kinh qua 1 thời gian dài. nếu trên 18 tuổi chưa hành kinh gọi là vô kinh  nguyên phát. vô kinh thứ phát một thời gian dài sau khi đã hành kinh đều</a:t>
            </a:r>
          </a:p>
          <a:p>
            <a:pPr marL="0" indent="0">
              <a:buNone/>
            </a:pPr>
            <a:r>
              <a:rPr lang="en-US" sz="2600" dirty="0">
                <a:solidFill>
                  <a:srgbClr val="FF0000"/>
                </a:solidFill>
                <a:latin typeface="Arial" panose="020B0604020202020204" pitchFamily="34" charset="0"/>
                <a:cs typeface="Arial" panose="020B0604020202020204" pitchFamily="34" charset="0"/>
              </a:rPr>
              <a:t>- </a:t>
            </a:r>
            <a:r>
              <a:rPr lang="vi-VN" sz="2600" dirty="0">
                <a:solidFill>
                  <a:srgbClr val="FF0000"/>
                </a:solidFill>
                <a:latin typeface="Arial" panose="020B0604020202020204" pitchFamily="34" charset="0"/>
                <a:cs typeface="Arial" panose="020B0604020202020204" pitchFamily="34" charset="0"/>
              </a:rPr>
              <a:t>Băng kinh: </a:t>
            </a:r>
            <a:r>
              <a:rPr lang="vi-VN" sz="2600" dirty="0">
                <a:solidFill>
                  <a:srgbClr val="002060"/>
                </a:solidFill>
                <a:latin typeface="Arial" panose="020B0604020202020204" pitchFamily="34" charset="0"/>
                <a:cs typeface="Arial" panose="020B0604020202020204" pitchFamily="34" charset="0"/>
              </a:rPr>
              <a:t>thường gặp ở tuổi dậy thì do hoạt động của trục dưới đồi-tuyến yên- buồng trứng, tử cung chưa ổn định. biểu hiện lượng máu kinh ra nhiều &gt;150ml/chu kì</a:t>
            </a:r>
            <a:endParaRPr lang="en-US" sz="2600" dirty="0">
              <a:solidFill>
                <a:srgbClr val="002060"/>
              </a:solidFill>
              <a:latin typeface="Arial" panose="020B0604020202020204" pitchFamily="34" charset="0"/>
              <a:cs typeface="Arial" panose="020B0604020202020204" pitchFamily="34" charset="0"/>
            </a:endParaRPr>
          </a:p>
          <a:p>
            <a:pPr marL="0" indent="0">
              <a:buNone/>
            </a:pPr>
            <a:r>
              <a:rPr lang="en-US" sz="2600" dirty="0">
                <a:solidFill>
                  <a:srgbClr val="FF0000"/>
                </a:solidFill>
                <a:latin typeface="Arial" panose="020B0604020202020204" pitchFamily="34" charset="0"/>
                <a:cs typeface="Arial" panose="020B0604020202020204" pitchFamily="34" charset="0"/>
              </a:rPr>
              <a:t>- </a:t>
            </a:r>
            <a:r>
              <a:rPr lang="vi-VN" sz="2600" dirty="0">
                <a:solidFill>
                  <a:srgbClr val="FF0000"/>
                </a:solidFill>
                <a:latin typeface="Arial" panose="020B0604020202020204" pitchFamily="34" charset="0"/>
                <a:cs typeface="Arial" panose="020B0604020202020204" pitchFamily="34" charset="0"/>
              </a:rPr>
              <a:t>Kinh nhiều: </a:t>
            </a:r>
            <a:r>
              <a:rPr lang="vi-VN" sz="2600" dirty="0">
                <a:solidFill>
                  <a:srgbClr val="002060"/>
                </a:solidFill>
                <a:latin typeface="Arial" panose="020B0604020202020204" pitchFamily="34" charset="0"/>
                <a:cs typeface="Arial" panose="020B0604020202020204" pitchFamily="34" charset="0"/>
              </a:rPr>
              <a:t>Số lượng máu kinh nhiều hơn bình thường</a:t>
            </a:r>
          </a:p>
          <a:p>
            <a:pPr marL="0" indent="0">
              <a:buNone/>
            </a:pPr>
            <a:r>
              <a:rPr lang="en-US" sz="2600" dirty="0">
                <a:solidFill>
                  <a:srgbClr val="FF0000"/>
                </a:solidFill>
                <a:latin typeface="Arial" panose="020B0604020202020204" pitchFamily="34" charset="0"/>
                <a:cs typeface="Arial" panose="020B0604020202020204" pitchFamily="34" charset="0"/>
              </a:rPr>
              <a:t>-</a:t>
            </a:r>
            <a:r>
              <a:rPr lang="vi-VN" sz="2600" dirty="0">
                <a:solidFill>
                  <a:srgbClr val="FF0000"/>
                </a:solidFill>
                <a:latin typeface="Arial" panose="020B0604020202020204" pitchFamily="34" charset="0"/>
                <a:cs typeface="Arial" panose="020B0604020202020204" pitchFamily="34" charset="0"/>
              </a:rPr>
              <a:t> Kinh thưa: </a:t>
            </a:r>
            <a:r>
              <a:rPr lang="vi-VN" sz="2600" dirty="0">
                <a:solidFill>
                  <a:srgbClr val="002060"/>
                </a:solidFill>
                <a:latin typeface="Arial" panose="020B0604020202020204" pitchFamily="34" charset="0"/>
                <a:cs typeface="Arial" panose="020B0604020202020204" pitchFamily="34" charset="0"/>
              </a:rPr>
              <a:t>vòng kinh kéo dài trên 35 ngày</a:t>
            </a:r>
          </a:p>
          <a:p>
            <a:pPr marL="0" indent="0">
              <a:buNone/>
            </a:pPr>
            <a:r>
              <a:rPr lang="en-US" sz="2600" dirty="0">
                <a:solidFill>
                  <a:srgbClr val="FF0000"/>
                </a:solidFill>
                <a:latin typeface="Arial" panose="020B0604020202020204" pitchFamily="34" charset="0"/>
                <a:cs typeface="Arial" panose="020B0604020202020204" pitchFamily="34" charset="0"/>
              </a:rPr>
              <a:t>-</a:t>
            </a:r>
            <a:r>
              <a:rPr lang="vi-VN" sz="2600" dirty="0">
                <a:solidFill>
                  <a:srgbClr val="FF0000"/>
                </a:solidFill>
                <a:latin typeface="Arial" panose="020B0604020202020204" pitchFamily="34" charset="0"/>
                <a:cs typeface="Arial" panose="020B0604020202020204" pitchFamily="34" charset="0"/>
              </a:rPr>
              <a:t> Kinh mau: </a:t>
            </a:r>
            <a:r>
              <a:rPr lang="vi-VN" sz="2600" dirty="0">
                <a:solidFill>
                  <a:srgbClr val="002060"/>
                </a:solidFill>
                <a:latin typeface="Arial" panose="020B0604020202020204" pitchFamily="34" charset="0"/>
                <a:cs typeface="Arial" panose="020B0604020202020204" pitchFamily="34" charset="0"/>
              </a:rPr>
              <a:t>vòng kinh ngắn dưới 21 ngày</a:t>
            </a:r>
          </a:p>
          <a:p>
            <a:pPr marL="0" indent="0">
              <a:buNone/>
            </a:pPr>
            <a:r>
              <a:rPr lang="en-US" sz="2600" dirty="0">
                <a:solidFill>
                  <a:srgbClr val="FF0000"/>
                </a:solidFill>
                <a:latin typeface="Arial" panose="020B0604020202020204" pitchFamily="34" charset="0"/>
                <a:cs typeface="Arial" panose="020B0604020202020204" pitchFamily="34" charset="0"/>
              </a:rPr>
              <a:t>- </a:t>
            </a:r>
            <a:r>
              <a:rPr lang="vi-VN" sz="2600" dirty="0">
                <a:solidFill>
                  <a:srgbClr val="FF0000"/>
                </a:solidFill>
                <a:latin typeface="Arial" panose="020B0604020202020204" pitchFamily="34" charset="0"/>
                <a:cs typeface="Arial" panose="020B0604020202020204" pitchFamily="34" charset="0"/>
              </a:rPr>
              <a:t>Kinh sớm: </a:t>
            </a:r>
            <a:r>
              <a:rPr lang="vi-VN" sz="2600" dirty="0">
                <a:solidFill>
                  <a:srgbClr val="002060"/>
                </a:solidFill>
                <a:latin typeface="Arial" panose="020B0604020202020204" pitchFamily="34" charset="0"/>
                <a:cs typeface="Arial" panose="020B0604020202020204" pitchFamily="34" charset="0"/>
              </a:rPr>
              <a:t>Có kinh trước 10 tuổi. </a:t>
            </a:r>
            <a:endParaRPr lang="en-US" sz="2600" dirty="0">
              <a:solidFill>
                <a:srgbClr val="002060"/>
              </a:solidFill>
              <a:latin typeface="Arial" panose="020B0604020202020204" pitchFamily="34" charset="0"/>
              <a:cs typeface="Arial" panose="020B0604020202020204" pitchFamily="34" charset="0"/>
            </a:endParaRPr>
          </a:p>
          <a:p>
            <a:pPr marL="0" indent="0">
              <a:buNone/>
            </a:pPr>
            <a:r>
              <a:rPr lang="en-US" sz="2600" dirty="0">
                <a:solidFill>
                  <a:srgbClr val="FF0000"/>
                </a:solidFill>
                <a:latin typeface="Arial" panose="020B0604020202020204" pitchFamily="34" charset="0"/>
                <a:cs typeface="Arial" panose="020B0604020202020204" pitchFamily="34" charset="0"/>
              </a:rPr>
              <a:t>- </a:t>
            </a:r>
            <a:r>
              <a:rPr lang="vi-VN" sz="2600" dirty="0">
                <a:solidFill>
                  <a:srgbClr val="FF0000"/>
                </a:solidFill>
                <a:latin typeface="Arial" panose="020B0604020202020204" pitchFamily="34" charset="0"/>
                <a:cs typeface="Arial" panose="020B0604020202020204" pitchFamily="34" charset="0"/>
              </a:rPr>
              <a:t>Thống Kinh</a:t>
            </a:r>
            <a:r>
              <a:rPr lang="en-US" sz="2600" dirty="0">
                <a:solidFill>
                  <a:srgbClr val="FF0000"/>
                </a:solidFill>
                <a:latin typeface="Arial" panose="020B0604020202020204" pitchFamily="34" charset="0"/>
                <a:cs typeface="Arial" panose="020B0604020202020204" pitchFamily="34" charset="0"/>
              </a:rPr>
              <a:t> </a:t>
            </a:r>
            <a:r>
              <a:rPr lang="en-US" sz="2600" dirty="0">
                <a:solidFill>
                  <a:schemeClr val="tx1"/>
                </a:solidFill>
                <a:latin typeface="Arial" panose="020B0604020202020204" pitchFamily="34" charset="0"/>
                <a:cs typeface="Arial" panose="020B0604020202020204" pitchFamily="34" charset="0"/>
              </a:rPr>
              <a:t>(</a:t>
            </a:r>
            <a:r>
              <a:rPr lang="en-US" sz="2600" dirty="0" err="1">
                <a:solidFill>
                  <a:schemeClr val="tx1"/>
                </a:solidFill>
                <a:latin typeface="Arial" panose="020B0604020202020204" pitchFamily="34" charset="0"/>
                <a:cs typeface="Arial" panose="020B0604020202020204" pitchFamily="34" charset="0"/>
              </a:rPr>
              <a:t>nguyên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phát</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và</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thứ</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phát</a:t>
            </a:r>
            <a:r>
              <a:rPr lang="en-US" sz="2600" dirty="0">
                <a:solidFill>
                  <a:schemeClr val="tx1"/>
                </a:solidFill>
                <a:latin typeface="Arial" panose="020B0604020202020204" pitchFamily="34" charset="0"/>
                <a:cs typeface="Arial" panose="020B0604020202020204" pitchFamily="34" charset="0"/>
              </a:rPr>
              <a:t>)</a:t>
            </a:r>
            <a:r>
              <a:rPr lang="vi-VN" sz="2600" dirty="0">
                <a:solidFill>
                  <a:schemeClr val="tx1"/>
                </a:solidFill>
                <a:latin typeface="Arial" panose="020B0604020202020204" pitchFamily="34" charset="0"/>
                <a:cs typeface="Arial" panose="020B0604020202020204" pitchFamily="34" charset="0"/>
              </a:rPr>
              <a:t>: </a:t>
            </a:r>
            <a:r>
              <a:rPr lang="vi-VN" sz="2600" dirty="0">
                <a:solidFill>
                  <a:srgbClr val="002060"/>
                </a:solidFill>
                <a:latin typeface="Arial" panose="020B0604020202020204" pitchFamily="34" charset="0"/>
                <a:cs typeface="Arial" panose="020B0604020202020204" pitchFamily="34" charset="0"/>
              </a:rPr>
              <a:t>Là hành kinh có đau bụng, đua ra cột sống, đau lan toàn bộ bụng, kèm theo có thể đau đầu, căng vú, buồn nôn, nôn.</a:t>
            </a:r>
          </a:p>
          <a:p>
            <a:pPr marL="0" indent="0">
              <a:buNone/>
            </a:pPr>
            <a:r>
              <a:rPr lang="vi-VN" sz="2800" dirty="0">
                <a:solidFill>
                  <a:srgbClr val="002060"/>
                </a:solidFill>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422655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824138" cy="6858000"/>
          </a:xfrm>
        </p:spPr>
        <p:txBody>
          <a:bodyPr>
            <a:noAutofit/>
          </a:bodyPr>
          <a:lstStyle/>
          <a:p>
            <a:pPr marL="0" indent="0" algn="ctr">
              <a:buNone/>
            </a:pPr>
            <a:r>
              <a:rPr lang="en-US" sz="2400" b="1" dirty="0">
                <a:solidFill>
                  <a:srgbClr val="FF0000"/>
                </a:solidFill>
                <a:latin typeface="Arial" panose="020B0604020202020204" pitchFamily="34" charset="0"/>
                <a:cs typeface="Arial" panose="020B0604020202020204" pitchFamily="34" charset="0"/>
              </a:rPr>
              <a:t>VỆ SINH KINH NGUYỆT</a:t>
            </a:r>
          </a:p>
          <a:p>
            <a:pPr marL="0" indent="0">
              <a:buNone/>
            </a:pPr>
            <a:r>
              <a:rPr lang="en-US" sz="2800" i="1" dirty="0">
                <a:solidFill>
                  <a:srgbClr val="C00000"/>
                </a:solidFill>
                <a:latin typeface="Arial" panose="020B0604020202020204" pitchFamily="34" charset="0"/>
                <a:cs typeface="Arial" panose="020B0604020202020204" pitchFamily="34" charset="0"/>
              </a:rPr>
              <a:t>V</a:t>
            </a:r>
            <a:r>
              <a:rPr lang="vi-VN" sz="2800" i="1" dirty="0">
                <a:solidFill>
                  <a:srgbClr val="C00000"/>
                </a:solidFill>
                <a:latin typeface="Arial" panose="020B0604020202020204" pitchFamily="34" charset="0"/>
                <a:cs typeface="Arial" panose="020B0604020202020204" pitchFamily="34" charset="0"/>
              </a:rPr>
              <a:t>ệ sinh kinh nguyệt ở tuổi vị thành niên, cần chú trọng các bước sau: </a:t>
            </a:r>
            <a:r>
              <a:rPr lang="vi-VN" sz="2800" i="1" dirty="0">
                <a:solidFill>
                  <a:srgbClr val="0000FF"/>
                </a:solidFill>
                <a:latin typeface="Arial" panose="020B0604020202020204" pitchFamily="34" charset="0"/>
                <a:cs typeface="Arial" panose="020B0604020202020204" pitchFamily="34" charset="0"/>
              </a:rPr>
              <a:t>Vệ sinh vùng kín hàng ngày bằng nước sạch hoặc dung dịch vệ sinh phù hợp, đặc biệt sau khi đi vệ sinh. Thay băng vệ sinh thường xuyên (cứ 3-4 tiếng/lần) trong kỳ kinh, rửa nhẹ nhàng và thấm khô vùng kín sau mỗi lần thay. Tránh thụt rửa sâu vào âm đạo và không sử dụng các sản phẩm vệ sinh có hóa chất mạnh. </a:t>
            </a:r>
          </a:p>
          <a:p>
            <a:pPr marL="0" indent="0">
              <a:buNone/>
            </a:pPr>
            <a:r>
              <a:rPr lang="vi-VN" sz="2800" i="1" dirty="0">
                <a:solidFill>
                  <a:srgbClr val="FF0000"/>
                </a:solidFill>
                <a:latin typeface="Arial" panose="020B0604020202020204" pitchFamily="34" charset="0"/>
                <a:cs typeface="Arial" panose="020B0604020202020204" pitchFamily="34" charset="0"/>
              </a:rPr>
              <a:t>Chi tiết hướng dẫn:</a:t>
            </a:r>
          </a:p>
          <a:p>
            <a:pPr marL="0" indent="0">
              <a:buNone/>
            </a:pPr>
            <a:r>
              <a:rPr lang="en-US" sz="2800" i="1" dirty="0">
                <a:solidFill>
                  <a:srgbClr val="FF0000"/>
                </a:solidFill>
                <a:latin typeface="Arial" panose="020B0604020202020204" pitchFamily="34" charset="0"/>
                <a:cs typeface="Arial" panose="020B0604020202020204" pitchFamily="34" charset="0"/>
              </a:rPr>
              <a:t>1.</a:t>
            </a:r>
            <a:r>
              <a:rPr lang="vi-VN" sz="2800" i="1" dirty="0">
                <a:solidFill>
                  <a:srgbClr val="FF0000"/>
                </a:solidFill>
                <a:latin typeface="Arial" panose="020B0604020202020204" pitchFamily="34" charset="0"/>
                <a:cs typeface="Arial" panose="020B0604020202020204" pitchFamily="34" charset="0"/>
              </a:rPr>
              <a:t>Vệ sinh hàng ngày:</a:t>
            </a:r>
            <a:r>
              <a:rPr lang="en-US" sz="2800" i="1" dirty="0">
                <a:solidFill>
                  <a:srgbClr val="FF0000"/>
                </a:solidFill>
                <a:latin typeface="Arial" panose="020B0604020202020204" pitchFamily="34" charset="0"/>
                <a:cs typeface="Arial" panose="020B0604020202020204" pitchFamily="34" charset="0"/>
              </a:rPr>
              <a:t>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Rửa vùng kín bằng nước sạch hoặc dung dịch vệ sinh dịu nhẹ, dành riêng cho bé gái tuổi dậy thì, mỗi ngày 1-2 lần.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Lau khô vùng kín bằng khăn mềm hoặc giấy sạch sau khi rửa.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Tránh sử dụng các sản phẩm có hóa chất mạnh, xà phòng, hoặc thụt rửa sâu vào âm đạo, vì có thể làm mất cân bằng độ pH và gây kích ứng. </a:t>
            </a:r>
          </a:p>
        </p:txBody>
      </p:sp>
    </p:spTree>
    <p:extLst>
      <p:ext uri="{BB962C8B-B14F-4D97-AF65-F5344CB8AC3E}">
        <p14:creationId xmlns:p14="http://schemas.microsoft.com/office/powerpoint/2010/main" val="397713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E8449-38F5-FF0F-7408-86BF8962E35F}"/>
              </a:ext>
            </a:extLst>
          </p:cNvPr>
          <p:cNvSpPr>
            <a:spLocks noGrp="1"/>
          </p:cNvSpPr>
          <p:nvPr>
            <p:ph idx="1"/>
          </p:nvPr>
        </p:nvSpPr>
        <p:spPr>
          <a:xfrm>
            <a:off x="8709" y="0"/>
            <a:ext cx="12192000" cy="6964472"/>
          </a:xfrm>
        </p:spPr>
        <p:txBody>
          <a:bodyPr>
            <a:normAutofit/>
          </a:bodyPr>
          <a:lstStyle/>
          <a:p>
            <a:pPr marL="0" indent="0">
              <a:buNone/>
            </a:pPr>
            <a:r>
              <a:rPr lang="vi-VN" sz="2800" i="1" dirty="0">
                <a:solidFill>
                  <a:srgbClr val="FF0000"/>
                </a:solidFill>
                <a:latin typeface="Arial" panose="020B0604020202020204" pitchFamily="34" charset="0"/>
                <a:cs typeface="Arial" panose="020B0604020202020204" pitchFamily="34" charset="0"/>
              </a:rPr>
              <a:t>2. Vệ sinh trong kỳ kinh nguyệt:</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Thay băng vệ sinh thường xuyên, khoảng 3-4 tiếng một lần, hoặc khi băng đã thấm hút đầy, tùy thuộc vào lượng kinh nguyệt.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Rửa nhẹ nhàng vùng kín bằng nước sạch và thấm khô sau khi thay băng.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Tránh sử dụng băng vệ sinh dạng lót hàng ngày quá thường xuyên, vì có thể gây bí bách và tạo môi trường ẩm ướt cho vi khuẩn phát triển. </a:t>
            </a:r>
          </a:p>
          <a:p>
            <a:pPr marL="0" indent="0">
              <a:buNone/>
            </a:pPr>
            <a:r>
              <a:rPr lang="vi-VN" sz="2800" i="1" dirty="0">
                <a:solidFill>
                  <a:srgbClr val="FF0000"/>
                </a:solidFill>
                <a:latin typeface="Arial" panose="020B0604020202020204" pitchFamily="34" charset="0"/>
                <a:cs typeface="Arial" panose="020B0604020202020204" pitchFamily="34" charset="0"/>
              </a:rPr>
              <a:t>3. Lưu ý khi sử dụng băng vệ sinh:</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Chọn băng vệ sinh có chất liệu mềm mại, thấm hút tốt và có kích thước phù hợp.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Không nên sử dụng băng vệ sinh quá lâu, vì có thể gây kích ứng da và tạo điều kiện cho vi khuẩn phát triển. </a:t>
            </a:r>
          </a:p>
          <a:p>
            <a:pPr marL="0" indent="0">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Gói băng vệ sinh đã sử dụng cẩn thận và bỏ vào thùng rác. </a:t>
            </a:r>
          </a:p>
        </p:txBody>
      </p:sp>
    </p:spTree>
    <p:extLst>
      <p:ext uri="{BB962C8B-B14F-4D97-AF65-F5344CB8AC3E}">
        <p14:creationId xmlns:p14="http://schemas.microsoft.com/office/powerpoint/2010/main" val="263470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221463-BF5E-02B2-DD48-119C8931330A}"/>
              </a:ext>
            </a:extLst>
          </p:cNvPr>
          <p:cNvSpPr>
            <a:spLocks noGrp="1"/>
          </p:cNvSpPr>
          <p:nvPr>
            <p:ph idx="1"/>
          </p:nvPr>
        </p:nvSpPr>
        <p:spPr>
          <a:xfrm>
            <a:off x="0" y="0"/>
            <a:ext cx="12192000" cy="6857999"/>
          </a:xfrm>
        </p:spPr>
        <p:txBody>
          <a:bodyPr>
            <a:noAutofit/>
          </a:bodyPr>
          <a:lstStyle/>
          <a:p>
            <a:pPr marL="0" indent="0" algn="just">
              <a:spcBef>
                <a:spcPts val="0"/>
              </a:spcBef>
              <a:buNone/>
            </a:pPr>
            <a:r>
              <a:rPr lang="vi-VN" sz="2800" i="1" dirty="0">
                <a:solidFill>
                  <a:srgbClr val="FF0000"/>
                </a:solidFill>
                <a:latin typeface="Arial" panose="020B0604020202020204" pitchFamily="34" charset="0"/>
                <a:cs typeface="Arial" panose="020B0604020202020204" pitchFamily="34" charset="0"/>
              </a:rPr>
              <a:t>4. Lưu ý khác:</a:t>
            </a: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Thay quần lót 1-2 lần/ngày hoặc khi bị ẩm ướt. </a:t>
            </a: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Chọn quần lót có chất liệu thoáng mát, thấm hút tốt và vừa vặn, tránh mặc quần quá chật. </a:t>
            </a: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Nếu có bất kỳ dấu hiệu bất thường nào như ngứa, rát, dịch âm đạo có màu và mùi lạ, hoặc ra máu bất thường, cần đi khám phụ khoa để được tư vấn và điều trị kịp thời. </a:t>
            </a:r>
            <a:endParaRPr lang="en-US" sz="2800" i="1" dirty="0">
              <a:solidFill>
                <a:srgbClr val="0000FF"/>
              </a:solidFill>
              <a:latin typeface="Arial" panose="020B0604020202020204" pitchFamily="34" charset="0"/>
              <a:cs typeface="Arial" panose="020B0604020202020204" pitchFamily="34" charset="0"/>
            </a:endParaRPr>
          </a:p>
          <a:p>
            <a:pPr marL="0" indent="0" algn="just">
              <a:spcBef>
                <a:spcPts val="0"/>
              </a:spcBef>
              <a:buNone/>
            </a:pPr>
            <a:r>
              <a:rPr lang="en-US" sz="2800" i="1" dirty="0">
                <a:solidFill>
                  <a:srgbClr val="FF0000"/>
                </a:solidFill>
                <a:latin typeface="Arial" panose="020B0604020202020204" pitchFamily="34" charset="0"/>
                <a:cs typeface="Arial" panose="020B0604020202020204" pitchFamily="34" charset="0"/>
              </a:rPr>
              <a:t>5. </a:t>
            </a:r>
            <a:r>
              <a:rPr lang="vi-VN" sz="2800" i="1" dirty="0">
                <a:solidFill>
                  <a:srgbClr val="FF0000"/>
                </a:solidFill>
                <a:latin typeface="Arial" panose="020B0604020202020204" pitchFamily="34" charset="0"/>
                <a:cs typeface="Arial" panose="020B0604020202020204" pitchFamily="34" charset="0"/>
              </a:rPr>
              <a:t>Lời khuyên cho phụ huynh:</a:t>
            </a:r>
            <a:endParaRPr lang="en-US" sz="2800" i="1" dirty="0">
              <a:solidFill>
                <a:srgbClr val="FF0000"/>
              </a:solidFill>
              <a:latin typeface="Arial" panose="020B0604020202020204" pitchFamily="34" charset="0"/>
              <a:cs typeface="Arial" panose="020B0604020202020204" pitchFamily="34" charset="0"/>
            </a:endParaRP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Hãy hướng dẫn con gái cách vệ sinh vùng kín đúng cách, từ khi bắt đầu có kinh nguyệt.</a:t>
            </a: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Giải thích cho con về tầm quan trọng của việc vệ sinh kinh nguyệt để tránh các bệnh phụ khoa.</a:t>
            </a: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Tạo không gian thoải mái để con có thể chia sẻ những thắc mắc và khó khăn liên quan đến kinh nguyệt.</a:t>
            </a:r>
          </a:p>
          <a:p>
            <a:pPr marL="0" indent="0" algn="just">
              <a:spcBef>
                <a:spcPts val="0"/>
              </a:spcBef>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Khuyến khích con đi khám phụ khoa định kỳ để kiểm tra sức khỏe vùng kín. </a:t>
            </a:r>
            <a:endParaRPr lang="en-US" sz="2800"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63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2508" y="116118"/>
            <a:ext cx="11526984" cy="976958"/>
          </a:xfrm>
        </p:spPr>
        <p:txBody>
          <a:bodyPr>
            <a:normAutofit/>
          </a:bodyPr>
          <a:lstStyle/>
          <a:p>
            <a:pPr algn="ctr"/>
            <a:r>
              <a:rPr lang="vi-VN" sz="2800" b="1" dirty="0">
                <a:solidFill>
                  <a:srgbClr val="FF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2.5. </a:t>
            </a:r>
            <a:r>
              <a:rPr lang="en-US" sz="2400" b="1" dirty="0">
                <a:solidFill>
                  <a:srgbClr val="FF0000"/>
                </a:solidFill>
                <a:latin typeface="Arial" panose="020B0604020202020204" pitchFamily="34" charset="0"/>
                <a:cs typeface="Arial" panose="020B0604020202020204" pitchFamily="34" charset="0"/>
              </a:rPr>
              <a:t>MỘT SỐ LƯU Ý Ở VTN NAM</a:t>
            </a:r>
          </a:p>
        </p:txBody>
      </p:sp>
      <p:sp>
        <p:nvSpPr>
          <p:cNvPr id="3" name="Content Placeholder 2"/>
          <p:cNvSpPr>
            <a:spLocks noGrp="1"/>
          </p:cNvSpPr>
          <p:nvPr>
            <p:ph idx="1"/>
          </p:nvPr>
        </p:nvSpPr>
        <p:spPr>
          <a:xfrm>
            <a:off x="0" y="893378"/>
            <a:ext cx="6772275" cy="5964621"/>
          </a:xfrm>
        </p:spPr>
        <p:txBody>
          <a:bodyPr>
            <a:noAutofit/>
          </a:bodyPr>
          <a:lstStyle/>
          <a:p>
            <a:pPr marL="0" indent="0" algn="just">
              <a:spcBef>
                <a:spcPts val="600"/>
              </a:spcBef>
              <a:spcAft>
                <a:spcPts val="600"/>
              </a:spcAft>
              <a:buNone/>
            </a:pPr>
            <a:r>
              <a:rPr lang="en-US" sz="2400" b="1" i="1" dirty="0">
                <a:solidFill>
                  <a:srgbClr val="FF0000"/>
                </a:solidFill>
                <a:latin typeface="Arial" panose="020B0604020202020204" pitchFamily="34" charset="0"/>
                <a:cs typeface="Arial" panose="020B0604020202020204" pitchFamily="34" charset="0"/>
              </a:rPr>
              <a:t> * </a:t>
            </a:r>
            <a:r>
              <a:rPr lang="en-US" sz="2400" b="1" i="1" dirty="0" err="1">
                <a:solidFill>
                  <a:srgbClr val="FF0000"/>
                </a:solidFill>
                <a:latin typeface="Arial" panose="020B0604020202020204" pitchFamily="34" charset="0"/>
                <a:cs typeface="Arial" panose="020B0604020202020204" pitchFamily="34" charset="0"/>
              </a:rPr>
              <a:t>Mộng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tinh</a:t>
            </a:r>
            <a:r>
              <a:rPr lang="vi-VN" sz="2400" b="1" i="1" dirty="0">
                <a:solidFill>
                  <a:srgbClr val="FF0000"/>
                </a:solidFill>
                <a:latin typeface="Arial" panose="020B0604020202020204" pitchFamily="34" charset="0"/>
                <a:cs typeface="Arial" panose="020B0604020202020204" pitchFamily="34" charset="0"/>
              </a:rPr>
              <a:t>:</a:t>
            </a:r>
            <a:r>
              <a:rPr lang="en-US" sz="2400" b="1" i="1" dirty="0">
                <a:solidFill>
                  <a:srgbClr val="FF0000"/>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hiện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tượng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thoát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tinh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dịch</a:t>
            </a:r>
            <a:r>
              <a:rPr lang="en-US" sz="2400" i="1" dirty="0">
                <a:solidFill>
                  <a:srgbClr val="0000FF"/>
                </a:solidFill>
                <a:latin typeface="Arial" panose="020B0604020202020204" pitchFamily="34" charset="0"/>
                <a:cs typeface="Arial" panose="020B0604020202020204" pitchFamily="34" charset="0"/>
              </a:rPr>
              <a:t> ra </a:t>
            </a:r>
            <a:r>
              <a:rPr lang="en-US" sz="2400" i="1" dirty="0" err="1">
                <a:solidFill>
                  <a:srgbClr val="0000FF"/>
                </a:solidFill>
                <a:latin typeface="Arial" panose="020B0604020202020204" pitchFamily="34" charset="0"/>
                <a:cs typeface="Arial" panose="020B0604020202020204" pitchFamily="34" charset="0"/>
              </a:rPr>
              <a:t>ngoài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khi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đang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ngủ</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thường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kèm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với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những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giấc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mơ</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mà</a:t>
            </a:r>
            <a:r>
              <a:rPr lang="en-US" sz="2400" i="1" dirty="0">
                <a:solidFill>
                  <a:srgbClr val="0000FF"/>
                </a:solidFill>
                <a:latin typeface="Arial" panose="020B0604020202020204" pitchFamily="34" charset="0"/>
                <a:cs typeface="Arial" panose="020B0604020202020204" pitchFamily="34" charset="0"/>
              </a:rPr>
              <a:t> ở </a:t>
            </a:r>
            <a:r>
              <a:rPr lang="en-US" sz="2400" i="1" dirty="0" err="1">
                <a:solidFill>
                  <a:srgbClr val="0000FF"/>
                </a:solidFill>
                <a:latin typeface="Arial" panose="020B0604020202020204" pitchFamily="34" charset="0"/>
                <a:cs typeface="Arial" panose="020B0604020202020204" pitchFamily="34" charset="0"/>
              </a:rPr>
              <a:t>đó</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nam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giới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đang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hành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lạc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với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một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người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phụ</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nữ</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nào</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đấy</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có</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khoái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cảm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lên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đỉnh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như</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một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cuộc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giao</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hợp</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thực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sự</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Hiện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tượng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này</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chủ</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yếu</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xảy</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ra</a:t>
            </a:r>
            <a:r>
              <a:rPr lang="en-US" sz="2400" i="1" dirty="0">
                <a:solidFill>
                  <a:srgbClr val="0000FF"/>
                </a:solidFill>
                <a:latin typeface="Arial" panose="020B0604020202020204" pitchFamily="34" charset="0"/>
                <a:cs typeface="Arial" panose="020B0604020202020204" pitchFamily="34" charset="0"/>
              </a:rPr>
              <a:t> ở </a:t>
            </a:r>
            <a:r>
              <a:rPr lang="en-US" sz="2400" i="1" dirty="0" err="1">
                <a:solidFill>
                  <a:srgbClr val="0000FF"/>
                </a:solidFill>
                <a:latin typeface="Arial" panose="020B0604020202020204" pitchFamily="34" charset="0"/>
                <a:cs typeface="Arial" panose="020B0604020202020204" pitchFamily="34" charset="0"/>
              </a:rPr>
              <a:t>trẻ</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nam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độ</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tuổi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dậy</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thì</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thường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chính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lần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xuất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tinh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đầu</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tiên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của</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họ</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đánh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dấu</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sự</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trưởng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thành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về</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mặt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sinh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sản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của</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nam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giới</a:t>
            </a:r>
            <a:r>
              <a:rPr lang="en-US" sz="2400" i="1" dirty="0">
                <a:solidFill>
                  <a:srgbClr val="0000FF"/>
                </a:solidFill>
                <a:latin typeface="Arial" panose="020B0604020202020204" pitchFamily="34" charset="0"/>
                <a:cs typeface="Arial" panose="020B0604020202020204" pitchFamily="34" charset="0"/>
              </a:rPr>
              <a:t>.</a:t>
            </a:r>
          </a:p>
          <a:p>
            <a:pPr marL="0" indent="0" algn="just">
              <a:spcBef>
                <a:spcPts val="600"/>
              </a:spcBef>
              <a:spcAft>
                <a:spcPts val="600"/>
              </a:spcAft>
              <a:buNone/>
            </a:pPr>
            <a:r>
              <a:rPr lang="en-US" sz="2400" i="1" dirty="0">
                <a:solidFill>
                  <a:srgbClr val="FF0000"/>
                </a:solidFill>
                <a:latin typeface="Arial" panose="020B0604020202020204" pitchFamily="34" charset="0"/>
                <a:cs typeface="Arial" panose="020B0604020202020204" pitchFamily="34" charset="0"/>
              </a:rPr>
              <a:t>*</a:t>
            </a:r>
            <a:r>
              <a:rPr lang="en-US" sz="2400" b="1" i="1" dirty="0">
                <a:solidFill>
                  <a:srgbClr val="FF0000"/>
                </a:solidFill>
                <a:latin typeface="Arial" panose="020B0604020202020204" pitchFamily="34" charset="0"/>
                <a:cs typeface="Arial" panose="020B0604020202020204" pitchFamily="34" charset="0"/>
              </a:rPr>
              <a:t>Theo </a:t>
            </a:r>
            <a:r>
              <a:rPr lang="en-US" sz="2400" b="1" i="1" dirty="0" err="1">
                <a:solidFill>
                  <a:srgbClr val="FF0000"/>
                </a:solidFill>
                <a:latin typeface="Arial" panose="020B0604020202020204" pitchFamily="34" charset="0"/>
                <a:cs typeface="Arial" panose="020B0604020202020204" pitchFamily="34" charset="0"/>
              </a:rPr>
              <a:t>góc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nhìn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sinh</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lý</a:t>
            </a:r>
            <a:r>
              <a:rPr lang="en-US" sz="2400" b="1" i="1" dirty="0">
                <a:solidFill>
                  <a:srgbClr val="FF0000"/>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hiện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tượng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mộng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tinh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có</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thể</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xảy</a:t>
            </a:r>
            <a:r>
              <a:rPr lang="en-US" sz="2400" i="1" dirty="0">
                <a:solidFill>
                  <a:srgbClr val="0000FF"/>
                </a:solidFill>
                <a:latin typeface="Arial" panose="020B0604020202020204" pitchFamily="34" charset="0"/>
                <a:cs typeface="Arial" panose="020B0604020202020204" pitchFamily="34" charset="0"/>
              </a:rPr>
              <a:t> ra 1 – 2 </a:t>
            </a:r>
            <a:r>
              <a:rPr lang="en-US" sz="2400" i="1" dirty="0" err="1">
                <a:solidFill>
                  <a:srgbClr val="0000FF"/>
                </a:solidFill>
                <a:latin typeface="Arial" panose="020B0604020202020204" pitchFamily="34" charset="0"/>
                <a:cs typeface="Arial" panose="020B0604020202020204" pitchFamily="34" charset="0"/>
              </a:rPr>
              <a:t>lần</a:t>
            </a:r>
            <a:r>
              <a:rPr lang="en-US" sz="2400" i="1" dirty="0">
                <a:solidFill>
                  <a:srgbClr val="0000FF"/>
                </a:solidFill>
                <a:latin typeface="Arial" panose="020B0604020202020204" pitchFamily="34" charset="0"/>
                <a:cs typeface="Arial" panose="020B0604020202020204" pitchFamily="34" charset="0"/>
              </a:rPr>
              <a:t>/</a:t>
            </a:r>
            <a:r>
              <a:rPr lang="en-US" sz="2400" i="1" dirty="0" err="1">
                <a:solidFill>
                  <a:srgbClr val="0000FF"/>
                </a:solidFill>
                <a:latin typeface="Arial" panose="020B0604020202020204" pitchFamily="34" charset="0"/>
                <a:cs typeface="Arial" panose="020B0604020202020204" pitchFamily="34" charset="0"/>
              </a:rPr>
              <a:t>tháng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giảm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dần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thậm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chí</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hết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hẳn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khi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nam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giới</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trưởng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thành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sinh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hoạt</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tình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dục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đều</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đặn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Nếu</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tình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trạng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này</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diễn</a:t>
            </a:r>
            <a:r>
              <a:rPr lang="en-US" sz="2400" i="1" dirty="0">
                <a:solidFill>
                  <a:srgbClr val="0000FF"/>
                </a:solidFill>
                <a:latin typeface="Arial" panose="020B0604020202020204" pitchFamily="34" charset="0"/>
                <a:cs typeface="Arial" panose="020B0604020202020204" pitchFamily="34" charset="0"/>
              </a:rPr>
              <a:t> ra </a:t>
            </a:r>
            <a:r>
              <a:rPr lang="en-US" sz="2400" i="1" dirty="0" err="1">
                <a:solidFill>
                  <a:srgbClr val="0000FF"/>
                </a:solidFill>
                <a:latin typeface="Arial" panose="020B0604020202020204" pitchFamily="34" charset="0"/>
                <a:cs typeface="Arial" panose="020B0604020202020204" pitchFamily="34" charset="0"/>
              </a:rPr>
              <a:t>thường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xuyên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ảnh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hưởng</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đến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sức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khỏe</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tâm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lý</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của</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bản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thân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thì</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được</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coi</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bệnh</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lý</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và</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cần</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tìm</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nguyên</a:t>
            </a:r>
            <a:r>
              <a:rPr lang="en-US" sz="2400" i="1" dirty="0">
                <a:solidFill>
                  <a:srgbClr val="0000FF"/>
                </a:solidFill>
                <a:latin typeface="Arial" panose="020B0604020202020204" pitchFamily="34" charset="0"/>
                <a:cs typeface="Arial" panose="020B0604020202020204" pitchFamily="34" charset="0"/>
              </a:rPr>
              <a:t> nhân </a:t>
            </a:r>
            <a:r>
              <a:rPr lang="en-US" sz="2400" i="1" dirty="0" err="1">
                <a:solidFill>
                  <a:srgbClr val="0000FF"/>
                </a:solidFill>
                <a:latin typeface="Arial" panose="020B0604020202020204" pitchFamily="34" charset="0"/>
                <a:cs typeface="Arial" panose="020B0604020202020204" pitchFamily="34" charset="0"/>
              </a:rPr>
              <a:t>để</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điều</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trị</a:t>
            </a:r>
            <a:r>
              <a:rPr lang="en-US" sz="2400" i="1" dirty="0">
                <a:solidFill>
                  <a:srgbClr val="0000FF"/>
                </a:solidFill>
                <a:latin typeface="Arial" panose="020B0604020202020204" pitchFamily="34" charset="0"/>
                <a:cs typeface="Arial" panose="020B0604020202020204" pitchFamily="34" charset="0"/>
              </a:rPr>
              <a:t>.</a:t>
            </a:r>
          </a:p>
          <a:p>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104783" y="893377"/>
            <a:ext cx="4754709" cy="5964621"/>
          </a:xfrm>
          <a:prstGeom prst="rect">
            <a:avLst/>
          </a:prstGeom>
        </p:spPr>
      </p:pic>
    </p:spTree>
    <p:extLst>
      <p:ext uri="{BB962C8B-B14F-4D97-AF65-F5344CB8AC3E}">
        <p14:creationId xmlns:p14="http://schemas.microsoft.com/office/powerpoint/2010/main" val="1002099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ABF9-52B1-490B-B7EE-7220A5557DEA}"/>
              </a:ext>
            </a:extLst>
          </p:cNvPr>
          <p:cNvSpPr>
            <a:spLocks noGrp="1"/>
          </p:cNvSpPr>
          <p:nvPr>
            <p:ph type="title"/>
          </p:nvPr>
        </p:nvSpPr>
        <p:spPr>
          <a:xfrm>
            <a:off x="68093" y="184826"/>
            <a:ext cx="11614825" cy="865761"/>
          </a:xfrm>
        </p:spPr>
        <p:txBody>
          <a:bodyPr/>
          <a:lstStyle/>
          <a:p>
            <a:pPr algn="ctr"/>
            <a:r>
              <a:rPr lang="vi-VN" dirty="0"/>
              <a:t>	</a:t>
            </a:r>
            <a:r>
              <a:rPr lang="vi-VN" sz="3200" b="1" dirty="0">
                <a:solidFill>
                  <a:srgbClr val="FF0000"/>
                </a:solidFill>
                <a:latin typeface="+mn-lt"/>
              </a:rPr>
              <a:t>NỘI DUNG TRUYỀN THÔNG</a:t>
            </a:r>
            <a:endParaRPr lang="en-US" sz="3200" b="1" dirty="0">
              <a:solidFill>
                <a:srgbClr val="FF0000"/>
              </a:solidFill>
              <a:latin typeface="+mn-lt"/>
            </a:endParaRPr>
          </a:p>
        </p:txBody>
      </p:sp>
      <p:sp>
        <p:nvSpPr>
          <p:cNvPr id="3" name="Content Placeholder 2">
            <a:extLst>
              <a:ext uri="{FF2B5EF4-FFF2-40B4-BE49-F238E27FC236}">
                <a16:creationId xmlns:a16="http://schemas.microsoft.com/office/drawing/2014/main" id="{60C7DB02-A64B-48C1-9129-A2E89545A629}"/>
              </a:ext>
            </a:extLst>
          </p:cNvPr>
          <p:cNvSpPr>
            <a:spLocks noGrp="1"/>
          </p:cNvSpPr>
          <p:nvPr>
            <p:ph idx="1"/>
          </p:nvPr>
        </p:nvSpPr>
        <p:spPr>
          <a:xfrm>
            <a:off x="1" y="1050587"/>
            <a:ext cx="12357462" cy="5544766"/>
          </a:xfrm>
        </p:spPr>
        <p:txBody>
          <a:bodyPr>
            <a:normAutofit/>
          </a:bodyPr>
          <a:lstStyle/>
          <a:p>
            <a:pPr marL="0" indent="0">
              <a:buNone/>
            </a:pPr>
            <a:r>
              <a:rPr lang="vi-VN" sz="3600" dirty="0">
                <a:solidFill>
                  <a:srgbClr val="0000FF"/>
                </a:solidFill>
              </a:rPr>
              <a:t>1. Thông tin chung</a:t>
            </a:r>
          </a:p>
          <a:p>
            <a:pPr marL="0" indent="0">
              <a:buNone/>
            </a:pPr>
            <a:r>
              <a:rPr lang="vi-VN" sz="3600" dirty="0">
                <a:solidFill>
                  <a:srgbClr val="0000FF"/>
                </a:solidFill>
              </a:rPr>
              <a:t>2. Những thông tin vị thành niên cần biết;</a:t>
            </a:r>
          </a:p>
          <a:p>
            <a:pPr marL="0" indent="0">
              <a:buNone/>
            </a:pPr>
            <a:r>
              <a:rPr lang="vi-VN" sz="3600" dirty="0">
                <a:solidFill>
                  <a:srgbClr val="0000FF"/>
                </a:solidFill>
              </a:rPr>
              <a:t>3. Bạo lực học đường; </a:t>
            </a:r>
          </a:p>
          <a:p>
            <a:pPr marL="0" indent="0">
              <a:buNone/>
            </a:pPr>
            <a:r>
              <a:rPr lang="vi-VN" sz="3600" dirty="0">
                <a:solidFill>
                  <a:srgbClr val="0000FF"/>
                </a:solidFill>
              </a:rPr>
              <a:t>4. Xâm hại tình dục và một số kỹ năng phòng tránh;</a:t>
            </a:r>
          </a:p>
          <a:p>
            <a:pPr marL="0" indent="0">
              <a:buNone/>
            </a:pPr>
            <a:r>
              <a:rPr lang="vi-VN" sz="3600" dirty="0">
                <a:solidFill>
                  <a:srgbClr val="0000FF"/>
                </a:solidFill>
              </a:rPr>
              <a:t>5. Thảo luận sau truyền thông</a:t>
            </a:r>
            <a:r>
              <a:rPr lang="en-US" sz="3600" dirty="0">
                <a:solidFill>
                  <a:srgbClr val="0000FF"/>
                </a:solidFill>
              </a:rPr>
              <a:t>.</a:t>
            </a:r>
            <a:endParaRPr lang="vi-VN" sz="3600" dirty="0">
              <a:solidFill>
                <a:srgbClr val="0000FF"/>
              </a:solidFill>
            </a:endParaRPr>
          </a:p>
          <a:p>
            <a:endParaRPr lang="en-US" dirty="0"/>
          </a:p>
        </p:txBody>
      </p:sp>
    </p:spTree>
    <p:extLst>
      <p:ext uri="{BB962C8B-B14F-4D97-AF65-F5344CB8AC3E}">
        <p14:creationId xmlns:p14="http://schemas.microsoft.com/office/powerpoint/2010/main" val="1650360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83" y="190500"/>
            <a:ext cx="11325461" cy="533400"/>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MỘT SỐ LƯU Ý Ở VTN NAM</a:t>
            </a:r>
          </a:p>
        </p:txBody>
      </p:sp>
      <p:pic>
        <p:nvPicPr>
          <p:cNvPr id="4" name="Content Placeholder 3"/>
          <p:cNvPicPr>
            <a:picLocks noGrp="1" noChangeAspect="1"/>
          </p:cNvPicPr>
          <p:nvPr>
            <p:ph idx="1"/>
          </p:nvPr>
        </p:nvPicPr>
        <p:blipFill>
          <a:blip r:embed="rId2"/>
          <a:stretch>
            <a:fillRect/>
          </a:stretch>
        </p:blipFill>
        <p:spPr>
          <a:xfrm>
            <a:off x="0" y="2662892"/>
            <a:ext cx="11813628" cy="4195107"/>
          </a:xfrm>
          <a:prstGeom prst="rect">
            <a:avLst/>
          </a:prstGeom>
        </p:spPr>
      </p:pic>
      <p:sp>
        <p:nvSpPr>
          <p:cNvPr id="5" name="TextBox 4"/>
          <p:cNvSpPr txBox="1"/>
          <p:nvPr/>
        </p:nvSpPr>
        <p:spPr>
          <a:xfrm>
            <a:off x="0" y="723900"/>
            <a:ext cx="11703833"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vi-VN" sz="2400" i="1" dirty="0">
                <a:solidFill>
                  <a:srgbClr val="0000FF"/>
                </a:solidFill>
                <a:latin typeface="Arial" panose="020B0604020202020204" pitchFamily="34" charset="0"/>
                <a:cs typeface="Arial" panose="020B0604020202020204" pitchFamily="34" charset="0"/>
              </a:rPr>
              <a:t>Bao quy đầu là bộ phận bao bọc bên ngoài dương vật có tác dụng bảo vệ quy đầu khỏi tác động từ bên ngoài có thể gây tổn thương như bụi bẩn, vi khuẩn có</a:t>
            </a:r>
            <a:r>
              <a:rPr lang="en-US" sz="2400" i="1" dirty="0">
                <a:solidFill>
                  <a:srgbClr val="0000FF"/>
                </a:solidFill>
                <a:latin typeface="Arial" panose="020B0604020202020204" pitchFamily="34" charset="0"/>
                <a:cs typeface="Arial" panose="020B0604020202020204" pitchFamily="34" charset="0"/>
              </a:rPr>
              <a:t> </a:t>
            </a:r>
            <a:r>
              <a:rPr lang="en-US" sz="2400" i="1" dirty="0" err="1">
                <a:solidFill>
                  <a:srgbClr val="0000FF"/>
                </a:solidFill>
                <a:latin typeface="Arial" panose="020B0604020202020204" pitchFamily="34" charset="0"/>
                <a:cs typeface="Arial" panose="020B0604020202020204" pitchFamily="34" charset="0"/>
              </a:rPr>
              <a:t>hại</a:t>
            </a:r>
            <a:r>
              <a:rPr lang="vi-VN" sz="2400" i="1" dirty="0">
                <a:solidFill>
                  <a:srgbClr val="0000FF"/>
                </a:solidFill>
                <a:latin typeface="Arial" panose="020B0604020202020204" pitchFamily="34" charset="0"/>
                <a:cs typeface="Arial" panose="020B0604020202020204" pitchFamily="34" charset="0"/>
              </a:rPr>
              <a:t>. Vùng da này bao trọn quanh đầu dương vật khi nam giới còn nhỏ và thường sẽ tự động tụt xuống vào thời điểm từ 4-5 tuổi. Tuy nhiên, khi đến độ tuổi dậy thì mà bao quy đầu vẫn chưa tự tụt xuống, thì có thể cần phải can thiệp bằng phẫu thuật.</a:t>
            </a:r>
            <a:endParaRPr lang="en-US" sz="2400"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137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6841" y="1"/>
            <a:ext cx="11456275" cy="609600"/>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MỘT SỐ LƯU Ý Ở VTN NAM</a:t>
            </a:r>
          </a:p>
        </p:txBody>
      </p:sp>
      <p:sp>
        <p:nvSpPr>
          <p:cNvPr id="3" name="Content Placeholder 2"/>
          <p:cNvSpPr>
            <a:spLocks noGrp="1"/>
          </p:cNvSpPr>
          <p:nvPr>
            <p:ph idx="1"/>
          </p:nvPr>
        </p:nvSpPr>
        <p:spPr>
          <a:xfrm>
            <a:off x="0" y="609601"/>
            <a:ext cx="11803115" cy="5870026"/>
          </a:xfrm>
        </p:spPr>
        <p:txBody>
          <a:bodyPr>
            <a:noAutofit/>
          </a:bodyPr>
          <a:lstStyle/>
          <a:p>
            <a:pPr marL="0" indent="0" algn="just">
              <a:buNone/>
            </a:pPr>
            <a:r>
              <a:rPr lang="vi-VN" sz="2800" dirty="0">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Để vệ sinh vùng kín đúng cách ở tuổi dậy thì, các bạn nam nên thực hiện các bước sau: rửa tay sạch trước khi vệ sinh, nhẹ nhàng kéo bao quy đầu, rửa sạch bên dưới bao quy đầu và quanh quy đầu bằng nước ấm và dung dịch vệ sinh nam, rửa sạch lại bằng nước, lau khô, và cuối cùng là đưa bao quy đầu trở lại vị trí cũ. </a:t>
            </a:r>
          </a:p>
          <a:p>
            <a:pPr marL="0" indent="0" algn="just">
              <a:buNone/>
            </a:pP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76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AEC5A-0148-75DF-C50B-8596305A3437}"/>
              </a:ext>
            </a:extLst>
          </p:cNvPr>
          <p:cNvSpPr>
            <a:spLocks noGrp="1"/>
          </p:cNvSpPr>
          <p:nvPr>
            <p:ph idx="1"/>
          </p:nvPr>
        </p:nvSpPr>
        <p:spPr>
          <a:xfrm>
            <a:off x="0" y="0"/>
            <a:ext cx="12192000" cy="6857999"/>
          </a:xfrm>
        </p:spPr>
        <p:txBody>
          <a:bodyPr>
            <a:normAutofit lnSpcReduction="10000"/>
          </a:bodyPr>
          <a:lstStyle/>
          <a:p>
            <a:pPr marL="0" indent="0">
              <a:buNone/>
            </a:pPr>
            <a:r>
              <a:rPr lang="en-US" sz="2800" b="1" i="1" dirty="0">
                <a:solidFill>
                  <a:srgbClr val="FF0000"/>
                </a:solidFill>
                <a:latin typeface="Arial" panose="020B0604020202020204" pitchFamily="34" charset="0"/>
                <a:cs typeface="Arial" panose="020B0604020202020204" pitchFamily="34" charset="0"/>
              </a:rPr>
              <a:t>* </a:t>
            </a:r>
            <a:r>
              <a:rPr lang="vi-VN" sz="2800" b="1" i="1" dirty="0">
                <a:solidFill>
                  <a:srgbClr val="FF0000"/>
                </a:solidFill>
                <a:latin typeface="Arial" panose="020B0604020202020204" pitchFamily="34" charset="0"/>
                <a:cs typeface="Arial" panose="020B0604020202020204" pitchFamily="34" charset="0"/>
              </a:rPr>
              <a:t>Hướng dẫn chi tiết:</a:t>
            </a:r>
          </a:p>
          <a:p>
            <a:pPr marL="0" indent="0">
              <a:buNone/>
            </a:pPr>
            <a:r>
              <a:rPr lang="vi-VN" sz="2800" i="1" dirty="0">
                <a:solidFill>
                  <a:srgbClr val="C00000"/>
                </a:solidFill>
                <a:latin typeface="Arial" panose="020B0604020202020204" pitchFamily="34" charset="0"/>
                <a:cs typeface="Arial" panose="020B0604020202020204" pitchFamily="34" charset="0"/>
              </a:rPr>
              <a:t>1. Rửa tay sạch:</a:t>
            </a:r>
            <a:r>
              <a:rPr lang="vi-VN" sz="2800" i="1" dirty="0">
                <a:solidFill>
                  <a:srgbClr val="0000FF"/>
                </a:solidFill>
                <a:latin typeface="Arial" panose="020B0604020202020204" pitchFamily="34" charset="0"/>
                <a:cs typeface="Arial" panose="020B0604020202020204" pitchFamily="34" charset="0"/>
              </a:rPr>
              <a:t>Trước khi bắt đầu vệ sinh, hãy rửa tay thật sạch bằng xà phòng và nước để loại bỏ vi khuẩn, tránh lây nhiễm. </a:t>
            </a:r>
          </a:p>
          <a:p>
            <a:pPr marL="0" indent="0">
              <a:buNone/>
            </a:pPr>
            <a:r>
              <a:rPr lang="vi-VN" sz="2800" i="1" dirty="0">
                <a:solidFill>
                  <a:srgbClr val="C00000"/>
                </a:solidFill>
                <a:latin typeface="Arial" panose="020B0604020202020204" pitchFamily="34" charset="0"/>
                <a:cs typeface="Arial" panose="020B0604020202020204" pitchFamily="34" charset="0"/>
              </a:rPr>
              <a:t>2. Kéo bao quy đầu:</a:t>
            </a:r>
            <a:r>
              <a:rPr lang="vi-VN" sz="2800" i="1" dirty="0">
                <a:solidFill>
                  <a:srgbClr val="0000FF"/>
                </a:solidFill>
                <a:latin typeface="Arial" panose="020B0604020202020204" pitchFamily="34" charset="0"/>
                <a:cs typeface="Arial" panose="020B0604020202020204" pitchFamily="34" charset="0"/>
              </a:rPr>
              <a:t>Nhẹ nhàng kéo bao quy đầu (da ở đầu dương vật) xuống phía dưới, theo chiều dọc của dương vật, hướng về phía gốc dương vật. </a:t>
            </a:r>
            <a:endParaRPr lang="en-US" sz="2800" i="1" dirty="0">
              <a:solidFill>
                <a:srgbClr val="0000FF"/>
              </a:solidFill>
              <a:latin typeface="Arial" panose="020B0604020202020204" pitchFamily="34" charset="0"/>
              <a:cs typeface="Arial" panose="020B0604020202020204" pitchFamily="34" charset="0"/>
            </a:endParaRPr>
          </a:p>
          <a:p>
            <a:pPr marL="0" indent="0">
              <a:buNone/>
            </a:pPr>
            <a:r>
              <a:rPr lang="vi-VN" sz="2800" i="1" dirty="0">
                <a:solidFill>
                  <a:srgbClr val="C00000"/>
                </a:solidFill>
                <a:latin typeface="Arial" panose="020B0604020202020204" pitchFamily="34" charset="0"/>
                <a:cs typeface="Arial" panose="020B0604020202020204" pitchFamily="34" charset="0"/>
              </a:rPr>
              <a:t>3. Rửa sạch:</a:t>
            </a:r>
            <a:r>
              <a:rPr lang="vi-VN" sz="2800" i="1" dirty="0">
                <a:solidFill>
                  <a:srgbClr val="0000FF"/>
                </a:solidFill>
                <a:latin typeface="Arial" panose="020B0604020202020204" pitchFamily="34" charset="0"/>
                <a:cs typeface="Arial" panose="020B0604020202020204" pitchFamily="34" charset="0"/>
              </a:rPr>
              <a:t>Sử dụng nước ấm và dung dịch vệ sinh nam (có thể dùng loại dành cho trẻ em hoặc loại dịu nhẹ) để rửa sạch bên trong và bên ngoài bao quy đầu, đặc biệt là phần đầu dương vật (quy đầu). </a:t>
            </a:r>
          </a:p>
          <a:p>
            <a:pPr marL="0" indent="0">
              <a:buNone/>
            </a:pPr>
            <a:r>
              <a:rPr lang="vi-VN" sz="2800" i="1" dirty="0">
                <a:solidFill>
                  <a:srgbClr val="C00000"/>
                </a:solidFill>
                <a:latin typeface="Arial" panose="020B0604020202020204" pitchFamily="34" charset="0"/>
                <a:cs typeface="Arial" panose="020B0604020202020204" pitchFamily="34" charset="0"/>
              </a:rPr>
              <a:t>4. Lưu ý:</a:t>
            </a:r>
            <a:r>
              <a:rPr lang="vi-VN" sz="2800" i="1" dirty="0">
                <a:solidFill>
                  <a:srgbClr val="0000FF"/>
                </a:solidFill>
                <a:latin typeface="Arial" panose="020B0604020202020204" pitchFamily="34" charset="0"/>
                <a:cs typeface="Arial" panose="020B0604020202020204" pitchFamily="34" charset="0"/>
              </a:rPr>
              <a:t>Không chà xát mạnh vì da ở vùng này rất mỏng và nhạy cảm. </a:t>
            </a:r>
          </a:p>
          <a:p>
            <a:pPr marL="0" indent="0">
              <a:buNone/>
            </a:pPr>
            <a:r>
              <a:rPr lang="vi-VN" sz="2800" i="1" dirty="0">
                <a:solidFill>
                  <a:srgbClr val="C00000"/>
                </a:solidFill>
                <a:latin typeface="Arial" panose="020B0604020202020204" pitchFamily="34" charset="0"/>
                <a:cs typeface="Arial" panose="020B0604020202020204" pitchFamily="34" charset="0"/>
              </a:rPr>
              <a:t>5. Rửa lại:</a:t>
            </a:r>
            <a:r>
              <a:rPr lang="vi-VN" sz="2800" i="1" dirty="0">
                <a:solidFill>
                  <a:srgbClr val="0000FF"/>
                </a:solidFill>
                <a:latin typeface="Arial" panose="020B0604020202020204" pitchFamily="34" charset="0"/>
                <a:cs typeface="Arial" panose="020B0604020202020204" pitchFamily="34" charset="0"/>
              </a:rPr>
              <a:t>Rửa sạch lại bằng nước ấm cho đến khi không còn xà phòng. </a:t>
            </a:r>
          </a:p>
          <a:p>
            <a:pPr marL="0" indent="0">
              <a:buNone/>
            </a:pPr>
            <a:r>
              <a:rPr lang="vi-VN" sz="2800" i="1" dirty="0">
                <a:solidFill>
                  <a:srgbClr val="C00000"/>
                </a:solidFill>
                <a:latin typeface="Arial" panose="020B0604020202020204" pitchFamily="34" charset="0"/>
                <a:cs typeface="Arial" panose="020B0604020202020204" pitchFamily="34" charset="0"/>
              </a:rPr>
              <a:t>6. Lau khô:</a:t>
            </a:r>
            <a:r>
              <a:rPr lang="vi-VN" sz="2800" i="1" dirty="0">
                <a:solidFill>
                  <a:srgbClr val="0000FF"/>
                </a:solidFill>
                <a:latin typeface="Arial" panose="020B0604020202020204" pitchFamily="34" charset="0"/>
                <a:cs typeface="Arial" panose="020B0604020202020204" pitchFamily="34" charset="0"/>
              </a:rPr>
              <a:t>Dùng khăn mềm, sạch để lau khô dương vật và vùng xung quanh. </a:t>
            </a:r>
            <a:endParaRPr lang="en-US" sz="2800" i="1" dirty="0">
              <a:solidFill>
                <a:srgbClr val="0000FF"/>
              </a:solidFill>
              <a:latin typeface="Arial" panose="020B0604020202020204" pitchFamily="34" charset="0"/>
              <a:cs typeface="Arial" panose="020B0604020202020204" pitchFamily="34" charset="0"/>
            </a:endParaRPr>
          </a:p>
          <a:p>
            <a:pPr marL="0" indent="0">
              <a:buNone/>
            </a:pPr>
            <a:r>
              <a:rPr lang="vi-VN" sz="2800" i="1" dirty="0">
                <a:solidFill>
                  <a:srgbClr val="C00000"/>
                </a:solidFill>
                <a:latin typeface="Arial" panose="020B0604020202020204" pitchFamily="34" charset="0"/>
                <a:cs typeface="Arial" panose="020B0604020202020204" pitchFamily="34" charset="0"/>
              </a:rPr>
              <a:t>7. Đưa bao quy đầu về vị trí cũ: </a:t>
            </a:r>
            <a:r>
              <a:rPr lang="vi-VN" sz="2800" i="1" dirty="0">
                <a:solidFill>
                  <a:srgbClr val="0000FF"/>
                </a:solidFill>
                <a:latin typeface="Arial" panose="020B0604020202020204" pitchFamily="34" charset="0"/>
                <a:cs typeface="Arial" panose="020B0604020202020204" pitchFamily="34" charset="0"/>
              </a:rPr>
              <a:t>Kéo bao quy đầu trở lại vị trí ban đầu sau khi đã vệ sinh sạch sẽ và lau khô. </a:t>
            </a:r>
          </a:p>
          <a:p>
            <a:pPr marL="0" indent="0">
              <a:buNone/>
            </a:pPr>
            <a:endParaRPr lang="vi-VN" dirty="0"/>
          </a:p>
        </p:txBody>
      </p:sp>
    </p:spTree>
    <p:extLst>
      <p:ext uri="{BB962C8B-B14F-4D97-AF65-F5344CB8AC3E}">
        <p14:creationId xmlns:p14="http://schemas.microsoft.com/office/powerpoint/2010/main" val="150563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A0B84-E8CF-58BB-BC50-CE8CEDD1717F}"/>
              </a:ext>
            </a:extLst>
          </p:cNvPr>
          <p:cNvSpPr>
            <a:spLocks noGrp="1"/>
          </p:cNvSpPr>
          <p:nvPr>
            <p:ph idx="1"/>
          </p:nvPr>
        </p:nvSpPr>
        <p:spPr>
          <a:xfrm>
            <a:off x="69669" y="113211"/>
            <a:ext cx="12122331" cy="6879772"/>
          </a:xfrm>
        </p:spPr>
        <p:txBody>
          <a:bodyPr>
            <a:noAutofit/>
          </a:bodyPr>
          <a:lstStyle/>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Những điều cần lưu ý:</a:t>
            </a: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Chọn dung dịch vệ sinh phù hợp:</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Nên chọn loại dung dịch vệ sinh nam có độ pH cân bằng, dịu nhẹ, phù hợp với làn da nhạy cảm ở vùng kín. </a:t>
            </a: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Không lạm dụng:</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Tránh sử dụng dung dịch vệ sinh quá nhiều lần trong ngày, chỉ nên dùng 1-2 lần/ngày để tránh làm khô da. </a:t>
            </a: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Thay quần lót thường xuyên:</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Nên thay quần lót hàng ngày, đặc biệt là sau khi vận động nhiều hoặc đổ mồ hôi, để giữ vùng kín luôn khô thoáng. </a:t>
            </a:r>
            <a:endParaRPr lang="en-US" sz="2600" i="1" dirty="0">
              <a:solidFill>
                <a:srgbClr val="002060"/>
              </a:solidFill>
              <a:latin typeface="Arial" panose="020B0604020202020204" pitchFamily="34" charset="0"/>
              <a:cs typeface="Arial" panose="020B0604020202020204" pitchFamily="34" charset="0"/>
            </a:endParaRP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Quan sát và thăm khám:</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Nếu có bất kỳ dấu hiệu bất thường nào như ngứa, rát, nổi mẩn đỏ, hoặc có bất kỳ biểu hiện nào khác lạ, hãy tham khảo ý kiến bác sĩ. </a:t>
            </a: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Tránh xà phòng thơm, chất khử mùi:</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Những sản phẩm này có thể gây kích ứng da, nên tránh sử dụng. </a:t>
            </a: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Vệ sinh cả vùng bìu, mu và tầng sinh môn:</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Hãy đảm bảo vệ sinh sạch sẽ cả vùng bìu, mu và tầng sinh môn để ngăn ngừa vi khuẩn và nấm phát triển. </a:t>
            </a:r>
          </a:p>
          <a:p>
            <a:pPr marL="0" indent="0">
              <a:buNone/>
            </a:pP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FF0000"/>
                </a:solidFill>
                <a:latin typeface="Arial" panose="020B0604020202020204" pitchFamily="34" charset="0"/>
                <a:cs typeface="Arial" panose="020B0604020202020204" pitchFamily="34" charset="0"/>
              </a:rPr>
              <a:t>Không thụt rửa sâu:</a:t>
            </a:r>
            <a:r>
              <a:rPr lang="en-US" sz="2600" i="1" dirty="0">
                <a:solidFill>
                  <a:srgbClr val="FF0000"/>
                </a:solidFill>
                <a:latin typeface="Arial" panose="020B0604020202020204" pitchFamily="34" charset="0"/>
                <a:cs typeface="Arial" panose="020B0604020202020204" pitchFamily="34" charset="0"/>
              </a:rPr>
              <a:t> </a:t>
            </a:r>
            <a:r>
              <a:rPr lang="vi-VN" sz="2600" i="1" dirty="0">
                <a:solidFill>
                  <a:srgbClr val="002060"/>
                </a:solidFill>
                <a:latin typeface="Arial" panose="020B0604020202020204" pitchFamily="34" charset="0"/>
                <a:cs typeface="Arial" panose="020B0604020202020204" pitchFamily="34" charset="0"/>
              </a:rPr>
              <a:t>Không nên thụt rửa sâu vào bên trong dương vật vì có thể gây tổn thương và mất cân bằng môi trường tự nhiên</a:t>
            </a:r>
            <a:r>
              <a:rPr lang="vi-VN" sz="2400" i="1" dirty="0">
                <a:solidFill>
                  <a:srgbClr val="002060"/>
                </a:solidFill>
                <a:latin typeface="Arial" panose="020B0604020202020204" pitchFamily="34" charset="0"/>
                <a:cs typeface="Arial" panose="020B0604020202020204" pitchFamily="34" charset="0"/>
              </a:rPr>
              <a:t>. </a:t>
            </a:r>
            <a:endParaRPr lang="en-US" sz="24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492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781693" cy="552450"/>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2.6. NHỮNG BIẾN ĐỔI VỀ TÂM LÝ TRONG THỜI KỲ VTN </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628650"/>
            <a:ext cx="11781693" cy="6229350"/>
          </a:xfrm>
        </p:spPr>
        <p:txBody>
          <a:bodyPr>
            <a:normAutofit fontScale="85000" lnSpcReduction="20000"/>
          </a:bodyPr>
          <a:lstStyle/>
          <a:p>
            <a:pPr marL="0" lvl="0" indent="0">
              <a:spcBef>
                <a:spcPts val="600"/>
              </a:spcBef>
              <a:spcAft>
                <a:spcPts val="600"/>
              </a:spcAft>
              <a:buNone/>
            </a:pPr>
            <a:r>
              <a:rPr lang="vi-VN" sz="4400" dirty="0">
                <a:latin typeface="Arial" panose="020B0604020202020204" pitchFamily="34" charset="0"/>
                <a:cs typeface="Arial" panose="020B0604020202020204" pitchFamily="34" charset="0"/>
              </a:rPr>
              <a:t>	</a:t>
            </a:r>
            <a:r>
              <a:rPr lang="en-US" sz="3100" i="1" dirty="0">
                <a:solidFill>
                  <a:srgbClr val="002060"/>
                </a:solidFill>
                <a:latin typeface="Arial" panose="020B0604020202020204" pitchFamily="34" charset="0"/>
                <a:cs typeface="Arial" panose="020B0604020202020204" pitchFamily="34" charset="0"/>
              </a:rPr>
              <a:t>T</a:t>
            </a:r>
            <a:r>
              <a:rPr lang="vi-VN" sz="3100" i="1" dirty="0">
                <a:solidFill>
                  <a:srgbClr val="002060"/>
                </a:solidFill>
                <a:latin typeface="Arial" panose="020B0604020202020204" pitchFamily="34" charset="0"/>
                <a:cs typeface="Arial" panose="020B0604020202020204" pitchFamily="34" charset="0"/>
              </a:rPr>
              <a:t>ùy theo từng giai đoạn phát triển của thời kỳ VTN mà có những biến đổi về tâm lý khác nhau</a:t>
            </a:r>
            <a:endParaRPr lang="en-US" sz="3100" i="1"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Bắt đầu ý thức mình không còn là trẻ con, muốn được độc lập.</a:t>
            </a:r>
            <a:endParaRPr lang="en-US" altLang="en-US" sz="3100" i="1"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Muốn được </a:t>
            </a:r>
            <a:r>
              <a:rPr lang="vi-VN" altLang="en-US" sz="3100" i="1" dirty="0">
                <a:solidFill>
                  <a:srgbClr val="FF0000"/>
                </a:solidFill>
                <a:latin typeface="Arial" panose="020B0604020202020204" pitchFamily="34" charset="0"/>
                <a:cs typeface="Arial" panose="020B0604020202020204" pitchFamily="34" charset="0"/>
              </a:rPr>
              <a:t>tôn trọng</a:t>
            </a:r>
            <a:r>
              <a:rPr lang="vi-VN" altLang="en-US" sz="3100" i="1" dirty="0">
                <a:latin typeface="Arial" panose="020B0604020202020204" pitchFamily="34" charset="0"/>
                <a:cs typeface="Arial" panose="020B0604020202020204" pitchFamily="34" charset="0"/>
              </a:rPr>
              <a:t>, </a:t>
            </a:r>
            <a:r>
              <a:rPr lang="vi-VN" altLang="en-US" sz="3100" i="1" dirty="0">
                <a:solidFill>
                  <a:srgbClr val="002060"/>
                </a:solidFill>
                <a:latin typeface="Arial" panose="020B0604020202020204" pitchFamily="34" charset="0"/>
                <a:cs typeface="Arial" panose="020B0604020202020204" pitchFamily="34" charset="0"/>
              </a:rPr>
              <a:t>được đối xử </a:t>
            </a:r>
            <a:r>
              <a:rPr lang="vi-VN" altLang="en-US" sz="3100" i="1" dirty="0">
                <a:solidFill>
                  <a:srgbClr val="FF0000"/>
                </a:solidFill>
                <a:latin typeface="Arial" panose="020B0604020202020204" pitchFamily="34" charset="0"/>
                <a:cs typeface="Arial" panose="020B0604020202020204" pitchFamily="34" charset="0"/>
              </a:rPr>
              <a:t>bình đẳng</a:t>
            </a:r>
            <a:r>
              <a:rPr lang="vi-VN" altLang="en-US" sz="3100" i="1" dirty="0">
                <a:latin typeface="Arial" panose="020B0604020202020204" pitchFamily="34" charset="0"/>
                <a:cs typeface="Arial" panose="020B0604020202020204" pitchFamily="34" charset="0"/>
              </a:rPr>
              <a:t> </a:t>
            </a:r>
            <a:r>
              <a:rPr lang="vi-VN" altLang="en-US" sz="3100" i="1" dirty="0">
                <a:solidFill>
                  <a:srgbClr val="002060"/>
                </a:solidFill>
                <a:latin typeface="Arial" panose="020B0604020202020204" pitchFamily="34" charset="0"/>
                <a:cs typeface="Arial" panose="020B0604020202020204" pitchFamily="34" charset="0"/>
              </a:rPr>
              <a:t>như người lớn</a:t>
            </a:r>
            <a:r>
              <a:rPr lang="vi-VN" altLang="en-US" sz="3100" i="1" dirty="0">
                <a:latin typeface="Arial" panose="020B0604020202020204" pitchFamily="34" charset="0"/>
                <a:cs typeface="Arial" panose="020B0604020202020204" pitchFamily="34" charset="0"/>
              </a:rPr>
              <a:t>.</a:t>
            </a:r>
            <a:endParaRPr lang="en-US" altLang="en-US" sz="3100" i="1" dirty="0">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Chú trọng đến các mối quan hệ bạn bè.</a:t>
            </a:r>
            <a:endParaRPr lang="en-US" altLang="en-US" sz="3100" i="1"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Quan tâm đến hình thức bên ngoài và những thay đổi của cơ thể.</a:t>
            </a:r>
            <a:endParaRPr lang="en-US" altLang="en-US" sz="3100" i="1"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Tò mò, thích khám phá,</a:t>
            </a:r>
            <a:r>
              <a:rPr lang="vi-VN" altLang="en-US" sz="3100" i="1" dirty="0">
                <a:latin typeface="Arial" panose="020B0604020202020204" pitchFamily="34" charset="0"/>
                <a:cs typeface="Arial" panose="020B0604020202020204" pitchFamily="34" charset="0"/>
              </a:rPr>
              <a:t> </a:t>
            </a:r>
            <a:r>
              <a:rPr lang="vi-VN" altLang="en-US" sz="3100" i="1" dirty="0">
                <a:solidFill>
                  <a:srgbClr val="FF0000"/>
                </a:solidFill>
                <a:latin typeface="Arial" panose="020B0604020202020204" pitchFamily="34" charset="0"/>
                <a:cs typeface="Arial" panose="020B0604020202020204" pitchFamily="34" charset="0"/>
              </a:rPr>
              <a:t>thử nghiệm</a:t>
            </a:r>
            <a:r>
              <a:rPr lang="vi-VN" altLang="en-US" sz="3100" i="1" dirty="0">
                <a:latin typeface="Arial" panose="020B0604020202020204" pitchFamily="34" charset="0"/>
                <a:cs typeface="Arial" panose="020B0604020202020204" pitchFamily="34" charset="0"/>
              </a:rPr>
              <a:t>.</a:t>
            </a:r>
            <a:endParaRPr lang="en-US" altLang="en-US" sz="3100" i="1" dirty="0">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Bắt đầu phát triển tư duy trừu tượng.</a:t>
            </a:r>
            <a:endParaRPr lang="en-US" altLang="en-US" sz="3100" i="1"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Có</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những</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hành</a:t>
            </a:r>
            <a:r>
              <a:rPr lang="en-US" altLang="en-US" sz="3100" i="1" dirty="0">
                <a:solidFill>
                  <a:srgbClr val="002060"/>
                </a:solidFill>
                <a:latin typeface="Arial" panose="020B0604020202020204" pitchFamily="34" charset="0"/>
                <a:cs typeface="Arial" panose="020B0604020202020204" pitchFamily="34" charset="0"/>
              </a:rPr>
              <a:t> vi </a:t>
            </a:r>
            <a:r>
              <a:rPr lang="en-US" altLang="en-US" sz="3100" i="1" dirty="0" err="1">
                <a:solidFill>
                  <a:srgbClr val="002060"/>
                </a:solidFill>
                <a:latin typeface="Arial" panose="020B0604020202020204" pitchFamily="34" charset="0"/>
                <a:cs typeface="Arial" panose="020B0604020202020204" pitchFamily="34" charset="0"/>
              </a:rPr>
              <a:t>mang</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tính</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thử</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nghiệm</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bốc</a:t>
            </a:r>
            <a:r>
              <a:rPr lang="en-US" altLang="en-US" sz="3100" i="1" dirty="0">
                <a:solidFill>
                  <a:srgbClr val="002060"/>
                </a:solidFill>
                <a:latin typeface="Arial" panose="020B0604020202020204" pitchFamily="34" charset="0"/>
                <a:cs typeface="Arial" panose="020B0604020202020204" pitchFamily="34" charset="0"/>
              </a:rPr>
              <a:t> </a:t>
            </a:r>
            <a:r>
              <a:rPr lang="en-US" altLang="en-US" sz="3100" i="1" dirty="0" err="1">
                <a:solidFill>
                  <a:srgbClr val="002060"/>
                </a:solidFill>
                <a:latin typeface="Arial" panose="020B0604020202020204" pitchFamily="34" charset="0"/>
                <a:cs typeface="Arial" panose="020B0604020202020204" pitchFamily="34" charset="0"/>
              </a:rPr>
              <a:t>đồng</a:t>
            </a:r>
            <a:r>
              <a:rPr lang="en-US" altLang="en-US" sz="3100" i="1" dirty="0">
                <a:solidFill>
                  <a:srgbClr val="002060"/>
                </a:solidFill>
                <a:latin typeface="Arial" panose="020B0604020202020204" pitchFamily="34" charset="0"/>
                <a:cs typeface="Arial" panose="020B0604020202020204" pitchFamily="34" charset="0"/>
              </a:rPr>
              <a:t>.</a:t>
            </a: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Tiếp tục quan tâm nhiều hơn đến hình dáng cơ thể.</a:t>
            </a:r>
            <a:endParaRPr lang="en-US" altLang="en-US" sz="3100" i="1" dirty="0">
              <a:solidFill>
                <a:srgbClr val="00206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solidFill>
                  <a:srgbClr val="002060"/>
                </a:solidFill>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a:t>
            </a:r>
            <a:r>
              <a:rPr lang="vi-VN" altLang="en-US" sz="3100" i="1" dirty="0">
                <a:solidFill>
                  <a:srgbClr val="002060"/>
                </a:solidFill>
                <a:latin typeface="Arial" panose="020B0604020202020204" pitchFamily="34" charset="0"/>
                <a:cs typeface="Arial" panose="020B0604020202020204" pitchFamily="34" charset="0"/>
              </a:rPr>
              <a:t> Tỏ ra độc lập hơn, thích tự mình quyết định, </a:t>
            </a:r>
            <a:r>
              <a:rPr lang="vi-VN" altLang="en-US" sz="3100" i="1" dirty="0">
                <a:solidFill>
                  <a:srgbClr val="FF0000"/>
                </a:solidFill>
                <a:latin typeface="Arial" panose="020B0604020202020204" pitchFamily="34" charset="0"/>
                <a:cs typeface="Arial" panose="020B0604020202020204" pitchFamily="34" charset="0"/>
              </a:rPr>
              <a:t>có xu hướng tách ra khỏi sự kiểm soát của gia đình.</a:t>
            </a:r>
            <a:endParaRPr lang="en-US" altLang="en-US" sz="3100" i="1" dirty="0">
              <a:solidFill>
                <a:srgbClr val="FF0000"/>
              </a:solidFill>
              <a:latin typeface="Arial" panose="020B0604020202020204" pitchFamily="34" charset="0"/>
              <a:cs typeface="Arial" panose="020B0604020202020204" pitchFamily="34" charset="0"/>
            </a:endParaRPr>
          </a:p>
          <a:p>
            <a:pPr marL="0" indent="0">
              <a:spcBef>
                <a:spcPts val="600"/>
              </a:spcBef>
              <a:spcAft>
                <a:spcPts val="600"/>
              </a:spcAft>
              <a:buNone/>
            </a:pPr>
            <a:r>
              <a:rPr lang="vi-VN" altLang="en-US" sz="3100" i="1" dirty="0">
                <a:latin typeface="Arial" panose="020B0604020202020204" pitchFamily="34" charset="0"/>
                <a:cs typeface="Arial" panose="020B0604020202020204" pitchFamily="34" charset="0"/>
              </a:rPr>
              <a:t>	</a:t>
            </a:r>
            <a:r>
              <a:rPr lang="en-US" altLang="en-US" sz="3100" i="1" dirty="0">
                <a:solidFill>
                  <a:srgbClr val="002060"/>
                </a:solidFill>
                <a:latin typeface="Arial" panose="020B0604020202020204" pitchFamily="34" charset="0"/>
                <a:cs typeface="Arial" panose="020B0604020202020204" pitchFamily="34" charset="0"/>
              </a:rPr>
              <a:t>- </a:t>
            </a:r>
            <a:r>
              <a:rPr lang="vi-VN" altLang="en-US" sz="3100" i="1" dirty="0">
                <a:solidFill>
                  <a:srgbClr val="002060"/>
                </a:solidFill>
                <a:latin typeface="Arial" panose="020B0604020202020204" pitchFamily="34" charset="0"/>
                <a:cs typeface="Arial" panose="020B0604020202020204" pitchFamily="34" charset="0"/>
              </a:rPr>
              <a:t>Phát triển mạnh cá tính, sở thích cá nhân.</a:t>
            </a:r>
            <a:endParaRPr lang="en-US" altLang="en-US" sz="3100" i="1"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8905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1"/>
            <a:ext cx="11403724" cy="1355834"/>
          </a:xfrm>
        </p:spPr>
        <p:txBody>
          <a:bodyPr>
            <a:normAutofit/>
          </a:bodyPr>
          <a:lstStyle/>
          <a:p>
            <a:pPr lvl="0" algn="ctr"/>
            <a:r>
              <a:rPr lang="vi-VN" sz="2400" b="1" dirty="0">
                <a:solidFill>
                  <a:srgbClr val="FF0000"/>
                </a:solidFill>
                <a:latin typeface="Arial" panose="020B0604020202020204" pitchFamily="34" charset="0"/>
                <a:cs typeface="Arial" panose="020B0604020202020204" pitchFamily="34" charset="0"/>
              </a:rPr>
              <a:t>2.7. KỸ NĂNG SỐNG LIÊN QUAN ĐẾN SỨC KHỎE SINH SẢN/SỨC KHỎE TlNH DỤC CỦA VỊ THÀNH NIÊN VÀ THANH NIÊN</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825" y="885825"/>
            <a:ext cx="11563677" cy="5867400"/>
          </a:xfrm>
        </p:spPr>
        <p:txBody>
          <a:bodyPr>
            <a:normAutofit/>
          </a:bodyPr>
          <a:lstStyle/>
          <a:p>
            <a:pPr algn="just"/>
            <a:r>
              <a:rPr lang="vi-VN" sz="3200" dirty="0">
                <a:latin typeface="Arial" panose="020B0604020202020204" pitchFamily="34" charset="0"/>
                <a:cs typeface="Arial" panose="020B0604020202020204" pitchFamily="34" charset="0"/>
              </a:rPr>
              <a:t>  </a:t>
            </a:r>
            <a:r>
              <a:rPr lang="vi-VN" sz="2800" dirty="0">
                <a:solidFill>
                  <a:srgbClr val="0000FF"/>
                </a:solidFill>
                <a:latin typeface="Arial" panose="020B0604020202020204" pitchFamily="34" charset="0"/>
                <a:cs typeface="Arial" panose="020B0604020202020204" pitchFamily="34" charset="0"/>
              </a:rPr>
              <a:t>Kĩ năng sống rất quan trọng đối với VTN/TN, đặc biệt trong lĩnh vực SKSS/SKTD. VTN/TN thường thiếu kinh nghiệm sống, ít được rèn luyện kĩ năng sống, do đó khi cần phải đưa ra các quyết định quan trọng về SKSS/SKTD như:       </a:t>
            </a:r>
          </a:p>
          <a:p>
            <a:pPr marL="0" indent="0" algn="just">
              <a:buNone/>
            </a:pPr>
            <a:r>
              <a:rPr lang="vi-VN" sz="2800" dirty="0">
                <a:solidFill>
                  <a:srgbClr val="0000FF"/>
                </a:solidFill>
                <a:latin typeface="Arial" panose="020B0604020202020204" pitchFamily="34" charset="0"/>
                <a:cs typeface="Arial" panose="020B0604020202020204" pitchFamily="34" charset="0"/>
              </a:rPr>
              <a:t>	- Quan hệ tình dục khi nào, với ai, </a:t>
            </a:r>
          </a:p>
          <a:p>
            <a:pPr marL="0" indent="0" algn="just">
              <a:buNone/>
            </a:pPr>
            <a:r>
              <a:rPr lang="vi-VN" sz="2800" dirty="0">
                <a:solidFill>
                  <a:srgbClr val="0000FF"/>
                </a:solidFill>
                <a:latin typeface="Arial" panose="020B0604020202020204" pitchFamily="34" charset="0"/>
                <a:cs typeface="Arial" panose="020B0604020202020204" pitchFamily="34" charset="0"/>
              </a:rPr>
              <a:t>	- Có sử dụng biện pháp bảo vệ hay không, </a:t>
            </a:r>
          </a:p>
          <a:p>
            <a:pPr marL="0" indent="0" algn="just">
              <a:buNone/>
            </a:pPr>
            <a:r>
              <a:rPr lang="vi-VN" sz="2800" dirty="0">
                <a:solidFill>
                  <a:srgbClr val="0000FF"/>
                </a:solidFill>
                <a:latin typeface="Arial" panose="020B0604020202020204" pitchFamily="34" charset="0"/>
                <a:cs typeface="Arial" panose="020B0604020202020204" pitchFamily="34" charset="0"/>
              </a:rPr>
              <a:t>	- Làm thế nào để nói lên quan điểm của mình về tình dục với bạn tình... thì VTN/TN thường gặp khó khăn, </a:t>
            </a:r>
          </a:p>
          <a:p>
            <a:pPr marL="0" indent="0" algn="just">
              <a:buNone/>
            </a:pPr>
            <a:r>
              <a:rPr lang="vi-VN" sz="2800" dirty="0">
                <a:solidFill>
                  <a:srgbClr val="0000FF"/>
                </a:solidFill>
                <a:latin typeface="Arial" panose="020B0604020202020204" pitchFamily="34" charset="0"/>
                <a:cs typeface="Arial" panose="020B0604020202020204" pitchFamily="34" charset="0"/>
              </a:rPr>
              <a:t>	- Có thể đưa ra những quyết định sai lầm làm ảnh hưởng đến cuộc sống và tương lai của họ.</a:t>
            </a:r>
            <a:endParaRPr lang="en-US" sz="2800" dirty="0">
              <a:solidFill>
                <a:srgbClr val="0000FF"/>
              </a:solidFill>
              <a:latin typeface="Arial" panose="020B0604020202020204" pitchFamily="34" charset="0"/>
              <a:cs typeface="Arial" panose="020B0604020202020204" pitchFamily="34" charset="0"/>
            </a:endParaRPr>
          </a:p>
          <a:p>
            <a:pPr algn="just"/>
            <a:endParaRPr lang="en-US" sz="2800" dirty="0"/>
          </a:p>
        </p:txBody>
      </p:sp>
    </p:spTree>
    <p:extLst>
      <p:ext uri="{BB962C8B-B14F-4D97-AF65-F5344CB8AC3E}">
        <p14:creationId xmlns:p14="http://schemas.microsoft.com/office/powerpoint/2010/main" val="177257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708524" cy="1439917"/>
          </a:xfrm>
        </p:spPr>
        <p:txBody>
          <a:bodyPr>
            <a:normAutofit/>
          </a:bodyPr>
          <a:lstStyle/>
          <a:p>
            <a:pPr lvl="0" algn="ctr"/>
            <a:r>
              <a:rPr lang="vi-VN" sz="2400" b="1" dirty="0">
                <a:solidFill>
                  <a:srgbClr val="FF0000"/>
                </a:solidFill>
                <a:latin typeface="Arial" panose="020B0604020202020204" pitchFamily="34" charset="0"/>
                <a:cs typeface="Arial" panose="020B0604020202020204" pitchFamily="34" charset="0"/>
              </a:rPr>
              <a:t>2.8. NHỮNG KĨ NĂNG SỐNG CẦN CHO SỰ PHÁT TRIỂN </a:t>
            </a:r>
            <a:br>
              <a:rPr lang="vi-VN" sz="2400" b="1" dirty="0">
                <a:solidFill>
                  <a:srgbClr val="FF0000"/>
                </a:solidFill>
                <a:latin typeface="Arial" panose="020B0604020202020204" pitchFamily="34" charset="0"/>
                <a:cs typeface="Arial" panose="020B0604020202020204" pitchFamily="34" charset="0"/>
              </a:rPr>
            </a:br>
            <a:r>
              <a:rPr lang="vi-VN" sz="2400" b="1" dirty="0">
                <a:solidFill>
                  <a:srgbClr val="FF0000"/>
                </a:solidFill>
                <a:latin typeface="Arial" panose="020B0604020202020204" pitchFamily="34" charset="0"/>
                <a:cs typeface="Arial" panose="020B0604020202020204" pitchFamily="34" charset="0"/>
              </a:rPr>
              <a:t>VỀ SỨC KHỎE CỦA VTN/TN</a:t>
            </a:r>
            <a:endParaRPr lang="en-US" sz="2400"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717074" y="933855"/>
            <a:ext cx="9570719" cy="5101185"/>
          </a:xfrm>
        </p:spPr>
        <p:txBody>
          <a:bodyPr>
            <a:normAutofit/>
          </a:bodyPr>
          <a:lstStyle/>
          <a:p>
            <a:pPr marL="0" indent="0">
              <a:buNone/>
            </a:pPr>
            <a:r>
              <a:rPr lang="en-US" sz="3200" dirty="0">
                <a:solidFill>
                  <a:srgbClr val="0000FF"/>
                </a:solidFill>
                <a:latin typeface="Arial" panose="020B0604020202020204" pitchFamily="34" charset="0"/>
                <a:cs typeface="Arial" panose="020B0604020202020204" pitchFamily="34" charset="0"/>
              </a:rPr>
              <a:t>   </a:t>
            </a:r>
            <a:r>
              <a:rPr lang="en-US" sz="2800" dirty="0">
                <a:solidFill>
                  <a:srgbClr val="0000FF"/>
                </a:solidFill>
                <a:latin typeface="Arial" panose="020B0604020202020204" pitchFamily="34" charset="0"/>
                <a:cs typeface="Arial" panose="020B0604020202020204" pitchFamily="34" charset="0"/>
              </a:rPr>
              <a:t>1. </a:t>
            </a:r>
            <a:r>
              <a:rPr lang="vi-VN" sz="2800" dirty="0">
                <a:solidFill>
                  <a:srgbClr val="0000FF"/>
                </a:solidFill>
                <a:latin typeface="Arial" panose="020B0604020202020204" pitchFamily="34" charset="0"/>
                <a:cs typeface="Arial" panose="020B0604020202020204" pitchFamily="34" charset="0"/>
              </a:rPr>
              <a:t>KĨ NĂNG XÁC ĐỊNH GIÁ TRỊ:</a:t>
            </a:r>
            <a:endParaRPr lang="en-US" sz="2800" dirty="0">
              <a:solidFill>
                <a:srgbClr val="0000FF"/>
              </a:solidFill>
              <a:latin typeface="Arial" panose="020B0604020202020204" pitchFamily="34" charset="0"/>
              <a:cs typeface="Arial" panose="020B0604020202020204" pitchFamily="34" charset="0"/>
            </a:endParaRPr>
          </a:p>
          <a:p>
            <a:pPr marL="0" indent="0">
              <a:buNone/>
            </a:pPr>
            <a:r>
              <a:rPr lang="en-US" sz="2800" dirty="0">
                <a:solidFill>
                  <a:srgbClr val="0000FF"/>
                </a:solidFill>
                <a:latin typeface="Arial" panose="020B0604020202020204" pitchFamily="34" charset="0"/>
                <a:cs typeface="Arial" panose="020B0604020202020204" pitchFamily="34" charset="0"/>
              </a:rPr>
              <a:t>    2. </a:t>
            </a:r>
            <a:r>
              <a:rPr lang="vi-VN" sz="2800" dirty="0">
                <a:solidFill>
                  <a:srgbClr val="0000FF"/>
                </a:solidFill>
                <a:latin typeface="Arial" panose="020B0604020202020204" pitchFamily="34" charset="0"/>
                <a:cs typeface="Arial" panose="020B0604020202020204" pitchFamily="34" charset="0"/>
              </a:rPr>
              <a:t>KĨ NĂNG RA QUYẾT ĐỊNH:</a:t>
            </a:r>
            <a:endParaRPr lang="en-US" sz="2800" dirty="0">
              <a:solidFill>
                <a:srgbClr val="0000FF"/>
              </a:solidFill>
              <a:latin typeface="Arial" panose="020B0604020202020204" pitchFamily="34" charset="0"/>
              <a:cs typeface="Arial" panose="020B0604020202020204" pitchFamily="34" charset="0"/>
            </a:endParaRPr>
          </a:p>
          <a:p>
            <a:pPr marL="0" indent="0">
              <a:buNone/>
            </a:pPr>
            <a:r>
              <a:rPr lang="en-US" sz="2800" dirty="0">
                <a:solidFill>
                  <a:srgbClr val="0000FF"/>
                </a:solidFill>
                <a:latin typeface="Arial" panose="020B0604020202020204" pitchFamily="34" charset="0"/>
                <a:cs typeface="Arial" panose="020B0604020202020204" pitchFamily="34" charset="0"/>
              </a:rPr>
              <a:t>    3. </a:t>
            </a:r>
            <a:r>
              <a:rPr lang="vi-VN" sz="2800" dirty="0">
                <a:solidFill>
                  <a:srgbClr val="0000FF"/>
                </a:solidFill>
                <a:latin typeface="Arial" panose="020B0604020202020204" pitchFamily="34" charset="0"/>
                <a:cs typeface="Arial" panose="020B0604020202020204" pitchFamily="34" charset="0"/>
              </a:rPr>
              <a:t>KĨ NĂNG KIÊN ĐỊNH:</a:t>
            </a:r>
            <a:endParaRPr lang="en-US" sz="2800" dirty="0">
              <a:solidFill>
                <a:srgbClr val="0000FF"/>
              </a:solidFill>
              <a:latin typeface="Arial" panose="020B0604020202020204" pitchFamily="34" charset="0"/>
              <a:cs typeface="Arial" panose="020B0604020202020204" pitchFamily="34" charset="0"/>
            </a:endParaRPr>
          </a:p>
          <a:p>
            <a:pPr marL="0" indent="0">
              <a:buNone/>
            </a:pPr>
            <a:r>
              <a:rPr lang="en-US" sz="2800" dirty="0">
                <a:solidFill>
                  <a:srgbClr val="0000FF"/>
                </a:solidFill>
                <a:latin typeface="Arial" panose="020B0604020202020204" pitchFamily="34" charset="0"/>
                <a:cs typeface="Arial" panose="020B0604020202020204" pitchFamily="34" charset="0"/>
              </a:rPr>
              <a:t>    4.</a:t>
            </a:r>
            <a:r>
              <a:rPr lang="vi-VN" sz="2800" dirty="0">
                <a:solidFill>
                  <a:srgbClr val="0000FF"/>
                </a:solidFill>
                <a:latin typeface="Arial" panose="020B0604020202020204" pitchFamily="34" charset="0"/>
                <a:cs typeface="Arial" panose="020B0604020202020204" pitchFamily="34" charset="0"/>
              </a:rPr>
              <a:t> KĨ NĂNG ĐẶT MỤC TIÊU:</a:t>
            </a:r>
            <a:endParaRPr lang="en-US" sz="2800" dirty="0">
              <a:solidFill>
                <a:srgbClr val="0000FF"/>
              </a:solidFill>
              <a:latin typeface="Arial" panose="020B0604020202020204" pitchFamily="34" charset="0"/>
              <a:cs typeface="Arial" panose="020B0604020202020204" pitchFamily="34" charset="0"/>
            </a:endParaRPr>
          </a:p>
          <a:p>
            <a:pPr marL="0" indent="0">
              <a:buNone/>
            </a:pPr>
            <a:r>
              <a:rPr lang="en-US" sz="2800" dirty="0">
                <a:solidFill>
                  <a:srgbClr val="0000FF"/>
                </a:solidFill>
                <a:latin typeface="Arial" panose="020B0604020202020204" pitchFamily="34" charset="0"/>
                <a:cs typeface="Arial" panose="020B0604020202020204" pitchFamily="34" charset="0"/>
              </a:rPr>
              <a:t>    5. </a:t>
            </a:r>
            <a:r>
              <a:rPr lang="vi-VN" sz="2800" dirty="0">
                <a:solidFill>
                  <a:srgbClr val="0000FF"/>
                </a:solidFill>
                <a:latin typeface="Arial" panose="020B0604020202020204" pitchFamily="34" charset="0"/>
                <a:cs typeface="Arial" panose="020B0604020202020204" pitchFamily="34" charset="0"/>
              </a:rPr>
              <a:t>KĨ NĂNG GIAO TIẾP:</a:t>
            </a:r>
            <a:endParaRPr lang="en-US" sz="2800" dirty="0">
              <a:solidFill>
                <a:srgbClr val="0000FF"/>
              </a:solidFill>
              <a:latin typeface="Arial" panose="020B0604020202020204" pitchFamily="34" charset="0"/>
              <a:cs typeface="Arial" panose="020B0604020202020204" pitchFamily="34" charset="0"/>
            </a:endParaRPr>
          </a:p>
          <a:p>
            <a:endParaRPr lang="en-US" sz="3200" dirty="0"/>
          </a:p>
        </p:txBody>
      </p:sp>
    </p:spTree>
    <p:extLst>
      <p:ext uri="{BB962C8B-B14F-4D97-AF65-F5344CB8AC3E}">
        <p14:creationId xmlns:p14="http://schemas.microsoft.com/office/powerpoint/2010/main" val="2198283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800100" y="1"/>
            <a:ext cx="11391900" cy="676274"/>
          </a:xfrm>
        </p:spPr>
        <p:txBody>
          <a:bodyPr>
            <a:normAutofit/>
          </a:bodyPr>
          <a:lstStyle/>
          <a:p>
            <a:pPr algn="ctr" eaLnBrk="1" hangingPunct="1">
              <a:defRPr/>
            </a:pPr>
            <a:r>
              <a:rPr lang="vi-VN" sz="2800" b="1" spc="-100" dirty="0">
                <a:solidFill>
                  <a:srgbClr val="FF0000"/>
                </a:solidFill>
                <a:latin typeface="Arial" panose="020B0604020202020204" pitchFamily="34" charset="0"/>
                <a:cs typeface="Arial" panose="020B0604020202020204" pitchFamily="34" charset="0"/>
              </a:rPr>
              <a:t>2.9. </a:t>
            </a:r>
            <a:r>
              <a:rPr lang="en-US" sz="2800" b="1" spc="-100" dirty="0">
                <a:solidFill>
                  <a:srgbClr val="FF0000"/>
                </a:solidFill>
                <a:latin typeface="Arial" panose="020B0604020202020204" pitchFamily="34" charset="0"/>
                <a:cs typeface="Arial" panose="020B0604020202020204" pitchFamily="34" charset="0"/>
              </a:rPr>
              <a:t>TÌNH DỤC AN TOÀN</a:t>
            </a:r>
          </a:p>
        </p:txBody>
      </p:sp>
      <p:sp>
        <p:nvSpPr>
          <p:cNvPr id="2" name="Rectangle 1"/>
          <p:cNvSpPr/>
          <p:nvPr/>
        </p:nvSpPr>
        <p:spPr>
          <a:xfrm>
            <a:off x="1" y="828675"/>
            <a:ext cx="4057649" cy="6515566"/>
          </a:xfrm>
          <a:prstGeom prst="rect">
            <a:avLst/>
          </a:prstGeom>
        </p:spPr>
        <p:txBody>
          <a:bodyPr wrap="square">
            <a:spAutoFit/>
          </a:bodyPr>
          <a:lstStyle/>
          <a:p>
            <a:pPr algn="just">
              <a:lnSpc>
                <a:spcPct val="107000"/>
              </a:lnSpc>
              <a:spcAft>
                <a:spcPts val="0"/>
              </a:spcAft>
            </a:pPr>
            <a:r>
              <a:rPr lang="en-US" sz="2800" b="1" i="1" dirty="0">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28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FF0000"/>
                </a:solidFill>
                <a:latin typeface="Arial" panose="020B0604020202020204" pitchFamily="34" charset="0"/>
                <a:ea typeface="Calibri" panose="020F0502020204030204" pitchFamily="34" charset="0"/>
                <a:cs typeface="Arial" panose="020B0604020202020204" pitchFamily="34" charset="0"/>
              </a:rPr>
              <a:t>dục</a:t>
            </a:r>
            <a:r>
              <a:rPr lang="en-US" sz="2800" i="1" dirty="0">
                <a:solidFill>
                  <a:srgbClr val="FF0000"/>
                </a:solidFill>
                <a:latin typeface="Arial" panose="020B0604020202020204" pitchFamily="34" charset="0"/>
                <a:ea typeface="Calibri" panose="020F0502020204030204" pitchFamily="34" charset="0"/>
                <a:cs typeface="Arial" panose="020B0604020202020204" pitchFamily="34" charset="0"/>
              </a:rPr>
              <a:t> an </a:t>
            </a:r>
            <a:r>
              <a:rPr lang="en-US" sz="2800" i="1" dirty="0" err="1">
                <a:solidFill>
                  <a:srgbClr val="FF0000"/>
                </a:solidFill>
                <a:latin typeface="Arial" panose="020B0604020202020204" pitchFamily="34" charset="0"/>
                <a:ea typeface="Calibri" panose="020F0502020204030204" pitchFamily="34" charset="0"/>
                <a:cs typeface="Arial" panose="020B0604020202020204" pitchFamily="34" charset="0"/>
              </a:rPr>
              <a:t>toàn</a:t>
            </a:r>
            <a:r>
              <a:rPr lang="en-US" sz="28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là</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QHTD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sao</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cho</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đạt</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được</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khái</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cảm</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nhưng</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không</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để</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máu</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tinh</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dịch</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hoạc</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dịch</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âm</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đạo</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của</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này</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thâm</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nhập</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vào</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cơ</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thể</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kia</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800" b="1" i="1" dirty="0">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28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FF0000"/>
                </a:solidFill>
                <a:latin typeface="Arial" panose="020B0604020202020204" pitchFamily="34" charset="0"/>
                <a:ea typeface="Calibri" panose="020F0502020204030204" pitchFamily="34" charset="0"/>
                <a:cs typeface="Arial" panose="020B0604020202020204" pitchFamily="34" charset="0"/>
              </a:rPr>
              <a:t>dục</a:t>
            </a:r>
            <a:r>
              <a:rPr lang="en-US" sz="2800" i="1" dirty="0">
                <a:solidFill>
                  <a:srgbClr val="FF0000"/>
                </a:solidFill>
                <a:latin typeface="Arial" panose="020B0604020202020204" pitchFamily="34" charset="0"/>
                <a:ea typeface="Calibri" panose="020F0502020204030204" pitchFamily="34" charset="0"/>
                <a:cs typeface="Arial" panose="020B0604020202020204" pitchFamily="34" charset="0"/>
              </a:rPr>
              <a:t> an </a:t>
            </a:r>
            <a:r>
              <a:rPr lang="en-US" sz="2800" i="1" dirty="0" err="1">
                <a:solidFill>
                  <a:srgbClr val="FF0000"/>
                </a:solidFill>
                <a:latin typeface="Arial" panose="020B0604020202020204" pitchFamily="34" charset="0"/>
                <a:ea typeface="Calibri" panose="020F0502020204030204" pitchFamily="34" charset="0"/>
                <a:cs typeface="Arial" panose="020B0604020202020204" pitchFamily="34" charset="0"/>
              </a:rPr>
              <a:t>toàn</a:t>
            </a:r>
            <a:r>
              <a:rPr lang="en-US" sz="28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là</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đảm</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bảo</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không</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mang</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thai</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ngoài</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ý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muốn</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không</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làm</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lây</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nhiễm</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các</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i="1" dirty="0" err="1">
                <a:solidFill>
                  <a:srgbClr val="0000FF"/>
                </a:solidFill>
                <a:latin typeface="Arial" panose="020B0604020202020204" pitchFamily="34" charset="0"/>
                <a:ea typeface="Calibri" panose="020F0502020204030204" pitchFamily="34" charset="0"/>
                <a:cs typeface="Arial" panose="020B0604020202020204" pitchFamily="34" charset="0"/>
              </a:rPr>
              <a:t>bệnh</a:t>
            </a:r>
            <a:r>
              <a:rPr lang="en-US" sz="2800" i="1" dirty="0">
                <a:solidFill>
                  <a:srgbClr val="0000FF"/>
                </a:solidFill>
                <a:latin typeface="Arial" panose="020B0604020202020204" pitchFamily="34" charset="0"/>
                <a:ea typeface="Calibri" panose="020F0502020204030204" pitchFamily="34" charset="0"/>
                <a:cs typeface="Arial" panose="020B0604020202020204" pitchFamily="34" charset="0"/>
              </a:rPr>
              <a:t> NKLTQDTD, HIV/AIDS</a:t>
            </a:r>
          </a:p>
          <a:p>
            <a:pPr algn="just">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330729" y="952500"/>
            <a:ext cx="7607246" cy="5810250"/>
          </a:xfrm>
          <a:prstGeom prst="rect">
            <a:avLst/>
          </a:prstGeom>
        </p:spPr>
      </p:pic>
    </p:spTree>
    <p:extLst>
      <p:ext uri="{BB962C8B-B14F-4D97-AF65-F5344CB8AC3E}">
        <p14:creationId xmlns:p14="http://schemas.microsoft.com/office/powerpoint/2010/main" val="2055141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7862"/>
            <a:ext cx="11666483" cy="3124766"/>
          </a:xfrm>
          <a:prstGeom prst="rect">
            <a:avLst/>
          </a:prstGeom>
        </p:spPr>
        <p:txBody>
          <a:bodyPr wrap="square">
            <a:spAutoFit/>
          </a:bodyPr>
          <a:lstStyle/>
          <a:p>
            <a:pPr algn="ctr">
              <a:lnSpc>
                <a:spcPct val="107000"/>
              </a:lnSpc>
              <a:spcAft>
                <a:spcPts val="0"/>
              </a:spcAft>
            </a:pPr>
            <a:r>
              <a:rPr lang="vi-VN" sz="2800" b="1" dirty="0">
                <a:solidFill>
                  <a:srgbClr val="FF0000"/>
                </a:solidFill>
                <a:latin typeface="Arial" panose="020B0604020202020204" pitchFamily="34" charset="0"/>
                <a:ea typeface="Calibri" panose="020F0502020204030204" pitchFamily="34" charset="0"/>
                <a:cs typeface="Arial" panose="020B0604020202020204" pitchFamily="34" charset="0"/>
              </a:rPr>
              <a:t>2.9.1. </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MỘT SỐ BIỆN PHÁP TÌNH DỤC AN TOÀN</a:t>
            </a:r>
          </a:p>
          <a:p>
            <a:pPr marL="342900" lvl="0" indent="-342900">
              <a:lnSpc>
                <a:spcPct val="150000"/>
              </a:lnSpc>
              <a:spcAft>
                <a:spcPts val="0"/>
              </a:spcAft>
              <a:buFont typeface="Calibri" panose="020F0502020204030204" pitchFamily="34" charset="0"/>
              <a:buChar char="-"/>
            </a:pP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dục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mình</a:t>
            </a:r>
            <a:endParaRPr lang="en-US" sz="280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Calibri" panose="020F0502020204030204" pitchFamily="34" charset="0"/>
              <a:buChar char="-"/>
            </a:pP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TD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ko</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giao</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hợp</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vuốt</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ve</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hôn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kích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thích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bộ</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phận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sinh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dục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của</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bạn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miệng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sinh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dục</a:t>
            </a:r>
            <a:endParaRPr lang="en-US" sz="280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0"/>
              </a:spcAft>
              <a:buFont typeface="Calibri" panose="020F0502020204030204" pitchFamily="34" charset="0"/>
              <a:buChar char="-"/>
            </a:pP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Sử</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dụng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biện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pháp</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tránh</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thai</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BCS,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Viên</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FF"/>
                </a:solidFill>
                <a:latin typeface="Arial" panose="020B0604020202020204" pitchFamily="34" charset="0"/>
                <a:ea typeface="Calibri" panose="020F0502020204030204" pitchFamily="34" charset="0"/>
                <a:cs typeface="Arial" panose="020B0604020202020204" pitchFamily="34" charset="0"/>
              </a:rPr>
              <a:t>uống</a:t>
            </a:r>
            <a:r>
              <a:rPr lang="en-US" sz="2800"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5476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4857751" y="0"/>
            <a:ext cx="7334250" cy="990600"/>
          </a:xfrm>
          <a:solidFill>
            <a:srgbClr val="FF0000"/>
          </a:solidFill>
        </p:spPr>
        <p:txBody>
          <a:bodyPr/>
          <a:lstStyle/>
          <a:p>
            <a:pPr algn="r" eaLnBrk="1" hangingPunct="1"/>
            <a:r>
              <a:rPr lang="en-US" altLang="en-US" sz="3300" b="1" dirty="0">
                <a:solidFill>
                  <a:srgbClr val="FFFF00"/>
                </a:solidFill>
                <a:latin typeface="Times New Roman" panose="02020603050405020304" pitchFamily="18" charset="0"/>
                <a:cs typeface="Times New Roman" panose="02020603050405020304" pitchFamily="18" charset="0"/>
              </a:rPr>
              <a:t>CÁC BIỆN PHÁP TRÁNH THAI</a:t>
            </a:r>
          </a:p>
        </p:txBody>
      </p:sp>
      <p:pic>
        <p:nvPicPr>
          <p:cNvPr id="186371" name="Picture 4" descr="http://t2.gstatic.com/images?q=tbn:ANd9GcT1y9_4wx9I_Y2l-TdL5ATMNAtqlMpU-A0BJXS-vbd16hj9UM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93" y="-24606"/>
            <a:ext cx="3991631" cy="112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AutoShape 4" descr="Image result for Hình ảnh về sức khỏe sinh sản thanh niên"/>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86376" name="Picture 4" descr="B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93" y="1581149"/>
            <a:ext cx="1647662" cy="218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9" descr="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9478" y="4053680"/>
            <a:ext cx="339057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8" name="Picture 12" descr="female_cond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7234" y="1566700"/>
            <a:ext cx="2281186" cy="221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2" name="Picture 16" descr="phim tranh th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1" y="4053680"/>
            <a:ext cx="3528848" cy="280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3960760" y="4029074"/>
            <a:ext cx="3911488" cy="2828926"/>
          </a:xfrm>
          <a:prstGeom prst="rect">
            <a:avLst/>
          </a:prstGeom>
        </p:spPr>
      </p:pic>
      <p:pic>
        <p:nvPicPr>
          <p:cNvPr id="3" name="Picture 2"/>
          <p:cNvPicPr>
            <a:picLocks noChangeAspect="1"/>
          </p:cNvPicPr>
          <p:nvPr/>
        </p:nvPicPr>
        <p:blipFill>
          <a:blip r:embed="rId9"/>
          <a:stretch>
            <a:fillRect/>
          </a:stretch>
        </p:blipFill>
        <p:spPr>
          <a:xfrm>
            <a:off x="5754523" y="1492308"/>
            <a:ext cx="2606565" cy="2213040"/>
          </a:xfrm>
          <a:prstGeom prst="rect">
            <a:avLst/>
          </a:prstGeom>
        </p:spPr>
      </p:pic>
      <p:pic>
        <p:nvPicPr>
          <p:cNvPr id="4" name="Picture 3"/>
          <p:cNvPicPr>
            <a:picLocks noChangeAspect="1"/>
          </p:cNvPicPr>
          <p:nvPr/>
        </p:nvPicPr>
        <p:blipFill>
          <a:blip r:embed="rId10"/>
          <a:stretch>
            <a:fillRect/>
          </a:stretch>
        </p:blipFill>
        <p:spPr>
          <a:xfrm>
            <a:off x="9157191" y="1520372"/>
            <a:ext cx="2606565" cy="2213040"/>
          </a:xfrm>
          <a:prstGeom prst="rect">
            <a:avLst/>
          </a:prstGeom>
        </p:spPr>
      </p:pic>
    </p:spTree>
    <p:extLst>
      <p:ext uri="{BB962C8B-B14F-4D97-AF65-F5344CB8AC3E}">
        <p14:creationId xmlns:p14="http://schemas.microsoft.com/office/powerpoint/2010/main" val="66286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FE69-7262-4D45-AEFB-548E30B13ED3}"/>
              </a:ext>
            </a:extLst>
          </p:cNvPr>
          <p:cNvSpPr>
            <a:spLocks noGrp="1"/>
          </p:cNvSpPr>
          <p:nvPr>
            <p:ph type="title"/>
          </p:nvPr>
        </p:nvSpPr>
        <p:spPr>
          <a:xfrm>
            <a:off x="357352" y="-29182"/>
            <a:ext cx="11519338" cy="610208"/>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PHẦN I</a:t>
            </a:r>
            <a:r>
              <a:rPr lang="vi-VN" sz="2800" b="1" dirty="0">
                <a:solidFill>
                  <a:srgbClr val="FF0000"/>
                </a:solidFill>
                <a:latin typeface="Arial" panose="020B0604020202020204" pitchFamily="34" charset="0"/>
                <a:cs typeface="Arial" panose="020B0604020202020204" pitchFamily="34" charset="0"/>
              </a:rPr>
              <a:t>. THÔNG TIN CHUNG</a:t>
            </a: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1DAF046-9FC5-4BD0-BD1D-64D663A458F4}"/>
              </a:ext>
            </a:extLst>
          </p:cNvPr>
          <p:cNvSpPr>
            <a:spLocks noGrp="1"/>
          </p:cNvSpPr>
          <p:nvPr>
            <p:ph idx="1"/>
          </p:nvPr>
        </p:nvSpPr>
        <p:spPr>
          <a:xfrm>
            <a:off x="0" y="581026"/>
            <a:ext cx="12192000" cy="6276974"/>
          </a:xfrm>
        </p:spPr>
        <p:txBody>
          <a:bodyPr>
            <a:normAutofit fontScale="25000" lnSpcReduction="20000"/>
          </a:bodyPr>
          <a:lstStyle/>
          <a:p>
            <a:pPr marL="0" indent="0" algn="just">
              <a:buNone/>
            </a:pPr>
            <a:r>
              <a:rPr lang="vi-VN" sz="7200" b="1" i="1" dirty="0">
                <a:solidFill>
                  <a:srgbClr val="FF0000"/>
                </a:solidFill>
                <a:cs typeface="Arial" panose="020B0604020202020204" pitchFamily="34" charset="0"/>
              </a:rPr>
              <a:t>1.1. Các Văn bản  liên quan tới  CSSKSS- VTN-TN</a:t>
            </a:r>
            <a:r>
              <a:rPr lang="en-US" sz="7200" b="1" i="1" dirty="0">
                <a:solidFill>
                  <a:srgbClr val="FF0000"/>
                </a:solidFill>
                <a:cs typeface="Arial" panose="020B0604020202020204" pitchFamily="34" charset="0"/>
              </a:rPr>
              <a:t> bao </a:t>
            </a:r>
            <a:r>
              <a:rPr lang="en-US" sz="7200" b="1" i="1" dirty="0" err="1">
                <a:solidFill>
                  <a:srgbClr val="FF0000"/>
                </a:solidFill>
                <a:cs typeface="Arial" panose="020B0604020202020204" pitchFamily="34" charset="0"/>
              </a:rPr>
              <a:t>gồm</a:t>
            </a:r>
            <a:r>
              <a:rPr lang="en-US" sz="7200" b="1" i="1" dirty="0">
                <a:solidFill>
                  <a:srgbClr val="FF0000"/>
                </a:solidFill>
                <a:cs typeface="Arial" panose="020B0604020202020204" pitchFamily="34" charset="0"/>
              </a:rPr>
              <a:t>:</a:t>
            </a:r>
            <a:endParaRPr lang="vi-VN" sz="7200" b="1" i="1" dirty="0">
              <a:solidFill>
                <a:srgbClr val="FF0000"/>
              </a:solidFill>
              <a:cs typeface="Arial" panose="020B0604020202020204" pitchFamily="34" charset="0"/>
            </a:endParaRPr>
          </a:p>
          <a:p>
            <a:pPr marL="0" indent="0" algn="just">
              <a:buNone/>
            </a:pPr>
            <a:r>
              <a:rPr lang="vi-VN" sz="7200" i="1" dirty="0">
                <a:solidFill>
                  <a:srgbClr val="002060"/>
                </a:solidFill>
                <a:cs typeface="Arial" panose="020B0604020202020204" pitchFamily="34" charset="0"/>
              </a:rPr>
              <a:t>- Luật Trẻ em năm 2016; Luật Thanh niên năm 2005.</a:t>
            </a:r>
          </a:p>
          <a:p>
            <a:pPr marL="0" indent="0" algn="just">
              <a:buNone/>
            </a:pPr>
            <a:r>
              <a:rPr lang="vi-VN" sz="7200" i="1" dirty="0">
                <a:solidFill>
                  <a:srgbClr val="002060"/>
                </a:solidFill>
                <a:cs typeface="Arial" panose="020B0604020202020204" pitchFamily="34" charset="0"/>
              </a:rPr>
              <a:t>- Nghị quyết 20-NQ/TW ngày 25/10 /2017 của Hội nghị lần thứ sáu Ban chấp hành Trung ương khoá XII về công tác Bảo vệ, Chăm sóc và Nâng cao sức khỏe nhân dân trong tình hình mới.</a:t>
            </a:r>
          </a:p>
          <a:p>
            <a:pPr marL="0" indent="0" algn="just">
              <a:buNone/>
            </a:pPr>
            <a:r>
              <a:rPr lang="vi-VN" sz="7200" i="1" dirty="0">
                <a:solidFill>
                  <a:srgbClr val="002060"/>
                </a:solidFill>
                <a:cs typeface="Arial" panose="020B0604020202020204" pitchFamily="34" charset="0"/>
              </a:rPr>
              <a:t>- Nghị quyết 21-NQ/TW ngày 25/10 /2017 của Hội nghị lần thứ sáu Ban chấp hành Trung ương khoá XII về công tác dân số trong tình hình mới.</a:t>
            </a:r>
          </a:p>
          <a:p>
            <a:pPr marL="0" indent="0" algn="just">
              <a:buNone/>
            </a:pPr>
            <a:r>
              <a:rPr lang="vi-VN" sz="7200" i="1" dirty="0">
                <a:solidFill>
                  <a:srgbClr val="002060"/>
                </a:solidFill>
                <a:cs typeface="Arial" panose="020B0604020202020204" pitchFamily="34" charset="0"/>
              </a:rPr>
              <a:t>- Nghị định số 120/2007/NĐ-CP ngày 23/7/2007 của Chính phủ hướng dẫn thi hành một số điều của Luật Thanh niên và Nghị định số 78/2017/NĐ-CP ngày 03/07/2017 của Chính phủ sửa đổi, bổ sung một số điều của Nghị định số 120/2007/NĐ-CP.</a:t>
            </a:r>
          </a:p>
          <a:p>
            <a:pPr marL="0" indent="0" algn="just">
              <a:buNone/>
            </a:pPr>
            <a:r>
              <a:rPr lang="vi-VN" sz="7200" i="1" dirty="0">
                <a:solidFill>
                  <a:srgbClr val="002060"/>
                </a:solidFill>
                <a:cs typeface="Arial" panose="020B0604020202020204" pitchFamily="34" charset="0"/>
              </a:rPr>
              <a:t>- Quyết định số 2474/QĐ-TTg ngày 30/12/2011 của Thủ tướng Chính phủ phê duyệt Chiến lược phát triển thanh niên Việt Nam giai đoạn 2011 - 2020.</a:t>
            </a:r>
          </a:p>
          <a:p>
            <a:pPr marL="0" indent="0" algn="just">
              <a:buNone/>
            </a:pPr>
            <a:r>
              <a:rPr lang="vi-VN" sz="7200" i="1" dirty="0">
                <a:solidFill>
                  <a:srgbClr val="002060"/>
                </a:solidFill>
                <a:cs typeface="Arial" panose="020B0604020202020204" pitchFamily="34" charset="0"/>
              </a:rPr>
              <a:t>- Quyết định số 1679/QĐ-TTg ngày 22/11/2019 của Thủ tướng Chính phủ về Chiến lược Dân số Việt Nam đến năm 2030.</a:t>
            </a:r>
          </a:p>
          <a:p>
            <a:pPr marL="0" indent="0" algn="just">
              <a:buNone/>
            </a:pPr>
            <a:r>
              <a:rPr lang="vi-VN" sz="7200" i="1" dirty="0">
                <a:solidFill>
                  <a:srgbClr val="002060"/>
                </a:solidFill>
                <a:cs typeface="Arial" panose="020B0604020202020204" pitchFamily="34" charset="0"/>
              </a:rPr>
              <a:t>- Quyết định số 2010/QĐ-BYT ngày 07/6/2006 của Bộ Y tế ban hành Kế hoạch tổng thể quốc gia về Bảo vệ, chăm sóc và nâng cao sức khỏe của vị thành niên và thanh niên Việt Nam giai đoạn 2006 - 2010, định hướng đến năm 2020.</a:t>
            </a:r>
          </a:p>
          <a:p>
            <a:pPr marL="0" indent="0" algn="just">
              <a:buNone/>
            </a:pPr>
            <a:r>
              <a:rPr lang="vi-VN" sz="7200" i="1" dirty="0">
                <a:solidFill>
                  <a:srgbClr val="002060"/>
                </a:solidFill>
                <a:cs typeface="Arial" panose="020B0604020202020204" pitchFamily="34" charset="0"/>
              </a:rPr>
              <a:t>- Quyết định số 4128/QĐ-BYT ngày 29/7/2016 phê duyệt tài liệu Hướng dẫn quốc gia về các dịch vụ chăm sóc sức khỏe sinh sản</a:t>
            </a:r>
          </a:p>
          <a:p>
            <a:pPr marL="0" indent="0" algn="just">
              <a:buNone/>
            </a:pPr>
            <a:r>
              <a:rPr lang="vi-VN" sz="7200" i="1" dirty="0">
                <a:solidFill>
                  <a:srgbClr val="002060"/>
                </a:solidFill>
                <a:cs typeface="Arial" panose="020B0604020202020204" pitchFamily="34" charset="0"/>
              </a:rPr>
              <a:t>- Chiến lược toàn cầu về sức khỏe phụ nữ, trẻ em và vị thành niên giai đoạn 2016-2030 của Liên hiệp quốc</a:t>
            </a:r>
          </a:p>
          <a:p>
            <a:pPr marL="0" indent="0" algn="just">
              <a:buNone/>
            </a:pPr>
            <a:r>
              <a:rPr lang="vi-VN" sz="7200" i="1" dirty="0">
                <a:solidFill>
                  <a:srgbClr val="002060"/>
                </a:solidFill>
                <a:cs typeface="Arial" panose="020B0604020202020204" pitchFamily="34" charset="0"/>
              </a:rPr>
              <a:t>- Tuyên bố Nairobi 2019 của Liên hiệp quốc 25 năm sau Hội nghị quốc tế về Dân số và Phát triển: thúc đẩy sự cam kết của các Quốc gia trong việc thực hiện Chương trình hành động của ICPD cũng như thực hiện các Mục tiêu Phát triển bền vững SDGs vào năm 2030.</a:t>
            </a:r>
          </a:p>
          <a:p>
            <a:endParaRPr lang="en-US" dirty="0"/>
          </a:p>
        </p:txBody>
      </p:sp>
    </p:spTree>
    <p:extLst>
      <p:ext uri="{BB962C8B-B14F-4D97-AF65-F5344CB8AC3E}">
        <p14:creationId xmlns:p14="http://schemas.microsoft.com/office/powerpoint/2010/main" val="3930885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body" idx="4294967295"/>
          </p:nvPr>
        </p:nvSpPr>
        <p:spPr>
          <a:xfrm>
            <a:off x="0" y="1093788"/>
            <a:ext cx="4716463" cy="2627312"/>
          </a:xfrm>
        </p:spPr>
        <p:txBody>
          <a:bodyPr>
            <a:normAutofit fontScale="92500" lnSpcReduction="20000"/>
          </a:bodyPr>
          <a:lstStyle/>
          <a:p>
            <a:pPr eaLnBrk="1" hangingPunct="1"/>
            <a:endParaRPr lang="en-US" altLang="en-US" dirty="0">
              <a:solidFill>
                <a:srgbClr val="000066"/>
              </a:solidFill>
            </a:endParaRPr>
          </a:p>
          <a:p>
            <a:pPr eaLnBrk="1" hangingPunct="1"/>
            <a:r>
              <a:rPr lang="en-US" altLang="en-US" sz="3200" dirty="0" err="1">
                <a:solidFill>
                  <a:srgbClr val="002060"/>
                </a:solidFill>
                <a:latin typeface="Arial" panose="020B0604020202020204" pitchFamily="34" charset="0"/>
                <a:cs typeface="Arial" panose="020B0604020202020204" pitchFamily="34" charset="0"/>
              </a:rPr>
              <a:t>Bao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su</a:t>
            </a:r>
            <a:endParaRPr lang="en-US" altLang="en-US" sz="3200" dirty="0">
              <a:solidFill>
                <a:srgbClr val="002060"/>
              </a:solidFill>
              <a:latin typeface="Arial" panose="020B0604020202020204" pitchFamily="34" charset="0"/>
              <a:cs typeface="Arial" panose="020B0604020202020204" pitchFamily="34" charset="0"/>
            </a:endParaRPr>
          </a:p>
          <a:p>
            <a:pPr eaLnBrk="1" hangingPunct="1"/>
            <a:r>
              <a:rPr lang="en-US" altLang="en-US" sz="3200" dirty="0" err="1">
                <a:solidFill>
                  <a:srgbClr val="002060"/>
                </a:solidFill>
                <a:latin typeface="Arial" panose="020B0604020202020204" pitchFamily="34" charset="0"/>
                <a:cs typeface="Arial" panose="020B0604020202020204" pitchFamily="34" charset="0"/>
              </a:rPr>
              <a:t>Thuốc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tránh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dùng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hàng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ngày</a:t>
            </a:r>
            <a:endParaRPr lang="en-US" altLang="en-US" sz="3200" dirty="0">
              <a:solidFill>
                <a:srgbClr val="002060"/>
              </a:solidFill>
              <a:latin typeface="Arial" panose="020B0604020202020204" pitchFamily="34" charset="0"/>
              <a:cs typeface="Arial" panose="020B0604020202020204" pitchFamily="34" charset="0"/>
            </a:endParaRPr>
          </a:p>
          <a:p>
            <a:pPr eaLnBrk="1" hangingPunct="1"/>
            <a:r>
              <a:rPr lang="en-US" altLang="en-US" sz="3200" dirty="0" err="1">
                <a:solidFill>
                  <a:srgbClr val="002060"/>
                </a:solidFill>
                <a:latin typeface="Arial" panose="020B0604020202020204" pitchFamily="34" charset="0"/>
                <a:cs typeface="Arial" panose="020B0604020202020204" pitchFamily="34" charset="0"/>
              </a:rPr>
              <a:t>Thuốc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tránh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khẩn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cấp</a:t>
            </a:r>
            <a:endParaRPr lang="en-US" altLang="en-US" sz="3200" dirty="0">
              <a:solidFill>
                <a:srgbClr val="002060"/>
              </a:solidFill>
              <a:latin typeface="Arial" panose="020B0604020202020204" pitchFamily="34" charset="0"/>
              <a:cs typeface="Arial" panose="020B0604020202020204" pitchFamily="34" charset="0"/>
            </a:endParaRPr>
          </a:p>
        </p:txBody>
      </p:sp>
      <p:pic>
        <p:nvPicPr>
          <p:cNvPr id="40962" name="Picture 4" descr="http://ts1.mm.bing.net/th?id=H.4878809035899076&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855" y="4149726"/>
            <a:ext cx="5578125"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http://ts3.mm.bing.net/th?id=H.4998075965506030&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279" y="1209024"/>
            <a:ext cx="5578126" cy="27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2881314" y="78658"/>
            <a:ext cx="7329487" cy="795119"/>
          </a:xfrm>
          <a:prstGeom prst="rect">
            <a:avLst/>
          </a:prstGeom>
        </p:spPr>
        <p:txBody>
          <a:bodyPr/>
          <a:lstStyle>
            <a:defPPr>
              <a:defRPr lang="vi-VN"/>
            </a:defPPr>
            <a:lvl1pPr algn="ctr">
              <a:defRPr sz="3500" spc="-100">
                <a:solidFill>
                  <a:srgbClr val="0070C0"/>
                </a:solidFill>
                <a:latin typeface="+mj-lt"/>
                <a:ea typeface="+mj-ea"/>
                <a:cs typeface="+mj-cs"/>
              </a:defRPr>
            </a:lvl1pPr>
          </a:lstStyle>
          <a:p>
            <a:pPr>
              <a:defRPr/>
            </a:pPr>
            <a:r>
              <a:rPr lang="vi-VN" sz="2800" b="1" dirty="0">
                <a:solidFill>
                  <a:srgbClr val="FF0000"/>
                </a:solidFill>
                <a:latin typeface="+mn-lt"/>
              </a:rPr>
              <a:t>2.9.2.</a:t>
            </a:r>
            <a:r>
              <a:rPr lang="en-US" sz="2800" b="1" dirty="0">
                <a:solidFill>
                  <a:srgbClr val="FF0000"/>
                </a:solidFill>
                <a:latin typeface="+mn-lt"/>
              </a:rPr>
              <a:t> </a:t>
            </a:r>
            <a:r>
              <a:rPr lang="en-US" sz="2800" b="1" dirty="0">
                <a:solidFill>
                  <a:srgbClr val="FF0000"/>
                </a:solidFill>
                <a:latin typeface="+mn-lt"/>
                <a:cs typeface="Arial" panose="020B0604020202020204" pitchFamily="34" charset="0"/>
              </a:rPr>
              <a:t>BIỆN </a:t>
            </a:r>
            <a:r>
              <a:rPr lang="en-US" sz="2800" b="1" dirty="0">
                <a:solidFill>
                  <a:srgbClr val="FF0000"/>
                </a:solidFill>
                <a:latin typeface="Arial" panose="020B0604020202020204" pitchFamily="34" charset="0"/>
                <a:cs typeface="Arial" panose="020B0604020202020204" pitchFamily="34" charset="0"/>
              </a:rPr>
              <a:t>PHÁP TRÁNH THAI CHO VTN</a:t>
            </a:r>
          </a:p>
        </p:txBody>
      </p:sp>
      <p:pic>
        <p:nvPicPr>
          <p:cNvPr id="8" name="Picture 4" descr="http://ts4.mm.bing.net/th?id=H.4529138590288847&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0" y="4149726"/>
            <a:ext cx="48137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642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026" y="0"/>
            <a:ext cx="11634421" cy="461665"/>
          </a:xfrm>
          <a:prstGeom prst="rect">
            <a:avLst/>
          </a:prstGeom>
          <a:noFill/>
        </p:spPr>
        <p:txBody>
          <a:bodyPr wrap="square" rtlCol="0">
            <a:spAutoFit/>
          </a:bodyPr>
          <a:lstStyle/>
          <a:p>
            <a:pPr algn="ctr"/>
            <a:r>
              <a:rPr lang="vi-VN" sz="2400" b="1" dirty="0">
                <a:solidFill>
                  <a:srgbClr val="FF0000"/>
                </a:solidFill>
                <a:latin typeface="Arial" panose="020B0604020202020204" pitchFamily="34" charset="0"/>
                <a:cs typeface="Arial" panose="020B0604020202020204" pitchFamily="34" charset="0"/>
              </a:rPr>
              <a:t>2.10. </a:t>
            </a:r>
            <a:r>
              <a:rPr lang="en-US" sz="2400" b="1" dirty="0">
                <a:solidFill>
                  <a:srgbClr val="FF0000"/>
                </a:solidFill>
                <a:latin typeface="Arial" panose="020B0604020202020204" pitchFamily="34" charset="0"/>
                <a:cs typeface="Arial" panose="020B0604020202020204" pitchFamily="34" charset="0"/>
              </a:rPr>
              <a:t>MANG THAI Ở TUỔI VỊ THÀNH NIÊN</a:t>
            </a:r>
          </a:p>
        </p:txBody>
      </p:sp>
      <p:sp>
        <p:nvSpPr>
          <p:cNvPr id="3" name="Rectangle 2"/>
          <p:cNvSpPr/>
          <p:nvPr/>
        </p:nvSpPr>
        <p:spPr>
          <a:xfrm>
            <a:off x="0" y="533400"/>
            <a:ext cx="11834448" cy="4585871"/>
          </a:xfrm>
          <a:prstGeom prst="rect">
            <a:avLst/>
          </a:prstGeom>
        </p:spPr>
        <p:txBody>
          <a:bodyPr wrap="square">
            <a:spAutoFit/>
          </a:bodyPr>
          <a:lstStyle/>
          <a:p>
            <a:pPr lvl="0" algn="just" fontAlgn="base">
              <a:spcBef>
                <a:spcPts val="600"/>
              </a:spcBef>
              <a:spcAft>
                <a:spcPts val="600"/>
              </a:spcAft>
              <a:buClr>
                <a:srgbClr val="000000"/>
              </a:buClr>
              <a:buSzPts val="1150"/>
            </a:pPr>
            <a:r>
              <a:rPr lang="vi-VN" sz="2800" i="1" dirty="0">
                <a:solidFill>
                  <a:srgbClr val="FF0000"/>
                </a:solidFill>
                <a:latin typeface="Arial" panose="020B0604020202020204" pitchFamily="34" charset="0"/>
                <a:ea typeface="Times New Roman" panose="02020603050405020304" pitchFamily="18" charset="0"/>
                <a:cs typeface="Arial" panose="020B0604020202020204" pitchFamily="34" charset="0"/>
              </a:rPr>
              <a:t>Các yếu tố dẫn đến mang thai ngoài ý muốn ở VTN</a:t>
            </a:r>
            <a:endParaRPr lang="en-US" sz="2800" i="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Font typeface="+mj-lt"/>
              <a:buAutoNum type="arabicPeriod"/>
            </a:pPr>
            <a:r>
              <a:rPr lang="vi-VN" sz="2800" i="1" dirty="0">
                <a:solidFill>
                  <a:srgbClr val="0000FF"/>
                </a:solidFill>
                <a:ea typeface="Times New Roman" panose="02020603050405020304" pitchFamily="18" charset="0"/>
                <a:cs typeface="Arial" panose="020B0604020202020204" pitchFamily="34" charset="0"/>
              </a:rPr>
              <a:t>Sự thiếu hiểu biết về chu kỳ kinh nguyệt, cơ chế thụ thai, các biện pháp tránh thai...</a:t>
            </a:r>
            <a:endParaRPr lang="en-US" sz="2800" i="1" dirty="0">
              <a:solidFill>
                <a:srgbClr val="0000FF"/>
              </a:solidFill>
              <a:latin typeface="Arial" panose="020B0604020202020204" pitchFamily="34" charset="0"/>
              <a:ea typeface="Courier New" panose="02070309020205020404" pitchFamily="49" charset="0"/>
              <a:cs typeface="Arial" panose="020B0604020202020204" pitchFamily="34" charset="0"/>
            </a:endParaRPr>
          </a:p>
          <a:p>
            <a:pPr marL="342900" lvl="0" indent="-342900" algn="just">
              <a:spcBef>
                <a:spcPts val="600"/>
              </a:spcBef>
              <a:spcAft>
                <a:spcPts val="600"/>
              </a:spcAft>
              <a:buFont typeface="+mj-lt"/>
              <a:buAutoNum type="arabicPeriod"/>
            </a:pPr>
            <a:r>
              <a:rPr lang="vi-VN" sz="2800" i="1" dirty="0">
                <a:solidFill>
                  <a:srgbClr val="0000FF"/>
                </a:solidFill>
                <a:ea typeface="Times New Roman" panose="02020603050405020304" pitchFamily="18" charset="0"/>
                <a:cs typeface="Arial" panose="020B0604020202020204" pitchFamily="34" charset="0"/>
              </a:rPr>
              <a:t>Thiếu tiếp cận với các dịch vụ chăm sóc sức khoẻ sinh sản (SKSS), chưa được giáo dục đầy đủ về sức khỏe giới tính, cha mẹ còn hời hợt về việc giáo dục cho con em…</a:t>
            </a:r>
            <a:r>
              <a:rPr lang="vi-VN" sz="2800" i="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endParaRPr lang="en-US" sz="2800" i="1" dirty="0">
              <a:solidFill>
                <a:srgbClr val="0000FF"/>
              </a:solidFill>
              <a:latin typeface="Arial" panose="020B0604020202020204" pitchFamily="34" charset="0"/>
              <a:ea typeface="Courier New" panose="02070309020205020404" pitchFamily="49" charset="0"/>
              <a:cs typeface="Arial" panose="020B0604020202020204" pitchFamily="34" charset="0"/>
            </a:endParaRPr>
          </a:p>
          <a:p>
            <a:pPr marL="342900" lvl="0" indent="-342900" algn="just">
              <a:spcBef>
                <a:spcPts val="600"/>
              </a:spcBef>
              <a:spcAft>
                <a:spcPts val="600"/>
              </a:spcAft>
              <a:buFont typeface="+mj-lt"/>
              <a:buAutoNum type="arabicPeriod"/>
            </a:pPr>
            <a:r>
              <a:rPr lang="vi-VN" sz="2800" i="1" dirty="0">
                <a:solidFill>
                  <a:srgbClr val="0000FF"/>
                </a:solidFill>
                <a:latin typeface="Arial" panose="020B0604020202020204" pitchFamily="34" charset="0"/>
                <a:ea typeface="Times New Roman" panose="02020603050405020304" pitchFamily="18" charset="0"/>
                <a:cs typeface="Arial" panose="020B0604020202020204" pitchFamily="34" charset="0"/>
              </a:rPr>
              <a:t> Quan hệ tình dục không chuẩn bị, không mong muốn.</a:t>
            </a:r>
            <a:endParaRPr lang="en-US" sz="2800" i="1" dirty="0">
              <a:solidFill>
                <a:srgbClr val="0000FF"/>
              </a:solidFill>
              <a:latin typeface="Arial" panose="020B0604020202020204" pitchFamily="34" charset="0"/>
              <a:ea typeface="Courier New" panose="02070309020205020404" pitchFamily="49" charset="0"/>
              <a:cs typeface="Arial" panose="020B0604020202020204" pitchFamily="34" charset="0"/>
            </a:endParaRPr>
          </a:p>
          <a:p>
            <a:pPr marL="342900" lvl="0" indent="-342900" algn="just">
              <a:spcBef>
                <a:spcPts val="600"/>
              </a:spcBef>
              <a:spcAft>
                <a:spcPts val="600"/>
              </a:spcAft>
              <a:buFont typeface="+mj-lt"/>
              <a:buAutoNum type="arabicPeriod"/>
            </a:pPr>
            <a:r>
              <a:rPr lang="vi-VN" sz="2800" i="1" dirty="0">
                <a:solidFill>
                  <a:srgbClr val="0000FF"/>
                </a:solidFill>
                <a:latin typeface="Arial" panose="020B0604020202020204" pitchFamily="34" charset="0"/>
                <a:ea typeface="Times New Roman" panose="02020603050405020304" pitchFamily="18" charset="0"/>
                <a:cs typeface="Arial" panose="020B0604020202020204" pitchFamily="34" charset="0"/>
              </a:rPr>
              <a:t> Quan hệ tình dục trước hôn nhân, sống thử trước hôn nhân ngày càng phổ biến</a:t>
            </a:r>
            <a:r>
              <a:rPr lang="vi-VN" sz="2800" i="1" dirty="0">
                <a:solidFill>
                  <a:srgbClr val="0000FF"/>
                </a:solidFill>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23795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55366" cy="914400"/>
          </a:xfrm>
        </p:spPr>
        <p:txBody>
          <a:bodyPr>
            <a:noAutofit/>
          </a:bodyPr>
          <a:lstStyle/>
          <a:p>
            <a:pPr algn="ctr"/>
            <a:r>
              <a:rPr lang="vi-VN" sz="2400" b="1" dirty="0">
                <a:solidFill>
                  <a:srgbClr val="FF0000"/>
                </a:solidFill>
                <a:latin typeface="Arial" panose="020B0604020202020204" pitchFamily="34" charset="0"/>
                <a:cs typeface="Arial" panose="020B0604020202020204" pitchFamily="34" charset="0"/>
              </a:rPr>
              <a:t>2.11. NHỮNG NGUY CƠ CÓ THỂ GẶP KHI MANG THAI Ở TUỔI VTN</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476656"/>
            <a:ext cx="11876691" cy="6393644"/>
          </a:xfrm>
        </p:spPr>
        <p:txBody>
          <a:bodyPr>
            <a:noAutofit/>
          </a:bodyPr>
          <a:lstStyle/>
          <a:p>
            <a:pPr marL="274320" lvl="1" indent="0" algn="just" fontAlgn="base">
              <a:spcBef>
                <a:spcPts val="0"/>
              </a:spcBef>
              <a:buNone/>
            </a:pPr>
            <a:r>
              <a:rPr lang="vi-VN" sz="2800" i="1" dirty="0">
                <a:solidFill>
                  <a:srgbClr val="FF0000"/>
                </a:solidFill>
                <a:latin typeface="Arial" panose="020B0604020202020204" pitchFamily="34" charset="0"/>
                <a:cs typeface="Arial" panose="020B0604020202020204" pitchFamily="34" charset="0"/>
              </a:rPr>
              <a:t>* Về sức khỏe</a:t>
            </a:r>
            <a:r>
              <a:rPr lang="en-US" sz="2800" i="1" dirty="0">
                <a:solidFill>
                  <a:srgbClr val="FF0000"/>
                </a:solidFill>
                <a:latin typeface="Arial" panose="020B0604020202020204" pitchFamily="34" charset="0"/>
                <a:cs typeface="Arial" panose="020B0604020202020204" pitchFamily="34" charset="0"/>
              </a:rPr>
              <a:t>:</a:t>
            </a:r>
            <a:r>
              <a:rPr lang="vi-VN" sz="2800" i="1" dirty="0">
                <a:solidFill>
                  <a:srgbClr val="FF0000"/>
                </a:solidFill>
                <a:latin typeface="Arial" panose="020B0604020202020204" pitchFamily="34" charset="0"/>
                <a:cs typeface="Arial" panose="020B0604020202020204" pitchFamily="34" charset="0"/>
              </a:rPr>
              <a:t> </a:t>
            </a:r>
          </a:p>
          <a:p>
            <a:pPr marL="0" lvl="0" indent="0" algn="just">
              <a:spcBef>
                <a:spcPts val="0"/>
              </a:spcBef>
              <a:buNone/>
            </a:pPr>
            <a:r>
              <a:rPr lang="vi-VN" sz="2800" i="1" dirty="0">
                <a:solidFill>
                  <a:srgbClr val="FF0000"/>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 Nguy cơ tử vong mẹ cao, mẹ dễ bị thiếu máu, tiền sản giật, đẻ non, sảy thai, </a:t>
            </a:r>
          </a:p>
          <a:p>
            <a:pPr marL="0" lvl="0" indent="0" algn="just">
              <a:spcBef>
                <a:spcPts val="0"/>
              </a:spcBef>
              <a:buNone/>
            </a:pPr>
            <a:r>
              <a:rPr lang="vi-VN" sz="2800" i="1" dirty="0">
                <a:solidFill>
                  <a:srgbClr val="0000FF"/>
                </a:solidFill>
                <a:latin typeface="Arial" panose="020B0604020202020204" pitchFamily="34" charset="0"/>
                <a:cs typeface="Arial" panose="020B0604020202020204" pitchFamily="34" charset="0"/>
              </a:rPr>
              <a:t>	- Chuyển dạ đình trệ do bất tương xứng thai khung chậu. Trong lúc sinh, biểu hiện: Đẻ khó, dễ phải can thiệp bằng các thủ thuật và phẫu thuật (forceps, giác kéo). </a:t>
            </a:r>
          </a:p>
          <a:p>
            <a:pPr marL="0" lvl="0" indent="0" algn="just">
              <a:spcBef>
                <a:spcPts val="0"/>
              </a:spcBef>
              <a:buNone/>
            </a:pPr>
            <a:r>
              <a:rPr lang="vi-VN" sz="2800" i="1" dirty="0">
                <a:solidFill>
                  <a:srgbClr val="0000FF"/>
                </a:solidFill>
                <a:latin typeface="Arial" panose="020B0604020202020204" pitchFamily="34" charset="0"/>
                <a:cs typeface="Arial" panose="020B0604020202020204" pitchFamily="34" charset="0"/>
              </a:rPr>
              <a:t>	- Tỷ lệ tử vong trẻ em dưới 1 tuổi sinh ra do các bà mẹ còn ở tuổi VTN cao hơn so với các bà mẹ sinh con ở tuổi trưởng thành. </a:t>
            </a:r>
          </a:p>
          <a:p>
            <a:pPr marL="0" lvl="0" indent="0" algn="just">
              <a:spcBef>
                <a:spcPts val="0"/>
              </a:spcBef>
              <a:buNone/>
            </a:pPr>
            <a:r>
              <a:rPr lang="vi-VN" sz="2800" i="1" dirty="0">
                <a:solidFill>
                  <a:srgbClr val="0000FF"/>
                </a:solidFill>
                <a:latin typeface="Arial" panose="020B0604020202020204" pitchFamily="34" charset="0"/>
                <a:cs typeface="Arial" panose="020B0604020202020204" pitchFamily="34" charset="0"/>
              </a:rPr>
              <a:t>	- Con bị</a:t>
            </a:r>
            <a:r>
              <a:rPr lang="en-US" sz="2800" i="1" dirty="0">
                <a:solidFill>
                  <a:srgbClr val="0000FF"/>
                </a:solidFill>
                <a:latin typeface="Arial" panose="020B0604020202020204" pitchFamily="34" charset="0"/>
                <a:cs typeface="Arial" panose="020B0604020202020204" pitchFamily="34" charset="0"/>
              </a:rPr>
              <a:t> </a:t>
            </a:r>
            <a:r>
              <a:rPr lang="en-US" sz="2800" i="1" dirty="0" err="1">
                <a:solidFill>
                  <a:srgbClr val="0000FF"/>
                </a:solidFill>
                <a:latin typeface="Arial" panose="020B0604020202020204" pitchFamily="34" charset="0"/>
                <a:cs typeface="Arial" panose="020B0604020202020204" pitchFamily="34" charset="0"/>
              </a:rPr>
              <a:t>suy</a:t>
            </a:r>
            <a:r>
              <a:rPr lang="en-US" sz="2800" i="1" dirty="0">
                <a:solidFill>
                  <a:srgbClr val="0000FF"/>
                </a:solidFill>
                <a:latin typeface="Arial" panose="020B0604020202020204" pitchFamily="34" charset="0"/>
                <a:cs typeface="Arial" panose="020B0604020202020204" pitchFamily="34" charset="0"/>
              </a:rPr>
              <a:t> </a:t>
            </a:r>
            <a:r>
              <a:rPr lang="en-US" sz="2800" i="1" dirty="0" err="1">
                <a:solidFill>
                  <a:srgbClr val="0000FF"/>
                </a:solidFill>
                <a:latin typeface="Arial" panose="020B0604020202020204" pitchFamily="34" charset="0"/>
                <a:cs typeface="Arial" panose="020B0604020202020204" pitchFamily="34" charset="0"/>
              </a:rPr>
              <a:t>dinh</a:t>
            </a:r>
            <a:r>
              <a:rPr lang="en-US" sz="2800" i="1" dirty="0">
                <a:solidFill>
                  <a:srgbClr val="0000FF"/>
                </a:solidFill>
                <a:latin typeface="Arial" panose="020B0604020202020204" pitchFamily="34" charset="0"/>
                <a:cs typeface="Arial" panose="020B0604020202020204" pitchFamily="34" charset="0"/>
              </a:rPr>
              <a:t> </a:t>
            </a:r>
            <a:r>
              <a:rPr lang="en-US" sz="2800" i="1" dirty="0" err="1">
                <a:solidFill>
                  <a:srgbClr val="0000FF"/>
                </a:solidFill>
                <a:latin typeface="Arial" panose="020B0604020202020204" pitchFamily="34" charset="0"/>
                <a:cs typeface="Arial" panose="020B0604020202020204" pitchFamily="34" charset="0"/>
              </a:rPr>
              <a:t>dưỡng</a:t>
            </a: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nhẹ cân, bệnh tật và tử vong</a:t>
            </a:r>
            <a:endParaRPr lang="en-US" sz="2800" i="1" dirty="0">
              <a:solidFill>
                <a:srgbClr val="0000FF"/>
              </a:solidFill>
              <a:latin typeface="Arial" panose="020B0604020202020204" pitchFamily="34" charset="0"/>
              <a:cs typeface="Arial" panose="020B0604020202020204" pitchFamily="34" charset="0"/>
            </a:endParaRPr>
          </a:p>
          <a:p>
            <a:pPr lvl="0" algn="just">
              <a:spcBef>
                <a:spcPts val="0"/>
              </a:spcBef>
            </a:pPr>
            <a:r>
              <a:rPr lang="vi-VN" sz="2800" i="1" dirty="0">
                <a:solidFill>
                  <a:srgbClr val="FF0000"/>
                </a:solidFill>
                <a:latin typeface="Arial" panose="020B0604020202020204" pitchFamily="34" charset="0"/>
                <a:cs typeface="Arial" panose="020B0604020202020204" pitchFamily="34" charset="0"/>
              </a:rPr>
              <a:t> * </a:t>
            </a:r>
            <a:r>
              <a:rPr lang="en-US" sz="2800" i="1" dirty="0">
                <a:solidFill>
                  <a:srgbClr val="FF0000"/>
                </a:solidFill>
                <a:latin typeface="Arial" panose="020B0604020202020204" pitchFamily="34" charset="0"/>
                <a:cs typeface="Arial" panose="020B0604020202020204" pitchFamily="34" charset="0"/>
              </a:rPr>
              <a:t>V</a:t>
            </a:r>
            <a:r>
              <a:rPr lang="vi-VN" sz="2800" i="1" dirty="0">
                <a:solidFill>
                  <a:srgbClr val="FF0000"/>
                </a:solidFill>
                <a:latin typeface="Arial" panose="020B0604020202020204" pitchFamily="34" charset="0"/>
                <a:cs typeface="Arial" panose="020B0604020202020204" pitchFamily="34" charset="0"/>
              </a:rPr>
              <a:t>ề mặt kinh tế - xã hội: </a:t>
            </a:r>
          </a:p>
          <a:p>
            <a:pPr marL="0" lvl="0" indent="0" algn="just">
              <a:spcBef>
                <a:spcPts val="0"/>
              </a:spcBef>
              <a:buNone/>
            </a:pPr>
            <a:r>
              <a:rPr lang="vi-VN" sz="2800" i="1" dirty="0">
                <a:solidFill>
                  <a:srgbClr val="FF0000"/>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 Khi có thai VTN phải gián đoạn việc học hành,</a:t>
            </a:r>
          </a:p>
          <a:p>
            <a:pPr marL="0" lvl="0" indent="0" algn="just">
              <a:spcBef>
                <a:spcPts val="0"/>
              </a:spcBef>
              <a:buNone/>
            </a:pPr>
            <a:r>
              <a:rPr lang="vi-VN" sz="2800" i="1" dirty="0">
                <a:solidFill>
                  <a:srgbClr val="0000FF"/>
                </a:solidFill>
                <a:latin typeface="Arial" panose="020B0604020202020204" pitchFamily="34" charset="0"/>
                <a:cs typeface="Arial" panose="020B0604020202020204" pitchFamily="34" charset="0"/>
              </a:rPr>
              <a:t>	- Khó khăn về kinh tế và không kiếm được việc làm, dẫn VTN vào con đường bế tắc. </a:t>
            </a:r>
          </a:p>
          <a:p>
            <a:pPr marL="0" lvl="0" indent="0" algn="just">
              <a:spcBef>
                <a:spcPts val="0"/>
              </a:spcBef>
              <a:buNone/>
            </a:pPr>
            <a:r>
              <a:rPr lang="vi-VN" sz="2800" i="1" dirty="0">
                <a:solidFill>
                  <a:srgbClr val="0000FF"/>
                </a:solidFill>
                <a:latin typeface="Arial" panose="020B0604020202020204" pitchFamily="34" charset="0"/>
                <a:cs typeface="Arial" panose="020B0604020202020204" pitchFamily="34" charset="0"/>
              </a:rPr>
              <a:t>	</a:t>
            </a:r>
            <a:endParaRPr lang="en-US" sz="2800"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582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2031" y="0"/>
            <a:ext cx="11377246" cy="523875"/>
          </a:xfrm>
        </p:spPr>
        <p:txBody>
          <a:bodyPr>
            <a:normAutofit/>
          </a:bodyPr>
          <a:lstStyle/>
          <a:p>
            <a:pPr algn="ctr"/>
            <a:r>
              <a:rPr lang="vi-VN" sz="2400" b="1" dirty="0">
                <a:solidFill>
                  <a:srgbClr val="FF0000"/>
                </a:solidFill>
                <a:latin typeface="Arial" panose="020B0604020202020204" pitchFamily="34" charset="0"/>
                <a:cs typeface="Arial" panose="020B0604020202020204" pitchFamily="34" charset="0"/>
              </a:rPr>
              <a:t>NHỮNG NGUY CƠ CÓ THỂ GẶP KHI MANG THAI Ở TUỔI VTN</a:t>
            </a: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523874"/>
            <a:ext cx="11799277" cy="6402219"/>
          </a:xfrm>
        </p:spPr>
        <p:txBody>
          <a:bodyPr>
            <a:normAutofit/>
          </a:bodyPr>
          <a:lstStyle/>
          <a:p>
            <a:pPr marL="274320" lvl="1" indent="0" algn="just" fontAlgn="base">
              <a:buNone/>
            </a:pPr>
            <a:r>
              <a:rPr lang="vi-VN" sz="2800" i="1" dirty="0">
                <a:solidFill>
                  <a:srgbClr val="FF0000"/>
                </a:solidFill>
                <a:cs typeface="Arial" panose="020B0604020202020204" pitchFamily="34" charset="0"/>
              </a:rPr>
              <a:t>* Nguy cơ khi phá thai ở tuổi VTN</a:t>
            </a:r>
            <a:endParaRPr lang="en-US" sz="2800" i="1" dirty="0">
              <a:solidFill>
                <a:srgbClr val="FF0000"/>
              </a:solidFill>
              <a:cs typeface="Arial" panose="020B0604020202020204" pitchFamily="34" charset="0"/>
            </a:endParaRPr>
          </a:p>
          <a:p>
            <a:pPr marL="0" lvl="0" indent="0" algn="just">
              <a:buNone/>
            </a:pPr>
            <a:r>
              <a:rPr lang="vi-VN" sz="2800" i="1" dirty="0">
                <a:solidFill>
                  <a:srgbClr val="002060"/>
                </a:solidFill>
                <a:cs typeface="Arial" panose="020B0604020202020204" pitchFamily="34" charset="0"/>
              </a:rPr>
              <a:t>  	</a:t>
            </a:r>
            <a:r>
              <a:rPr lang="vi-VN" sz="2800" i="1" dirty="0">
                <a:solidFill>
                  <a:srgbClr val="0000FF"/>
                </a:solidFill>
                <a:cs typeface="Arial" panose="020B0604020202020204" pitchFamily="34" charset="0"/>
              </a:rPr>
              <a:t>- Hạnh phúc gia đình có thể bị rạn nứt, nhiều trường hợp lâm vào hoàn cảnh éo le, ảnh hưởng đến tương lai của VTN.</a:t>
            </a:r>
          </a:p>
          <a:p>
            <a:pPr marL="0" lvl="0" indent="0" algn="just">
              <a:buNone/>
            </a:pPr>
            <a:r>
              <a:rPr lang="vi-VN" sz="2800" i="1" dirty="0">
                <a:solidFill>
                  <a:srgbClr val="0000FF"/>
                </a:solidFill>
                <a:cs typeface="Arial" panose="020B0604020202020204" pitchFamily="34" charset="0"/>
              </a:rPr>
              <a:t>	- Làm mẹ sớm cũng có nguy cơ bị căng thẳng và khủng hoảng tâm lý.</a:t>
            </a:r>
          </a:p>
          <a:p>
            <a:pPr marL="0" lvl="0" indent="0" algn="just">
              <a:buNone/>
            </a:pPr>
            <a:r>
              <a:rPr lang="vi-VN" sz="2800" i="1" dirty="0">
                <a:solidFill>
                  <a:srgbClr val="0000FF"/>
                </a:solidFill>
                <a:cs typeface="Arial" panose="020B0604020202020204" pitchFamily="34" charset="0"/>
              </a:rPr>
              <a:t>	- Do mặc cảm, xấu hổ nên VTN thường tìm kiếm dịch vụ phá thai không an toàn.</a:t>
            </a:r>
            <a:endParaRPr lang="en-US" sz="2800" i="1" dirty="0">
              <a:solidFill>
                <a:srgbClr val="0000FF"/>
              </a:solidFill>
              <a:cs typeface="Arial" panose="020B0604020202020204" pitchFamily="34" charset="0"/>
            </a:endParaRPr>
          </a:p>
          <a:p>
            <a:pPr marL="0" lvl="0" indent="0" algn="just">
              <a:buNone/>
            </a:pPr>
            <a:r>
              <a:rPr lang="vi-VN" sz="2800" i="1" dirty="0">
                <a:solidFill>
                  <a:srgbClr val="0000FF"/>
                </a:solidFill>
                <a:cs typeface="Arial" panose="020B0604020202020204" pitchFamily="34" charset="0"/>
              </a:rPr>
              <a:t>	- VTN thường không biết các dấu hiệu để nhận biết thai nghén, không biết tìm đến cơ sở y tế sớm, thường để muộn dẫn đến phá thai to.</a:t>
            </a:r>
            <a:endParaRPr lang="en-US" sz="2800" i="1" dirty="0">
              <a:solidFill>
                <a:srgbClr val="0000FF"/>
              </a:solidFill>
              <a:cs typeface="Arial" panose="020B0604020202020204" pitchFamily="34" charset="0"/>
            </a:endParaRPr>
          </a:p>
          <a:p>
            <a:pPr marL="0" lvl="0" indent="0" algn="just">
              <a:buNone/>
            </a:pPr>
            <a:r>
              <a:rPr lang="vi-VN" sz="2800" i="1" dirty="0">
                <a:solidFill>
                  <a:srgbClr val="0000FF"/>
                </a:solidFill>
                <a:cs typeface="Arial" panose="020B0604020202020204" pitchFamily="34" charset="0"/>
              </a:rPr>
              <a:t>	- Do cơ thể chưa phát triển hoàn chỉnh, tâm lý lại lo sợ nên thủ thuật phá thai ở VTN thường xảy ra nhiều tai biến hơn ở người trưởng thành.</a:t>
            </a:r>
            <a:endParaRPr lang="en-US" sz="2800" i="1" dirty="0">
              <a:solidFill>
                <a:srgbClr val="0000FF"/>
              </a:solidFill>
              <a:cs typeface="Arial" panose="020B0604020202020204" pitchFamily="34" charset="0"/>
            </a:endParaRPr>
          </a:p>
          <a:p>
            <a:pPr lvl="0" algn="just"/>
            <a:r>
              <a:rPr lang="vi-VN" sz="2800" i="1" dirty="0">
                <a:solidFill>
                  <a:srgbClr val="0000FF"/>
                </a:solidFill>
                <a:cs typeface="Arial" panose="020B0604020202020204" pitchFamily="34" charset="0"/>
              </a:rPr>
              <a:t> - Những ảnh hưởng tâm lý sau phá thai ở tuổi VTN có thể rất nặng nề và kéo dài.</a:t>
            </a:r>
            <a:endParaRPr lang="en-US" sz="2800" i="1" dirty="0">
              <a:solidFill>
                <a:srgbClr val="0000FF"/>
              </a:solidFill>
              <a:cs typeface="Arial" panose="020B0604020202020204" pitchFamily="34" charset="0"/>
            </a:endParaRPr>
          </a:p>
        </p:txBody>
      </p:sp>
    </p:spTree>
    <p:extLst>
      <p:ext uri="{BB962C8B-B14F-4D97-AF65-F5344CB8AC3E}">
        <p14:creationId xmlns:p14="http://schemas.microsoft.com/office/powerpoint/2010/main" val="2283312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702B-EE11-4EB3-89EF-33AE36FE3ACC}"/>
              </a:ext>
            </a:extLst>
          </p:cNvPr>
          <p:cNvSpPr>
            <a:spLocks noGrp="1"/>
          </p:cNvSpPr>
          <p:nvPr>
            <p:ph type="title"/>
          </p:nvPr>
        </p:nvSpPr>
        <p:spPr>
          <a:xfrm>
            <a:off x="117987" y="88490"/>
            <a:ext cx="11602065" cy="728148"/>
          </a:xfrm>
        </p:spPr>
        <p:txBody>
          <a:bodyPr>
            <a:normAutofit/>
          </a:bodyPr>
          <a:lstStyle/>
          <a:p>
            <a:pPr algn="ctr"/>
            <a:r>
              <a:rPr lang="vi-VN" sz="2400" b="1" dirty="0">
                <a:solidFill>
                  <a:srgbClr val="FF0000"/>
                </a:solidFill>
                <a:latin typeface="+mn-lt"/>
              </a:rPr>
              <a:t>3. CÁC NGUY CƠ HAY GẶP Ở TUỔI VTN:</a:t>
            </a:r>
            <a:endParaRPr lang="en-US" sz="2400" b="1" dirty="0">
              <a:solidFill>
                <a:srgbClr val="FF0000"/>
              </a:solidFill>
              <a:latin typeface="+mn-lt"/>
            </a:endParaRPr>
          </a:p>
        </p:txBody>
      </p:sp>
      <p:sp>
        <p:nvSpPr>
          <p:cNvPr id="3" name="Content Placeholder 2">
            <a:extLst>
              <a:ext uri="{FF2B5EF4-FFF2-40B4-BE49-F238E27FC236}">
                <a16:creationId xmlns:a16="http://schemas.microsoft.com/office/drawing/2014/main" id="{E6D4945A-0947-474D-AF33-91F1D6455485}"/>
              </a:ext>
            </a:extLst>
          </p:cNvPr>
          <p:cNvSpPr>
            <a:spLocks noGrp="1"/>
          </p:cNvSpPr>
          <p:nvPr>
            <p:ph idx="1"/>
          </p:nvPr>
        </p:nvSpPr>
        <p:spPr>
          <a:xfrm>
            <a:off x="9831" y="560439"/>
            <a:ext cx="11710221" cy="6538451"/>
          </a:xfrm>
        </p:spPr>
        <p:txBody>
          <a:bodyPr>
            <a:normAutofit/>
          </a:bodyPr>
          <a:lstStyle/>
          <a:p>
            <a:pPr marL="0" indent="0" algn="just">
              <a:spcBef>
                <a:spcPts val="0"/>
              </a:spcBef>
              <a:buNone/>
            </a:pPr>
            <a:r>
              <a:rPr lang="vi-VN" dirty="0">
                <a:solidFill>
                  <a:srgbClr val="002060"/>
                </a:solidFill>
              </a:rPr>
              <a:t>	</a:t>
            </a:r>
            <a:r>
              <a:rPr lang="vi-VN" sz="2800" dirty="0">
                <a:solidFill>
                  <a:srgbClr val="0000FF"/>
                </a:solidFill>
                <a:latin typeface="Arial" panose="020B0604020202020204" pitchFamily="34" charset="0"/>
                <a:cs typeface="Arial" panose="020B0604020202020204" pitchFamily="34" charset="0"/>
              </a:rPr>
              <a:t>Do những thay đổi trên mà VTN dễ bị: dụ dỗ, mua chuộc, lường gạt, xâm hại và dễ bắt chước.</a:t>
            </a:r>
          </a:p>
          <a:p>
            <a:pPr marL="0" indent="0" algn="just">
              <a:spcBef>
                <a:spcPts val="0"/>
              </a:spcBef>
              <a:buNone/>
            </a:pPr>
            <a:r>
              <a:rPr lang="vi-VN" sz="2800" dirty="0">
                <a:solidFill>
                  <a:srgbClr val="002060"/>
                </a:solidFill>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	3.1. Quan hệ tình dục bừa bãi, không an toàn , hậu quả:</a:t>
            </a:r>
          </a:p>
          <a:p>
            <a:pPr marL="0" indent="0" algn="just">
              <a:spcBef>
                <a:spcPts val="0"/>
              </a:spcBef>
              <a:buNone/>
            </a:pPr>
            <a:r>
              <a:rPr lang="vi-VN" sz="2800" dirty="0">
                <a:solidFill>
                  <a:srgbClr val="FF0000"/>
                </a:solidFill>
                <a:latin typeface="Arial" panose="020B0604020202020204" pitchFamily="34" charset="0"/>
                <a:cs typeface="Arial" panose="020B0604020202020204" pitchFamily="34" charset="0"/>
              </a:rPr>
              <a:t>	3.1.1. Mang thai sớm ngoài ý muốn: </a:t>
            </a:r>
          </a:p>
          <a:p>
            <a:pPr marL="0" indent="0" algn="just">
              <a:spcBef>
                <a:spcPts val="0"/>
              </a:spcBef>
              <a:buNone/>
            </a:pPr>
            <a:r>
              <a:rPr lang="vi-VN" sz="2800" dirty="0">
                <a:solidFill>
                  <a:srgbClr val="002060"/>
                </a:solidFill>
                <a:latin typeface="Arial" panose="020B0604020202020204" pitchFamily="34" charset="0"/>
                <a:cs typeface="Arial" panose="020B0604020202020204" pitchFamily="34" charset="0"/>
              </a:rPr>
              <a:t>	</a:t>
            </a:r>
            <a:r>
              <a:rPr lang="en-US" sz="2800" dirty="0">
                <a:solidFill>
                  <a:srgbClr val="0000FF"/>
                </a:solidFill>
                <a:latin typeface="Arial" panose="020B0604020202020204" pitchFamily="34" charset="0"/>
                <a:cs typeface="Arial" panose="020B0604020202020204" pitchFamily="34" charset="0"/>
              </a:rPr>
              <a:t>-</a:t>
            </a:r>
            <a:r>
              <a:rPr lang="vi-VN" sz="2800" dirty="0">
                <a:solidFill>
                  <a:srgbClr val="0000FF"/>
                </a:solidFill>
                <a:latin typeface="Arial" panose="020B0604020202020204" pitchFamily="34" charset="0"/>
                <a:cs typeface="Arial" panose="020B0604020202020204" pitchFamily="34" charset="0"/>
              </a:rPr>
              <a:t> Dễ bị sẩy thai, đẻ non, nhiễm độc thai, làm tăng nguy cơ tử vong mẹ. </a:t>
            </a:r>
            <a:endParaRPr lang="en-US" sz="2800" dirty="0">
              <a:solidFill>
                <a:srgbClr val="0000FF"/>
              </a:solidFill>
              <a:latin typeface="Arial" panose="020B0604020202020204" pitchFamily="34" charset="0"/>
              <a:cs typeface="Arial" panose="020B0604020202020204" pitchFamily="34" charset="0"/>
            </a:endParaRPr>
          </a:p>
          <a:p>
            <a:pPr marL="0" indent="0" algn="just">
              <a:spcBef>
                <a:spcPts val="0"/>
              </a:spcBef>
              <a:buNone/>
            </a:pPr>
            <a:r>
              <a:rPr lang="en-US" sz="2800" dirty="0">
                <a:solidFill>
                  <a:srgbClr val="0000FF"/>
                </a:solidFill>
                <a:latin typeface="Arial" panose="020B0604020202020204" pitchFamily="34" charset="0"/>
                <a:cs typeface="Arial" panose="020B0604020202020204" pitchFamily="34" charset="0"/>
              </a:rPr>
              <a:t>     -</a:t>
            </a:r>
            <a:r>
              <a:rPr lang="vi-VN" sz="2800" dirty="0">
                <a:solidFill>
                  <a:srgbClr val="0000FF"/>
                </a:solidFill>
                <a:latin typeface="Arial" panose="020B0604020202020204" pitchFamily="34" charset="0"/>
                <a:cs typeface="Arial" panose="020B0604020202020204" pitchFamily="34" charset="0"/>
              </a:rPr>
              <a:t> Do khung chậu phát triển chưa đầy đủ nên khi sanh dễ phải can thiệp bằng thủ thuật hoặc phẫu thuật.</a:t>
            </a:r>
          </a:p>
          <a:p>
            <a:pPr marL="0" indent="0" algn="just">
              <a:spcBef>
                <a:spcPts val="0"/>
              </a:spcBef>
              <a:buNone/>
            </a:pPr>
            <a:r>
              <a:rPr lang="vi-VN" sz="2800" dirty="0">
                <a:solidFill>
                  <a:srgbClr val="0000FF"/>
                </a:solidFill>
                <a:latin typeface="Arial" panose="020B0604020202020204" pitchFamily="34" charset="0"/>
                <a:cs typeface="Arial" panose="020B0604020202020204" pitchFamily="34" charset="0"/>
              </a:rPr>
              <a:t>	</a:t>
            </a:r>
            <a:r>
              <a:rPr lang="en-US" sz="2800" dirty="0">
                <a:solidFill>
                  <a:srgbClr val="0000FF"/>
                </a:solidFill>
                <a:latin typeface="Arial" panose="020B0604020202020204" pitchFamily="34" charset="0"/>
                <a:cs typeface="Arial" panose="020B0604020202020204" pitchFamily="34" charset="0"/>
              </a:rPr>
              <a:t>- </a:t>
            </a:r>
            <a:r>
              <a:rPr lang="vi-VN" sz="2800" dirty="0">
                <a:solidFill>
                  <a:srgbClr val="0000FF"/>
                </a:solidFill>
                <a:latin typeface="Arial" panose="020B0604020202020204" pitchFamily="34" charset="0"/>
                <a:cs typeface="Arial" panose="020B0604020202020204" pitchFamily="34" charset="0"/>
              </a:rPr>
              <a:t>Làm mẹ quá trẻ, cơ thể phát triển chưa đầy đủ dễ dẫn đến thiếu máu, thai kém phát triển, dễ bị chết lưu.</a:t>
            </a:r>
          </a:p>
          <a:p>
            <a:pPr marL="0" indent="0" algn="just">
              <a:spcBef>
                <a:spcPts val="0"/>
              </a:spcBef>
              <a:buNone/>
            </a:pPr>
            <a:r>
              <a:rPr lang="vi-VN" sz="2800" dirty="0">
                <a:solidFill>
                  <a:srgbClr val="0000FF"/>
                </a:solidFill>
                <a:latin typeface="Arial" panose="020B0604020202020204" pitchFamily="34" charset="0"/>
                <a:cs typeface="Arial" panose="020B0604020202020204" pitchFamily="34" charset="0"/>
              </a:rPr>
              <a:t>	</a:t>
            </a:r>
            <a:r>
              <a:rPr lang="en-US" sz="2800" dirty="0">
                <a:solidFill>
                  <a:srgbClr val="0000FF"/>
                </a:solidFill>
                <a:latin typeface="Arial" panose="020B0604020202020204" pitchFamily="34" charset="0"/>
                <a:cs typeface="Arial" panose="020B0604020202020204" pitchFamily="34" charset="0"/>
              </a:rPr>
              <a:t>-</a:t>
            </a:r>
            <a:r>
              <a:rPr lang="vi-VN" sz="2800" dirty="0">
                <a:solidFill>
                  <a:srgbClr val="0000FF"/>
                </a:solidFill>
                <a:latin typeface="Arial" panose="020B0604020202020204" pitchFamily="34" charset="0"/>
                <a:cs typeface="Arial" panose="020B0604020202020204" pitchFamily="34" charset="0"/>
              </a:rPr>
              <a:t> Tỉ lệ trẻ sinh ra thiếu cân, trẻ suy dinh dưỡng, trẻ mắc bệnh và tử vong cao hơn nhiều so với các bà mẹ sinh con ở tuổi trưởng thành.</a:t>
            </a:r>
          </a:p>
          <a:p>
            <a:pPr marL="0" indent="0" algn="just">
              <a:spcBef>
                <a:spcPts val="0"/>
              </a:spcBef>
              <a:buNone/>
            </a:pPr>
            <a:r>
              <a:rPr lang="vi-VN" sz="2800" dirty="0">
                <a:solidFill>
                  <a:srgbClr val="0000FF"/>
                </a:solidFill>
                <a:latin typeface="Arial" panose="020B0604020202020204" pitchFamily="34" charset="0"/>
                <a:cs typeface="Arial" panose="020B0604020202020204" pitchFamily="34" charset="0"/>
              </a:rPr>
              <a:t>	</a:t>
            </a:r>
            <a:r>
              <a:rPr lang="en-US" sz="2800" dirty="0">
                <a:solidFill>
                  <a:srgbClr val="0000FF"/>
                </a:solidFill>
                <a:latin typeface="Arial" panose="020B0604020202020204" pitchFamily="34" charset="0"/>
                <a:cs typeface="Arial" panose="020B0604020202020204" pitchFamily="34" charset="0"/>
              </a:rPr>
              <a:t>- </a:t>
            </a:r>
            <a:r>
              <a:rPr lang="vi-VN" sz="2800" dirty="0">
                <a:solidFill>
                  <a:srgbClr val="0000FF"/>
                </a:solidFill>
                <a:latin typeface="Arial" panose="020B0604020202020204" pitchFamily="34" charset="0"/>
                <a:cs typeface="Arial" panose="020B0604020202020204" pitchFamily="34" charset="0"/>
              </a:rPr>
              <a:t>Bỏ học giữa chừng, ảnh hưởng tới tương lai.</a:t>
            </a:r>
          </a:p>
          <a:p>
            <a:pPr marL="0" indent="0" algn="just">
              <a:spcBef>
                <a:spcPts val="0"/>
              </a:spcBef>
              <a:buNone/>
            </a:pPr>
            <a:r>
              <a:rPr lang="vi-VN" sz="2800" dirty="0">
                <a:solidFill>
                  <a:srgbClr val="0000FF"/>
                </a:solidFill>
                <a:latin typeface="Arial" panose="020B0604020202020204" pitchFamily="34" charset="0"/>
                <a:cs typeface="Arial" panose="020B0604020202020204" pitchFamily="34" charset="0"/>
              </a:rPr>
              <a:t>  	</a:t>
            </a:r>
            <a:endParaRPr lang="en-US"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281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880A70-5D8F-46B2-BD3F-E8CDBA55A80E}"/>
              </a:ext>
            </a:extLst>
          </p:cNvPr>
          <p:cNvSpPr>
            <a:spLocks noGrp="1"/>
          </p:cNvSpPr>
          <p:nvPr>
            <p:ph idx="1"/>
          </p:nvPr>
        </p:nvSpPr>
        <p:spPr>
          <a:xfrm>
            <a:off x="117987" y="137652"/>
            <a:ext cx="11621729" cy="6720347"/>
          </a:xfrm>
        </p:spPr>
        <p:txBody>
          <a:bodyPr>
            <a:normAutofit/>
          </a:bodyPr>
          <a:lstStyle/>
          <a:p>
            <a:pPr marL="0" indent="0" algn="just">
              <a:buNone/>
            </a:pPr>
            <a:r>
              <a:rPr lang="vi-VN" sz="2800" dirty="0">
                <a:solidFill>
                  <a:srgbClr val="FF0000"/>
                </a:solidFill>
                <a:latin typeface="Arial" panose="020B0604020202020204" pitchFamily="34" charset="0"/>
                <a:cs typeface="Arial" panose="020B0604020202020204" pitchFamily="34" charset="0"/>
              </a:rPr>
              <a:t>	</a:t>
            </a:r>
            <a:r>
              <a:rPr lang="vi-VN" sz="2600" dirty="0">
                <a:solidFill>
                  <a:srgbClr val="FF0000"/>
                </a:solidFill>
                <a:latin typeface="Arial" panose="020B0604020202020204" pitchFamily="34" charset="0"/>
                <a:cs typeface="Arial" panose="020B0604020202020204" pitchFamily="34" charset="0"/>
              </a:rPr>
              <a:t>3. CÁC NGUY CƠ HAY GẶP Ở TUỔI VTN:</a:t>
            </a:r>
          </a:p>
          <a:p>
            <a:pPr marL="0" indent="0" algn="just">
              <a:buNone/>
            </a:pPr>
            <a:r>
              <a:rPr lang="vi-VN" sz="2600" dirty="0">
                <a:solidFill>
                  <a:srgbClr val="002060"/>
                </a:solidFill>
                <a:latin typeface="Arial" panose="020B0604020202020204" pitchFamily="34" charset="0"/>
                <a:cs typeface="Arial" panose="020B0604020202020204" pitchFamily="34" charset="0"/>
              </a:rPr>
              <a:t>	</a:t>
            </a:r>
            <a:r>
              <a:rPr lang="en-US" sz="2600" i="1" dirty="0">
                <a:solidFill>
                  <a:srgbClr val="0000FF"/>
                </a:solidFill>
                <a:latin typeface="Arial" panose="020B0604020202020204" pitchFamily="34" charset="0"/>
                <a:cs typeface="Arial" panose="020B0604020202020204" pitchFamily="34" charset="0"/>
              </a:rPr>
              <a:t>-</a:t>
            </a:r>
            <a:r>
              <a:rPr lang="vi-VN" sz="2600" i="1" dirty="0">
                <a:solidFill>
                  <a:srgbClr val="0000FF"/>
                </a:solidFill>
                <a:latin typeface="Arial" panose="020B0604020202020204" pitchFamily="34" charset="0"/>
                <a:cs typeface="Arial" panose="020B0604020202020204" pitchFamily="34" charset="0"/>
              </a:rPr>
              <a:t> Làm mẹ sớm dễ bị căng thẳng, khủng hoảng tâm lý, tổn thương tình cảm, dễ chán nản, cảm thấy cách biệt với gia đình và bạn bè.</a:t>
            </a:r>
          </a:p>
          <a:p>
            <a:pPr marL="0" indent="0" algn="just">
              <a:buNone/>
            </a:pPr>
            <a:r>
              <a:rPr lang="vi-VN" sz="2600" i="1" dirty="0">
                <a:solidFill>
                  <a:srgbClr val="0000FF"/>
                </a:solidFill>
                <a:latin typeface="Arial" panose="020B0604020202020204" pitchFamily="34" charset="0"/>
                <a:cs typeface="Arial" panose="020B0604020202020204" pitchFamily="34" charset="0"/>
              </a:rPr>
              <a:t> 	</a:t>
            </a:r>
            <a:r>
              <a:rPr lang="en-US" sz="2600" i="1" dirty="0">
                <a:solidFill>
                  <a:srgbClr val="0000FF"/>
                </a:solidFill>
                <a:latin typeface="Arial" panose="020B0604020202020204" pitchFamily="34" charset="0"/>
                <a:cs typeface="Arial" panose="020B0604020202020204" pitchFamily="34" charset="0"/>
              </a:rPr>
              <a:t>-</a:t>
            </a:r>
            <a:r>
              <a:rPr lang="vi-VN" sz="2600" i="1" dirty="0">
                <a:solidFill>
                  <a:srgbClr val="0000FF"/>
                </a:solidFill>
                <a:latin typeface="Arial" panose="020B0604020202020204" pitchFamily="34" charset="0"/>
                <a:cs typeface="Arial" panose="020B0604020202020204" pitchFamily="34" charset="0"/>
              </a:rPr>
              <a:t> Bị người kia bỏ rơi hoặc phải cưới gấp với người mà bạn không muốn có cam kết cuộc sống với người đó.  	</a:t>
            </a:r>
          </a:p>
          <a:p>
            <a:pPr marL="0" indent="0" algn="just">
              <a:buNone/>
            </a:pPr>
            <a:r>
              <a:rPr lang="vi-VN" sz="2600" i="1" dirty="0">
                <a:solidFill>
                  <a:srgbClr val="0000FF"/>
                </a:solidFill>
                <a:latin typeface="Arial" panose="020B0604020202020204" pitchFamily="34" charset="0"/>
                <a:cs typeface="Arial" panose="020B0604020202020204" pitchFamily="34" charset="0"/>
              </a:rPr>
              <a:t>	</a:t>
            </a:r>
            <a:r>
              <a:rPr lang="en-US" sz="2600" i="1" dirty="0">
                <a:solidFill>
                  <a:srgbClr val="0000FF"/>
                </a:solidFill>
                <a:latin typeface="Arial" panose="020B0604020202020204" pitchFamily="34" charset="0"/>
                <a:cs typeface="Arial" panose="020B0604020202020204" pitchFamily="34" charset="0"/>
              </a:rPr>
              <a:t>-</a:t>
            </a:r>
            <a:r>
              <a:rPr lang="vi-VN" sz="2600" i="1" dirty="0">
                <a:solidFill>
                  <a:srgbClr val="0000FF"/>
                </a:solidFill>
                <a:latin typeface="Arial" panose="020B0604020202020204" pitchFamily="34" charset="0"/>
                <a:cs typeface="Arial" panose="020B0604020202020204" pitchFamily="34" charset="0"/>
              </a:rPr>
              <a:t> Bản thân và gia đình phải gánh chịu những định kiến của xã hội.  </a:t>
            </a:r>
          </a:p>
          <a:p>
            <a:pPr marL="0" indent="0" algn="just">
              <a:buNone/>
            </a:pPr>
            <a:r>
              <a:rPr lang="vi-VN" sz="2600" i="1" dirty="0">
                <a:solidFill>
                  <a:srgbClr val="0000FF"/>
                </a:solidFill>
                <a:latin typeface="Arial" panose="020B0604020202020204" pitchFamily="34" charset="0"/>
                <a:cs typeface="Arial" panose="020B0604020202020204" pitchFamily="34" charset="0"/>
              </a:rPr>
              <a:t>	</a:t>
            </a:r>
            <a:r>
              <a:rPr lang="en-US" sz="2600" i="1" dirty="0">
                <a:solidFill>
                  <a:srgbClr val="0000FF"/>
                </a:solidFill>
                <a:latin typeface="Arial" panose="020B0604020202020204" pitchFamily="34" charset="0"/>
                <a:cs typeface="Arial" panose="020B0604020202020204" pitchFamily="34" charset="0"/>
              </a:rPr>
              <a:t>-</a:t>
            </a:r>
            <a:r>
              <a:rPr lang="vi-VN" sz="2600" i="1" dirty="0">
                <a:solidFill>
                  <a:srgbClr val="0000FF"/>
                </a:solidFill>
                <a:latin typeface="Arial" panose="020B0604020202020204" pitchFamily="34" charset="0"/>
                <a:cs typeface="Arial" panose="020B0604020202020204" pitchFamily="34" charset="0"/>
              </a:rPr>
              <a:t> Gánh nặng về kinh tế khi nuôi con.  </a:t>
            </a:r>
          </a:p>
          <a:p>
            <a:pPr marL="0" indent="0" algn="just">
              <a:buNone/>
            </a:pPr>
            <a:r>
              <a:rPr lang="vi-VN" sz="2600" i="1" dirty="0">
                <a:solidFill>
                  <a:srgbClr val="0000FF"/>
                </a:solidFill>
                <a:latin typeface="Arial" panose="020B0604020202020204" pitchFamily="34" charset="0"/>
                <a:cs typeface="Arial" panose="020B0604020202020204" pitchFamily="34" charset="0"/>
              </a:rPr>
              <a:t>	</a:t>
            </a:r>
            <a:r>
              <a:rPr lang="en-US" sz="2600" i="1" dirty="0">
                <a:solidFill>
                  <a:srgbClr val="0000FF"/>
                </a:solidFill>
                <a:latin typeface="Arial" panose="020B0604020202020204" pitchFamily="34" charset="0"/>
                <a:cs typeface="Arial" panose="020B0604020202020204" pitchFamily="34" charset="0"/>
              </a:rPr>
              <a:t>-</a:t>
            </a:r>
            <a:r>
              <a:rPr lang="vi-VN" sz="2600" i="1" dirty="0">
                <a:solidFill>
                  <a:srgbClr val="0000FF"/>
                </a:solidFill>
                <a:latin typeface="Arial" panose="020B0604020202020204" pitchFamily="34" charset="0"/>
                <a:cs typeface="Arial" panose="020B0604020202020204" pitchFamily="34" charset="0"/>
              </a:rPr>
              <a:t> Góp phần làm tăng chi phí xã hội, tăng dân số.</a:t>
            </a:r>
          </a:p>
          <a:p>
            <a:pPr marL="0" indent="0" algn="just">
              <a:buNone/>
            </a:pPr>
            <a:r>
              <a:rPr lang="vi-VN" sz="2600" i="1" dirty="0">
                <a:solidFill>
                  <a:srgbClr val="0000FF"/>
                </a:solidFill>
                <a:latin typeface="Arial" panose="020B0604020202020204" pitchFamily="34" charset="0"/>
                <a:cs typeface="Arial" panose="020B0604020202020204" pitchFamily="34" charset="0"/>
              </a:rPr>
              <a:t> 	</a:t>
            </a:r>
            <a:r>
              <a:rPr lang="en-US" sz="2600" i="1" dirty="0">
                <a:solidFill>
                  <a:srgbClr val="0000FF"/>
                </a:solidFill>
                <a:latin typeface="Arial" panose="020B0604020202020204" pitchFamily="34" charset="0"/>
                <a:cs typeface="Arial" panose="020B0604020202020204" pitchFamily="34" charset="0"/>
              </a:rPr>
              <a:t>-</a:t>
            </a:r>
            <a:r>
              <a:rPr lang="vi-VN" sz="2600" i="1" dirty="0">
                <a:solidFill>
                  <a:srgbClr val="0000FF"/>
                </a:solidFill>
                <a:latin typeface="Arial" panose="020B0604020202020204" pitchFamily="34" charset="0"/>
                <a:cs typeface="Arial" panose="020B0604020202020204" pitchFamily="34" charset="0"/>
              </a:rPr>
              <a:t>Phá thai có thể đưa đến các tai biến: choáng, chảy máu, nhiễm trùng, thủng tử cung, vô sinh …</a:t>
            </a:r>
          </a:p>
          <a:p>
            <a:pPr marL="0" indent="0" algn="just">
              <a:buNone/>
            </a:pPr>
            <a:r>
              <a:rPr lang="vi-VN" sz="2600" i="1" dirty="0">
                <a:solidFill>
                  <a:srgbClr val="FF0000"/>
                </a:solidFill>
                <a:latin typeface="Arial" panose="020B0604020202020204" pitchFamily="34" charset="0"/>
                <a:cs typeface="Arial" panose="020B0604020202020204" pitchFamily="34" charset="0"/>
              </a:rPr>
              <a:t>  	3.1.2. Mắc các bệnh lây truyền qua đường tình dục (BLQĐTD) và HIV/AIDS.</a:t>
            </a:r>
          </a:p>
          <a:p>
            <a:pPr marL="0" indent="0" algn="just">
              <a:buNone/>
            </a:pPr>
            <a:r>
              <a:rPr lang="vi-VN" sz="2600" i="1" dirty="0">
                <a:solidFill>
                  <a:srgbClr val="FF0000"/>
                </a:solidFill>
                <a:latin typeface="Arial" panose="020B0604020202020204" pitchFamily="34" charset="0"/>
                <a:cs typeface="Arial" panose="020B0604020202020204" pitchFamily="34" charset="0"/>
              </a:rPr>
              <a:t>  	3.2. Dễ bị lôi cuốn bởi các chất kích thích, chất gây nghiện như: rượu, thuốc lá, ma túy.</a:t>
            </a:r>
          </a:p>
          <a:p>
            <a:endParaRPr lang="en-US" dirty="0"/>
          </a:p>
        </p:txBody>
      </p:sp>
    </p:spTree>
    <p:extLst>
      <p:ext uri="{BB962C8B-B14F-4D97-AF65-F5344CB8AC3E}">
        <p14:creationId xmlns:p14="http://schemas.microsoft.com/office/powerpoint/2010/main" val="1321650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8EDE-1D2B-49A7-876D-C2F11CCD0B61}"/>
              </a:ext>
            </a:extLst>
          </p:cNvPr>
          <p:cNvSpPr>
            <a:spLocks noGrp="1"/>
          </p:cNvSpPr>
          <p:nvPr>
            <p:ph type="title"/>
          </p:nvPr>
        </p:nvSpPr>
        <p:spPr>
          <a:xfrm>
            <a:off x="78658" y="0"/>
            <a:ext cx="11661058" cy="658761"/>
          </a:xfrm>
        </p:spPr>
        <p:txBody>
          <a:bodyPr>
            <a:noAutofit/>
          </a:bodyPr>
          <a:lstStyle/>
          <a:p>
            <a:pPr algn="ctr"/>
            <a:r>
              <a:rPr lang="en-US" sz="2400" b="1" dirty="0">
                <a:solidFill>
                  <a:srgbClr val="FF0000"/>
                </a:solidFill>
                <a:latin typeface="Arial" panose="020B0604020202020204" pitchFamily="34" charset="0"/>
                <a:cs typeface="Arial" panose="020B0604020202020204" pitchFamily="34" charset="0"/>
              </a:rPr>
              <a:t>IV. VTN CẦN LÀM GÌ ĐỂ PHÒNG TRÁNH NHỮNG TÁC HẠI?</a:t>
            </a:r>
            <a:br>
              <a:rPr lang="en-US" sz="2400" b="1" dirty="0">
                <a:solidFill>
                  <a:srgbClr val="FF0000"/>
                </a:solidFill>
                <a:latin typeface="Arial" panose="020B0604020202020204" pitchFamily="34" charset="0"/>
                <a:cs typeface="Arial" panose="020B0604020202020204" pitchFamily="34" charset="0"/>
              </a:rPr>
            </a:br>
            <a:endParaRPr lang="en-US" sz="24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F39A58-454B-467C-9D06-3E13D5AE50D2}"/>
              </a:ext>
            </a:extLst>
          </p:cNvPr>
          <p:cNvSpPr>
            <a:spLocks noGrp="1"/>
          </p:cNvSpPr>
          <p:nvPr>
            <p:ph idx="1"/>
          </p:nvPr>
        </p:nvSpPr>
        <p:spPr>
          <a:xfrm>
            <a:off x="176981" y="731099"/>
            <a:ext cx="11464412" cy="6061587"/>
          </a:xfrm>
        </p:spPr>
        <p:txBody>
          <a:bodyPr>
            <a:normAutofit/>
          </a:bodyPr>
          <a:lstStyle/>
          <a:p>
            <a:pPr marL="0" indent="0" algn="just">
              <a:spcBef>
                <a:spcPts val="600"/>
              </a:spcBef>
              <a:spcAft>
                <a:spcPts val="600"/>
              </a:spcAft>
              <a:buNone/>
            </a:pPr>
            <a:r>
              <a:rPr lang="vi-VN" sz="2800" i="1" dirty="0">
                <a:solidFill>
                  <a:srgbClr val="FF0000"/>
                </a:solidFill>
                <a:latin typeface="Arial" panose="020B0604020202020204" pitchFamily="34" charset="0"/>
                <a:cs typeface="Arial" panose="020B0604020202020204" pitchFamily="34" charset="0"/>
              </a:rPr>
              <a:t>1. Rèn luyện về kỹ năng sống:</a:t>
            </a:r>
          </a:p>
          <a:p>
            <a:pPr marL="0" indent="0" algn="just">
              <a:spcBef>
                <a:spcPts val="600"/>
              </a:spcBef>
              <a:spcAft>
                <a:spcPts val="600"/>
              </a:spcAft>
              <a:buNone/>
            </a:pPr>
            <a:r>
              <a:rPr lang="vi-VN" sz="2800" i="1" dirty="0">
                <a:solidFill>
                  <a:srgbClr val="002060"/>
                </a:solidFill>
                <a:latin typeface="Arial" panose="020B0604020202020204" pitchFamily="34" charset="0"/>
                <a:cs typeface="Arial" panose="020B0604020202020204" pitchFamily="34" charset="0"/>
              </a:rPr>
              <a:t> </a:t>
            </a:r>
            <a:r>
              <a:rPr lang="en-US" sz="2800" i="1" dirty="0">
                <a:solidFill>
                  <a:srgbClr val="0000FF"/>
                </a:solidFill>
                <a:latin typeface="Arial" panose="020B0604020202020204" pitchFamily="34" charset="0"/>
                <a:cs typeface="Arial" panose="020B0604020202020204" pitchFamily="34" charset="0"/>
              </a:rPr>
              <a:t>-</a:t>
            </a:r>
            <a:r>
              <a:rPr lang="vi-VN" sz="2800" i="1" dirty="0">
                <a:solidFill>
                  <a:srgbClr val="0000FF"/>
                </a:solidFill>
                <a:latin typeface="Arial" panose="020B0604020202020204" pitchFamily="34" charset="0"/>
                <a:cs typeface="Arial" panose="020B0604020202020204" pitchFamily="34" charset="0"/>
              </a:rPr>
              <a:t> Chủ động tìm hiểu kiến thức về giới tính, sức khỏe sinh sản vị thành niên từ cha mẹ, thầy cô, anh chị, người thân và bạn bè.</a:t>
            </a:r>
          </a:p>
          <a:p>
            <a:pPr marL="0" indent="0" algn="just">
              <a:spcBef>
                <a:spcPts val="600"/>
              </a:spcBef>
              <a:spcAft>
                <a:spcPts val="600"/>
              </a:spcAft>
              <a:buNone/>
            </a:pPr>
            <a:r>
              <a:rPr lang="vi-VN" sz="2800" i="1" dirty="0">
                <a:solidFill>
                  <a:srgbClr val="0000FF"/>
                </a:solidFill>
                <a:latin typeface="Arial" panose="020B0604020202020204" pitchFamily="34" charset="0"/>
                <a:cs typeface="Arial" panose="020B0604020202020204" pitchFamily="34" charset="0"/>
              </a:rPr>
              <a:t> </a:t>
            </a:r>
            <a:r>
              <a:rPr lang="en-US" sz="2800" i="1" dirty="0">
                <a:solidFill>
                  <a:srgbClr val="0000FF"/>
                </a:solidFill>
                <a:latin typeface="Arial" panose="020B0604020202020204" pitchFamily="34" charset="0"/>
                <a:cs typeface="Arial" panose="020B0604020202020204" pitchFamily="34" charset="0"/>
              </a:rPr>
              <a:t>-</a:t>
            </a:r>
            <a:r>
              <a:rPr lang="vi-VN" sz="2800" i="1" dirty="0">
                <a:solidFill>
                  <a:srgbClr val="0000FF"/>
                </a:solidFill>
                <a:latin typeface="Arial" panose="020B0604020202020204" pitchFamily="34" charset="0"/>
                <a:cs typeface="Arial" panose="020B0604020202020204" pitchFamily="34" charset="0"/>
              </a:rPr>
              <a:t> Cần tâm sự về những lo lắng, băn khoăn, thắc mắc với người thân trong gia đình, thầy cô, bạn bè, người có uy tín, kiến thức và có trách niệm.</a:t>
            </a:r>
          </a:p>
          <a:p>
            <a:pPr marL="0" indent="0" algn="just">
              <a:spcBef>
                <a:spcPts val="600"/>
              </a:spcBef>
              <a:spcAft>
                <a:spcPts val="600"/>
              </a:spcAft>
              <a:buNone/>
            </a:pPr>
            <a:r>
              <a:rPr lang="vi-VN" sz="2800" i="1" dirty="0">
                <a:solidFill>
                  <a:srgbClr val="0000FF"/>
                </a:solidFill>
                <a:latin typeface="Arial" panose="020B0604020202020204" pitchFamily="34" charset="0"/>
                <a:cs typeface="Arial" panose="020B0604020202020204" pitchFamily="34" charset="0"/>
              </a:rPr>
              <a:t> </a:t>
            </a:r>
            <a:r>
              <a:rPr lang="en-US" sz="2800" i="1" dirty="0">
                <a:solidFill>
                  <a:srgbClr val="0000FF"/>
                </a:solidFill>
                <a:latin typeface="Arial" panose="020B0604020202020204" pitchFamily="34" charset="0"/>
                <a:cs typeface="Arial" panose="020B0604020202020204" pitchFamily="34" charset="0"/>
              </a:rPr>
              <a:t>-</a:t>
            </a:r>
            <a:r>
              <a:rPr lang="vi-VN" sz="2800" i="1" dirty="0">
                <a:solidFill>
                  <a:srgbClr val="0000FF"/>
                </a:solidFill>
                <a:latin typeface="Arial" panose="020B0604020202020204" pitchFamily="34" charset="0"/>
                <a:cs typeface="Arial" panose="020B0604020202020204" pitchFamily="34" charset="0"/>
              </a:rPr>
              <a:t>Có thời gian biểu học tập, nghỉ ngơi, giải trí và tập luyện thể dục thể thao cho phù hợp và điều độ.</a:t>
            </a:r>
          </a:p>
          <a:p>
            <a:pPr marL="0" indent="0" algn="just">
              <a:spcBef>
                <a:spcPts val="600"/>
              </a:spcBef>
              <a:spcAft>
                <a:spcPts val="600"/>
              </a:spcAft>
              <a:buNone/>
            </a:pPr>
            <a:r>
              <a:rPr lang="vi-VN" sz="2800" i="1" dirty="0">
                <a:solidFill>
                  <a:srgbClr val="0000FF"/>
                </a:solidFill>
                <a:latin typeface="Arial" panose="020B0604020202020204" pitchFamily="34" charset="0"/>
                <a:cs typeface="Arial" panose="020B0604020202020204" pitchFamily="34" charset="0"/>
              </a:rPr>
              <a:t> </a:t>
            </a:r>
            <a:r>
              <a:rPr lang="en-US" sz="2800" i="1" dirty="0">
                <a:solidFill>
                  <a:srgbClr val="0000FF"/>
                </a:solidFill>
                <a:latin typeface="Arial" panose="020B0604020202020204" pitchFamily="34" charset="0"/>
                <a:cs typeface="Arial" panose="020B0604020202020204" pitchFamily="34" charset="0"/>
              </a:rPr>
              <a:t>-</a:t>
            </a:r>
            <a:r>
              <a:rPr lang="vi-VN" sz="2800" i="1" dirty="0">
                <a:solidFill>
                  <a:srgbClr val="0000FF"/>
                </a:solidFill>
                <a:latin typeface="Arial" panose="020B0604020202020204" pitchFamily="34" charset="0"/>
                <a:cs typeface="Arial" panose="020B0604020202020204" pitchFamily="34" charset="0"/>
              </a:rPr>
              <a:t> Phân biệt rõ ràng giữa tình yêu và tình bạn khác giới trong sáng, giúp đỡ nhau cùng tiến bộ.</a:t>
            </a:r>
          </a:p>
          <a:p>
            <a:pPr marL="0" indent="0">
              <a:buNone/>
            </a:pPr>
            <a:endParaRPr lang="en-US" dirty="0"/>
          </a:p>
        </p:txBody>
      </p:sp>
    </p:spTree>
    <p:extLst>
      <p:ext uri="{BB962C8B-B14F-4D97-AF65-F5344CB8AC3E}">
        <p14:creationId xmlns:p14="http://schemas.microsoft.com/office/powerpoint/2010/main" val="4213272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C48E1-39D5-4127-9948-C546093EF986}"/>
              </a:ext>
            </a:extLst>
          </p:cNvPr>
          <p:cNvSpPr>
            <a:spLocks noGrp="1"/>
          </p:cNvSpPr>
          <p:nvPr>
            <p:ph idx="1"/>
          </p:nvPr>
        </p:nvSpPr>
        <p:spPr>
          <a:xfrm>
            <a:off x="0" y="0"/>
            <a:ext cx="11739716" cy="6857999"/>
          </a:xfrm>
        </p:spPr>
        <p:txBody>
          <a:bodyPr>
            <a:normAutofit fontScale="25000" lnSpcReduction="20000"/>
          </a:bodyPr>
          <a:lstStyle/>
          <a:p>
            <a:pPr marL="0" indent="0">
              <a:spcBef>
                <a:spcPts val="600"/>
              </a:spcBef>
              <a:spcAft>
                <a:spcPts val="600"/>
              </a:spcAft>
              <a:buNone/>
            </a:pPr>
            <a:r>
              <a:rPr lang="vi-VN" sz="11200" dirty="0"/>
              <a:t>	</a:t>
            </a:r>
            <a:r>
              <a:rPr lang="vi-VN" sz="11200" dirty="0">
                <a:solidFill>
                  <a:srgbClr val="FF0000"/>
                </a:solidFill>
              </a:rPr>
              <a:t> </a:t>
            </a:r>
            <a:r>
              <a:rPr lang="vi-VN" sz="11200" i="1" dirty="0">
                <a:solidFill>
                  <a:srgbClr val="FF0000"/>
                </a:solidFill>
              </a:rPr>
              <a:t>2. Chăm sóc sức khỏe sinh sản, vệ sinh cá nhân, vệ sinh bộ phận sinh dục:</a:t>
            </a:r>
          </a:p>
          <a:p>
            <a:pPr marL="0" indent="0">
              <a:spcBef>
                <a:spcPts val="600"/>
              </a:spcBef>
              <a:spcAft>
                <a:spcPts val="600"/>
              </a:spcAft>
              <a:buNone/>
            </a:pPr>
            <a:r>
              <a:rPr lang="vi-VN" sz="11200" i="1" dirty="0"/>
              <a:t>	</a:t>
            </a:r>
            <a:r>
              <a:rPr lang="vi-VN" sz="11200" i="1" dirty="0">
                <a:solidFill>
                  <a:srgbClr val="002060"/>
                </a:solidFill>
              </a:rPr>
              <a:t> </a:t>
            </a:r>
            <a:r>
              <a:rPr lang="vi-VN" sz="11200" i="1" dirty="0">
                <a:solidFill>
                  <a:srgbClr val="FF0000"/>
                </a:solidFill>
              </a:rPr>
              <a:t>– Nữ:  </a:t>
            </a:r>
          </a:p>
          <a:p>
            <a:pPr marL="0" indent="0">
              <a:spcBef>
                <a:spcPts val="600"/>
              </a:spcBef>
              <a:spcAft>
                <a:spcPts val="600"/>
              </a:spcAft>
              <a:buNone/>
            </a:pPr>
            <a:r>
              <a:rPr lang="vi-VN" sz="11200" i="1" dirty="0">
                <a:solidFill>
                  <a:srgbClr val="002060"/>
                </a:solidFill>
              </a:rPr>
              <a:t> 	 </a:t>
            </a:r>
            <a:r>
              <a:rPr lang="vi-VN" sz="11200" i="1" dirty="0">
                <a:solidFill>
                  <a:srgbClr val="0000FF"/>
                </a:solidFill>
              </a:rPr>
              <a:t>* Phải biết cách thực hiện vệ sinh kinh nguyệt (thay băng vệ sinh thường xuyên trong thời gian hành kinh).</a:t>
            </a:r>
          </a:p>
          <a:p>
            <a:pPr marL="0" indent="0">
              <a:spcBef>
                <a:spcPts val="600"/>
              </a:spcBef>
              <a:spcAft>
                <a:spcPts val="600"/>
              </a:spcAft>
              <a:buNone/>
            </a:pPr>
            <a:r>
              <a:rPr lang="vi-VN" sz="11200" i="1" dirty="0">
                <a:solidFill>
                  <a:srgbClr val="0000FF"/>
                </a:solidFill>
              </a:rPr>
              <a:t> 	* Đến 15-16 tuổi mà không có kinh nguyệt thì phải đi khám.</a:t>
            </a:r>
          </a:p>
          <a:p>
            <a:pPr marL="0" indent="0">
              <a:spcBef>
                <a:spcPts val="600"/>
              </a:spcBef>
              <a:spcAft>
                <a:spcPts val="600"/>
              </a:spcAft>
              <a:buNone/>
            </a:pPr>
            <a:r>
              <a:rPr lang="vi-VN" sz="11200" i="1" dirty="0">
                <a:solidFill>
                  <a:srgbClr val="0000FF"/>
                </a:solidFill>
              </a:rPr>
              <a:t>	* Uống viên sắt: kể từ khi bắt đầu có kinh nguyệt, mỗi tuần uống 01 viên, liên tục 16 tuần trong 01 năm (16 viên/năm) để phòng tránh thiếu máu do thiếu sắt.</a:t>
            </a:r>
          </a:p>
          <a:p>
            <a:pPr marL="0" indent="0">
              <a:spcBef>
                <a:spcPts val="600"/>
              </a:spcBef>
              <a:spcAft>
                <a:spcPts val="600"/>
              </a:spcAft>
              <a:buNone/>
            </a:pPr>
            <a:r>
              <a:rPr lang="vi-VN" sz="11200" i="1" dirty="0">
                <a:solidFill>
                  <a:srgbClr val="002060"/>
                </a:solidFill>
              </a:rPr>
              <a:t>	</a:t>
            </a:r>
            <a:r>
              <a:rPr lang="vi-VN" sz="11200" i="1" dirty="0">
                <a:solidFill>
                  <a:srgbClr val="FF0000"/>
                </a:solidFill>
              </a:rPr>
              <a:t>– Nam:</a:t>
            </a:r>
          </a:p>
          <a:p>
            <a:pPr marL="0" indent="0">
              <a:spcBef>
                <a:spcPts val="600"/>
              </a:spcBef>
              <a:spcAft>
                <a:spcPts val="600"/>
              </a:spcAft>
              <a:buNone/>
            </a:pPr>
            <a:r>
              <a:rPr lang="vi-VN" sz="11200" i="1" dirty="0">
                <a:solidFill>
                  <a:srgbClr val="002060"/>
                </a:solidFill>
              </a:rPr>
              <a:t>	</a:t>
            </a:r>
            <a:r>
              <a:rPr lang="vi-VN" sz="11200" i="1" dirty="0">
                <a:solidFill>
                  <a:srgbClr val="0000FF"/>
                </a:solidFill>
              </a:rPr>
              <a:t>* Phải biết phát hiện những bất thường về cơ quan sinh dục của mình để đi khám bệnh kịp thời như: hẹp bao quy đầu, tinh hoàn ẩn, vị trí bất thường của lỗ tiểu.</a:t>
            </a:r>
          </a:p>
          <a:p>
            <a:pPr marL="0" indent="0">
              <a:spcBef>
                <a:spcPts val="600"/>
              </a:spcBef>
              <a:spcAft>
                <a:spcPts val="600"/>
              </a:spcAft>
              <a:buNone/>
            </a:pPr>
            <a:r>
              <a:rPr lang="vi-VN" sz="11200" i="1" dirty="0">
                <a:solidFill>
                  <a:srgbClr val="0000FF"/>
                </a:solidFill>
              </a:rPr>
              <a:t>	* Không mặc quần lót quá bó sát, chật hẹp</a:t>
            </a:r>
          </a:p>
          <a:p>
            <a:pPr marL="0" indent="0">
              <a:spcBef>
                <a:spcPts val="600"/>
              </a:spcBef>
              <a:spcAft>
                <a:spcPts val="600"/>
              </a:spcAft>
              <a:buNone/>
            </a:pPr>
            <a:r>
              <a:rPr lang="vi-VN" sz="11200" i="1" dirty="0"/>
              <a:t>	</a:t>
            </a:r>
            <a:r>
              <a:rPr lang="vi-VN" sz="11200" i="1" dirty="0">
                <a:solidFill>
                  <a:srgbClr val="FF0000"/>
                </a:solidFill>
              </a:rPr>
              <a:t>3. Tránh xa những hình ảnh, sách báo, phim ảnh, trang web khiêu dâm, đồi trụy; tránh xa rượu, thuốc lá, ma túy.</a:t>
            </a:r>
          </a:p>
          <a:p>
            <a:pPr marL="0" indent="0">
              <a:spcBef>
                <a:spcPts val="600"/>
              </a:spcBef>
              <a:spcAft>
                <a:spcPts val="600"/>
              </a:spcAft>
              <a:buNone/>
            </a:pPr>
            <a:endParaRPr lang="vi-VN" sz="11200" i="1" dirty="0">
              <a:solidFill>
                <a:srgbClr val="FF0000"/>
              </a:solidFill>
            </a:endParaRPr>
          </a:p>
          <a:p>
            <a:endParaRPr lang="en-US" dirty="0"/>
          </a:p>
        </p:txBody>
      </p:sp>
    </p:spTree>
    <p:extLst>
      <p:ext uri="{BB962C8B-B14F-4D97-AF65-F5344CB8AC3E}">
        <p14:creationId xmlns:p14="http://schemas.microsoft.com/office/powerpoint/2010/main" val="1531230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81662-4627-4579-86E9-E1881D425A01}"/>
              </a:ext>
            </a:extLst>
          </p:cNvPr>
          <p:cNvSpPr>
            <a:spLocks noGrp="1"/>
          </p:cNvSpPr>
          <p:nvPr>
            <p:ph idx="1"/>
          </p:nvPr>
        </p:nvSpPr>
        <p:spPr>
          <a:xfrm>
            <a:off x="137652" y="68826"/>
            <a:ext cx="11602064" cy="6789173"/>
          </a:xfrm>
        </p:spPr>
        <p:txBody>
          <a:bodyPr>
            <a:normAutofit fontScale="25000" lnSpcReduction="20000"/>
          </a:bodyPr>
          <a:lstStyle/>
          <a:p>
            <a:pPr marL="0" indent="0">
              <a:buNone/>
            </a:pPr>
            <a:r>
              <a:rPr lang="vi-VN" sz="9600" dirty="0">
                <a:latin typeface="Arial" panose="020B0604020202020204" pitchFamily="34" charset="0"/>
                <a:cs typeface="Arial" panose="020B0604020202020204" pitchFamily="34" charset="0"/>
              </a:rPr>
              <a:t>	</a:t>
            </a:r>
            <a:r>
              <a:rPr lang="vi-VN" sz="10400" dirty="0">
                <a:solidFill>
                  <a:srgbClr val="FF0000"/>
                </a:solidFill>
                <a:latin typeface="Arial" panose="020B0604020202020204" pitchFamily="34" charset="0"/>
                <a:cs typeface="Arial" panose="020B0604020202020204" pitchFamily="34" charset="0"/>
              </a:rPr>
              <a:t>4</a:t>
            </a:r>
            <a:r>
              <a:rPr lang="vi-VN" sz="10400" i="1" dirty="0">
                <a:solidFill>
                  <a:srgbClr val="FF0000"/>
                </a:solidFill>
                <a:latin typeface="Arial" panose="020B0604020202020204" pitchFamily="34" charset="0"/>
                <a:cs typeface="Arial" panose="020B0604020202020204" pitchFamily="34" charset="0"/>
              </a:rPr>
              <a:t>. Không nên quan hệ tình dục (QHTD) trước tuổi trưởng thành</a:t>
            </a:r>
          </a:p>
          <a:p>
            <a:pPr marL="0" indent="0">
              <a:buNone/>
            </a:pPr>
            <a:r>
              <a:rPr lang="vi-VN" sz="10400" i="1" dirty="0">
                <a:solidFill>
                  <a:srgbClr val="FF0000"/>
                </a:solidFill>
                <a:latin typeface="Arial" panose="020B0604020202020204" pitchFamily="34" charset="0"/>
                <a:cs typeface="Arial" panose="020B0604020202020204" pitchFamily="34" charset="0"/>
              </a:rPr>
              <a:t>	5. Nếu QHTD, phải thực hiện tình dục an toàn:</a:t>
            </a:r>
          </a:p>
          <a:p>
            <a:pPr marL="0" indent="0">
              <a:buNone/>
            </a:pPr>
            <a:r>
              <a:rPr lang="vi-VN" sz="10400" i="1" dirty="0">
                <a:solidFill>
                  <a:srgbClr val="FF0000"/>
                </a:solidFill>
                <a:latin typeface="Arial" panose="020B0604020202020204" pitchFamily="34" charset="0"/>
                <a:cs typeface="Arial" panose="020B0604020202020204" pitchFamily="34" charset="0"/>
              </a:rPr>
              <a:t> 	</a:t>
            </a:r>
            <a:r>
              <a:rPr lang="en-US" sz="10400" i="1" dirty="0">
                <a:solidFill>
                  <a:srgbClr val="0000FF"/>
                </a:solidFill>
                <a:latin typeface="Arial" panose="020B0604020202020204" pitchFamily="34" charset="0"/>
                <a:cs typeface="Arial" panose="020B0604020202020204" pitchFamily="34" charset="0"/>
              </a:rPr>
              <a:t>-</a:t>
            </a:r>
            <a:r>
              <a:rPr lang="vi-VN" sz="10400" i="1" dirty="0">
                <a:solidFill>
                  <a:srgbClr val="0000FF"/>
                </a:solidFill>
                <a:latin typeface="Arial" panose="020B0604020202020204" pitchFamily="34" charset="0"/>
                <a:cs typeface="Arial" panose="020B0604020202020204" pitchFamily="34" charset="0"/>
              </a:rPr>
              <a:t> Sống chung thủy với 01 bạn tình.</a:t>
            </a:r>
          </a:p>
          <a:p>
            <a:pPr marL="0" indent="0">
              <a:buNone/>
            </a:pPr>
            <a:r>
              <a:rPr lang="vi-VN" sz="10400" i="1" dirty="0">
                <a:solidFill>
                  <a:srgbClr val="0000FF"/>
                </a:solidFill>
                <a:latin typeface="Arial" panose="020B0604020202020204" pitchFamily="34" charset="0"/>
                <a:cs typeface="Arial" panose="020B0604020202020204" pitchFamily="34" charset="0"/>
              </a:rPr>
              <a:t>   	</a:t>
            </a:r>
            <a:r>
              <a:rPr lang="en-US" sz="10400" i="1" dirty="0">
                <a:solidFill>
                  <a:srgbClr val="0000FF"/>
                </a:solidFill>
                <a:latin typeface="Arial" panose="020B0604020202020204" pitchFamily="34" charset="0"/>
                <a:cs typeface="Arial" panose="020B0604020202020204" pitchFamily="34" charset="0"/>
              </a:rPr>
              <a:t>-</a:t>
            </a:r>
            <a:r>
              <a:rPr lang="vi-VN" sz="10400" i="1" dirty="0">
                <a:solidFill>
                  <a:srgbClr val="0000FF"/>
                </a:solidFill>
                <a:latin typeface="Arial" panose="020B0604020202020204" pitchFamily="34" charset="0"/>
                <a:cs typeface="Arial" panose="020B0604020202020204" pitchFamily="34" charset="0"/>
              </a:rPr>
              <a:t> Sử dụng bao cao su đúng cách mỗi khi QHTD để vừa tránh mang thai ngoài ý muốn, vừa tránh các BLQĐTD và HIV/AIDS.</a:t>
            </a:r>
          </a:p>
          <a:p>
            <a:pPr marL="0" indent="0">
              <a:buNone/>
            </a:pPr>
            <a:r>
              <a:rPr lang="vi-VN" sz="10400" i="1" dirty="0">
                <a:solidFill>
                  <a:srgbClr val="FF0000"/>
                </a:solidFill>
                <a:latin typeface="Arial" panose="020B0604020202020204" pitchFamily="34" charset="0"/>
                <a:cs typeface="Arial" panose="020B0604020202020204" pitchFamily="34" charset="0"/>
              </a:rPr>
              <a:t>	4 bước sử dụng bao cao su (BCS):</a:t>
            </a:r>
          </a:p>
          <a:p>
            <a:pPr marL="0" indent="0">
              <a:buNone/>
            </a:pPr>
            <a:r>
              <a:rPr lang="vi-VN" sz="10400" i="1" dirty="0">
                <a:solidFill>
                  <a:srgbClr val="FF0000"/>
                </a:solidFill>
                <a:latin typeface="Arial" panose="020B0604020202020204" pitchFamily="34" charset="0"/>
                <a:cs typeface="Arial" panose="020B0604020202020204" pitchFamily="34" charset="0"/>
              </a:rPr>
              <a:t>	 • Bước 1:  </a:t>
            </a:r>
            <a:r>
              <a:rPr lang="vi-VN" sz="10400" i="1" dirty="0">
                <a:solidFill>
                  <a:srgbClr val="002060"/>
                </a:solidFill>
                <a:latin typeface="Arial" panose="020B0604020202020204" pitchFamily="34" charset="0"/>
                <a:cs typeface="Arial" panose="020B0604020202020204" pitchFamily="34" charset="0"/>
              </a:rPr>
              <a:t>Đẩy BCS về một phía, xé bao ngoài ở phía kia, lấy BCS ra.</a:t>
            </a:r>
          </a:p>
          <a:p>
            <a:pPr marL="0" indent="0">
              <a:buNone/>
            </a:pPr>
            <a:r>
              <a:rPr lang="vi-VN" sz="10400" i="1" dirty="0">
                <a:solidFill>
                  <a:srgbClr val="002060"/>
                </a:solidFill>
                <a:latin typeface="Arial" panose="020B0604020202020204" pitchFamily="34" charset="0"/>
                <a:cs typeface="Arial" panose="020B0604020202020204" pitchFamily="34" charset="0"/>
              </a:rPr>
              <a:t>  	 </a:t>
            </a:r>
            <a:r>
              <a:rPr lang="vi-VN" sz="10400" i="1" dirty="0">
                <a:solidFill>
                  <a:srgbClr val="FF0000"/>
                </a:solidFill>
                <a:latin typeface="Arial" panose="020B0604020202020204" pitchFamily="34" charset="0"/>
                <a:cs typeface="Arial" panose="020B0604020202020204" pitchFamily="34" charset="0"/>
              </a:rPr>
              <a:t>• Bước 2: </a:t>
            </a:r>
            <a:r>
              <a:rPr lang="vi-VN" sz="10400" i="1" dirty="0">
                <a:solidFill>
                  <a:srgbClr val="002060"/>
                </a:solidFill>
                <a:latin typeface="Arial" panose="020B0604020202020204" pitchFamily="34" charset="0"/>
                <a:cs typeface="Arial" panose="020B0604020202020204" pitchFamily="34" charset="0"/>
              </a:rPr>
              <a:t>Dùng ngón tay cái và ngón tay trỏ, bóp nhẹ núm bao để đẩy hết không khí ra ngoài, trùm bao vào đầu dương vật đã cương cứng, vuốt nhẹ bao để phủ hết chiều dài dương vật.</a:t>
            </a:r>
          </a:p>
          <a:p>
            <a:pPr marL="0" indent="0">
              <a:buNone/>
            </a:pPr>
            <a:r>
              <a:rPr lang="vi-VN" sz="10400" i="1" dirty="0">
                <a:solidFill>
                  <a:srgbClr val="FF0000"/>
                </a:solidFill>
                <a:latin typeface="Arial" panose="020B0604020202020204" pitchFamily="34" charset="0"/>
                <a:cs typeface="Arial" panose="020B0604020202020204" pitchFamily="34" charset="0"/>
              </a:rPr>
              <a:t>   	• Bước 3:</a:t>
            </a:r>
            <a:r>
              <a:rPr lang="vi-VN" sz="10400" i="1" dirty="0">
                <a:solidFill>
                  <a:srgbClr val="002060"/>
                </a:solidFill>
                <a:latin typeface="Arial" panose="020B0604020202020204" pitchFamily="34" charset="0"/>
                <a:cs typeface="Arial" panose="020B0604020202020204" pitchFamily="34" charset="0"/>
              </a:rPr>
              <a:t> Sau khi xuất tinh, giữ nhẹ vành bao rồi từ từ rút dương vật vẫn còn cương cứng ra khỏi bao, tuyệt đối tránh tinh dịch tràn ra ngoài.</a:t>
            </a:r>
          </a:p>
          <a:p>
            <a:pPr marL="0" indent="0">
              <a:buNone/>
            </a:pPr>
            <a:r>
              <a:rPr lang="vi-VN" sz="10400" i="1" dirty="0">
                <a:solidFill>
                  <a:srgbClr val="002060"/>
                </a:solidFill>
                <a:latin typeface="Arial" panose="020B0604020202020204" pitchFamily="34" charset="0"/>
                <a:cs typeface="Arial" panose="020B0604020202020204" pitchFamily="34" charset="0"/>
              </a:rPr>
              <a:t>   	</a:t>
            </a:r>
            <a:r>
              <a:rPr lang="vi-VN" sz="10400" i="1" dirty="0">
                <a:solidFill>
                  <a:srgbClr val="FF0000"/>
                </a:solidFill>
                <a:latin typeface="Arial" panose="020B0604020202020204" pitchFamily="34" charset="0"/>
                <a:cs typeface="Arial" panose="020B0604020202020204" pitchFamily="34" charset="0"/>
              </a:rPr>
              <a:t>• Bước 4: </a:t>
            </a:r>
            <a:r>
              <a:rPr lang="vi-VN" sz="10400" i="1" dirty="0">
                <a:solidFill>
                  <a:srgbClr val="002060"/>
                </a:solidFill>
                <a:latin typeface="Arial" panose="020B0604020202020204" pitchFamily="34" charset="0"/>
                <a:cs typeface="Arial" panose="020B0604020202020204" pitchFamily="34" charset="0"/>
              </a:rPr>
              <a:t>Cột chặt miệng bao và đem bỏ vào thùng rác.</a:t>
            </a:r>
          </a:p>
          <a:p>
            <a:pPr marL="0" indent="0">
              <a:buNone/>
            </a:pPr>
            <a:r>
              <a:rPr lang="vi-VN" sz="10400" i="1" dirty="0">
                <a:solidFill>
                  <a:srgbClr val="002060"/>
                </a:solidFill>
                <a:latin typeface="Arial" panose="020B0604020202020204" pitchFamily="34" charset="0"/>
                <a:cs typeface="Arial" panose="020B0604020202020204" pitchFamily="34" charset="0"/>
              </a:rPr>
              <a:t> Lưu ý khi sử dụng BCS:</a:t>
            </a:r>
          </a:p>
          <a:p>
            <a:pPr marL="0" indent="0">
              <a:buNone/>
            </a:pPr>
            <a:r>
              <a:rPr lang="vi-VN" sz="10400" i="1" dirty="0">
                <a:solidFill>
                  <a:srgbClr val="002060"/>
                </a:solidFill>
                <a:latin typeface="Arial" panose="020B0604020202020204" pitchFamily="34" charset="0"/>
                <a:cs typeface="Arial" panose="020B0604020202020204" pitchFamily="34" charset="0"/>
              </a:rPr>
              <a:t>   	• Một BCS chỉ được sử dụng  cho 01 lần quan hệ tình dục.</a:t>
            </a:r>
          </a:p>
          <a:p>
            <a:pPr marL="0" indent="0">
              <a:buNone/>
            </a:pPr>
            <a:r>
              <a:rPr lang="vi-VN" sz="10400" i="1" dirty="0">
                <a:solidFill>
                  <a:srgbClr val="002060"/>
                </a:solidFill>
                <a:latin typeface="Arial" panose="020B0604020202020204" pitchFamily="34" charset="0"/>
                <a:cs typeface="Arial" panose="020B0604020202020204" pitchFamily="34" charset="0"/>
              </a:rPr>
              <a:t> 	• Không được kéo dãn BCS trước khi trùm vào dương vật.</a:t>
            </a:r>
          </a:p>
          <a:p>
            <a:endParaRPr lang="en-US" dirty="0"/>
          </a:p>
        </p:txBody>
      </p:sp>
    </p:spTree>
    <p:extLst>
      <p:ext uri="{BB962C8B-B14F-4D97-AF65-F5344CB8AC3E}">
        <p14:creationId xmlns:p14="http://schemas.microsoft.com/office/powerpoint/2010/main" val="2052750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2F2-B2A9-44C1-85F6-3C64519AADDA}"/>
              </a:ext>
            </a:extLst>
          </p:cNvPr>
          <p:cNvSpPr>
            <a:spLocks noGrp="1"/>
          </p:cNvSpPr>
          <p:nvPr>
            <p:ph type="title"/>
          </p:nvPr>
        </p:nvSpPr>
        <p:spPr>
          <a:xfrm>
            <a:off x="0" y="0"/>
            <a:ext cx="11614826" cy="719847"/>
          </a:xfrm>
        </p:spPr>
        <p:txBody>
          <a:bodyPr>
            <a:normAutofit fontScale="90000"/>
          </a:bodyPr>
          <a:lstStyle/>
          <a:p>
            <a:pPr algn="ctr"/>
            <a:r>
              <a:rPr lang="vi-VN" sz="2800" b="1" dirty="0">
                <a:solidFill>
                  <a:srgbClr val="FF0000"/>
                </a:solidFill>
                <a:latin typeface="+mn-lt"/>
              </a:rPr>
              <a:t>3. PHÒNG TRÁNH BẠO LỰC HỌC ĐƯỜNG,</a:t>
            </a:r>
            <a:br>
              <a:rPr lang="vi-VN" sz="2400" b="1" dirty="0">
                <a:solidFill>
                  <a:srgbClr val="FF0000"/>
                </a:solidFill>
                <a:latin typeface="+mn-lt"/>
              </a:rPr>
            </a:br>
            <a:endParaRPr lang="en-US" sz="2400" b="1" dirty="0">
              <a:solidFill>
                <a:srgbClr val="FF0000"/>
              </a:solidFill>
              <a:latin typeface="+mn-lt"/>
            </a:endParaRPr>
          </a:p>
        </p:txBody>
      </p:sp>
      <p:sp>
        <p:nvSpPr>
          <p:cNvPr id="3" name="Content Placeholder 2">
            <a:extLst>
              <a:ext uri="{FF2B5EF4-FFF2-40B4-BE49-F238E27FC236}">
                <a16:creationId xmlns:a16="http://schemas.microsoft.com/office/drawing/2014/main" id="{96E8B451-C2B3-42F4-9072-DF3DA091D8E8}"/>
              </a:ext>
            </a:extLst>
          </p:cNvPr>
          <p:cNvSpPr>
            <a:spLocks noGrp="1"/>
          </p:cNvSpPr>
          <p:nvPr>
            <p:ph idx="1"/>
          </p:nvPr>
        </p:nvSpPr>
        <p:spPr>
          <a:xfrm>
            <a:off x="677334" y="787941"/>
            <a:ext cx="3106726" cy="5253422"/>
          </a:xfrm>
        </p:spPr>
        <p:txBody>
          <a:bodyPr/>
          <a:lstStyle/>
          <a:p>
            <a:pPr marL="0" indent="0">
              <a:buNone/>
            </a:pP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lực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thể</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endParaRPr lang="en-US" sz="2800" b="1" dirty="0">
              <a:solidFill>
                <a:srgbClr val="FF0000"/>
              </a:solidFill>
              <a:latin typeface="Arial" panose="020B0604020202020204" pitchFamily="34" charset="0"/>
              <a:cs typeface="Arial" panose="020B0604020202020204" pitchFamily="34" charset="0"/>
            </a:endParaRPr>
          </a:p>
          <a:p>
            <a:pPr marL="0" indent="0">
              <a:buNone/>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a:t>
            </a:r>
            <a:r>
              <a:rPr lang="en-US" sz="2800" dirty="0">
                <a:solidFill>
                  <a:srgbClr val="002060"/>
                </a:solidFill>
                <a:latin typeface="Arial" panose="020B0604020202020204" pitchFamily="34" charset="0"/>
                <a:cs typeface="Arial" panose="020B0604020202020204" pitchFamily="34" charset="0"/>
              </a:rPr>
              <a:t> nhân</a:t>
            </a:r>
          </a:p>
          <a:p>
            <a:pPr marL="0" indent="0">
              <a:buNone/>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Tập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endParaRPr lang="en-US" sz="2800" dirty="0">
              <a:solidFill>
                <a:srgbClr val="002060"/>
              </a:solidFill>
              <a:latin typeface="Arial" panose="020B0604020202020204" pitchFamily="34" charset="0"/>
              <a:cs typeface="Arial" panose="020B0604020202020204" pitchFamily="34" charset="0"/>
            </a:endParaRPr>
          </a:p>
          <a:p>
            <a:pPr marL="0" indent="0">
              <a:buNone/>
            </a:pP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lực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tinh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thần</a:t>
            </a:r>
            <a:endParaRPr lang="en-US" sz="2800" b="1" dirty="0">
              <a:solidFill>
                <a:srgbClr val="FF0000"/>
              </a:solidFill>
              <a:latin typeface="Arial" panose="020B0604020202020204" pitchFamily="34" charset="0"/>
              <a:cs typeface="Arial" panose="020B0604020202020204" pitchFamily="34" charset="0"/>
            </a:endParaRPr>
          </a:p>
          <a:p>
            <a:pPr marL="0" indent="0">
              <a:buNone/>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a:t>
            </a:r>
            <a:r>
              <a:rPr lang="en-US" sz="2800" dirty="0">
                <a:solidFill>
                  <a:srgbClr val="002060"/>
                </a:solidFill>
                <a:latin typeface="Arial" panose="020B0604020202020204" pitchFamily="34" charset="0"/>
                <a:cs typeface="Arial" panose="020B0604020202020204" pitchFamily="34" charset="0"/>
              </a:rPr>
              <a:t> nhân</a:t>
            </a:r>
          </a:p>
          <a:p>
            <a:pPr marL="0" indent="0">
              <a:buNone/>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Tập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endParaRPr lang="en-US" sz="2800" dirty="0">
              <a:solidFill>
                <a:srgbClr val="00206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A15F8704-B12E-4EC0-BCE7-EF90F808AE74}"/>
              </a:ext>
            </a:extLst>
          </p:cNvPr>
          <p:cNvPicPr>
            <a:picLocks noChangeAspect="1"/>
          </p:cNvPicPr>
          <p:nvPr/>
        </p:nvPicPr>
        <p:blipFill>
          <a:blip r:embed="rId2"/>
          <a:stretch>
            <a:fillRect/>
          </a:stretch>
        </p:blipFill>
        <p:spPr>
          <a:xfrm>
            <a:off x="4561554" y="787941"/>
            <a:ext cx="7053272" cy="6070059"/>
          </a:xfrm>
          <a:prstGeom prst="rect">
            <a:avLst/>
          </a:prstGeom>
        </p:spPr>
      </p:pic>
    </p:spTree>
    <p:extLst>
      <p:ext uri="{BB962C8B-B14F-4D97-AF65-F5344CB8AC3E}">
        <p14:creationId xmlns:p14="http://schemas.microsoft.com/office/powerpoint/2010/main" val="349513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60E0-A071-4FA1-886F-0D169EA5DB6D}"/>
              </a:ext>
            </a:extLst>
          </p:cNvPr>
          <p:cNvSpPr>
            <a:spLocks noGrp="1"/>
          </p:cNvSpPr>
          <p:nvPr>
            <p:ph type="title"/>
          </p:nvPr>
        </p:nvSpPr>
        <p:spPr>
          <a:xfrm>
            <a:off x="361950" y="-95250"/>
            <a:ext cx="11487150" cy="647700"/>
          </a:xfrm>
        </p:spPr>
        <p:txBody>
          <a:bodyPr>
            <a:normAutofit/>
          </a:bodyPr>
          <a:lstStyle/>
          <a:p>
            <a:pPr algn="ctr"/>
            <a:r>
              <a:rPr lang="vi-VN" sz="3200" b="1" dirty="0">
                <a:solidFill>
                  <a:srgbClr val="FF0000"/>
                </a:solidFill>
                <a:latin typeface="Arial" panose="020B0604020202020204" pitchFamily="34" charset="0"/>
                <a:cs typeface="Arial" panose="020B0604020202020204" pitchFamily="34" charset="0"/>
              </a:rPr>
              <a:t>1.2. MỘT SỐ KHÁI NIỆM</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D630A82B-9337-47E2-837A-EE6FFD283A44}"/>
              </a:ext>
            </a:extLst>
          </p:cNvPr>
          <p:cNvPicPr>
            <a:picLocks noGrp="1" noChangeAspect="1"/>
          </p:cNvPicPr>
          <p:nvPr>
            <p:ph idx="1"/>
          </p:nvPr>
        </p:nvPicPr>
        <p:blipFill>
          <a:blip r:embed="rId3"/>
          <a:stretch>
            <a:fillRect/>
          </a:stretch>
        </p:blipFill>
        <p:spPr>
          <a:xfrm>
            <a:off x="6174377" y="981074"/>
            <a:ext cx="6017623" cy="5876925"/>
          </a:xfrm>
          <a:prstGeom prst="rect">
            <a:avLst/>
          </a:prstGeom>
        </p:spPr>
      </p:pic>
      <p:sp>
        <p:nvSpPr>
          <p:cNvPr id="6" name="Rectangle 5">
            <a:extLst>
              <a:ext uri="{FF2B5EF4-FFF2-40B4-BE49-F238E27FC236}">
                <a16:creationId xmlns:a16="http://schemas.microsoft.com/office/drawing/2014/main" id="{CD7E8AFB-B256-4672-A533-A8356B0A7AAE}"/>
              </a:ext>
            </a:extLst>
          </p:cNvPr>
          <p:cNvSpPr/>
          <p:nvPr/>
        </p:nvSpPr>
        <p:spPr>
          <a:xfrm>
            <a:off x="0" y="981075"/>
            <a:ext cx="5921829" cy="5262979"/>
          </a:xfrm>
          <a:prstGeom prst="rect">
            <a:avLst/>
          </a:prstGeom>
        </p:spPr>
        <p:txBody>
          <a:bodyPr wrap="square">
            <a:spAutoFit/>
          </a:bodyPr>
          <a:lstStyle/>
          <a:p>
            <a:pPr lvl="0" algn="just" defTabSz="914400">
              <a:spcBef>
                <a:spcPts val="900"/>
              </a:spcBef>
              <a:buClr>
                <a:srgbClr val="BCD0E0"/>
              </a:buClr>
            </a:pPr>
            <a:r>
              <a:rPr lang="vi-VN" sz="2800" dirty="0">
                <a:solidFill>
                  <a:srgbClr val="FF0000"/>
                </a:solidFill>
                <a:latin typeface="Arial" panose="020B0604020202020204" pitchFamily="34" charset="0"/>
                <a:cs typeface="Arial" panose="020B0604020202020204" pitchFamily="34" charset="0"/>
              </a:rPr>
              <a:t>1.2.1. </a:t>
            </a:r>
            <a:r>
              <a:rPr lang="en-US" sz="2800" dirty="0">
                <a:solidFill>
                  <a:srgbClr val="FF0000"/>
                </a:solidFill>
                <a:latin typeface="Arial" panose="020B0604020202020204" pitchFamily="34" charset="0"/>
                <a:cs typeface="Arial" panose="020B0604020202020204" pitchFamily="34" charset="0"/>
              </a:rPr>
              <a:t>Định </a:t>
            </a:r>
            <a:r>
              <a:rPr lang="en-US" sz="2800" dirty="0" err="1">
                <a:solidFill>
                  <a:srgbClr val="FF0000"/>
                </a:solidFill>
                <a:latin typeface="Arial" panose="020B0604020202020204" pitchFamily="34" charset="0"/>
                <a:cs typeface="Arial" panose="020B0604020202020204" pitchFamily="34" charset="0"/>
              </a:rPr>
              <a:t>nghĩa</a:t>
            </a:r>
            <a:r>
              <a:rPr lang="en-US" sz="2800" dirty="0">
                <a:solidFill>
                  <a:srgbClr val="FF0000"/>
                </a:solidFill>
                <a:latin typeface="Arial" panose="020B0604020202020204" pitchFamily="34" charset="0"/>
                <a:cs typeface="Arial" panose="020B0604020202020204" pitchFamily="34" charset="0"/>
              </a:rPr>
              <a:t> VTN</a:t>
            </a:r>
            <a:endParaRPr lang="vi-VN" sz="2800" dirty="0">
              <a:solidFill>
                <a:srgbClr val="FF0000"/>
              </a:solidFill>
              <a:latin typeface="Arial" panose="020B0604020202020204" pitchFamily="34" charset="0"/>
              <a:cs typeface="Arial" panose="020B0604020202020204" pitchFamily="34" charset="0"/>
            </a:endParaRPr>
          </a:p>
          <a:p>
            <a:pPr lvl="0" algn="just" defTabSz="914400">
              <a:buClr>
                <a:srgbClr val="BCD0E0"/>
              </a:buClr>
            </a:pPr>
            <a:r>
              <a:rPr lang="en-US" sz="2800" dirty="0">
                <a:latin typeface="Arial" panose="020B0604020202020204" pitchFamily="34" charset="0"/>
                <a:cs typeface="Arial" panose="020B0604020202020204" pitchFamily="34" charset="0"/>
              </a:rPr>
              <a:t>- Theo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(WHO)</a:t>
            </a:r>
            <a:r>
              <a:rPr lang="en-US" sz="2800" dirty="0">
                <a:solidFill>
                  <a:srgbClr val="002060"/>
                </a:solidFill>
                <a:latin typeface="Arial" panose="020B0604020202020204" pitchFamily="34" charset="0"/>
                <a:cs typeface="Arial" panose="020B0604020202020204" pitchFamily="34" charset="0"/>
              </a:rPr>
              <a:t>: </a:t>
            </a:r>
            <a:r>
              <a:rPr lang="en-US" sz="2800" i="1" dirty="0">
                <a:solidFill>
                  <a:srgbClr val="002060"/>
                </a:solidFill>
                <a:latin typeface="Arial" panose="020B0604020202020204" pitchFamily="34" charset="0"/>
                <a:cs typeface="Arial" panose="020B0604020202020204" pitchFamily="34" charset="0"/>
              </a:rPr>
              <a:t>“</a:t>
            </a:r>
            <a:r>
              <a:rPr lang="vi-VN" sz="2800" i="1" dirty="0">
                <a:solidFill>
                  <a:srgbClr val="002060"/>
                </a:solidFill>
                <a:latin typeface="Arial" panose="020B0604020202020204" pitchFamily="34" charset="0"/>
                <a:cs typeface="Arial" panose="020B0604020202020204" pitchFamily="34" charset="0"/>
              </a:rPr>
              <a:t>Vị thành niên là giai đoạn chuyển tiếp từ trẻ em sang người lớn, thường được hiểu là lứa tuổi từ 10 đến 19 tuổi</a:t>
            </a:r>
            <a:r>
              <a:rPr lang="en-US" sz="2800" i="1" dirty="0">
                <a:solidFill>
                  <a:srgbClr val="002060"/>
                </a:solidFill>
                <a:latin typeface="Arial" panose="020B0604020202020204" pitchFamily="34" charset="0"/>
                <a:cs typeface="Arial" panose="020B0604020202020204" pitchFamily="34" charset="0"/>
              </a:rPr>
              <a:t>”</a:t>
            </a:r>
            <a:r>
              <a:rPr lang="vi-VN" sz="2800" i="1" dirty="0">
                <a:solidFill>
                  <a:srgbClr val="002060"/>
                </a:solidFill>
                <a:latin typeface="Arial" panose="020B0604020202020204" pitchFamily="34" charset="0"/>
                <a:cs typeface="Arial" panose="020B0604020202020204" pitchFamily="34" charset="0"/>
              </a:rPr>
              <a:t>, </a:t>
            </a:r>
            <a:endParaRPr lang="en-US" sz="2800" i="1" dirty="0">
              <a:solidFill>
                <a:srgbClr val="002060"/>
              </a:solidFill>
              <a:latin typeface="Arial" panose="020B0604020202020204" pitchFamily="34" charset="0"/>
              <a:cs typeface="Arial" panose="020B0604020202020204" pitchFamily="34" charset="0"/>
            </a:endParaRPr>
          </a:p>
          <a:p>
            <a:pPr lvl="0" algn="just" defTabSz="914400">
              <a:buClr>
                <a:srgbClr val="BCD0E0"/>
              </a:buClr>
            </a:pPr>
            <a:endParaRPr lang="en-US" sz="2800" dirty="0">
              <a:latin typeface="Arial" panose="020B0604020202020204" pitchFamily="34" charset="0"/>
              <a:cs typeface="Arial" panose="020B0604020202020204" pitchFamily="34" charset="0"/>
            </a:endParaRPr>
          </a:p>
          <a:p>
            <a:pPr lvl="0" algn="just" defTabSz="914400">
              <a:buClr>
                <a:srgbClr val="BCD0E0"/>
              </a:buClr>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luật pháp:</a:t>
            </a:r>
            <a:r>
              <a:rPr lang="en-US" sz="2800" dirty="0">
                <a:latin typeface="Arial" panose="020B0604020202020204" pitchFamily="34" charset="0"/>
                <a:cs typeface="Arial" panose="020B0604020202020204" pitchFamily="34" charset="0"/>
              </a:rPr>
              <a:t> </a:t>
            </a:r>
            <a:r>
              <a:rPr lang="en-US" sz="2800" i="1" dirty="0">
                <a:solidFill>
                  <a:srgbClr val="FF0000"/>
                </a:solidFill>
                <a:latin typeface="Arial" panose="020B0604020202020204" pitchFamily="34" charset="0"/>
                <a:cs typeface="Arial" panose="020B0604020202020204" pitchFamily="34" charset="0"/>
              </a:rPr>
              <a:t>“</a:t>
            </a:r>
            <a:r>
              <a:rPr lang="vi-VN" sz="2800" i="1" dirty="0">
                <a:solidFill>
                  <a:srgbClr val="002060"/>
                </a:solidFill>
                <a:latin typeface="Arial" panose="020B0604020202020204" pitchFamily="34" charset="0"/>
                <a:cs typeface="Arial" panose="020B0604020202020204" pitchFamily="34" charset="0"/>
              </a:rPr>
              <a:t>Pháp luật Việt Nam quy định người thành niên là người từ đủ 18 tuổi trở lên, còn người chưa thành niên là người chưa đủ 18 tuổi</a:t>
            </a:r>
            <a:r>
              <a:rPr lang="en-US" sz="2800" i="1" dirty="0">
                <a:solidFill>
                  <a:srgbClr val="002060"/>
                </a:solidFill>
                <a:latin typeface="Arial" panose="020B0604020202020204" pitchFamily="34" charset="0"/>
                <a:cs typeface="Arial" panose="020B0604020202020204" pitchFamily="34" charset="0"/>
              </a:rPr>
              <a:t>”</a:t>
            </a:r>
            <a:r>
              <a:rPr lang="vi-VN" sz="2800" i="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076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AA1A-20DB-4122-9118-542DED729C48}"/>
              </a:ext>
            </a:extLst>
          </p:cNvPr>
          <p:cNvSpPr>
            <a:spLocks noGrp="1"/>
          </p:cNvSpPr>
          <p:nvPr>
            <p:ph type="title"/>
          </p:nvPr>
        </p:nvSpPr>
        <p:spPr>
          <a:xfrm>
            <a:off x="1" y="0"/>
            <a:ext cx="11284084" cy="525294"/>
          </a:xfrm>
        </p:spPr>
        <p:txBody>
          <a:bodyPr>
            <a:normAutofit/>
          </a:bodyPr>
          <a:lstStyle/>
          <a:p>
            <a:pPr algn="ctr"/>
            <a:r>
              <a:rPr lang="vi-VN" sz="2800" b="1" dirty="0">
                <a:solidFill>
                  <a:srgbClr val="FF0000"/>
                </a:solidFill>
                <a:latin typeface="Arial" panose="020B0604020202020204" pitchFamily="34" charset="0"/>
                <a:cs typeface="Arial" panose="020B0604020202020204" pitchFamily="34" charset="0"/>
              </a:rPr>
              <a:t>4. </a:t>
            </a:r>
            <a:r>
              <a:rPr lang="en-US" sz="2800" b="1" dirty="0">
                <a:solidFill>
                  <a:srgbClr val="FF0000"/>
                </a:solidFill>
                <a:latin typeface="Arial" panose="020B0604020202020204" pitchFamily="34" charset="0"/>
                <a:cs typeface="Arial" panose="020B0604020202020204" pitchFamily="34" charset="0"/>
              </a:rPr>
              <a:t>XÂM HẠI TÌNH DỤC Ở TUỔI VTN</a:t>
            </a:r>
          </a:p>
        </p:txBody>
      </p:sp>
      <p:pic>
        <p:nvPicPr>
          <p:cNvPr id="5" name="Content Placeholder 4">
            <a:extLst>
              <a:ext uri="{FF2B5EF4-FFF2-40B4-BE49-F238E27FC236}">
                <a16:creationId xmlns:a16="http://schemas.microsoft.com/office/drawing/2014/main" id="{56FEC196-05DA-4A76-B6F5-06E04ABDC63C}"/>
              </a:ext>
            </a:extLst>
          </p:cNvPr>
          <p:cNvPicPr>
            <a:picLocks noGrp="1" noChangeAspect="1"/>
          </p:cNvPicPr>
          <p:nvPr>
            <p:ph idx="1"/>
          </p:nvPr>
        </p:nvPicPr>
        <p:blipFill>
          <a:blip r:embed="rId2"/>
          <a:stretch>
            <a:fillRect/>
          </a:stretch>
        </p:blipFill>
        <p:spPr>
          <a:xfrm>
            <a:off x="0" y="525294"/>
            <a:ext cx="11682919" cy="6225702"/>
          </a:xfrm>
          <a:prstGeom prst="rect">
            <a:avLst/>
          </a:prstGeom>
        </p:spPr>
      </p:pic>
    </p:spTree>
    <p:extLst>
      <p:ext uri="{BB962C8B-B14F-4D97-AF65-F5344CB8AC3E}">
        <p14:creationId xmlns:p14="http://schemas.microsoft.com/office/powerpoint/2010/main" val="777179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BAADA-A273-4FD6-AB2F-44C49108C994}"/>
              </a:ext>
            </a:extLst>
          </p:cNvPr>
          <p:cNvPicPr>
            <a:picLocks noChangeAspect="1"/>
          </p:cNvPicPr>
          <p:nvPr/>
        </p:nvPicPr>
        <p:blipFill>
          <a:blip r:embed="rId3"/>
          <a:stretch>
            <a:fillRect/>
          </a:stretch>
        </p:blipFill>
        <p:spPr>
          <a:xfrm>
            <a:off x="126460" y="457200"/>
            <a:ext cx="11556459" cy="6400800"/>
          </a:xfrm>
          <a:prstGeom prst="rect">
            <a:avLst/>
          </a:prstGeom>
        </p:spPr>
      </p:pic>
      <p:sp>
        <p:nvSpPr>
          <p:cNvPr id="2" name="Title 1">
            <a:extLst>
              <a:ext uri="{FF2B5EF4-FFF2-40B4-BE49-F238E27FC236}">
                <a16:creationId xmlns:a16="http://schemas.microsoft.com/office/drawing/2014/main" id="{8DA07A99-00C1-425A-B3C4-91AEFDEAC62C}"/>
              </a:ext>
            </a:extLst>
          </p:cNvPr>
          <p:cNvSpPr>
            <a:spLocks noGrp="1"/>
          </p:cNvSpPr>
          <p:nvPr>
            <p:ph type="title"/>
          </p:nvPr>
        </p:nvSpPr>
        <p:spPr>
          <a:xfrm>
            <a:off x="1" y="97277"/>
            <a:ext cx="11682918" cy="719361"/>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LẠM DỤNG, XÂM HẠI TÌNH DỤC</a:t>
            </a:r>
          </a:p>
        </p:txBody>
      </p:sp>
    </p:spTree>
    <p:extLst>
      <p:ext uri="{BB962C8B-B14F-4D97-AF65-F5344CB8AC3E}">
        <p14:creationId xmlns:p14="http://schemas.microsoft.com/office/powerpoint/2010/main" val="4211792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85F1-49F4-482F-9ADA-36D743514724}"/>
              </a:ext>
            </a:extLst>
          </p:cNvPr>
          <p:cNvSpPr>
            <a:spLocks noGrp="1"/>
          </p:cNvSpPr>
          <p:nvPr>
            <p:ph type="title"/>
          </p:nvPr>
        </p:nvSpPr>
        <p:spPr>
          <a:xfrm>
            <a:off x="1" y="0"/>
            <a:ext cx="11634280" cy="632298"/>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XÂM HẠI TÌNH DỤC Ở TUỔI VTN</a:t>
            </a:r>
          </a:p>
        </p:txBody>
      </p:sp>
      <p:sp>
        <p:nvSpPr>
          <p:cNvPr id="3" name="Content Placeholder 2">
            <a:extLst>
              <a:ext uri="{FF2B5EF4-FFF2-40B4-BE49-F238E27FC236}">
                <a16:creationId xmlns:a16="http://schemas.microsoft.com/office/drawing/2014/main" id="{25512D94-EEEA-4789-A7EE-AAD05087D292}"/>
              </a:ext>
            </a:extLst>
          </p:cNvPr>
          <p:cNvSpPr>
            <a:spLocks noGrp="1"/>
          </p:cNvSpPr>
          <p:nvPr>
            <p:ph idx="1"/>
          </p:nvPr>
        </p:nvSpPr>
        <p:spPr>
          <a:xfrm>
            <a:off x="1" y="632299"/>
            <a:ext cx="12192000" cy="5409064"/>
          </a:xfrm>
        </p:spPr>
        <p:txBody>
          <a:bodyPr/>
          <a:lstStyle/>
          <a:p>
            <a:pPr marL="0" indent="0" algn="just">
              <a:buNone/>
            </a:pPr>
            <a:r>
              <a:rPr lang="vi-VN" sz="2800" b="1" i="1" dirty="0">
                <a:solidFill>
                  <a:srgbClr val="FF0000"/>
                </a:solidFill>
              </a:rPr>
              <a:t>* Khái niệm: </a:t>
            </a:r>
          </a:p>
          <a:p>
            <a:pPr marL="0" indent="0" algn="just">
              <a:buNone/>
            </a:pPr>
            <a:r>
              <a:rPr lang="en-US" sz="2800" i="1" dirty="0">
                <a:solidFill>
                  <a:srgbClr val="FF0000"/>
                </a:solidFill>
              </a:rPr>
              <a:t>- </a:t>
            </a:r>
            <a:r>
              <a:rPr lang="vi-VN" sz="2800" i="1" dirty="0">
                <a:solidFill>
                  <a:srgbClr val="FF0000"/>
                </a:solidFill>
              </a:rPr>
              <a:t>Quấy rối tình dục: </a:t>
            </a:r>
            <a:r>
              <a:rPr lang="vi-VN" sz="2800" i="1" dirty="0">
                <a:solidFill>
                  <a:srgbClr val="002060"/>
                </a:solidFill>
              </a:rPr>
              <a:t>là lời nói, cử chỉ, hành động sàm sỡ của một người ham muốn tình dục đối với người khác và làm cho người kia khó chịu</a:t>
            </a:r>
          </a:p>
          <a:p>
            <a:pPr marL="0" indent="0" algn="just">
              <a:buNone/>
            </a:pPr>
            <a:r>
              <a:rPr lang="en-US" sz="2800" i="1" dirty="0">
                <a:solidFill>
                  <a:srgbClr val="FF0000"/>
                </a:solidFill>
              </a:rPr>
              <a:t>- </a:t>
            </a:r>
            <a:r>
              <a:rPr lang="vi-VN" sz="2800" i="1" dirty="0">
                <a:solidFill>
                  <a:srgbClr val="FF0000"/>
                </a:solidFill>
              </a:rPr>
              <a:t>Xâm hại tình dục: </a:t>
            </a:r>
            <a:r>
              <a:rPr lang="vi-VN" sz="2800" i="1" dirty="0">
                <a:solidFill>
                  <a:srgbClr val="002060"/>
                </a:solidFill>
              </a:rPr>
              <a:t>là sự lôi kéo, cưỡng bức người khác (ngoài ý muốn của người đó) vào các hoạt động tình dục nhằm thỏa mãn dục vọng của mình</a:t>
            </a:r>
            <a:r>
              <a:rPr lang="vi-VN" sz="2800" dirty="0">
                <a:solidFill>
                  <a:srgbClr val="002060"/>
                </a:solidFill>
              </a:rPr>
              <a:t>.</a:t>
            </a:r>
          </a:p>
          <a:p>
            <a:endParaRPr lang="en-US" dirty="0"/>
          </a:p>
        </p:txBody>
      </p:sp>
    </p:spTree>
    <p:extLst>
      <p:ext uri="{BB962C8B-B14F-4D97-AF65-F5344CB8AC3E}">
        <p14:creationId xmlns:p14="http://schemas.microsoft.com/office/powerpoint/2010/main" val="3486976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EF0A-8DDC-4DA5-823F-197F1401AD71}"/>
              </a:ext>
            </a:extLst>
          </p:cNvPr>
          <p:cNvSpPr>
            <a:spLocks noGrp="1"/>
          </p:cNvSpPr>
          <p:nvPr>
            <p:ph type="title"/>
          </p:nvPr>
        </p:nvSpPr>
        <p:spPr>
          <a:xfrm>
            <a:off x="107005" y="0"/>
            <a:ext cx="11293812" cy="603115"/>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NHỮNG ĐIỀU CẦN BIẾT VỀ XÂM HẠI TÌNH DỤC TRẺ EM</a:t>
            </a:r>
          </a:p>
        </p:txBody>
      </p:sp>
      <p:sp>
        <p:nvSpPr>
          <p:cNvPr id="3" name="Content Placeholder 2">
            <a:extLst>
              <a:ext uri="{FF2B5EF4-FFF2-40B4-BE49-F238E27FC236}">
                <a16:creationId xmlns:a16="http://schemas.microsoft.com/office/drawing/2014/main" id="{D5AAB893-F925-4F05-9E6F-6A890A82ABCE}"/>
              </a:ext>
            </a:extLst>
          </p:cNvPr>
          <p:cNvSpPr>
            <a:spLocks noGrp="1"/>
          </p:cNvSpPr>
          <p:nvPr>
            <p:ph idx="1"/>
          </p:nvPr>
        </p:nvSpPr>
        <p:spPr>
          <a:xfrm>
            <a:off x="0" y="603115"/>
            <a:ext cx="12192000" cy="6254885"/>
          </a:xfrm>
        </p:spPr>
        <p:txBody>
          <a:bodyPr/>
          <a:lstStyle/>
          <a:p>
            <a:r>
              <a:rPr lang="vi-VN" sz="2800" i="1" dirty="0">
                <a:solidFill>
                  <a:srgbClr val="002060"/>
                </a:solidFill>
              </a:rPr>
              <a:t>Hành vi nào ?</a:t>
            </a:r>
          </a:p>
          <a:p>
            <a:r>
              <a:rPr lang="vi-VN" sz="2800" i="1" dirty="0">
                <a:solidFill>
                  <a:srgbClr val="002060"/>
                </a:solidFill>
              </a:rPr>
              <a:t>Thủ phạm là ai ?</a:t>
            </a:r>
          </a:p>
          <a:p>
            <a:r>
              <a:rPr lang="vi-VN" sz="2800" i="1" dirty="0">
                <a:solidFill>
                  <a:srgbClr val="002060"/>
                </a:solidFill>
              </a:rPr>
              <a:t>Dụ dỗ trẻ em thế nào ?</a:t>
            </a:r>
          </a:p>
          <a:p>
            <a:r>
              <a:rPr lang="vi-VN" sz="2800" i="1" dirty="0">
                <a:solidFill>
                  <a:srgbClr val="002060"/>
                </a:solidFill>
              </a:rPr>
              <a:t>“Nguyên tắc vùng đồ bơi”</a:t>
            </a:r>
          </a:p>
          <a:p>
            <a:r>
              <a:rPr lang="vi-VN" sz="2800" i="1" dirty="0">
                <a:solidFill>
                  <a:srgbClr val="002060"/>
                </a:solidFill>
              </a:rPr>
              <a:t>“Quy tắc 5 ngón tay”</a:t>
            </a:r>
          </a:p>
          <a:p>
            <a:r>
              <a:rPr lang="vi-VN" sz="2800" i="1" dirty="0">
                <a:solidFill>
                  <a:srgbClr val="002060"/>
                </a:solidFill>
              </a:rPr>
              <a:t>“5 cảnh báo xấu”</a:t>
            </a:r>
          </a:p>
          <a:p>
            <a:r>
              <a:rPr lang="vi-VN" sz="2800" i="1" dirty="0">
                <a:solidFill>
                  <a:srgbClr val="002060"/>
                </a:solidFill>
              </a:rPr>
              <a:t>“3 bước xử lý”</a:t>
            </a:r>
          </a:p>
          <a:p>
            <a:r>
              <a:rPr lang="vi-VN" sz="2800" i="1" dirty="0">
                <a:solidFill>
                  <a:srgbClr val="002060"/>
                </a:solidFill>
              </a:rPr>
              <a:t>Một số kỹ năng thoát thân khi bị xâm hại</a:t>
            </a:r>
          </a:p>
          <a:p>
            <a:endParaRPr lang="vi-VN" i="1" dirty="0">
              <a:solidFill>
                <a:srgbClr val="002060"/>
              </a:solidFill>
            </a:endParaRPr>
          </a:p>
          <a:p>
            <a:endParaRPr lang="en-US" dirty="0"/>
          </a:p>
        </p:txBody>
      </p:sp>
    </p:spTree>
    <p:extLst>
      <p:ext uri="{BB962C8B-B14F-4D97-AF65-F5344CB8AC3E}">
        <p14:creationId xmlns:p14="http://schemas.microsoft.com/office/powerpoint/2010/main" val="3620748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9D08-1022-4FBF-987B-5722D1EC47AE}"/>
              </a:ext>
            </a:extLst>
          </p:cNvPr>
          <p:cNvSpPr>
            <a:spLocks noGrp="1"/>
          </p:cNvSpPr>
          <p:nvPr>
            <p:ph type="title"/>
          </p:nvPr>
        </p:nvSpPr>
        <p:spPr>
          <a:xfrm>
            <a:off x="-68825" y="0"/>
            <a:ext cx="11749548" cy="550606"/>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HÀNH VI NÀO ?</a:t>
            </a:r>
          </a:p>
        </p:txBody>
      </p:sp>
      <p:sp>
        <p:nvSpPr>
          <p:cNvPr id="3" name="Content Placeholder 2">
            <a:extLst>
              <a:ext uri="{FF2B5EF4-FFF2-40B4-BE49-F238E27FC236}">
                <a16:creationId xmlns:a16="http://schemas.microsoft.com/office/drawing/2014/main" id="{0247106E-F1DF-4687-9071-749FC118AFCB}"/>
              </a:ext>
            </a:extLst>
          </p:cNvPr>
          <p:cNvSpPr>
            <a:spLocks noGrp="1"/>
          </p:cNvSpPr>
          <p:nvPr>
            <p:ph idx="1"/>
          </p:nvPr>
        </p:nvSpPr>
        <p:spPr>
          <a:xfrm>
            <a:off x="0" y="550606"/>
            <a:ext cx="11680723" cy="6307394"/>
          </a:xfrm>
        </p:spPr>
        <p:txBody>
          <a:bodyPr>
            <a:normAutofit/>
          </a:bodyPr>
          <a:lstStyle/>
          <a:p>
            <a:r>
              <a:rPr lang="vi-VN" sz="2800" i="1" dirty="0">
                <a:solidFill>
                  <a:srgbClr val="002060"/>
                </a:solidFill>
              </a:rPr>
              <a:t>Đa dạng, Không ngờ, Khó phát hiện, Từ “nhẹ” đến “nặng”</a:t>
            </a:r>
          </a:p>
          <a:p>
            <a:r>
              <a:rPr lang="vi-VN" sz="2800" i="1" dirty="0">
                <a:solidFill>
                  <a:srgbClr val="002060"/>
                </a:solidFill>
              </a:rPr>
              <a:t>Thường bắt đầu từ những hành vi vỗ về, ôm ấp…</a:t>
            </a:r>
          </a:p>
          <a:p>
            <a:r>
              <a:rPr lang="vi-VN" sz="2800" i="1" dirty="0">
                <a:solidFill>
                  <a:srgbClr val="002060"/>
                </a:solidFill>
              </a:rPr>
              <a:t>Thường các con chấp nhận vì không mang tính đe dọa và thậm chí có thể còn làm cho trẻ thấy thích thú. </a:t>
            </a:r>
          </a:p>
          <a:p>
            <a:r>
              <a:rPr lang="vi-VN" sz="2800" i="1" dirty="0">
                <a:solidFill>
                  <a:srgbClr val="002060"/>
                </a:solidFill>
              </a:rPr>
              <a:t>Dần dần, kẻ xâm hại tiến tới những hành vi tình dục… </a:t>
            </a:r>
          </a:p>
          <a:p>
            <a:r>
              <a:rPr lang="vi-VN" sz="2800" i="1" dirty="0">
                <a:solidFill>
                  <a:srgbClr val="002060"/>
                </a:solidFill>
              </a:rPr>
              <a:t>Kẻ xâm hại thường dặn trẻ phải giữ kín chuyện xảy ra; </a:t>
            </a:r>
          </a:p>
          <a:p>
            <a:r>
              <a:rPr lang="vi-VN" sz="2800" i="1" dirty="0">
                <a:solidFill>
                  <a:srgbClr val="002060"/>
                </a:solidFill>
              </a:rPr>
              <a:t>Các con thường bị mua chuộc bằng các món quà, bánh kẹo. </a:t>
            </a:r>
          </a:p>
          <a:p>
            <a:r>
              <a:rPr lang="vi-VN" sz="2800" i="1" dirty="0">
                <a:solidFill>
                  <a:srgbClr val="002060"/>
                </a:solidFill>
              </a:rPr>
              <a:t>Một số con bị đe dọa</a:t>
            </a:r>
            <a:endParaRPr lang="en-US" sz="2800" i="1" dirty="0">
              <a:solidFill>
                <a:srgbClr val="002060"/>
              </a:solidFill>
            </a:endParaRPr>
          </a:p>
        </p:txBody>
      </p:sp>
    </p:spTree>
    <p:extLst>
      <p:ext uri="{BB962C8B-B14F-4D97-AF65-F5344CB8AC3E}">
        <p14:creationId xmlns:p14="http://schemas.microsoft.com/office/powerpoint/2010/main" val="4265208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384CD-01F8-454A-8B60-9AF2213D7DAE}"/>
              </a:ext>
            </a:extLst>
          </p:cNvPr>
          <p:cNvSpPr>
            <a:spLocks noGrp="1"/>
          </p:cNvSpPr>
          <p:nvPr>
            <p:ph type="title"/>
          </p:nvPr>
        </p:nvSpPr>
        <p:spPr>
          <a:xfrm>
            <a:off x="0" y="0"/>
            <a:ext cx="11739716" cy="648929"/>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THỦ PHẠM LÀ AI?</a:t>
            </a:r>
          </a:p>
        </p:txBody>
      </p:sp>
      <p:pic>
        <p:nvPicPr>
          <p:cNvPr id="4" name="Content Placeholder 3">
            <a:extLst>
              <a:ext uri="{FF2B5EF4-FFF2-40B4-BE49-F238E27FC236}">
                <a16:creationId xmlns:a16="http://schemas.microsoft.com/office/drawing/2014/main" id="{87E81BE0-24B9-4579-8128-528CB47166B8}"/>
              </a:ext>
            </a:extLst>
          </p:cNvPr>
          <p:cNvPicPr>
            <a:picLocks noGrp="1" noChangeAspect="1"/>
          </p:cNvPicPr>
          <p:nvPr>
            <p:ph idx="1"/>
          </p:nvPr>
        </p:nvPicPr>
        <p:blipFill>
          <a:blip r:embed="rId2"/>
          <a:stretch>
            <a:fillRect/>
          </a:stretch>
        </p:blipFill>
        <p:spPr>
          <a:xfrm>
            <a:off x="0" y="648930"/>
            <a:ext cx="11592231" cy="6209070"/>
          </a:xfrm>
          <a:prstGeom prst="rect">
            <a:avLst/>
          </a:prstGeom>
        </p:spPr>
      </p:pic>
    </p:spTree>
    <p:extLst>
      <p:ext uri="{BB962C8B-B14F-4D97-AF65-F5344CB8AC3E}">
        <p14:creationId xmlns:p14="http://schemas.microsoft.com/office/powerpoint/2010/main" val="3139627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14CF-DAA9-43DA-86A7-B181315933F6}"/>
              </a:ext>
            </a:extLst>
          </p:cNvPr>
          <p:cNvSpPr>
            <a:spLocks noGrp="1"/>
          </p:cNvSpPr>
          <p:nvPr>
            <p:ph type="title"/>
          </p:nvPr>
        </p:nvSpPr>
        <p:spPr>
          <a:xfrm>
            <a:off x="0" y="0"/>
            <a:ext cx="11720052" cy="629265"/>
          </a:xfrm>
        </p:spPr>
        <p:txBody>
          <a:bodyPr>
            <a:normAutofit/>
          </a:bodyPr>
          <a:lstStyle/>
          <a:p>
            <a:pPr algn="ctr"/>
            <a:r>
              <a:rPr lang="en-US" sz="2800" b="1" dirty="0">
                <a:solidFill>
                  <a:srgbClr val="FF0000"/>
                </a:solidFill>
                <a:latin typeface="Arial" panose="020B0604020202020204" pitchFamily="34" charset="0"/>
                <a:cs typeface="Arial" panose="020B0604020202020204" pitchFamily="34" charset="0"/>
              </a:rPr>
              <a:t>CÂU HỎI TRẮC NGHIỆM</a:t>
            </a:r>
          </a:p>
        </p:txBody>
      </p:sp>
      <p:sp>
        <p:nvSpPr>
          <p:cNvPr id="3" name="Content Placeholder 2">
            <a:extLst>
              <a:ext uri="{FF2B5EF4-FFF2-40B4-BE49-F238E27FC236}">
                <a16:creationId xmlns:a16="http://schemas.microsoft.com/office/drawing/2014/main" id="{A9F7A182-769F-43AE-B665-9191B2E9598D}"/>
              </a:ext>
            </a:extLst>
          </p:cNvPr>
          <p:cNvSpPr>
            <a:spLocks noGrp="1"/>
          </p:cNvSpPr>
          <p:nvPr>
            <p:ph idx="1"/>
          </p:nvPr>
        </p:nvSpPr>
        <p:spPr>
          <a:xfrm>
            <a:off x="939858" y="906851"/>
            <a:ext cx="10078065" cy="6381135"/>
          </a:xfrm>
        </p:spPr>
        <p:txBody>
          <a:bodyPr/>
          <a:lstStyle/>
          <a:p>
            <a:pPr marL="0" indent="0">
              <a:buNone/>
            </a:pPr>
            <a:r>
              <a:rPr lang="vi-VN" sz="2800" dirty="0">
                <a:solidFill>
                  <a:srgbClr val="0000FF"/>
                </a:solidFill>
              </a:rPr>
              <a:t>Những người nào sau đây có thể là đối tượng xâm hại tình các con ?</a:t>
            </a:r>
          </a:p>
          <a:p>
            <a:pPr marL="0" indent="0">
              <a:buNone/>
            </a:pPr>
            <a:r>
              <a:rPr lang="vi-VN" sz="2800" dirty="0">
                <a:solidFill>
                  <a:srgbClr val="0000FF"/>
                </a:solidFill>
              </a:rPr>
              <a:t>A. Bố đẻ</a:t>
            </a:r>
          </a:p>
          <a:p>
            <a:pPr marL="0" indent="0">
              <a:buNone/>
            </a:pPr>
            <a:r>
              <a:rPr lang="vi-VN" sz="2800" dirty="0">
                <a:solidFill>
                  <a:srgbClr val="0000FF"/>
                </a:solidFill>
              </a:rPr>
              <a:t>B.Bố dượng</a:t>
            </a:r>
          </a:p>
          <a:p>
            <a:pPr marL="0" indent="0">
              <a:buNone/>
            </a:pPr>
            <a:r>
              <a:rPr lang="vi-VN" sz="2800" dirty="0">
                <a:solidFill>
                  <a:srgbClr val="0000FF"/>
                </a:solidFill>
              </a:rPr>
              <a:t>C.Ông, bà nội, ngoại</a:t>
            </a:r>
          </a:p>
          <a:p>
            <a:pPr marL="0" indent="0">
              <a:buNone/>
            </a:pPr>
            <a:r>
              <a:rPr lang="vi-VN" sz="2800" dirty="0">
                <a:solidFill>
                  <a:srgbClr val="0000FF"/>
                </a:solidFill>
              </a:rPr>
              <a:t>D.Anh, chị ruột</a:t>
            </a:r>
          </a:p>
          <a:p>
            <a:pPr marL="0" indent="0">
              <a:buNone/>
            </a:pPr>
            <a:r>
              <a:rPr lang="vi-VN" sz="2800" dirty="0">
                <a:solidFill>
                  <a:srgbClr val="0000FF"/>
                </a:solidFill>
              </a:rPr>
              <a:t>E. Người giúp việc trong nhà</a:t>
            </a:r>
          </a:p>
          <a:p>
            <a:pPr marL="0" indent="0">
              <a:buNone/>
            </a:pPr>
            <a:r>
              <a:rPr lang="vi-VN" sz="2800" dirty="0">
                <a:solidFill>
                  <a:srgbClr val="0000FF"/>
                </a:solidFill>
              </a:rPr>
              <a:t>F. Thầy, cô giáo</a:t>
            </a:r>
          </a:p>
          <a:p>
            <a:r>
              <a:rPr lang="vi-VN" sz="2800" dirty="0">
                <a:solidFill>
                  <a:srgbClr val="0070C0"/>
                </a:solidFill>
              </a:rPr>
              <a:t>Tất cả các đáp án từ A tới F đều sai</a:t>
            </a:r>
          </a:p>
          <a:p>
            <a:r>
              <a:rPr lang="vi-VN" sz="2800" dirty="0">
                <a:solidFill>
                  <a:srgbClr val="FF0000"/>
                </a:solidFill>
              </a:rPr>
              <a:t>Tất cả các đáp án từ A tới F đều đúng</a:t>
            </a:r>
          </a:p>
          <a:p>
            <a:endParaRPr lang="vi-VN" dirty="0">
              <a:solidFill>
                <a:srgbClr val="FF0000"/>
              </a:solidFill>
            </a:endParaRPr>
          </a:p>
          <a:p>
            <a:endParaRPr lang="en-US" dirty="0"/>
          </a:p>
        </p:txBody>
      </p:sp>
    </p:spTree>
    <p:extLst>
      <p:ext uri="{BB962C8B-B14F-4D97-AF65-F5344CB8AC3E}">
        <p14:creationId xmlns:p14="http://schemas.microsoft.com/office/powerpoint/2010/main" val="465840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AAE2-9CCA-4240-9942-A26B011C58F1}"/>
              </a:ext>
            </a:extLst>
          </p:cNvPr>
          <p:cNvSpPr>
            <a:spLocks noGrp="1"/>
          </p:cNvSpPr>
          <p:nvPr>
            <p:ph type="title"/>
          </p:nvPr>
        </p:nvSpPr>
        <p:spPr>
          <a:xfrm>
            <a:off x="0" y="0"/>
            <a:ext cx="11739716" cy="815975"/>
          </a:xfrm>
        </p:spPr>
        <p:txBody>
          <a:bodyPr/>
          <a:lstStyle/>
          <a:p>
            <a:pPr algn="ctr"/>
            <a:r>
              <a:rPr lang="en-US" b="1" dirty="0">
                <a:solidFill>
                  <a:srgbClr val="FF0000"/>
                </a:solidFill>
              </a:rPr>
              <a:t>“QUY TẮC BÀN TAY”</a:t>
            </a:r>
          </a:p>
        </p:txBody>
      </p:sp>
      <p:pic>
        <p:nvPicPr>
          <p:cNvPr id="4" name="Content Placeholder 3">
            <a:extLst>
              <a:ext uri="{FF2B5EF4-FFF2-40B4-BE49-F238E27FC236}">
                <a16:creationId xmlns:a16="http://schemas.microsoft.com/office/drawing/2014/main" id="{BE293937-970F-47C1-AEE7-9D60F4CBE85E}"/>
              </a:ext>
            </a:extLst>
          </p:cNvPr>
          <p:cNvPicPr>
            <a:picLocks noGrp="1" noChangeAspect="1"/>
          </p:cNvPicPr>
          <p:nvPr>
            <p:ph idx="1"/>
          </p:nvPr>
        </p:nvPicPr>
        <p:blipFill>
          <a:blip r:embed="rId2"/>
          <a:stretch>
            <a:fillRect/>
          </a:stretch>
        </p:blipFill>
        <p:spPr>
          <a:xfrm>
            <a:off x="78658" y="815976"/>
            <a:ext cx="11661058" cy="6042024"/>
          </a:xfrm>
          <a:prstGeom prst="rect">
            <a:avLst/>
          </a:prstGeom>
        </p:spPr>
      </p:pic>
    </p:spTree>
    <p:extLst>
      <p:ext uri="{BB962C8B-B14F-4D97-AF65-F5344CB8AC3E}">
        <p14:creationId xmlns:p14="http://schemas.microsoft.com/office/powerpoint/2010/main" val="1969840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D224-8ED5-4B85-A417-AE0B082002E6}"/>
              </a:ext>
            </a:extLst>
          </p:cNvPr>
          <p:cNvSpPr>
            <a:spLocks noGrp="1"/>
          </p:cNvSpPr>
          <p:nvPr>
            <p:ph type="title"/>
          </p:nvPr>
        </p:nvSpPr>
        <p:spPr>
          <a:xfrm>
            <a:off x="0" y="0"/>
            <a:ext cx="11739716" cy="648929"/>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NĂM CẢNH BÁO BỊ XÂM HẠI</a:t>
            </a:r>
          </a:p>
        </p:txBody>
      </p:sp>
      <p:sp>
        <p:nvSpPr>
          <p:cNvPr id="3" name="Content Placeholder 2">
            <a:extLst>
              <a:ext uri="{FF2B5EF4-FFF2-40B4-BE49-F238E27FC236}">
                <a16:creationId xmlns:a16="http://schemas.microsoft.com/office/drawing/2014/main" id="{69873442-B3D6-4695-A3BB-8EBC7833295A}"/>
              </a:ext>
            </a:extLst>
          </p:cNvPr>
          <p:cNvSpPr>
            <a:spLocks noGrp="1"/>
          </p:cNvSpPr>
          <p:nvPr>
            <p:ph idx="1"/>
          </p:nvPr>
        </p:nvSpPr>
        <p:spPr>
          <a:xfrm>
            <a:off x="677335" y="737419"/>
            <a:ext cx="2409994" cy="3018503"/>
          </a:xfrm>
        </p:spPr>
        <p:txBody>
          <a:bodyPr>
            <a:normAutofit/>
          </a:bodyPr>
          <a:lstStyle/>
          <a:p>
            <a:r>
              <a:rPr lang="en-US" sz="2800" dirty="0" err="1">
                <a:solidFill>
                  <a:srgbClr val="FF0000"/>
                </a:solidFill>
                <a:latin typeface="Arial" panose="020B0604020202020204" pitchFamily="34" charset="0"/>
                <a:cs typeface="Arial" panose="020B0604020202020204" pitchFamily="34" charset="0"/>
              </a:rPr>
              <a:t>Nhìn</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Nói</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Sờ</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Ôm</a:t>
            </a:r>
            <a:endParaRPr lang="en-US" sz="2800" dirty="0">
              <a:solidFill>
                <a:srgbClr val="FF0000"/>
              </a:solidFill>
              <a:latin typeface="Arial" panose="020B0604020202020204" pitchFamily="34" charset="0"/>
              <a:cs typeface="Arial" panose="020B0604020202020204" pitchFamily="34" charset="0"/>
            </a:endParaRPr>
          </a:p>
          <a:p>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mình</a:t>
            </a:r>
            <a:endParaRPr lang="en-US" sz="2800" dirty="0">
              <a:solidFill>
                <a:srgbClr val="FF000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7FF4154A-AF0A-4533-B120-2734480D5EFC}"/>
              </a:ext>
            </a:extLst>
          </p:cNvPr>
          <p:cNvPicPr>
            <a:picLocks noChangeAspect="1"/>
          </p:cNvPicPr>
          <p:nvPr/>
        </p:nvPicPr>
        <p:blipFill>
          <a:blip r:embed="rId2"/>
          <a:stretch>
            <a:fillRect/>
          </a:stretch>
        </p:blipFill>
        <p:spPr>
          <a:xfrm>
            <a:off x="7452852" y="737420"/>
            <a:ext cx="4061813" cy="6204154"/>
          </a:xfrm>
          <a:prstGeom prst="rect">
            <a:avLst/>
          </a:prstGeom>
        </p:spPr>
      </p:pic>
      <p:pic>
        <p:nvPicPr>
          <p:cNvPr id="5" name="Picture 4">
            <a:extLst>
              <a:ext uri="{FF2B5EF4-FFF2-40B4-BE49-F238E27FC236}">
                <a16:creationId xmlns:a16="http://schemas.microsoft.com/office/drawing/2014/main" id="{3CFD6BF1-AFD2-4B6B-82B4-F6781BEAF39D}"/>
              </a:ext>
            </a:extLst>
          </p:cNvPr>
          <p:cNvPicPr>
            <a:picLocks noChangeAspect="1"/>
          </p:cNvPicPr>
          <p:nvPr/>
        </p:nvPicPr>
        <p:blipFill>
          <a:blip r:embed="rId3"/>
          <a:stretch>
            <a:fillRect/>
          </a:stretch>
        </p:blipFill>
        <p:spPr>
          <a:xfrm>
            <a:off x="2939845" y="737419"/>
            <a:ext cx="4227871" cy="6120580"/>
          </a:xfrm>
          <a:prstGeom prst="rect">
            <a:avLst/>
          </a:prstGeom>
        </p:spPr>
      </p:pic>
    </p:spTree>
    <p:extLst>
      <p:ext uri="{BB962C8B-B14F-4D97-AF65-F5344CB8AC3E}">
        <p14:creationId xmlns:p14="http://schemas.microsoft.com/office/powerpoint/2010/main" val="3981908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001-3433-422D-A965-BFE00D1CE4F7}"/>
              </a:ext>
            </a:extLst>
          </p:cNvPr>
          <p:cNvSpPr>
            <a:spLocks noGrp="1"/>
          </p:cNvSpPr>
          <p:nvPr>
            <p:ph type="title"/>
          </p:nvPr>
        </p:nvSpPr>
        <p:spPr>
          <a:xfrm>
            <a:off x="1" y="0"/>
            <a:ext cx="11690554" cy="934065"/>
          </a:xfrm>
        </p:spPr>
        <p:txBody>
          <a:bodyPr>
            <a:normAutofit fontScale="90000"/>
          </a:bodyPr>
          <a:lstStyle/>
          <a:p>
            <a:pPr algn="ctr"/>
            <a:r>
              <a:rPr lang="vi-VN" sz="2800" b="1" dirty="0">
                <a:solidFill>
                  <a:srgbClr val="FF0000"/>
                </a:solidFill>
                <a:latin typeface="Arial" panose="020B0604020202020204" pitchFamily="34" charset="0"/>
                <a:cs typeface="Arial" panose="020B0604020202020204" pitchFamily="34" charset="0"/>
              </a:rPr>
              <a:t>BA BƯỚC CÁC EM CẦN XỬ LÝ </a:t>
            </a:r>
            <a:br>
              <a:rPr lang="vi-VN" sz="2800" b="1" dirty="0">
                <a:solidFill>
                  <a:srgbClr val="FF0000"/>
                </a:solidFill>
                <a:latin typeface="Arial" panose="020B0604020202020204" pitchFamily="34" charset="0"/>
                <a:cs typeface="Arial" panose="020B0604020202020204" pitchFamily="34" charset="0"/>
              </a:rPr>
            </a:br>
            <a:r>
              <a:rPr lang="vi-VN" sz="2800" b="1" dirty="0">
                <a:solidFill>
                  <a:srgbClr val="FF0000"/>
                </a:solidFill>
                <a:latin typeface="Arial" panose="020B0604020202020204" pitchFamily="34" charset="0"/>
                <a:cs typeface="Arial" panose="020B0604020202020204" pitchFamily="34" charset="0"/>
              </a:rPr>
              <a:t>KHI BỊ XÂM HẠI</a:t>
            </a: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107B21E-ED60-4A50-A7CD-2F86E98A15A6}"/>
              </a:ext>
            </a:extLst>
          </p:cNvPr>
          <p:cNvSpPr>
            <a:spLocks noGrp="1"/>
          </p:cNvSpPr>
          <p:nvPr>
            <p:ph idx="1"/>
          </p:nvPr>
        </p:nvSpPr>
        <p:spPr>
          <a:xfrm>
            <a:off x="677333" y="934065"/>
            <a:ext cx="10934563" cy="5840361"/>
          </a:xfrm>
        </p:spPr>
        <p:txBody>
          <a:bodyPr/>
          <a:lstStyle/>
          <a:p>
            <a:pPr marL="0" indent="0" algn="just">
              <a:buNone/>
            </a:pPr>
            <a:r>
              <a:rPr lang="vi-VN" sz="2800" i="1" dirty="0">
                <a:solidFill>
                  <a:srgbClr val="FF0000"/>
                </a:solidFill>
              </a:rPr>
              <a:t>Bước 1: </a:t>
            </a:r>
            <a:r>
              <a:rPr lang="vi-VN" sz="2800" i="1" dirty="0">
                <a:solidFill>
                  <a:srgbClr val="002060"/>
                </a:solidFill>
              </a:rPr>
              <a:t>Nói “không” với những cảnh báo từ bất cứ ai.</a:t>
            </a:r>
          </a:p>
          <a:p>
            <a:pPr marL="0" indent="0" algn="just">
              <a:buNone/>
            </a:pPr>
            <a:r>
              <a:rPr lang="vi-VN" sz="2800" i="1" dirty="0">
                <a:solidFill>
                  <a:srgbClr val="FF0000"/>
                </a:solidFill>
              </a:rPr>
              <a:t>Bước 2: </a:t>
            </a:r>
            <a:r>
              <a:rPr lang="en-US" sz="2800" i="1" dirty="0">
                <a:solidFill>
                  <a:srgbClr val="002060"/>
                </a:solidFill>
              </a:rPr>
              <a:t>S</a:t>
            </a:r>
            <a:r>
              <a:rPr lang="vi-VN" sz="2800" i="1" dirty="0">
                <a:solidFill>
                  <a:srgbClr val="002060"/>
                </a:solidFill>
              </a:rPr>
              <a:t>au khi nói "Không“ thì bỏ chạy về phía một người lớn khác, hoặc hãy chạy ra chỗ có người.</a:t>
            </a:r>
          </a:p>
          <a:p>
            <a:pPr marL="0" indent="0" algn="just">
              <a:buNone/>
            </a:pPr>
            <a:r>
              <a:rPr lang="vi-VN" sz="2800" i="1" dirty="0">
                <a:solidFill>
                  <a:srgbClr val="FF0000"/>
                </a:solidFill>
              </a:rPr>
              <a:t>Bước 3: </a:t>
            </a:r>
            <a:r>
              <a:rPr lang="vi-VN" sz="2800" i="1" dirty="0">
                <a:solidFill>
                  <a:srgbClr val="002060"/>
                </a:solidFill>
              </a:rPr>
              <a:t>Hãy kể chính xác vị trí bị chạm vào với bố, mẹ, người thân </a:t>
            </a:r>
          </a:p>
          <a:p>
            <a:endParaRPr lang="en-US" dirty="0"/>
          </a:p>
        </p:txBody>
      </p:sp>
    </p:spTree>
    <p:extLst>
      <p:ext uri="{BB962C8B-B14F-4D97-AF65-F5344CB8AC3E}">
        <p14:creationId xmlns:p14="http://schemas.microsoft.com/office/powerpoint/2010/main" val="288178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9" descr="https://tse2.mm.bing.net/th?id=OIP.xPn94iw7F2j3jqkOUCjNdAAAAA&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5749159" cy="330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https://tse1.mm.bing.net/th?id=OIP.ebD53ItM2Eee-kkyhvBCgwHaFj&amp;pid=Api&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971" y="3268717"/>
            <a:ext cx="5346388" cy="383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1"/>
          <p:cNvSpPr>
            <a:spLocks noChangeArrowheads="1"/>
          </p:cNvSpPr>
          <p:nvPr/>
        </p:nvSpPr>
        <p:spPr bwMode="auto">
          <a:xfrm>
            <a:off x="66676" y="0"/>
            <a:ext cx="5454558"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rgbClr val="FF0000"/>
                </a:solidFill>
                <a:cs typeface="Arial" panose="020B0604020202020204" pitchFamily="34" charset="0"/>
              </a:rPr>
              <a:t>1.2.2. KN </a:t>
            </a:r>
            <a:r>
              <a:rPr lang="en-US" altLang="en-US" sz="2800" dirty="0" err="1">
                <a:solidFill>
                  <a:srgbClr val="FF0000"/>
                </a:solidFill>
                <a:cs typeface="Arial" panose="020B0604020202020204" pitchFamily="34" charset="0"/>
              </a:rPr>
              <a:t>Sức</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khỏe</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sinh</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sản</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vị</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thành</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niên</a:t>
            </a:r>
            <a:r>
              <a:rPr lang="en-US" altLang="en-US" sz="2800" dirty="0">
                <a:solidFill>
                  <a:srgbClr val="FF0000"/>
                </a:solidFill>
                <a:cs typeface="Arial" panose="020B0604020202020204" pitchFamily="34" charset="0"/>
              </a:rPr>
              <a:t>?</a:t>
            </a:r>
          </a:p>
          <a:p>
            <a:pPr marL="457200" indent="-457200" algn="just">
              <a:spcBef>
                <a:spcPct val="0"/>
              </a:spcBef>
              <a:buFontTx/>
              <a:buChar char="-"/>
            </a:pPr>
            <a:r>
              <a:rPr lang="en-US" altLang="en-US" sz="2800" dirty="0">
                <a:solidFill>
                  <a:srgbClr val="002060"/>
                </a:solidFill>
                <a:cs typeface="Arial" panose="020B0604020202020204" pitchFamily="34" charset="0"/>
              </a:rPr>
              <a:t>SKSSVTN </a:t>
            </a:r>
            <a:r>
              <a:rPr lang="en-US" altLang="en-US" sz="2800" dirty="0" err="1">
                <a:solidFill>
                  <a:srgbClr val="002060"/>
                </a:solidFill>
                <a:cs typeface="Arial" panose="020B0604020202020204" pitchFamily="34" charset="0"/>
              </a:rPr>
              <a:t>là</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những</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nội</a:t>
            </a:r>
            <a:r>
              <a:rPr lang="en-US" altLang="en-US" sz="2800" dirty="0">
                <a:solidFill>
                  <a:srgbClr val="002060"/>
                </a:solidFill>
                <a:cs typeface="Arial" panose="020B0604020202020204" pitchFamily="34" charset="0"/>
              </a:rPr>
              <a:t> dung </a:t>
            </a:r>
          </a:p>
          <a:p>
            <a:pPr algn="just">
              <a:spcBef>
                <a:spcPct val="0"/>
              </a:spcBef>
              <a:buNone/>
            </a:pPr>
            <a:r>
              <a:rPr lang="en-US" altLang="en-US" sz="2800" dirty="0" err="1">
                <a:solidFill>
                  <a:srgbClr val="002060"/>
                </a:solidFill>
                <a:cs typeface="Arial" panose="020B0604020202020204" pitchFamily="34" charset="0"/>
              </a:rPr>
              <a:t>về</a:t>
            </a:r>
            <a:r>
              <a:rPr lang="en-US" altLang="en-US" sz="2800" dirty="0">
                <a:solidFill>
                  <a:srgbClr val="002060"/>
                </a:solidFill>
                <a:cs typeface="Arial" panose="020B0604020202020204" pitchFamily="34" charset="0"/>
              </a:rPr>
              <a:t> SKSS </a:t>
            </a:r>
            <a:r>
              <a:rPr lang="en-US" altLang="en-US" sz="2800" dirty="0" err="1">
                <a:solidFill>
                  <a:srgbClr val="002060"/>
                </a:solidFill>
                <a:cs typeface="Arial" panose="020B0604020202020204" pitchFamily="34" charset="0"/>
              </a:rPr>
              <a:t>liên</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quan</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tương</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ứng</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với</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lứa</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tuổi</a:t>
            </a:r>
            <a:r>
              <a:rPr lang="en-US" altLang="en-US" sz="2800" dirty="0">
                <a:solidFill>
                  <a:srgbClr val="002060"/>
                </a:solidFill>
                <a:cs typeface="Arial" panose="020B0604020202020204" pitchFamily="34" charset="0"/>
              </a:rPr>
              <a:t> VTN, </a:t>
            </a:r>
            <a:r>
              <a:rPr lang="en-US" altLang="en-US" sz="2800" dirty="0" err="1">
                <a:solidFill>
                  <a:srgbClr val="002060"/>
                </a:solidFill>
                <a:cs typeface="Arial" panose="020B0604020202020204" pitchFamily="34" charset="0"/>
              </a:rPr>
              <a:t>đó</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là</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tình</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trạng</a:t>
            </a:r>
            <a:r>
              <a:rPr lang="en-US" altLang="en-US" sz="2800" dirty="0">
                <a:solidFill>
                  <a:srgbClr val="002060"/>
                </a:solidFill>
                <a:cs typeface="Arial" panose="020B0604020202020204" pitchFamily="34" charset="0"/>
              </a:rPr>
              <a:t>: </a:t>
            </a:r>
          </a:p>
          <a:p>
            <a:pPr algn="just">
              <a:spcBef>
                <a:spcPct val="0"/>
              </a:spcBef>
              <a:buNone/>
            </a:pPr>
            <a:endParaRPr lang="en-US" altLang="en-US" sz="2800" dirty="0">
              <a:cs typeface="Arial" panose="020B0604020202020204" pitchFamily="34" charset="0"/>
            </a:endParaRPr>
          </a:p>
          <a:p>
            <a:pPr algn="just">
              <a:spcBef>
                <a:spcPct val="0"/>
              </a:spcBef>
              <a:buNone/>
            </a:pPr>
            <a:r>
              <a:rPr lang="en-US" altLang="en-US" sz="2800" dirty="0">
                <a:cs typeface="Arial" panose="020B0604020202020204" pitchFamily="34" charset="0"/>
              </a:rPr>
              <a:t>+</a:t>
            </a:r>
            <a:r>
              <a:rPr lang="en-US" altLang="en-US" sz="2800" dirty="0">
                <a:solidFill>
                  <a:srgbClr val="002060"/>
                </a:solidFill>
                <a:cs typeface="Arial" panose="020B0604020202020204" pitchFamily="34" charset="0"/>
              </a:rPr>
              <a:t> </a:t>
            </a:r>
            <a:r>
              <a:rPr lang="en-US" altLang="en-US" sz="2800" u="sng" dirty="0" err="1">
                <a:cs typeface="Arial" panose="020B0604020202020204" pitchFamily="34" charset="0"/>
              </a:rPr>
              <a:t>Khỏe</a:t>
            </a:r>
            <a:r>
              <a:rPr lang="en-US" altLang="en-US" sz="2800" u="sng" dirty="0">
                <a:cs typeface="Arial" panose="020B0604020202020204" pitchFamily="34" charset="0"/>
              </a:rPr>
              <a:t> </a:t>
            </a:r>
            <a:r>
              <a:rPr lang="en-US" altLang="en-US" sz="2800" u="sng" dirty="0" err="1">
                <a:cs typeface="Arial" panose="020B0604020202020204" pitchFamily="34" charset="0"/>
              </a:rPr>
              <a:t>mạnh</a:t>
            </a:r>
            <a:r>
              <a:rPr lang="en-US" altLang="en-US" sz="2800" u="sng" dirty="0">
                <a:cs typeface="Arial" panose="020B0604020202020204" pitchFamily="34" charset="0"/>
              </a:rPr>
              <a:t> </a:t>
            </a:r>
            <a:r>
              <a:rPr lang="en-US" altLang="en-US" sz="2800" u="sng" dirty="0" err="1">
                <a:cs typeface="Arial" panose="020B0604020202020204" pitchFamily="34" charset="0"/>
              </a:rPr>
              <a:t>của</a:t>
            </a:r>
            <a:r>
              <a:rPr lang="en-US" altLang="en-US" sz="2800" u="sng" dirty="0">
                <a:cs typeface="Arial" panose="020B0604020202020204" pitchFamily="34" charset="0"/>
              </a:rPr>
              <a:t> VTN </a:t>
            </a:r>
            <a:r>
              <a:rPr lang="en-US" altLang="en-US" sz="2800" u="sng" dirty="0" err="1">
                <a:cs typeface="Arial" panose="020B0604020202020204" pitchFamily="34" charset="0"/>
              </a:rPr>
              <a:t>về</a:t>
            </a:r>
            <a:r>
              <a:rPr lang="en-US" altLang="en-US" sz="2800" u="sng" dirty="0">
                <a:cs typeface="Arial" panose="020B0604020202020204" pitchFamily="34" charset="0"/>
              </a:rPr>
              <a:t> </a:t>
            </a:r>
            <a:r>
              <a:rPr lang="en-US" altLang="en-US" sz="2800" u="sng" dirty="0" err="1">
                <a:cs typeface="Arial" panose="020B0604020202020204" pitchFamily="34" charset="0"/>
              </a:rPr>
              <a:t>thể</a:t>
            </a:r>
            <a:r>
              <a:rPr lang="en-US" altLang="en-US" sz="2800" u="sng" dirty="0">
                <a:cs typeface="Arial" panose="020B0604020202020204" pitchFamily="34" charset="0"/>
              </a:rPr>
              <a:t> </a:t>
            </a:r>
            <a:r>
              <a:rPr lang="en-US" altLang="en-US" sz="2800" u="sng" dirty="0" err="1">
                <a:cs typeface="Arial" panose="020B0604020202020204" pitchFamily="34" charset="0"/>
              </a:rPr>
              <a:t>chất</a:t>
            </a:r>
            <a:r>
              <a:rPr lang="en-US" altLang="en-US" sz="2800" u="sng" dirty="0">
                <a:cs typeface="Arial" panose="020B0604020202020204" pitchFamily="34" charset="0"/>
              </a:rPr>
              <a:t>, </a:t>
            </a:r>
            <a:r>
              <a:rPr lang="en-US" altLang="en-US" sz="2800" u="sng" dirty="0" err="1">
                <a:cs typeface="Arial" panose="020B0604020202020204" pitchFamily="34" charset="0"/>
              </a:rPr>
              <a:t>tinh</a:t>
            </a:r>
            <a:r>
              <a:rPr lang="en-US" altLang="en-US" sz="2800" u="sng" dirty="0">
                <a:cs typeface="Arial" panose="020B0604020202020204" pitchFamily="34" charset="0"/>
              </a:rPr>
              <a:t> </a:t>
            </a:r>
            <a:r>
              <a:rPr lang="en-US" altLang="en-US" sz="2800" u="sng" dirty="0" err="1">
                <a:cs typeface="Arial" panose="020B0604020202020204" pitchFamily="34" charset="0"/>
              </a:rPr>
              <a:t>thần</a:t>
            </a:r>
            <a:r>
              <a:rPr lang="en-US" altLang="en-US" sz="2800" u="sng" dirty="0">
                <a:cs typeface="Arial" panose="020B0604020202020204" pitchFamily="34" charset="0"/>
              </a:rPr>
              <a:t> </a:t>
            </a:r>
            <a:r>
              <a:rPr lang="en-US" altLang="en-US" sz="2800" u="sng" dirty="0" err="1">
                <a:cs typeface="Arial" panose="020B0604020202020204" pitchFamily="34" charset="0"/>
              </a:rPr>
              <a:t>và</a:t>
            </a:r>
            <a:r>
              <a:rPr lang="en-US" altLang="en-US" sz="2800" u="sng" dirty="0">
                <a:cs typeface="Arial" panose="020B0604020202020204" pitchFamily="34" charset="0"/>
              </a:rPr>
              <a:t> </a:t>
            </a:r>
            <a:r>
              <a:rPr lang="en-US" altLang="en-US" sz="2800" u="sng" dirty="0" err="1">
                <a:cs typeface="Arial" panose="020B0604020202020204" pitchFamily="34" charset="0"/>
              </a:rPr>
              <a:t>xã</a:t>
            </a:r>
            <a:r>
              <a:rPr lang="en-US" altLang="en-US" sz="2800" u="sng" dirty="0">
                <a:cs typeface="Arial" panose="020B0604020202020204" pitchFamily="34" charset="0"/>
              </a:rPr>
              <a:t> </a:t>
            </a:r>
            <a:r>
              <a:rPr lang="en-US" altLang="en-US" sz="2800" u="sng" dirty="0" err="1">
                <a:cs typeface="Arial" panose="020B0604020202020204" pitchFamily="34" charset="0"/>
              </a:rPr>
              <a:t>hội</a:t>
            </a:r>
            <a:r>
              <a:rPr lang="en-US" altLang="en-US" sz="2800" u="sng" dirty="0">
                <a:cs typeface="Arial" panose="020B0604020202020204" pitchFamily="34" charset="0"/>
              </a:rPr>
              <a:t> </a:t>
            </a:r>
          </a:p>
          <a:p>
            <a:pPr algn="just">
              <a:spcBef>
                <a:spcPct val="0"/>
              </a:spcBef>
              <a:buNone/>
            </a:pPr>
            <a:r>
              <a:rPr lang="en-US" altLang="en-US" sz="2800" dirty="0" err="1">
                <a:solidFill>
                  <a:srgbClr val="FF0000"/>
                </a:solidFill>
                <a:cs typeface="Arial" panose="020B0604020202020204" pitchFamily="34" charset="0"/>
              </a:rPr>
              <a:t>trong</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mọi</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vấn</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đề</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liên</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quan</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đến</a:t>
            </a:r>
            <a:r>
              <a:rPr lang="en-US" altLang="en-US" sz="2800" dirty="0">
                <a:solidFill>
                  <a:srgbClr val="FF0000"/>
                </a:solidFill>
                <a:cs typeface="Arial" panose="020B0604020202020204" pitchFamily="34" charset="0"/>
              </a:rPr>
              <a:t> </a:t>
            </a:r>
          </a:p>
          <a:p>
            <a:pPr algn="just">
              <a:spcBef>
                <a:spcPct val="0"/>
              </a:spcBef>
              <a:buNone/>
            </a:pPr>
            <a:endParaRPr lang="en-US" altLang="en-US" sz="2800" u="sng" dirty="0">
              <a:cs typeface="Arial" panose="020B0604020202020204" pitchFamily="34" charset="0"/>
            </a:endParaRPr>
          </a:p>
          <a:p>
            <a:pPr algn="just">
              <a:spcBef>
                <a:spcPct val="0"/>
              </a:spcBef>
              <a:buNone/>
            </a:pPr>
            <a:r>
              <a:rPr lang="en-US" altLang="en-US" sz="2800" u="sng" dirty="0">
                <a:cs typeface="Arial" panose="020B0604020202020204" pitchFamily="34" charset="0"/>
              </a:rPr>
              <a:t>+ </a:t>
            </a:r>
            <a:r>
              <a:rPr lang="en-US" altLang="en-US" sz="2800" u="sng" dirty="0" err="1">
                <a:cs typeface="Arial" panose="020B0604020202020204" pitchFamily="34" charset="0"/>
              </a:rPr>
              <a:t>Hệ</a:t>
            </a:r>
            <a:r>
              <a:rPr lang="en-US" altLang="en-US" sz="2800" u="sng" dirty="0">
                <a:cs typeface="Arial" panose="020B0604020202020204" pitchFamily="34" charset="0"/>
              </a:rPr>
              <a:t> </a:t>
            </a:r>
            <a:r>
              <a:rPr lang="en-US" altLang="en-US" sz="2800" u="sng" dirty="0" err="1">
                <a:cs typeface="Arial" panose="020B0604020202020204" pitchFamily="34" charset="0"/>
              </a:rPr>
              <a:t>thống</a:t>
            </a:r>
            <a:r>
              <a:rPr lang="en-US" altLang="en-US" sz="2800" u="sng" dirty="0">
                <a:cs typeface="Arial" panose="020B0604020202020204" pitchFamily="34" charset="0"/>
              </a:rPr>
              <a:t> </a:t>
            </a:r>
            <a:r>
              <a:rPr lang="en-US" altLang="en-US" sz="2800" u="sng" dirty="0" err="1">
                <a:cs typeface="Arial" panose="020B0604020202020204" pitchFamily="34" charset="0"/>
              </a:rPr>
              <a:t>sinh</a:t>
            </a:r>
            <a:r>
              <a:rPr lang="en-US" altLang="en-US" sz="2800" u="sng" dirty="0">
                <a:cs typeface="Arial" panose="020B0604020202020204" pitchFamily="34" charset="0"/>
              </a:rPr>
              <a:t> </a:t>
            </a:r>
            <a:r>
              <a:rPr lang="en-US" altLang="en-US" sz="2800" u="sng" dirty="0" err="1">
                <a:cs typeface="Arial" panose="020B0604020202020204" pitchFamily="34" charset="0"/>
              </a:rPr>
              <a:t>sản</a:t>
            </a:r>
            <a:r>
              <a:rPr lang="en-US" altLang="en-US" sz="2800" u="sng" dirty="0">
                <a:cs typeface="Arial" panose="020B0604020202020204" pitchFamily="34" charset="0"/>
              </a:rPr>
              <a:t>, </a:t>
            </a:r>
            <a:r>
              <a:rPr lang="en-US" altLang="en-US" sz="2800" u="sng" dirty="0" err="1">
                <a:cs typeface="Arial" panose="020B0604020202020204" pitchFamily="34" charset="0"/>
              </a:rPr>
              <a:t>chức</a:t>
            </a:r>
            <a:r>
              <a:rPr lang="en-US" altLang="en-US" sz="2800" u="sng" dirty="0">
                <a:cs typeface="Arial" panose="020B0604020202020204" pitchFamily="34" charset="0"/>
              </a:rPr>
              <a:t> </a:t>
            </a:r>
            <a:r>
              <a:rPr lang="en-US" altLang="en-US" sz="2800" u="sng" dirty="0" err="1">
                <a:cs typeface="Arial" panose="020B0604020202020204" pitchFamily="34" charset="0"/>
              </a:rPr>
              <a:t>năng</a:t>
            </a:r>
            <a:r>
              <a:rPr lang="en-US" altLang="en-US" sz="2800" u="sng" dirty="0">
                <a:cs typeface="Arial" panose="020B0604020202020204" pitchFamily="34" charset="0"/>
              </a:rPr>
              <a:t> </a:t>
            </a:r>
            <a:r>
              <a:rPr lang="en-US" altLang="en-US" sz="2800" u="sng" dirty="0" err="1">
                <a:cs typeface="Arial" panose="020B0604020202020204" pitchFamily="34" charset="0"/>
              </a:rPr>
              <a:t>và</a:t>
            </a:r>
            <a:r>
              <a:rPr lang="en-US" altLang="en-US" sz="2800" u="sng" dirty="0">
                <a:cs typeface="Arial" panose="020B0604020202020204" pitchFamily="34" charset="0"/>
              </a:rPr>
              <a:t> </a:t>
            </a:r>
            <a:r>
              <a:rPr lang="en-US" altLang="en-US" sz="2800" u="sng" dirty="0" err="1">
                <a:cs typeface="Arial" panose="020B0604020202020204" pitchFamily="34" charset="0"/>
              </a:rPr>
              <a:t>quá</a:t>
            </a:r>
            <a:r>
              <a:rPr lang="en-US" altLang="en-US" sz="2800" u="sng" dirty="0">
                <a:cs typeface="Arial" panose="020B0604020202020204" pitchFamily="34" charset="0"/>
              </a:rPr>
              <a:t> </a:t>
            </a:r>
            <a:r>
              <a:rPr lang="en-US" altLang="en-US" sz="2800" u="sng" dirty="0" err="1">
                <a:cs typeface="Arial" panose="020B0604020202020204" pitchFamily="34" charset="0"/>
              </a:rPr>
              <a:t>trình</a:t>
            </a:r>
            <a:r>
              <a:rPr lang="en-US" altLang="en-US" sz="2800" u="sng" dirty="0">
                <a:cs typeface="Arial" panose="020B0604020202020204" pitchFamily="34" charset="0"/>
              </a:rPr>
              <a:t> </a:t>
            </a:r>
            <a:r>
              <a:rPr lang="en-US" altLang="en-US" sz="2800" u="sng" dirty="0" err="1">
                <a:cs typeface="Arial" panose="020B0604020202020204" pitchFamily="34" charset="0"/>
              </a:rPr>
              <a:t>hoạt</a:t>
            </a:r>
            <a:r>
              <a:rPr lang="en-US" altLang="en-US" sz="2800" u="sng" dirty="0">
                <a:cs typeface="Arial" panose="020B0604020202020204" pitchFamily="34" charset="0"/>
              </a:rPr>
              <a:t> </a:t>
            </a:r>
            <a:r>
              <a:rPr lang="en-US" altLang="en-US" sz="2800" u="sng" dirty="0" err="1">
                <a:cs typeface="Arial" panose="020B0604020202020204" pitchFamily="34" charset="0"/>
              </a:rPr>
              <a:t>động</a:t>
            </a:r>
            <a:r>
              <a:rPr lang="en-US" altLang="en-US" sz="2800" u="sng" dirty="0">
                <a:cs typeface="Arial" panose="020B0604020202020204" pitchFamily="34" charset="0"/>
              </a:rPr>
              <a:t> </a:t>
            </a:r>
            <a:r>
              <a:rPr lang="en-US" altLang="en-US" sz="2800" u="sng" dirty="0" err="1">
                <a:cs typeface="Arial" panose="020B0604020202020204" pitchFamily="34" charset="0"/>
              </a:rPr>
              <a:t>của</a:t>
            </a:r>
            <a:r>
              <a:rPr lang="en-US" altLang="en-US" sz="2800" u="sng" dirty="0">
                <a:cs typeface="Arial" panose="020B0604020202020204" pitchFamily="34" charset="0"/>
              </a:rPr>
              <a:t> </a:t>
            </a:r>
            <a:r>
              <a:rPr lang="en-US" altLang="en-US" sz="2800" u="sng" dirty="0" err="1">
                <a:cs typeface="Arial" panose="020B0604020202020204" pitchFamily="34" charset="0"/>
              </a:rPr>
              <a:t>nó</a:t>
            </a:r>
            <a:r>
              <a:rPr lang="en-US" altLang="en-US" sz="2800" u="sng" dirty="0">
                <a:cs typeface="Arial" panose="020B0604020202020204" pitchFamily="34" charset="0"/>
              </a:rPr>
              <a:t>.</a:t>
            </a:r>
          </a:p>
          <a:p>
            <a:pPr>
              <a:spcBef>
                <a:spcPct val="0"/>
              </a:spcBef>
              <a:buFontTx/>
              <a:buNone/>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6852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C54E-5E2E-4E1F-8FA6-EB90199BAD96}"/>
              </a:ext>
            </a:extLst>
          </p:cNvPr>
          <p:cNvSpPr>
            <a:spLocks noGrp="1"/>
          </p:cNvSpPr>
          <p:nvPr>
            <p:ph type="title"/>
          </p:nvPr>
        </p:nvSpPr>
        <p:spPr>
          <a:xfrm>
            <a:off x="1" y="0"/>
            <a:ext cx="11710218" cy="983226"/>
          </a:xfrm>
        </p:spPr>
        <p:txBody>
          <a:bodyPr>
            <a:normAutofit/>
          </a:bodyPr>
          <a:lstStyle/>
          <a:p>
            <a:pPr algn="ctr"/>
            <a:r>
              <a:rPr lang="en-US" sz="2400" b="1" dirty="0">
                <a:solidFill>
                  <a:srgbClr val="FF0000"/>
                </a:solidFill>
                <a:latin typeface="Arial" panose="020B0604020202020204" pitchFamily="34" charset="0"/>
                <a:cs typeface="Arial" panose="020B0604020202020204" pitchFamily="34" charset="0"/>
              </a:rPr>
              <a:t>MỘT SỐ KỸ NĂNG THOÁT THÂN </a:t>
            </a:r>
            <a:br>
              <a:rPr lang="en-US" sz="2400" b="1" dirty="0">
                <a:solidFill>
                  <a:srgbClr val="FF00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KHI BỊ XÂM HẠI</a:t>
            </a:r>
          </a:p>
        </p:txBody>
      </p:sp>
      <p:sp>
        <p:nvSpPr>
          <p:cNvPr id="3" name="Content Placeholder 2">
            <a:extLst>
              <a:ext uri="{FF2B5EF4-FFF2-40B4-BE49-F238E27FC236}">
                <a16:creationId xmlns:a16="http://schemas.microsoft.com/office/drawing/2014/main" id="{FEA9A9C1-154E-43F7-A398-2EEAB64123BB}"/>
              </a:ext>
            </a:extLst>
          </p:cNvPr>
          <p:cNvSpPr>
            <a:spLocks noGrp="1"/>
          </p:cNvSpPr>
          <p:nvPr>
            <p:ph idx="1"/>
          </p:nvPr>
        </p:nvSpPr>
        <p:spPr>
          <a:xfrm>
            <a:off x="1602657" y="1108537"/>
            <a:ext cx="9950245" cy="3880773"/>
          </a:xfrm>
        </p:spPr>
        <p:txBody>
          <a:bodyPr/>
          <a:lstStyle/>
          <a:p>
            <a:pPr marL="0" indent="0">
              <a:buNone/>
            </a:pPr>
            <a:r>
              <a:rPr lang="en-US" sz="2800" i="1" dirty="0">
                <a:solidFill>
                  <a:srgbClr val="002060"/>
                </a:solidFill>
              </a:rPr>
              <a:t>1</a:t>
            </a:r>
            <a:r>
              <a:rPr lang="en-US" sz="2800" i="1" dirty="0">
                <a:solidFill>
                  <a:srgbClr val="0000FF"/>
                </a:solidFill>
              </a:rPr>
              <a:t>.</a:t>
            </a:r>
            <a:r>
              <a:rPr lang="vi-VN" sz="2800" i="1" dirty="0">
                <a:solidFill>
                  <a:srgbClr val="0000FF"/>
                </a:solidFill>
              </a:rPr>
              <a:t>Đánh vào chỗ hiểm</a:t>
            </a:r>
          </a:p>
          <a:p>
            <a:pPr marL="0" indent="0">
              <a:buNone/>
            </a:pPr>
            <a:r>
              <a:rPr lang="en-US" sz="2800" i="1" dirty="0">
                <a:solidFill>
                  <a:srgbClr val="0000FF"/>
                </a:solidFill>
              </a:rPr>
              <a:t>2.</a:t>
            </a:r>
            <a:r>
              <a:rPr lang="vi-VN" sz="2800" i="1" dirty="0">
                <a:solidFill>
                  <a:srgbClr val="0000FF"/>
                </a:solidFill>
              </a:rPr>
              <a:t>Thoát ra khi bị ôm từ đằng trước</a:t>
            </a:r>
          </a:p>
          <a:p>
            <a:pPr marL="0" indent="0">
              <a:buNone/>
            </a:pPr>
            <a:r>
              <a:rPr lang="en-US" sz="2800" i="1" dirty="0">
                <a:solidFill>
                  <a:srgbClr val="0000FF"/>
                </a:solidFill>
              </a:rPr>
              <a:t>3.</a:t>
            </a:r>
            <a:r>
              <a:rPr lang="vi-VN" sz="2800" i="1" dirty="0">
                <a:solidFill>
                  <a:srgbClr val="0000FF"/>
                </a:solidFill>
              </a:rPr>
              <a:t>Thoát ra khi bị ôm từ đằng sau</a:t>
            </a:r>
          </a:p>
          <a:p>
            <a:pPr marL="0" indent="0">
              <a:buNone/>
            </a:pPr>
            <a:r>
              <a:rPr lang="en-US" sz="2800" i="1" dirty="0">
                <a:solidFill>
                  <a:srgbClr val="0000FF"/>
                </a:solidFill>
              </a:rPr>
              <a:t>4.</a:t>
            </a:r>
            <a:r>
              <a:rPr lang="vi-VN" sz="2800" i="1" dirty="0">
                <a:solidFill>
                  <a:srgbClr val="0000FF"/>
                </a:solidFill>
              </a:rPr>
              <a:t>Thoát ra khi bị cầm tay kéo đi</a:t>
            </a:r>
          </a:p>
          <a:p>
            <a:pPr marL="0" indent="0">
              <a:buNone/>
            </a:pPr>
            <a:r>
              <a:rPr lang="en-US" sz="2800" i="1" dirty="0">
                <a:solidFill>
                  <a:srgbClr val="0000FF"/>
                </a:solidFill>
              </a:rPr>
              <a:t>5.</a:t>
            </a:r>
            <a:r>
              <a:rPr lang="vi-VN" sz="2800" i="1" dirty="0">
                <a:solidFill>
                  <a:srgbClr val="0000FF"/>
                </a:solidFill>
              </a:rPr>
              <a:t>Thoát ra khi bị túm tóc</a:t>
            </a:r>
          </a:p>
          <a:p>
            <a:pPr marL="0" indent="0">
              <a:buNone/>
            </a:pPr>
            <a:r>
              <a:rPr lang="en-US" sz="2800" i="1" dirty="0">
                <a:solidFill>
                  <a:srgbClr val="0000FF"/>
                </a:solidFill>
              </a:rPr>
              <a:t>6. </a:t>
            </a:r>
            <a:r>
              <a:rPr lang="vi-VN" sz="2800" i="1" dirty="0">
                <a:solidFill>
                  <a:srgbClr val="0000FF"/>
                </a:solidFill>
              </a:rPr>
              <a:t>Nói dối tạo sự đồng tình rồi tìm cách thoát thân</a:t>
            </a:r>
          </a:p>
          <a:p>
            <a:endParaRPr lang="en-US" dirty="0"/>
          </a:p>
        </p:txBody>
      </p:sp>
    </p:spTree>
    <p:extLst>
      <p:ext uri="{BB962C8B-B14F-4D97-AF65-F5344CB8AC3E}">
        <p14:creationId xmlns:p14="http://schemas.microsoft.com/office/powerpoint/2010/main" val="2319700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DE35-6DFD-4F19-B283-620FBE2C7022}"/>
              </a:ext>
            </a:extLst>
          </p:cNvPr>
          <p:cNvSpPr>
            <a:spLocks noGrp="1"/>
          </p:cNvSpPr>
          <p:nvPr>
            <p:ph type="title"/>
          </p:nvPr>
        </p:nvSpPr>
        <p:spPr>
          <a:xfrm>
            <a:off x="88490" y="98324"/>
            <a:ext cx="11651226" cy="717652"/>
          </a:xfrm>
        </p:spPr>
        <p:txBody>
          <a:bodyPr>
            <a:normAutofit/>
          </a:bodyPr>
          <a:lstStyle/>
          <a:p>
            <a:pPr algn="ctr"/>
            <a:r>
              <a:rPr lang="vi-VN" sz="3200" b="1" dirty="0">
                <a:solidFill>
                  <a:srgbClr val="FF0000"/>
                </a:solidFill>
                <a:latin typeface="Arial" panose="020B0604020202020204" pitchFamily="34" charset="0"/>
                <a:cs typeface="Arial" panose="020B0604020202020204" pitchFamily="34" charset="0"/>
              </a:rPr>
              <a:t>TƯƠNG LAI CỦA BẠN - DO BẠN QUYẾT ĐỊNH</a:t>
            </a:r>
            <a:endParaRPr lang="en-US" sz="3200" b="1" dirty="0">
              <a:solidFill>
                <a:srgbClr val="FF0000"/>
              </a:solidFill>
              <a:latin typeface=".VnAristote" panose="020B7200000000000000"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152282E1-19BA-4DEE-99C6-C64B80A1E30F}"/>
              </a:ext>
            </a:extLst>
          </p:cNvPr>
          <p:cNvPicPr>
            <a:picLocks noGrp="1" noChangeAspect="1"/>
          </p:cNvPicPr>
          <p:nvPr>
            <p:ph idx="1"/>
          </p:nvPr>
        </p:nvPicPr>
        <p:blipFill>
          <a:blip r:embed="rId3"/>
          <a:stretch>
            <a:fillRect/>
          </a:stretch>
        </p:blipFill>
        <p:spPr>
          <a:xfrm>
            <a:off x="1" y="815976"/>
            <a:ext cx="11552902" cy="6042024"/>
          </a:xfrm>
          <a:prstGeom prst="rect">
            <a:avLst/>
          </a:prstGeom>
        </p:spPr>
      </p:pic>
    </p:spTree>
    <p:extLst>
      <p:ext uri="{BB962C8B-B14F-4D97-AF65-F5344CB8AC3E}">
        <p14:creationId xmlns:p14="http://schemas.microsoft.com/office/powerpoint/2010/main" val="3946184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6818-C5B3-4027-8D4B-4B9CBD2E6FC7}"/>
              </a:ext>
            </a:extLst>
          </p:cNvPr>
          <p:cNvSpPr>
            <a:spLocks noGrp="1"/>
          </p:cNvSpPr>
          <p:nvPr>
            <p:ph type="title"/>
          </p:nvPr>
        </p:nvSpPr>
        <p:spPr>
          <a:xfrm>
            <a:off x="0" y="98323"/>
            <a:ext cx="11729884" cy="1832077"/>
          </a:xfrm>
        </p:spPr>
        <p:txBody>
          <a:bodyPr/>
          <a:lstStyle/>
          <a:p>
            <a:pPr algn="ctr"/>
            <a:r>
              <a:rPr lang="vi-VN" b="1" dirty="0">
                <a:solidFill>
                  <a:srgbClr val="FF0000"/>
                </a:solidFill>
                <a:latin typeface="Arial" panose="020B0604020202020204" pitchFamily="34" charset="0"/>
                <a:cs typeface="Arial" panose="020B0604020202020204" pitchFamily="34" charset="0"/>
              </a:rPr>
              <a:t>TRÂN TRỌNG CẢM ƠN!</a:t>
            </a:r>
            <a:br>
              <a:rPr lang="vi-VN" b="1" dirty="0">
                <a:solidFill>
                  <a:srgbClr val="FF0000"/>
                </a:solidFill>
                <a:latin typeface="Arial" panose="020B0604020202020204" pitchFamily="34" charset="0"/>
                <a:cs typeface="Arial" panose="020B0604020202020204" pitchFamily="34" charset="0"/>
              </a:rPr>
            </a:br>
            <a:endParaRPr lang="en-US" b="1" dirty="0">
              <a:solidFill>
                <a:srgbClr val="FF0000"/>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98237089-35F6-4781-BEB1-17DB664A6950}"/>
              </a:ext>
            </a:extLst>
          </p:cNvPr>
          <p:cNvPicPr>
            <a:picLocks noGrp="1" noChangeAspect="1"/>
          </p:cNvPicPr>
          <p:nvPr>
            <p:ph idx="1"/>
          </p:nvPr>
        </p:nvPicPr>
        <p:blipFill>
          <a:blip r:embed="rId2"/>
          <a:stretch>
            <a:fillRect/>
          </a:stretch>
        </p:blipFill>
        <p:spPr>
          <a:xfrm>
            <a:off x="0" y="953730"/>
            <a:ext cx="11729884" cy="5904270"/>
          </a:xfrm>
          <a:prstGeom prst="rect">
            <a:avLst/>
          </a:prstGeom>
        </p:spPr>
      </p:pic>
    </p:spTree>
    <p:extLst>
      <p:ext uri="{BB962C8B-B14F-4D97-AF65-F5344CB8AC3E}">
        <p14:creationId xmlns:p14="http://schemas.microsoft.com/office/powerpoint/2010/main" val="330437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114300"/>
            <a:ext cx="12026537" cy="628650"/>
          </a:xfrm>
        </p:spPr>
        <p:txBody>
          <a:bodyPr>
            <a:noAutofit/>
          </a:bodyPr>
          <a:lstStyle/>
          <a:p>
            <a:r>
              <a:rPr lang="vi-VN" sz="2400" b="1" i="1" dirty="0">
                <a:solidFill>
                  <a:srgbClr val="FF0000"/>
                </a:solidFill>
                <a:latin typeface="Arial" panose="020B0604020202020204" pitchFamily="34" charset="0"/>
                <a:cs typeface="Arial" panose="020B0604020202020204" pitchFamily="34" charset="0"/>
              </a:rPr>
              <a:t>1.3. NHỮNG QUYỀN CỦA VTN/TN VỀ SỨC</a:t>
            </a:r>
            <a:r>
              <a:rPr lang="en-US" sz="2400" b="1" i="1" dirty="0">
                <a:solidFill>
                  <a:srgbClr val="FF0000"/>
                </a:solidFill>
                <a:latin typeface="Arial" panose="020B0604020202020204" pitchFamily="34" charset="0"/>
                <a:cs typeface="Arial" panose="020B0604020202020204" pitchFamily="34" charset="0"/>
              </a:rPr>
              <a:t> </a:t>
            </a:r>
            <a:r>
              <a:rPr lang="vi-VN" sz="2400" b="1" i="1" dirty="0">
                <a:solidFill>
                  <a:srgbClr val="FF0000"/>
                </a:solidFill>
                <a:latin typeface="Arial" panose="020B0604020202020204" pitchFamily="34" charset="0"/>
                <a:cs typeface="Arial" panose="020B0604020202020204" pitchFamily="34" charset="0"/>
              </a:rPr>
              <a:t>KHỎE/SKSS/SKTD</a:t>
            </a:r>
            <a:endParaRPr lang="en-US" sz="2400" b="1" i="1" dirty="0">
              <a:solidFill>
                <a:srgbClr val="FF0000"/>
              </a:solidFill>
            </a:endParaRPr>
          </a:p>
        </p:txBody>
      </p:sp>
      <p:sp>
        <p:nvSpPr>
          <p:cNvPr id="3" name="Content Placeholder 2"/>
          <p:cNvSpPr>
            <a:spLocks noGrp="1"/>
          </p:cNvSpPr>
          <p:nvPr>
            <p:ph idx="1"/>
          </p:nvPr>
        </p:nvSpPr>
        <p:spPr>
          <a:xfrm>
            <a:off x="0" y="742950"/>
            <a:ext cx="12113622" cy="6334125"/>
          </a:xfrm>
        </p:spPr>
        <p:txBody>
          <a:bodyPr>
            <a:noAutofit/>
          </a:bodyPr>
          <a:lstStyle/>
          <a:p>
            <a:pPr marL="0" lvl="0" indent="0" algn="just" fontAlgn="base">
              <a:buNone/>
            </a:pPr>
            <a:r>
              <a:rPr lang="vi-VN" sz="2800" i="1" dirty="0">
                <a:solidFill>
                  <a:srgbClr val="002060"/>
                </a:solidFill>
                <a:latin typeface="Arial" panose="020B0604020202020204" pitchFamily="34" charset="0"/>
                <a:cs typeface="Arial" panose="020B0604020202020204" pitchFamily="34" charset="0"/>
              </a:rPr>
              <a:t>VTN/TN có tất cả các quyền cơ bản về SKSS/SKTD, đặc biệt cần thiết các quyền:</a:t>
            </a:r>
            <a:endParaRPr lang="en-US" sz="2800" i="1" dirty="0">
              <a:solidFill>
                <a:srgbClr val="002060"/>
              </a:solidFill>
              <a:latin typeface="Arial" panose="020B0604020202020204" pitchFamily="34" charset="0"/>
              <a:cs typeface="Arial" panose="020B0604020202020204" pitchFamily="34" charset="0"/>
            </a:endParaRPr>
          </a:p>
          <a:p>
            <a:pPr marL="0" lvl="0" indent="0" algn="just" fontAlgn="base">
              <a:buNone/>
            </a:pPr>
            <a:r>
              <a:rPr lang="en-US" sz="2800" i="1" dirty="0">
                <a:solidFill>
                  <a:schemeClr val="tx1"/>
                </a:solidFill>
                <a:latin typeface="Arial" panose="020B0604020202020204" pitchFamily="34" charset="0"/>
                <a:cs typeface="Arial" panose="020B0604020202020204" pitchFamily="34" charset="0"/>
              </a:rPr>
              <a:t>- Q</a:t>
            </a:r>
            <a:r>
              <a:rPr lang="vi-VN" sz="2800" i="1" dirty="0">
                <a:solidFill>
                  <a:schemeClr val="tx1"/>
                </a:solidFill>
                <a:latin typeface="Arial" panose="020B0604020202020204" pitchFamily="34" charset="0"/>
                <a:cs typeface="Arial" panose="020B0604020202020204" pitchFamily="34" charset="0"/>
              </a:rPr>
              <a:t>uyền được thông tin đầy đủ, chính xác về </a:t>
            </a:r>
            <a:r>
              <a:rPr lang="vi-VN" sz="2800" i="1" dirty="0">
                <a:solidFill>
                  <a:srgbClr val="FF0000"/>
                </a:solidFill>
                <a:latin typeface="Arial" panose="020B0604020202020204" pitchFamily="34" charset="0"/>
                <a:cs typeface="Arial" panose="020B0604020202020204" pitchFamily="34" charset="0"/>
              </a:rPr>
              <a:t>sức khỏe/SKSS/SKTD</a:t>
            </a:r>
            <a:r>
              <a:rPr lang="vi-VN" sz="2800" i="1" dirty="0">
                <a:solidFill>
                  <a:schemeClr val="tx1"/>
                </a:solidFill>
                <a:latin typeface="Arial" panose="020B0604020202020204" pitchFamily="34" charset="0"/>
                <a:cs typeface="Arial" panose="020B0604020202020204" pitchFamily="34" charset="0"/>
              </a:rPr>
              <a:t>.</a:t>
            </a:r>
            <a:endParaRPr lang="en-US" sz="2800" i="1" dirty="0">
              <a:solidFill>
                <a:schemeClr val="tx1"/>
              </a:solidFill>
              <a:latin typeface="Arial" panose="020B0604020202020204" pitchFamily="34" charset="0"/>
              <a:cs typeface="Arial" panose="020B0604020202020204" pitchFamily="34" charset="0"/>
            </a:endParaRPr>
          </a:p>
          <a:p>
            <a:pPr marL="0" lvl="0" indent="0" algn="just" fontAlgn="base">
              <a:buNone/>
            </a:pPr>
            <a:r>
              <a:rPr lang="en-US" sz="2800" i="1" dirty="0">
                <a:solidFill>
                  <a:schemeClr val="tx1"/>
                </a:solidFill>
                <a:latin typeface="Arial" panose="020B0604020202020204" pitchFamily="34" charset="0"/>
                <a:cs typeface="Arial" panose="020B0604020202020204" pitchFamily="34" charset="0"/>
              </a:rPr>
              <a:t>- </a:t>
            </a:r>
            <a:r>
              <a:rPr lang="vi-VN" sz="2800" i="1" dirty="0">
                <a:solidFill>
                  <a:schemeClr val="tx1"/>
                </a:solidFill>
                <a:latin typeface="Arial" panose="020B0604020202020204" pitchFamily="34" charset="0"/>
                <a:cs typeface="Arial" panose="020B0604020202020204" pitchFamily="34" charset="0"/>
              </a:rPr>
              <a:t>Quyền tiếp cận các dịch vụ chăm sóc </a:t>
            </a:r>
            <a:r>
              <a:rPr lang="vi-VN" sz="2800" i="1" dirty="0">
                <a:solidFill>
                  <a:srgbClr val="FF0000"/>
                </a:solidFill>
                <a:latin typeface="Arial" panose="020B0604020202020204" pitchFamily="34" charset="0"/>
                <a:cs typeface="Arial" panose="020B0604020202020204" pitchFamily="34" charset="0"/>
              </a:rPr>
              <a:t>sức khỏe/SKSS/SKTD </a:t>
            </a:r>
            <a:r>
              <a:rPr lang="vi-VN" sz="2800" i="1" dirty="0">
                <a:solidFill>
                  <a:schemeClr val="tx1"/>
                </a:solidFill>
                <a:latin typeface="Arial" panose="020B0604020202020204" pitchFamily="34" charset="0"/>
                <a:cs typeface="Arial" panose="020B0604020202020204" pitchFamily="34" charset="0"/>
              </a:rPr>
              <a:t>phù hợp và có chất lượng.</a:t>
            </a:r>
            <a:endParaRPr lang="en-US" sz="2800" i="1" dirty="0">
              <a:solidFill>
                <a:schemeClr val="tx1"/>
              </a:solidFill>
              <a:latin typeface="Arial" panose="020B0604020202020204" pitchFamily="34" charset="0"/>
              <a:cs typeface="Arial" panose="020B0604020202020204" pitchFamily="34" charset="0"/>
            </a:endParaRPr>
          </a:p>
          <a:p>
            <a:pPr marL="0" lvl="0" indent="0" algn="just" fontAlgn="base">
              <a:buNone/>
            </a:pPr>
            <a:r>
              <a:rPr lang="en-US" sz="2800" i="1" dirty="0">
                <a:solidFill>
                  <a:schemeClr val="tx1"/>
                </a:solidFill>
                <a:latin typeface="Arial" panose="020B0604020202020204" pitchFamily="34" charset="0"/>
                <a:cs typeface="Arial" panose="020B0604020202020204" pitchFamily="34" charset="0"/>
              </a:rPr>
              <a:t>- </a:t>
            </a:r>
            <a:r>
              <a:rPr lang="vi-VN" sz="2800" i="1" dirty="0">
                <a:solidFill>
                  <a:schemeClr val="tx1"/>
                </a:solidFill>
                <a:latin typeface="Arial" panose="020B0604020202020204" pitchFamily="34" charset="0"/>
                <a:cs typeface="Arial" panose="020B0604020202020204" pitchFamily="34" charset="0"/>
              </a:rPr>
              <a:t>Quyền được </a:t>
            </a:r>
            <a:r>
              <a:rPr lang="vi-VN" sz="2800" i="1" dirty="0">
                <a:solidFill>
                  <a:srgbClr val="FF0000"/>
                </a:solidFill>
                <a:latin typeface="Arial" panose="020B0604020202020204" pitchFamily="34" charset="0"/>
                <a:cs typeface="Arial" panose="020B0604020202020204" pitchFamily="34" charset="0"/>
              </a:rPr>
              <a:t>đối xử bình đẳng, tôn trọng, không bị cưỡng bức, bạo hành.</a:t>
            </a:r>
            <a:endParaRPr lang="en-US" sz="2800" i="1" dirty="0">
              <a:solidFill>
                <a:srgbClr val="FF0000"/>
              </a:solidFill>
              <a:latin typeface="Arial" panose="020B0604020202020204" pitchFamily="34" charset="0"/>
              <a:cs typeface="Arial" panose="020B0604020202020204" pitchFamily="34" charset="0"/>
            </a:endParaRPr>
          </a:p>
          <a:p>
            <a:pPr marL="0" lvl="0" indent="0" algn="just" fontAlgn="base">
              <a:buNone/>
            </a:pPr>
            <a:r>
              <a:rPr lang="en-US" sz="2800" i="1" dirty="0">
                <a:solidFill>
                  <a:schemeClr val="tx1"/>
                </a:solidFill>
                <a:latin typeface="Arial" panose="020B0604020202020204" pitchFamily="34" charset="0"/>
                <a:cs typeface="Arial" panose="020B0604020202020204" pitchFamily="34" charset="0"/>
              </a:rPr>
              <a:t>- </a:t>
            </a:r>
            <a:r>
              <a:rPr lang="vi-VN" sz="2800" i="1" dirty="0">
                <a:solidFill>
                  <a:schemeClr val="tx1"/>
                </a:solidFill>
                <a:latin typeface="Arial" panose="020B0604020202020204" pitchFamily="34" charset="0"/>
                <a:cs typeface="Arial" panose="020B0604020202020204" pitchFamily="34" charset="0"/>
              </a:rPr>
              <a:t> Quyền </a:t>
            </a:r>
            <a:r>
              <a:rPr lang="vi-VN" sz="2800" i="1" u="sng" dirty="0">
                <a:solidFill>
                  <a:srgbClr val="FF0000"/>
                </a:solidFill>
                <a:latin typeface="Arial" panose="020B0604020202020204" pitchFamily="34" charset="0"/>
                <a:cs typeface="Arial" panose="020B0604020202020204" pitchFamily="34" charset="0"/>
              </a:rPr>
              <a:t>tự quyết định và chịu trách nhiệm </a:t>
            </a:r>
            <a:r>
              <a:rPr lang="vi-VN" sz="2800" i="1" dirty="0">
                <a:solidFill>
                  <a:schemeClr val="tx1"/>
                </a:solidFill>
                <a:latin typeface="Arial" panose="020B0604020202020204" pitchFamily="34" charset="0"/>
                <a:cs typeface="Arial" panose="020B0604020202020204" pitchFamily="34" charset="0"/>
              </a:rPr>
              <a:t>về quyết định của mình trong các vấn đề liên quan đến sức khỏe/SKSS/SKTD </a:t>
            </a:r>
            <a:r>
              <a:rPr lang="vi-VN" sz="2800" i="1" dirty="0">
                <a:solidFill>
                  <a:srgbClr val="002060"/>
                </a:solidFill>
                <a:latin typeface="Arial" panose="020B0604020202020204" pitchFamily="34" charset="0"/>
                <a:cs typeface="Arial" panose="020B0604020202020204" pitchFamily="34" charset="0"/>
              </a:rPr>
              <a:t>(kết hôn hay không, giữ thai hay chấm dứt thai kỳ...)</a:t>
            </a:r>
            <a:r>
              <a:rPr lang="vi-VN" sz="2800" i="1" dirty="0">
                <a:solidFill>
                  <a:schemeClr val="tx1"/>
                </a:solidFill>
                <a:latin typeface="Arial" panose="020B0604020202020204" pitchFamily="34" charset="0"/>
                <a:cs typeface="Arial" panose="020B0604020202020204" pitchFamily="34" charset="0"/>
              </a:rPr>
              <a:t> trên cơ sở được cung cấp đầy đủ thông tin và phù hợp với pháp luật.</a:t>
            </a:r>
            <a:endParaRPr lang="en-US" sz="2800" i="1" dirty="0">
              <a:solidFill>
                <a:schemeClr val="tx1"/>
              </a:solidFill>
              <a:latin typeface="Arial" panose="020B0604020202020204" pitchFamily="34" charset="0"/>
              <a:cs typeface="Arial" panose="020B0604020202020204" pitchFamily="34"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351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7315"/>
          </a:xfrm>
        </p:spPr>
        <p:txBody>
          <a:bodyPr>
            <a:noAutofit/>
          </a:bodyPr>
          <a:lstStyle/>
          <a:p>
            <a:r>
              <a:rPr lang="vi-VN" sz="2400" b="1" i="1" dirty="0">
                <a:solidFill>
                  <a:srgbClr val="FF0000"/>
                </a:solidFill>
                <a:latin typeface="Arial" panose="020B0604020202020204" pitchFamily="34" charset="0"/>
                <a:cs typeface="Arial" panose="020B0604020202020204" pitchFamily="34" charset="0"/>
              </a:rPr>
              <a:t>1.4. NHỮNG RÀO CẢN KHIẾN VTN/TN KHÓ THỰC HIỆN MONG MUỐN VÀ </a:t>
            </a:r>
            <a:r>
              <a:rPr lang="en-US" sz="2400" b="1" i="1" dirty="0">
                <a:solidFill>
                  <a:srgbClr val="FF0000"/>
                </a:solidFill>
                <a:latin typeface="Arial" panose="020B0604020202020204" pitchFamily="34" charset="0"/>
                <a:cs typeface="Arial" panose="020B0604020202020204" pitchFamily="34" charset="0"/>
              </a:rPr>
              <a:t> </a:t>
            </a:r>
            <a:r>
              <a:rPr lang="vi-VN" sz="2400" b="1" i="1" dirty="0">
                <a:solidFill>
                  <a:srgbClr val="FF0000"/>
                </a:solidFill>
                <a:latin typeface="Arial" panose="020B0604020202020204" pitchFamily="34" charset="0"/>
                <a:cs typeface="Arial" panose="020B0604020202020204" pitchFamily="34" charset="0"/>
              </a:rPr>
              <a:t>QUYỀN TRONG LĨNH</a:t>
            </a:r>
            <a:r>
              <a:rPr lang="en-US" sz="2400" b="1" i="1" dirty="0">
                <a:solidFill>
                  <a:srgbClr val="FF0000"/>
                </a:solidFill>
                <a:latin typeface="Arial" panose="020B0604020202020204" pitchFamily="34" charset="0"/>
                <a:cs typeface="Arial" panose="020B0604020202020204" pitchFamily="34" charset="0"/>
              </a:rPr>
              <a:t> </a:t>
            </a:r>
            <a:r>
              <a:rPr lang="vi-VN" sz="2400" b="1" i="1" dirty="0">
                <a:solidFill>
                  <a:srgbClr val="FF0000"/>
                </a:solidFill>
                <a:latin typeface="Arial" panose="020B0604020202020204" pitchFamily="34" charset="0"/>
                <a:cs typeface="Arial" panose="020B0604020202020204" pitchFamily="34" charset="0"/>
              </a:rPr>
              <a:t>VỰC SKSS/SKTD</a:t>
            </a:r>
            <a:r>
              <a:rPr lang="vi-VN" sz="2000" b="1" dirty="0">
                <a:solidFill>
                  <a:srgbClr val="FF0000"/>
                </a:solidFill>
                <a:latin typeface="Arial" panose="020B0604020202020204" pitchFamily="34" charset="0"/>
                <a:cs typeface="Arial" panose="020B0604020202020204" pitchFamily="34" charset="0"/>
              </a:rPr>
              <a:t>.</a:t>
            </a:r>
            <a:endParaRPr lang="en-US" sz="2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731520"/>
            <a:ext cx="11799278" cy="6031230"/>
          </a:xfrm>
        </p:spPr>
        <p:txBody>
          <a:bodyPr>
            <a:normAutofit/>
          </a:bodyPr>
          <a:lstStyle/>
          <a:p>
            <a:pPr marL="0" indent="0" algn="just">
              <a:spcBef>
                <a:spcPts val="600"/>
              </a:spcBef>
              <a:spcAft>
                <a:spcPts val="600"/>
              </a:spcAft>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Quan niệm của xã hội đối với việc chăm sóc và giáo dục SKSS/SKTD cho VTN/TN còn hạn chế, chưa thống nhất.</a:t>
            </a:r>
            <a:endParaRPr lang="en-US" sz="2800" i="1" dirty="0">
              <a:solidFill>
                <a:srgbClr val="0000FF"/>
              </a:solidFill>
              <a:latin typeface="Arial" panose="020B0604020202020204" pitchFamily="34" charset="0"/>
              <a:cs typeface="Arial" panose="020B0604020202020204" pitchFamily="34" charset="0"/>
            </a:endParaRPr>
          </a:p>
          <a:p>
            <a:pPr marL="0" lvl="0" indent="0" algn="just" fontAlgn="base">
              <a:spcBef>
                <a:spcPts val="600"/>
              </a:spcBef>
              <a:spcAft>
                <a:spcPts val="600"/>
              </a:spcAft>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Các chính sách, chiến lược về SKSS/SKTD cho thanh thiếu niên còn ít, chưa cụ thể, chưa có nhiều chính sách động viên VTN/TN.</a:t>
            </a:r>
            <a:endParaRPr lang="en-US" sz="2800" i="1" dirty="0">
              <a:solidFill>
                <a:srgbClr val="0000FF"/>
              </a:solidFill>
              <a:latin typeface="Arial" panose="020B0604020202020204" pitchFamily="34" charset="0"/>
              <a:cs typeface="Arial" panose="020B0604020202020204" pitchFamily="34" charset="0"/>
            </a:endParaRPr>
          </a:p>
          <a:p>
            <a:pPr marL="0" lvl="0" indent="0" algn="just" fontAlgn="base">
              <a:spcBef>
                <a:spcPts val="600"/>
              </a:spcBef>
              <a:spcAft>
                <a:spcPts val="600"/>
              </a:spcAft>
              <a:buNone/>
            </a:pPr>
            <a:r>
              <a:rPr lang="en-US" sz="2800" i="1" dirty="0">
                <a:solidFill>
                  <a:srgbClr val="0000FF"/>
                </a:solidFill>
                <a:latin typeface="Arial" panose="020B0604020202020204" pitchFamily="34" charset="0"/>
                <a:cs typeface="Arial" panose="020B0604020202020204" pitchFamily="34" charset="0"/>
              </a:rPr>
              <a:t>-</a:t>
            </a:r>
            <a:r>
              <a:rPr lang="vi-VN" sz="2800" i="1" dirty="0">
                <a:solidFill>
                  <a:srgbClr val="0000FF"/>
                </a:solidFill>
                <a:latin typeface="Arial" panose="020B0604020202020204" pitchFamily="34" charset="0"/>
                <a:cs typeface="Arial" panose="020B0604020202020204" pitchFamily="34" charset="0"/>
              </a:rPr>
              <a:t> Thiếu các cơ sở cung cấp dịch vụ sức khỏe thân thiện với VTN/TN.</a:t>
            </a:r>
            <a:endParaRPr lang="en-US" sz="2800" i="1" dirty="0">
              <a:solidFill>
                <a:srgbClr val="0000FF"/>
              </a:solidFill>
              <a:latin typeface="Arial" panose="020B0604020202020204" pitchFamily="34" charset="0"/>
              <a:cs typeface="Arial" panose="020B0604020202020204" pitchFamily="34" charset="0"/>
            </a:endParaRPr>
          </a:p>
          <a:p>
            <a:pPr marL="0" lvl="0" indent="0" algn="just" fontAlgn="base">
              <a:spcBef>
                <a:spcPts val="600"/>
              </a:spcBef>
              <a:spcAft>
                <a:spcPts val="600"/>
              </a:spcAft>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Thái độ định kiến của thầy cô giáo, cha mẹ, cộng đồng, đặc biệt là người cung cấp dịch vụ, đối với việc cung cấp thông tin và dịch vụ chăm sóc SKSS/SKTD là những rào cản lớn đối với VTN/TN.</a:t>
            </a:r>
            <a:endParaRPr lang="en-US" sz="2800" i="1" dirty="0">
              <a:solidFill>
                <a:srgbClr val="0000FF"/>
              </a:solidFill>
              <a:latin typeface="Arial" panose="020B0604020202020204" pitchFamily="34" charset="0"/>
              <a:cs typeface="Arial" panose="020B0604020202020204" pitchFamily="34" charset="0"/>
            </a:endParaRPr>
          </a:p>
          <a:p>
            <a:pPr marL="0" indent="0" algn="just">
              <a:spcBef>
                <a:spcPts val="600"/>
              </a:spcBef>
              <a:spcAft>
                <a:spcPts val="600"/>
              </a:spcAft>
              <a:buNone/>
            </a:pPr>
            <a:r>
              <a:rPr lang="en-US" sz="2800" i="1" dirty="0">
                <a:solidFill>
                  <a:srgbClr val="0000FF"/>
                </a:solidFill>
                <a:latin typeface="Arial" panose="020B0604020202020204" pitchFamily="34" charset="0"/>
                <a:cs typeface="Arial" panose="020B0604020202020204" pitchFamily="34" charset="0"/>
              </a:rPr>
              <a:t>- </a:t>
            </a:r>
            <a:r>
              <a:rPr lang="vi-VN" sz="2800" i="1" dirty="0">
                <a:solidFill>
                  <a:srgbClr val="0000FF"/>
                </a:solidFill>
                <a:latin typeface="Arial" panose="020B0604020202020204" pitchFamily="34" charset="0"/>
                <a:cs typeface="Arial" panose="020B0604020202020204" pitchFamily="34" charset="0"/>
              </a:rPr>
              <a:t>Đa số các cán bộ cung cấp dịch vụ còn chưa được huấn luyện để biết cách làm việc với VTN/TN</a:t>
            </a:r>
            <a:endParaRPr lang="en-US" sz="2800" i="1" dirty="0">
              <a:solidFill>
                <a:srgbClr val="0000FF"/>
              </a:solidFill>
              <a:latin typeface="Arial" panose="020B0604020202020204" pitchFamily="34" charset="0"/>
              <a:cs typeface="Arial" panose="020B0604020202020204" pitchFamily="34" charset="0"/>
            </a:endParaRPr>
          </a:p>
          <a:p>
            <a:endParaRPr lang="en-US" sz="2700" dirty="0"/>
          </a:p>
        </p:txBody>
      </p:sp>
    </p:spTree>
    <p:extLst>
      <p:ext uri="{BB962C8B-B14F-4D97-AF65-F5344CB8AC3E}">
        <p14:creationId xmlns:p14="http://schemas.microsoft.com/office/powerpoint/2010/main" val="194242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53089-9EC9-0A0A-3623-A99AA3843C2B}"/>
              </a:ext>
            </a:extLst>
          </p:cNvPr>
          <p:cNvSpPr>
            <a:spLocks noGrp="1"/>
          </p:cNvSpPr>
          <p:nvPr>
            <p:ph idx="1"/>
          </p:nvPr>
        </p:nvSpPr>
        <p:spPr>
          <a:xfrm>
            <a:off x="148045" y="0"/>
            <a:ext cx="12043955" cy="6858000"/>
          </a:xfrm>
        </p:spPr>
        <p:txBody>
          <a:bodyPr>
            <a:normAutofit/>
          </a:bodyPr>
          <a:lstStyle/>
          <a:p>
            <a:pPr marL="0" indent="0" algn="ctr">
              <a:buNone/>
            </a:pP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cơ</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bản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vị</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thành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niên</a:t>
            </a:r>
            <a:r>
              <a:rPr lang="en-US" sz="2800" dirty="0">
                <a:solidFill>
                  <a:srgbClr val="FF0000"/>
                </a:solidFill>
                <a:latin typeface="Arial" panose="020B0604020202020204" pitchFamily="34" charset="0"/>
                <a:cs typeface="Arial" panose="020B0604020202020204" pitchFamily="34" charset="0"/>
              </a:rPr>
              <a:t> </a:t>
            </a:r>
          </a:p>
          <a:p>
            <a:pPr marL="0" indent="0" algn="just">
              <a:buNone/>
            </a:pPr>
            <a:r>
              <a:rPr lang="vi-VN" sz="2800" dirty="0">
                <a:solidFill>
                  <a:srgbClr val="0000FF"/>
                </a:solidFill>
              </a:rPr>
              <a:t>Vị thành niên là giai đoạn chuyển tiếp từ trẻ em sang người lớn, với sự thay đổi về thể chất, tâm lý và xã hội, bao gồm sự phát triển của cơ thể, thay đổi về nhận thức, tình cảm, và các mối quan hệ xã hội. </a:t>
            </a:r>
          </a:p>
          <a:p>
            <a:pPr marL="0" indent="0">
              <a:buNone/>
            </a:pPr>
            <a:r>
              <a:rPr lang="en-US" sz="2800" b="1" dirty="0">
                <a:solidFill>
                  <a:srgbClr val="FF0000"/>
                </a:solidFill>
              </a:rPr>
              <a:t>* </a:t>
            </a:r>
            <a:r>
              <a:rPr lang="vi-VN" sz="2800" b="1" dirty="0">
                <a:solidFill>
                  <a:srgbClr val="FF0000"/>
                </a:solidFill>
              </a:rPr>
              <a:t>Đặc điểm:</a:t>
            </a:r>
          </a:p>
          <a:p>
            <a:pPr marL="0" indent="0">
              <a:buNone/>
            </a:pPr>
            <a:r>
              <a:rPr lang="en-US" sz="2800" dirty="0">
                <a:solidFill>
                  <a:srgbClr val="0000FF"/>
                </a:solidFill>
              </a:rPr>
              <a:t>- </a:t>
            </a:r>
            <a:r>
              <a:rPr lang="vi-VN" sz="2800" dirty="0">
                <a:solidFill>
                  <a:srgbClr val="0000FF"/>
                </a:solidFill>
              </a:rPr>
              <a:t>Giai đoạn này thường đi kèm với sự thay đổi tâm lý phức tạp, mong muốn khẳng định bản thân, phát triển tính độc lập, và có những thay đổi trong nhận thức và trí tuệ. </a:t>
            </a:r>
          </a:p>
          <a:p>
            <a:pPr marL="0" indent="0">
              <a:buNone/>
            </a:pPr>
            <a:r>
              <a:rPr lang="en-US" sz="2800" dirty="0">
                <a:solidFill>
                  <a:srgbClr val="FF0000"/>
                </a:solidFill>
              </a:rPr>
              <a:t>- </a:t>
            </a:r>
            <a:r>
              <a:rPr lang="vi-VN" sz="2800" dirty="0">
                <a:solidFill>
                  <a:srgbClr val="FF0000"/>
                </a:solidFill>
              </a:rPr>
              <a:t>Các giai đoạn nhỏ hơn</a:t>
            </a:r>
            <a:r>
              <a:rPr lang="en-US" sz="2800" dirty="0">
                <a:solidFill>
                  <a:srgbClr val="FF0000"/>
                </a:solidFill>
              </a:rPr>
              <a:t> </a:t>
            </a:r>
            <a:r>
              <a:rPr lang="en-US" sz="2800" dirty="0" err="1">
                <a:solidFill>
                  <a:srgbClr val="FF0000"/>
                </a:solidFill>
              </a:rPr>
              <a:t>gồm</a:t>
            </a:r>
            <a:r>
              <a:rPr lang="vi-VN" sz="2800" dirty="0">
                <a:solidFill>
                  <a:srgbClr val="FF0000"/>
                </a:solidFill>
              </a:rPr>
              <a:t>:</a:t>
            </a:r>
            <a:r>
              <a:rPr lang="en-US" sz="2800" dirty="0">
                <a:solidFill>
                  <a:srgbClr val="FF0000"/>
                </a:solidFill>
              </a:rPr>
              <a:t> </a:t>
            </a:r>
          </a:p>
          <a:p>
            <a:pPr marL="0" indent="0">
              <a:buNone/>
            </a:pPr>
            <a:r>
              <a:rPr lang="en-US" sz="2800" dirty="0">
                <a:solidFill>
                  <a:srgbClr val="0000FF"/>
                </a:solidFill>
              </a:rPr>
              <a:t>+ </a:t>
            </a:r>
            <a:r>
              <a:rPr lang="vi-VN" sz="2800" dirty="0">
                <a:solidFill>
                  <a:srgbClr val="0000FF"/>
                </a:solidFill>
              </a:rPr>
              <a:t>vị thành niên sớm (10-13 tuổi), </a:t>
            </a:r>
            <a:endParaRPr lang="en-US" sz="2800" dirty="0">
              <a:solidFill>
                <a:srgbClr val="0000FF"/>
              </a:solidFill>
            </a:endParaRPr>
          </a:p>
          <a:p>
            <a:pPr marL="0" indent="0">
              <a:buNone/>
            </a:pPr>
            <a:r>
              <a:rPr lang="en-US" sz="2800" dirty="0">
                <a:solidFill>
                  <a:srgbClr val="0000FF"/>
                </a:solidFill>
              </a:rPr>
              <a:t>+ </a:t>
            </a:r>
            <a:r>
              <a:rPr lang="vi-VN" sz="2800" dirty="0">
                <a:solidFill>
                  <a:srgbClr val="0000FF"/>
                </a:solidFill>
              </a:rPr>
              <a:t>vị thành niên giữa (14-16 tuổi), </a:t>
            </a:r>
            <a:endParaRPr lang="en-US" sz="2800" dirty="0">
              <a:solidFill>
                <a:srgbClr val="0000FF"/>
              </a:solidFill>
            </a:endParaRPr>
          </a:p>
          <a:p>
            <a:pPr marL="0" indent="0">
              <a:buNone/>
            </a:pPr>
            <a:r>
              <a:rPr lang="en-US" sz="2800" dirty="0">
                <a:solidFill>
                  <a:srgbClr val="0000FF"/>
                </a:solidFill>
              </a:rPr>
              <a:t>+ </a:t>
            </a:r>
            <a:r>
              <a:rPr lang="vi-VN" sz="2800" dirty="0">
                <a:solidFill>
                  <a:srgbClr val="0000FF"/>
                </a:solidFill>
              </a:rPr>
              <a:t>vị thành niên muộn (17-19 tuổi). </a:t>
            </a:r>
          </a:p>
        </p:txBody>
      </p:sp>
    </p:spTree>
    <p:extLst>
      <p:ext uri="{BB962C8B-B14F-4D97-AF65-F5344CB8AC3E}">
        <p14:creationId xmlns:p14="http://schemas.microsoft.com/office/powerpoint/2010/main" val="994499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5"/>
            <a:ext cx="12192000" cy="619125"/>
          </a:xfrm>
        </p:spPr>
        <p:txBody>
          <a:bodyPr>
            <a:normAutofit/>
          </a:bodyPr>
          <a:lstStyle/>
          <a:p>
            <a:r>
              <a:rPr lang="vi-VN" sz="2800" b="1" dirty="0">
                <a:solidFill>
                  <a:srgbClr val="FF0000"/>
                </a:solidFill>
                <a:latin typeface="Arial" panose="020B0604020202020204" pitchFamily="34" charset="0"/>
                <a:cs typeface="Arial" panose="020B0604020202020204" pitchFamily="34" charset="0"/>
              </a:rPr>
              <a:t>  </a:t>
            </a:r>
            <a:r>
              <a:rPr lang="vi-VN" sz="2400" b="1" dirty="0">
                <a:solidFill>
                  <a:srgbClr val="FF0000"/>
                </a:solidFill>
                <a:latin typeface="Arial" panose="020B0604020202020204" pitchFamily="34" charset="0"/>
                <a:cs typeface="Arial" panose="020B0604020202020204" pitchFamily="34" charset="0"/>
              </a:rPr>
              <a:t>2. </a:t>
            </a:r>
            <a:r>
              <a:rPr lang="en-US" sz="2400" b="1" dirty="0">
                <a:solidFill>
                  <a:srgbClr val="FF0000"/>
                </a:solidFill>
                <a:latin typeface="Arial" panose="020B0604020202020204" pitchFamily="34" charset="0"/>
                <a:cs typeface="Arial" panose="020B0604020202020204" pitchFamily="34" charset="0"/>
              </a:rPr>
              <a:t>NHỮNG THÔNG TIN </a:t>
            </a:r>
            <a:r>
              <a:rPr lang="vi-VN" sz="2400" b="1" dirty="0">
                <a:solidFill>
                  <a:srgbClr val="FF0000"/>
                </a:solidFill>
                <a:latin typeface="Arial" panose="020B0604020202020204" pitchFamily="34" charset="0"/>
                <a:cs typeface="Arial" panose="020B0604020202020204" pitchFamily="34" charset="0"/>
              </a:rPr>
              <a:t>VỊ THÀNH NIÊN</a:t>
            </a:r>
            <a:r>
              <a:rPr lang="en-US" sz="2400" b="1" dirty="0">
                <a:solidFill>
                  <a:srgbClr val="FF0000"/>
                </a:solidFill>
                <a:latin typeface="Arial" panose="020B0604020202020204" pitchFamily="34" charset="0"/>
                <a:cs typeface="Arial" panose="020B0604020202020204" pitchFamily="34" charset="0"/>
              </a:rPr>
              <a:t> CẦN BIẾT</a:t>
            </a:r>
          </a:p>
        </p:txBody>
      </p:sp>
      <p:sp>
        <p:nvSpPr>
          <p:cNvPr id="3" name="Content Placeholder 2"/>
          <p:cNvSpPr>
            <a:spLocks noGrp="1"/>
          </p:cNvSpPr>
          <p:nvPr>
            <p:ph idx="1"/>
          </p:nvPr>
        </p:nvSpPr>
        <p:spPr>
          <a:xfrm>
            <a:off x="0" y="761999"/>
            <a:ext cx="11813628" cy="5953125"/>
          </a:xfrm>
        </p:spPr>
        <p:txBody>
          <a:bodyPr>
            <a:noAutofit/>
          </a:bodyPr>
          <a:lstStyle/>
          <a:p>
            <a:pPr marL="0" indent="0">
              <a:buNone/>
              <a:defRPr/>
            </a:pPr>
            <a:r>
              <a:rPr lang="vi-VN" sz="2800" dirty="0">
                <a:solidFill>
                  <a:srgbClr val="0000FF"/>
                </a:solidFill>
                <a:latin typeface="Arial" panose="020B0604020202020204" pitchFamily="34" charset="0"/>
                <a:cs typeface="Arial" panose="020B0604020202020204" pitchFamily="34" charset="0"/>
              </a:rPr>
              <a:t>- Đặc điểm phát triển cơ thể, tâm - sinh lý tuổi VTN.</a:t>
            </a:r>
            <a:endParaRPr lang="en-US" sz="2800" dirty="0">
              <a:solidFill>
                <a:srgbClr val="0000FF"/>
              </a:solidFill>
              <a:latin typeface="Arial" panose="020B0604020202020204" pitchFamily="34" charset="0"/>
              <a:cs typeface="Arial" panose="020B0604020202020204" pitchFamily="34" charset="0"/>
            </a:endParaRPr>
          </a:p>
          <a:p>
            <a:pPr marL="0" indent="0">
              <a:buNone/>
              <a:defRPr/>
            </a:pPr>
            <a:r>
              <a:rPr lang="vi-VN" sz="2800" dirty="0">
                <a:solidFill>
                  <a:srgbClr val="0000FF"/>
                </a:solidFill>
                <a:latin typeface="Arial" panose="020B0604020202020204" pitchFamily="34" charset="0"/>
                <a:cs typeface="Arial" panose="020B0604020202020204" pitchFamily="34" charset="0"/>
              </a:rPr>
              <a:t>- Kinh nguyệt bình thường và bất thường tuổi VTN.</a:t>
            </a:r>
            <a:endParaRPr lang="en-US" sz="2800" dirty="0">
              <a:solidFill>
                <a:srgbClr val="0000FF"/>
              </a:solidFill>
              <a:latin typeface="Arial" panose="020B0604020202020204" pitchFamily="34" charset="0"/>
              <a:cs typeface="Arial" panose="020B0604020202020204" pitchFamily="34" charset="0"/>
            </a:endParaRPr>
          </a:p>
          <a:p>
            <a:pPr marL="0" indent="0">
              <a:buNone/>
              <a:defRPr/>
            </a:pPr>
            <a:r>
              <a:rPr lang="vi-VN" sz="2800" dirty="0">
                <a:solidFill>
                  <a:srgbClr val="0000FF"/>
                </a:solidFill>
                <a:latin typeface="Arial" panose="020B0604020202020204" pitchFamily="34" charset="0"/>
                <a:cs typeface="Arial" panose="020B0604020202020204" pitchFamily="34" charset="0"/>
              </a:rPr>
              <a:t>- Thai nghén và sinh đẻ ở tuổi VTN.</a:t>
            </a:r>
            <a:endParaRPr lang="en-US" sz="2800" dirty="0">
              <a:solidFill>
                <a:srgbClr val="0000FF"/>
              </a:solidFill>
              <a:latin typeface="Arial" panose="020B0604020202020204" pitchFamily="34" charset="0"/>
              <a:cs typeface="Arial" panose="020B0604020202020204" pitchFamily="34" charset="0"/>
            </a:endParaRPr>
          </a:p>
          <a:p>
            <a:pPr marL="0" indent="0">
              <a:buNone/>
              <a:defRPr/>
            </a:pPr>
            <a:r>
              <a:rPr lang="en-US" sz="2800" dirty="0">
                <a:solidFill>
                  <a:srgbClr val="0000FF"/>
                </a:solidFill>
                <a:latin typeface="Arial" panose="020B0604020202020204" pitchFamily="34" charset="0"/>
                <a:cs typeface="Arial" panose="020B0604020202020204" pitchFamily="34" charset="0"/>
              </a:rPr>
              <a:t>- Các </a:t>
            </a:r>
            <a:r>
              <a:rPr lang="en-US" sz="2800" dirty="0" err="1">
                <a:solidFill>
                  <a:srgbClr val="0000FF"/>
                </a:solidFill>
                <a:latin typeface="Arial" panose="020B0604020202020204" pitchFamily="34" charset="0"/>
                <a:cs typeface="Arial" panose="020B0604020202020204" pitchFamily="34" charset="0"/>
              </a:rPr>
              <a:t>biện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pháp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tránh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thai</a:t>
            </a:r>
            <a:r>
              <a:rPr lang="en-US" sz="2800" dirty="0">
                <a:solidFill>
                  <a:srgbClr val="0000FF"/>
                </a:solidFill>
                <a:latin typeface="Arial" panose="020B0604020202020204" pitchFamily="34" charset="0"/>
                <a:cs typeface="Arial" panose="020B0604020202020204" pitchFamily="34" charset="0"/>
              </a:rPr>
              <a:t> ở </a:t>
            </a:r>
            <a:r>
              <a:rPr lang="en-US" sz="2800" dirty="0" err="1">
                <a:solidFill>
                  <a:srgbClr val="0000FF"/>
                </a:solidFill>
                <a:latin typeface="Arial" panose="020B0604020202020204" pitchFamily="34" charset="0"/>
                <a:cs typeface="Arial" panose="020B0604020202020204" pitchFamily="34" charset="0"/>
              </a:rPr>
              <a:t>tuổi</a:t>
            </a:r>
            <a:r>
              <a:rPr lang="en-US" sz="2800" dirty="0">
                <a:solidFill>
                  <a:srgbClr val="0000FF"/>
                </a:solidFill>
                <a:latin typeface="Arial" panose="020B0604020202020204" pitchFamily="34" charset="0"/>
                <a:cs typeface="Arial" panose="020B0604020202020204" pitchFamily="34" charset="0"/>
              </a:rPr>
              <a:t> VTN.</a:t>
            </a:r>
          </a:p>
          <a:p>
            <a:pPr marL="0" indent="0">
              <a:buNone/>
              <a:defRPr/>
            </a:pP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Tiết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dịch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âm</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đạo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hoặc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niệu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đạo</a:t>
            </a:r>
            <a:r>
              <a:rPr lang="en-US" sz="2800" dirty="0">
                <a:solidFill>
                  <a:srgbClr val="0000FF"/>
                </a:solidFill>
                <a:latin typeface="Arial" panose="020B0604020202020204" pitchFamily="34" charset="0"/>
                <a:cs typeface="Arial" panose="020B0604020202020204" pitchFamily="34" charset="0"/>
              </a:rPr>
              <a:t> ở </a:t>
            </a:r>
            <a:r>
              <a:rPr lang="en-US" sz="2800" dirty="0" err="1">
                <a:solidFill>
                  <a:srgbClr val="0000FF"/>
                </a:solidFill>
                <a:latin typeface="Arial" panose="020B0604020202020204" pitchFamily="34" charset="0"/>
                <a:cs typeface="Arial" panose="020B0604020202020204" pitchFamily="34" charset="0"/>
              </a:rPr>
              <a:t>tuổi</a:t>
            </a:r>
            <a:r>
              <a:rPr lang="en-US" sz="2800" dirty="0">
                <a:solidFill>
                  <a:srgbClr val="0000FF"/>
                </a:solidFill>
                <a:latin typeface="Arial" panose="020B0604020202020204" pitchFamily="34" charset="0"/>
                <a:cs typeface="Arial" panose="020B0604020202020204" pitchFamily="34" charset="0"/>
              </a:rPr>
              <a:t> VTN.</a:t>
            </a:r>
          </a:p>
          <a:p>
            <a:pPr marL="0" indent="0">
              <a:buNone/>
              <a:defRPr/>
            </a:pP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Mộng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thủ</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dâm</a:t>
            </a:r>
            <a:r>
              <a:rPr lang="en-US" sz="2800" dirty="0">
                <a:solidFill>
                  <a:srgbClr val="0000FF"/>
                </a:solidFill>
                <a:latin typeface="Arial" panose="020B0604020202020204" pitchFamily="34" charset="0"/>
                <a:cs typeface="Arial" panose="020B0604020202020204" pitchFamily="34" charset="0"/>
              </a:rPr>
              <a:t>.</a:t>
            </a:r>
          </a:p>
          <a:p>
            <a:pPr marL="0" indent="0">
              <a:buNone/>
              <a:defRPr/>
            </a:pP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khuẩn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sản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NKLTQĐTD </a:t>
            </a:r>
            <a:r>
              <a:rPr lang="en-US" sz="2800" dirty="0" err="1">
                <a:solidFill>
                  <a:srgbClr val="0000FF"/>
                </a:solidFill>
                <a:latin typeface="Arial" panose="020B0604020202020204" pitchFamily="34" charset="0"/>
                <a:cs typeface="Arial" panose="020B0604020202020204" pitchFamily="34" charset="0"/>
              </a:rPr>
              <a:t>bao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gồm</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cả</a:t>
            </a:r>
            <a:r>
              <a:rPr lang="en-US" sz="2800" dirty="0">
                <a:solidFill>
                  <a:srgbClr val="0000FF"/>
                </a:solidFill>
                <a:latin typeface="Arial" panose="020B0604020202020204" pitchFamily="34" charset="0"/>
                <a:cs typeface="Arial" panose="020B0604020202020204" pitchFamily="34" charset="0"/>
              </a:rPr>
              <a:t> HIV/AIDS.</a:t>
            </a:r>
          </a:p>
          <a:p>
            <a:pPr marL="0" indent="0">
              <a:buNone/>
              <a:defRPr/>
            </a:pP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Tình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dục</a:t>
            </a:r>
            <a:r>
              <a:rPr lang="en-US" sz="2800" dirty="0">
                <a:solidFill>
                  <a:srgbClr val="0000FF"/>
                </a:solidFill>
                <a:latin typeface="Arial" panose="020B0604020202020204" pitchFamily="34" charset="0"/>
                <a:cs typeface="Arial" panose="020B0604020202020204" pitchFamily="34" charset="0"/>
              </a:rPr>
              <a:t> an </a:t>
            </a:r>
            <a:r>
              <a:rPr lang="en-US" sz="2800" dirty="0" err="1">
                <a:solidFill>
                  <a:srgbClr val="0000FF"/>
                </a:solidFill>
                <a:latin typeface="Arial" panose="020B0604020202020204" pitchFamily="34" charset="0"/>
                <a:cs typeface="Arial" panose="020B0604020202020204" pitchFamily="34" charset="0"/>
              </a:rPr>
              <a:t>toàn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mạnh</a:t>
            </a:r>
            <a:r>
              <a:rPr lang="en-US" sz="2800" dirty="0">
                <a:solidFill>
                  <a:srgbClr val="0000FF"/>
                </a:solidFill>
                <a:latin typeface="Arial" panose="020B0604020202020204" pitchFamily="34" charset="0"/>
                <a:cs typeface="Arial" panose="020B0604020202020204" pitchFamily="34" charset="0"/>
              </a:rPr>
              <a:t>.</a:t>
            </a:r>
          </a:p>
          <a:p>
            <a:pPr marL="0" indent="0">
              <a:buNone/>
              <a:defRPr/>
            </a:pP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Bạo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lực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lạm</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dụng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tình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dục</a:t>
            </a:r>
            <a:r>
              <a:rPr lang="en-US" sz="2800" dirty="0">
                <a:solidFill>
                  <a:srgbClr val="0000FF"/>
                </a:solidFill>
                <a:latin typeface="Arial" panose="020B0604020202020204" pitchFamily="34" charset="0"/>
                <a:cs typeface="Arial" panose="020B0604020202020204" pitchFamily="34" charset="0"/>
              </a:rPr>
              <a:t>.</a:t>
            </a:r>
          </a:p>
          <a:p>
            <a:pPr marL="0" indent="0">
              <a:buNone/>
              <a:defRPr/>
            </a:pP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Lạm</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dụng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chất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gây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nghiện</a:t>
            </a:r>
            <a:r>
              <a:rPr lang="en-US" sz="2800" dirty="0">
                <a:solidFill>
                  <a:srgbClr val="0000FF"/>
                </a:solidFill>
                <a:latin typeface="Arial" panose="020B0604020202020204" pitchFamily="34" charset="0"/>
                <a:cs typeface="Arial" panose="020B0604020202020204" pitchFamily="34" charset="0"/>
              </a:rPr>
              <a:t>.</a:t>
            </a:r>
          </a:p>
          <a:p>
            <a:endParaRPr lang="en-US" sz="1600" dirty="0"/>
          </a:p>
        </p:txBody>
      </p:sp>
    </p:spTree>
    <p:extLst>
      <p:ext uri="{BB962C8B-B14F-4D97-AF65-F5344CB8AC3E}">
        <p14:creationId xmlns:p14="http://schemas.microsoft.com/office/powerpoint/2010/main" val="77833290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4562</TotalTime>
  <Words>5955</Words>
  <Application>Microsoft Office PowerPoint</Application>
  <PresentationFormat>Widescreen</PresentationFormat>
  <Paragraphs>353</Paragraphs>
  <Slides>52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.VnAristote</vt:lpstr>
      <vt:lpstr>Arial</vt:lpstr>
      <vt:lpstr>Calibri</vt:lpstr>
      <vt:lpstr>Times New Roman</vt:lpstr>
      <vt:lpstr>Trebuchet MS</vt:lpstr>
      <vt:lpstr>Wingdings 3</vt:lpstr>
      <vt:lpstr>Facet</vt:lpstr>
      <vt:lpstr>         TRUYỀN THÔNG, TƯ VẤN CHĂM SÓC SỨC KHỎE SINH SẢNTUỔI VỊ THÀNH NIÊN   VĨNH BẢO THÁNG 9 NĂM 2025</vt:lpstr>
      <vt:lpstr> NỘI DUNG TRUYỀN THÔNG</vt:lpstr>
      <vt:lpstr>PHẦN I. THÔNG TIN CHUNG</vt:lpstr>
      <vt:lpstr>1.2. MỘT SỐ KHÁI NIỆM</vt:lpstr>
      <vt:lpstr>PowerPoint Presentation</vt:lpstr>
      <vt:lpstr>1.3. NHỮNG QUYỀN CỦA VTN/TN VỀ SỨC KHỎE/SKSS/SKTD</vt:lpstr>
      <vt:lpstr>1.4. NHỮNG RÀO CẢN KHIẾN VTN/TN KHÓ THỰC HIỆN MONG MUỐN VÀ  QUYỀN TRONG LĨNH VỰC SKSS/SKTD.</vt:lpstr>
      <vt:lpstr>PowerPoint Presentation</vt:lpstr>
      <vt:lpstr>  2. NHỮNG THÔNG TIN VỊ THÀNH NIÊN CẦN BIẾT</vt:lpstr>
      <vt:lpstr>PowerPoint Presentation</vt:lpstr>
      <vt:lpstr> 2.1. NHỮNG THAY ĐỔI VỀ GIẢI PHẪU VÀ SINH LÝ TRONG THỜI KỲ VTN</vt:lpstr>
      <vt:lpstr>2.2. SỰ PHÁT TRIỂN THỂ CHẤT CỦA TUỔI VỊ THÀNH NIÊN</vt:lpstr>
      <vt:lpstr>2.3. NHỮNG THAY ĐỔI KHI BƯỚC SANG TUỔI DẬY THÌ</vt:lpstr>
      <vt:lpstr>2.4. MỘT SỐ LƯU Ý Ở VTN NỮ</vt:lpstr>
      <vt:lpstr>PowerPoint Presentation</vt:lpstr>
      <vt:lpstr>PowerPoint Presentation</vt:lpstr>
      <vt:lpstr>PowerPoint Presentation</vt:lpstr>
      <vt:lpstr>PowerPoint Presentation</vt:lpstr>
      <vt:lpstr>     2.5. MỘT SỐ LƯU Ý Ở VTN NAM</vt:lpstr>
      <vt:lpstr>MỘT SỐ LƯU Ý Ở VTN NAM</vt:lpstr>
      <vt:lpstr>MỘT SỐ LƯU Ý Ở VTN NAM</vt:lpstr>
      <vt:lpstr>PowerPoint Presentation</vt:lpstr>
      <vt:lpstr>PowerPoint Presentation</vt:lpstr>
      <vt:lpstr>2.6. NHỮNG BIẾN ĐỔI VỀ TÂM LÝ TRONG THỜI KỲ VTN </vt:lpstr>
      <vt:lpstr>2.7. KỸ NĂNG SỐNG LIÊN QUAN ĐẾN SỨC KHỎE SINH SẢN/SỨC KHỎE TlNH DỤC CỦA VỊ THÀNH NIÊN VÀ THANH NIÊN</vt:lpstr>
      <vt:lpstr>2.8. NHỮNG KĨ NĂNG SỐNG CẦN CHO SỰ PHÁT TRIỂN  VỀ SỨC KHỎE CỦA VTN/TN</vt:lpstr>
      <vt:lpstr>2.9. TÌNH DỤC AN TOÀN</vt:lpstr>
      <vt:lpstr>PowerPoint Presentation</vt:lpstr>
      <vt:lpstr>CÁC BIỆN PHÁP TRÁNH THAI</vt:lpstr>
      <vt:lpstr>PowerPoint Presentation</vt:lpstr>
      <vt:lpstr>PowerPoint Presentation</vt:lpstr>
      <vt:lpstr>2.11. NHỮNG NGUY CƠ CÓ THỂ GẶP KHI MANG THAI Ở TUỔI VTN</vt:lpstr>
      <vt:lpstr>NHỮNG NGUY CƠ CÓ THỂ GẶP KHI MANG THAI Ở TUỔI VTN</vt:lpstr>
      <vt:lpstr>3. CÁC NGUY CƠ HAY GẶP Ở TUỔI VTN:</vt:lpstr>
      <vt:lpstr>PowerPoint Presentation</vt:lpstr>
      <vt:lpstr>IV. VTN CẦN LÀM GÌ ĐỂ PHÒNG TRÁNH NHỮNG TÁC HẠI? </vt:lpstr>
      <vt:lpstr>PowerPoint Presentation</vt:lpstr>
      <vt:lpstr>PowerPoint Presentation</vt:lpstr>
      <vt:lpstr>3. PHÒNG TRÁNH BẠO LỰC HỌC ĐƯỜNG, </vt:lpstr>
      <vt:lpstr>4. XÂM HẠI TÌNH DỤC Ở TUỔI VTN</vt:lpstr>
      <vt:lpstr>LẠM DỤNG, XÂM HẠI TÌNH DỤC</vt:lpstr>
      <vt:lpstr>XÂM HẠI TÌNH DỤC Ở TUỔI VTN</vt:lpstr>
      <vt:lpstr>NHỮNG ĐIỀU CẦN BIẾT VỀ XÂM HẠI TÌNH DỤC TRẺ EM</vt:lpstr>
      <vt:lpstr>HÀNH VI NÀO ?</vt:lpstr>
      <vt:lpstr>THỦ PHẠM LÀ AI?</vt:lpstr>
      <vt:lpstr>CÂU HỎI TRẮC NGHIỆM</vt:lpstr>
      <vt:lpstr>“QUY TẮC BÀN TAY”</vt:lpstr>
      <vt:lpstr>NĂM CẢNH BÁO BỊ XÂM HẠI</vt:lpstr>
      <vt:lpstr>BA BƯỚC CÁC EM CẦN XỬ LÝ  KHI BỊ XÂM HẠI</vt:lpstr>
      <vt:lpstr>MỘT SỐ KỸ NĂNG THOÁT THÂN  KHI BỊ XÂM HẠI</vt:lpstr>
      <vt:lpstr>TƯƠNG LAI CỦA BẠN - DO BẠN QUYẾT ĐỊNH</vt:lpstr>
      <vt:lpstr>TRÂN TRỌNG CẢM ƠN!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Chăm sóc sức khỏe  sinh sản tuổi vị thành niên</dc:title>
  <dc:creator>Administrator</dc:creator>
  <cp:lastModifiedBy>Administrator</cp:lastModifiedBy>
  <cp:revision>188</cp:revision>
  <dcterms:created xsi:type="dcterms:W3CDTF">2022-06-20T15:23:12Z</dcterms:created>
  <dcterms:modified xsi:type="dcterms:W3CDTF">2025-09-15T02:11:00Z</dcterms:modified>
</cp:coreProperties>
</file>