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65" r:id="rId2"/>
  </p:sldMasterIdLst>
  <p:notesMasterIdLst>
    <p:notesMasterId r:id="rId14"/>
  </p:notesMasterIdLst>
  <p:handoutMasterIdLst>
    <p:handoutMasterId r:id="rId15"/>
  </p:handoutMasterIdLst>
  <p:sldIdLst>
    <p:sldId id="330" r:id="rId3"/>
    <p:sldId id="337" r:id="rId4"/>
    <p:sldId id="394" r:id="rId5"/>
    <p:sldId id="371" r:id="rId6"/>
    <p:sldId id="375" r:id="rId7"/>
    <p:sldId id="376" r:id="rId8"/>
    <p:sldId id="390" r:id="rId9"/>
    <p:sldId id="395" r:id="rId10"/>
    <p:sldId id="396" r:id="rId11"/>
    <p:sldId id="397" r:id="rId12"/>
    <p:sldId id="342" r:id="rId13"/>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04">
          <p15:clr>
            <a:srgbClr val="A4A3A4"/>
          </p15:clr>
        </p15:guide>
        <p15:guide id="2" pos="30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C62F7"/>
    <a:srgbClr val="0B49B6"/>
    <a:srgbClr val="009FDE"/>
    <a:srgbClr val="4A9644"/>
    <a:srgbClr val="39C921"/>
    <a:srgbClr val="2A682B"/>
    <a:srgbClr val="4AB139"/>
    <a:srgbClr val="589941"/>
    <a:srgbClr val="2E76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93" autoAdjust="0"/>
    <p:restoredTop sz="92947" autoAdjust="0"/>
  </p:normalViewPr>
  <p:slideViewPr>
    <p:cSldViewPr>
      <p:cViewPr varScale="1">
        <p:scale>
          <a:sx n="69" d="100"/>
          <a:sy n="69" d="100"/>
        </p:scale>
        <p:origin x="178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0" d="100"/>
          <a:sy n="70" d="100"/>
        </p:scale>
        <p:origin x="-1974" y="-96"/>
      </p:cViewPr>
      <p:guideLst>
        <p:guide orient="horz" pos="2304"/>
        <p:guide pos="302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5438458" y="0"/>
            <a:ext cx="4160520" cy="365760"/>
          </a:xfrm>
          <a:prstGeom prst="rect">
            <a:avLst/>
          </a:prstGeom>
        </p:spPr>
        <p:txBody>
          <a:bodyPr vert="horz" lIns="96653" tIns="48327" rIns="96653" bIns="48327" rtlCol="0"/>
          <a:lstStyle>
            <a:lvl1pPr algn="r">
              <a:defRPr sz="1200"/>
            </a:lvl1pPr>
          </a:lstStyle>
          <a:p>
            <a:fld id="{7B184679-AB0F-40F3-99C8-A71CC07DB3BD}" type="datetimeFigureOut">
              <a:rPr lang="en-US" smtClean="0"/>
              <a:pPr/>
              <a:t>17/3/2025</a:t>
            </a:fld>
            <a:endParaRPr lang="en-US"/>
          </a:p>
        </p:txBody>
      </p:sp>
      <p:sp>
        <p:nvSpPr>
          <p:cNvPr id="4" name="Footer Placeholder 3"/>
          <p:cNvSpPr>
            <a:spLocks noGrp="1"/>
          </p:cNvSpPr>
          <p:nvPr>
            <p:ph type="ftr" sz="quarter" idx="2"/>
          </p:nvPr>
        </p:nvSpPr>
        <p:spPr>
          <a:xfrm>
            <a:off x="0" y="6948171"/>
            <a:ext cx="4160520" cy="36576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5438458" y="6948171"/>
            <a:ext cx="4160520" cy="365760"/>
          </a:xfrm>
          <a:prstGeom prst="rect">
            <a:avLst/>
          </a:prstGeom>
        </p:spPr>
        <p:txBody>
          <a:bodyPr vert="horz" lIns="96653" tIns="48327" rIns="96653" bIns="48327" rtlCol="0" anchor="b"/>
          <a:lstStyle>
            <a:lvl1pPr algn="r">
              <a:defRPr sz="1200"/>
            </a:lvl1pPr>
          </a:lstStyle>
          <a:p>
            <a:fld id="{69722CBE-B925-4EE7-B58D-FFC04908B004}" type="slidenum">
              <a:rPr lang="en-US" smtClean="0"/>
              <a:pPr/>
              <a:t>‹#›</a:t>
            </a:fld>
            <a:endParaRPr lang="en-US"/>
          </a:p>
        </p:txBody>
      </p:sp>
    </p:spTree>
    <p:extLst>
      <p:ext uri="{BB962C8B-B14F-4D97-AF65-F5344CB8AC3E}">
        <p14:creationId xmlns:p14="http://schemas.microsoft.com/office/powerpoint/2010/main" val="41496994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161390" cy="366010"/>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idx="1"/>
          </p:nvPr>
        </p:nvSpPr>
        <p:spPr>
          <a:xfrm>
            <a:off x="5437637" y="0"/>
            <a:ext cx="4161390" cy="366010"/>
          </a:xfrm>
          <a:prstGeom prst="rect">
            <a:avLst/>
          </a:prstGeom>
        </p:spPr>
        <p:txBody>
          <a:bodyPr vert="horz" lIns="94851" tIns="47425" rIns="94851" bIns="47425" rtlCol="0"/>
          <a:lstStyle>
            <a:lvl1pPr algn="r">
              <a:defRPr sz="1200"/>
            </a:lvl1pPr>
          </a:lstStyle>
          <a:p>
            <a:fld id="{2C92955D-BAD9-4C00-8162-46735F260927}" type="datetimeFigureOut">
              <a:rPr lang="en-US" smtClean="0"/>
              <a:pPr/>
              <a:t>17/3/2025</a:t>
            </a:fld>
            <a:endParaRPr lang="en-US"/>
          </a:p>
        </p:txBody>
      </p:sp>
      <p:sp>
        <p:nvSpPr>
          <p:cNvPr id="4" name="Slide Image Placeholder 3"/>
          <p:cNvSpPr>
            <a:spLocks noGrp="1" noRot="1" noChangeAspect="1"/>
          </p:cNvSpPr>
          <p:nvPr>
            <p:ph type="sldImg" idx="2"/>
          </p:nvPr>
        </p:nvSpPr>
        <p:spPr>
          <a:xfrm>
            <a:off x="2971800" y="547688"/>
            <a:ext cx="3657600" cy="274320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960990" y="3475220"/>
            <a:ext cx="7679221" cy="3291591"/>
          </a:xfrm>
          <a:prstGeom prst="rect">
            <a:avLst/>
          </a:prstGeom>
        </p:spPr>
        <p:txBody>
          <a:bodyPr vert="horz" lIns="94851" tIns="47425" rIns="94851" bIns="474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947941"/>
            <a:ext cx="4161390" cy="366010"/>
          </a:xfrm>
          <a:prstGeom prst="rect">
            <a:avLst/>
          </a:prstGeom>
        </p:spPr>
        <p:txBody>
          <a:bodyPr vert="horz" lIns="94851" tIns="47425" rIns="94851" bIns="47425" rtlCol="0" anchor="b"/>
          <a:lstStyle>
            <a:lvl1pPr algn="l">
              <a:defRPr sz="1200"/>
            </a:lvl1pPr>
          </a:lstStyle>
          <a:p>
            <a:endParaRPr lang="en-US"/>
          </a:p>
        </p:txBody>
      </p:sp>
      <p:sp>
        <p:nvSpPr>
          <p:cNvPr id="7" name="Slide Number Placeholder 6"/>
          <p:cNvSpPr>
            <a:spLocks noGrp="1"/>
          </p:cNvSpPr>
          <p:nvPr>
            <p:ph type="sldNum" sz="quarter" idx="5"/>
          </p:nvPr>
        </p:nvSpPr>
        <p:spPr>
          <a:xfrm>
            <a:off x="5437637" y="6947941"/>
            <a:ext cx="4161390" cy="366010"/>
          </a:xfrm>
          <a:prstGeom prst="rect">
            <a:avLst/>
          </a:prstGeom>
        </p:spPr>
        <p:txBody>
          <a:bodyPr vert="horz" lIns="94851" tIns="47425" rIns="94851" bIns="47425" rtlCol="0" anchor="b"/>
          <a:lstStyle>
            <a:lvl1pPr algn="r">
              <a:defRPr sz="1200"/>
            </a:lvl1pPr>
          </a:lstStyle>
          <a:p>
            <a:fld id="{6D58159C-B4C3-4CCE-9C41-5508B38EB15C}" type="slidenum">
              <a:rPr lang="en-US" smtClean="0"/>
              <a:pPr/>
              <a:t>‹#›</a:t>
            </a:fld>
            <a:endParaRPr lang="en-US"/>
          </a:p>
        </p:txBody>
      </p:sp>
    </p:spTree>
    <p:extLst>
      <p:ext uri="{BB962C8B-B14F-4D97-AF65-F5344CB8AC3E}">
        <p14:creationId xmlns:p14="http://schemas.microsoft.com/office/powerpoint/2010/main" val="415441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58159C-B4C3-4CCE-9C41-5508B38EB15C}" type="slidenum">
              <a:rPr lang="en-US" smtClean="0"/>
              <a:pPr/>
              <a:t>1</a:t>
            </a:fld>
            <a:endParaRPr lang="en-US"/>
          </a:p>
        </p:txBody>
      </p:sp>
    </p:spTree>
    <p:extLst>
      <p:ext uri="{BB962C8B-B14F-4D97-AF65-F5344CB8AC3E}">
        <p14:creationId xmlns:p14="http://schemas.microsoft.com/office/powerpoint/2010/main" val="2592723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7" name="Rectangle 6"/>
          <p:cNvSpPr/>
          <p:nvPr userDrawn="1"/>
        </p:nvSpPr>
        <p:spPr>
          <a:xfrm>
            <a:off x="0" y="0"/>
            <a:ext cx="9144000" cy="914400"/>
          </a:xfrm>
          <a:prstGeom prst="rect">
            <a:avLst/>
          </a:prstGeom>
          <a:solidFill>
            <a:schemeClr val="accent2">
              <a:lumMod val="50000"/>
            </a:schemeClr>
          </a:solidFill>
          <a:ln>
            <a:noFill/>
          </a:ln>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41602"/>
            <a:ext cx="8001000" cy="825500"/>
          </a:xfrm>
        </p:spPr>
        <p:txBody>
          <a:bodyPr>
            <a:normAutofit/>
          </a:bodyPr>
          <a:lstStyle>
            <a:lvl1pPr algn="l">
              <a:defRPr sz="4000">
                <a:solidFill>
                  <a:schemeClr val="bg2">
                    <a:lumMod val="90000"/>
                  </a:schemeClr>
                </a:solidFill>
              </a:defRPr>
            </a:lvl1pPr>
          </a:lstStyle>
          <a:p>
            <a:r>
              <a:rPr lang="en-US" dirty="0"/>
              <a:t>Click to edit Master title style</a:t>
            </a:r>
          </a:p>
        </p:txBody>
      </p:sp>
      <p:sp>
        <p:nvSpPr>
          <p:cNvPr id="3" name="Content Placeholder 2"/>
          <p:cNvSpPr>
            <a:spLocks noGrp="1"/>
          </p:cNvSpPr>
          <p:nvPr>
            <p:ph idx="1"/>
          </p:nvPr>
        </p:nvSpPr>
        <p:spPr>
          <a:xfrm>
            <a:off x="457200" y="1066801"/>
            <a:ext cx="82296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416675"/>
            <a:ext cx="2133600" cy="365125"/>
          </a:xfrm>
        </p:spPr>
        <p:txBody>
          <a:bodyPr/>
          <a:lstStyle/>
          <a:p>
            <a:fld id="{7D8F9766-C7CC-4673-BDDE-0C63996B14A9}" type="datetimeFigureOut">
              <a:rPr lang="en-US" smtClean="0"/>
              <a:pPr/>
              <a:t>17/3/2025</a:t>
            </a:fld>
            <a:endParaRPr lang="en-US"/>
          </a:p>
        </p:txBody>
      </p:sp>
      <p:sp>
        <p:nvSpPr>
          <p:cNvPr id="5" name="Footer Placeholder 4"/>
          <p:cNvSpPr>
            <a:spLocks noGrp="1"/>
          </p:cNvSpPr>
          <p:nvPr>
            <p:ph type="ftr" sz="quarter" idx="11"/>
          </p:nvPr>
        </p:nvSpPr>
        <p:spPr>
          <a:xfrm>
            <a:off x="3124200" y="6400800"/>
            <a:ext cx="2895600" cy="365125"/>
          </a:xfrm>
        </p:spPr>
        <p:txBody>
          <a:bodyPr/>
          <a:lstStyle/>
          <a:p>
            <a:endParaRPr lang="en-US" dirty="0"/>
          </a:p>
        </p:txBody>
      </p:sp>
      <p:sp>
        <p:nvSpPr>
          <p:cNvPr id="6" name="Slide Number Placeholder 5"/>
          <p:cNvSpPr>
            <a:spLocks noGrp="1"/>
          </p:cNvSpPr>
          <p:nvPr>
            <p:ph type="sldNum" sz="quarter" idx="12"/>
          </p:nvPr>
        </p:nvSpPr>
        <p:spPr>
          <a:xfrm>
            <a:off x="6553200" y="6416675"/>
            <a:ext cx="2133600" cy="365125"/>
          </a:xfrm>
        </p:spPr>
        <p:txBody>
          <a:bodyPr/>
          <a:lstStyle/>
          <a:p>
            <a:fld id="{E997060A-4085-4C1F-AC63-A53BF8584E50}" type="slidenum">
              <a:rPr lang="en-US" smtClean="0"/>
              <a:pPr/>
              <a:t>‹#›</a:t>
            </a:fld>
            <a:endParaRPr lang="en-US"/>
          </a:p>
        </p:txBody>
      </p:sp>
    </p:spTree>
    <p:extLst>
      <p:ext uri="{BB962C8B-B14F-4D97-AF65-F5344CB8AC3E}">
        <p14:creationId xmlns:p14="http://schemas.microsoft.com/office/powerpoint/2010/main" val="1467431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7400"/>
            <a:ext cx="7772400" cy="1470025"/>
          </a:xfrm>
        </p:spPr>
        <p:txBody>
          <a:bodyPr/>
          <a:lstStyle>
            <a:lvl1pPr>
              <a:defRPr>
                <a:solidFill>
                  <a:srgbClr val="FFFF00"/>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accent5">
                    <a:lumMod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77AFAA-8090-47E4-8900-0F75F94443C1}" type="datetimeFigureOut">
              <a:rPr lang="en-US" smtClean="0">
                <a:solidFill>
                  <a:prstClr val="black">
                    <a:tint val="75000"/>
                  </a:prstClr>
                </a:solidFill>
              </a:rPr>
              <a:pPr/>
              <a:t>17/3/2025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accent5">
                    <a:lumMod val="50000"/>
                  </a:schemeClr>
                </a:solidFill>
              </a:defRPr>
            </a:lvl1pPr>
          </a:lstStyle>
          <a:p>
            <a:endParaRPr lang="en-US">
              <a:solidFill>
                <a:srgbClr val="8B5D3D">
                  <a:lumMod val="50000"/>
                </a:srgbClr>
              </a:solidFill>
            </a:endParaRPr>
          </a:p>
        </p:txBody>
      </p:sp>
      <p:sp>
        <p:nvSpPr>
          <p:cNvPr id="6" name="Slide Number Placeholder 5"/>
          <p:cNvSpPr>
            <a:spLocks noGrp="1"/>
          </p:cNvSpPr>
          <p:nvPr>
            <p:ph type="sldNum" sz="quarter" idx="12"/>
          </p:nvPr>
        </p:nvSpPr>
        <p:spPr/>
        <p:txBody>
          <a:bodyPr/>
          <a:lstStyle/>
          <a:p>
            <a:fld id="{61ED9856-998F-4751-8093-FBF33DCCA7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362076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F9766-C7CC-4673-BDDE-0C63996B14A9}" type="datetimeFigureOut">
              <a:rPr lang="en-US" smtClean="0"/>
              <a:pPr/>
              <a:t>17/3/2025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97060A-4085-4C1F-AC63-A53BF8584E50}" type="slidenum">
              <a:rPr lang="en-US" smtClean="0"/>
              <a:pPr/>
              <a:t>‹#›</a:t>
            </a:fld>
            <a:endParaRPr lang="en-US"/>
          </a:p>
        </p:txBody>
      </p:sp>
    </p:spTree>
    <p:extLst>
      <p:ext uri="{BB962C8B-B14F-4D97-AF65-F5344CB8AC3E}">
        <p14:creationId xmlns:p14="http://schemas.microsoft.com/office/powerpoint/2010/main" val="3553136011"/>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77AFAA-8090-47E4-8900-0F75F94443C1}" type="datetimeFigureOut">
              <a:rPr lang="en-US" smtClean="0">
                <a:solidFill>
                  <a:prstClr val="black">
                    <a:tint val="75000"/>
                  </a:prstClr>
                </a:solidFill>
              </a:rPr>
              <a:pPr/>
              <a:t>17/3/2025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ED9856-998F-4751-8093-FBF33DCCA7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29625722"/>
      </p:ext>
    </p:extLst>
  </p:cSld>
  <p:clrMap bg1="lt1" tx1="dk1" bg2="lt2" tx2="dk2" accent1="accent1" accent2="accent2" accent3="accent3" accent4="accent4" accent5="accent5" accent6="accent6" hlink="hlink" folHlink="folHlink"/>
  <p:sldLayoutIdLst>
    <p:sldLayoutId id="214748366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5546"/>
            <a:ext cx="8534400" cy="1976853"/>
          </a:xfrm>
        </p:spPr>
        <p:txBody>
          <a:bodyPr rIns="0">
            <a:normAutofit fontScale="90000"/>
          </a:bodyPr>
          <a:lstStyle/>
          <a:p>
            <a:pPr>
              <a:spcBef>
                <a:spcPts val="2400"/>
              </a:spcBef>
            </a:pPr>
            <a:r>
              <a:rPr lang="en-US" sz="3600" b="1" smtClean="0">
                <a:solidFill>
                  <a:srgbClr val="0B49B6"/>
                </a:solidFill>
                <a:latin typeface="Arial" pitchFamily="34" charset="0"/>
                <a:cs typeface="Arial" pitchFamily="34" charset="0"/>
              </a:rPr>
              <a:t>ĐÁNH GIÁ MỨC ĐỘ CHUYỂN ĐỔI SỐ</a:t>
            </a:r>
            <a:br>
              <a:rPr lang="en-US" sz="3600" b="1" smtClean="0">
                <a:solidFill>
                  <a:srgbClr val="0B49B6"/>
                </a:solidFill>
                <a:latin typeface="Arial" pitchFamily="34" charset="0"/>
                <a:cs typeface="Arial" pitchFamily="34" charset="0"/>
              </a:rPr>
            </a:br>
            <a:r>
              <a:rPr lang="en-US" sz="3600" b="1" smtClean="0">
                <a:solidFill>
                  <a:srgbClr val="0B49B6"/>
                </a:solidFill>
                <a:latin typeface="Arial" pitchFamily="34" charset="0"/>
                <a:cs typeface="Arial" pitchFamily="34" charset="0"/>
              </a:rPr>
              <a:t>trong các </a:t>
            </a:r>
            <a:r>
              <a:rPr lang="vi-VN" sz="3600" b="1" smtClean="0">
                <a:solidFill>
                  <a:srgbClr val="0B49B6"/>
                </a:solidFill>
                <a:latin typeface="Arial" pitchFamily="34" charset="0"/>
                <a:cs typeface="Arial" pitchFamily="34" charset="0"/>
              </a:rPr>
              <a:t>cơ </a:t>
            </a:r>
            <a:r>
              <a:rPr lang="vi-VN" sz="3600" b="1">
                <a:solidFill>
                  <a:srgbClr val="0B49B6"/>
                </a:solidFill>
                <a:latin typeface="Arial" pitchFamily="34" charset="0"/>
                <a:cs typeface="Arial" pitchFamily="34" charset="0"/>
              </a:rPr>
              <a:t>sở giáo dục phổ thông </a:t>
            </a:r>
            <a:r>
              <a:rPr lang="en-US" sz="3600" b="1" smtClean="0">
                <a:solidFill>
                  <a:srgbClr val="0B49B6"/>
                </a:solidFill>
                <a:latin typeface="Arial" pitchFamily="34" charset="0"/>
                <a:cs typeface="Arial" pitchFamily="34" charset="0"/>
              </a:rPr>
              <a:t/>
            </a:r>
            <a:br>
              <a:rPr lang="en-US" sz="3600" b="1" smtClean="0">
                <a:solidFill>
                  <a:srgbClr val="0B49B6"/>
                </a:solidFill>
                <a:latin typeface="Arial" pitchFamily="34" charset="0"/>
                <a:cs typeface="Arial" pitchFamily="34" charset="0"/>
              </a:rPr>
            </a:br>
            <a:r>
              <a:rPr lang="vi-VN" sz="3600" b="1" smtClean="0">
                <a:solidFill>
                  <a:srgbClr val="0B49B6"/>
                </a:solidFill>
                <a:latin typeface="Arial" pitchFamily="34" charset="0"/>
                <a:cs typeface="Arial" pitchFamily="34" charset="0"/>
              </a:rPr>
              <a:t>và </a:t>
            </a:r>
            <a:r>
              <a:rPr lang="vi-VN" sz="3600" b="1">
                <a:solidFill>
                  <a:srgbClr val="0B49B6"/>
                </a:solidFill>
                <a:latin typeface="Arial" pitchFamily="34" charset="0"/>
                <a:cs typeface="Arial" pitchFamily="34" charset="0"/>
              </a:rPr>
              <a:t>giáo dục thường xuyên</a:t>
            </a:r>
            <a:r>
              <a:rPr lang="en-US" sz="3600" b="1">
                <a:solidFill>
                  <a:srgbClr val="0B49B6"/>
                </a:solidFill>
                <a:latin typeface="Arial" pitchFamily="34" charset="0"/>
                <a:cs typeface="Arial" pitchFamily="34" charset="0"/>
              </a:rPr>
              <a:t/>
            </a:r>
            <a:br>
              <a:rPr lang="en-US" sz="3600" b="1">
                <a:solidFill>
                  <a:srgbClr val="0B49B6"/>
                </a:solidFill>
                <a:latin typeface="Arial" pitchFamily="34" charset="0"/>
                <a:cs typeface="Arial" pitchFamily="34" charset="0"/>
              </a:rPr>
            </a:br>
            <a:endParaRPr lang="en-US" sz="2400" i="1" dirty="0">
              <a:solidFill>
                <a:srgbClr val="0B49B6"/>
              </a:solidFill>
              <a:latin typeface="Arial" pitchFamily="34" charset="0"/>
              <a:cs typeface="Arial" pitchFamily="34" charset="0"/>
            </a:endParaRPr>
          </a:p>
        </p:txBody>
      </p:sp>
      <p:sp>
        <p:nvSpPr>
          <p:cNvPr id="4" name="Rectangle 3"/>
          <p:cNvSpPr/>
          <p:nvPr/>
        </p:nvSpPr>
        <p:spPr>
          <a:xfrm>
            <a:off x="3518480" y="6324600"/>
            <a:ext cx="1574470" cy="338554"/>
          </a:xfrm>
          <a:prstGeom prst="rect">
            <a:avLst/>
          </a:prstGeom>
        </p:spPr>
        <p:txBody>
          <a:bodyPr wrap="none">
            <a:spAutoFit/>
          </a:bodyPr>
          <a:lstStyle/>
          <a:p>
            <a:r>
              <a:rPr lang="en-US" sz="1600" dirty="0" err="1">
                <a:solidFill>
                  <a:srgbClr val="8B5D3D">
                    <a:lumMod val="50000"/>
                  </a:srgbClr>
                </a:solidFill>
                <a:latin typeface="Arial" pitchFamily="34" charset="0"/>
                <a:cs typeface="Arial" pitchFamily="34" charset="0"/>
              </a:rPr>
              <a:t>Tháng</a:t>
            </a:r>
            <a:r>
              <a:rPr lang="en-US" sz="1600" dirty="0">
                <a:solidFill>
                  <a:srgbClr val="8B5D3D">
                    <a:lumMod val="50000"/>
                  </a:srgbClr>
                </a:solidFill>
                <a:latin typeface="Arial" pitchFamily="34" charset="0"/>
                <a:cs typeface="Arial" pitchFamily="34" charset="0"/>
              </a:rPr>
              <a:t> 10-2023</a:t>
            </a:r>
          </a:p>
        </p:txBody>
      </p:sp>
      <p:sp>
        <p:nvSpPr>
          <p:cNvPr id="7" name="TextBox 6"/>
          <p:cNvSpPr txBox="1"/>
          <p:nvPr/>
        </p:nvSpPr>
        <p:spPr>
          <a:xfrm>
            <a:off x="1885083" y="3886200"/>
            <a:ext cx="5373833" cy="1446550"/>
          </a:xfrm>
          <a:prstGeom prst="rect">
            <a:avLst/>
          </a:prstGeom>
          <a:noFill/>
        </p:spPr>
        <p:txBody>
          <a:bodyPr wrap="square" rtlCol="0">
            <a:spAutoFit/>
          </a:bodyPr>
          <a:lstStyle/>
          <a:p>
            <a:pPr algn="ctr"/>
            <a:r>
              <a:rPr lang="en-US" sz="2200" i="1" smtClean="0">
                <a:solidFill>
                  <a:schemeClr val="bg2">
                    <a:lumMod val="25000"/>
                  </a:schemeClr>
                </a:solidFill>
                <a:latin typeface="Arial" pitchFamily="34" charset="0"/>
                <a:cs typeface="Arial" pitchFamily="34" charset="0"/>
              </a:rPr>
              <a:t>Tại Hội nghị tập huấn cán bộ chuyển trách về CNTT và CĐS năm 2023</a:t>
            </a:r>
          </a:p>
          <a:p>
            <a:pPr algn="ctr"/>
            <a:endParaRPr lang="en-US" sz="2200" smtClean="0">
              <a:solidFill>
                <a:schemeClr val="bg2">
                  <a:lumMod val="25000"/>
                </a:schemeClr>
              </a:solidFill>
              <a:latin typeface="Arial" pitchFamily="34" charset="0"/>
              <a:cs typeface="Arial" pitchFamily="34" charset="0"/>
            </a:endParaRPr>
          </a:p>
          <a:p>
            <a:pPr algn="ctr"/>
            <a:r>
              <a:rPr lang="en-US" sz="2200" smtClean="0">
                <a:solidFill>
                  <a:schemeClr val="bg2">
                    <a:lumMod val="25000"/>
                  </a:schemeClr>
                </a:solidFill>
                <a:latin typeface="Arial" pitchFamily="34" charset="0"/>
                <a:cs typeface="Arial" pitchFamily="34" charset="0"/>
              </a:rPr>
              <a:t>Trình </a:t>
            </a:r>
            <a:r>
              <a:rPr lang="en-US" sz="2200" dirty="0" err="1">
                <a:solidFill>
                  <a:schemeClr val="bg2">
                    <a:lumMod val="25000"/>
                  </a:schemeClr>
                </a:solidFill>
                <a:latin typeface="Arial" pitchFamily="34" charset="0"/>
                <a:cs typeface="Arial" pitchFamily="34" charset="0"/>
              </a:rPr>
              <a:t>bày</a:t>
            </a:r>
            <a:r>
              <a:rPr lang="en-US" sz="2200" dirty="0">
                <a:solidFill>
                  <a:schemeClr val="bg2">
                    <a:lumMod val="25000"/>
                  </a:schemeClr>
                </a:solidFill>
                <a:latin typeface="Arial" pitchFamily="34" charset="0"/>
                <a:cs typeface="Arial" pitchFamily="34" charset="0"/>
              </a:rPr>
              <a:t> </a:t>
            </a:r>
            <a:r>
              <a:rPr lang="en-US" sz="2200" dirty="0" err="1">
                <a:solidFill>
                  <a:schemeClr val="bg2">
                    <a:lumMod val="25000"/>
                  </a:schemeClr>
                </a:solidFill>
                <a:latin typeface="Arial" pitchFamily="34" charset="0"/>
                <a:cs typeface="Arial" pitchFamily="34" charset="0"/>
              </a:rPr>
              <a:t>bởi</a:t>
            </a:r>
            <a:r>
              <a:rPr lang="en-US" sz="2200" dirty="0">
                <a:solidFill>
                  <a:schemeClr val="bg2">
                    <a:lumMod val="25000"/>
                  </a:schemeClr>
                </a:solidFill>
                <a:latin typeface="Arial" pitchFamily="34" charset="0"/>
                <a:cs typeface="Arial" pitchFamily="34" charset="0"/>
              </a:rPr>
              <a:t>: </a:t>
            </a:r>
            <a:r>
              <a:rPr lang="en-US" sz="2200" dirty="0" err="1">
                <a:solidFill>
                  <a:schemeClr val="bg2">
                    <a:lumMod val="25000"/>
                  </a:schemeClr>
                </a:solidFill>
                <a:latin typeface="Arial" pitchFamily="34" charset="0"/>
                <a:cs typeface="Arial" pitchFamily="34" charset="0"/>
              </a:rPr>
              <a:t>Cục</a:t>
            </a:r>
            <a:r>
              <a:rPr lang="en-US" sz="2200" dirty="0">
                <a:solidFill>
                  <a:schemeClr val="bg2">
                    <a:lumMod val="25000"/>
                  </a:schemeClr>
                </a:solidFill>
                <a:latin typeface="Arial" pitchFamily="34" charset="0"/>
                <a:cs typeface="Arial" pitchFamily="34" charset="0"/>
              </a:rPr>
              <a:t> </a:t>
            </a:r>
            <a:r>
              <a:rPr lang="en-US" sz="2200" dirty="0" err="1">
                <a:solidFill>
                  <a:schemeClr val="bg2">
                    <a:lumMod val="25000"/>
                  </a:schemeClr>
                </a:solidFill>
                <a:latin typeface="Arial" pitchFamily="34" charset="0"/>
                <a:cs typeface="Arial" pitchFamily="34" charset="0"/>
              </a:rPr>
              <a:t>Công</a:t>
            </a:r>
            <a:r>
              <a:rPr lang="en-US" sz="2200" dirty="0">
                <a:solidFill>
                  <a:schemeClr val="bg2">
                    <a:lumMod val="25000"/>
                  </a:schemeClr>
                </a:solidFill>
                <a:latin typeface="Arial" pitchFamily="34" charset="0"/>
                <a:cs typeface="Arial" pitchFamily="34" charset="0"/>
              </a:rPr>
              <a:t> </a:t>
            </a:r>
            <a:r>
              <a:rPr lang="en-US" sz="2200" dirty="0" err="1">
                <a:solidFill>
                  <a:schemeClr val="bg2">
                    <a:lumMod val="25000"/>
                  </a:schemeClr>
                </a:solidFill>
                <a:latin typeface="Arial" pitchFamily="34" charset="0"/>
                <a:cs typeface="Arial" pitchFamily="34" charset="0"/>
              </a:rPr>
              <a:t>nghệ</a:t>
            </a:r>
            <a:r>
              <a:rPr lang="en-US" sz="2200" dirty="0">
                <a:solidFill>
                  <a:schemeClr val="bg2">
                    <a:lumMod val="25000"/>
                  </a:schemeClr>
                </a:solidFill>
                <a:latin typeface="Arial" pitchFamily="34" charset="0"/>
                <a:cs typeface="Arial" pitchFamily="34" charset="0"/>
              </a:rPr>
              <a:t> </a:t>
            </a:r>
            <a:r>
              <a:rPr lang="en-US" sz="2200" dirty="0" err="1">
                <a:solidFill>
                  <a:schemeClr val="bg2">
                    <a:lumMod val="25000"/>
                  </a:schemeClr>
                </a:solidFill>
                <a:latin typeface="Arial" pitchFamily="34" charset="0"/>
                <a:cs typeface="Arial" pitchFamily="34" charset="0"/>
              </a:rPr>
              <a:t>thông</a:t>
            </a:r>
            <a:r>
              <a:rPr lang="en-US" sz="2200" dirty="0">
                <a:solidFill>
                  <a:schemeClr val="bg2">
                    <a:lumMod val="25000"/>
                  </a:schemeClr>
                </a:solidFill>
                <a:latin typeface="Arial" pitchFamily="34" charset="0"/>
                <a:cs typeface="Arial" pitchFamily="34" charset="0"/>
              </a:rPr>
              <a:t> tin</a:t>
            </a:r>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35629" y="152400"/>
            <a:ext cx="4669971"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093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a:latin typeface="Arial" panose="020B0604020202020204" pitchFamily="34" charset="0"/>
                <a:cs typeface="Arial" panose="020B0604020202020204" pitchFamily="34" charset="0"/>
              </a:rPr>
              <a:t>4. Một số lưu ý (Nhóm chỉ số </a:t>
            </a:r>
            <a:r>
              <a:rPr lang="en-US" sz="3200" b="1" smtClean="0">
                <a:latin typeface="Arial" panose="020B0604020202020204" pitchFamily="34" charset="0"/>
                <a:cs typeface="Arial" panose="020B0604020202020204" pitchFamily="34" charset="0"/>
              </a:rPr>
              <a:t>2)</a:t>
            </a:r>
            <a:endParaRPr lang="en-US" sz="3200" b="1"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76200" y="1066800"/>
            <a:ext cx="8948095" cy="1932258"/>
          </a:xfrm>
          <a:prstGeom prst="rect">
            <a:avLst/>
          </a:prstGeom>
        </p:spPr>
      </p:pic>
      <p:sp>
        <p:nvSpPr>
          <p:cNvPr id="5" name="Content Placeholder 2"/>
          <p:cNvSpPr>
            <a:spLocks noGrp="1"/>
          </p:cNvSpPr>
          <p:nvPr>
            <p:ph idx="1"/>
          </p:nvPr>
        </p:nvSpPr>
        <p:spPr>
          <a:xfrm>
            <a:off x="457200" y="3047999"/>
            <a:ext cx="8229600" cy="3505201"/>
          </a:xfrm>
        </p:spPr>
        <p:txBody>
          <a:bodyPr>
            <a:normAutofit fontScale="62500" lnSpcReduction="20000"/>
          </a:bodyPr>
          <a:lstStyle/>
          <a:p>
            <a:pPr>
              <a:buNone/>
            </a:pPr>
            <a:endParaRPr lang="en-US" dirty="0"/>
          </a:p>
          <a:p>
            <a:pPr marL="344488" lvl="1" indent="-231775">
              <a:lnSpc>
                <a:spcPct val="170000"/>
              </a:lnSpc>
              <a:spcBef>
                <a:spcPts val="1200"/>
              </a:spcBef>
              <a:buFont typeface="Wingdings" panose="05000000000000000000" pitchFamily="2" charset="2"/>
              <a:buChar char="v"/>
            </a:pPr>
            <a:r>
              <a:rPr lang="en-CA" sz="2300">
                <a:latin typeface="Arial" panose="020B0604020202020204" pitchFamily="34" charset="0"/>
                <a:cs typeface="Arial" panose="020B0604020202020204" pitchFamily="34" charset="0"/>
              </a:rPr>
              <a:t>Thủ trưởng các CSGD phê duyệt kết quả tự đánh giá; báo cáo kết quả đánh giá lên cơ quan quản lý giáo dục trực tiếp, cập nhật kết quả tự đánh giá lên hệ thống cơ sở dữ liệu ngành Giáo dục trước ngày </a:t>
            </a:r>
            <a:r>
              <a:rPr lang="en-CA" sz="2300" b="1">
                <a:latin typeface="Arial" panose="020B0604020202020204" pitchFamily="34" charset="0"/>
                <a:cs typeface="Arial" panose="020B0604020202020204" pitchFamily="34" charset="0"/>
              </a:rPr>
              <a:t>31/5 hằng năm</a:t>
            </a:r>
            <a:r>
              <a:rPr lang="en-CA" sz="2300">
                <a:latin typeface="Arial" panose="020B0604020202020204" pitchFamily="34" charset="0"/>
                <a:cs typeface="Arial" panose="020B0604020202020204" pitchFamily="34" charset="0"/>
              </a:rPr>
              <a:t>.</a:t>
            </a:r>
          </a:p>
          <a:p>
            <a:pPr marL="344488" lvl="1" indent="-231775">
              <a:lnSpc>
                <a:spcPct val="170000"/>
              </a:lnSpc>
              <a:spcBef>
                <a:spcPts val="1200"/>
              </a:spcBef>
              <a:buFont typeface="Wingdings" panose="05000000000000000000" pitchFamily="2" charset="2"/>
              <a:buChar char="v"/>
            </a:pPr>
            <a:r>
              <a:rPr lang="en-CA" sz="2300">
                <a:latin typeface="Arial" panose="020B0604020202020204" pitchFamily="34" charset="0"/>
                <a:cs typeface="Arial" panose="020B0604020202020204" pitchFamily="34" charset="0"/>
              </a:rPr>
              <a:t>Sở GDĐT, Phòng GDĐT tổ chức kiểm tra, đánh giá ngoài và công nhận mức độ chuyển đổi số của các CSGD thuộc thẩm quyền quản lý trực tiếp; cập nhật kết quả đánh giá trên hệ thống cơ sở dữ liệu ngành Giáo dục trước ngày </a:t>
            </a:r>
            <a:r>
              <a:rPr lang="en-CA" sz="2300" b="1">
                <a:latin typeface="Arial" panose="020B0604020202020204" pitchFamily="34" charset="0"/>
                <a:cs typeface="Arial" panose="020B0604020202020204" pitchFamily="34" charset="0"/>
              </a:rPr>
              <a:t>20/6 hằng năm</a:t>
            </a:r>
            <a:r>
              <a:rPr lang="en-CA" sz="2300">
                <a:latin typeface="Arial" panose="020B0604020202020204" pitchFamily="34" charset="0"/>
                <a:cs typeface="Arial" panose="020B0604020202020204" pitchFamily="34" charset="0"/>
              </a:rPr>
              <a:t>; công bố kết quả đánh giá mức độ chuyển đổi số của CSGD trên Cổng thông tin điện tử và các phương tiện thông tin đại chúng.</a:t>
            </a:r>
            <a:endParaRPr lang="en-US"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25416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a:p>
          <a:p>
            <a:pPr>
              <a:buNone/>
            </a:pPr>
            <a:endParaRPr lang="en-US" dirty="0"/>
          </a:p>
          <a:p>
            <a:pPr algn="ctr">
              <a:buNone/>
            </a:pPr>
            <a:r>
              <a:rPr lang="en-US" b="1" dirty="0" err="1">
                <a:solidFill>
                  <a:srgbClr val="000099"/>
                </a:solidFill>
              </a:rPr>
              <a:t>Trao</a:t>
            </a:r>
            <a:r>
              <a:rPr lang="en-US" b="1" dirty="0">
                <a:solidFill>
                  <a:srgbClr val="000099"/>
                </a:solidFill>
              </a:rPr>
              <a:t> </a:t>
            </a:r>
            <a:r>
              <a:rPr lang="en-US" b="1" dirty="0" err="1">
                <a:solidFill>
                  <a:srgbClr val="000099"/>
                </a:solidFill>
              </a:rPr>
              <a:t>đổi</a:t>
            </a:r>
            <a:r>
              <a:rPr lang="en-US" b="1" dirty="0">
                <a:solidFill>
                  <a:srgbClr val="000099"/>
                </a:solidFill>
              </a:rPr>
              <a:t>, </a:t>
            </a:r>
            <a:r>
              <a:rPr lang="en-US" b="1" dirty="0" err="1">
                <a:solidFill>
                  <a:srgbClr val="000099"/>
                </a:solidFill>
              </a:rPr>
              <a:t>thảo</a:t>
            </a:r>
            <a:r>
              <a:rPr lang="en-US" b="1" dirty="0">
                <a:solidFill>
                  <a:srgbClr val="000099"/>
                </a:solidFill>
              </a:rPr>
              <a:t> </a:t>
            </a:r>
            <a:r>
              <a:rPr lang="en-US" b="1" dirty="0" err="1">
                <a:solidFill>
                  <a:srgbClr val="000099"/>
                </a:solidFill>
              </a:rPr>
              <a:t>luận</a:t>
            </a:r>
            <a:r>
              <a:rPr lang="en-US" b="1" dirty="0">
                <a:solidFill>
                  <a:srgbClr val="000099"/>
                </a:solidFill>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a:latin typeface="Arial" pitchFamily="34" charset="0"/>
                <a:cs typeface="Arial" pitchFamily="34" charset="0"/>
              </a:rPr>
              <a:t>Nội</a:t>
            </a:r>
            <a:r>
              <a:rPr lang="en-US" sz="3200" b="1" dirty="0">
                <a:latin typeface="Arial" pitchFamily="34" charset="0"/>
                <a:cs typeface="Arial" pitchFamily="34" charset="0"/>
              </a:rPr>
              <a:t> dung </a:t>
            </a:r>
            <a:r>
              <a:rPr lang="en-US" sz="3200" b="1" dirty="0" err="1">
                <a:latin typeface="Arial" pitchFamily="34" charset="0"/>
                <a:cs typeface="Arial" pitchFamily="34" charset="0"/>
              </a:rPr>
              <a:t>trao</a:t>
            </a:r>
            <a:r>
              <a:rPr lang="en-US" sz="3200" b="1" dirty="0">
                <a:latin typeface="Arial" pitchFamily="34" charset="0"/>
                <a:cs typeface="Arial" pitchFamily="34" charset="0"/>
              </a:rPr>
              <a:t> </a:t>
            </a:r>
            <a:r>
              <a:rPr lang="en-US" sz="3200" b="1" dirty="0" err="1">
                <a:latin typeface="Arial" pitchFamily="34" charset="0"/>
                <a:cs typeface="Arial" pitchFamily="34" charset="0"/>
              </a:rPr>
              <a:t>đổi</a:t>
            </a:r>
            <a:endParaRPr lang="en-US" sz="3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marL="514350" indent="-514350">
              <a:lnSpc>
                <a:spcPct val="120000"/>
              </a:lnSpc>
              <a:buFont typeface="+mj-lt"/>
              <a:buAutoNum type="arabicPeriod"/>
            </a:pPr>
            <a:r>
              <a:rPr lang="en-US" smtClean="0">
                <a:latin typeface="Arial" pitchFamily="34" charset="0"/>
                <a:cs typeface="Arial" pitchFamily="34" charset="0"/>
              </a:rPr>
              <a:t>Căn cứ và mục đích</a:t>
            </a:r>
            <a:endParaRPr lang="en-US" dirty="0" smtClean="0">
              <a:latin typeface="Arial" pitchFamily="34" charset="0"/>
              <a:cs typeface="Arial" pitchFamily="34" charset="0"/>
            </a:endParaRPr>
          </a:p>
          <a:p>
            <a:pPr marL="514350" indent="-514350">
              <a:lnSpc>
                <a:spcPct val="120000"/>
              </a:lnSpc>
              <a:buFont typeface="+mj-lt"/>
              <a:buAutoNum type="arabicPeriod"/>
            </a:pPr>
            <a:r>
              <a:rPr lang="en-US" smtClean="0">
                <a:latin typeface="Arial" pitchFamily="34" charset="0"/>
                <a:cs typeface="Arial" pitchFamily="34" charset="0"/>
              </a:rPr>
              <a:t>Cấu trúc và mức độ của Bộ chỉ số</a:t>
            </a:r>
            <a:endParaRPr lang="en-US" dirty="0">
              <a:latin typeface="Arial" pitchFamily="34" charset="0"/>
              <a:cs typeface="Arial" pitchFamily="34" charset="0"/>
            </a:endParaRPr>
          </a:p>
          <a:p>
            <a:pPr marL="514350" indent="-514350">
              <a:lnSpc>
                <a:spcPct val="120000"/>
              </a:lnSpc>
              <a:buFont typeface="+mj-lt"/>
              <a:buAutoNum type="arabicPeriod"/>
            </a:pPr>
            <a:r>
              <a:rPr lang="en-US" smtClean="0">
                <a:latin typeface="Arial" pitchFamily="34" charset="0"/>
                <a:cs typeface="Arial" pitchFamily="34" charset="0"/>
              </a:rPr>
              <a:t>Quy trình triển khai</a:t>
            </a:r>
            <a:endParaRPr lang="en-US" dirty="0">
              <a:latin typeface="Arial" pitchFamily="34" charset="0"/>
              <a:cs typeface="Arial" pitchFamily="34" charset="0"/>
            </a:endParaRPr>
          </a:p>
          <a:p>
            <a:pPr marL="514350" indent="-514350">
              <a:lnSpc>
                <a:spcPct val="120000"/>
              </a:lnSpc>
              <a:buFont typeface="+mj-lt"/>
              <a:buAutoNum type="arabicPeriod"/>
            </a:pPr>
            <a:r>
              <a:rPr lang="en-US" smtClean="0">
                <a:latin typeface="Arial" pitchFamily="34" charset="0"/>
                <a:cs typeface="Arial" pitchFamily="34" charset="0"/>
              </a:rPr>
              <a:t>Một số lưu ý đối với Bộ chỉ số</a:t>
            </a:r>
            <a:endParaRPr lang="en-US" dirty="0">
              <a:latin typeface="Arial" pitchFamily="34" charset="0"/>
              <a:cs typeface="Arial" pitchFamily="34" charset="0"/>
            </a:endParaRPr>
          </a:p>
          <a:p>
            <a:pPr marL="514350" indent="-514350">
              <a:lnSpc>
                <a:spcPct val="120000"/>
              </a:lnSpc>
              <a:buFont typeface="+mj-lt"/>
              <a:buAutoNum type="arabicPeriod"/>
            </a:pPr>
            <a:r>
              <a:rPr lang="en-US" smtClean="0">
                <a:latin typeface="Arial" pitchFamily="34" charset="0"/>
                <a:cs typeface="Arial" pitchFamily="34" charset="0"/>
              </a:rPr>
              <a:t>Trao đổi, thảo </a:t>
            </a:r>
            <a:r>
              <a:rPr lang="en-US" dirty="0" err="1">
                <a:latin typeface="Arial" pitchFamily="34" charset="0"/>
                <a:cs typeface="Arial" pitchFamily="34" charset="0"/>
              </a:rPr>
              <a:t>luận</a:t>
            </a:r>
            <a:endParaRPr lang="en-US" dirty="0">
              <a:latin typeface="Arial" pitchFamily="34" charset="0"/>
              <a:cs typeface="Arial" pitchFamily="34" charset="0"/>
            </a:endParaRPr>
          </a:p>
          <a:p>
            <a:pPr marL="514350" indent="-514350">
              <a:lnSpc>
                <a:spcPts val="4400"/>
              </a:lnSpc>
              <a:buFont typeface="+mj-lt"/>
              <a:buAutoNum type="arabicPeriod"/>
            </a:pPr>
            <a:endParaRPr lang="en-US" dirty="0">
              <a:latin typeface="Arial" pitchFamily="34" charset="0"/>
              <a:cs typeface="Arial" pitchFamily="34" charset="0"/>
            </a:endParaRPr>
          </a:p>
          <a:p>
            <a:pPr marL="514350" indent="-514350">
              <a:lnSpc>
                <a:spcPts val="4400"/>
              </a:lnSpc>
              <a:buFont typeface="+mj-lt"/>
              <a:buAutoNum type="arabicPeriod"/>
            </a:pP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9007AC-1104-4C88-9A3F-02B0D5082CD5}"/>
              </a:ext>
            </a:extLst>
          </p:cNvPr>
          <p:cNvSpPr>
            <a:spLocks noGrp="1"/>
          </p:cNvSpPr>
          <p:nvPr>
            <p:ph type="title"/>
          </p:nvPr>
        </p:nvSpPr>
        <p:spPr/>
        <p:txBody>
          <a:bodyPr>
            <a:normAutofit/>
          </a:bodyPr>
          <a:lstStyle/>
          <a:p>
            <a:r>
              <a:rPr lang="en-US" sz="3200" b="1" dirty="0">
                <a:latin typeface="Arial" panose="020B0604020202020204" pitchFamily="34" charset="0"/>
                <a:cs typeface="Arial" panose="020B0604020202020204" pitchFamily="34" charset="0"/>
              </a:rPr>
              <a:t>1</a:t>
            </a:r>
            <a:r>
              <a:rPr lang="en-US" sz="3200" b="1">
                <a:latin typeface="Arial" panose="020B0604020202020204" pitchFamily="34" charset="0"/>
                <a:cs typeface="Arial" panose="020B0604020202020204" pitchFamily="34" charset="0"/>
              </a:rPr>
              <a:t>. Căn cứ </a:t>
            </a:r>
            <a:r>
              <a:rPr lang="en-US" sz="3200" b="1" smtClean="0">
                <a:latin typeface="Arial" pitchFamily="34" charset="0"/>
                <a:cs typeface="Arial" pitchFamily="34" charset="0"/>
              </a:rPr>
              <a:t>và nguyên tắc xây </a:t>
            </a:r>
            <a:r>
              <a:rPr lang="en-US" sz="3200" b="1">
                <a:latin typeface="Arial" pitchFamily="34" charset="0"/>
                <a:cs typeface="Arial" pitchFamily="34" charset="0"/>
              </a:rPr>
              <a:t>dựng</a:t>
            </a:r>
            <a:endParaRPr lang="en-US" sz="3200" b="1" dirty="0">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xmlns="" id="{2C7B2D0E-BEFF-4906-BB55-3ACD427C7DF9}"/>
              </a:ext>
            </a:extLst>
          </p:cNvPr>
          <p:cNvSpPr>
            <a:spLocks noGrp="1"/>
          </p:cNvSpPr>
          <p:nvPr>
            <p:ph type="body" idx="1"/>
          </p:nvPr>
        </p:nvSpPr>
        <p:spPr>
          <a:xfrm>
            <a:off x="457200" y="1066800"/>
            <a:ext cx="8325650" cy="5418523"/>
          </a:xfrm>
        </p:spPr>
        <p:txBody>
          <a:bodyPr>
            <a:noAutofit/>
          </a:bodyPr>
          <a:lstStyle/>
          <a:p>
            <a:pPr marL="354013" lvl="1" indent="-241300">
              <a:spcBef>
                <a:spcPts val="1200"/>
              </a:spcBef>
              <a:buNone/>
            </a:pPr>
            <a:r>
              <a:rPr lang="en-US" sz="2000" b="1" smtClean="0">
                <a:latin typeface="Arial" panose="020B0604020202020204" pitchFamily="34" charset="0"/>
                <a:cs typeface="Arial" panose="020B0604020202020204" pitchFamily="34" charset="0"/>
              </a:rPr>
              <a:t>Căn cứ:</a:t>
            </a:r>
            <a:endParaRPr lang="en-US" sz="200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CA" sz="1800" smtClean="0">
                <a:latin typeface="Arial" panose="020B0604020202020204" pitchFamily="34" charset="0"/>
                <a:cs typeface="Arial" panose="020B0604020202020204" pitchFamily="34" charset="0"/>
              </a:rPr>
              <a:t>Quyết </a:t>
            </a:r>
            <a:r>
              <a:rPr lang="en-CA" sz="1800">
                <a:latin typeface="Arial" panose="020B0604020202020204" pitchFamily="34" charset="0"/>
                <a:cs typeface="Arial" panose="020B0604020202020204" pitchFamily="34" charset="0"/>
              </a:rPr>
              <a:t>định số 749/QĐ-TTg ngày 03/6/2020 của TTgCP phê duyệt "Chương trình Chuyển đổi số quốc gia đến năm 2025, định hướng đến năm 2030“</a:t>
            </a:r>
            <a:r>
              <a:rPr lang="vi-VN" sz="1800">
                <a:latin typeface="Arial" panose="020B0604020202020204" pitchFamily="34" charset="0"/>
                <a:cs typeface="Arial" panose="020B0604020202020204" pitchFamily="34" charset="0"/>
              </a:rPr>
              <a:t>.</a:t>
            </a:r>
            <a:endParaRPr lang="en-US" sz="180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CA" sz="1800">
                <a:latin typeface="Arial" panose="020B0604020202020204" pitchFamily="34" charset="0"/>
                <a:cs typeface="Arial" panose="020B0604020202020204" pitchFamily="34" charset="0"/>
              </a:rPr>
              <a:t>Quyết định số 131/QĐ-TTg ngày 25 tháng 01 năm 2022 của Thủ tướng Chính phủ phê duyệt Đề án “Tăng cường ứng dụng công nghệ thông tin và chuyển đổi số trong giáo dục và đào tạo giai đoạn 2022 - 2025, định hướng đến năm 2030</a:t>
            </a:r>
            <a:r>
              <a:rPr lang="en-CA" sz="1800" smtClean="0">
                <a:latin typeface="Arial" panose="020B0604020202020204" pitchFamily="34" charset="0"/>
                <a:cs typeface="Arial" panose="020B0604020202020204" pitchFamily="34" charset="0"/>
              </a:rPr>
              <a:t>”.</a:t>
            </a:r>
          </a:p>
          <a:p>
            <a:pPr marL="354330" lvl="1" indent="0">
              <a:spcBef>
                <a:spcPts val="1200"/>
              </a:spcBef>
              <a:buNone/>
            </a:pPr>
            <a:endParaRPr lang="en-CA" sz="1800">
              <a:latin typeface="Arial" panose="020B0604020202020204" pitchFamily="34" charset="0"/>
              <a:cs typeface="Arial" panose="020B0604020202020204" pitchFamily="34" charset="0"/>
            </a:endParaRPr>
          </a:p>
          <a:p>
            <a:pPr marL="0" lvl="0" indent="0">
              <a:buNone/>
            </a:pPr>
            <a:r>
              <a:rPr lang="en-US" sz="2000" b="1" smtClean="0">
                <a:latin typeface="Arial" panose="020B0604020202020204" pitchFamily="34" charset="0"/>
                <a:cs typeface="Arial" panose="020B0604020202020204" pitchFamily="34" charset="0"/>
              </a:rPr>
              <a:t>Nguyên </a:t>
            </a:r>
            <a:r>
              <a:rPr lang="en-US" sz="2000" b="1">
                <a:latin typeface="Arial" panose="020B0604020202020204" pitchFamily="34" charset="0"/>
                <a:cs typeface="Arial" panose="020B0604020202020204" pitchFamily="34" charset="0"/>
              </a:rPr>
              <a:t>tắc xây dựng Bộ chỉ </a:t>
            </a:r>
            <a:r>
              <a:rPr lang="en-US" sz="2000" b="1" smtClean="0">
                <a:latin typeface="Arial" panose="020B0604020202020204" pitchFamily="34" charset="0"/>
                <a:cs typeface="Arial" panose="020B0604020202020204" pitchFamily="34" charset="0"/>
              </a:rPr>
              <a:t>số:</a:t>
            </a:r>
            <a:endParaRPr lang="en-US" sz="200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a:latin typeface="Arial" panose="020B0604020202020204" pitchFamily="34" charset="0"/>
                <a:cs typeface="Arial" panose="020B0604020202020204" pitchFamily="34" charset="0"/>
              </a:rPr>
              <a:t>Bộ chỉ số phù hợp điều kiện thực tế các CSGD, bảo đảm đánh giá thực chất, khách quan, minh bạch, công bằng.</a:t>
            </a:r>
          </a:p>
          <a:p>
            <a:pPr marL="640080" lvl="1">
              <a:spcBef>
                <a:spcPts val="1200"/>
              </a:spcBef>
              <a:buFont typeface="Wingdings" panose="05000000000000000000" pitchFamily="2" charset="2"/>
              <a:buChar char="v"/>
            </a:pPr>
            <a:r>
              <a:rPr lang="en-US" sz="1800">
                <a:latin typeface="Arial" panose="020B0604020202020204" pitchFamily="34" charset="0"/>
                <a:cs typeface="Arial" panose="020B0604020202020204" pitchFamily="34" charset="0"/>
              </a:rPr>
              <a:t> Bộ chỉ số có tính mở, có thể cập nhật phù hợp với tình hình thực tế theo từng năm học.</a:t>
            </a:r>
          </a:p>
          <a:p>
            <a:pPr marL="640080" lvl="1">
              <a:spcBef>
                <a:spcPts val="1200"/>
              </a:spcBef>
              <a:buFont typeface="Wingdings" panose="05000000000000000000" pitchFamily="2" charset="2"/>
              <a:buChar char="v"/>
            </a:pPr>
            <a:r>
              <a:rPr lang="en-US" sz="1800">
                <a:latin typeface="Arial" panose="020B0604020202020204" pitchFamily="34" charset="0"/>
                <a:cs typeface="Arial" panose="020B0604020202020204" pitchFamily="34" charset="0"/>
              </a:rPr>
              <a:t> Có tính thực tiễn, khả thi trong áp dụng.</a:t>
            </a:r>
          </a:p>
          <a:p>
            <a:pPr marL="628650" indent="-514350">
              <a:buFont typeface="+mj-lt"/>
              <a:buAutoNum type="arabicPeriod" startAt="7"/>
            </a:pPr>
            <a:endParaRPr lang="en-US" sz="2000" i="1" dirty="0">
              <a:solidFill>
                <a:srgbClr val="0033C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9879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B3F88B-4182-4EED-9CAC-3830C0A9C3EE}"/>
              </a:ext>
            </a:extLst>
          </p:cNvPr>
          <p:cNvSpPr>
            <a:spLocks noGrp="1"/>
          </p:cNvSpPr>
          <p:nvPr>
            <p:ph type="title"/>
          </p:nvPr>
        </p:nvSpPr>
        <p:spPr/>
        <p:txBody>
          <a:bodyPr>
            <a:noAutofit/>
          </a:bodyPr>
          <a:lstStyle/>
          <a:p>
            <a:r>
              <a:rPr lang="en-US" sz="3200" b="1" smtClean="0">
                <a:latin typeface="Arial" panose="020B0604020202020204" pitchFamily="34" charset="0"/>
                <a:cs typeface="Arial" panose="020B0604020202020204" pitchFamily="34" charset="0"/>
              </a:rPr>
              <a:t>2. Mục đích của Bộ chỉ số</a:t>
            </a:r>
            <a:endParaRPr lang="en-US"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5A69B46A-5916-4D29-8412-0551F1D5966A}"/>
              </a:ext>
            </a:extLst>
          </p:cNvPr>
          <p:cNvSpPr>
            <a:spLocks noGrp="1"/>
          </p:cNvSpPr>
          <p:nvPr>
            <p:ph idx="1"/>
          </p:nvPr>
        </p:nvSpPr>
        <p:spPr/>
        <p:txBody>
          <a:bodyPr>
            <a:normAutofit/>
          </a:bodyPr>
          <a:lstStyle/>
          <a:p>
            <a:pPr marL="182880" lvl="1" indent="0" algn="just">
              <a:spcBef>
                <a:spcPts val="1800"/>
              </a:spcBef>
              <a:buNone/>
            </a:pPr>
            <a:r>
              <a:rPr lang="en-US" smtClean="0">
                <a:latin typeface="Arial" panose="020B0604020202020204" pitchFamily="34" charset="0"/>
                <a:cs typeface="Arial" panose="020B0604020202020204" pitchFamily="34" charset="0"/>
              </a:rPr>
              <a:t>      </a:t>
            </a:r>
            <a:r>
              <a:rPr lang="en-US" sz="2400" smtClean="0">
                <a:latin typeface="Arial" panose="020B0604020202020204" pitchFamily="34" charset="0"/>
                <a:cs typeface="Arial" panose="020B0604020202020204" pitchFamily="34" charset="0"/>
              </a:rPr>
              <a:t>Bộ </a:t>
            </a:r>
            <a:r>
              <a:rPr lang="en-US" sz="2400">
                <a:latin typeface="Arial" panose="020B0604020202020204" pitchFamily="34" charset="0"/>
                <a:cs typeface="Arial" panose="020B0604020202020204" pitchFamily="34" charset="0"/>
              </a:rPr>
              <a:t>chỉ số đánh giá mức độ chuyển đổi số của cơ sở giáo dục phổ thông và giáo dục thường </a:t>
            </a:r>
            <a:r>
              <a:rPr lang="en-US" sz="2400" smtClean="0">
                <a:latin typeface="Arial" panose="020B0604020202020204" pitchFamily="34" charset="0"/>
                <a:cs typeface="Arial" panose="020B0604020202020204" pitchFamily="34" charset="0"/>
              </a:rPr>
              <a:t>xuyên (CSGD) được Bộ trưởng Bộ GDĐT phê duyệt ban hành theo </a:t>
            </a:r>
            <a:r>
              <a:rPr lang="en-US" sz="2400" smtClean="0">
                <a:latin typeface="Arial" panose="020B0604020202020204" pitchFamily="34" charset="0"/>
                <a:ea typeface="Tahoma" panose="020B0604030504040204" pitchFamily="34" charset="0"/>
                <a:cs typeface="Arial" panose="020B0604020202020204" pitchFamily="34" charset="0"/>
              </a:rPr>
              <a:t>Quyết </a:t>
            </a:r>
            <a:r>
              <a:rPr lang="en-US" sz="2400">
                <a:latin typeface="Arial" panose="020B0604020202020204" pitchFamily="34" charset="0"/>
                <a:ea typeface="Tahoma" panose="020B0604030504040204" pitchFamily="34" charset="0"/>
                <a:cs typeface="Arial" panose="020B0604020202020204" pitchFamily="34" charset="0"/>
              </a:rPr>
              <a:t>định số </a:t>
            </a:r>
            <a:r>
              <a:rPr lang="en-US" sz="2400" smtClean="0">
                <a:latin typeface="Arial" panose="020B0604020202020204" pitchFamily="34" charset="0"/>
                <a:ea typeface="Tahoma" panose="020B0604030504040204" pitchFamily="34" charset="0"/>
                <a:cs typeface="Arial" panose="020B0604020202020204" pitchFamily="34" charset="0"/>
              </a:rPr>
              <a:t>4725/QĐ-BGDĐT ngày 30/12/2022 với các mục đích như sau:</a:t>
            </a:r>
            <a:endParaRPr lang="en-US" i="1">
              <a:solidFill>
                <a:srgbClr val="0033CC"/>
              </a:solidFill>
              <a:latin typeface="Arial" panose="020B0604020202020204" pitchFamily="34" charset="0"/>
              <a:ea typeface="Tahoma" panose="020B060403050404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900">
                <a:latin typeface="Arial" panose="020B0604020202020204" pitchFamily="34" charset="0"/>
                <a:cs typeface="Arial" panose="020B0604020202020204" pitchFamily="34" charset="0"/>
              </a:rPr>
              <a:t>Thúc </a:t>
            </a:r>
            <a:r>
              <a:rPr lang="vi-VN" sz="1900" dirty="0">
                <a:latin typeface="Arial" panose="020B0604020202020204" pitchFamily="34" charset="0"/>
                <a:cs typeface="Arial" panose="020B0604020202020204" pitchFamily="34" charset="0"/>
              </a:rPr>
              <a:t>đẩy chuyển đổi số ở </a:t>
            </a:r>
            <a:r>
              <a:rPr lang="vi-VN" sz="1900">
                <a:latin typeface="Arial" panose="020B0604020202020204" pitchFamily="34" charset="0"/>
                <a:cs typeface="Arial" panose="020B0604020202020204" pitchFamily="34" charset="0"/>
              </a:rPr>
              <a:t>các </a:t>
            </a:r>
            <a:r>
              <a:rPr lang="en-US" sz="1900">
                <a:latin typeface="Arial" panose="020B0604020202020204" pitchFamily="34" charset="0"/>
                <a:cs typeface="Arial" panose="020B0604020202020204" pitchFamily="34" charset="0"/>
              </a:rPr>
              <a:t>CSGD</a:t>
            </a:r>
            <a:r>
              <a:rPr lang="vi-VN" sz="1900">
                <a:latin typeface="Arial" panose="020B0604020202020204" pitchFamily="34" charset="0"/>
                <a:cs typeface="Arial" panose="020B0604020202020204" pitchFamily="34" charset="0"/>
              </a:rPr>
              <a:t>. </a:t>
            </a:r>
            <a:endParaRPr lang="en-US" sz="19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900" dirty="0">
                <a:latin typeface="Arial" panose="020B0604020202020204" pitchFamily="34" charset="0"/>
                <a:cs typeface="Arial" panose="020B0604020202020204" pitchFamily="34" charset="0"/>
              </a:rPr>
              <a:t>Theo dõi đánh giá khách quan, thực chất, công bằng kết quả chuyển đổi số trong </a:t>
            </a:r>
            <a:r>
              <a:rPr lang="vi-VN" sz="1900">
                <a:latin typeface="Arial" panose="020B0604020202020204" pitchFamily="34" charset="0"/>
                <a:cs typeface="Arial" panose="020B0604020202020204" pitchFamily="34" charset="0"/>
              </a:rPr>
              <a:t>các </a:t>
            </a:r>
            <a:r>
              <a:rPr lang="en-US" sz="1900">
                <a:latin typeface="Arial" panose="020B0604020202020204" pitchFamily="34" charset="0"/>
                <a:cs typeface="Arial" panose="020B0604020202020204" pitchFamily="34" charset="0"/>
              </a:rPr>
              <a:t>CSGD</a:t>
            </a:r>
            <a:r>
              <a:rPr lang="vi-VN" sz="1900">
                <a:latin typeface="Arial" panose="020B0604020202020204" pitchFamily="34" charset="0"/>
                <a:cs typeface="Arial" panose="020B0604020202020204" pitchFamily="34" charset="0"/>
              </a:rPr>
              <a:t>. </a:t>
            </a:r>
            <a:endParaRPr lang="en-US" sz="19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900" dirty="0">
                <a:latin typeface="Arial" panose="020B0604020202020204" pitchFamily="34" charset="0"/>
                <a:cs typeface="Arial" panose="020B0604020202020204" pitchFamily="34" charset="0"/>
              </a:rPr>
              <a:t>Phát hiện các điển hình, mô hình chuyển đổi số làm tốt để nhân rộng, tạo phong trào thực hiện chuyển đổi số trong toàn ngành Giáo dục.</a:t>
            </a:r>
            <a:endParaRPr lang="en-US"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2756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B3F88B-4182-4EED-9CAC-3830C0A9C3EE}"/>
              </a:ext>
            </a:extLst>
          </p:cNvPr>
          <p:cNvSpPr>
            <a:spLocks noGrp="1"/>
          </p:cNvSpPr>
          <p:nvPr>
            <p:ph type="title"/>
          </p:nvPr>
        </p:nvSpPr>
        <p:spPr/>
        <p:txBody>
          <a:bodyPr>
            <a:noAutofit/>
          </a:bodyPr>
          <a:lstStyle/>
          <a:p>
            <a:r>
              <a:rPr lang="en-US" sz="3200" b="1" smtClean="0">
                <a:latin typeface="Arial" panose="020B0604020202020204" pitchFamily="34" charset="0"/>
                <a:cs typeface="Arial" panose="020B0604020202020204" pitchFamily="34" charset="0"/>
              </a:rPr>
              <a:t>3. Cấu trúc và mức độ của Bộ chỉ số</a:t>
            </a:r>
            <a:endParaRPr lang="en-US"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5A69B46A-5916-4D29-8412-0551F1D5966A}"/>
              </a:ext>
            </a:extLst>
          </p:cNvPr>
          <p:cNvSpPr>
            <a:spLocks noGrp="1"/>
          </p:cNvSpPr>
          <p:nvPr>
            <p:ph idx="1"/>
          </p:nvPr>
        </p:nvSpPr>
        <p:spPr>
          <a:xfrm>
            <a:off x="457200" y="1066800"/>
            <a:ext cx="8305800" cy="5333999"/>
          </a:xfrm>
        </p:spPr>
        <p:txBody>
          <a:bodyPr>
            <a:noAutofit/>
          </a:bodyPr>
          <a:lstStyle/>
          <a:p>
            <a:pPr marL="0" indent="0">
              <a:buNone/>
            </a:pPr>
            <a:r>
              <a:rPr lang="en-US" sz="2000" b="1" smtClean="0">
                <a:latin typeface="Arial" panose="020B0604020202020204" pitchFamily="34" charset="0"/>
                <a:cs typeface="Arial" panose="020B0604020202020204" pitchFamily="34" charset="0"/>
              </a:rPr>
              <a:t>Bộ chỉ số </a:t>
            </a:r>
            <a:r>
              <a:rPr lang="vi-VN" sz="2000" b="1" smtClean="0">
                <a:latin typeface="Arial" panose="020B0604020202020204" pitchFamily="34" charset="0"/>
                <a:cs typeface="Arial" panose="020B0604020202020204" pitchFamily="34" charset="0"/>
              </a:rPr>
              <a:t>gồm </a:t>
            </a:r>
            <a:r>
              <a:rPr lang="vi-VN" sz="2000" b="1">
                <a:latin typeface="Arial" panose="020B0604020202020204" pitchFamily="34" charset="0"/>
                <a:cs typeface="Arial" panose="020B0604020202020204" pitchFamily="34" charset="0"/>
              </a:rPr>
              <a:t>02 </a:t>
            </a:r>
            <a:r>
              <a:rPr lang="vi-VN" sz="2000" b="1" smtClean="0">
                <a:latin typeface="Arial" panose="020B0604020202020204" pitchFamily="34" charset="0"/>
                <a:cs typeface="Arial" panose="020B0604020202020204" pitchFamily="34" charset="0"/>
              </a:rPr>
              <a:t>nhóm:</a:t>
            </a:r>
            <a:endParaRPr lang="vi-VN" sz="2000" b="1"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a:latin typeface="Arial" panose="020B0604020202020204" pitchFamily="34" charset="0"/>
                <a:cs typeface="Arial" panose="020B0604020202020204" pitchFamily="34" charset="0"/>
              </a:rPr>
              <a:t>Nhóm </a:t>
            </a:r>
            <a:r>
              <a:rPr lang="en-US" sz="1800" smtClean="0">
                <a:latin typeface="Arial" panose="020B0604020202020204" pitchFamily="34" charset="0"/>
                <a:cs typeface="Arial" panose="020B0604020202020204" pitchFamily="34" charset="0"/>
              </a:rPr>
              <a:t>chỉ số</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“Chuyển đổi số trong dạy, </a:t>
            </a:r>
            <a:r>
              <a:rPr lang="vi-VN" sz="1800">
                <a:latin typeface="Arial" panose="020B0604020202020204" pitchFamily="34" charset="0"/>
                <a:cs typeface="Arial" panose="020B0604020202020204" pitchFamily="34" charset="0"/>
              </a:rPr>
              <a:t>học</a:t>
            </a:r>
            <a:r>
              <a:rPr lang="vi-VN" sz="1800" smtClean="0">
                <a:latin typeface="Arial" panose="020B0604020202020204" pitchFamily="34" charset="0"/>
                <a:cs typeface="Arial" panose="020B0604020202020204" pitchFamily="34" charset="0"/>
              </a:rPr>
              <a:t>”</a:t>
            </a:r>
            <a:r>
              <a:rPr lang="en-US" sz="1800" smtClean="0">
                <a:latin typeface="Arial" panose="020B0604020202020204" pitchFamily="34" charset="0"/>
                <a:cs typeface="Arial" panose="020B0604020202020204" pitchFamily="34" charset="0"/>
              </a:rPr>
              <a:t> gồm 07 tiêu chí thành phần.</a:t>
            </a:r>
          </a:p>
          <a:p>
            <a:pPr marL="640080" lvl="1">
              <a:spcBef>
                <a:spcPts val="1200"/>
              </a:spcBef>
              <a:buFont typeface="Wingdings" panose="05000000000000000000" pitchFamily="2" charset="2"/>
              <a:buChar char="v"/>
            </a:pPr>
            <a:r>
              <a:rPr lang="vi-VN" sz="1800" smtClean="0">
                <a:latin typeface="Arial" panose="020B0604020202020204" pitchFamily="34" charset="0"/>
                <a:cs typeface="Arial" panose="020B0604020202020204" pitchFamily="34" charset="0"/>
              </a:rPr>
              <a:t>Nhóm </a:t>
            </a:r>
            <a:r>
              <a:rPr lang="en-US" sz="1800" smtClean="0">
                <a:latin typeface="Arial" panose="020B0604020202020204" pitchFamily="34" charset="0"/>
                <a:cs typeface="Arial" panose="020B0604020202020204" pitchFamily="34" charset="0"/>
              </a:rPr>
              <a:t>chỉ số</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“Chuyển đổi số trong quản trị cơ sở giáo </a:t>
            </a:r>
            <a:r>
              <a:rPr lang="vi-VN" sz="1800">
                <a:latin typeface="Arial" panose="020B0604020202020204" pitchFamily="34" charset="0"/>
                <a:cs typeface="Arial" panose="020B0604020202020204" pitchFamily="34" charset="0"/>
              </a:rPr>
              <a:t>dục</a:t>
            </a:r>
            <a:r>
              <a:rPr lang="vi-VN" sz="1800" smtClean="0">
                <a:latin typeface="Arial" panose="020B0604020202020204" pitchFamily="34" charset="0"/>
                <a:cs typeface="Arial" panose="020B0604020202020204" pitchFamily="34" charset="0"/>
              </a:rPr>
              <a:t>”</a:t>
            </a:r>
            <a:r>
              <a:rPr lang="en-US" sz="1800" smtClean="0">
                <a:latin typeface="Arial" panose="020B0604020202020204" pitchFamily="34" charset="0"/>
                <a:cs typeface="Arial" panose="020B0604020202020204" pitchFamily="34" charset="0"/>
              </a:rPr>
              <a:t> gồm 04 tiêu chí thành phần.</a:t>
            </a:r>
          </a:p>
          <a:p>
            <a:pPr marL="400050" lvl="1" indent="0">
              <a:buNone/>
            </a:pPr>
            <a:r>
              <a:rPr lang="en-US" sz="1800" i="1" smtClean="0">
                <a:latin typeface="Arial" panose="020B0604020202020204" pitchFamily="34" charset="0"/>
                <a:cs typeface="Arial" panose="020B0604020202020204" pitchFamily="34" charset="0"/>
              </a:rPr>
              <a:t>(Mỗi nhóm chỉ số có tổng thang điểm tối đa: 100 điểm)</a:t>
            </a:r>
            <a:endParaRPr lang="en-US" sz="1800" i="1" dirty="0">
              <a:latin typeface="Arial" panose="020B0604020202020204" pitchFamily="34" charset="0"/>
              <a:cs typeface="Arial" panose="020B0604020202020204" pitchFamily="34" charset="0"/>
            </a:endParaRPr>
          </a:p>
          <a:p>
            <a:pPr marL="0" indent="0">
              <a:buNone/>
            </a:pPr>
            <a:r>
              <a:rPr lang="vi-VN" sz="2000" b="1" smtClean="0">
                <a:latin typeface="Arial" panose="020B0604020202020204" pitchFamily="34" charset="0"/>
                <a:cs typeface="Arial" panose="020B0604020202020204" pitchFamily="34" charset="0"/>
              </a:rPr>
              <a:t>Mức độ chuyển đổi số</a:t>
            </a:r>
            <a:r>
              <a:rPr lang="en-US" sz="2000" b="1" smtClean="0">
                <a:latin typeface="Arial" panose="020B0604020202020204" pitchFamily="34" charset="0"/>
                <a:cs typeface="Arial" panose="020B0604020202020204" pitchFamily="34" charset="0"/>
              </a:rPr>
              <a:t>:</a:t>
            </a:r>
            <a:endParaRPr lang="vi-VN" sz="2000" b="1" smtClean="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smtClean="0">
                <a:latin typeface="Arial" panose="020B0604020202020204" pitchFamily="34" charset="0"/>
                <a:cs typeface="Arial" panose="020B0604020202020204" pitchFamily="34" charset="0"/>
              </a:rPr>
              <a:t>Mức </a:t>
            </a:r>
            <a:r>
              <a:rPr lang="vi-VN" sz="1800" dirty="0">
                <a:latin typeface="Arial" panose="020B0604020202020204" pitchFamily="34" charset="0"/>
                <a:cs typeface="Arial" panose="020B0604020202020204" pitchFamily="34" charset="0"/>
              </a:rPr>
              <a:t>chưa đáp ứng (Mức độ 1): Tổng điểm của mỗi nhóm tiêu chí dưới 50. Ở mức này</a:t>
            </a:r>
            <a:r>
              <a:rPr lang="vi-VN"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 </a:t>
            </a:r>
            <a:r>
              <a:rPr lang="vi-VN" sz="1800" smtClean="0">
                <a:latin typeface="Arial" panose="020B0604020202020204" pitchFamily="34" charset="0"/>
                <a:cs typeface="Arial" panose="020B0604020202020204" pitchFamily="34" charset="0"/>
              </a:rPr>
              <a:t>chưa </a:t>
            </a:r>
            <a:r>
              <a:rPr lang="vi-VN" sz="1800" dirty="0">
                <a:latin typeface="Arial" panose="020B0604020202020204" pitchFamily="34" charset="0"/>
                <a:cs typeface="Arial" panose="020B0604020202020204" pitchFamily="34" charset="0"/>
              </a:rPr>
              <a:t>đáp ứng các yêu cầu cơ bản về triển khai chuyển đổi số.</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dirty="0">
                <a:latin typeface="Arial" panose="020B0604020202020204" pitchFamily="34" charset="0"/>
                <a:cs typeface="Arial" panose="020B0604020202020204" pitchFamily="34" charset="0"/>
              </a:rPr>
              <a:t>Mức đáp ứng cơ bản (Mức độ 2): Tổng điểm của mỗi nhóm tiêu chí đạt từ 50 đến 75. Ở mức này</a:t>
            </a:r>
            <a:r>
              <a:rPr lang="vi-VN"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đã đáp ứng yêu cơ bản về triển khai chuyển đổi số.</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dirty="0">
                <a:latin typeface="Arial" panose="020B0604020202020204" pitchFamily="34" charset="0"/>
                <a:cs typeface="Arial" panose="020B0604020202020204" pitchFamily="34" charset="0"/>
              </a:rPr>
              <a:t>Mức đáp ứng tốt (Mức độ 3): Tổng điểm của mỗi nhóm tiêu chí đạt trên 75. Ở mức này</a:t>
            </a:r>
            <a:r>
              <a:rPr lang="vi-VN"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đáp ứng tốt các yêu cầu cơ bản và một số yêu cầu nâng cao về triển khai chuyển đổi số</a:t>
            </a:r>
            <a:r>
              <a:rPr lang="vi-VN" sz="1800">
                <a:latin typeface="Arial" panose="020B0604020202020204" pitchFamily="34" charset="0"/>
                <a:cs typeface="Arial" panose="020B0604020202020204" pitchFamily="34" charset="0"/>
              </a:rPr>
              <a:t>. </a:t>
            </a:r>
            <a:endParaRPr lang="vi-VN"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43472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B3F88B-4182-4EED-9CAC-3830C0A9C3EE}"/>
              </a:ext>
            </a:extLst>
          </p:cNvPr>
          <p:cNvSpPr>
            <a:spLocks noGrp="1"/>
          </p:cNvSpPr>
          <p:nvPr>
            <p:ph type="title"/>
          </p:nvPr>
        </p:nvSpPr>
        <p:spPr/>
        <p:txBody>
          <a:bodyPr>
            <a:noAutofit/>
          </a:bodyPr>
          <a:lstStyle/>
          <a:p>
            <a:r>
              <a:rPr lang="en-US" sz="3200" b="1" dirty="0">
                <a:latin typeface="Arial" panose="020B0604020202020204" pitchFamily="34" charset="0"/>
                <a:cs typeface="Arial" panose="020B0604020202020204" pitchFamily="34" charset="0"/>
              </a:rPr>
              <a:t>4</a:t>
            </a:r>
            <a:r>
              <a:rPr lang="en-US" sz="3200" b="1" smtClean="0">
                <a:latin typeface="Arial" panose="020B0604020202020204" pitchFamily="34" charset="0"/>
                <a:cs typeface="Arial" panose="020B0604020202020204" pitchFamily="34" charset="0"/>
              </a:rPr>
              <a:t>. Quy tình triển khai</a:t>
            </a:r>
            <a:endParaRPr lang="en-US"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5A69B46A-5916-4D29-8412-0551F1D5966A}"/>
              </a:ext>
            </a:extLst>
          </p:cNvPr>
          <p:cNvSpPr>
            <a:spLocks noGrp="1"/>
          </p:cNvSpPr>
          <p:nvPr>
            <p:ph idx="1"/>
          </p:nvPr>
        </p:nvSpPr>
        <p:spPr>
          <a:xfrm>
            <a:off x="457200" y="1066800"/>
            <a:ext cx="8305800" cy="5333999"/>
          </a:xfrm>
        </p:spPr>
        <p:txBody>
          <a:bodyPr>
            <a:noAutofit/>
          </a:bodyPr>
          <a:lstStyle/>
          <a:p>
            <a:pPr marL="0" indent="0">
              <a:buNone/>
            </a:pPr>
            <a:r>
              <a:rPr lang="vi-VN" sz="2000" b="1" dirty="0">
                <a:cs typeface="Arial" panose="020B0604020202020204" pitchFamily="34" charset="0"/>
              </a:rPr>
              <a:t>Quy trình tổ chức đánh giá mức độ chuyển đổi số</a:t>
            </a:r>
            <a:endParaRPr lang="vi-VN" sz="2800" b="1" dirty="0">
              <a:cs typeface="Arial" panose="020B0604020202020204" pitchFamily="34" charset="0"/>
            </a:endParaRPr>
          </a:p>
          <a:p>
            <a:pPr marL="640080" lvl="1">
              <a:spcBef>
                <a:spcPts val="1200"/>
              </a:spcBef>
              <a:buFont typeface="Wingdings" panose="05000000000000000000" pitchFamily="2" charset="2"/>
              <a:buChar char="v"/>
            </a:pPr>
            <a:r>
              <a:rPr lang="vi-VN" sz="1800" dirty="0">
                <a:latin typeface="Arial" panose="020B0604020202020204" pitchFamily="34" charset="0"/>
                <a:cs typeface="Arial" panose="020B0604020202020204" pitchFamily="34" charset="0"/>
              </a:rPr>
              <a:t>Cơ sở giáo dục tự </a:t>
            </a:r>
            <a:r>
              <a:rPr lang="vi-VN" sz="1800">
                <a:latin typeface="Arial" panose="020B0604020202020204" pitchFamily="34" charset="0"/>
                <a:cs typeface="Arial" panose="020B0604020202020204" pitchFamily="34" charset="0"/>
              </a:rPr>
              <a:t>đánh </a:t>
            </a:r>
            <a:r>
              <a:rPr lang="vi-VN" sz="1800" smtClean="0">
                <a:latin typeface="Arial" panose="020B0604020202020204" pitchFamily="34" charset="0"/>
                <a:cs typeface="Arial" panose="020B0604020202020204" pitchFamily="34" charset="0"/>
              </a:rPr>
              <a:t>giá</a:t>
            </a:r>
            <a:r>
              <a:rPr lang="en-US" sz="1800" smtClean="0">
                <a:latin typeface="Arial" panose="020B0604020202020204" pitchFamily="34" charset="0"/>
                <a:cs typeface="Arial" panose="020B0604020202020204" pitchFamily="34" charset="0"/>
              </a:rPr>
              <a:t> mức độ chuyển đổi số</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Đánh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giá</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ngoài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và</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công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nhận</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kết</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quả (Phòng GDĐT, Sở GDĐT)</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Xây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dựng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kế</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hoạch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khắc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phục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hạn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chế</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cải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thiện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mức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chuyển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đổi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số</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của</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 Phòng GDĐT và Sở GDĐT.</a:t>
            </a:r>
          </a:p>
          <a:p>
            <a:pPr marL="354330" lvl="1" indent="0">
              <a:spcBef>
                <a:spcPts val="1200"/>
              </a:spcBef>
              <a:buNone/>
            </a:pPr>
            <a:endParaRPr lang="en-US" sz="1800" dirty="0">
              <a:latin typeface="Arial" panose="020B0604020202020204" pitchFamily="34" charset="0"/>
              <a:cs typeface="Arial" panose="020B0604020202020204" pitchFamily="34" charset="0"/>
            </a:endParaRPr>
          </a:p>
          <a:p>
            <a:pPr marL="0" indent="0">
              <a:buNone/>
            </a:pPr>
            <a:r>
              <a:rPr lang="en-US" sz="2000" b="1" dirty="0" err="1">
                <a:latin typeface="Arial" panose="020B0604020202020204" pitchFamily="34" charset="0"/>
                <a:cs typeface="Arial" panose="020B0604020202020204" pitchFamily="34" charset="0"/>
              </a:rPr>
              <a:t>Ứng</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dụng</a:t>
            </a:r>
            <a:r>
              <a:rPr lang="en-US" sz="2000" b="1" dirty="0">
                <a:latin typeface="Arial" panose="020B0604020202020204" pitchFamily="34" charset="0"/>
                <a:cs typeface="Arial" panose="020B0604020202020204" pitchFamily="34" charset="0"/>
              </a:rPr>
              <a:t> CNTT </a:t>
            </a:r>
            <a:r>
              <a:rPr lang="en-US" sz="2000" b="1" dirty="0" err="1">
                <a:latin typeface="Arial" panose="020B0604020202020204" pitchFamily="34" charset="0"/>
                <a:cs typeface="Arial" panose="020B0604020202020204" pitchFamily="34" charset="0"/>
              </a:rPr>
              <a:t>trong</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đánh</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giá</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mức</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độ</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chuyển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đổi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số</a:t>
            </a:r>
            <a:endParaRPr lang="en-US" sz="2000" b="1"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Bộ</a:t>
            </a:r>
            <a:r>
              <a:rPr lang="en-US" sz="1800" dirty="0">
                <a:latin typeface="Arial" panose="020B0604020202020204" pitchFamily="34" charset="0"/>
                <a:cs typeface="Arial" panose="020B0604020202020204" pitchFamily="34" charset="0"/>
              </a:rPr>
              <a:t> GDĐT </a:t>
            </a:r>
            <a:r>
              <a:rPr lang="en-US" sz="1800" dirty="0" err="1">
                <a:latin typeface="Arial" panose="020B0604020202020204" pitchFamily="34" charset="0"/>
                <a:cs typeface="Arial" panose="020B0604020202020204" pitchFamily="34" charset="0"/>
              </a:rPr>
              <a:t>sẽ</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xây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dựng</a:t>
            </a:r>
            <a:r>
              <a:rPr lang="en-US" sz="1800" dirty="0">
                <a:latin typeface="Arial" panose="020B0604020202020204" pitchFamily="34" charset="0"/>
                <a:cs typeface="Arial" panose="020B0604020202020204" pitchFamily="34" charset="0"/>
              </a:rPr>
              <a:t> CSDL </a:t>
            </a:r>
            <a:r>
              <a:rPr lang="en-US" sz="1800" dirty="0" err="1">
                <a:latin typeface="Arial" panose="020B0604020202020204" pitchFamily="34" charset="0"/>
                <a:cs typeface="Arial" panose="020B0604020202020204" pitchFamily="34" charset="0"/>
              </a:rPr>
              <a:t>kết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quả</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đánh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giá</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mức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chuyển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đổi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số</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của</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các</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Sở</a:t>
            </a:r>
            <a:r>
              <a:rPr lang="en-US" sz="1800" dirty="0">
                <a:latin typeface="Arial" panose="020B0604020202020204" pitchFamily="34" charset="0"/>
                <a:cs typeface="Arial" panose="020B0604020202020204" pitchFamily="34" charset="0"/>
              </a:rPr>
              <a:t> GDĐT, </a:t>
            </a:r>
            <a:r>
              <a:rPr lang="en-US" sz="1800" dirty="0" err="1">
                <a:latin typeface="Arial" panose="020B0604020202020204" pitchFamily="34" charset="0"/>
                <a:cs typeface="Arial" panose="020B0604020202020204" pitchFamily="34" charset="0"/>
              </a:rPr>
              <a:t>Phòng</a:t>
            </a:r>
            <a:r>
              <a:rPr lang="en-US" sz="1800" dirty="0">
                <a:latin typeface="Arial" panose="020B0604020202020204" pitchFamily="34" charset="0"/>
                <a:cs typeface="Arial" panose="020B0604020202020204" pitchFamily="34" charset="0"/>
              </a:rPr>
              <a:t> GDĐT </a:t>
            </a:r>
            <a:r>
              <a:rPr lang="en-US" sz="1800" dirty="0" err="1">
                <a:latin typeface="Arial" panose="020B0604020202020204" pitchFamily="34" charset="0"/>
                <a:cs typeface="Arial" panose="020B0604020202020204" pitchFamily="34" charset="0"/>
              </a:rPr>
              <a:t>chủ</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triển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khai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công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cụ</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quản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lý</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đánh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giá</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mức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chuyển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đổi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số</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các</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 </a:t>
            </a:r>
            <a:r>
              <a:rPr lang="en-US" sz="1800" dirty="0" err="1">
                <a:latin typeface="Arial" panose="020B0604020202020204" pitchFamily="34" charset="0"/>
                <a:cs typeface="Arial" panose="020B0604020202020204" pitchFamily="34" charset="0"/>
              </a:rPr>
              <a:t>đảm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bảo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đúng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định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nghiệp</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vụ</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và</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kết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nối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này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với</a:t>
            </a:r>
            <a:r>
              <a:rPr lang="en-US" sz="1800" dirty="0">
                <a:latin typeface="Arial" panose="020B0604020202020204" pitchFamily="34" charset="0"/>
                <a:cs typeface="Arial" panose="020B0604020202020204" pitchFamily="34" charset="0"/>
              </a:rPr>
              <a:t> CSDL </a:t>
            </a:r>
            <a:r>
              <a:rPr lang="en-US" sz="1800" dirty="0" err="1">
                <a:latin typeface="Arial" panose="020B0604020202020204" pitchFamily="34" charset="0"/>
                <a:cs typeface="Arial" panose="020B0604020202020204" pitchFamily="34" charset="0"/>
              </a:rPr>
              <a:t>của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báo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cáo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kết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quả</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22842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smtClean="0">
                <a:latin typeface="Arial" panose="020B0604020202020204" pitchFamily="34" charset="0"/>
                <a:cs typeface="Arial" panose="020B0604020202020204" pitchFamily="34" charset="0"/>
              </a:rPr>
              <a:t>4. Một số lưu ý (Nhóm chỉ số 1)</a:t>
            </a:r>
            <a:endParaRPr lang="en-US" sz="32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94578"/>
            <a:ext cx="9144000" cy="5863422"/>
          </a:xfrm>
          <a:prstGeom prst="rect">
            <a:avLst/>
          </a:prstGeom>
        </p:spPr>
      </p:pic>
    </p:spTree>
    <p:extLst>
      <p:ext uri="{BB962C8B-B14F-4D97-AF65-F5344CB8AC3E}">
        <p14:creationId xmlns:p14="http://schemas.microsoft.com/office/powerpoint/2010/main" val="1855949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a:latin typeface="Arial" panose="020B0604020202020204" pitchFamily="34" charset="0"/>
                <a:cs typeface="Arial" panose="020B0604020202020204" pitchFamily="34" charset="0"/>
              </a:rPr>
              <a:t>4. Một số lưu ý (Nhóm chỉ số 1)</a:t>
            </a:r>
            <a:endParaRPr lang="en-US" sz="32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94578"/>
            <a:ext cx="9144000" cy="586342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0665"/>
            <a:ext cx="9144000" cy="5942387"/>
          </a:xfrm>
          <a:prstGeom prst="rect">
            <a:avLst/>
          </a:prstGeom>
        </p:spPr>
      </p:pic>
    </p:spTree>
    <p:extLst>
      <p:ext uri="{BB962C8B-B14F-4D97-AF65-F5344CB8AC3E}">
        <p14:creationId xmlns:p14="http://schemas.microsoft.com/office/powerpoint/2010/main" val="30465862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a:latin typeface="Arial" panose="020B0604020202020204" pitchFamily="34" charset="0"/>
                <a:cs typeface="Arial" panose="020B0604020202020204" pitchFamily="34" charset="0"/>
              </a:rPr>
              <a:t>4. Một số lưu ý (Nhóm chỉ số </a:t>
            </a:r>
            <a:r>
              <a:rPr lang="en-US" sz="3200" b="1" smtClean="0">
                <a:latin typeface="Arial" panose="020B0604020202020204" pitchFamily="34" charset="0"/>
                <a:cs typeface="Arial" panose="020B0604020202020204" pitchFamily="34" charset="0"/>
              </a:rPr>
              <a:t>2)</a:t>
            </a:r>
            <a:endParaRPr lang="en-US" sz="3200" b="1"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2"/>
          <a:stretch>
            <a:fillRect/>
          </a:stretch>
        </p:blipFill>
        <p:spPr>
          <a:xfrm>
            <a:off x="28074" y="1066800"/>
            <a:ext cx="9067800" cy="5502754"/>
          </a:xfrm>
          <a:prstGeom prst="rect">
            <a:avLst/>
          </a:prstGeom>
        </p:spPr>
      </p:pic>
    </p:spTree>
    <p:extLst>
      <p:ext uri="{BB962C8B-B14F-4D97-AF65-F5344CB8AC3E}">
        <p14:creationId xmlns:p14="http://schemas.microsoft.com/office/powerpoint/2010/main" val="34907441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17464</TotalTime>
  <Words>889</Words>
  <Application>Microsoft Office PowerPoint</Application>
  <PresentationFormat>On-screen Show (4:3)</PresentationFormat>
  <Paragraphs>54</Paragraphs>
  <Slides>11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Tahoma</vt:lpstr>
      <vt:lpstr>Wingdings</vt:lpstr>
      <vt:lpstr>Office Theme</vt:lpstr>
      <vt:lpstr>1_Office Theme</vt:lpstr>
      <vt:lpstr>ĐÁNH GIÁ MỨC ĐỘ CHUYỂN ĐỔI SỐ trong các cơ sở giáo dục phổ thông  và giáo dục thường xuyên </vt:lpstr>
      <vt:lpstr>Nội dung trao đổi</vt:lpstr>
      <vt:lpstr>1. Căn cứ và nguyên tắc xây dựng</vt:lpstr>
      <vt:lpstr>2. Mục đích của Bộ chỉ số</vt:lpstr>
      <vt:lpstr>3. Cấu trúc và mức độ của Bộ chỉ số</vt:lpstr>
      <vt:lpstr>4. Quy tình triển khai</vt:lpstr>
      <vt:lpstr>4. Một số lưu ý (Nhóm chỉ số 1)</vt:lpstr>
      <vt:lpstr>4. Một số lưu ý (Nhóm chỉ số 1)</vt:lpstr>
      <vt:lpstr>4. Một số lưu ý (Nhóm chỉ số 2)</vt:lpstr>
      <vt:lpstr>4. Một số lưu ý (Nhóm chỉ số 2)</vt:lpstr>
      <vt:lpstr>PowerPoint Presentation</vt:lpstr>
    </vt:vector>
  </TitlesOfParts>
  <Company>MrN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Nam</dc:creator>
  <cp:lastModifiedBy>Admin</cp:lastModifiedBy>
  <cp:revision>2222</cp:revision>
  <cp:lastPrinted>2020-09-16T23:33:26Z</cp:lastPrinted>
  <dcterms:created xsi:type="dcterms:W3CDTF">2012-10-28T15:48:41Z</dcterms:created>
  <dcterms:modified xsi:type="dcterms:W3CDTF">2025-03-17T07:35:41Z</dcterms:modified>
</cp:coreProperties>
</file>