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678" r:id="rId2"/>
    <p:sldId id="503" r:id="rId3"/>
    <p:sldId id="649" r:id="rId4"/>
    <p:sldId id="669" r:id="rId5"/>
    <p:sldId id="670" r:id="rId6"/>
    <p:sldId id="671" r:id="rId7"/>
    <p:sldId id="619" r:id="rId8"/>
    <p:sldId id="672" r:id="rId9"/>
    <p:sldId id="673" r:id="rId10"/>
    <p:sldId id="650" r:id="rId11"/>
    <p:sldId id="622" r:id="rId12"/>
    <p:sldId id="626" r:id="rId13"/>
    <p:sldId id="63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80" autoAdjust="0"/>
  </p:normalViewPr>
  <p:slideViewPr>
    <p:cSldViewPr>
      <p:cViewPr varScale="1">
        <p:scale>
          <a:sx n="93" d="100"/>
          <a:sy n="93" d="100"/>
        </p:scale>
        <p:origin x="759" y="5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a:latin typeface="Cambria" panose="02040503050406030204" pitchFamily="18" charset="0"/>
              <a:ea typeface="Cambria" panose="02040503050406030204" pitchFamily="18" charset="0"/>
            </a:rPr>
            <a:t>1</a:t>
          </a: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a:latin typeface="Cambria" panose="02040503050406030204" pitchFamily="18" charset="0"/>
              <a:ea typeface="Cambria" panose="02040503050406030204" pitchFamily="18" charset="0"/>
            </a:rPr>
            <a:t>2</a:t>
          </a: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a:latin typeface="Cambria" panose="02040503050406030204" pitchFamily="18" charset="0"/>
              <a:ea typeface="Cambria" panose="02040503050406030204" pitchFamily="18" charset="0"/>
            </a:rPr>
            <a:t>3</a:t>
          </a: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a:latin typeface="Cambria" panose="02040503050406030204" pitchFamily="18" charset="0"/>
              <a:ea typeface="Cambria" panose="02040503050406030204" pitchFamily="18" charset="0"/>
            </a:rPr>
            <a:t>4</a:t>
          </a: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a:latin typeface="Cambria" panose="02040503050406030204" pitchFamily="18" charset="0"/>
              <a:ea typeface="Cambria" panose="02040503050406030204" pitchFamily="18" charset="0"/>
            </a:rPr>
            <a:t>5</a:t>
          </a: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Cambria" pitchFamily="18" charset="0"/>
              <a:ea typeface="Cambria" pitchFamily="18" charset="0"/>
            </a:rPr>
            <a:t>Trồng</a:t>
          </a:r>
          <a:r>
            <a:rPr lang="en-US" sz="1800" dirty="0">
              <a:latin typeface="Cambria" pitchFamily="18" charset="0"/>
              <a:ea typeface="Cambria" pitchFamily="18" charset="0"/>
            </a:rPr>
            <a:t> </a:t>
          </a:r>
          <a:r>
            <a:rPr lang="en-US" sz="1800" dirty="0" err="1">
              <a:latin typeface="Cambria" pitchFamily="18" charset="0"/>
              <a:ea typeface="Cambria" pitchFamily="18" charset="0"/>
            </a:rPr>
            <a:t>và</a:t>
          </a:r>
          <a:r>
            <a:rPr lang="en-US" sz="1800" dirty="0">
              <a:latin typeface="Cambria" pitchFamily="18" charset="0"/>
              <a:ea typeface="Cambria" pitchFamily="18" charset="0"/>
            </a:rPr>
            <a:t> </a:t>
          </a:r>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rừng</a:t>
          </a:r>
          <a:r>
            <a:rPr lang="en-US" sz="1800" dirty="0">
              <a:latin typeface="Cambria" pitchFamily="18" charset="0"/>
              <a:ea typeface="Cambria" pitchFamily="18" charset="0"/>
            </a:rPr>
            <a:t> </a:t>
          </a:r>
          <a:r>
            <a:rPr lang="en-US" sz="1800" dirty="0" err="1">
              <a:latin typeface="Cambria" pitchFamily="18" charset="0"/>
              <a:ea typeface="Cambria" pitchFamily="18" charset="0"/>
            </a:rPr>
            <a:t>ngập</a:t>
          </a:r>
          <a:r>
            <a:rPr lang="en-US" sz="1800" dirty="0">
              <a:latin typeface="Cambria" pitchFamily="18" charset="0"/>
              <a:ea typeface="Cambria" pitchFamily="18" charset="0"/>
            </a:rPr>
            <a:t> </a:t>
          </a:r>
          <a:r>
            <a:rPr lang="en-US" sz="1800" dirty="0" err="1">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rạn</a:t>
          </a:r>
          <a:r>
            <a:rPr lang="en-US" sz="1800" dirty="0">
              <a:latin typeface="Cambria" pitchFamily="18" charset="0"/>
              <a:ea typeface="Cambria" pitchFamily="18" charset="0"/>
            </a:rPr>
            <a:t> san </a:t>
          </a:r>
          <a:r>
            <a:rPr lang="en-US" sz="1800" dirty="0" err="1">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Cambria" pitchFamily="18" charset="0"/>
              <a:ea typeface="Cambria" pitchFamily="18" charset="0"/>
            </a:rPr>
            <a:t>Cải</a:t>
          </a:r>
          <a:r>
            <a:rPr lang="en-US" sz="1800" dirty="0">
              <a:latin typeface="Cambria" pitchFamily="18" charset="0"/>
              <a:ea typeface="Cambria" pitchFamily="18" charset="0"/>
            </a:rPr>
            <a:t> </a:t>
          </a:r>
          <a:r>
            <a:rPr lang="en-US" sz="1800" dirty="0" err="1">
              <a:latin typeface="Cambria" pitchFamily="18" charset="0"/>
              <a:ea typeface="Cambria" pitchFamily="18" charset="0"/>
            </a:rPr>
            <a:t>thiện</a:t>
          </a:r>
          <a:r>
            <a:rPr lang="en-US" sz="1800" dirty="0">
              <a:latin typeface="Cambria" pitchFamily="18" charset="0"/>
              <a:ea typeface="Cambria" pitchFamily="18" charset="0"/>
            </a:rPr>
            <a:t> </a:t>
          </a:r>
          <a:r>
            <a:rPr lang="en-US" sz="1800" dirty="0" err="1">
              <a:latin typeface="Cambria" pitchFamily="18" charset="0"/>
              <a:ea typeface="Cambria" pitchFamily="18" charset="0"/>
            </a:rPr>
            <a:t>tình</a:t>
          </a:r>
          <a:r>
            <a:rPr lang="en-US" sz="1800" dirty="0">
              <a:latin typeface="Cambria" pitchFamily="18" charset="0"/>
              <a:ea typeface="Cambria" pitchFamily="18" charset="0"/>
            </a:rPr>
            <a:t> </a:t>
          </a:r>
          <a:r>
            <a:rPr lang="en-US" sz="1800" dirty="0" err="1">
              <a:latin typeface="Cambria" pitchFamily="18" charset="0"/>
              <a:ea typeface="Cambria" pitchFamily="18" charset="0"/>
            </a:rPr>
            <a:t>trạng</a:t>
          </a:r>
          <a:r>
            <a:rPr lang="en-US" sz="1800" dirty="0">
              <a:latin typeface="Cambria" pitchFamily="18" charset="0"/>
              <a:ea typeface="Cambria" pitchFamily="18" charset="0"/>
            </a:rPr>
            <a:t> ô </a:t>
          </a:r>
          <a:r>
            <a:rPr lang="en-US" sz="1800" dirty="0" err="1">
              <a:latin typeface="Cambria" pitchFamily="18" charset="0"/>
              <a:ea typeface="Cambria" pitchFamily="18" charset="0"/>
            </a:rPr>
            <a:t>nhiễm</a:t>
          </a:r>
          <a:r>
            <a:rPr lang="en-US" sz="1800" dirty="0">
              <a:latin typeface="Cambria" pitchFamily="18" charset="0"/>
              <a:ea typeface="Cambria" pitchFamily="18" charset="0"/>
            </a:rPr>
            <a:t> </a:t>
          </a:r>
          <a:r>
            <a:rPr lang="en-US" sz="1800" dirty="0" err="1">
              <a:latin typeface="Cambria" pitchFamily="18" charset="0"/>
              <a:ea typeface="Cambria" pitchFamily="18" charset="0"/>
            </a:rPr>
            <a:t>ven</a:t>
          </a:r>
          <a:r>
            <a:rPr lang="en-US" sz="1800" dirty="0">
              <a:latin typeface="Cambria" pitchFamily="18" charset="0"/>
              <a:ea typeface="Cambria" pitchFamily="18" charset="0"/>
            </a:rPr>
            <a:t> </a:t>
          </a:r>
          <a:r>
            <a:rPr lang="en-US" sz="1800" dirty="0" err="1">
              <a:latin typeface="Cambria" pitchFamily="18" charset="0"/>
              <a:ea typeface="Cambria" pitchFamily="18" charset="0"/>
            </a:rPr>
            <a:t>bờ</a:t>
          </a:r>
          <a:r>
            <a:rPr lang="en-US" sz="1800" dirty="0">
              <a:latin typeface="Cambria" pitchFamily="18" charset="0"/>
              <a:ea typeface="Cambria"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Trồng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rừng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ngập</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rạn</a:t>
          </a:r>
          <a:r>
            <a:rPr lang="en-US" sz="1800" kern="1200" dirty="0">
              <a:latin typeface="Cambria" pitchFamily="18" charset="0"/>
              <a:ea typeface="Cambria" pitchFamily="18" charset="0"/>
            </a:rPr>
            <a:t> san </a:t>
          </a:r>
          <a:r>
            <a:rPr lang="en-US" sz="1800" kern="1200" dirty="0" err="1">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Cải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thiện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tình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trạng</a:t>
          </a:r>
          <a:r>
            <a:rPr lang="en-US" sz="1800" kern="1200" dirty="0">
              <a:latin typeface="Cambria" pitchFamily="18" charset="0"/>
              <a:ea typeface="Cambria" pitchFamily="18" charset="0"/>
            </a:rPr>
            <a:t> ô </a:t>
          </a:r>
          <a:r>
            <a:rPr lang="en-US" sz="1800" kern="1200" dirty="0" err="1">
              <a:latin typeface="Cambria" pitchFamily="18" charset="0"/>
              <a:ea typeface="Cambria" pitchFamily="18" charset="0"/>
            </a:rPr>
            <a:t>nhiễm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ven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bờ</a:t>
          </a:r>
          <a:r>
            <a:rPr lang="en-US" sz="1800" kern="1200" dirty="0">
              <a:latin typeface="Cambria" pitchFamily="18" charset="0"/>
              <a:ea typeface="Cambria" pitchFamily="18" charset="0"/>
            </a:rPr>
            <a:t>,... </a:t>
          </a:r>
        </a:p>
      </dsp:txBody>
      <dsp:txXfrm>
        <a:off x="1806946" y="2570578"/>
        <a:ext cx="2736561" cy="65655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5/10/2025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5/10/2025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20.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NƠI ĐẢO XA</a:t>
            </a:r>
          </a:p>
        </p:txBody>
      </p:sp>
      <p:pic>
        <p:nvPicPr>
          <p:cNvPr id="6" name="Bai 17">
            <a:hlinkClick r:id="" action="ppaction://media"/>
            <a:extLst>
              <a:ext uri="{FF2B5EF4-FFF2-40B4-BE49-F238E27FC236}">
                <a16:creationId xmlns:a16="http://schemas.microsoft.com/office/drawing/2014/main" xmlns=""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k</a:t>
            </a:r>
            <a:r>
              <a:rPr lang="vi-VN" sz="2100" i="1" dirty="0">
                <a:solidFill>
                  <a:srgbClr val="FF0000"/>
                </a:solidFill>
                <a:latin typeface="Cambria" panose="02040503050406030204" pitchFamily="18" charset="0"/>
                <a:ea typeface="Cambria" panose="02040503050406030204" pitchFamily="18" charset="0"/>
              </a:rPr>
              <a:t>ể tên các tài nguyên ở vùng biển, đảo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Nhiều</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loài hải sản, trong đó có rất nhiều loài có giá trị kinh tế cao</a:t>
            </a:r>
            <a:r>
              <a:rPr lang="en-US" sz="2100" dirty="0">
                <a:latin typeface="Cambria" panose="02040503050406030204" pitchFamily="18" charset="0"/>
                <a:ea typeface="Cambria" panose="02040503050406030204" pitchFamily="18" charset="0"/>
              </a:rPr>
              <a:t>.</a:t>
            </a:r>
          </a:p>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Là nguồn cung cấp muối vô tận. Các khoáng sản có trữ lượng tương đối lớn như: dầu mỏ, khí tự nhiên, cát thuỷ tinh, ti-tan,...</a:t>
            </a:r>
            <a:endParaRPr lang="en-US" sz="2100" dirty="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trắng</a:t>
            </a:r>
            <a:r>
              <a:rPr lang="en-US" dirty="0">
                <a:latin typeface="Cambria" pitchFamily="18" charset="0"/>
                <a:ea typeface="Cambria" pitchFamily="18" charset="0"/>
              </a:rPr>
              <a:t> </a:t>
            </a:r>
            <a:r>
              <a:rPr lang="en-US" dirty="0" err="1">
                <a:latin typeface="Cambria" pitchFamily="18" charset="0"/>
                <a:ea typeface="Cambria" pitchFamily="18" charset="0"/>
              </a:rPr>
              <a:t>Khánh</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Hải</a:t>
            </a:r>
            <a:r>
              <a:rPr lang="en-US" dirty="0">
                <a:latin typeface="Cambria" pitchFamily="18" charset="0"/>
                <a:ea typeface="Cambria" pitchFamily="18" charset="0"/>
              </a:rPr>
              <a:t> </a:t>
            </a: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giá</a:t>
            </a:r>
            <a:r>
              <a:rPr lang="en-US" dirty="0">
                <a:latin typeface="Cambria" pitchFamily="18" charset="0"/>
                <a:ea typeface="Cambria" pitchFamily="18" charset="0"/>
              </a:rPr>
              <a:t> </a:t>
            </a:r>
            <a:r>
              <a:rPr lang="en-US" dirty="0" err="1">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a:t>
            </a:r>
            <a:r>
              <a:rPr lang="en-US" sz="2200" i="1" dirty="0">
                <a:solidFill>
                  <a:srgbClr val="FF0000"/>
                </a:solidFill>
                <a:latin typeface="Cambria" panose="02040503050406030204" pitchFamily="18" charset="0"/>
                <a:ea typeface="Cambria" panose="02040503050406030204" pitchFamily="18" charset="0"/>
              </a:rPr>
              <a:t>Quan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Kể tên một số hoạt động khai thác tài nguyên vùng biển, đảo nước ta.</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a:solidFill>
                  <a:srgbClr val="00B050"/>
                </a:solidFill>
                <a:latin typeface="Cambria" panose="02040503050406030204" pitchFamily="18" charset="0"/>
                <a:ea typeface="Cambria" panose="02040503050406030204" pitchFamily="18" charset="0"/>
              </a:rPr>
              <a:t>* NHÓM 4, </a:t>
            </a:r>
            <a:r>
              <a:rPr lang="en-US" sz="2200" b="1" dirty="0">
                <a:solidFill>
                  <a:srgbClr val="00B050"/>
                </a:solidFill>
                <a:latin typeface="Cambria" panose="02040503050406030204" pitchFamily="18" charset="0"/>
                <a:ea typeface="Cambria" panose="02040503050406030204" pitchFamily="18" charset="0"/>
              </a:rPr>
              <a:t>5</a:t>
            </a:r>
            <a:r>
              <a:rPr lang="en-US" sz="2200" b="1">
                <a:solidFill>
                  <a:srgbClr val="00B050"/>
                </a:solidFill>
                <a:latin typeface="Cambria" panose="02040503050406030204" pitchFamily="18" charset="0"/>
                <a:ea typeface="Cambria" panose="02040503050406030204" pitchFamily="18" charset="0"/>
              </a:rPr>
              <a:t>, 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Cambria" pitchFamily="18" charset="0"/>
                <a:ea typeface="Cambria" pitchFamily="18" charset="0"/>
              </a:rPr>
              <a:t>Tranh</a:t>
            </a:r>
            <a:r>
              <a:rPr lang="en-US" dirty="0">
                <a:latin typeface="Cambria" pitchFamily="18" charset="0"/>
                <a:ea typeface="Cambria" pitchFamily="18" charset="0"/>
              </a:rPr>
              <a:t> </a:t>
            </a:r>
            <a:r>
              <a:rPr lang="en-US" dirty="0" err="1">
                <a:latin typeface="Cambria" pitchFamily="18" charset="0"/>
                <a:ea typeface="Cambria" pitchFamily="18" charset="0"/>
              </a:rPr>
              <a:t>chấp</a:t>
            </a:r>
            <a:r>
              <a:rPr lang="en-US" dirty="0">
                <a:latin typeface="Cambria" pitchFamily="18" charset="0"/>
                <a:ea typeface="Cambria" pitchFamily="18" charset="0"/>
              </a:rPr>
              <a:t> </a:t>
            </a:r>
            <a:r>
              <a:rPr lang="en-US" dirty="0" err="1">
                <a:latin typeface="Cambria" pitchFamily="18" charset="0"/>
                <a:ea typeface="Cambria" pitchFamily="18" charset="0"/>
              </a:rPr>
              <a:t>chủ</a:t>
            </a:r>
            <a:r>
              <a:rPr lang="en-US" dirty="0">
                <a:latin typeface="Cambria" pitchFamily="18" charset="0"/>
                <a:ea typeface="Cambria" pitchFamily="18" charset="0"/>
              </a:rPr>
              <a:t> </a:t>
            </a:r>
            <a:r>
              <a:rPr lang="en-US" dirty="0" err="1">
                <a:latin typeface="Cambria" pitchFamily="18" charset="0"/>
                <a:ea typeface="Cambria" pitchFamily="18" charset="0"/>
              </a:rPr>
              <a:t>quyền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Sài</a:t>
            </a:r>
            <a:r>
              <a:rPr lang="en-US" dirty="0">
                <a:latin typeface="Cambria" pitchFamily="18" charset="0"/>
                <a:ea typeface="Cambria" pitchFamily="18" charset="0"/>
              </a:rPr>
              <a:t> </a:t>
            </a:r>
            <a:r>
              <a:rPr lang="en-US" dirty="0" err="1">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38100" dist="38100" dir="2700000" algn="tl">
                    <a:srgbClr val="000000">
                      <a:alpha val="43137"/>
                    </a:srgbClr>
                  </a:outerShdw>
                </a:effectLst>
                <a:latin typeface="Cambria" pitchFamily="18" charset="0"/>
              </a:rPr>
              <a:t>CHỦ ĐỀ 2. BẢO 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ĐÔNG</a:t>
            </a:r>
          </a:p>
          <a:p>
            <a:r>
              <a:rPr lang="en-US" sz="2000" b="1" dirty="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quyền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biển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a:t>
            </a:r>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iếp 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Vùng biển nước ta có diện tích khoảng 1 triệu km</a:t>
            </a:r>
            <a:r>
              <a:rPr lang="vi-VN" sz="2300" baseline="30000" dirty="0">
                <a:latin typeface="Cambria" panose="02040503050406030204" pitchFamily="18" charset="0"/>
                <a:ea typeface="Cambria" panose="02040503050406030204" pitchFamily="18" charset="0"/>
              </a:rPr>
              <a:t>2</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gồm</a:t>
            </a:r>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tr4, 5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n</a:t>
            </a:r>
            <a:r>
              <a:rPr lang="vi-VN" sz="2100" i="1" dirty="0">
                <a:solidFill>
                  <a:srgbClr val="FF0000"/>
                </a:solidFill>
                <a:latin typeface="Cambria" panose="02040503050406030204" pitchFamily="18" charset="0"/>
                <a:ea typeface="Cambria" panose="020405030504060302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54"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c</a:t>
            </a:r>
            <a:r>
              <a:rPr lang="vi-VN" sz="1900" i="1" dirty="0">
                <a:solidFill>
                  <a:srgbClr val="FF0000"/>
                </a:solidFill>
                <a:latin typeface="Cambria" panose="02040503050406030204" pitchFamily="18" charset="0"/>
                <a:ea typeface="Cambria" panose="02040503050406030204" pitchFamily="18" charset="0"/>
              </a:rPr>
              <a:t>hứng 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Cambria" panose="02040503050406030204" pitchFamily="18" charset="0"/>
                <a:ea typeface="Cambria" panose="02040503050406030204" pitchFamily="18" charset="0"/>
              </a:rPr>
              <a:t>- L</a:t>
            </a:r>
            <a:r>
              <a:rPr lang="vi-VN" dirty="0">
                <a:latin typeface="Cambria" panose="02040503050406030204" pitchFamily="18" charset="0"/>
                <a:ea typeface="Cambria" panose="020405030504060302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Môi 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6600</TotalTime>
  <Words>1303</Words>
  <Application>Microsoft Office PowerPoint</Application>
  <PresentationFormat>On-screen Show (4:3)</PresentationFormat>
  <Paragraphs>107</Paragraphs>
  <Slides>13</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Cambria</vt:lpstr>
      <vt:lpstr>Times New Roman</vt:lpstr>
      <vt:lpstr>Office Theme</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Microsoft account</cp:lastModifiedBy>
  <cp:revision>2</cp:revision>
  <dcterms:created xsi:type="dcterms:W3CDTF">2016-02-15T14:28:12Z</dcterms:created>
  <dcterms:modified xsi:type="dcterms:W3CDTF">2025-05-10T01:56:24Z</dcterms:modified>
</cp:coreProperties>
</file>