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60" r:id="rId6"/>
    <p:sldId id="261" r:id="rId7"/>
    <p:sldId id="264" r:id="rId8"/>
    <p:sldId id="265" r:id="rId9"/>
    <p:sldId id="267" r:id="rId10"/>
    <p:sldId id="268" r:id="rId11"/>
    <p:sldId id="269" r:id="rId12"/>
    <p:sldId id="282" r:id="rId13"/>
    <p:sldId id="285" r:id="rId14"/>
    <p:sldId id="277" r:id="rId15"/>
    <p:sldId id="286" r:id="rId16"/>
    <p:sldId id="279" r:id="rId17"/>
  </p:sldIdLst>
  <p:sldSz cx="18288000" cy="10287000"/>
  <p:notesSz cx="6858000" cy="9144000"/>
  <p:embeddedFontLst>
    <p:embeddedFont>
      <p:font typeface="Faustina Bold" panose="020B0604020202020204" charset="-93"/>
      <p:regular r:id="rId18"/>
    </p:embeddedFont>
    <p:embeddedFont>
      <p:font typeface="Calistoga" panose="020B0604020202020204" charset="-93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austina" panose="020B0604020202020204" charset="-9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0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6.png"/><Relationship Id="rId7" Type="http://schemas.openxmlformats.org/officeDocument/2006/relationships/image" Target="../media/image5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5.gif"/><Relationship Id="rId5" Type="http://schemas.openxmlformats.org/officeDocument/2006/relationships/image" Target="../media/image48.sv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9.gif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40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9.svg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gif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9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2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2.svg"/><Relationship Id="rId15" Type="http://schemas.openxmlformats.org/officeDocument/2006/relationships/image" Target="../media/image24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image" Target="../media/image9.gi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600" y="-355672"/>
            <a:ext cx="23128861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06999" y="185327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93120" y="3854414"/>
            <a:ext cx="4593062" cy="9255540"/>
          </a:xfrm>
          <a:custGeom>
            <a:avLst/>
            <a:gdLst/>
            <a:ahLst/>
            <a:cxnLst/>
            <a:rect l="l" t="t" r="r" b="b"/>
            <a:pathLst>
              <a:path w="4593062" h="9255540">
                <a:moveTo>
                  <a:pt x="4593062" y="0"/>
                </a:moveTo>
                <a:lnTo>
                  <a:pt x="0" y="0"/>
                </a:lnTo>
                <a:lnTo>
                  <a:pt x="0" y="9255540"/>
                </a:lnTo>
                <a:lnTo>
                  <a:pt x="4593062" y="9255540"/>
                </a:lnTo>
                <a:lnTo>
                  <a:pt x="45930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99504">
            <a:off x="14772133" y="82941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4"/>
                </a:lnTo>
                <a:lnTo>
                  <a:pt x="0" y="60500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2402917" y="6873261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89581" flipH="1">
            <a:off x="15180598" y="6667584"/>
            <a:ext cx="3922802" cy="4044125"/>
          </a:xfrm>
          <a:custGeom>
            <a:avLst/>
            <a:gdLst/>
            <a:ahLst/>
            <a:cxnLst/>
            <a:rect l="l" t="t" r="r" b="b"/>
            <a:pathLst>
              <a:path w="3922802" h="4044125">
                <a:moveTo>
                  <a:pt x="3922801" y="0"/>
                </a:moveTo>
                <a:lnTo>
                  <a:pt x="0" y="0"/>
                </a:lnTo>
                <a:lnTo>
                  <a:pt x="0" y="4044126"/>
                </a:lnTo>
                <a:lnTo>
                  <a:pt x="3922801" y="4044126"/>
                </a:lnTo>
                <a:lnTo>
                  <a:pt x="392280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15388" y="281899"/>
            <a:ext cx="14935200" cy="649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NHIỆT LIỆT CHÀO MỪNG CÁC THẦY CÔ </a:t>
            </a:r>
            <a:endParaRPr lang="vi-VN" sz="5400" dirty="0">
              <a:solidFill>
                <a:srgbClr val="FF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VÀ CÁC EM HỌC SINH VỀ DỰ 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HỘI THI GIÁO VIÊN DẠY GIỎI CẤP HUYỆN</a:t>
            </a:r>
            <a:r>
              <a:rPr lang="en-US" sz="4254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54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NĂM HỌC: 2024-2025</a:t>
            </a:r>
          </a:p>
          <a:p>
            <a:pPr algn="ctr">
              <a:lnSpc>
                <a:spcPts val="4595"/>
              </a:lnSpc>
            </a:pPr>
            <a:endParaRPr lang="en-US" sz="4254" dirty="0">
              <a:solidFill>
                <a:srgbClr val="275088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ctr">
              <a:lnSpc>
                <a:spcPts val="4595"/>
              </a:lnSpc>
            </a:pPr>
            <a:r>
              <a:rPr lang="en-US" sz="4254" dirty="0">
                <a:solidFill>
                  <a:srgbClr val="7030A0"/>
                </a:solidFill>
                <a:latin typeface="Calistoga"/>
                <a:ea typeface="Calistoga"/>
                <a:cs typeface="Calistoga"/>
                <a:sym typeface="Calistoga"/>
              </a:rPr>
              <a:t>MÔN: CÔNG NGHỆ</a:t>
            </a:r>
          </a:p>
          <a:p>
            <a:pPr algn="ctr">
              <a:lnSpc>
                <a:spcPts val="4595"/>
              </a:lnSpc>
            </a:pPr>
            <a:endParaRPr lang="en-US" sz="4254" dirty="0">
              <a:solidFill>
                <a:srgbClr val="5872BB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1" name="Freeform 11"/>
          <p:cNvSpPr/>
          <p:nvPr/>
        </p:nvSpPr>
        <p:spPr>
          <a:xfrm rot="-3314490">
            <a:off x="-2575687" y="516086"/>
            <a:ext cx="4745062" cy="4147195"/>
          </a:xfrm>
          <a:custGeom>
            <a:avLst/>
            <a:gdLst/>
            <a:ahLst/>
            <a:cxnLst/>
            <a:rect l="l" t="t" r="r" b="b"/>
            <a:pathLst>
              <a:path w="4745062" h="4147195">
                <a:moveTo>
                  <a:pt x="0" y="0"/>
                </a:moveTo>
                <a:lnTo>
                  <a:pt x="4745062" y="0"/>
                </a:lnTo>
                <a:lnTo>
                  <a:pt x="4745062" y="4147195"/>
                </a:lnTo>
                <a:lnTo>
                  <a:pt x="0" y="4147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73650" y="6425979"/>
            <a:ext cx="7018676" cy="1410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1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GIÁO VIÊN : PHẠM THỊ PHƯƠNG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1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TRƯỜNG: THCS HÙNG THẮNG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="" xmlns:a16="http://schemas.microsoft.com/office/drawing/2014/main" id="{5CF663E1-C561-5450-2E16-2357A76EA55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56674" y="7324913"/>
            <a:ext cx="3328427" cy="29646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265F6191-D117-0944-6664-06FAEE714BE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478877">
            <a:off x="1159209" y="5134915"/>
            <a:ext cx="3376132" cy="52752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7220" y="0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318381" y="-508974"/>
            <a:ext cx="3976159" cy="4114800"/>
          </a:xfrm>
          <a:custGeom>
            <a:avLst/>
            <a:gdLst/>
            <a:ahLst/>
            <a:cxnLst/>
            <a:rect l="l" t="t" r="r" b="b"/>
            <a:pathLst>
              <a:path w="3976159" h="4114800">
                <a:moveTo>
                  <a:pt x="0" y="0"/>
                </a:moveTo>
                <a:lnTo>
                  <a:pt x="3976159" y="0"/>
                </a:lnTo>
                <a:lnTo>
                  <a:pt x="39761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3661" y="1700958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1" y="0"/>
                </a:lnTo>
                <a:lnTo>
                  <a:pt x="18361661" y="8573633"/>
                </a:lnTo>
                <a:lnTo>
                  <a:pt x="0" y="8573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82781">
            <a:off x="12856531" y="8853449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74279" y="-3164247"/>
            <a:ext cx="5235299" cy="5018148"/>
          </a:xfrm>
          <a:custGeom>
            <a:avLst/>
            <a:gdLst/>
            <a:ahLst/>
            <a:cxnLst/>
            <a:rect l="l" t="t" r="r" b="b"/>
            <a:pathLst>
              <a:path w="5235299" h="5018148">
                <a:moveTo>
                  <a:pt x="0" y="0"/>
                </a:moveTo>
                <a:lnTo>
                  <a:pt x="5235299" y="0"/>
                </a:lnTo>
                <a:lnTo>
                  <a:pt x="5235299" y="5018148"/>
                </a:lnTo>
                <a:lnTo>
                  <a:pt x="0" y="5018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018836" y="3887982"/>
            <a:ext cx="6250328" cy="67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en-US" sz="4015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PHÂN CÔNG NHIỆM VỤ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930329" y="1700958"/>
            <a:ext cx="12700969" cy="1904868"/>
            <a:chOff x="0" y="0"/>
            <a:chExt cx="16934626" cy="253982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6934626" cy="2539824"/>
              <a:chOff x="0" y="0"/>
              <a:chExt cx="3667185" cy="5499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667185" cy="549998"/>
              </a:xfrm>
              <a:custGeom>
                <a:avLst/>
                <a:gdLst/>
                <a:ahLst/>
                <a:cxnLst/>
                <a:rect l="l" t="t" r="r" b="b"/>
                <a:pathLst>
                  <a:path w="3667185" h="549998">
                    <a:moveTo>
                      <a:pt x="31087" y="0"/>
                    </a:moveTo>
                    <a:lnTo>
                      <a:pt x="3636098" y="0"/>
                    </a:lnTo>
                    <a:cubicBezTo>
                      <a:pt x="3653267" y="0"/>
                      <a:pt x="3667185" y="13918"/>
                      <a:pt x="3667185" y="31087"/>
                    </a:cubicBezTo>
                    <a:lnTo>
                      <a:pt x="3667185" y="518910"/>
                    </a:lnTo>
                    <a:cubicBezTo>
                      <a:pt x="3667185" y="527155"/>
                      <a:pt x="3663910" y="535062"/>
                      <a:pt x="3658080" y="540892"/>
                    </a:cubicBezTo>
                    <a:cubicBezTo>
                      <a:pt x="3652250" y="546722"/>
                      <a:pt x="3644343" y="549998"/>
                      <a:pt x="3636098" y="549998"/>
                    </a:cubicBezTo>
                    <a:lnTo>
                      <a:pt x="31087" y="549998"/>
                    </a:lnTo>
                    <a:cubicBezTo>
                      <a:pt x="22842" y="549998"/>
                      <a:pt x="14935" y="546722"/>
                      <a:pt x="9105" y="540892"/>
                    </a:cubicBezTo>
                    <a:cubicBezTo>
                      <a:pt x="3275" y="535062"/>
                      <a:pt x="0" y="527155"/>
                      <a:pt x="0" y="518910"/>
                    </a:cubicBezTo>
                    <a:lnTo>
                      <a:pt x="0" y="31087"/>
                    </a:lnTo>
                    <a:cubicBezTo>
                      <a:pt x="0" y="22842"/>
                      <a:pt x="3275" y="14935"/>
                      <a:pt x="9105" y="9105"/>
                    </a:cubicBezTo>
                    <a:cubicBezTo>
                      <a:pt x="14935" y="3275"/>
                      <a:pt x="22842" y="0"/>
                      <a:pt x="31087" y="0"/>
                    </a:cubicBezTo>
                    <a:close/>
                  </a:path>
                </a:pathLst>
              </a:custGeom>
              <a:solidFill>
                <a:srgbClr val="91A6D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3667185" cy="588098"/>
              </a:xfrm>
              <a:prstGeom prst="rect">
                <a:avLst/>
              </a:prstGeom>
            </p:spPr>
            <p:txBody>
              <a:bodyPr lIns="46338" tIns="46338" rIns="46338" bIns="46338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787138" y="401206"/>
              <a:ext cx="11360349" cy="159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9"/>
                </a:lnSpc>
              </a:pPr>
              <a:r>
                <a:rPr lang="en-US" sz="7149">
                  <a:solidFill>
                    <a:srgbClr val="E2EBF7"/>
                  </a:solidFill>
                  <a:latin typeface="Calistoga"/>
                  <a:ea typeface="Calistoga"/>
                  <a:cs typeface="Calistoga"/>
                  <a:sym typeface="Calistoga"/>
                </a:rPr>
                <a:t>HOẠT ĐỘNG NHÓM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77945" y="5356646"/>
            <a:ext cx="6825451" cy="68121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Nhóm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1: Phong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cách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cổ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điển</a:t>
            </a:r>
            <a:endParaRPr lang="en-US" sz="4015" dirty="0">
              <a:solidFill>
                <a:srgbClr val="F4F5F6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102710" y="7147101"/>
            <a:ext cx="6722418" cy="681212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Nhóm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4: Phong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cách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thể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thao</a:t>
            </a:r>
            <a:r>
              <a:rPr lang="vi-VN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  </a:t>
            </a:r>
            <a:endParaRPr lang="en-US" sz="4015" dirty="0">
              <a:solidFill>
                <a:srgbClr val="F4F5F6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98581" y="7147101"/>
            <a:ext cx="6784181" cy="681212"/>
          </a:xfrm>
          <a:prstGeom prst="rect">
            <a:avLst/>
          </a:prstGeom>
          <a:solidFill>
            <a:srgbClr val="FF9999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  <a:spcBef>
                <a:spcPct val="0"/>
              </a:spcBef>
            </a:pP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Nhóm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2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: Phong </a:t>
            </a: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cách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dân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gian</a:t>
            </a:r>
            <a:endParaRPr lang="en-US" sz="4015" u="none" strike="noStrike" dirty="0">
              <a:solidFill>
                <a:srgbClr val="F4F5F6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010550" y="5370648"/>
            <a:ext cx="7423290" cy="681212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  <a:spcBef>
                <a:spcPct val="0"/>
              </a:spcBef>
            </a:pP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Nhóm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3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: Phong </a:t>
            </a: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cách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lãng</a:t>
            </a:r>
            <a:r>
              <a:rPr lang="en-US" sz="4015" u="none" strike="noStrike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u="none" strike="noStrike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mạn</a:t>
            </a:r>
            <a:endParaRPr lang="en-US" sz="4015" u="none" strike="noStrike" dirty="0">
              <a:solidFill>
                <a:srgbClr val="F4F5F6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50128">
            <a:off x="2131446" y="-984191"/>
            <a:ext cx="13485979" cy="12255383"/>
          </a:xfrm>
          <a:custGeom>
            <a:avLst/>
            <a:gdLst/>
            <a:ahLst/>
            <a:cxnLst/>
            <a:rect l="l" t="t" r="r" b="b"/>
            <a:pathLst>
              <a:path w="13485979" h="12255383">
                <a:moveTo>
                  <a:pt x="0" y="0"/>
                </a:moveTo>
                <a:lnTo>
                  <a:pt x="13485978" y="0"/>
                </a:lnTo>
                <a:lnTo>
                  <a:pt x="13485978" y="12255382"/>
                </a:lnTo>
                <a:lnTo>
                  <a:pt x="0" y="12255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7875" y="6860581"/>
            <a:ext cx="2325787" cy="2397719"/>
          </a:xfrm>
          <a:custGeom>
            <a:avLst/>
            <a:gdLst/>
            <a:ahLst/>
            <a:cxnLst/>
            <a:rect l="l" t="t" r="r" b="b"/>
            <a:pathLst>
              <a:path w="2325787" h="2397719">
                <a:moveTo>
                  <a:pt x="0" y="0"/>
                </a:moveTo>
                <a:lnTo>
                  <a:pt x="2325788" y="0"/>
                </a:lnTo>
                <a:lnTo>
                  <a:pt x="2325788" y="2397719"/>
                </a:lnTo>
                <a:lnTo>
                  <a:pt x="0" y="2397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71383" y="7200900"/>
            <a:ext cx="2419386" cy="2416223"/>
          </a:xfrm>
          <a:custGeom>
            <a:avLst/>
            <a:gdLst/>
            <a:ahLst/>
            <a:cxnLst/>
            <a:rect l="l" t="t" r="r" b="b"/>
            <a:pathLst>
              <a:path w="2419386" h="2416223">
                <a:moveTo>
                  <a:pt x="0" y="0"/>
                </a:moveTo>
                <a:lnTo>
                  <a:pt x="2419386" y="0"/>
                </a:lnTo>
                <a:lnTo>
                  <a:pt x="2419386" y="2416223"/>
                </a:lnTo>
                <a:lnTo>
                  <a:pt x="0" y="2416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1181">
            <a:off x="572079" y="-5000"/>
            <a:ext cx="2532118" cy="2720048"/>
          </a:xfrm>
          <a:custGeom>
            <a:avLst/>
            <a:gdLst/>
            <a:ahLst/>
            <a:cxnLst/>
            <a:rect l="l" t="t" r="r" b="b"/>
            <a:pathLst>
              <a:path w="2532118" h="2720048">
                <a:moveTo>
                  <a:pt x="0" y="0"/>
                </a:moveTo>
                <a:lnTo>
                  <a:pt x="2532118" y="0"/>
                </a:lnTo>
                <a:lnTo>
                  <a:pt x="2532118" y="2720049"/>
                </a:lnTo>
                <a:lnTo>
                  <a:pt x="0" y="2720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842130" y="-449533"/>
            <a:ext cx="18826603" cy="1045715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10528" y="3370199"/>
            <a:ext cx="15575756" cy="185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46"/>
              </a:lnSpc>
              <a:spcBef>
                <a:spcPct val="0"/>
              </a:spcBef>
            </a:pPr>
            <a:r>
              <a:rPr lang="en-US" sz="13190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BÁO CÁO SẢN PHẨM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3E028010-76D5-B3CB-F157-5CC8B570DB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478877">
            <a:off x="-596891" y="4572639"/>
            <a:ext cx="3376132" cy="5275207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="" xmlns:a16="http://schemas.microsoft.com/office/drawing/2014/main" id="{22A76B5F-98CA-BBB8-2AB8-62683FB161C2}"/>
              </a:ext>
            </a:extLst>
          </p:cNvPr>
          <p:cNvSpPr/>
          <p:nvPr/>
        </p:nvSpPr>
        <p:spPr>
          <a:xfrm rot="9586190">
            <a:off x="330185" y="7348746"/>
            <a:ext cx="3313329" cy="2745921"/>
          </a:xfrm>
          <a:custGeom>
            <a:avLst/>
            <a:gdLst/>
            <a:ahLst/>
            <a:cxnLst/>
            <a:rect l="l" t="t" r="r" b="b"/>
            <a:pathLst>
              <a:path w="3313329" h="2745921">
                <a:moveTo>
                  <a:pt x="0" y="0"/>
                </a:moveTo>
                <a:lnTo>
                  <a:pt x="3313329" y="0"/>
                </a:lnTo>
                <a:lnTo>
                  <a:pt x="3313329" y="2745921"/>
                </a:lnTo>
                <a:lnTo>
                  <a:pt x="0" y="2745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34D8F525-A798-7FA8-1332-367A6E63F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992711">
            <a:off x="14404006" y="-318209"/>
            <a:ext cx="3522595" cy="3346465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D08AE3-6706-B79A-2616-4FC39BFCA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5FD5D482-E1BF-93A1-39AB-CE10D56947BB}"/>
              </a:ext>
            </a:extLst>
          </p:cNvPr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2545A7DE-88FA-4327-B426-BF4F9923245D}"/>
                </a:ext>
              </a:extLst>
            </p:cNvPr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B05ACECA-5885-DEA3-0679-EDB62385A197}"/>
                </a:ext>
              </a:extLst>
            </p:cNvPr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3DA5C53B-AAC1-8592-0047-1942DC1A9714}"/>
              </a:ext>
            </a:extLst>
          </p:cNvPr>
          <p:cNvSpPr/>
          <p:nvPr/>
        </p:nvSpPr>
        <p:spPr>
          <a:xfrm>
            <a:off x="0" y="856683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7736E64B-933F-0405-E819-447F88581198}"/>
              </a:ext>
            </a:extLst>
          </p:cNvPr>
          <p:cNvSpPr/>
          <p:nvPr/>
        </p:nvSpPr>
        <p:spPr>
          <a:xfrm flipH="1">
            <a:off x="-518779" y="5143500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E0A7E9B7-541F-C721-5446-8071E9E58E13}"/>
              </a:ext>
            </a:extLst>
          </p:cNvPr>
          <p:cNvSpPr/>
          <p:nvPr/>
        </p:nvSpPr>
        <p:spPr>
          <a:xfrm rot="-1299504">
            <a:off x="16102715" y="472363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3"/>
                </a:lnTo>
                <a:lnTo>
                  <a:pt x="0" y="6050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="" xmlns:a16="http://schemas.microsoft.com/office/drawing/2014/main" id="{3BC1BEAC-35C6-7926-D3DF-EBC0C931D684}"/>
              </a:ext>
            </a:extLst>
          </p:cNvPr>
          <p:cNvSpPr/>
          <p:nvPr/>
        </p:nvSpPr>
        <p:spPr>
          <a:xfrm flipH="1">
            <a:off x="-2227302" y="-355672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="" xmlns:a16="http://schemas.microsoft.com/office/drawing/2014/main" id="{9ACB440A-19AC-4664-0635-6D61B6B10225}"/>
              </a:ext>
            </a:extLst>
          </p:cNvPr>
          <p:cNvSpPr/>
          <p:nvPr/>
        </p:nvSpPr>
        <p:spPr>
          <a:xfrm rot="382781">
            <a:off x="12856531" y="8504712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="" xmlns:a16="http://schemas.microsoft.com/office/drawing/2014/main" id="{10AF72E7-305A-56B0-136C-43EC13D05E21}"/>
              </a:ext>
            </a:extLst>
          </p:cNvPr>
          <p:cNvSpPr/>
          <p:nvPr/>
        </p:nvSpPr>
        <p:spPr>
          <a:xfrm rot="829174" flipH="1">
            <a:off x="14861261" y="8739403"/>
            <a:ext cx="2325787" cy="2397719"/>
          </a:xfrm>
          <a:custGeom>
            <a:avLst/>
            <a:gdLst/>
            <a:ahLst/>
            <a:cxnLst/>
            <a:rect l="l" t="t" r="r" b="b"/>
            <a:pathLst>
              <a:path w="2325787" h="2397719">
                <a:moveTo>
                  <a:pt x="2325788" y="0"/>
                </a:moveTo>
                <a:lnTo>
                  <a:pt x="0" y="0"/>
                </a:lnTo>
                <a:lnTo>
                  <a:pt x="0" y="2397719"/>
                </a:lnTo>
                <a:lnTo>
                  <a:pt x="2325788" y="2397719"/>
                </a:lnTo>
                <a:lnTo>
                  <a:pt x="232578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81FD6F8B-D726-C7C4-8BF5-B86A7B51AF4F}"/>
              </a:ext>
            </a:extLst>
          </p:cNvPr>
          <p:cNvSpPr txBox="1"/>
          <p:nvPr/>
        </p:nvSpPr>
        <p:spPr>
          <a:xfrm>
            <a:off x="1537728" y="2844310"/>
            <a:ext cx="15212544" cy="362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7"/>
              </a:lnSpc>
            </a:pP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Trình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bày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kết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quả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hoạt động nhóm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trước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lớp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:</a:t>
            </a:r>
          </a:p>
          <a:p>
            <a:pPr marL="884877" lvl="1" indent="-442438" algn="just">
              <a:lnSpc>
                <a:spcPts val="5737"/>
              </a:lnSpc>
              <a:buFont typeface="Arial"/>
              <a:buChar char="•"/>
            </a:pP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1.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Cấu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trúc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bài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báo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cáo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đầy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đủ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nội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dung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thông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tin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thu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thập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hình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ảnh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đa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dạng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phong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phú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...</a:t>
            </a:r>
          </a:p>
          <a:p>
            <a:pPr marL="884877" lvl="1" indent="-442438" algn="just">
              <a:lnSpc>
                <a:spcPts val="5737"/>
              </a:lnSpc>
              <a:buFont typeface="Arial"/>
              <a:buChar char="•"/>
            </a:pP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2.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Diễn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đạt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tự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tin,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trôi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chảy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thuyết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phục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(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gian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3-5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phút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)</a:t>
            </a:r>
          </a:p>
          <a:p>
            <a:pPr marL="884877" lvl="1" indent="-442438" algn="just">
              <a:lnSpc>
                <a:spcPts val="5737"/>
              </a:lnSpc>
              <a:buFont typeface="Arial"/>
              <a:buChar char="•"/>
            </a:pP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3.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Hình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thức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báo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cáo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đẹp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phong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phú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hấp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98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dẫn</a:t>
            </a:r>
            <a:r>
              <a:rPr lang="en-US" sz="4098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.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D6911541-890E-4BFF-7C60-831D035F73EF}"/>
              </a:ext>
            </a:extLst>
          </p:cNvPr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E2B7A677-E6C7-8AF4-DC23-2BDD233B7AC2}"/>
              </a:ext>
            </a:extLst>
          </p:cNvPr>
          <p:cNvGrpSpPr/>
          <p:nvPr/>
        </p:nvGrpSpPr>
        <p:grpSpPr>
          <a:xfrm>
            <a:off x="4743778" y="6788284"/>
            <a:ext cx="8800443" cy="3086100"/>
            <a:chOff x="0" y="0"/>
            <a:chExt cx="2317812" cy="812800"/>
          </a:xfrm>
        </p:grpSpPr>
        <p:sp>
          <p:nvSpPr>
            <p:cNvPr id="14" name="Freeform 14">
              <a:extLst>
                <a:ext uri="{FF2B5EF4-FFF2-40B4-BE49-F238E27FC236}">
                  <a16:creationId xmlns="" xmlns:a16="http://schemas.microsoft.com/office/drawing/2014/main" id="{D3595701-6026-83B6-D91A-A89F7286A0D8}"/>
                </a:ext>
              </a:extLst>
            </p:cNvPr>
            <p:cNvSpPr/>
            <p:nvPr/>
          </p:nvSpPr>
          <p:spPr>
            <a:xfrm>
              <a:off x="0" y="0"/>
              <a:ext cx="2317812" cy="812800"/>
            </a:xfrm>
            <a:custGeom>
              <a:avLst/>
              <a:gdLst/>
              <a:ahLst/>
              <a:cxnLst/>
              <a:rect l="l" t="t" r="r" b="b"/>
              <a:pathLst>
                <a:path w="2317812" h="812800">
                  <a:moveTo>
                    <a:pt x="44866" y="0"/>
                  </a:moveTo>
                  <a:lnTo>
                    <a:pt x="2272947" y="0"/>
                  </a:lnTo>
                  <a:cubicBezTo>
                    <a:pt x="2297725" y="0"/>
                    <a:pt x="2317812" y="20087"/>
                    <a:pt x="2317812" y="44866"/>
                  </a:cubicBezTo>
                  <a:lnTo>
                    <a:pt x="2317812" y="767934"/>
                  </a:lnTo>
                  <a:cubicBezTo>
                    <a:pt x="2317812" y="792713"/>
                    <a:pt x="2297725" y="812800"/>
                    <a:pt x="2272947" y="812800"/>
                  </a:cubicBezTo>
                  <a:lnTo>
                    <a:pt x="44866" y="812800"/>
                  </a:lnTo>
                  <a:cubicBezTo>
                    <a:pt x="20087" y="812800"/>
                    <a:pt x="0" y="792713"/>
                    <a:pt x="0" y="767934"/>
                  </a:cubicBezTo>
                  <a:lnTo>
                    <a:pt x="0" y="44866"/>
                  </a:lnTo>
                  <a:cubicBezTo>
                    <a:pt x="0" y="20087"/>
                    <a:pt x="20087" y="0"/>
                    <a:pt x="44866" y="0"/>
                  </a:cubicBezTo>
                  <a:close/>
                </a:path>
              </a:pathLst>
            </a:custGeom>
            <a:solidFill>
              <a:srgbClr val="275088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="" xmlns:a16="http://schemas.microsoft.com/office/drawing/2014/main" id="{F2B6D5B7-C01A-BA93-1B70-303B8FB6CA43}"/>
                </a:ext>
              </a:extLst>
            </p:cNvPr>
            <p:cNvSpPr txBox="1"/>
            <p:nvPr/>
          </p:nvSpPr>
          <p:spPr>
            <a:xfrm>
              <a:off x="0" y="-38100"/>
              <a:ext cx="231781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="" xmlns:a16="http://schemas.microsoft.com/office/drawing/2014/main" id="{F46AB3A7-DFEC-7C42-C329-47903D1902DC}"/>
              </a:ext>
            </a:extLst>
          </p:cNvPr>
          <p:cNvSpPr txBox="1"/>
          <p:nvPr/>
        </p:nvSpPr>
        <p:spPr>
          <a:xfrm>
            <a:off x="3234649" y="1571625"/>
            <a:ext cx="11818703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en-US" sz="698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TIÊU CHÍ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="" xmlns:a16="http://schemas.microsoft.com/office/drawing/2014/main" id="{FA139327-A898-72D4-148A-3DF4194E9CB1}"/>
              </a:ext>
            </a:extLst>
          </p:cNvPr>
          <p:cNvSpPr txBox="1"/>
          <p:nvPr/>
        </p:nvSpPr>
        <p:spPr>
          <a:xfrm>
            <a:off x="5461397" y="6905956"/>
            <a:ext cx="7365206" cy="283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Đánh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giá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: </a:t>
            </a:r>
          </a:p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vi-VN" sz="4015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A: 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nếu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cả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3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tiêu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chí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đều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đạt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endParaRPr lang="vi-VN" sz="4015" dirty="0">
              <a:solidFill>
                <a:srgbClr val="F4F5F6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>
              <a:lnSpc>
                <a:spcPts val="5621"/>
              </a:lnSpc>
              <a:spcBef>
                <a:spcPct val="0"/>
              </a:spcBef>
            </a:pPr>
            <a:r>
              <a:rPr lang="vi-VN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      </a:t>
            </a:r>
            <a:r>
              <a:rPr lang="vi-VN" sz="4015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B: 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nếu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đạt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2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tiêu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chí</a:t>
            </a:r>
            <a:endParaRPr lang="vi-VN" sz="4015" dirty="0">
              <a:solidFill>
                <a:srgbClr val="F4F5F6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>
              <a:lnSpc>
                <a:spcPts val="5621"/>
              </a:lnSpc>
              <a:spcBef>
                <a:spcPct val="0"/>
              </a:spcBef>
            </a:pPr>
            <a:r>
              <a:rPr lang="vi-VN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      </a:t>
            </a:r>
            <a:r>
              <a:rPr lang="vi-VN" sz="4015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C: 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nếu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đạt</a:t>
            </a:r>
            <a:r>
              <a:rPr lang="vi-VN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1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tiêu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015" dirty="0" err="1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chí</a:t>
            </a:r>
            <a:r>
              <a:rPr lang="en-US" sz="4015" dirty="0">
                <a:solidFill>
                  <a:srgbClr val="F4F5F6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344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0BBA70F-5355-2770-B8B7-0BB5496DA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D5964F2D-C34E-AFCE-B698-40229AFB1948}"/>
              </a:ext>
            </a:extLst>
          </p:cNvPr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5EB03BF2-A7C6-3189-C682-E8AFE68B2288}"/>
                </a:ext>
              </a:extLst>
            </p:cNvPr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04321968-887F-6B15-5C15-1473F37B8CD5}"/>
                </a:ext>
              </a:extLst>
            </p:cNvPr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A3FBAD01-9326-C14F-5CE3-846B42390C1E}"/>
              </a:ext>
            </a:extLst>
          </p:cNvPr>
          <p:cNvSpPr/>
          <p:nvPr/>
        </p:nvSpPr>
        <p:spPr>
          <a:xfrm flipH="1">
            <a:off x="-518779" y="5143500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DBD67090-7D32-8E61-4BC9-E3A848181452}"/>
              </a:ext>
            </a:extLst>
          </p:cNvPr>
          <p:cNvSpPr/>
          <p:nvPr/>
        </p:nvSpPr>
        <p:spPr>
          <a:xfrm rot="-1299504">
            <a:off x="16102715" y="472363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3"/>
                </a:lnTo>
                <a:lnTo>
                  <a:pt x="0" y="6050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="" xmlns:a16="http://schemas.microsoft.com/office/drawing/2014/main" id="{27028C37-F9D5-1373-B83C-51F7E3549922}"/>
              </a:ext>
            </a:extLst>
          </p:cNvPr>
          <p:cNvSpPr/>
          <p:nvPr/>
        </p:nvSpPr>
        <p:spPr>
          <a:xfrm flipH="1">
            <a:off x="-2227302" y="-355672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="" xmlns:a16="http://schemas.microsoft.com/office/drawing/2014/main" id="{43A2C4DE-5CC9-AA30-2261-9DB299059836}"/>
              </a:ext>
            </a:extLst>
          </p:cNvPr>
          <p:cNvSpPr/>
          <p:nvPr/>
        </p:nvSpPr>
        <p:spPr>
          <a:xfrm rot="382781">
            <a:off x="12856531" y="8504712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="" xmlns:a16="http://schemas.microsoft.com/office/drawing/2014/main" id="{E4305148-E905-99FC-C090-2B204965223D}"/>
              </a:ext>
            </a:extLst>
          </p:cNvPr>
          <p:cNvSpPr/>
          <p:nvPr/>
        </p:nvSpPr>
        <p:spPr>
          <a:xfrm rot="829174" flipH="1">
            <a:off x="14861261" y="8739403"/>
            <a:ext cx="2325787" cy="2397719"/>
          </a:xfrm>
          <a:custGeom>
            <a:avLst/>
            <a:gdLst/>
            <a:ahLst/>
            <a:cxnLst/>
            <a:rect l="l" t="t" r="r" b="b"/>
            <a:pathLst>
              <a:path w="2325787" h="2397719">
                <a:moveTo>
                  <a:pt x="2325788" y="0"/>
                </a:moveTo>
                <a:lnTo>
                  <a:pt x="0" y="0"/>
                </a:lnTo>
                <a:lnTo>
                  <a:pt x="0" y="2397719"/>
                </a:lnTo>
                <a:lnTo>
                  <a:pt x="2325788" y="2397719"/>
                </a:lnTo>
                <a:lnTo>
                  <a:pt x="232578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04D3898A-8A7A-D598-5E12-07F25CF34981}"/>
              </a:ext>
            </a:extLst>
          </p:cNvPr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="" xmlns:a16="http://schemas.microsoft.com/office/drawing/2014/main" id="{E4D3286A-D426-8BDB-CB88-5251C731A8CE}"/>
              </a:ext>
            </a:extLst>
          </p:cNvPr>
          <p:cNvSpPr txBox="1"/>
          <p:nvPr/>
        </p:nvSpPr>
        <p:spPr>
          <a:xfrm>
            <a:off x="3527465" y="435206"/>
            <a:ext cx="11818703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vi-VN" sz="6980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ĐÁNH GIÁ SẢN PHẨM</a:t>
            </a:r>
            <a:endParaRPr lang="en-US" sz="6980" dirty="0">
              <a:solidFill>
                <a:srgbClr val="275088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7F43C105-672F-AAE9-C594-C163D0419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176865"/>
              </p:ext>
            </p:extLst>
          </p:nvPr>
        </p:nvGraphicFramePr>
        <p:xfrm>
          <a:off x="2786336" y="1839360"/>
          <a:ext cx="12987066" cy="669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511">
                  <a:extLst>
                    <a:ext uri="{9D8B030D-6E8A-4147-A177-3AD203B41FA5}">
                      <a16:colId xmlns="" xmlns:a16="http://schemas.microsoft.com/office/drawing/2014/main" val="3558497562"/>
                    </a:ext>
                  </a:extLst>
                </a:gridCol>
                <a:gridCol w="2164511">
                  <a:extLst>
                    <a:ext uri="{9D8B030D-6E8A-4147-A177-3AD203B41FA5}">
                      <a16:colId xmlns="" xmlns:a16="http://schemas.microsoft.com/office/drawing/2014/main" val="705811143"/>
                    </a:ext>
                  </a:extLst>
                </a:gridCol>
                <a:gridCol w="2164511">
                  <a:extLst>
                    <a:ext uri="{9D8B030D-6E8A-4147-A177-3AD203B41FA5}">
                      <a16:colId xmlns="" xmlns:a16="http://schemas.microsoft.com/office/drawing/2014/main" val="2112034818"/>
                    </a:ext>
                  </a:extLst>
                </a:gridCol>
                <a:gridCol w="2164511">
                  <a:extLst>
                    <a:ext uri="{9D8B030D-6E8A-4147-A177-3AD203B41FA5}">
                      <a16:colId xmlns="" xmlns:a16="http://schemas.microsoft.com/office/drawing/2014/main" val="532007522"/>
                    </a:ext>
                  </a:extLst>
                </a:gridCol>
                <a:gridCol w="2164511">
                  <a:extLst>
                    <a:ext uri="{9D8B030D-6E8A-4147-A177-3AD203B41FA5}">
                      <a16:colId xmlns="" xmlns:a16="http://schemas.microsoft.com/office/drawing/2014/main" val="3966782695"/>
                    </a:ext>
                  </a:extLst>
                </a:gridCol>
                <a:gridCol w="2164511">
                  <a:extLst>
                    <a:ext uri="{9D8B030D-6E8A-4147-A177-3AD203B41FA5}">
                      <a16:colId xmlns="" xmlns:a16="http://schemas.microsoft.com/office/drawing/2014/main" val="988988260"/>
                    </a:ext>
                  </a:extLst>
                </a:gridCol>
              </a:tblGrid>
              <a:tr h="1338476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+mj-lt"/>
                        </a:rPr>
                        <a:t>Nhóm</a:t>
                      </a:r>
                      <a:endParaRPr lang="en-US" sz="4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+mj-lt"/>
                        </a:rPr>
                        <a:t>Nhóm 1</a:t>
                      </a:r>
                      <a:endParaRPr lang="en-US" sz="4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+mj-lt"/>
                        </a:rPr>
                        <a:t>Nhóm 2</a:t>
                      </a:r>
                      <a:endParaRPr lang="en-US" sz="4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+mj-lt"/>
                        </a:rPr>
                        <a:t>Nhóm 3</a:t>
                      </a:r>
                      <a:endParaRPr lang="en-US" sz="4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+mj-lt"/>
                        </a:rPr>
                        <a:t>Nhóm 4</a:t>
                      </a:r>
                      <a:endParaRPr lang="en-US" sz="4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+mj-lt"/>
                        </a:rPr>
                        <a:t>GV đánh giá</a:t>
                      </a:r>
                      <a:endParaRPr lang="en-US" sz="4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7657011"/>
                  </a:ext>
                </a:extLst>
              </a:tr>
              <a:tr h="1338476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7030A0"/>
                          </a:solidFill>
                          <a:latin typeface="+mj-lt"/>
                        </a:rPr>
                        <a:t>Nhóm 1</a:t>
                      </a:r>
                      <a:endParaRPr lang="en-US" sz="40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2962763"/>
                  </a:ext>
                </a:extLst>
              </a:tr>
              <a:tr h="1338476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7030A0"/>
                          </a:solidFill>
                          <a:latin typeface="+mj-lt"/>
                        </a:rPr>
                        <a:t>Nhóm 2</a:t>
                      </a:r>
                      <a:endParaRPr lang="en-US" sz="40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0766564"/>
                  </a:ext>
                </a:extLst>
              </a:tr>
              <a:tr h="1338476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7030A0"/>
                          </a:solidFill>
                          <a:latin typeface="+mj-lt"/>
                        </a:rPr>
                        <a:t>Nhóm 3</a:t>
                      </a:r>
                      <a:endParaRPr lang="en-US" sz="40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2819161"/>
                  </a:ext>
                </a:extLst>
              </a:tr>
              <a:tr h="1338476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7030A0"/>
                          </a:solidFill>
                          <a:latin typeface="+mj-lt"/>
                        </a:rPr>
                        <a:t>Nhóm 4</a:t>
                      </a:r>
                      <a:endParaRPr lang="en-US" sz="4000" b="1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3564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477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12719" y="-756445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826735">
            <a:off x="15517067" y="6110628"/>
            <a:ext cx="3484467" cy="3901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60261" y="6630210"/>
            <a:ext cx="2767071" cy="43265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859627" y="633038"/>
            <a:ext cx="8568747" cy="1164348"/>
            <a:chOff x="0" y="0"/>
            <a:chExt cx="2256789" cy="3066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56789" cy="306659"/>
            </a:xfrm>
            <a:custGeom>
              <a:avLst/>
              <a:gdLst/>
              <a:ahLst/>
              <a:cxnLst/>
              <a:rect l="l" t="t" r="r" b="b"/>
              <a:pathLst>
                <a:path w="2256789" h="306659">
                  <a:moveTo>
                    <a:pt x="46079" y="0"/>
                  </a:moveTo>
                  <a:lnTo>
                    <a:pt x="2210710" y="0"/>
                  </a:lnTo>
                  <a:cubicBezTo>
                    <a:pt x="2236159" y="0"/>
                    <a:pt x="2256789" y="20630"/>
                    <a:pt x="2256789" y="46079"/>
                  </a:cubicBezTo>
                  <a:lnTo>
                    <a:pt x="2256789" y="260581"/>
                  </a:lnTo>
                  <a:cubicBezTo>
                    <a:pt x="2256789" y="286029"/>
                    <a:pt x="2236159" y="306659"/>
                    <a:pt x="2210710" y="306659"/>
                  </a:cubicBezTo>
                  <a:lnTo>
                    <a:pt x="46079" y="306659"/>
                  </a:lnTo>
                  <a:cubicBezTo>
                    <a:pt x="33858" y="306659"/>
                    <a:pt x="22138" y="301805"/>
                    <a:pt x="13496" y="293163"/>
                  </a:cubicBezTo>
                  <a:cubicBezTo>
                    <a:pt x="4855" y="284522"/>
                    <a:pt x="0" y="272801"/>
                    <a:pt x="0" y="260581"/>
                  </a:cubicBezTo>
                  <a:lnTo>
                    <a:pt x="0" y="46079"/>
                  </a:lnTo>
                  <a:cubicBezTo>
                    <a:pt x="0" y="20630"/>
                    <a:pt x="20630" y="0"/>
                    <a:pt x="46079" y="0"/>
                  </a:cubicBezTo>
                  <a:close/>
                </a:path>
              </a:pathLst>
            </a:custGeom>
            <a:solidFill>
              <a:srgbClr val="91A6D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56789" cy="34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30726" y="5908349"/>
            <a:ext cx="5813702" cy="4056532"/>
            <a:chOff x="0" y="0"/>
            <a:chExt cx="116488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4881" cy="812800"/>
            </a:xfrm>
            <a:custGeom>
              <a:avLst/>
              <a:gdLst/>
              <a:ahLst/>
              <a:cxnLst/>
              <a:rect l="l" t="t" r="r" b="b"/>
              <a:pathLst>
                <a:path w="1164881" h="812800">
                  <a:moveTo>
                    <a:pt x="30628" y="0"/>
                  </a:moveTo>
                  <a:lnTo>
                    <a:pt x="1134253" y="0"/>
                  </a:lnTo>
                  <a:cubicBezTo>
                    <a:pt x="1142376" y="0"/>
                    <a:pt x="1150166" y="3227"/>
                    <a:pt x="1155910" y="8971"/>
                  </a:cubicBezTo>
                  <a:cubicBezTo>
                    <a:pt x="1161654" y="14715"/>
                    <a:pt x="1164881" y="22505"/>
                    <a:pt x="1164881" y="30628"/>
                  </a:cubicBezTo>
                  <a:lnTo>
                    <a:pt x="1164881" y="782172"/>
                  </a:lnTo>
                  <a:cubicBezTo>
                    <a:pt x="1164881" y="799087"/>
                    <a:pt x="1151168" y="812800"/>
                    <a:pt x="1134253" y="812800"/>
                  </a:cubicBezTo>
                  <a:lnTo>
                    <a:pt x="30628" y="812800"/>
                  </a:lnTo>
                  <a:cubicBezTo>
                    <a:pt x="13713" y="812800"/>
                    <a:pt x="0" y="799087"/>
                    <a:pt x="0" y="782172"/>
                  </a:cubicBezTo>
                  <a:lnTo>
                    <a:pt x="0" y="30628"/>
                  </a:lnTo>
                  <a:cubicBezTo>
                    <a:pt x="0" y="13713"/>
                    <a:pt x="13713" y="0"/>
                    <a:pt x="30628" y="0"/>
                  </a:cubicBezTo>
                  <a:close/>
                </a:path>
              </a:pathLst>
            </a:custGeom>
            <a:blipFill>
              <a:blip r:embed="rId6"/>
              <a:stretch>
                <a:fillRect t="-3743" b="-3743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633145" y="714514"/>
            <a:ext cx="702171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2EBF7"/>
                </a:solidFill>
                <a:latin typeface="Calistoga"/>
                <a:ea typeface="Calistoga"/>
                <a:cs typeface="Calistoga"/>
                <a:sym typeface="Calistoga"/>
              </a:rPr>
              <a:t>KẾT NỐI NGHỀ NGHIỆP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30726" y="2097436"/>
            <a:ext cx="8624753" cy="368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Nhà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thiết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thiết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quần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áo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phụ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kiện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giày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dép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tạo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ra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những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bộ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sưu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tập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dòng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sản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phẩm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.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vẽ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phác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thảo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lựa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chọn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chất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liệu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hoa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văn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;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chỉ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dẫn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cách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sản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xuất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sản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phẩm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theo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thiết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844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kế</a:t>
            </a:r>
            <a:r>
              <a:rPr lang="en-US" sz="3844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.</a:t>
            </a:r>
          </a:p>
          <a:p>
            <a:pPr algn="ctr">
              <a:lnSpc>
                <a:spcPts val="4151"/>
              </a:lnSpc>
              <a:spcBef>
                <a:spcPct val="0"/>
              </a:spcBef>
            </a:pPr>
            <a:endParaRPr lang="en-US" sz="3844" b="1" dirty="0">
              <a:solidFill>
                <a:srgbClr val="91A6D3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04185" y="6430341"/>
            <a:ext cx="7312192" cy="3299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6"/>
              </a:lnSpc>
              <a:spcBef>
                <a:spcPct val="0"/>
              </a:spcBef>
            </a:pP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Fashionista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là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những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người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yêu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thích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tạo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được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sức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ảnh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hưởng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trong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lĩnh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vực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đối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với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cộng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đồng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của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mình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.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thường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dẫn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đầu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xu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hướng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,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thậm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chí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còn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có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thể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tạo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ra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những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xu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hướng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mới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trên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mạng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xã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422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hội</a:t>
            </a:r>
            <a:r>
              <a:rPr lang="en-US" sz="3422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801817" y="1968356"/>
            <a:ext cx="6583504" cy="3893620"/>
            <a:chOff x="0" y="0"/>
            <a:chExt cx="137431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4318" cy="812800"/>
            </a:xfrm>
            <a:custGeom>
              <a:avLst/>
              <a:gdLst/>
              <a:ahLst/>
              <a:cxnLst/>
              <a:rect l="l" t="t" r="r" b="b"/>
              <a:pathLst>
                <a:path w="1374318" h="812800">
                  <a:moveTo>
                    <a:pt x="27047" y="0"/>
                  </a:moveTo>
                  <a:lnTo>
                    <a:pt x="1347271" y="0"/>
                  </a:lnTo>
                  <a:cubicBezTo>
                    <a:pt x="1354444" y="0"/>
                    <a:pt x="1361324" y="2850"/>
                    <a:pt x="1366396" y="7922"/>
                  </a:cubicBezTo>
                  <a:cubicBezTo>
                    <a:pt x="1371468" y="12994"/>
                    <a:pt x="1374318" y="19874"/>
                    <a:pt x="1374318" y="27047"/>
                  </a:cubicBezTo>
                  <a:lnTo>
                    <a:pt x="1374318" y="785753"/>
                  </a:lnTo>
                  <a:cubicBezTo>
                    <a:pt x="1374318" y="792926"/>
                    <a:pt x="1371468" y="799806"/>
                    <a:pt x="1366396" y="804878"/>
                  </a:cubicBezTo>
                  <a:cubicBezTo>
                    <a:pt x="1361324" y="809950"/>
                    <a:pt x="1354444" y="812800"/>
                    <a:pt x="1347271" y="812800"/>
                  </a:cubicBezTo>
                  <a:lnTo>
                    <a:pt x="27047" y="812800"/>
                  </a:lnTo>
                  <a:cubicBezTo>
                    <a:pt x="19874" y="812800"/>
                    <a:pt x="12994" y="809950"/>
                    <a:pt x="7922" y="804878"/>
                  </a:cubicBezTo>
                  <a:cubicBezTo>
                    <a:pt x="2850" y="799806"/>
                    <a:pt x="0" y="792926"/>
                    <a:pt x="0" y="785753"/>
                  </a:cubicBezTo>
                  <a:lnTo>
                    <a:pt x="0" y="27047"/>
                  </a:lnTo>
                  <a:cubicBezTo>
                    <a:pt x="0" y="19874"/>
                    <a:pt x="2850" y="12994"/>
                    <a:pt x="7922" y="7922"/>
                  </a:cubicBezTo>
                  <a:cubicBezTo>
                    <a:pt x="12994" y="2850"/>
                    <a:pt x="19874" y="0"/>
                    <a:pt x="27047" y="0"/>
                  </a:cubicBezTo>
                  <a:close/>
                </a:path>
              </a:pathLst>
            </a:custGeom>
            <a:blipFill>
              <a:blip r:embed="rId7"/>
              <a:stretch>
                <a:fillRect l="-2311" r="-2311"/>
              </a:stretch>
            </a:blipFill>
          </p:spPr>
        </p:sp>
      </p:grp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904447-DD1B-4962-3B4D-1827D96E6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8C918B5A-6779-51A3-F398-E1F2A4252B82}"/>
              </a:ext>
            </a:extLst>
          </p:cNvPr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477A040F-EEF9-40C8-1134-CC0ADACF932D}"/>
                </a:ext>
              </a:extLst>
            </p:cNvPr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E567C712-1496-3F5D-1EFC-74BE988BA287}"/>
                </a:ext>
              </a:extLst>
            </p:cNvPr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110EB717-A863-2AC5-D03C-2F4F84E46C57}"/>
              </a:ext>
            </a:extLst>
          </p:cNvPr>
          <p:cNvSpPr/>
          <p:nvPr/>
        </p:nvSpPr>
        <p:spPr>
          <a:xfrm>
            <a:off x="-131275" y="111022"/>
            <a:ext cx="3976159" cy="4114800"/>
          </a:xfrm>
          <a:custGeom>
            <a:avLst/>
            <a:gdLst/>
            <a:ahLst/>
            <a:cxnLst/>
            <a:rect l="l" t="t" r="r" b="b"/>
            <a:pathLst>
              <a:path w="3976159" h="4114800">
                <a:moveTo>
                  <a:pt x="0" y="0"/>
                </a:moveTo>
                <a:lnTo>
                  <a:pt x="3976159" y="0"/>
                </a:lnTo>
                <a:lnTo>
                  <a:pt x="39761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1C64DC3D-BB7D-5A5D-7ED0-7901E2539C91}"/>
              </a:ext>
            </a:extLst>
          </p:cNvPr>
          <p:cNvSpPr/>
          <p:nvPr/>
        </p:nvSpPr>
        <p:spPr>
          <a:xfrm>
            <a:off x="0" y="1034488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7C7F1CCE-6DCB-EB47-51F5-1CF97540CC85}"/>
              </a:ext>
            </a:extLst>
          </p:cNvPr>
          <p:cNvSpPr/>
          <p:nvPr/>
        </p:nvSpPr>
        <p:spPr>
          <a:xfrm rot="382781">
            <a:off x="13634063" y="7450478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="" xmlns:a16="http://schemas.microsoft.com/office/drawing/2014/main" id="{7D71F6FD-45E5-DF0D-3516-BD9DC9FCCDAA}"/>
              </a:ext>
            </a:extLst>
          </p:cNvPr>
          <p:cNvSpPr/>
          <p:nvPr/>
        </p:nvSpPr>
        <p:spPr>
          <a:xfrm rot="4550701">
            <a:off x="-10879" y="7839540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="" xmlns:a16="http://schemas.microsoft.com/office/drawing/2014/main" id="{8C0D3487-49E0-0AFC-C3C6-C744D57801B0}"/>
              </a:ext>
            </a:extLst>
          </p:cNvPr>
          <p:cNvSpPr/>
          <p:nvPr/>
        </p:nvSpPr>
        <p:spPr>
          <a:xfrm>
            <a:off x="13020602" y="-110954"/>
            <a:ext cx="5235299" cy="5018148"/>
          </a:xfrm>
          <a:custGeom>
            <a:avLst/>
            <a:gdLst/>
            <a:ahLst/>
            <a:cxnLst/>
            <a:rect l="l" t="t" r="r" b="b"/>
            <a:pathLst>
              <a:path w="5235299" h="5018148">
                <a:moveTo>
                  <a:pt x="0" y="0"/>
                </a:moveTo>
                <a:lnTo>
                  <a:pt x="5235299" y="0"/>
                </a:lnTo>
                <a:lnTo>
                  <a:pt x="5235299" y="5018148"/>
                </a:lnTo>
                <a:lnTo>
                  <a:pt x="0" y="5018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3CE25F69-E414-5B64-C21B-25F101B4EAE2}"/>
              </a:ext>
            </a:extLst>
          </p:cNvPr>
          <p:cNvSpPr txBox="1"/>
          <p:nvPr/>
        </p:nvSpPr>
        <p:spPr>
          <a:xfrm>
            <a:off x="3197818" y="368924"/>
            <a:ext cx="11818703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en-US" sz="6980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VẬN DỤNG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31295924-35CE-F662-A70A-59F780E0CFC7}"/>
              </a:ext>
            </a:extLst>
          </p:cNvPr>
          <p:cNvSpPr txBox="1"/>
          <p:nvPr/>
        </p:nvSpPr>
        <p:spPr>
          <a:xfrm>
            <a:off x="609600" y="2398120"/>
            <a:ext cx="17449800" cy="1549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34"/>
              </a:lnSpc>
              <a:spcBef>
                <a:spcPct val="0"/>
              </a:spcBef>
            </a:pP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BT2: Em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hãy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thiết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kế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một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bộ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phục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theo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phong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cách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mà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em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yêu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thích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phù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hợp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với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bản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thân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53" u="none" strike="noStrike" dirty="0" err="1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em</a:t>
            </a:r>
            <a:r>
              <a:rPr lang="en-US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?</a:t>
            </a:r>
            <a:r>
              <a:rPr lang="vi-VN" sz="4453" u="none" strike="noStrike" dirty="0">
                <a:solidFill>
                  <a:schemeClr val="accent2"/>
                </a:solidFill>
                <a:latin typeface="Calistoga"/>
                <a:ea typeface="Calistoga"/>
                <a:cs typeface="Calistoga"/>
                <a:sym typeface="Calistoga"/>
              </a:rPr>
              <a:t> Cho biết đó là phong cách nào?</a:t>
            </a:r>
            <a:endParaRPr lang="en-US" sz="4453" u="none" strike="noStrike" dirty="0">
              <a:solidFill>
                <a:schemeClr val="accent2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2050" name="Picture 2" descr="Học thiết kế thời trang cần những gì để trở thành nhà thiết kế giỏi? -  Tuyển sinh">
            <a:extLst>
              <a:ext uri="{FF2B5EF4-FFF2-40B4-BE49-F238E27FC236}">
                <a16:creationId xmlns="" xmlns:a16="http://schemas.microsoft.com/office/drawing/2014/main" id="{8346CE5A-6BB1-86D8-3729-5689DCB9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33" y="4309782"/>
            <a:ext cx="8610600" cy="53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6">
            <a:extLst>
              <a:ext uri="{FF2B5EF4-FFF2-40B4-BE49-F238E27FC236}">
                <a16:creationId xmlns="" xmlns:a16="http://schemas.microsoft.com/office/drawing/2014/main" id="{C4ABF428-5809-764E-E762-581D0D871C61}"/>
              </a:ext>
            </a:extLst>
          </p:cNvPr>
          <p:cNvSpPr/>
          <p:nvPr/>
        </p:nvSpPr>
        <p:spPr>
          <a:xfrm flipH="1">
            <a:off x="-186569" y="4210913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="" xmlns:a16="http://schemas.microsoft.com/office/drawing/2014/main" id="{44866366-6457-8FB9-83B3-86DE4C623C75}"/>
              </a:ext>
            </a:extLst>
          </p:cNvPr>
          <p:cNvSpPr/>
          <p:nvPr/>
        </p:nvSpPr>
        <p:spPr>
          <a:xfrm rot="-1299504">
            <a:off x="13416135" y="3893247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4"/>
                </a:lnTo>
                <a:lnTo>
                  <a:pt x="0" y="6050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893082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215471" y="6950340"/>
            <a:ext cx="2654154" cy="4615921"/>
          </a:xfrm>
          <a:custGeom>
            <a:avLst/>
            <a:gdLst/>
            <a:ahLst/>
            <a:cxnLst/>
            <a:rect l="l" t="t" r="r" b="b"/>
            <a:pathLst>
              <a:path w="2654154" h="4615921">
                <a:moveTo>
                  <a:pt x="0" y="0"/>
                </a:moveTo>
                <a:lnTo>
                  <a:pt x="2654155" y="0"/>
                </a:lnTo>
                <a:lnTo>
                  <a:pt x="2654155" y="4615920"/>
                </a:lnTo>
                <a:lnTo>
                  <a:pt x="0" y="461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731" y="368924"/>
            <a:ext cx="1893443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75955" y="4309388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9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9" y="6236693"/>
                </a:lnTo>
                <a:lnTo>
                  <a:pt x="30949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382781">
            <a:off x="15619086" y="8435224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8" y="0"/>
                </a:lnTo>
                <a:lnTo>
                  <a:pt x="3280428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90603" y="7791629"/>
            <a:ext cx="2358045" cy="2933342"/>
          </a:xfrm>
          <a:custGeom>
            <a:avLst/>
            <a:gdLst/>
            <a:ahLst/>
            <a:cxnLst/>
            <a:rect l="l" t="t" r="r" b="b"/>
            <a:pathLst>
              <a:path w="2358045" h="2933342">
                <a:moveTo>
                  <a:pt x="0" y="0"/>
                </a:moveTo>
                <a:lnTo>
                  <a:pt x="2358045" y="0"/>
                </a:lnTo>
                <a:lnTo>
                  <a:pt x="2358045" y="2933342"/>
                </a:lnTo>
                <a:lnTo>
                  <a:pt x="0" y="2933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8670" y="1647862"/>
            <a:ext cx="17936998" cy="1839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38"/>
              </a:lnSpc>
            </a:pPr>
            <a:r>
              <a:rPr lang="vi-VN" sz="4400" dirty="0">
                <a:solidFill>
                  <a:srgbClr val="7030A0"/>
                </a:solidFill>
                <a:latin typeface="Calistoga"/>
                <a:ea typeface="Calistoga"/>
                <a:cs typeface="Calistoga"/>
                <a:sym typeface="Calistoga"/>
              </a:rPr>
              <a:t>- Sưu tầm và tìm hiểu thêm các loại trang phục, các phong cách thời trang đang thịnh hành trong nước và trên thế giới.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AC4ADD-7D56-17C8-B63C-D84E22717B12}"/>
              </a:ext>
            </a:extLst>
          </p:cNvPr>
          <p:cNvSpPr txBox="1"/>
          <p:nvPr/>
        </p:nvSpPr>
        <p:spPr>
          <a:xfrm>
            <a:off x="3197818" y="368924"/>
            <a:ext cx="11818703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en-US" sz="6980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HƯỚNG DẪN VỀ NHÀ: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="" xmlns:a16="http://schemas.microsoft.com/office/drawing/2014/main" id="{A62C3034-CBA5-2281-73FB-DF3E2B19E84F}"/>
              </a:ext>
            </a:extLst>
          </p:cNvPr>
          <p:cNvSpPr txBox="1"/>
          <p:nvPr/>
        </p:nvSpPr>
        <p:spPr>
          <a:xfrm>
            <a:off x="117528" y="3761382"/>
            <a:ext cx="12531819" cy="8776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38"/>
              </a:lnSpc>
            </a:pP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-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Học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thuộc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bài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và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làm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bài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tập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phần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Vận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dụng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78F58DF1-32F6-995D-7284-F4E10757A6E5}"/>
              </a:ext>
            </a:extLst>
          </p:cNvPr>
          <p:cNvSpPr txBox="1"/>
          <p:nvPr/>
        </p:nvSpPr>
        <p:spPr>
          <a:xfrm>
            <a:off x="84398" y="4680031"/>
            <a:ext cx="17936998" cy="87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38"/>
              </a:lnSpc>
            </a:pPr>
            <a:r>
              <a:rPr lang="en-US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- </a:t>
            </a:r>
            <a:r>
              <a:rPr lang="en-US" sz="4400" dirty="0" err="1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Đọc</a:t>
            </a:r>
            <a:r>
              <a:rPr lang="en-US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xem</a:t>
            </a:r>
            <a:r>
              <a:rPr lang="en-US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trước</a:t>
            </a:r>
            <a:r>
              <a:rPr lang="en-US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4400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10: </a:t>
            </a:r>
            <a:r>
              <a:rPr lang="vi-VN" sz="4400" i="1" dirty="0">
                <a:solidFill>
                  <a:srgbClr val="C00000"/>
                </a:solidFill>
                <a:latin typeface="Calistoga"/>
                <a:ea typeface="Calistoga"/>
                <a:cs typeface="Calistoga"/>
                <a:sym typeface="Calistoga"/>
              </a:rPr>
              <a:t>Khái quát về đồ dùng điện trong gia đình</a:t>
            </a:r>
            <a:endParaRPr lang="en-US" sz="4400" i="1" dirty="0">
              <a:solidFill>
                <a:srgbClr val="C0000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="" xmlns:a16="http://schemas.microsoft.com/office/drawing/2014/main" id="{BEC0642D-3F13-A8DC-41C2-A0A2D12D6222}"/>
              </a:ext>
            </a:extLst>
          </p:cNvPr>
          <p:cNvSpPr/>
          <p:nvPr/>
        </p:nvSpPr>
        <p:spPr>
          <a:xfrm rot="382781">
            <a:off x="-26818" y="7501130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5FA6712-DC73-2DFF-76EC-C462269AF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F9A6BF43-DD7D-DBEE-00ED-18DE2C848EF2}"/>
              </a:ext>
            </a:extLst>
          </p:cNvPr>
          <p:cNvGrpSpPr/>
          <p:nvPr/>
        </p:nvGrpSpPr>
        <p:grpSpPr>
          <a:xfrm>
            <a:off x="-1371600" y="-355672"/>
            <a:ext cx="23128861" cy="11043445"/>
            <a:chOff x="0" y="0"/>
            <a:chExt cx="29449187" cy="14724593"/>
          </a:xfrm>
        </p:grpSpPr>
        <p:sp>
          <p:nvSpPr>
            <p:cNvPr id="3" name="Freeform 3">
              <a:extLst>
                <a:ext uri="{FF2B5EF4-FFF2-40B4-BE49-F238E27FC236}">
                  <a16:creationId xmlns="" xmlns:a16="http://schemas.microsoft.com/office/drawing/2014/main" id="{921C815A-0ADC-5431-10FD-31310974D054}"/>
                </a:ext>
              </a:extLst>
            </p:cNvPr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20C48907-A699-C1A4-FFFC-721600661DEB}"/>
                </a:ext>
              </a:extLst>
            </p:cNvPr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EC82C785-D5A7-FAAA-7610-2B1720782957}"/>
              </a:ext>
            </a:extLst>
          </p:cNvPr>
          <p:cNvSpPr/>
          <p:nvPr/>
        </p:nvSpPr>
        <p:spPr>
          <a:xfrm>
            <a:off x="0" y="856683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D9B3FF19-86D0-CFF4-8D15-3A4CB53C2DA7}"/>
              </a:ext>
            </a:extLst>
          </p:cNvPr>
          <p:cNvSpPr/>
          <p:nvPr/>
        </p:nvSpPr>
        <p:spPr>
          <a:xfrm flipH="1">
            <a:off x="-368404" y="3850115"/>
            <a:ext cx="4593062" cy="9255540"/>
          </a:xfrm>
          <a:custGeom>
            <a:avLst/>
            <a:gdLst/>
            <a:ahLst/>
            <a:cxnLst/>
            <a:rect l="l" t="t" r="r" b="b"/>
            <a:pathLst>
              <a:path w="4593062" h="9255540">
                <a:moveTo>
                  <a:pt x="4593062" y="0"/>
                </a:moveTo>
                <a:lnTo>
                  <a:pt x="0" y="0"/>
                </a:lnTo>
                <a:lnTo>
                  <a:pt x="0" y="9255540"/>
                </a:lnTo>
                <a:lnTo>
                  <a:pt x="4593062" y="9255540"/>
                </a:lnTo>
                <a:lnTo>
                  <a:pt x="45930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="" xmlns:a16="http://schemas.microsoft.com/office/drawing/2014/main" id="{8F5B53E3-57F6-7F77-BB11-A220431995E1}"/>
              </a:ext>
            </a:extLst>
          </p:cNvPr>
          <p:cNvSpPr/>
          <p:nvPr/>
        </p:nvSpPr>
        <p:spPr>
          <a:xfrm rot="-1299504">
            <a:off x="14772133" y="82941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4"/>
                </a:lnTo>
                <a:lnTo>
                  <a:pt x="0" y="60500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="" xmlns:a16="http://schemas.microsoft.com/office/drawing/2014/main" id="{3A6AD01E-1FFC-C905-9168-81C078700D07}"/>
              </a:ext>
            </a:extLst>
          </p:cNvPr>
          <p:cNvSpPr/>
          <p:nvPr/>
        </p:nvSpPr>
        <p:spPr>
          <a:xfrm flipH="1">
            <a:off x="-308724" y="-216520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="" xmlns:a16="http://schemas.microsoft.com/office/drawing/2014/main" id="{57795F3E-3DC1-CC46-F3A1-7E07C351F06C}"/>
              </a:ext>
            </a:extLst>
          </p:cNvPr>
          <p:cNvSpPr/>
          <p:nvPr/>
        </p:nvSpPr>
        <p:spPr>
          <a:xfrm rot="-1789581" flipH="1">
            <a:off x="15180598" y="6667584"/>
            <a:ext cx="3922802" cy="4044125"/>
          </a:xfrm>
          <a:custGeom>
            <a:avLst/>
            <a:gdLst/>
            <a:ahLst/>
            <a:cxnLst/>
            <a:rect l="l" t="t" r="r" b="b"/>
            <a:pathLst>
              <a:path w="3922802" h="4044125">
                <a:moveTo>
                  <a:pt x="3922801" y="0"/>
                </a:moveTo>
                <a:lnTo>
                  <a:pt x="0" y="0"/>
                </a:lnTo>
                <a:lnTo>
                  <a:pt x="0" y="4044126"/>
                </a:lnTo>
                <a:lnTo>
                  <a:pt x="3922801" y="4044126"/>
                </a:lnTo>
                <a:lnTo>
                  <a:pt x="392280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="" xmlns:a16="http://schemas.microsoft.com/office/drawing/2014/main" id="{8FEBA464-D664-9037-CD89-952F64EB429D}"/>
              </a:ext>
            </a:extLst>
          </p:cNvPr>
          <p:cNvSpPr/>
          <p:nvPr/>
        </p:nvSpPr>
        <p:spPr>
          <a:xfrm rot="-3314490">
            <a:off x="-2575687" y="516086"/>
            <a:ext cx="4745062" cy="4147195"/>
          </a:xfrm>
          <a:custGeom>
            <a:avLst/>
            <a:gdLst/>
            <a:ahLst/>
            <a:cxnLst/>
            <a:rect l="l" t="t" r="r" b="b"/>
            <a:pathLst>
              <a:path w="4745062" h="4147195">
                <a:moveTo>
                  <a:pt x="0" y="0"/>
                </a:moveTo>
                <a:lnTo>
                  <a:pt x="4745062" y="0"/>
                </a:lnTo>
                <a:lnTo>
                  <a:pt x="4745062" y="4147195"/>
                </a:lnTo>
                <a:lnTo>
                  <a:pt x="0" y="4147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E8CF45A6-B03A-E2F9-540B-D1FFFAA343AC}"/>
              </a:ext>
            </a:extLst>
          </p:cNvPr>
          <p:cNvSpPr txBox="1"/>
          <p:nvPr/>
        </p:nvSpPr>
        <p:spPr>
          <a:xfrm>
            <a:off x="2707508" y="86356"/>
            <a:ext cx="12772950" cy="3182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41" u="none" strike="noStrike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SHOW DIỄN </a:t>
            </a:r>
            <a:r>
              <a:rPr lang="vi-VN" sz="7241" u="none" strike="noStrike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THỜI TRANG</a:t>
            </a:r>
            <a:endParaRPr lang="en-US" sz="7241" u="none" strike="noStrike" dirty="0">
              <a:solidFill>
                <a:srgbClr val="FF000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41" u="none" strike="noStrike" dirty="0">
                <a:solidFill>
                  <a:srgbClr val="FF0000"/>
                </a:solidFill>
                <a:latin typeface="Calistoga"/>
                <a:ea typeface="Calistoga"/>
                <a:cs typeface="Calistoga"/>
                <a:sym typeface="Calistoga"/>
              </a:rPr>
              <a:t> CHÀO XUÂN 2025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="" xmlns:a16="http://schemas.microsoft.com/office/drawing/2014/main" id="{9821B180-282C-2DE6-4189-59BCC13C1A9C}"/>
              </a:ext>
            </a:extLst>
          </p:cNvPr>
          <p:cNvGrpSpPr/>
          <p:nvPr/>
        </p:nvGrpSpPr>
        <p:grpSpPr>
          <a:xfrm>
            <a:off x="5356331" y="3663663"/>
            <a:ext cx="7575338" cy="4114800"/>
            <a:chOff x="0" y="0"/>
            <a:chExt cx="1257272" cy="812800"/>
          </a:xfrm>
        </p:grpSpPr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4F7D7B8A-AB1A-0614-9E76-BA51B125AB8F}"/>
                </a:ext>
              </a:extLst>
            </p:cNvPr>
            <p:cNvSpPr/>
            <p:nvPr/>
          </p:nvSpPr>
          <p:spPr>
            <a:xfrm>
              <a:off x="0" y="0"/>
              <a:ext cx="1257272" cy="812800"/>
            </a:xfrm>
            <a:custGeom>
              <a:avLst/>
              <a:gdLst/>
              <a:ahLst/>
              <a:cxnLst/>
              <a:rect l="l" t="t" r="r" b="b"/>
              <a:pathLst>
                <a:path w="1257272" h="812800">
                  <a:moveTo>
                    <a:pt x="27976" y="0"/>
                  </a:moveTo>
                  <a:lnTo>
                    <a:pt x="1229296" y="0"/>
                  </a:lnTo>
                  <a:cubicBezTo>
                    <a:pt x="1244747" y="0"/>
                    <a:pt x="1257272" y="12525"/>
                    <a:pt x="1257272" y="27976"/>
                  </a:cubicBezTo>
                  <a:lnTo>
                    <a:pt x="1257272" y="784824"/>
                  </a:lnTo>
                  <a:cubicBezTo>
                    <a:pt x="1257272" y="792244"/>
                    <a:pt x="1254325" y="799360"/>
                    <a:pt x="1249078" y="804606"/>
                  </a:cubicBezTo>
                  <a:cubicBezTo>
                    <a:pt x="1243832" y="809853"/>
                    <a:pt x="1236716" y="812800"/>
                    <a:pt x="1229296" y="812800"/>
                  </a:cubicBezTo>
                  <a:lnTo>
                    <a:pt x="27976" y="812800"/>
                  </a:lnTo>
                  <a:cubicBezTo>
                    <a:pt x="20556" y="812800"/>
                    <a:pt x="13440" y="809853"/>
                    <a:pt x="8194" y="804606"/>
                  </a:cubicBezTo>
                  <a:cubicBezTo>
                    <a:pt x="2947" y="799360"/>
                    <a:pt x="0" y="792244"/>
                    <a:pt x="0" y="784824"/>
                  </a:cubicBezTo>
                  <a:lnTo>
                    <a:pt x="0" y="27976"/>
                  </a:lnTo>
                  <a:cubicBezTo>
                    <a:pt x="0" y="20556"/>
                    <a:pt x="2947" y="13440"/>
                    <a:pt x="8194" y="8194"/>
                  </a:cubicBezTo>
                  <a:cubicBezTo>
                    <a:pt x="13440" y="2947"/>
                    <a:pt x="20556" y="0"/>
                    <a:pt x="27976" y="0"/>
                  </a:cubicBezTo>
                  <a:close/>
                </a:path>
              </a:pathLst>
            </a:custGeom>
            <a:blipFill>
              <a:blip r:embed="rId13"/>
              <a:stretch>
                <a:fillRect l="-7464" r="-7464"/>
              </a:stretch>
            </a:blipFill>
          </p:spPr>
        </p:sp>
      </p:grpSp>
      <p:pic>
        <p:nvPicPr>
          <p:cNvPr id="14" name="Music Catwalk _ nhạc thời trang hay nhất 2020-VEED">
            <a:hlinkClick r:id="" action="ppaction://media"/>
            <a:extLst>
              <a:ext uri="{FF2B5EF4-FFF2-40B4-BE49-F238E27FC236}">
                <a16:creationId xmlns="" xmlns:a16="http://schemas.microsoft.com/office/drawing/2014/main" id="{CE68D06E-67A2-0583-718E-CD75585FE4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750.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5718" y="653483"/>
            <a:ext cx="406400" cy="406400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C2BC1CB-E9CC-4099-052F-4DF9421970B1}"/>
              </a:ext>
            </a:extLst>
          </p:cNvPr>
          <p:cNvSpPr/>
          <p:nvPr/>
        </p:nvSpPr>
        <p:spPr>
          <a:xfrm rot="4795942" flipH="1" flipV="1">
            <a:off x="7516035" y="7349071"/>
            <a:ext cx="1900967" cy="3142094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3801933" y="6284187"/>
                </a:moveTo>
                <a:lnTo>
                  <a:pt x="0" y="6284187"/>
                </a:lnTo>
                <a:lnTo>
                  <a:pt x="0" y="0"/>
                </a:lnTo>
                <a:lnTo>
                  <a:pt x="3801933" y="0"/>
                </a:lnTo>
                <a:lnTo>
                  <a:pt x="3801933" y="6284187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374FAB28-6D02-02BC-8EAA-930EB7B0511F}"/>
              </a:ext>
            </a:extLst>
          </p:cNvPr>
          <p:cNvSpPr/>
          <p:nvPr/>
        </p:nvSpPr>
        <p:spPr>
          <a:xfrm rot="16705661">
            <a:off x="4333572" y="7135783"/>
            <a:ext cx="1900967" cy="2931942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0" y="0"/>
                </a:moveTo>
                <a:lnTo>
                  <a:pt x="3801933" y="0"/>
                </a:lnTo>
                <a:lnTo>
                  <a:pt x="3801933" y="6284187"/>
                </a:lnTo>
                <a:lnTo>
                  <a:pt x="0" y="62841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="" xmlns:a16="http://schemas.microsoft.com/office/drawing/2014/main" id="{E082F55E-91D0-3BB6-798D-EB0B726CB7D3}"/>
              </a:ext>
            </a:extLst>
          </p:cNvPr>
          <p:cNvSpPr/>
          <p:nvPr/>
        </p:nvSpPr>
        <p:spPr>
          <a:xfrm>
            <a:off x="11564430" y="9064860"/>
            <a:ext cx="1027557" cy="946614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5" y="0"/>
                </a:lnTo>
                <a:lnTo>
                  <a:pt x="2055115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0">
            <a:extLst>
              <a:ext uri="{FF2B5EF4-FFF2-40B4-BE49-F238E27FC236}">
                <a16:creationId xmlns="" xmlns:a16="http://schemas.microsoft.com/office/drawing/2014/main" id="{CF64D2CE-56DC-24E1-4526-9C639BA1B808}"/>
              </a:ext>
            </a:extLst>
          </p:cNvPr>
          <p:cNvSpPr/>
          <p:nvPr/>
        </p:nvSpPr>
        <p:spPr>
          <a:xfrm>
            <a:off x="10179530" y="8957009"/>
            <a:ext cx="1027557" cy="946614"/>
          </a:xfrm>
          <a:custGeom>
            <a:avLst/>
            <a:gdLst/>
            <a:ahLst/>
            <a:cxnLst/>
            <a:rect l="l" t="t" r="r" b="b"/>
            <a:pathLst>
              <a:path w="2055114" h="1893227">
                <a:moveTo>
                  <a:pt x="0" y="0"/>
                </a:moveTo>
                <a:lnTo>
                  <a:pt x="2055114" y="0"/>
                </a:lnTo>
                <a:lnTo>
                  <a:pt x="2055114" y="1893227"/>
                </a:lnTo>
                <a:lnTo>
                  <a:pt x="0" y="1893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="" xmlns:a16="http://schemas.microsoft.com/office/drawing/2014/main" id="{4BA10E70-B02F-DD53-5EB4-7BC244ED4676}"/>
              </a:ext>
            </a:extLst>
          </p:cNvPr>
          <p:cNvSpPr/>
          <p:nvPr/>
        </p:nvSpPr>
        <p:spPr>
          <a:xfrm>
            <a:off x="11877361" y="8563737"/>
            <a:ext cx="567406" cy="522710"/>
          </a:xfrm>
          <a:custGeom>
            <a:avLst/>
            <a:gdLst/>
            <a:ahLst/>
            <a:cxnLst/>
            <a:rect l="l" t="t" r="r" b="b"/>
            <a:pathLst>
              <a:path w="1134812" h="1045420">
                <a:moveTo>
                  <a:pt x="0" y="0"/>
                </a:moveTo>
                <a:lnTo>
                  <a:pt x="1134813" y="0"/>
                </a:lnTo>
                <a:lnTo>
                  <a:pt x="1134813" y="1045420"/>
                </a:lnTo>
                <a:lnTo>
                  <a:pt x="0" y="10454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="" xmlns:a16="http://schemas.microsoft.com/office/drawing/2014/main" id="{AFEF1354-4FAF-25A2-2670-B11A14ACBF8B}"/>
              </a:ext>
            </a:extLst>
          </p:cNvPr>
          <p:cNvSpPr/>
          <p:nvPr/>
        </p:nvSpPr>
        <p:spPr>
          <a:xfrm>
            <a:off x="12708379" y="9074565"/>
            <a:ext cx="503244" cy="463602"/>
          </a:xfrm>
          <a:custGeom>
            <a:avLst/>
            <a:gdLst/>
            <a:ahLst/>
            <a:cxnLst/>
            <a:rect l="l" t="t" r="r" b="b"/>
            <a:pathLst>
              <a:path w="1006488" h="927204">
                <a:moveTo>
                  <a:pt x="0" y="0"/>
                </a:moveTo>
                <a:lnTo>
                  <a:pt x="1006488" y="0"/>
                </a:lnTo>
                <a:lnTo>
                  <a:pt x="1006488" y="927204"/>
                </a:lnTo>
                <a:lnTo>
                  <a:pt x="0" y="9272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13">
            <a:extLst>
              <a:ext uri="{FF2B5EF4-FFF2-40B4-BE49-F238E27FC236}">
                <a16:creationId xmlns="" xmlns:a16="http://schemas.microsoft.com/office/drawing/2014/main" id="{ED813979-A2EB-151F-964B-7FFA6BEB4FCB}"/>
              </a:ext>
            </a:extLst>
          </p:cNvPr>
          <p:cNvSpPr/>
          <p:nvPr/>
        </p:nvSpPr>
        <p:spPr>
          <a:xfrm>
            <a:off x="12992198" y="9413997"/>
            <a:ext cx="671634" cy="618728"/>
          </a:xfrm>
          <a:custGeom>
            <a:avLst/>
            <a:gdLst/>
            <a:ahLst/>
            <a:cxnLst/>
            <a:rect l="l" t="t" r="r" b="b"/>
            <a:pathLst>
              <a:path w="1343268" h="1237455">
                <a:moveTo>
                  <a:pt x="0" y="0"/>
                </a:moveTo>
                <a:lnTo>
                  <a:pt x="1343267" y="0"/>
                </a:lnTo>
                <a:lnTo>
                  <a:pt x="1343267" y="1237455"/>
                </a:lnTo>
                <a:lnTo>
                  <a:pt x="0" y="12374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="" xmlns:a16="http://schemas.microsoft.com/office/drawing/2014/main" id="{00EC9E20-8122-E5BC-2C58-52A92AC342E5}"/>
              </a:ext>
            </a:extLst>
          </p:cNvPr>
          <p:cNvSpPr/>
          <p:nvPr/>
        </p:nvSpPr>
        <p:spPr>
          <a:xfrm>
            <a:off x="9286459" y="7994165"/>
            <a:ext cx="662403" cy="610224"/>
          </a:xfrm>
          <a:custGeom>
            <a:avLst/>
            <a:gdLst/>
            <a:ahLst/>
            <a:cxnLst/>
            <a:rect l="l" t="t" r="r" b="b"/>
            <a:pathLst>
              <a:path w="1324806" h="1220447">
                <a:moveTo>
                  <a:pt x="0" y="0"/>
                </a:moveTo>
                <a:lnTo>
                  <a:pt x="1324806" y="0"/>
                </a:lnTo>
                <a:lnTo>
                  <a:pt x="1324806" y="1220447"/>
                </a:lnTo>
                <a:lnTo>
                  <a:pt x="0" y="122044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3" name="Freeform 6">
            <a:extLst>
              <a:ext uri="{FF2B5EF4-FFF2-40B4-BE49-F238E27FC236}">
                <a16:creationId xmlns="" xmlns:a16="http://schemas.microsoft.com/office/drawing/2014/main" id="{7674A78B-6EE6-C1B7-D3C4-8D898744A4E3}"/>
              </a:ext>
            </a:extLst>
          </p:cNvPr>
          <p:cNvSpPr/>
          <p:nvPr/>
        </p:nvSpPr>
        <p:spPr>
          <a:xfrm rot="4795942" flipH="1" flipV="1">
            <a:off x="11009979" y="7525025"/>
            <a:ext cx="1900967" cy="3142094"/>
          </a:xfrm>
          <a:custGeom>
            <a:avLst/>
            <a:gdLst/>
            <a:ahLst/>
            <a:cxnLst/>
            <a:rect l="l" t="t" r="r" b="b"/>
            <a:pathLst>
              <a:path w="3801933" h="6284187">
                <a:moveTo>
                  <a:pt x="3801933" y="6284187"/>
                </a:moveTo>
                <a:lnTo>
                  <a:pt x="0" y="6284187"/>
                </a:lnTo>
                <a:lnTo>
                  <a:pt x="0" y="0"/>
                </a:lnTo>
                <a:lnTo>
                  <a:pt x="3801933" y="0"/>
                </a:lnTo>
                <a:lnTo>
                  <a:pt x="3801933" y="6284187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7"/>
                <p:tgtEl>
                  <p:sldTgt/>
                </p:tgtEl>
              </p:cBhvr>
            </p:cmd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62253" y="-378222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6831" y="856684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18779" y="5143500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99504">
            <a:off x="16102715" y="472363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3"/>
                </a:lnTo>
                <a:lnTo>
                  <a:pt x="0" y="6050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227302" y="-355672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2781">
            <a:off x="12856531" y="8504712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29174" flipH="1">
            <a:off x="14861261" y="8739403"/>
            <a:ext cx="2325787" cy="2397719"/>
          </a:xfrm>
          <a:custGeom>
            <a:avLst/>
            <a:gdLst/>
            <a:ahLst/>
            <a:cxnLst/>
            <a:rect l="l" t="t" r="r" b="b"/>
            <a:pathLst>
              <a:path w="2325787" h="2397719">
                <a:moveTo>
                  <a:pt x="2325788" y="0"/>
                </a:moveTo>
                <a:lnTo>
                  <a:pt x="0" y="0"/>
                </a:lnTo>
                <a:lnTo>
                  <a:pt x="0" y="2397719"/>
                </a:lnTo>
                <a:lnTo>
                  <a:pt x="2325788" y="2397719"/>
                </a:lnTo>
                <a:lnTo>
                  <a:pt x="232578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89581" flipH="1">
            <a:off x="16326599" y="1183309"/>
            <a:ext cx="3922802" cy="4044125"/>
          </a:xfrm>
          <a:custGeom>
            <a:avLst/>
            <a:gdLst/>
            <a:ahLst/>
            <a:cxnLst/>
            <a:rect l="l" t="t" r="r" b="b"/>
            <a:pathLst>
              <a:path w="3922802" h="4044125">
                <a:moveTo>
                  <a:pt x="3922802" y="0"/>
                </a:moveTo>
                <a:lnTo>
                  <a:pt x="0" y="0"/>
                </a:lnTo>
                <a:lnTo>
                  <a:pt x="0" y="4044125"/>
                </a:lnTo>
                <a:lnTo>
                  <a:pt x="3922802" y="4044125"/>
                </a:lnTo>
                <a:lnTo>
                  <a:pt x="392280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10281" y="8496332"/>
            <a:ext cx="3113556" cy="3185223"/>
          </a:xfrm>
          <a:custGeom>
            <a:avLst/>
            <a:gdLst/>
            <a:ahLst/>
            <a:cxnLst/>
            <a:rect l="l" t="t" r="r" b="b"/>
            <a:pathLst>
              <a:path w="3113556" h="3185223">
                <a:moveTo>
                  <a:pt x="0" y="0"/>
                </a:moveTo>
                <a:lnTo>
                  <a:pt x="3113556" y="0"/>
                </a:lnTo>
                <a:lnTo>
                  <a:pt x="3113556" y="3185223"/>
                </a:lnTo>
                <a:lnTo>
                  <a:pt x="0" y="3185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970437">
            <a:off x="623658" y="7541647"/>
            <a:ext cx="3523025" cy="4793232"/>
          </a:xfrm>
          <a:custGeom>
            <a:avLst/>
            <a:gdLst/>
            <a:ahLst/>
            <a:cxnLst/>
            <a:rect l="l" t="t" r="r" b="b"/>
            <a:pathLst>
              <a:path w="3523025" h="4793232">
                <a:moveTo>
                  <a:pt x="0" y="0"/>
                </a:moveTo>
                <a:lnTo>
                  <a:pt x="3523025" y="0"/>
                </a:lnTo>
                <a:lnTo>
                  <a:pt x="3523025" y="4793232"/>
                </a:lnTo>
                <a:lnTo>
                  <a:pt x="0" y="4793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992711">
            <a:off x="-946415" y="1819586"/>
            <a:ext cx="3522595" cy="33464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767059" y="7723108"/>
            <a:ext cx="3328427" cy="296466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18486" y="2079571"/>
            <a:ext cx="9066151" cy="84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7"/>
              </a:lnSpc>
            </a:pPr>
            <a:r>
              <a:rPr lang="en-US" sz="6108" b="1" dirty="0" err="1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Tiết</a:t>
            </a:r>
            <a:r>
              <a:rPr lang="en-US" sz="6108" b="1" dirty="0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 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46541" y="3001340"/>
            <a:ext cx="2194917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en-US" sz="6980" dirty="0" err="1">
                <a:solidFill>
                  <a:srgbClr val="275088"/>
                </a:solidFill>
                <a:latin typeface="Faustina"/>
                <a:ea typeface="Faustina"/>
                <a:cs typeface="Faustina"/>
                <a:sym typeface="Faustina"/>
              </a:rPr>
              <a:t>Bài</a:t>
            </a:r>
            <a:r>
              <a:rPr lang="en-US" sz="6980" dirty="0">
                <a:solidFill>
                  <a:srgbClr val="275088"/>
                </a:solidFill>
                <a:latin typeface="Faustina"/>
                <a:ea typeface="Faustina"/>
                <a:cs typeface="Faustina"/>
                <a:sym typeface="Faustina"/>
              </a:rPr>
              <a:t> 9: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93237" y="4683348"/>
            <a:ext cx="9901526" cy="185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46"/>
              </a:lnSpc>
              <a:spcBef>
                <a:spcPct val="0"/>
              </a:spcBef>
            </a:pPr>
            <a:r>
              <a:rPr lang="en-US" sz="1319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THỜI TRANG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="" xmlns:a16="http://schemas.microsoft.com/office/drawing/2014/main" id="{0AC8F7D0-B48D-2ECF-3DA1-6E0DD3C81676}"/>
              </a:ext>
            </a:extLst>
          </p:cNvPr>
          <p:cNvSpPr/>
          <p:nvPr/>
        </p:nvSpPr>
        <p:spPr>
          <a:xfrm rot="382781">
            <a:off x="-26818" y="7501130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12719" y="-756445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826735">
            <a:off x="15517067" y="6110628"/>
            <a:ext cx="3484467" cy="3901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60261" y="6630210"/>
            <a:ext cx="2767071" cy="43265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859627" y="633038"/>
            <a:ext cx="8568747" cy="1164348"/>
            <a:chOff x="0" y="0"/>
            <a:chExt cx="2256789" cy="3066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56789" cy="306659"/>
            </a:xfrm>
            <a:custGeom>
              <a:avLst/>
              <a:gdLst/>
              <a:ahLst/>
              <a:cxnLst/>
              <a:rect l="l" t="t" r="r" b="b"/>
              <a:pathLst>
                <a:path w="2256789" h="306659">
                  <a:moveTo>
                    <a:pt x="46079" y="0"/>
                  </a:moveTo>
                  <a:lnTo>
                    <a:pt x="2210710" y="0"/>
                  </a:lnTo>
                  <a:cubicBezTo>
                    <a:pt x="2236159" y="0"/>
                    <a:pt x="2256789" y="20630"/>
                    <a:pt x="2256789" y="46079"/>
                  </a:cubicBezTo>
                  <a:lnTo>
                    <a:pt x="2256789" y="260581"/>
                  </a:lnTo>
                  <a:cubicBezTo>
                    <a:pt x="2256789" y="286029"/>
                    <a:pt x="2236159" y="306659"/>
                    <a:pt x="2210710" y="306659"/>
                  </a:cubicBezTo>
                  <a:lnTo>
                    <a:pt x="46079" y="306659"/>
                  </a:lnTo>
                  <a:cubicBezTo>
                    <a:pt x="33858" y="306659"/>
                    <a:pt x="22138" y="301805"/>
                    <a:pt x="13496" y="293163"/>
                  </a:cubicBezTo>
                  <a:cubicBezTo>
                    <a:pt x="4855" y="284522"/>
                    <a:pt x="0" y="272801"/>
                    <a:pt x="0" y="260581"/>
                  </a:cubicBezTo>
                  <a:lnTo>
                    <a:pt x="0" y="46079"/>
                  </a:lnTo>
                  <a:cubicBezTo>
                    <a:pt x="0" y="20630"/>
                    <a:pt x="20630" y="0"/>
                    <a:pt x="46079" y="0"/>
                  </a:cubicBezTo>
                  <a:close/>
                </a:path>
              </a:pathLst>
            </a:custGeom>
            <a:solidFill>
              <a:srgbClr val="91A6D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56789" cy="344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5442" y="2057309"/>
            <a:ext cx="3649620" cy="36496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25136" b="-2513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306369" y="714514"/>
            <a:ext cx="567526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2EBF7"/>
                </a:solidFill>
                <a:latin typeface="Calistoga"/>
                <a:ea typeface="Calistoga"/>
                <a:cs typeface="Calistoga"/>
                <a:sym typeface="Calistoga"/>
              </a:rPr>
              <a:t>MỤC TIÊU BÀI HỌC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994809" y="6236401"/>
            <a:ext cx="3649620" cy="364962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4553" b="-14553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6494774" y="3493514"/>
            <a:ext cx="10272399" cy="127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4"/>
              </a:lnSpc>
              <a:spcBef>
                <a:spcPct val="0"/>
              </a:spcBef>
            </a:pP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-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Trình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bày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được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những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kiến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thức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cơ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bản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về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4578" b="1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endParaRPr lang="en-US" sz="4578" b="1" dirty="0">
              <a:solidFill>
                <a:srgbClr val="91A6D3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67833" y="7402379"/>
            <a:ext cx="8826201" cy="187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4"/>
              </a:lnSpc>
              <a:spcBef>
                <a:spcPct val="0"/>
              </a:spcBef>
            </a:pP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-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Nhận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ra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và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bước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đầu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hình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thành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phong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cách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thời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trang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của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bản</a:t>
            </a:r>
            <a:r>
              <a:rPr lang="en-US" sz="4578" b="1" u="none" strike="noStrike" dirty="0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578" b="1" u="none" strike="noStrike" dirty="0" err="1">
                <a:solidFill>
                  <a:srgbClr val="91A6D3"/>
                </a:solidFill>
                <a:latin typeface="Faustina Bold"/>
                <a:ea typeface="Faustina Bold"/>
                <a:cs typeface="Faustina Bold"/>
                <a:sym typeface="Faustina Bold"/>
              </a:rPr>
              <a:t>thân</a:t>
            </a:r>
            <a:endParaRPr lang="en-US" sz="4578" b="1" u="none" strike="noStrike" dirty="0">
              <a:solidFill>
                <a:srgbClr val="91A6D3"/>
              </a:solidFill>
              <a:latin typeface="Faustina Bold"/>
              <a:ea typeface="Faustina Bold"/>
              <a:cs typeface="Faustina Bold"/>
              <a:sym typeface="Faustina Bold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318381" y="-508974"/>
            <a:ext cx="3976159" cy="4114800"/>
          </a:xfrm>
          <a:custGeom>
            <a:avLst/>
            <a:gdLst/>
            <a:ahLst/>
            <a:cxnLst/>
            <a:rect l="l" t="t" r="r" b="b"/>
            <a:pathLst>
              <a:path w="3976159" h="4114800">
                <a:moveTo>
                  <a:pt x="0" y="0"/>
                </a:moveTo>
                <a:lnTo>
                  <a:pt x="3976159" y="0"/>
                </a:lnTo>
                <a:lnTo>
                  <a:pt x="39761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79233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82781">
            <a:off x="71409" y="7317005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74279" y="-3164247"/>
            <a:ext cx="5235299" cy="5018148"/>
          </a:xfrm>
          <a:custGeom>
            <a:avLst/>
            <a:gdLst/>
            <a:ahLst/>
            <a:cxnLst/>
            <a:rect l="l" t="t" r="r" b="b"/>
            <a:pathLst>
              <a:path w="5235299" h="5018148">
                <a:moveTo>
                  <a:pt x="0" y="0"/>
                </a:moveTo>
                <a:lnTo>
                  <a:pt x="5235299" y="0"/>
                </a:lnTo>
                <a:lnTo>
                  <a:pt x="5235299" y="5018148"/>
                </a:lnTo>
                <a:lnTo>
                  <a:pt x="0" y="5018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22761" y="3383752"/>
            <a:ext cx="2893291" cy="4947582"/>
          </a:xfrm>
          <a:custGeom>
            <a:avLst/>
            <a:gdLst/>
            <a:ahLst/>
            <a:cxnLst/>
            <a:rect l="l" t="t" r="r" b="b"/>
            <a:pathLst>
              <a:path w="2893291" h="4947582">
                <a:moveTo>
                  <a:pt x="0" y="0"/>
                </a:moveTo>
                <a:lnTo>
                  <a:pt x="2893291" y="0"/>
                </a:lnTo>
                <a:lnTo>
                  <a:pt x="2893291" y="4947582"/>
                </a:lnTo>
                <a:lnTo>
                  <a:pt x="0" y="4947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51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41750" y="3407826"/>
            <a:ext cx="2765647" cy="4923508"/>
          </a:xfrm>
          <a:custGeom>
            <a:avLst/>
            <a:gdLst/>
            <a:ahLst/>
            <a:cxnLst/>
            <a:rect l="l" t="t" r="r" b="b"/>
            <a:pathLst>
              <a:path w="2765647" h="4923508">
                <a:moveTo>
                  <a:pt x="0" y="0"/>
                </a:moveTo>
                <a:lnTo>
                  <a:pt x="2765647" y="0"/>
                </a:lnTo>
                <a:lnTo>
                  <a:pt x="2765647" y="4923508"/>
                </a:lnTo>
                <a:lnTo>
                  <a:pt x="0" y="49235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98581" y="1787226"/>
            <a:ext cx="14364465" cy="139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  <a:spcBef>
                <a:spcPct val="0"/>
              </a:spcBef>
            </a:pPr>
            <a:r>
              <a:rPr lang="en-US" sz="4015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Nêu sự khác biệt về thời trang của phụ nữ Việt Nam giữa hai thời điểm khác nhau trong hình 9.1?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="" xmlns:a16="http://schemas.microsoft.com/office/drawing/2014/main" id="{EBF008D6-4429-1D48-75AA-70CB37C3CA2D}"/>
              </a:ext>
            </a:extLst>
          </p:cNvPr>
          <p:cNvSpPr txBox="1"/>
          <p:nvPr/>
        </p:nvSpPr>
        <p:spPr>
          <a:xfrm>
            <a:off x="7013509" y="7525151"/>
            <a:ext cx="2194917" cy="80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75088"/>
                </a:solidFill>
                <a:latin typeface="Faustina"/>
                <a:ea typeface="Faustina"/>
                <a:cs typeface="Faustina"/>
                <a:sym typeface="Faustina"/>
              </a:rPr>
              <a:t>A 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="" xmlns:a16="http://schemas.microsoft.com/office/drawing/2014/main" id="{DF160B84-CC8A-3001-C160-B3C41A2FA7B2}"/>
              </a:ext>
            </a:extLst>
          </p:cNvPr>
          <p:cNvSpPr txBox="1"/>
          <p:nvPr/>
        </p:nvSpPr>
        <p:spPr>
          <a:xfrm>
            <a:off x="9266768" y="7525150"/>
            <a:ext cx="2194917" cy="80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275088"/>
                </a:solidFill>
                <a:latin typeface="Faustina"/>
                <a:ea typeface="Faustina"/>
                <a:cs typeface="Faustina"/>
                <a:sym typeface="Faustina"/>
              </a:rPr>
              <a:t>B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="" xmlns:a16="http://schemas.microsoft.com/office/drawing/2014/main" id="{B559E218-12FD-0EB1-F726-452E1F276A07}"/>
              </a:ext>
            </a:extLst>
          </p:cNvPr>
          <p:cNvSpPr txBox="1"/>
          <p:nvPr/>
        </p:nvSpPr>
        <p:spPr>
          <a:xfrm>
            <a:off x="3958436" y="3533201"/>
            <a:ext cx="2194917" cy="82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C00000"/>
                </a:solidFill>
                <a:latin typeface="Faustina"/>
                <a:ea typeface="Faustina"/>
                <a:cs typeface="Faustina"/>
                <a:sym typeface="Faustina"/>
              </a:rPr>
              <a:t>Thời xưa</a:t>
            </a:r>
            <a:endParaRPr lang="en-US" sz="4000" b="1" dirty="0">
              <a:solidFill>
                <a:srgbClr val="C00000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40B7122E-7908-2F7F-CEC2-377977DFA207}"/>
              </a:ext>
            </a:extLst>
          </p:cNvPr>
          <p:cNvSpPr txBox="1"/>
          <p:nvPr/>
        </p:nvSpPr>
        <p:spPr>
          <a:xfrm>
            <a:off x="11702568" y="3577984"/>
            <a:ext cx="2194917" cy="827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C00000"/>
                </a:solidFill>
                <a:latin typeface="Faustina"/>
                <a:ea typeface="Faustina"/>
                <a:cs typeface="Faustina"/>
                <a:sym typeface="Faustina"/>
              </a:rPr>
              <a:t>Ngày nay</a:t>
            </a:r>
            <a:endParaRPr lang="en-US" sz="4000" b="1" dirty="0">
              <a:solidFill>
                <a:srgbClr val="C00000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085B6965-4370-7685-8E6F-2B0E148FCBF8}"/>
              </a:ext>
            </a:extLst>
          </p:cNvPr>
          <p:cNvSpPr/>
          <p:nvPr/>
        </p:nvSpPr>
        <p:spPr>
          <a:xfrm flipH="1">
            <a:off x="9939" y="4052088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="" xmlns:a16="http://schemas.microsoft.com/office/drawing/2014/main" id="{F2AAF43E-54C3-F01A-E2D3-92B38B96EF89}"/>
              </a:ext>
            </a:extLst>
          </p:cNvPr>
          <p:cNvSpPr/>
          <p:nvPr/>
        </p:nvSpPr>
        <p:spPr>
          <a:xfrm rot="-1299504">
            <a:off x="13366058" y="3990310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3"/>
                </a:lnTo>
                <a:lnTo>
                  <a:pt x="0" y="6050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1A70954-A0EA-81DB-F6E2-E4899A39B5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5651" y="1036318"/>
            <a:ext cx="2438350" cy="689099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6831" y="856684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18779" y="5143500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99504">
            <a:off x="16102715" y="472363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3"/>
                </a:lnTo>
                <a:lnTo>
                  <a:pt x="0" y="6050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227302" y="-355672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2781">
            <a:off x="12856531" y="8504712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29174" flipH="1">
            <a:off x="14861261" y="8739403"/>
            <a:ext cx="2325787" cy="2397719"/>
          </a:xfrm>
          <a:custGeom>
            <a:avLst/>
            <a:gdLst/>
            <a:ahLst/>
            <a:cxnLst/>
            <a:rect l="l" t="t" r="r" b="b"/>
            <a:pathLst>
              <a:path w="2325787" h="2397719">
                <a:moveTo>
                  <a:pt x="2325788" y="0"/>
                </a:moveTo>
                <a:lnTo>
                  <a:pt x="0" y="0"/>
                </a:lnTo>
                <a:lnTo>
                  <a:pt x="0" y="2397719"/>
                </a:lnTo>
                <a:lnTo>
                  <a:pt x="2325788" y="2397719"/>
                </a:lnTo>
                <a:lnTo>
                  <a:pt x="232578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76179" y="4301520"/>
            <a:ext cx="12580306" cy="119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9"/>
              </a:lnSpc>
              <a:spcBef>
                <a:spcPct val="0"/>
              </a:spcBef>
            </a:pP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là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những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kiểu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phục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được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sử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dụng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phổ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biến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trong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xã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hội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vào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một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khoảng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gian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nhất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định</a:t>
            </a:r>
            <a:r>
              <a:rPr lang="en-US" sz="3463" dirty="0">
                <a:solidFill>
                  <a:schemeClr val="accent6">
                    <a:lumMod val="50000"/>
                  </a:schemeClr>
                </a:solidFill>
                <a:latin typeface="Calistoga"/>
                <a:ea typeface="Calistoga"/>
                <a:cs typeface="Calistoga"/>
                <a:sym typeface="Calistoga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76179" y="2171320"/>
            <a:ext cx="13989963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en-US" sz="6980" u="sng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I. THỜI TRANG TRONG CUỘC SỐNG</a:t>
            </a:r>
          </a:p>
        </p:txBody>
      </p:sp>
      <p:sp>
        <p:nvSpPr>
          <p:cNvPr id="13" name="Freeform 13"/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9629" y="-355672"/>
            <a:ext cx="22086890" cy="11043445"/>
            <a:chOff x="0" y="0"/>
            <a:chExt cx="29449187" cy="14724593"/>
          </a:xfrm>
        </p:grpSpPr>
        <p:sp>
          <p:nvSpPr>
            <p:cNvPr id="3" name="Freeform 3"/>
            <p:cNvSpPr/>
            <p:nvPr/>
          </p:nvSpPr>
          <p:spPr>
            <a:xfrm>
              <a:off x="14724593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4" y="0"/>
                  </a:lnTo>
                  <a:lnTo>
                    <a:pt x="14724594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724593" cy="14724593"/>
            </a:xfrm>
            <a:custGeom>
              <a:avLst/>
              <a:gdLst/>
              <a:ahLst/>
              <a:cxnLst/>
              <a:rect l="l" t="t" r="r" b="b"/>
              <a:pathLst>
                <a:path w="14724593" h="14724593">
                  <a:moveTo>
                    <a:pt x="0" y="0"/>
                  </a:moveTo>
                  <a:lnTo>
                    <a:pt x="14724593" y="0"/>
                  </a:lnTo>
                  <a:lnTo>
                    <a:pt x="14724593" y="14724593"/>
                  </a:lnTo>
                  <a:lnTo>
                    <a:pt x="0" y="14724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6831" y="856684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2" y="0"/>
                </a:lnTo>
                <a:lnTo>
                  <a:pt x="18361662" y="8573632"/>
                </a:lnTo>
                <a:lnTo>
                  <a:pt x="0" y="8573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18779" y="5143500"/>
            <a:ext cx="3094959" cy="6236693"/>
          </a:xfrm>
          <a:custGeom>
            <a:avLst/>
            <a:gdLst/>
            <a:ahLst/>
            <a:cxnLst/>
            <a:rect l="l" t="t" r="r" b="b"/>
            <a:pathLst>
              <a:path w="3094959" h="6236693">
                <a:moveTo>
                  <a:pt x="3094958" y="0"/>
                </a:moveTo>
                <a:lnTo>
                  <a:pt x="0" y="0"/>
                </a:lnTo>
                <a:lnTo>
                  <a:pt x="0" y="6236693"/>
                </a:lnTo>
                <a:lnTo>
                  <a:pt x="3094958" y="6236693"/>
                </a:lnTo>
                <a:lnTo>
                  <a:pt x="309495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99504">
            <a:off x="16102715" y="4723632"/>
            <a:ext cx="4444232" cy="6050003"/>
          </a:xfrm>
          <a:custGeom>
            <a:avLst/>
            <a:gdLst/>
            <a:ahLst/>
            <a:cxnLst/>
            <a:rect l="l" t="t" r="r" b="b"/>
            <a:pathLst>
              <a:path w="4444232" h="6050003">
                <a:moveTo>
                  <a:pt x="0" y="0"/>
                </a:moveTo>
                <a:lnTo>
                  <a:pt x="4444232" y="0"/>
                </a:lnTo>
                <a:lnTo>
                  <a:pt x="4444232" y="6050003"/>
                </a:lnTo>
                <a:lnTo>
                  <a:pt x="0" y="6050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227302" y="-355672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2781">
            <a:off x="12856531" y="8504712"/>
            <a:ext cx="3280429" cy="2867102"/>
          </a:xfrm>
          <a:custGeom>
            <a:avLst/>
            <a:gdLst/>
            <a:ahLst/>
            <a:cxnLst/>
            <a:rect l="l" t="t" r="r" b="b"/>
            <a:pathLst>
              <a:path w="3280429" h="2867102">
                <a:moveTo>
                  <a:pt x="0" y="0"/>
                </a:moveTo>
                <a:lnTo>
                  <a:pt x="3280429" y="0"/>
                </a:lnTo>
                <a:lnTo>
                  <a:pt x="3280429" y="2867102"/>
                </a:lnTo>
                <a:lnTo>
                  <a:pt x="0" y="2867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29174" flipH="1">
            <a:off x="14861261" y="8739403"/>
            <a:ext cx="2325787" cy="2397719"/>
          </a:xfrm>
          <a:custGeom>
            <a:avLst/>
            <a:gdLst/>
            <a:ahLst/>
            <a:cxnLst/>
            <a:rect l="l" t="t" r="r" b="b"/>
            <a:pathLst>
              <a:path w="2325787" h="2397719">
                <a:moveTo>
                  <a:pt x="2325788" y="0"/>
                </a:moveTo>
                <a:lnTo>
                  <a:pt x="0" y="0"/>
                </a:lnTo>
                <a:lnTo>
                  <a:pt x="0" y="2397719"/>
                </a:lnTo>
                <a:lnTo>
                  <a:pt x="2325788" y="2397719"/>
                </a:lnTo>
                <a:lnTo>
                  <a:pt x="232578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76179" y="3516464"/>
            <a:ext cx="12580306" cy="42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9"/>
              </a:lnSpc>
              <a:spcBef>
                <a:spcPct val="0"/>
              </a:spcBef>
            </a:pPr>
            <a:r>
              <a:rPr lang="vi-VN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*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là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những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kiểu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phục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được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sử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dụng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phổ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biến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trong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xã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hội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vào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một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khoảng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gian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nhất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định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.</a:t>
            </a:r>
            <a:endParaRPr lang="vi-VN" sz="3463" dirty="0">
              <a:solidFill>
                <a:srgbClr val="00B05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lvl="0" algn="ctr">
              <a:lnSpc>
                <a:spcPts val="4849"/>
              </a:lnSpc>
              <a:spcBef>
                <a:spcPct val="0"/>
              </a:spcBef>
            </a:pP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-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thay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đổi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do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ảnh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hưởng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các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yếu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tố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như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: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văn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hóa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xã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hội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kinh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tế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sự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phát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triển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khoa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học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và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công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nghệ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. </a:t>
            </a:r>
          </a:p>
          <a:p>
            <a:pPr lvl="0" algn="ctr">
              <a:lnSpc>
                <a:spcPts val="4849"/>
              </a:lnSpc>
              <a:spcBef>
                <a:spcPct val="0"/>
              </a:spcBef>
            </a:pP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-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Sự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thay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đổi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được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thể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hiện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qua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kiểu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dáng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chất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liệu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màu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sắc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đường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nét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và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họa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tiết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của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3463" dirty="0" err="1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3463" dirty="0">
                <a:solidFill>
                  <a:srgbClr val="00B050"/>
                </a:solidFill>
                <a:latin typeface="Calistoga"/>
                <a:ea typeface="Calistoga"/>
                <a:cs typeface="Calistoga"/>
                <a:sym typeface="Calistoga"/>
              </a:rPr>
              <a:t>phục.</a:t>
            </a:r>
            <a:endParaRPr lang="en-US" sz="3463" dirty="0">
              <a:solidFill>
                <a:srgbClr val="00B050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algn="ctr">
              <a:lnSpc>
                <a:spcPts val="4849"/>
              </a:lnSpc>
              <a:spcBef>
                <a:spcPct val="0"/>
              </a:spcBef>
            </a:pPr>
            <a:endParaRPr lang="en-US" sz="3463" dirty="0">
              <a:solidFill>
                <a:srgbClr val="00B050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76179" y="2171320"/>
            <a:ext cx="13989963" cy="9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</a:pPr>
            <a:r>
              <a:rPr lang="en-US" sz="6980" u="sng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I. THỜI TRANG TRONG CUỘC SỐNG</a:t>
            </a:r>
          </a:p>
        </p:txBody>
      </p:sp>
      <p:sp>
        <p:nvSpPr>
          <p:cNvPr id="13" name="Freeform 13"/>
          <p:cNvSpPr/>
          <p:nvPr/>
        </p:nvSpPr>
        <p:spPr>
          <a:xfrm rot="4550701">
            <a:off x="790094" y="-1143621"/>
            <a:ext cx="2616975" cy="2287242"/>
          </a:xfrm>
          <a:custGeom>
            <a:avLst/>
            <a:gdLst/>
            <a:ahLst/>
            <a:cxnLst/>
            <a:rect l="l" t="t" r="r" b="b"/>
            <a:pathLst>
              <a:path w="2616975" h="2287242">
                <a:moveTo>
                  <a:pt x="0" y="0"/>
                </a:moveTo>
                <a:lnTo>
                  <a:pt x="2616975" y="0"/>
                </a:lnTo>
                <a:lnTo>
                  <a:pt x="2616975" y="2287242"/>
                </a:lnTo>
                <a:lnTo>
                  <a:pt x="0" y="2287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thoi_trang_la_nhung_kieu_trang_phuc_duoc_su_dung_d1b3129b-fc59-41f7-914d-31f8ffa472e2">
            <a:hlinkClick r:id="" action="ppaction://media"/>
            <a:extLst>
              <a:ext uri="{FF2B5EF4-FFF2-40B4-BE49-F238E27FC236}">
                <a16:creationId xmlns="" xmlns:a16="http://schemas.microsoft.com/office/drawing/2014/main" id="{0855B027-21E6-F684-4DE9-D9FBADDB04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42.42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64000" y="3344510"/>
            <a:ext cx="406400" cy="406400"/>
          </a:xfrm>
          <a:prstGeom prst="rect">
            <a:avLst/>
          </a:prstGeom>
        </p:spPr>
      </p:pic>
      <p:pic>
        <p:nvPicPr>
          <p:cNvPr id="16" name="Google Shape;117;p2" descr="Ảnh động Powerpoint CTU">
            <a:hlinkClick r:id="rId14"/>
            <a:extLst>
              <a:ext uri="{FF2B5EF4-FFF2-40B4-BE49-F238E27FC236}">
                <a16:creationId xmlns="" xmlns:a16="http://schemas.microsoft.com/office/drawing/2014/main" id="{F815885B-1603-C2DA-C426-AA7F9D30F47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12951" y="7362229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661" y="1627825"/>
            <a:ext cx="18361661" cy="8573633"/>
          </a:xfrm>
          <a:custGeom>
            <a:avLst/>
            <a:gdLst/>
            <a:ahLst/>
            <a:cxnLst/>
            <a:rect l="l" t="t" r="r" b="b"/>
            <a:pathLst>
              <a:path w="18361661" h="8573633">
                <a:moveTo>
                  <a:pt x="0" y="0"/>
                </a:moveTo>
                <a:lnTo>
                  <a:pt x="18361661" y="0"/>
                </a:lnTo>
                <a:lnTo>
                  <a:pt x="18361661" y="8573633"/>
                </a:lnTo>
                <a:lnTo>
                  <a:pt x="0" y="857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58365" y="2724140"/>
            <a:ext cx="9952080" cy="5660397"/>
            <a:chOff x="0" y="0"/>
            <a:chExt cx="1770427" cy="10069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0427" cy="1006957"/>
            </a:xfrm>
            <a:custGeom>
              <a:avLst/>
              <a:gdLst/>
              <a:ahLst/>
              <a:cxnLst/>
              <a:rect l="l" t="t" r="r" b="b"/>
              <a:pathLst>
                <a:path w="1770427" h="1006957">
                  <a:moveTo>
                    <a:pt x="17892" y="0"/>
                  </a:moveTo>
                  <a:lnTo>
                    <a:pt x="1752535" y="0"/>
                  </a:lnTo>
                  <a:cubicBezTo>
                    <a:pt x="1762416" y="0"/>
                    <a:pt x="1770427" y="8011"/>
                    <a:pt x="1770427" y="17892"/>
                  </a:cubicBezTo>
                  <a:lnTo>
                    <a:pt x="1770427" y="989065"/>
                  </a:lnTo>
                  <a:cubicBezTo>
                    <a:pt x="1770427" y="998947"/>
                    <a:pt x="1762416" y="1006957"/>
                    <a:pt x="1752535" y="1006957"/>
                  </a:cubicBezTo>
                  <a:lnTo>
                    <a:pt x="17892" y="1006957"/>
                  </a:lnTo>
                  <a:cubicBezTo>
                    <a:pt x="8011" y="1006957"/>
                    <a:pt x="0" y="998947"/>
                    <a:pt x="0" y="989065"/>
                  </a:cubicBezTo>
                  <a:lnTo>
                    <a:pt x="0" y="17892"/>
                  </a:lnTo>
                  <a:cubicBezTo>
                    <a:pt x="0" y="8011"/>
                    <a:pt x="8011" y="0"/>
                    <a:pt x="17892" y="0"/>
                  </a:cubicBezTo>
                  <a:close/>
                </a:path>
              </a:pathLst>
            </a:custGeom>
            <a:blipFill>
              <a:blip r:embed="rId3"/>
              <a:stretch>
                <a:fillRect l="-556" r="-556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78877">
            <a:off x="-1039834" y="4906040"/>
            <a:ext cx="3376132" cy="527520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8675458">
            <a:off x="-258660" y="8240240"/>
            <a:ext cx="3313329" cy="2745921"/>
          </a:xfrm>
          <a:custGeom>
            <a:avLst/>
            <a:gdLst/>
            <a:ahLst/>
            <a:cxnLst/>
            <a:rect l="l" t="t" r="r" b="b"/>
            <a:pathLst>
              <a:path w="3313329" h="2745921">
                <a:moveTo>
                  <a:pt x="0" y="0"/>
                </a:moveTo>
                <a:lnTo>
                  <a:pt x="3313329" y="0"/>
                </a:lnTo>
                <a:lnTo>
                  <a:pt x="3313329" y="2745921"/>
                </a:lnTo>
                <a:lnTo>
                  <a:pt x="0" y="2745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59181">
            <a:off x="-210089" y="6955966"/>
            <a:ext cx="2358045" cy="2933342"/>
          </a:xfrm>
          <a:custGeom>
            <a:avLst/>
            <a:gdLst/>
            <a:ahLst/>
            <a:cxnLst/>
            <a:rect l="l" t="t" r="r" b="b"/>
            <a:pathLst>
              <a:path w="2358045" h="2933342">
                <a:moveTo>
                  <a:pt x="0" y="0"/>
                </a:moveTo>
                <a:lnTo>
                  <a:pt x="2358046" y="0"/>
                </a:lnTo>
                <a:lnTo>
                  <a:pt x="2358046" y="2933342"/>
                </a:lnTo>
                <a:lnTo>
                  <a:pt x="0" y="293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67674" y="-308339"/>
            <a:ext cx="4637207" cy="4541922"/>
          </a:xfrm>
          <a:custGeom>
            <a:avLst/>
            <a:gdLst/>
            <a:ahLst/>
            <a:cxnLst/>
            <a:rect l="l" t="t" r="r" b="b"/>
            <a:pathLst>
              <a:path w="4637207" h="4541922">
                <a:moveTo>
                  <a:pt x="0" y="0"/>
                </a:moveTo>
                <a:lnTo>
                  <a:pt x="4637207" y="0"/>
                </a:lnTo>
                <a:lnTo>
                  <a:pt x="4637207" y="4541922"/>
                </a:lnTo>
                <a:lnTo>
                  <a:pt x="0" y="45419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25714" y="567271"/>
            <a:ext cx="14724303" cy="1722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52"/>
              </a:lnSpc>
              <a:spcBef>
                <a:spcPct val="0"/>
              </a:spcBef>
            </a:pP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Mốt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trang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vi-VN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là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sự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thay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đổi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các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kiểu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áo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quần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,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cách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mặc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được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số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đông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ưa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chuộng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trong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mỗi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thời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 </a:t>
            </a:r>
            <a:r>
              <a:rPr lang="en-US" sz="4894" u="none" strike="noStrike" dirty="0" err="1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kỳ</a:t>
            </a:r>
            <a:r>
              <a:rPr lang="en-US" sz="4894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rot="21377807">
            <a:off x="14606862" y="8150580"/>
            <a:ext cx="2398642" cy="2482424"/>
          </a:xfrm>
          <a:custGeom>
            <a:avLst/>
            <a:gdLst/>
            <a:ahLst/>
            <a:cxnLst/>
            <a:rect l="l" t="t" r="r" b="b"/>
            <a:pathLst>
              <a:path w="2398642" h="2482424">
                <a:moveTo>
                  <a:pt x="0" y="0"/>
                </a:moveTo>
                <a:lnTo>
                  <a:pt x="2398642" y="0"/>
                </a:lnTo>
                <a:lnTo>
                  <a:pt x="2398642" y="2482423"/>
                </a:lnTo>
                <a:lnTo>
                  <a:pt x="0" y="24824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124183" y="3181661"/>
            <a:ext cx="1991715" cy="1961839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="" xmlns:a16="http://schemas.microsoft.com/office/drawing/2014/main" id="{8A592D99-37D7-38AD-194D-E2B57E04CA5A}"/>
              </a:ext>
            </a:extLst>
          </p:cNvPr>
          <p:cNvSpPr/>
          <p:nvPr/>
        </p:nvSpPr>
        <p:spPr>
          <a:xfrm flipH="1">
            <a:off x="14115277" y="3491143"/>
            <a:ext cx="4380942" cy="6571413"/>
          </a:xfrm>
          <a:custGeom>
            <a:avLst/>
            <a:gdLst/>
            <a:ahLst/>
            <a:cxnLst/>
            <a:rect l="l" t="t" r="r" b="b"/>
            <a:pathLst>
              <a:path w="4380942" h="6571413">
                <a:moveTo>
                  <a:pt x="4380942" y="0"/>
                </a:moveTo>
                <a:lnTo>
                  <a:pt x="0" y="0"/>
                </a:lnTo>
                <a:lnTo>
                  <a:pt x="0" y="6571413"/>
                </a:lnTo>
                <a:lnTo>
                  <a:pt x="4380942" y="6571413"/>
                </a:lnTo>
                <a:lnTo>
                  <a:pt x="438094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9448800" y="1168400"/>
            <a:ext cx="5943599" cy="3733800"/>
            <a:chOff x="0" y="0"/>
            <a:chExt cx="125727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7272" cy="812800"/>
            </a:xfrm>
            <a:custGeom>
              <a:avLst/>
              <a:gdLst/>
              <a:ahLst/>
              <a:cxnLst/>
              <a:rect l="l" t="t" r="r" b="b"/>
              <a:pathLst>
                <a:path w="1257272" h="812800">
                  <a:moveTo>
                    <a:pt x="27976" y="0"/>
                  </a:moveTo>
                  <a:lnTo>
                    <a:pt x="1229296" y="0"/>
                  </a:lnTo>
                  <a:cubicBezTo>
                    <a:pt x="1244747" y="0"/>
                    <a:pt x="1257272" y="12525"/>
                    <a:pt x="1257272" y="27976"/>
                  </a:cubicBezTo>
                  <a:lnTo>
                    <a:pt x="1257272" y="784824"/>
                  </a:lnTo>
                  <a:cubicBezTo>
                    <a:pt x="1257272" y="792244"/>
                    <a:pt x="1254325" y="799360"/>
                    <a:pt x="1249078" y="804606"/>
                  </a:cubicBezTo>
                  <a:cubicBezTo>
                    <a:pt x="1243832" y="809853"/>
                    <a:pt x="1236716" y="812800"/>
                    <a:pt x="1229296" y="812800"/>
                  </a:cubicBezTo>
                  <a:lnTo>
                    <a:pt x="27976" y="812800"/>
                  </a:lnTo>
                  <a:cubicBezTo>
                    <a:pt x="20556" y="812800"/>
                    <a:pt x="13440" y="809853"/>
                    <a:pt x="8194" y="804606"/>
                  </a:cubicBezTo>
                  <a:cubicBezTo>
                    <a:pt x="2947" y="799360"/>
                    <a:pt x="0" y="792244"/>
                    <a:pt x="0" y="784824"/>
                  </a:cubicBezTo>
                  <a:lnTo>
                    <a:pt x="0" y="27976"/>
                  </a:lnTo>
                  <a:cubicBezTo>
                    <a:pt x="0" y="20556"/>
                    <a:pt x="2947" y="13440"/>
                    <a:pt x="8194" y="8194"/>
                  </a:cubicBezTo>
                  <a:cubicBezTo>
                    <a:pt x="13440" y="2947"/>
                    <a:pt x="20556" y="0"/>
                    <a:pt x="27976" y="0"/>
                  </a:cubicBezTo>
                  <a:close/>
                </a:path>
              </a:pathLst>
            </a:custGeom>
            <a:blipFill>
              <a:blip r:embed="rId2"/>
              <a:stretch>
                <a:fillRect t="-9201" b="-920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874189" y="5181600"/>
            <a:ext cx="6364941" cy="4114800"/>
            <a:chOff x="0" y="0"/>
            <a:chExt cx="125727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7272" cy="812800"/>
            </a:xfrm>
            <a:custGeom>
              <a:avLst/>
              <a:gdLst/>
              <a:ahLst/>
              <a:cxnLst/>
              <a:rect l="l" t="t" r="r" b="b"/>
              <a:pathLst>
                <a:path w="1257272" h="812800">
                  <a:moveTo>
                    <a:pt x="27976" y="0"/>
                  </a:moveTo>
                  <a:lnTo>
                    <a:pt x="1229296" y="0"/>
                  </a:lnTo>
                  <a:cubicBezTo>
                    <a:pt x="1244747" y="0"/>
                    <a:pt x="1257272" y="12525"/>
                    <a:pt x="1257272" y="27976"/>
                  </a:cubicBezTo>
                  <a:lnTo>
                    <a:pt x="1257272" y="784824"/>
                  </a:lnTo>
                  <a:cubicBezTo>
                    <a:pt x="1257272" y="792244"/>
                    <a:pt x="1254325" y="799360"/>
                    <a:pt x="1249078" y="804606"/>
                  </a:cubicBezTo>
                  <a:cubicBezTo>
                    <a:pt x="1243832" y="809853"/>
                    <a:pt x="1236716" y="812800"/>
                    <a:pt x="1229296" y="812800"/>
                  </a:cubicBezTo>
                  <a:lnTo>
                    <a:pt x="27976" y="812800"/>
                  </a:lnTo>
                  <a:cubicBezTo>
                    <a:pt x="20556" y="812800"/>
                    <a:pt x="13440" y="809853"/>
                    <a:pt x="8194" y="804606"/>
                  </a:cubicBezTo>
                  <a:cubicBezTo>
                    <a:pt x="2947" y="799360"/>
                    <a:pt x="0" y="792244"/>
                    <a:pt x="0" y="784824"/>
                  </a:cubicBezTo>
                  <a:lnTo>
                    <a:pt x="0" y="27976"/>
                  </a:lnTo>
                  <a:cubicBezTo>
                    <a:pt x="0" y="20556"/>
                    <a:pt x="2947" y="13440"/>
                    <a:pt x="8194" y="8194"/>
                  </a:cubicBezTo>
                  <a:cubicBezTo>
                    <a:pt x="13440" y="2947"/>
                    <a:pt x="20556" y="0"/>
                    <a:pt x="27976" y="0"/>
                  </a:cubicBezTo>
                  <a:close/>
                </a:path>
              </a:pathLst>
            </a:custGeom>
            <a:blipFill>
              <a:blip r:embed="rId3"/>
              <a:stretch>
                <a:fillRect l="-7464" r="-7464"/>
              </a:stretch>
            </a:blipFill>
          </p:spPr>
        </p:sp>
      </p:grpSp>
      <p:pic>
        <p:nvPicPr>
          <p:cNvPr id="10" name="Picture 4" descr="Phong cách vintage là gì? Gợi ý phối đồ vintage thời trang cho bạn gái">
            <a:extLst>
              <a:ext uri="{FF2B5EF4-FFF2-40B4-BE49-F238E27FC236}">
                <a16:creationId xmlns="" xmlns:a16="http://schemas.microsoft.com/office/drawing/2014/main" id="{BD5BCF24-7512-6249-2895-73BFADFD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91506"/>
            <a:ext cx="5836414" cy="37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6">
            <a:extLst>
              <a:ext uri="{FF2B5EF4-FFF2-40B4-BE49-F238E27FC236}">
                <a16:creationId xmlns="" xmlns:a16="http://schemas.microsoft.com/office/drawing/2014/main" id="{AAC8E2BF-869A-562A-C906-830D05EF092F}"/>
              </a:ext>
            </a:extLst>
          </p:cNvPr>
          <p:cNvSpPr txBox="1"/>
          <p:nvPr/>
        </p:nvSpPr>
        <p:spPr>
          <a:xfrm>
            <a:off x="2880615" y="363395"/>
            <a:ext cx="5409184" cy="68121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  <a:spcBef>
                <a:spcPct val="0"/>
              </a:spcBef>
            </a:pPr>
            <a:r>
              <a:rPr lang="en-US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PHONG </a:t>
            </a:r>
            <a:r>
              <a:rPr lang="vi-VN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CÁCH CỔ ĐIỂN</a:t>
            </a:r>
            <a:endParaRPr lang="en-US" sz="4015" u="none" strike="noStrike" dirty="0">
              <a:solidFill>
                <a:srgbClr val="275088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="" xmlns:a16="http://schemas.microsoft.com/office/drawing/2014/main" id="{9FB951C5-E5DE-D572-B919-48CBF387D716}"/>
              </a:ext>
            </a:extLst>
          </p:cNvPr>
          <p:cNvSpPr txBox="1"/>
          <p:nvPr/>
        </p:nvSpPr>
        <p:spPr>
          <a:xfrm>
            <a:off x="11084859" y="9410700"/>
            <a:ext cx="5943599" cy="68121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  <a:spcBef>
                <a:spcPct val="0"/>
              </a:spcBef>
            </a:pPr>
            <a:r>
              <a:rPr lang="en-US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PHONG </a:t>
            </a:r>
            <a:r>
              <a:rPr lang="vi-VN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CÁCH LÃNG MẠN</a:t>
            </a:r>
            <a:endParaRPr lang="en-US" sz="4015" u="none" strike="noStrike" dirty="0">
              <a:solidFill>
                <a:srgbClr val="275088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="" xmlns:a16="http://schemas.microsoft.com/office/drawing/2014/main" id="{43850596-7910-0402-8DD8-6FAC41D88B44}"/>
              </a:ext>
            </a:extLst>
          </p:cNvPr>
          <p:cNvSpPr txBox="1"/>
          <p:nvPr/>
        </p:nvSpPr>
        <p:spPr>
          <a:xfrm>
            <a:off x="1048870" y="9271000"/>
            <a:ext cx="5943599" cy="68121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  <a:spcBef>
                <a:spcPct val="0"/>
              </a:spcBef>
            </a:pPr>
            <a:r>
              <a:rPr lang="en-US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PHONG </a:t>
            </a:r>
            <a:r>
              <a:rPr lang="vi-VN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CÁCH THỂ THAO</a:t>
            </a:r>
            <a:endParaRPr lang="en-US" sz="4015" u="none" strike="noStrike" dirty="0">
              <a:solidFill>
                <a:srgbClr val="275088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="" xmlns:a16="http://schemas.microsoft.com/office/drawing/2014/main" id="{A57C14A9-A716-0FB8-B1C7-02AD1EADC7A4}"/>
              </a:ext>
            </a:extLst>
          </p:cNvPr>
          <p:cNvSpPr txBox="1"/>
          <p:nvPr/>
        </p:nvSpPr>
        <p:spPr>
          <a:xfrm>
            <a:off x="9573946" y="361101"/>
            <a:ext cx="5693305" cy="68121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621"/>
              </a:lnSpc>
              <a:spcBef>
                <a:spcPct val="0"/>
              </a:spcBef>
            </a:pPr>
            <a:r>
              <a:rPr lang="en-US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PHONG </a:t>
            </a:r>
            <a:r>
              <a:rPr lang="vi-VN" sz="4015" u="none" strike="noStrike" dirty="0">
                <a:solidFill>
                  <a:srgbClr val="275088"/>
                </a:solidFill>
                <a:latin typeface="Calistoga"/>
                <a:ea typeface="Calistoga"/>
                <a:cs typeface="Calistoga"/>
                <a:sym typeface="Calistoga"/>
              </a:rPr>
              <a:t>CÁCH DÂN GIAN</a:t>
            </a:r>
            <a:endParaRPr lang="en-US" sz="4015" u="none" strike="noStrike" dirty="0">
              <a:solidFill>
                <a:srgbClr val="275088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  <p:pic>
        <p:nvPicPr>
          <p:cNvPr id="1026" name="Picture 2" descr="Phong cách thể thao là gì? 8 cách phối đồ sporty cực cá tính">
            <a:extLst>
              <a:ext uri="{FF2B5EF4-FFF2-40B4-BE49-F238E27FC236}">
                <a16:creationId xmlns="" xmlns:a16="http://schemas.microsoft.com/office/drawing/2014/main" id="{A283746A-0D4B-D8A3-F23D-E857CA74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4" y="5208327"/>
            <a:ext cx="5885330" cy="39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8">
            <a:extLst>
              <a:ext uri="{FF2B5EF4-FFF2-40B4-BE49-F238E27FC236}">
                <a16:creationId xmlns="" xmlns:a16="http://schemas.microsoft.com/office/drawing/2014/main" id="{A1DF2991-33B7-C1A8-B2BB-A7857FE650DA}"/>
              </a:ext>
            </a:extLst>
          </p:cNvPr>
          <p:cNvSpPr txBox="1"/>
          <p:nvPr/>
        </p:nvSpPr>
        <p:spPr>
          <a:xfrm>
            <a:off x="1310464" y="952757"/>
            <a:ext cx="2194917" cy="84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A 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="" xmlns:a16="http://schemas.microsoft.com/office/drawing/2014/main" id="{DAC0C7AD-3E6A-0F93-7BBA-26904CF22B0C}"/>
              </a:ext>
            </a:extLst>
          </p:cNvPr>
          <p:cNvSpPr txBox="1"/>
          <p:nvPr/>
        </p:nvSpPr>
        <p:spPr>
          <a:xfrm>
            <a:off x="14523541" y="990600"/>
            <a:ext cx="2194917" cy="84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B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="" xmlns:a16="http://schemas.microsoft.com/office/drawing/2014/main" id="{F03D76F2-396C-5F9B-C3F3-67CBD88037DC}"/>
              </a:ext>
            </a:extLst>
          </p:cNvPr>
          <p:cNvSpPr txBox="1"/>
          <p:nvPr/>
        </p:nvSpPr>
        <p:spPr>
          <a:xfrm>
            <a:off x="6092607" y="5045118"/>
            <a:ext cx="2194917" cy="84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C</a:t>
            </a:r>
            <a:r>
              <a:rPr lang="en-US" sz="4800" b="1" dirty="0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="" xmlns:a16="http://schemas.microsoft.com/office/drawing/2014/main" id="{BBAC8CB7-E825-FA32-3D85-7C1201AC5DCD}"/>
              </a:ext>
            </a:extLst>
          </p:cNvPr>
          <p:cNvSpPr txBox="1"/>
          <p:nvPr/>
        </p:nvSpPr>
        <p:spPr>
          <a:xfrm>
            <a:off x="9448800" y="5016500"/>
            <a:ext cx="2194917" cy="84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8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FF0000"/>
                </a:solidFill>
                <a:latin typeface="Faustina"/>
                <a:ea typeface="Faustina"/>
                <a:cs typeface="Faustina"/>
                <a:sym typeface="Faustina"/>
              </a:rPr>
              <a:t>D</a:t>
            </a:r>
            <a:endParaRPr lang="en-US" sz="4800" b="1" dirty="0">
              <a:solidFill>
                <a:srgbClr val="FF0000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665</Words>
  <Application>Microsoft Office PowerPoint</Application>
  <PresentationFormat>Custom</PresentationFormat>
  <Paragraphs>88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Faustina Bold</vt:lpstr>
      <vt:lpstr>Arial</vt:lpstr>
      <vt:lpstr>Calistoga</vt:lpstr>
      <vt:lpstr>Calibri</vt:lpstr>
      <vt:lpstr>Faustina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TRANG</dc:title>
  <cp:lastModifiedBy>Microsoft account</cp:lastModifiedBy>
  <cp:revision>19</cp:revision>
  <dcterms:created xsi:type="dcterms:W3CDTF">2006-08-16T00:00:00Z</dcterms:created>
  <dcterms:modified xsi:type="dcterms:W3CDTF">2025-05-10T02:02:30Z</dcterms:modified>
  <dc:identifier>DAGfLpnD1es</dc:identifier>
</cp:coreProperties>
</file>