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09" r:id="rId2"/>
    <p:sldId id="321" r:id="rId3"/>
    <p:sldId id="287" r:id="rId4"/>
    <p:sldId id="291" r:id="rId5"/>
    <p:sldId id="334" r:id="rId6"/>
    <p:sldId id="293" r:id="rId7"/>
    <p:sldId id="294" r:id="rId8"/>
    <p:sldId id="296" r:id="rId9"/>
    <p:sldId id="297" r:id="rId10"/>
    <p:sldId id="269" r:id="rId11"/>
    <p:sldId id="259" r:id="rId12"/>
    <p:sldId id="335" r:id="rId13"/>
    <p:sldId id="281" r:id="rId14"/>
    <p:sldId id="284" r:id="rId15"/>
    <p:sldId id="270" r:id="rId16"/>
    <p:sldId id="271" r:id="rId17"/>
    <p:sldId id="272" r:id="rId18"/>
    <p:sldId id="323" r:id="rId19"/>
    <p:sldId id="320" r:id="rId20"/>
    <p:sldId id="326" r:id="rId21"/>
    <p:sldId id="330" r:id="rId22"/>
  </p:sldIdLst>
  <p:sldSz cx="18288000" cy="10287000"/>
  <p:notesSz cx="9144000" cy="6858000"/>
  <p:embeddedFontLst>
    <p:embeddedFont>
      <p:font typeface="Calibri" panose="020F0502020204030204" pitchFamily="34" charset="0"/>
      <p:regular r:id="rId24"/>
      <p:bold r:id="rId25"/>
      <p:italic r:id="rId26"/>
      <p:boldItalic r:id="rId27"/>
    </p:embeddedFont>
    <p:embeddedFont>
      <p:font typeface="KG Primary Penmanship" panose="020B0604020202020204" charset="0"/>
      <p:regular r:id="rId28"/>
    </p:embeddedFont>
    <p:embeddedFont>
      <p:font typeface="Mango AC" panose="020B0604020202020204" charset="0"/>
      <p:regular r:id="rId29"/>
    </p:embeddedFont>
    <p:embeddedFont>
      <p:font typeface="Nunito" panose="020B0604020202020204" charset="-93"/>
      <p:regular r:id="rId30"/>
    </p:embeddedFont>
    <p:embeddedFont>
      <p:font typeface="More Sugar Thin" panose="020B0604020202020204" charset="0"/>
      <p:regular r:id="rId31"/>
    </p:embeddedFont>
    <p:embeddedFont>
      <p:font typeface="Candal" panose="020B0604020202020204" charset="0"/>
      <p:regular r:id="rId32"/>
    </p:embeddedFont>
    <p:embeddedFont>
      <p:font typeface="Jua" panose="020B0604020202020204" charset="-127"/>
      <p:regular r:id="rId33"/>
    </p:embeddedFont>
    <p:embeddedFont>
      <p:font typeface="Glasgow Bold" panose="020B0604020202020204" charset="0"/>
      <p:regular r:id="rId34"/>
    </p:embeddedFont>
    <p:embeddedFont>
      <p:font typeface="Arial Unicode MS" panose="020B0604020202020204" pitchFamily="34" charset="-12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2"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A7BEEB1-293C-4B62-A92B-79F05DBB6A22}" type="datetimeFigureOut">
              <a:rPr lang="en-US" smtClean="0"/>
              <a:t>5/8/2025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5515434-5774-4008-A80A-5C87124E91BF}" type="slidenum">
              <a:rPr lang="en-US" smtClean="0"/>
              <a:t>‹#›</a:t>
            </a:fld>
            <a:endParaRPr lang="en-US"/>
          </a:p>
        </p:txBody>
      </p:sp>
    </p:spTree>
    <p:extLst>
      <p:ext uri="{BB962C8B-B14F-4D97-AF65-F5344CB8AC3E}">
        <p14:creationId xmlns:p14="http://schemas.microsoft.com/office/powerpoint/2010/main" val="96033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35.svg"/><Relationship Id="rId3" Type="http://schemas.openxmlformats.org/officeDocument/2006/relationships/slideLayout" Target="../slideLayouts/slideLayout7.xml"/><Relationship Id="rId21" Type="http://schemas.openxmlformats.org/officeDocument/2006/relationships/image" Target="../media/image7.png"/><Relationship Id="rId7" Type="http://schemas.openxmlformats.org/officeDocument/2006/relationships/image" Target="../media/image229.svg"/><Relationship Id="rId12" Type="http://schemas.openxmlformats.org/officeDocument/2006/relationships/image" Target="../media/image4.png"/><Relationship Id="rId2" Type="http://schemas.openxmlformats.org/officeDocument/2006/relationships/audio" Target="../media/media1.mp3"/><Relationship Id="rId20" Type="http://schemas.openxmlformats.org/officeDocument/2006/relationships/image" Target="../media/image244.svg"/><Relationship Id="rId1" Type="http://schemas.microsoft.com/office/2007/relationships/media" Target="../media/media1.mp3"/><Relationship Id="rId11" Type="http://schemas.openxmlformats.org/officeDocument/2006/relationships/image" Target="../media/image233.svg"/><Relationship Id="rId1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31.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24.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1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112.svg"/><Relationship Id="rId10" Type="http://schemas.openxmlformats.org/officeDocument/2006/relationships/image" Target="../media/image7.png"/><Relationship Id="rId4" Type="http://schemas.openxmlformats.org/officeDocument/2006/relationships/image" Target="../media/image26.png"/><Relationship Id="rId9" Type="http://schemas.openxmlformats.org/officeDocument/2006/relationships/image" Target="../media/image90.svg"/></Relationships>
</file>

<file path=ppt/slides/_rels/slide14.xml.rels><?xml version="1.0" encoding="UTF-8" standalone="yes"?>
<Relationships xmlns="http://schemas.openxmlformats.org/package/2006/relationships"><Relationship Id="rId7" Type="http://schemas.openxmlformats.org/officeDocument/2006/relationships/image" Target="../media/image124.svg"/><Relationship Id="rId2" Type="http://schemas.openxmlformats.org/officeDocument/2006/relationships/image" Target="../media/image28.png"/><Relationship Id="rId1" Type="http://schemas.openxmlformats.org/officeDocument/2006/relationships/slideLayout" Target="../slideLayouts/slideLayout7.xml"/><Relationship Id="rId10" Type="http://schemas.openxmlformats.org/officeDocument/2006/relationships/image" Target="../media/image29.png"/><Relationship Id="rId9" Type="http://schemas.openxmlformats.org/officeDocument/2006/relationships/image" Target="../media/image12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3.svg"/><Relationship Id="rId7" Type="http://schemas.openxmlformats.org/officeDocument/2006/relationships/image" Target="../media/image297.svg"/><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01.svg"/><Relationship Id="rId5" Type="http://schemas.openxmlformats.org/officeDocument/2006/relationships/image" Target="../media/image295.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03.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5.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10.sv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10.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4.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grpSp>
        <p:nvGrpSpPr>
          <p:cNvPr id="2" name="Group 2"/>
          <p:cNvGrpSpPr/>
          <p:nvPr/>
        </p:nvGrpSpPr>
        <p:grpSpPr>
          <a:xfrm>
            <a:off x="-2428136" y="7200900"/>
            <a:ext cx="24854434" cy="4622347"/>
            <a:chOff x="0" y="0"/>
            <a:chExt cx="6546024" cy="1217408"/>
          </a:xfrm>
        </p:grpSpPr>
        <p:sp>
          <p:nvSpPr>
            <p:cNvPr id="3" name="Freeform 3"/>
            <p:cNvSpPr/>
            <p:nvPr/>
          </p:nvSpPr>
          <p:spPr>
            <a:xfrm>
              <a:off x="0" y="0"/>
              <a:ext cx="6546024" cy="1217408"/>
            </a:xfrm>
            <a:custGeom>
              <a:avLst/>
              <a:gdLst/>
              <a:ahLst/>
              <a:cxnLst/>
              <a:rect l="l" t="t" r="r" b="b"/>
              <a:pathLst>
                <a:path w="6546024" h="1217408">
                  <a:moveTo>
                    <a:pt x="0" y="0"/>
                  </a:moveTo>
                  <a:lnTo>
                    <a:pt x="6546024" y="0"/>
                  </a:lnTo>
                  <a:lnTo>
                    <a:pt x="6546024" y="1217408"/>
                  </a:lnTo>
                  <a:lnTo>
                    <a:pt x="0" y="1217408"/>
                  </a:lnTo>
                  <a:close/>
                </a:path>
              </a:pathLst>
            </a:custGeom>
            <a:solidFill>
              <a:srgbClr val="FDE8C6"/>
            </a:solidFill>
          </p:spPr>
        </p:sp>
        <p:sp>
          <p:nvSpPr>
            <p:cNvPr id="4" name="TextBox 4"/>
            <p:cNvSpPr txBox="1"/>
            <p:nvPr/>
          </p:nvSpPr>
          <p:spPr>
            <a:xfrm>
              <a:off x="0" y="-38100"/>
              <a:ext cx="6546024" cy="125550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963869" y="647700"/>
            <a:ext cx="12810144" cy="13601504"/>
          </a:xfrm>
          <a:custGeom>
            <a:avLst/>
            <a:gdLst/>
            <a:ahLst/>
            <a:cxnLst/>
            <a:rect l="l" t="t" r="r" b="b"/>
            <a:pathLst>
              <a:path w="12810144" h="13601504">
                <a:moveTo>
                  <a:pt x="0" y="0"/>
                </a:moveTo>
                <a:lnTo>
                  <a:pt x="12810144" y="0"/>
                </a:lnTo>
                <a:lnTo>
                  <a:pt x="12810144" y="13601504"/>
                </a:lnTo>
                <a:lnTo>
                  <a:pt x="0" y="13601504"/>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8458387" y="7751538"/>
            <a:ext cx="10116557" cy="5070924"/>
          </a:xfrm>
          <a:custGeom>
            <a:avLst/>
            <a:gdLst/>
            <a:ahLst/>
            <a:cxnLst/>
            <a:rect l="l" t="t" r="r" b="b"/>
            <a:pathLst>
              <a:path w="10116557" h="5070924">
                <a:moveTo>
                  <a:pt x="0" y="0"/>
                </a:moveTo>
                <a:lnTo>
                  <a:pt x="10116557" y="0"/>
                </a:lnTo>
                <a:lnTo>
                  <a:pt x="10116557" y="5070924"/>
                </a:lnTo>
                <a:lnTo>
                  <a:pt x="0" y="50709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50056" y="6722838"/>
            <a:ext cx="900113" cy="2057400"/>
          </a:xfrm>
          <a:custGeom>
            <a:avLst/>
            <a:gdLst/>
            <a:ahLst/>
            <a:cxnLst/>
            <a:rect l="l" t="t" r="r" b="b"/>
            <a:pathLst>
              <a:path w="900113" h="2057400">
                <a:moveTo>
                  <a:pt x="0" y="0"/>
                </a:moveTo>
                <a:lnTo>
                  <a:pt x="900112" y="0"/>
                </a:lnTo>
                <a:lnTo>
                  <a:pt x="900112"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2101185" y="763428"/>
            <a:ext cx="4202371" cy="2827050"/>
          </a:xfrm>
          <a:custGeom>
            <a:avLst/>
            <a:gdLst/>
            <a:ahLst/>
            <a:cxnLst/>
            <a:rect l="l" t="t" r="r" b="b"/>
            <a:pathLst>
              <a:path w="4202371" h="2827050">
                <a:moveTo>
                  <a:pt x="0" y="0"/>
                </a:moveTo>
                <a:lnTo>
                  <a:pt x="4202370" y="0"/>
                </a:lnTo>
                <a:lnTo>
                  <a:pt x="4202370" y="2827050"/>
                </a:lnTo>
                <a:lnTo>
                  <a:pt x="0" y="28270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774013" y="6339043"/>
            <a:ext cx="3811522" cy="5484205"/>
          </a:xfrm>
          <a:custGeom>
            <a:avLst/>
            <a:gdLst/>
            <a:ahLst/>
            <a:cxnLst/>
            <a:rect l="l" t="t" r="r" b="b"/>
            <a:pathLst>
              <a:path w="3811522" h="5484205">
                <a:moveTo>
                  <a:pt x="0" y="0"/>
                </a:moveTo>
                <a:lnTo>
                  <a:pt x="3811522" y="0"/>
                </a:lnTo>
                <a:lnTo>
                  <a:pt x="3811522" y="5484204"/>
                </a:lnTo>
                <a:lnTo>
                  <a:pt x="0" y="5484204"/>
                </a:lnTo>
                <a:lnTo>
                  <a:pt x="0" y="0"/>
                </a:lnTo>
                <a:close/>
              </a:path>
            </a:pathLst>
          </a:custGeom>
          <a:blipFill>
            <a:blip r:embed="rId14"/>
            <a:stretch>
              <a:fillRect/>
            </a:stretch>
          </a:blipFill>
        </p:spPr>
      </p:sp>
      <p:sp>
        <p:nvSpPr>
          <p:cNvPr id="12" name="TextBox 12"/>
          <p:cNvSpPr txBox="1"/>
          <p:nvPr/>
        </p:nvSpPr>
        <p:spPr>
          <a:xfrm>
            <a:off x="5416968" y="1273381"/>
            <a:ext cx="9761465" cy="1744067"/>
          </a:xfrm>
          <a:prstGeom prst="rect">
            <a:avLst/>
          </a:prstGeom>
        </p:spPr>
        <p:txBody>
          <a:bodyPr lIns="0" tIns="0" rIns="0" bIns="0" rtlCol="0" anchor="t">
            <a:spAutoFit/>
          </a:bodyPr>
          <a:lstStyle/>
          <a:p>
            <a:pPr algn="ctr">
              <a:lnSpc>
                <a:spcPts val="6823"/>
              </a:lnSpc>
            </a:pPr>
            <a:r>
              <a:rPr lang="en-US" sz="3200" dirty="0" smtClean="0">
                <a:solidFill>
                  <a:schemeClr val="accent3">
                    <a:lumMod val="20000"/>
                    <a:lumOff val="80000"/>
                  </a:schemeClr>
                </a:solidFill>
                <a:latin typeface="Times New Roman" panose="02020603050405020304" pitchFamily="18" charset="0"/>
                <a:ea typeface="KG Primary Penmanship"/>
                <a:cs typeface="Times New Roman" panose="02020603050405020304" pitchFamily="18" charset="0"/>
                <a:sym typeface="KG Primary Penmanship"/>
              </a:rPr>
              <a:t>PHÒNG GD &amp; ĐT HUYỆN TIÊN LÃNG</a:t>
            </a:r>
          </a:p>
          <a:p>
            <a:pPr algn="ctr">
              <a:lnSpc>
                <a:spcPts val="6823"/>
              </a:lnSpc>
            </a:pPr>
            <a:r>
              <a:rPr lang="en-US" sz="3200" dirty="0" smtClean="0">
                <a:solidFill>
                  <a:schemeClr val="accent3">
                    <a:lumMod val="20000"/>
                    <a:lumOff val="80000"/>
                  </a:schemeClr>
                </a:solidFill>
                <a:latin typeface="Times New Roman" panose="02020603050405020304" pitchFamily="18" charset="0"/>
                <a:ea typeface="KG Primary Penmanship"/>
                <a:cs typeface="Times New Roman" panose="02020603050405020304" pitchFamily="18" charset="0"/>
                <a:sym typeface="KG Primary Penmanship"/>
              </a:rPr>
              <a:t>TRƯỜNG THCS HÙNG THẮNG</a:t>
            </a:r>
            <a:endParaRPr lang="en-US" sz="3200" dirty="0">
              <a:solidFill>
                <a:schemeClr val="accent3">
                  <a:lumMod val="20000"/>
                  <a:lumOff val="80000"/>
                </a:schemeClr>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13" name="Freeform 13"/>
          <p:cNvSpPr/>
          <p:nvPr/>
        </p:nvSpPr>
        <p:spPr>
          <a:xfrm flipH="1">
            <a:off x="1028700" y="3230854"/>
            <a:ext cx="6747076" cy="13494151"/>
          </a:xfrm>
          <a:custGeom>
            <a:avLst/>
            <a:gdLst/>
            <a:ahLst/>
            <a:cxnLst/>
            <a:rect l="l" t="t" r="r" b="b"/>
            <a:pathLst>
              <a:path w="6747076" h="13494151">
                <a:moveTo>
                  <a:pt x="6747076" y="0"/>
                </a:moveTo>
                <a:lnTo>
                  <a:pt x="0" y="0"/>
                </a:lnTo>
                <a:lnTo>
                  <a:pt x="0" y="13494152"/>
                </a:lnTo>
                <a:lnTo>
                  <a:pt x="6747076" y="13494152"/>
                </a:lnTo>
                <a:lnTo>
                  <a:pt x="6747076" y="0"/>
                </a:lnTo>
                <a:close/>
              </a:path>
            </a:pathLst>
          </a:custGeom>
          <a:blipFill>
            <a:blip r:embed="rId15">
              <a:extLst>
                <a:ext uri="{96DAC541-7B7A-43D3-8B79-37D633B846F1}">
                  <asvg:svgBlip xmlns:asvg="http://schemas.microsoft.com/office/drawing/2016/SVG/main" xmlns="" r:embed="rId20"/>
                </a:ext>
              </a:extLst>
            </a:blip>
            <a:stretch>
              <a:fillRect/>
            </a:stretch>
          </a:blipFill>
        </p:spPr>
      </p:sp>
      <p:sp>
        <p:nvSpPr>
          <p:cNvPr id="14" name="TextBox 14"/>
          <p:cNvSpPr txBox="1"/>
          <p:nvPr/>
        </p:nvSpPr>
        <p:spPr>
          <a:xfrm>
            <a:off x="5953634" y="3052272"/>
            <a:ext cx="8688131" cy="4385816"/>
          </a:xfrm>
          <a:prstGeom prst="rect">
            <a:avLst/>
          </a:prstGeom>
        </p:spPr>
        <p:txBody>
          <a:bodyPr lIns="0" tIns="0" rIns="0" bIns="0" rtlCol="0" anchor="t">
            <a:spAutoFit/>
          </a:bodyPr>
          <a:lstStyle/>
          <a:p>
            <a:pPr algn="ctr">
              <a:lnSpc>
                <a:spcPts val="11397"/>
              </a:lnSpc>
            </a:pPr>
            <a:r>
              <a:rPr lang="en-US" sz="5400" b="1" dirty="0" smtClean="0">
                <a:solidFill>
                  <a:schemeClr val="bg1"/>
                </a:solidFill>
                <a:latin typeface="Times New Roman" panose="02020603050405020304" pitchFamily="18" charset="0"/>
                <a:ea typeface="Jua"/>
                <a:cs typeface="Times New Roman" panose="02020603050405020304" pitchFamily="18" charset="0"/>
                <a:sym typeface="Jua"/>
              </a:rPr>
              <a:t>CHUYÊN ĐỀ</a:t>
            </a:r>
          </a:p>
          <a:p>
            <a:pPr algn="ctr">
              <a:lnSpc>
                <a:spcPts val="11397"/>
              </a:lnSpc>
            </a:pPr>
            <a:r>
              <a:rPr lang="en-US" sz="5400" b="1" dirty="0" smtClean="0">
                <a:solidFill>
                  <a:srgbClr val="FFFF00"/>
                </a:solidFill>
                <a:latin typeface="Times New Roman" panose="02020603050405020304" pitchFamily="18" charset="0"/>
                <a:ea typeface="Jua"/>
                <a:cs typeface="Times New Roman" panose="02020603050405020304" pitchFamily="18" charset="0"/>
                <a:sym typeface="Jua"/>
              </a:rPr>
              <a:t>ÔN THI VÀO LỚP 10 THPT</a:t>
            </a:r>
          </a:p>
          <a:p>
            <a:pPr algn="ctr">
              <a:lnSpc>
                <a:spcPts val="11397"/>
              </a:lnSpc>
            </a:pPr>
            <a:r>
              <a:rPr lang="en-US" sz="5400" b="1" dirty="0" smtClean="0">
                <a:solidFill>
                  <a:srgbClr val="FFFF00"/>
                </a:solidFill>
                <a:latin typeface="Times New Roman" panose="02020603050405020304" pitchFamily="18" charset="0"/>
                <a:ea typeface="Jua"/>
                <a:cs typeface="Times New Roman" panose="02020603050405020304" pitchFamily="18" charset="0"/>
                <a:sym typeface="Jua"/>
              </a:rPr>
              <a:t>MÔN TIẾNG ANH</a:t>
            </a:r>
          </a:p>
        </p:txBody>
      </p:sp>
      <p:pic>
        <p:nvPicPr>
          <p:cNvPr id="15" name="Baitangoxaroi-ThanhVan_9ah2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398543" y="9409664"/>
            <a:ext cx="1027109" cy="102710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3"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DB98"/>
        </a:solidFill>
        <a:effectLst/>
      </p:bgPr>
    </p:bg>
    <p:spTree>
      <p:nvGrpSpPr>
        <p:cNvPr id="1" name=""/>
        <p:cNvGrpSpPr/>
        <p:nvPr/>
      </p:nvGrpSpPr>
      <p:grpSpPr>
        <a:xfrm>
          <a:off x="0" y="0"/>
          <a:ext cx="0" cy="0"/>
          <a:chOff x="0" y="0"/>
          <a:chExt cx="0" cy="0"/>
        </a:xfrm>
      </p:grpSpPr>
      <p:grpSp>
        <p:nvGrpSpPr>
          <p:cNvPr id="2" name="Group 2"/>
          <p:cNvGrpSpPr/>
          <p:nvPr/>
        </p:nvGrpSpPr>
        <p:grpSpPr>
          <a:xfrm>
            <a:off x="533400" y="442530"/>
            <a:ext cx="17373599" cy="9501570"/>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54082" y="1189808"/>
            <a:ext cx="14635369"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7" name="Group 27"/>
          <p:cNvGrpSpPr/>
          <p:nvPr/>
        </p:nvGrpSpPr>
        <p:grpSpPr>
          <a:xfrm>
            <a:off x="1325175" y="1098131"/>
            <a:ext cx="344492" cy="8090737"/>
            <a:chOff x="0" y="0"/>
            <a:chExt cx="459323" cy="10787650"/>
          </a:xfrm>
        </p:grpSpPr>
        <p:grpSp>
          <p:nvGrpSpPr>
            <p:cNvPr id="28" name="Group 28"/>
            <p:cNvGrpSpPr/>
            <p:nvPr/>
          </p:nvGrpSpPr>
          <p:grpSpPr>
            <a:xfrm>
              <a:off x="0" y="0"/>
              <a:ext cx="459323" cy="45932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0" y="938939"/>
              <a:ext cx="459323" cy="45932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0" y="1877878"/>
              <a:ext cx="459323" cy="45932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0" y="2816816"/>
              <a:ext cx="459323" cy="45932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0" y="3755755"/>
              <a:ext cx="459323" cy="459323"/>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a:off x="0" y="4694694"/>
              <a:ext cx="459323" cy="45932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a:off x="0" y="5633633"/>
              <a:ext cx="459323" cy="45932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0" y="6572572"/>
              <a:ext cx="459323" cy="459323"/>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0" y="7511510"/>
              <a:ext cx="459323" cy="45932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0" y="8450449"/>
              <a:ext cx="459323" cy="45932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a:off x="0" y="9389388"/>
              <a:ext cx="459323" cy="459323"/>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0" y="10328327"/>
              <a:ext cx="459323" cy="459323"/>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4" name="AutoShape 64"/>
          <p:cNvSpPr/>
          <p:nvPr/>
        </p:nvSpPr>
        <p:spPr>
          <a:xfrm rot="-5405178">
            <a:off x="-2632643" y="5124450"/>
            <a:ext cx="8828120" cy="0"/>
          </a:xfrm>
          <a:prstGeom prst="line">
            <a:avLst/>
          </a:prstGeom>
          <a:ln w="38100" cap="flat">
            <a:solidFill>
              <a:srgbClr val="FC3901"/>
            </a:solidFill>
            <a:prstDash val="solid"/>
            <a:headEnd type="none" w="sm" len="sm"/>
            <a:tailEnd type="none" w="sm" len="sm"/>
          </a:ln>
        </p:spPr>
      </p:sp>
      <p:sp>
        <p:nvSpPr>
          <p:cNvPr id="68" name="Rectangle 67"/>
          <p:cNvSpPr/>
          <p:nvPr/>
        </p:nvSpPr>
        <p:spPr>
          <a:xfrm>
            <a:off x="2032001" y="316980"/>
            <a:ext cx="15874998" cy="9614940"/>
          </a:xfrm>
          <a:prstGeom prst="rect">
            <a:avLst/>
          </a:prstGeom>
        </p:spPr>
        <p:txBody>
          <a:bodyPr wrap="square">
            <a:spAutoFit/>
          </a:bodyPr>
          <a:lstStyle/>
          <a:p>
            <a:pPr algn="just">
              <a:lnSpc>
                <a:spcPct val="130000"/>
              </a:lnSpc>
              <a:spcAft>
                <a:spcPts val="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Ex1. Read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following passage and mark letter A, B, C or D to indicate the correct word that best completes each of the blanks</a:t>
            </a:r>
            <a:endParaRPr lang="en-US" sz="2800" dirty="0">
              <a:latin typeface="Times New Roman" panose="02020603050405020304" pitchFamily="18" charset="0"/>
              <a:cs typeface="Times New Roman" panose="02020603050405020304" pitchFamily="18" charset="0"/>
            </a:endParaRPr>
          </a:p>
          <a:p>
            <a:pPr algn="ctr">
              <a:lnSpc>
                <a:spcPct val="130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ANXIETY DURING PUBERTY</a:t>
            </a:r>
            <a:endParaRPr lang="en-US" sz="2800" dirty="0">
              <a:latin typeface="Times New Roman" panose="02020603050405020304" pitchFamily="18" charset="0"/>
              <a:cs typeface="Times New Roman" panose="02020603050405020304" pitchFamily="18" charset="0"/>
            </a:endParaRPr>
          </a:p>
          <a:p>
            <a:pPr algn="just">
              <a:lnSpc>
                <a:spcPct val="13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Many psychologists believe that boys and girls are prone to anxiety when they experience puberty for a number of reasons. Puberty often starts at the middle of (1) </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(from 15 to 17 years old) when people experience rapid changes in their body as well as their brain. (2) </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changes may cause a lot of anxiety if adolescents are not well- aware of what they are undergoing. For girls, acne is always a big crisis and for boys, changes in their voice sometimes bother them. Those teenagers may (3) </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their confidence because they are ashamed of the changes of appearance. (4) </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the surge in hormones also contributes to high level of anxiety of teenagers. During puberty</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mood swing happens very often and teenagers easily get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ea typeface="Arial Unicode MS" panose="020B0604020202020204" pitchFamily="34" charset="-128"/>
                <a:cs typeface="Times New Roman" panose="02020603050405020304" pitchFamily="18" charset="0"/>
              </a:rPr>
              <a:t> ______</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tiny problems. It is necessary that parents fully understand their children to help them deal with anxiety.</a:t>
            </a:r>
            <a:endParaRPr lang="en-US" sz="2800" dirty="0">
              <a:latin typeface="Times New Roman" panose="02020603050405020304" pitchFamily="18" charset="0"/>
              <a:cs typeface="Times New Roman" panose="02020603050405020304" pitchFamily="18" charset="0"/>
            </a:endParaRPr>
          </a:p>
          <a:p>
            <a:pPr>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 adolescence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childhood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adulthood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youngster</a:t>
            </a:r>
            <a:endParaRPr lang="en-US" sz="2800" dirty="0">
              <a:latin typeface="Times New Roman" panose="02020603050405020304" pitchFamily="18" charset="0"/>
              <a:cs typeface="Times New Roman" panose="02020603050405020304" pitchFamily="18" charset="0"/>
            </a:endParaRPr>
          </a:p>
          <a:p>
            <a:pPr>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2</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 So			B. This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That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Such</a:t>
            </a:r>
            <a:endParaRPr lang="en-US" sz="2800" dirty="0">
              <a:latin typeface="Times New Roman" panose="02020603050405020304" pitchFamily="18" charset="0"/>
              <a:cs typeface="Times New Roman" panose="02020603050405020304" pitchFamily="18" charset="0"/>
            </a:endParaRPr>
          </a:p>
          <a:p>
            <a:pPr>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 have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spend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lose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get</a:t>
            </a:r>
            <a:endParaRPr lang="en-US" sz="2800" dirty="0">
              <a:latin typeface="Times New Roman" panose="02020603050405020304" pitchFamily="18" charset="0"/>
              <a:cs typeface="Times New Roman" panose="02020603050405020304" pitchFamily="18" charset="0"/>
            </a:endParaRPr>
          </a:p>
          <a:p>
            <a:pPr>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 Besides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Because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Although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And</a:t>
            </a:r>
            <a:endParaRPr lang="en-US" sz="2800" dirty="0">
              <a:latin typeface="Times New Roman" panose="02020603050405020304" pitchFamily="18" charset="0"/>
              <a:cs typeface="Times New Roman" panose="02020603050405020304" pitchFamily="18" charset="0"/>
            </a:endParaRPr>
          </a:p>
          <a:p>
            <a:pPr algn="just">
              <a:lnSpc>
                <a:spcPct val="13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5</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 excited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interested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keen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frustrated</a:t>
            </a:r>
            <a:endParaRPr lang="en-US" sz="2800" dirty="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573953" y="1028700"/>
            <a:ext cx="10567285" cy="8069563"/>
          </a:xfrm>
          <a:custGeom>
            <a:avLst/>
            <a:gdLst/>
            <a:ahLst/>
            <a:cxnLst/>
            <a:rect l="l" t="t" r="r" b="b"/>
            <a:pathLst>
              <a:path w="10567285" h="8069563">
                <a:moveTo>
                  <a:pt x="0" y="0"/>
                </a:moveTo>
                <a:lnTo>
                  <a:pt x="10567285" y="0"/>
                </a:lnTo>
                <a:lnTo>
                  <a:pt x="10567285" y="8069563"/>
                </a:lnTo>
                <a:lnTo>
                  <a:pt x="0" y="80695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997649" y="719224"/>
            <a:ext cx="4523302" cy="4548110"/>
          </a:xfrm>
          <a:custGeom>
            <a:avLst/>
            <a:gdLst/>
            <a:ahLst/>
            <a:cxnLst/>
            <a:rect l="l" t="t" r="r" b="b"/>
            <a:pathLst>
              <a:path w="4523302" h="4548110">
                <a:moveTo>
                  <a:pt x="0" y="0"/>
                </a:moveTo>
                <a:lnTo>
                  <a:pt x="4523302" y="0"/>
                </a:lnTo>
                <a:lnTo>
                  <a:pt x="4523302" y="4548110"/>
                </a:lnTo>
                <a:lnTo>
                  <a:pt x="0" y="45481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0905015" y="2210627"/>
            <a:ext cx="7766685" cy="8229600"/>
          </a:xfrm>
          <a:custGeom>
            <a:avLst/>
            <a:gdLst/>
            <a:ahLst/>
            <a:cxnLst/>
            <a:rect l="l" t="t" r="r" b="b"/>
            <a:pathLst>
              <a:path w="7766685" h="8229600">
                <a:moveTo>
                  <a:pt x="0" y="0"/>
                </a:moveTo>
                <a:lnTo>
                  <a:pt x="7766685" y="0"/>
                </a:lnTo>
                <a:lnTo>
                  <a:pt x="7766685" y="8229600"/>
                </a:lnTo>
                <a:lnTo>
                  <a:pt x="0" y="8229600"/>
                </a:lnTo>
                <a:lnTo>
                  <a:pt x="0" y="0"/>
                </a:lnTo>
                <a:close/>
              </a:path>
            </a:pathLst>
          </a:custGeom>
          <a:blipFill>
            <a:blip r:embed="rId7"/>
            <a:stretch>
              <a:fillRect/>
            </a:stretch>
          </a:blipFill>
        </p:spPr>
      </p:sp>
      <p:sp>
        <p:nvSpPr>
          <p:cNvPr id="9" name="TextBox 3"/>
          <p:cNvSpPr txBox="1"/>
          <p:nvPr/>
        </p:nvSpPr>
        <p:spPr>
          <a:xfrm>
            <a:off x="2466644" y="2857500"/>
            <a:ext cx="7239000" cy="5041380"/>
          </a:xfrm>
          <a:prstGeom prst="rect">
            <a:avLst/>
          </a:prstGeom>
        </p:spPr>
        <p:txBody>
          <a:bodyPr wrap="square" lIns="0" tIns="0" rIns="0" bIns="0" rtlCol="0" anchor="t">
            <a:spAutoFit/>
          </a:bodyPr>
          <a:lstStyle/>
          <a:p>
            <a:pPr algn="ctr">
              <a:lnSpc>
                <a:spcPct val="130000"/>
              </a:lnSpc>
              <a:spcAft>
                <a:spcPts val="0"/>
              </a:spcAft>
            </a:pPr>
            <a:r>
              <a:rPr lang="en-US" sz="7200" b="1" dirty="0" smtClean="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Type 2</a:t>
            </a:r>
          </a:p>
          <a:p>
            <a:pPr algn="ctr">
              <a:lnSpc>
                <a:spcPct val="130000"/>
              </a:lnSpc>
              <a:spcAft>
                <a:spcPts val="0"/>
              </a:spcAft>
            </a:pPr>
            <a:r>
              <a:rPr lang="en-US" sz="60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Reading a passage and answering questions</a:t>
            </a:r>
            <a:endParaRPr lang="en-US" sz="60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62000" y="282854"/>
            <a:ext cx="17068800" cy="9753599"/>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2671611" y="1141393"/>
            <a:ext cx="15403497"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74890" y="1114284"/>
            <a:ext cx="344492" cy="8090737"/>
            <a:chOff x="0" y="0"/>
            <a:chExt cx="459323" cy="10787650"/>
          </a:xfrm>
          <a:solidFill>
            <a:schemeClr val="bg1">
              <a:lumMod val="75000"/>
            </a:schemeClr>
          </a:solidFill>
        </p:grpSpPr>
        <p:grpSp>
          <p:nvGrpSpPr>
            <p:cNvPr id="29" name="Group 29"/>
            <p:cNvGrpSpPr/>
            <p:nvPr/>
          </p:nvGrpSpPr>
          <p:grpSpPr>
            <a:xfrm>
              <a:off x="0" y="0"/>
              <a:ext cx="459323" cy="459323"/>
              <a:chOff x="0" y="0"/>
              <a:chExt cx="812800" cy="812800"/>
            </a:xfrm>
            <a:grpFill/>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1" name="TextBox 31"/>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2" name="Group 32"/>
            <p:cNvGrpSpPr/>
            <p:nvPr/>
          </p:nvGrpSpPr>
          <p:grpSpPr>
            <a:xfrm>
              <a:off x="0" y="938939"/>
              <a:ext cx="459323" cy="459323"/>
              <a:chOff x="0" y="0"/>
              <a:chExt cx="812800" cy="812800"/>
            </a:xfrm>
            <a:grpFill/>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4" name="TextBox 34"/>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5" name="Group 35"/>
            <p:cNvGrpSpPr/>
            <p:nvPr/>
          </p:nvGrpSpPr>
          <p:grpSpPr>
            <a:xfrm>
              <a:off x="0" y="1877878"/>
              <a:ext cx="459323" cy="459323"/>
              <a:chOff x="0" y="0"/>
              <a:chExt cx="812800" cy="812800"/>
            </a:xfrm>
            <a:grpFill/>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7" name="TextBox 37"/>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8" name="Group 38"/>
            <p:cNvGrpSpPr/>
            <p:nvPr/>
          </p:nvGrpSpPr>
          <p:grpSpPr>
            <a:xfrm>
              <a:off x="0" y="2816816"/>
              <a:ext cx="459323" cy="459323"/>
              <a:chOff x="0" y="0"/>
              <a:chExt cx="812800" cy="812800"/>
            </a:xfrm>
            <a:grpFill/>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0" name="TextBox 40"/>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1" name="Group 41"/>
            <p:cNvGrpSpPr/>
            <p:nvPr/>
          </p:nvGrpSpPr>
          <p:grpSpPr>
            <a:xfrm>
              <a:off x="0" y="3755755"/>
              <a:ext cx="459323" cy="459323"/>
              <a:chOff x="0" y="0"/>
              <a:chExt cx="812800" cy="812800"/>
            </a:xfrm>
            <a:grpFill/>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3" name="TextBox 43"/>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4" name="Group 44"/>
            <p:cNvGrpSpPr/>
            <p:nvPr/>
          </p:nvGrpSpPr>
          <p:grpSpPr>
            <a:xfrm>
              <a:off x="0" y="4694694"/>
              <a:ext cx="459323" cy="459323"/>
              <a:chOff x="0" y="0"/>
              <a:chExt cx="812800" cy="812800"/>
            </a:xfrm>
            <a:grpFill/>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6" name="TextBox 46"/>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7" name="Group 47"/>
            <p:cNvGrpSpPr/>
            <p:nvPr/>
          </p:nvGrpSpPr>
          <p:grpSpPr>
            <a:xfrm>
              <a:off x="0" y="5633633"/>
              <a:ext cx="459323" cy="459323"/>
              <a:chOff x="0" y="0"/>
              <a:chExt cx="812800" cy="812800"/>
            </a:xfrm>
            <a:grpFill/>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9" name="TextBox 49"/>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0" name="Group 50"/>
            <p:cNvGrpSpPr/>
            <p:nvPr/>
          </p:nvGrpSpPr>
          <p:grpSpPr>
            <a:xfrm>
              <a:off x="0" y="6572572"/>
              <a:ext cx="459323" cy="459323"/>
              <a:chOff x="0" y="0"/>
              <a:chExt cx="812800" cy="812800"/>
            </a:xfrm>
            <a:grpFill/>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2" name="TextBox 52"/>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3" name="Group 53"/>
            <p:cNvGrpSpPr/>
            <p:nvPr/>
          </p:nvGrpSpPr>
          <p:grpSpPr>
            <a:xfrm>
              <a:off x="0" y="7511510"/>
              <a:ext cx="459323" cy="459323"/>
              <a:chOff x="0" y="0"/>
              <a:chExt cx="812800" cy="812800"/>
            </a:xfrm>
            <a:grpFill/>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5" name="TextBox 55"/>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6" name="Group 56"/>
            <p:cNvGrpSpPr/>
            <p:nvPr/>
          </p:nvGrpSpPr>
          <p:grpSpPr>
            <a:xfrm>
              <a:off x="0" y="8450449"/>
              <a:ext cx="459323" cy="459323"/>
              <a:chOff x="0" y="0"/>
              <a:chExt cx="812800" cy="812800"/>
            </a:xfrm>
            <a:grpFill/>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8" name="TextBox 58"/>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9" name="Group 59"/>
            <p:cNvGrpSpPr/>
            <p:nvPr/>
          </p:nvGrpSpPr>
          <p:grpSpPr>
            <a:xfrm>
              <a:off x="0" y="9389388"/>
              <a:ext cx="459323" cy="459323"/>
              <a:chOff x="0" y="0"/>
              <a:chExt cx="812800" cy="812800"/>
            </a:xfrm>
            <a:grpFill/>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61" name="TextBox 61"/>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62" name="Group 62"/>
            <p:cNvGrpSpPr/>
            <p:nvPr/>
          </p:nvGrpSpPr>
          <p:grpSpPr>
            <a:xfrm>
              <a:off x="0" y="10328327"/>
              <a:ext cx="459323" cy="459323"/>
              <a:chOff x="0" y="0"/>
              <a:chExt cx="812800" cy="812800"/>
            </a:xfrm>
            <a:grpFill/>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64" name="TextBox 64"/>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sp>
        <p:nvSpPr>
          <p:cNvPr id="65" name="AutoShape 65"/>
          <p:cNvSpPr/>
          <p:nvPr/>
        </p:nvSpPr>
        <p:spPr>
          <a:xfrm rot="-5405178">
            <a:off x="-2517975" y="5124450"/>
            <a:ext cx="8828120" cy="0"/>
          </a:xfrm>
          <a:prstGeom prst="line">
            <a:avLst/>
          </a:prstGeom>
          <a:ln w="38100" cap="flat">
            <a:solidFill>
              <a:srgbClr val="FC3901"/>
            </a:solidFill>
            <a:prstDash val="solid"/>
            <a:headEnd type="none" w="sm" len="sm"/>
            <a:tailEnd type="none" w="sm" len="sm"/>
          </a:ln>
        </p:spPr>
      </p:sp>
      <p:sp>
        <p:nvSpPr>
          <p:cNvPr id="67" name="TextBox 67"/>
          <p:cNvSpPr txBox="1"/>
          <p:nvPr/>
        </p:nvSpPr>
        <p:spPr>
          <a:xfrm>
            <a:off x="5984633" y="2140926"/>
            <a:ext cx="1444753" cy="692150"/>
          </a:xfrm>
          <a:prstGeom prst="rect">
            <a:avLst/>
          </a:prstGeom>
        </p:spPr>
        <p:txBody>
          <a:bodyPr lIns="0" tIns="0" rIns="0" bIns="0" rtlCol="0" anchor="t">
            <a:spAutoFit/>
          </a:bodyPr>
          <a:lstStyle/>
          <a:p>
            <a:pPr algn="ctr">
              <a:lnSpc>
                <a:spcPts val="2799"/>
              </a:lnSpc>
            </a:pPr>
            <a:r>
              <a:rPr lang="en-US" sz="1999" dirty="0">
                <a:solidFill>
                  <a:srgbClr val="FFFFFF"/>
                </a:solidFill>
                <a:latin typeface="More Sugar Thin"/>
                <a:ea typeface="More Sugar Thin"/>
                <a:cs typeface="More Sugar Thin"/>
                <a:sym typeface="More Sugar Thin"/>
              </a:rPr>
              <a:t>Give me a break.</a:t>
            </a:r>
          </a:p>
        </p:txBody>
      </p:sp>
      <p:sp>
        <p:nvSpPr>
          <p:cNvPr id="25" name="Rectangle 24"/>
          <p:cNvSpPr/>
          <p:nvPr/>
        </p:nvSpPr>
        <p:spPr>
          <a:xfrm>
            <a:off x="2657404" y="677078"/>
            <a:ext cx="6325415" cy="8894743"/>
          </a:xfrm>
          <a:prstGeom prst="rect">
            <a:avLst/>
          </a:prstGeom>
        </p:spPr>
        <p:txBody>
          <a:bodyPr wrap="square">
            <a:spAutoFit/>
          </a:bodyPr>
          <a:lstStyle/>
          <a:p>
            <a:pPr algn="just">
              <a:lnSpc>
                <a:spcPct val="130000"/>
              </a:lnSpc>
            </a:pPr>
            <a:r>
              <a:rPr lang="en-US" sz="2000" b="1" dirty="0" smtClean="0">
                <a:solidFill>
                  <a:srgbClr val="FF0000"/>
                </a:solidFill>
                <a:latin typeface="Times New Roman" panose="02020603050405020304" pitchFamily="18" charset="0"/>
                <a:ea typeface="Aptos"/>
                <a:cs typeface="Times New Roman" panose="02020603050405020304" pitchFamily="18" charset="0"/>
              </a:rPr>
              <a:t>Ex2. Read </a:t>
            </a:r>
            <a:r>
              <a:rPr lang="en-US" sz="2000" b="1" dirty="0">
                <a:solidFill>
                  <a:srgbClr val="FF0000"/>
                </a:solidFill>
                <a:latin typeface="Times New Roman" panose="02020603050405020304" pitchFamily="18" charset="0"/>
                <a:ea typeface="Aptos"/>
                <a:cs typeface="Times New Roman" panose="02020603050405020304" pitchFamily="18" charset="0"/>
              </a:rPr>
              <a:t>the following passage and mark the letter </a:t>
            </a:r>
            <a:r>
              <a:rPr lang="en-US" sz="2000" b="1" dirty="0" smtClean="0">
                <a:solidFill>
                  <a:srgbClr val="FF0000"/>
                </a:solidFill>
                <a:latin typeface="Times New Roman" panose="02020603050405020304" pitchFamily="18" charset="0"/>
                <a:ea typeface="Aptos"/>
                <a:cs typeface="Times New Roman" panose="02020603050405020304" pitchFamily="18" charset="0"/>
              </a:rPr>
              <a:t>questions </a:t>
            </a:r>
            <a:r>
              <a:rPr lang="en-US" sz="2000" b="1" dirty="0">
                <a:solidFill>
                  <a:srgbClr val="FF0000"/>
                </a:solidFill>
                <a:latin typeface="Times New Roman" panose="02020603050405020304" pitchFamily="18" charset="0"/>
                <a:ea typeface="Aptos"/>
                <a:cs typeface="Times New Roman" panose="02020603050405020304" pitchFamily="18" charset="0"/>
              </a:rPr>
              <a:t>that follow.</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2000" dirty="0">
                <a:solidFill>
                  <a:prstClr val="black"/>
                </a:solidFill>
                <a:latin typeface="Times New Roman" panose="02020603050405020304" pitchFamily="18" charset="0"/>
                <a:ea typeface="Aptos"/>
                <a:cs typeface="Times New Roman" panose="02020603050405020304" pitchFamily="18" charset="0"/>
              </a:rPr>
              <a:t>Obviously, it is difficult to compare the life of ancient people and the life of the people living in the 21</a:t>
            </a:r>
            <a:r>
              <a:rPr lang="en-US" sz="2000" baseline="30000" dirty="0">
                <a:solidFill>
                  <a:prstClr val="black"/>
                </a:solidFill>
                <a:latin typeface="Times New Roman" panose="02020603050405020304" pitchFamily="18" charset="0"/>
                <a:ea typeface="Aptos"/>
                <a:cs typeface="Times New Roman" panose="02020603050405020304" pitchFamily="18" charset="0"/>
              </a:rPr>
              <a:t>st</a:t>
            </a:r>
            <a:r>
              <a:rPr lang="en-US" sz="2000" dirty="0">
                <a:solidFill>
                  <a:prstClr val="black"/>
                </a:solidFill>
                <a:latin typeface="Times New Roman" panose="02020603050405020304" pitchFamily="18" charset="0"/>
                <a:ea typeface="Aptos"/>
                <a:cs typeface="Times New Roman" panose="02020603050405020304" pitchFamily="18" charset="0"/>
              </a:rPr>
              <a:t> century because so many changes have occurred. Even the changes that have occurred over the last ten years are amazing. To start with, in the past, people had to work harder as </a:t>
            </a:r>
            <a:r>
              <a:rPr lang="en-US" sz="2000" b="1" i="1" u="sng" dirty="0">
                <a:solidFill>
                  <a:prstClr val="black"/>
                </a:solidFill>
                <a:latin typeface="Times New Roman" panose="02020603050405020304" pitchFamily="18" charset="0"/>
                <a:ea typeface="Aptos"/>
                <a:cs typeface="Times New Roman" panose="02020603050405020304" pitchFamily="18" charset="0"/>
              </a:rPr>
              <a:t>they</a:t>
            </a:r>
            <a:r>
              <a:rPr lang="en-US" sz="2000" dirty="0">
                <a:solidFill>
                  <a:prstClr val="black"/>
                </a:solidFill>
                <a:latin typeface="Times New Roman" panose="02020603050405020304" pitchFamily="18" charset="0"/>
                <a:ea typeface="Aptos"/>
                <a:cs typeface="Times New Roman" panose="02020603050405020304" pitchFamily="18" charset="0"/>
              </a:rPr>
              <a:t> did not have tools and machines to make their work easier. Today, most of the difficult and dangerous work is done by computers and other powerful machines. In the past, living conditions were not as comfortable as they are now. Besides, many people could not afford household appliances like a fridge or a vacuum cleaner because those used to be luxurious goods. Another difference between life now and in the past is the fact that nowadays education is accessible to everyone. In the past, men were mainly the only ones educated and women were not allowed into public or private schools. Besides, nowadays, it is much easier to find the educational materials and the information you need, thanks to the Internet. It is therefore an obvious conclusion that life has changed </a:t>
            </a:r>
            <a:r>
              <a:rPr lang="en-US" sz="2000" b="1" i="1" u="sng" dirty="0">
                <a:solidFill>
                  <a:prstClr val="black"/>
                </a:solidFill>
                <a:latin typeface="Times New Roman" panose="02020603050405020304" pitchFamily="18" charset="0"/>
                <a:ea typeface="Aptos"/>
                <a:cs typeface="Times New Roman" panose="02020603050405020304" pitchFamily="18" charset="0"/>
              </a:rPr>
              <a:t>significantly</a:t>
            </a:r>
            <a:r>
              <a:rPr lang="en-US" sz="2000" dirty="0">
                <a:solidFill>
                  <a:prstClr val="black"/>
                </a:solidFill>
                <a:latin typeface="Times New Roman" panose="02020603050405020304" pitchFamily="18" charset="0"/>
                <a:ea typeface="Aptos"/>
                <a:cs typeface="Times New Roman" panose="02020603050405020304" pitchFamily="18" charset="0"/>
              </a:rPr>
              <a:t> during the course of history</a:t>
            </a:r>
            <a:r>
              <a:rPr lang="en-US" sz="2000" dirty="0" smtClean="0">
                <a:solidFill>
                  <a:prstClr val="black"/>
                </a:solidFill>
                <a:latin typeface="Times New Roman" panose="02020603050405020304" pitchFamily="18" charset="0"/>
                <a:ea typeface="Aptos"/>
                <a:cs typeface="Times New Roman" panose="02020603050405020304" pitchFamily="18" charset="0"/>
              </a:rPr>
              <a:t>.</a:t>
            </a: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 name="Rectangle 65"/>
          <p:cNvSpPr/>
          <p:nvPr/>
        </p:nvSpPr>
        <p:spPr>
          <a:xfrm>
            <a:off x="10124687" y="677078"/>
            <a:ext cx="8458200" cy="8494633"/>
          </a:xfrm>
          <a:prstGeom prst="rect">
            <a:avLst/>
          </a:prstGeom>
        </p:spPr>
        <p:txBody>
          <a:bodyPr wrap="square">
            <a:spAutoFit/>
          </a:bodyPr>
          <a:lstStyle/>
          <a:p>
            <a:pPr algn="just">
              <a:lnSpc>
                <a:spcPct val="130000"/>
              </a:lnSpc>
            </a:pPr>
            <a:r>
              <a:rPr lang="en-US" sz="2000" b="1" i="1" u="sng" dirty="0" smtClean="0">
                <a:solidFill>
                  <a:srgbClr val="FF0000"/>
                </a:solidFill>
                <a:latin typeface="Times New Roman" panose="02020603050405020304" pitchFamily="18" charset="0"/>
                <a:ea typeface="Aptos"/>
                <a:cs typeface="Times New Roman" panose="02020603050405020304" pitchFamily="18" charset="0"/>
              </a:rPr>
              <a:t>Questions:</a:t>
            </a:r>
            <a:endParaRPr lang="en-US" sz="2000" dirty="0">
              <a:solidFill>
                <a:srgbClr val="FF0000"/>
              </a:solidFill>
              <a:ea typeface="Calibri" panose="020F0502020204030204" pitchFamily="34" charset="0"/>
              <a:cs typeface="Times New Roman" panose="02020603050405020304" pitchFamily="18" charset="0"/>
            </a:endParaRPr>
          </a:p>
          <a:p>
            <a:pPr>
              <a:lnSpc>
                <a:spcPct val="130000"/>
              </a:lnSpc>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What is the main idea of the passage? </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990600" algn="l"/>
              </a:tabLst>
            </a:pPr>
            <a:r>
              <a:rPr lang="en-US" sz="2000" dirty="0">
                <a:solidFill>
                  <a:prstClr val="black"/>
                </a:solidFill>
                <a:latin typeface="Times New Roman" panose="02020603050405020304" pitchFamily="18" charset="0"/>
                <a:ea typeface="Aptos"/>
              </a:rPr>
              <a:t>A. Vietnam’s economy now and 100 years ago  </a:t>
            </a:r>
            <a:endParaRPr lang="en-US" sz="2000" dirty="0">
              <a:solidFill>
                <a:prstClr val="black"/>
              </a:solidFill>
            </a:endParaRPr>
          </a:p>
          <a:p>
            <a:pPr>
              <a:lnSpc>
                <a:spcPct val="130000"/>
              </a:lnSpc>
              <a:tabLst>
                <a:tab pos="990600" algn="l"/>
              </a:tabLst>
            </a:pPr>
            <a:r>
              <a:rPr lang="en-US" sz="2000" dirty="0">
                <a:solidFill>
                  <a:prstClr val="black"/>
                </a:solidFill>
                <a:latin typeface="Times New Roman" panose="02020603050405020304" pitchFamily="18" charset="0"/>
                <a:ea typeface="Aptos"/>
              </a:rPr>
              <a:t>B. Life in the past and life in the present </a:t>
            </a:r>
            <a:endParaRPr lang="en-US" sz="2000" dirty="0">
              <a:solidFill>
                <a:prstClr val="black"/>
              </a:solidFill>
            </a:endParaRPr>
          </a:p>
          <a:p>
            <a:pPr>
              <a:lnSpc>
                <a:spcPct val="130000"/>
              </a:lnSpc>
              <a:tabLst>
                <a:tab pos="990600" algn="l"/>
              </a:tabLst>
            </a:pPr>
            <a:r>
              <a:rPr lang="en-US" sz="2000" dirty="0">
                <a:solidFill>
                  <a:prstClr val="black"/>
                </a:solidFill>
                <a:latin typeface="Times New Roman" panose="02020603050405020304" pitchFamily="18" charset="0"/>
                <a:ea typeface="Aptos"/>
              </a:rPr>
              <a:t>C. Economic changes in Vietnam	</a:t>
            </a:r>
            <a:endParaRPr lang="en-US" sz="2000" dirty="0">
              <a:solidFill>
                <a:prstClr val="black"/>
              </a:solidFill>
            </a:endParaRPr>
          </a:p>
          <a:p>
            <a:pPr>
              <a:lnSpc>
                <a:spcPct val="130000"/>
              </a:lnSpc>
              <a:tabLst>
                <a:tab pos="3261360" algn="l"/>
              </a:tabLst>
            </a:pPr>
            <a:r>
              <a:rPr lang="en-US" sz="2000" dirty="0">
                <a:solidFill>
                  <a:prstClr val="black"/>
                </a:solidFill>
                <a:latin typeface="Times New Roman" panose="02020603050405020304" pitchFamily="18" charset="0"/>
                <a:ea typeface="Aptos"/>
                <a:cs typeface="Times New Roman" panose="02020603050405020304" pitchFamily="18" charset="0"/>
              </a:rPr>
              <a:t>D. Significant changes in education</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3261360" algn="l"/>
              </a:tabLst>
            </a:pPr>
            <a:r>
              <a:rPr lang="nl-NL"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What does the word “they” in line 4 refer to?</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3261360" algn="l"/>
              </a:tabLst>
            </a:pPr>
            <a:r>
              <a:rPr lang="nl-NL"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people in the </a:t>
            </a:r>
            <a:r>
              <a:rPr lang="nl-NL" sz="2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past</a:t>
            </a:r>
            <a:r>
              <a:rPr lang="en-US" sz="2000" dirty="0" smtClean="0">
                <a:solidFill>
                  <a:prstClr val="black"/>
                </a:solidFill>
                <a:ea typeface="Times New Roman" panose="02020603050405020304" pitchFamily="18" charset="0"/>
                <a:cs typeface="Times New Roman" panose="02020603050405020304" pitchFamily="18" charset="0"/>
              </a:rPr>
              <a:t>	</a:t>
            </a:r>
            <a:r>
              <a:rPr lang="nl-NL" sz="2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a:t>
            </a:r>
            <a:r>
              <a:rPr lang="nl-NL"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people living in the </a:t>
            </a:r>
            <a:r>
              <a:rPr lang="en-US" sz="2000" dirty="0">
                <a:solidFill>
                  <a:prstClr val="black"/>
                </a:solidFill>
                <a:latin typeface="Times New Roman" panose="02020603050405020304" pitchFamily="18" charset="0"/>
                <a:ea typeface="Aptos"/>
                <a:cs typeface="Times New Roman" panose="02020603050405020304" pitchFamily="18" charset="0"/>
              </a:rPr>
              <a:t>21</a:t>
            </a:r>
            <a:r>
              <a:rPr lang="en-US" sz="2000" baseline="30000" dirty="0">
                <a:solidFill>
                  <a:prstClr val="black"/>
                </a:solidFill>
                <a:latin typeface="Times New Roman" panose="02020603050405020304" pitchFamily="18" charset="0"/>
                <a:ea typeface="Aptos"/>
                <a:cs typeface="Times New Roman" panose="02020603050405020304" pitchFamily="18" charset="0"/>
              </a:rPr>
              <a:t>st</a:t>
            </a:r>
            <a:r>
              <a:rPr lang="en-US" sz="2000" dirty="0">
                <a:solidFill>
                  <a:prstClr val="black"/>
                </a:solidFill>
                <a:latin typeface="Times New Roman" panose="02020603050405020304" pitchFamily="18" charset="0"/>
                <a:ea typeface="Aptos"/>
                <a:cs typeface="Times New Roman" panose="02020603050405020304" pitchFamily="18" charset="0"/>
              </a:rPr>
              <a:t> century</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3261360" algn="l"/>
              </a:tabLst>
            </a:pPr>
            <a:r>
              <a:rPr lang="en-US" sz="2000" dirty="0">
                <a:solidFill>
                  <a:prstClr val="black"/>
                </a:solidFill>
                <a:latin typeface="Times New Roman" panose="02020603050405020304" pitchFamily="18" charset="0"/>
                <a:ea typeface="Aptos"/>
                <a:cs typeface="Times New Roman" panose="02020603050405020304" pitchFamily="18" charset="0"/>
              </a:rPr>
              <a:t>C. c</a:t>
            </a:r>
            <a:r>
              <a:rPr lang="en-US" sz="2000" dirty="0" smtClean="0">
                <a:solidFill>
                  <a:prstClr val="black"/>
                </a:solidFill>
                <a:latin typeface="Times New Roman" panose="02020603050405020304" pitchFamily="18" charset="0"/>
                <a:ea typeface="Aptos"/>
                <a:cs typeface="Times New Roman" panose="02020603050405020304" pitchFamily="18" charset="0"/>
              </a:rPr>
              <a:t>hanges</a:t>
            </a:r>
            <a:r>
              <a:rPr lang="en-US" sz="2000" dirty="0" smtClean="0">
                <a:solidFill>
                  <a:prstClr val="black"/>
                </a:solidFill>
                <a:ea typeface="Aptos"/>
                <a:cs typeface="Times New Roman" panose="02020603050405020304" pitchFamily="18" charset="0"/>
              </a:rPr>
              <a:t>	</a:t>
            </a:r>
            <a:r>
              <a:rPr lang="en-US" sz="2000" dirty="0" smtClean="0">
                <a:solidFill>
                  <a:prstClr val="black"/>
                </a:solidFill>
                <a:latin typeface="Times New Roman" panose="02020603050405020304" pitchFamily="18" charset="0"/>
                <a:ea typeface="Aptos"/>
                <a:cs typeface="Times New Roman" panose="02020603050405020304" pitchFamily="18" charset="0"/>
              </a:rPr>
              <a:t>D</a:t>
            </a:r>
            <a:r>
              <a:rPr lang="en-US" sz="2000" dirty="0">
                <a:solidFill>
                  <a:prstClr val="black"/>
                </a:solidFill>
                <a:latin typeface="Times New Roman" panose="02020603050405020304" pitchFamily="18" charset="0"/>
                <a:ea typeface="Aptos"/>
                <a:cs typeface="Times New Roman" panose="02020603050405020304" pitchFamily="18" charset="0"/>
              </a:rPr>
              <a:t>. tools and machines</a:t>
            </a:r>
            <a:endParaRPr lang="en-US" sz="2000" dirty="0">
              <a:solidFill>
                <a:prstClr val="black"/>
              </a:solidFill>
              <a:ea typeface="Calibri" panose="020F0502020204030204" pitchFamily="34" charset="0"/>
              <a:cs typeface="Times New Roman" panose="02020603050405020304" pitchFamily="18" charset="0"/>
            </a:endParaRPr>
          </a:p>
          <a:p>
            <a:pPr algn="just">
              <a:lnSpc>
                <a:spcPct val="130000"/>
              </a:lnSpc>
            </a:pPr>
            <a:r>
              <a:rPr lang="en-US" sz="2000" b="1" dirty="0">
                <a:solidFill>
                  <a:prstClr val="black"/>
                </a:solidFill>
                <a:latin typeface="Times New Roman" panose="02020603050405020304" pitchFamily="18" charset="0"/>
                <a:ea typeface="Aptos"/>
                <a:cs typeface="Times New Roman" panose="02020603050405020304" pitchFamily="18" charset="0"/>
              </a:rPr>
              <a:t>3.</a:t>
            </a:r>
            <a:r>
              <a:rPr lang="en-US" sz="2000" dirty="0">
                <a:solidFill>
                  <a:prstClr val="black"/>
                </a:solidFill>
                <a:latin typeface="Times New Roman" panose="02020603050405020304" pitchFamily="18" charset="0"/>
                <a:ea typeface="Aptos"/>
                <a:cs typeface="Times New Roman" panose="02020603050405020304" pitchFamily="18" charset="0"/>
              </a:rPr>
              <a:t> </a:t>
            </a:r>
            <a:r>
              <a:rPr lang="en-US" sz="2000" b="1" dirty="0">
                <a:solidFill>
                  <a:prstClr val="black"/>
                </a:solidFill>
                <a:latin typeface="Times New Roman" panose="02020603050405020304" pitchFamily="18" charset="0"/>
                <a:ea typeface="Aptos"/>
                <a:cs typeface="Times New Roman" panose="02020603050405020304" pitchFamily="18" charset="0"/>
              </a:rPr>
              <a:t>How is most of the difficult and dangerous work done today?</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990600" algn="l"/>
              </a:tabLst>
            </a:pPr>
            <a:r>
              <a:rPr lang="en-US" sz="2000" dirty="0" smtClean="0">
                <a:solidFill>
                  <a:prstClr val="black"/>
                </a:solidFill>
                <a:latin typeface="Times New Roman" panose="02020603050405020304" pitchFamily="18" charset="0"/>
                <a:ea typeface="Aptos"/>
              </a:rPr>
              <a:t>A. By </a:t>
            </a:r>
            <a:r>
              <a:rPr lang="en-US" sz="2000" dirty="0">
                <a:solidFill>
                  <a:prstClr val="black"/>
                </a:solidFill>
                <a:latin typeface="Times New Roman" panose="02020603050405020304" pitchFamily="18" charset="0"/>
                <a:ea typeface="Aptos"/>
              </a:rPr>
              <a:t>all of the </a:t>
            </a:r>
            <a:r>
              <a:rPr lang="en-US" sz="2000" dirty="0" smtClean="0">
                <a:solidFill>
                  <a:prstClr val="black"/>
                </a:solidFill>
                <a:latin typeface="Times New Roman" panose="02020603050405020304" pitchFamily="18" charset="0"/>
                <a:ea typeface="Aptos"/>
              </a:rPr>
              <a:t>workers</a:t>
            </a:r>
            <a:endParaRPr lang="en-US" sz="2000" dirty="0" smtClean="0">
              <a:solidFill>
                <a:prstClr val="black"/>
              </a:solidFill>
            </a:endParaRPr>
          </a:p>
          <a:p>
            <a:pPr>
              <a:lnSpc>
                <a:spcPct val="130000"/>
              </a:lnSpc>
              <a:tabLst>
                <a:tab pos="990600" algn="l"/>
              </a:tabLst>
            </a:pPr>
            <a:r>
              <a:rPr lang="en-US" sz="2000" dirty="0" smtClean="0">
                <a:solidFill>
                  <a:prstClr val="black"/>
                </a:solidFill>
                <a:latin typeface="Times New Roman" panose="02020603050405020304" pitchFamily="18" charset="0"/>
                <a:ea typeface="Aptos"/>
              </a:rPr>
              <a:t>B. By vacuum cleaners		</a:t>
            </a:r>
            <a:endParaRPr lang="en-US" sz="2000" dirty="0" smtClean="0">
              <a:solidFill>
                <a:prstClr val="black"/>
              </a:solidFill>
            </a:endParaRPr>
          </a:p>
          <a:p>
            <a:pPr>
              <a:lnSpc>
                <a:spcPct val="130000"/>
              </a:lnSpc>
              <a:tabLst>
                <a:tab pos="990600" algn="l"/>
              </a:tabLst>
            </a:pPr>
            <a:r>
              <a:rPr lang="en-US" sz="2000" dirty="0" smtClean="0">
                <a:solidFill>
                  <a:prstClr val="black"/>
                </a:solidFill>
                <a:latin typeface="Times New Roman" panose="02020603050405020304" pitchFamily="18" charset="0"/>
                <a:ea typeface="Aptos"/>
              </a:rPr>
              <a:t>C</a:t>
            </a:r>
            <a:r>
              <a:rPr lang="en-US" sz="2000" dirty="0">
                <a:solidFill>
                  <a:prstClr val="black"/>
                </a:solidFill>
                <a:latin typeface="Times New Roman" panose="02020603050405020304" pitchFamily="18" charset="0"/>
                <a:ea typeface="Aptos"/>
              </a:rPr>
              <a:t>. By </a:t>
            </a:r>
            <a:r>
              <a:rPr lang="en-US" sz="2000" dirty="0" smtClean="0">
                <a:solidFill>
                  <a:prstClr val="black"/>
                </a:solidFill>
                <a:latin typeface="Times New Roman" panose="02020603050405020304" pitchFamily="18" charset="0"/>
                <a:ea typeface="Aptos"/>
              </a:rPr>
              <a:t>robots</a:t>
            </a:r>
            <a:endParaRPr lang="en-US" sz="2000" dirty="0" smtClean="0">
              <a:solidFill>
                <a:prstClr val="black"/>
              </a:solidFill>
            </a:endParaRPr>
          </a:p>
          <a:p>
            <a:pPr>
              <a:lnSpc>
                <a:spcPct val="130000"/>
              </a:lnSpc>
              <a:tabLst>
                <a:tab pos="990600" algn="l"/>
              </a:tabLst>
            </a:pPr>
            <a:r>
              <a:rPr lang="en-US" sz="2000" dirty="0" smtClean="0">
                <a:solidFill>
                  <a:prstClr val="black"/>
                </a:solidFill>
                <a:latin typeface="Times New Roman" panose="02020603050405020304" pitchFamily="18" charset="0"/>
                <a:ea typeface="Aptos"/>
              </a:rPr>
              <a:t>D. By computers and other powerful machines    </a:t>
            </a:r>
            <a:endParaRPr lang="en-US" sz="2000" dirty="0" smtClean="0">
              <a:solidFill>
                <a:prstClr val="black"/>
              </a:solidFill>
            </a:endParaRPr>
          </a:p>
          <a:p>
            <a:pPr algn="just">
              <a:lnSpc>
                <a:spcPct val="130000"/>
              </a:lnSpc>
            </a:pPr>
            <a:r>
              <a:rPr lang="en-US" sz="2000" b="1" dirty="0" smtClean="0">
                <a:solidFill>
                  <a:prstClr val="black"/>
                </a:solidFill>
                <a:latin typeface="Times New Roman" panose="02020603050405020304" pitchFamily="18" charset="0"/>
                <a:ea typeface="Aptos"/>
              </a:rPr>
              <a:t>4</a:t>
            </a:r>
            <a:r>
              <a:rPr lang="en-US" sz="2000" b="1" dirty="0">
                <a:solidFill>
                  <a:prstClr val="black"/>
                </a:solidFill>
                <a:latin typeface="Times New Roman" panose="02020603050405020304" pitchFamily="18" charset="0"/>
                <a:ea typeface="Aptos"/>
              </a:rPr>
              <a:t>.</a:t>
            </a:r>
            <a:r>
              <a:rPr lang="en-US" sz="2000" dirty="0">
                <a:solidFill>
                  <a:prstClr val="black"/>
                </a:solidFill>
                <a:latin typeface="Times New Roman" panose="02020603050405020304" pitchFamily="18" charset="0"/>
                <a:ea typeface="Aptos"/>
              </a:rPr>
              <a:t> </a:t>
            </a:r>
            <a:r>
              <a:rPr lang="en-US" sz="2000" b="1" dirty="0">
                <a:solidFill>
                  <a:prstClr val="black"/>
                </a:solidFill>
                <a:latin typeface="Times New Roman" panose="02020603050405020304" pitchFamily="18" charset="0"/>
                <a:ea typeface="Aptos"/>
              </a:rPr>
              <a:t>The word “</a:t>
            </a:r>
            <a:r>
              <a:rPr lang="en-US" sz="2000" b="1" i="1" u="sng" dirty="0">
                <a:solidFill>
                  <a:prstClr val="black"/>
                </a:solidFill>
                <a:latin typeface="Times New Roman" panose="02020603050405020304" pitchFamily="18" charset="0"/>
                <a:ea typeface="Aptos"/>
              </a:rPr>
              <a:t>significantly</a:t>
            </a:r>
            <a:r>
              <a:rPr lang="en-US" sz="2000" b="1" dirty="0">
                <a:solidFill>
                  <a:prstClr val="black"/>
                </a:solidFill>
                <a:latin typeface="Times New Roman" panose="02020603050405020304" pitchFamily="18" charset="0"/>
                <a:ea typeface="Aptos"/>
              </a:rPr>
              <a:t>” is closest in meaning to ______.</a:t>
            </a:r>
            <a:endParaRPr lang="en-US" sz="2000" dirty="0">
              <a:solidFill>
                <a:prstClr val="black"/>
              </a:solidFill>
            </a:endParaRPr>
          </a:p>
          <a:p>
            <a:pPr>
              <a:lnSpc>
                <a:spcPct val="130000"/>
              </a:lnSpc>
              <a:tabLst>
                <a:tab pos="1719580" algn="l"/>
                <a:tab pos="3262630" algn="l"/>
                <a:tab pos="4806315" algn="l"/>
              </a:tabLst>
            </a:pPr>
            <a:r>
              <a:rPr lang="en-US" sz="2000" dirty="0">
                <a:solidFill>
                  <a:prstClr val="black"/>
                </a:solidFill>
                <a:latin typeface="Times New Roman" panose="02020603050405020304" pitchFamily="18" charset="0"/>
                <a:ea typeface="Aptos"/>
                <a:cs typeface="Times New Roman" panose="02020603050405020304" pitchFamily="18" charset="0"/>
              </a:rPr>
              <a:t>A. slightly </a:t>
            </a:r>
            <a:r>
              <a:rPr lang="en-US" sz="2000" dirty="0">
                <a:solidFill>
                  <a:prstClr val="black"/>
                </a:solidFill>
                <a:ea typeface="Aptos"/>
                <a:cs typeface="Times New Roman" panose="02020603050405020304" pitchFamily="18" charset="0"/>
              </a:rPr>
              <a:t> </a:t>
            </a:r>
            <a:r>
              <a:rPr lang="en-US" sz="2000" dirty="0" smtClean="0">
                <a:solidFill>
                  <a:prstClr val="black"/>
                </a:solidFill>
                <a:ea typeface="Aptos"/>
                <a:cs typeface="Times New Roman" panose="02020603050405020304" pitchFamily="18" charset="0"/>
              </a:rPr>
              <a:t>  </a:t>
            </a:r>
            <a:r>
              <a:rPr lang="fr-FR" sz="2000" dirty="0" smtClean="0">
                <a:solidFill>
                  <a:prstClr val="black"/>
                </a:solidFill>
                <a:latin typeface="Times New Roman" panose="02020603050405020304" pitchFamily="18" charset="0"/>
                <a:ea typeface="Aptos"/>
                <a:cs typeface="Times New Roman" panose="02020603050405020304" pitchFamily="18" charset="0"/>
              </a:rPr>
              <a:t>B</a:t>
            </a:r>
            <a:r>
              <a:rPr lang="fr-FR" sz="2000" dirty="0">
                <a:solidFill>
                  <a:prstClr val="black"/>
                </a:solidFill>
                <a:latin typeface="Times New Roman" panose="02020603050405020304" pitchFamily="18" charset="0"/>
                <a:ea typeface="Aptos"/>
                <a:cs typeface="Times New Roman" panose="02020603050405020304" pitchFamily="18" charset="0"/>
              </a:rPr>
              <a:t>. </a:t>
            </a:r>
            <a:r>
              <a:rPr lang="en-US" sz="2000" dirty="0">
                <a:solidFill>
                  <a:prstClr val="black"/>
                </a:solidFill>
                <a:latin typeface="Times New Roman" panose="02020603050405020304" pitchFamily="18" charset="0"/>
                <a:ea typeface="Aptos"/>
                <a:cs typeface="Times New Roman" panose="02020603050405020304" pitchFamily="18" charset="0"/>
              </a:rPr>
              <a:t>considerably </a:t>
            </a:r>
            <a:r>
              <a:rPr lang="en-US" sz="2000" dirty="0" smtClean="0">
                <a:solidFill>
                  <a:prstClr val="black"/>
                </a:solidFill>
                <a:latin typeface="Times New Roman" panose="02020603050405020304" pitchFamily="18" charset="0"/>
                <a:ea typeface="Aptos"/>
                <a:cs typeface="Times New Roman" panose="02020603050405020304" pitchFamily="18" charset="0"/>
              </a:rPr>
              <a:t>     </a:t>
            </a:r>
            <a:r>
              <a:rPr lang="fr-FR" sz="2000" dirty="0" smtClean="0">
                <a:solidFill>
                  <a:prstClr val="black"/>
                </a:solidFill>
                <a:latin typeface="Times New Roman" panose="02020603050405020304" pitchFamily="18" charset="0"/>
                <a:ea typeface="Aptos"/>
                <a:cs typeface="Times New Roman" panose="02020603050405020304" pitchFamily="18" charset="0"/>
              </a:rPr>
              <a:t>C</a:t>
            </a:r>
            <a:r>
              <a:rPr lang="fr-FR" sz="2000" dirty="0">
                <a:solidFill>
                  <a:prstClr val="black"/>
                </a:solidFill>
                <a:latin typeface="Times New Roman" panose="02020603050405020304" pitchFamily="18" charset="0"/>
                <a:ea typeface="Aptos"/>
                <a:cs typeface="Times New Roman" panose="02020603050405020304" pitchFamily="18" charset="0"/>
              </a:rPr>
              <a:t>. </a:t>
            </a:r>
            <a:r>
              <a:rPr lang="en-US" sz="2000" dirty="0" smtClean="0">
                <a:solidFill>
                  <a:prstClr val="black"/>
                </a:solidFill>
                <a:latin typeface="Times New Roman" panose="02020603050405020304" pitchFamily="18" charset="0"/>
                <a:ea typeface="Aptos"/>
                <a:cs typeface="Times New Roman" panose="02020603050405020304" pitchFamily="18" charset="0"/>
              </a:rPr>
              <a:t>gradually</a:t>
            </a:r>
            <a:r>
              <a:rPr lang="en-US" sz="2000" dirty="0" smtClean="0">
                <a:solidFill>
                  <a:prstClr val="black"/>
                </a:solidFill>
                <a:ea typeface="Aptos"/>
                <a:cs typeface="Times New Roman" panose="02020603050405020304" pitchFamily="18" charset="0"/>
              </a:rPr>
              <a:t>	   </a:t>
            </a:r>
            <a:r>
              <a:rPr lang="fr-FR" sz="2000" dirty="0" smtClean="0">
                <a:solidFill>
                  <a:prstClr val="black"/>
                </a:solidFill>
                <a:latin typeface="Times New Roman" panose="02020603050405020304" pitchFamily="18" charset="0"/>
                <a:ea typeface="Aptos"/>
                <a:cs typeface="Times New Roman" panose="02020603050405020304" pitchFamily="18" charset="0"/>
              </a:rPr>
              <a:t>D</a:t>
            </a:r>
            <a:r>
              <a:rPr lang="fr-FR" sz="2000" dirty="0">
                <a:solidFill>
                  <a:prstClr val="black"/>
                </a:solidFill>
                <a:latin typeface="Times New Roman" panose="02020603050405020304" pitchFamily="18" charset="0"/>
                <a:ea typeface="Aptos"/>
                <a:cs typeface="Times New Roman" panose="02020603050405020304" pitchFamily="18" charset="0"/>
              </a:rPr>
              <a:t>. </a:t>
            </a:r>
            <a:r>
              <a:rPr lang="en-US" sz="2000" dirty="0">
                <a:solidFill>
                  <a:prstClr val="black"/>
                </a:solidFill>
                <a:latin typeface="Times New Roman" panose="02020603050405020304" pitchFamily="18" charset="0"/>
                <a:ea typeface="Aptos"/>
                <a:cs typeface="Times New Roman" panose="02020603050405020304" pitchFamily="18" charset="0"/>
              </a:rPr>
              <a:t>immediate</a:t>
            </a:r>
            <a:endParaRPr lang="en-US" sz="2000" dirty="0">
              <a:solidFill>
                <a:prstClr val="black"/>
              </a:solidFill>
              <a:ea typeface="Calibri" panose="020F0502020204030204" pitchFamily="34" charset="0"/>
              <a:cs typeface="Times New Roman" panose="02020603050405020304" pitchFamily="18" charset="0"/>
            </a:endParaRPr>
          </a:p>
          <a:p>
            <a:pPr algn="just">
              <a:lnSpc>
                <a:spcPct val="130000"/>
              </a:lnSpc>
            </a:pPr>
            <a:r>
              <a:rPr lang="en-US" sz="2000" b="1" dirty="0">
                <a:solidFill>
                  <a:prstClr val="black"/>
                </a:solidFill>
                <a:latin typeface="Times New Roman" panose="02020603050405020304" pitchFamily="18" charset="0"/>
                <a:ea typeface="Aptos"/>
                <a:cs typeface="Times New Roman" panose="02020603050405020304" pitchFamily="18" charset="0"/>
              </a:rPr>
              <a:t>5.</a:t>
            </a:r>
            <a:r>
              <a:rPr lang="en-US" sz="2000" dirty="0">
                <a:solidFill>
                  <a:prstClr val="black"/>
                </a:solidFill>
                <a:latin typeface="Times New Roman" panose="02020603050405020304" pitchFamily="18" charset="0"/>
                <a:ea typeface="Aptos"/>
                <a:cs typeface="Times New Roman" panose="02020603050405020304" pitchFamily="18" charset="0"/>
              </a:rPr>
              <a:t> </a:t>
            </a:r>
            <a:r>
              <a:rPr lang="en-US" sz="2000" b="1" dirty="0">
                <a:solidFill>
                  <a:prstClr val="black"/>
                </a:solidFill>
                <a:latin typeface="Times New Roman" panose="02020603050405020304" pitchFamily="18" charset="0"/>
                <a:ea typeface="Aptos"/>
                <a:cs typeface="Times New Roman" panose="02020603050405020304" pitchFamily="18" charset="0"/>
              </a:rPr>
              <a:t>Which sentence is NOT true, according to the passage? </a:t>
            </a:r>
            <a:endParaRPr lang="en-US" sz="2000" dirty="0">
              <a:solidFill>
                <a:prstClr val="black"/>
              </a:solidFill>
              <a:ea typeface="Calibri" panose="020F0502020204030204" pitchFamily="34" charset="0"/>
              <a:cs typeface="Times New Roman" panose="02020603050405020304" pitchFamily="18" charset="0"/>
            </a:endParaRPr>
          </a:p>
          <a:p>
            <a:pPr>
              <a:lnSpc>
                <a:spcPct val="130000"/>
              </a:lnSpc>
              <a:tabLst>
                <a:tab pos="180340" algn="l"/>
                <a:tab pos="990600" algn="l"/>
              </a:tabLst>
            </a:pPr>
            <a:r>
              <a:rPr lang="en-US" sz="2000" dirty="0">
                <a:solidFill>
                  <a:prstClr val="black"/>
                </a:solidFill>
                <a:latin typeface="Times New Roman" panose="02020603050405020304" pitchFamily="18" charset="0"/>
                <a:ea typeface="Aptos"/>
              </a:rPr>
              <a:t>A. Education used to be available only to men.</a:t>
            </a:r>
            <a:endParaRPr lang="en-US" sz="2000" dirty="0">
              <a:solidFill>
                <a:prstClr val="black"/>
              </a:solidFill>
            </a:endParaRPr>
          </a:p>
          <a:p>
            <a:pPr>
              <a:lnSpc>
                <a:spcPct val="130000"/>
              </a:lnSpc>
              <a:tabLst>
                <a:tab pos="990600" algn="l"/>
              </a:tabLst>
            </a:pPr>
            <a:r>
              <a:rPr lang="en-US" sz="2000" dirty="0">
                <a:solidFill>
                  <a:prstClr val="black"/>
                </a:solidFill>
                <a:latin typeface="Times New Roman" panose="02020603050405020304" pitchFamily="18" charset="0"/>
                <a:ea typeface="Aptos"/>
              </a:rPr>
              <a:t>B. People in the past lived less comfortably than they do now.</a:t>
            </a:r>
            <a:endParaRPr lang="en-US" sz="2000" dirty="0">
              <a:solidFill>
                <a:prstClr val="black"/>
              </a:solidFill>
            </a:endParaRPr>
          </a:p>
          <a:p>
            <a:pPr>
              <a:lnSpc>
                <a:spcPct val="130000"/>
              </a:lnSpc>
              <a:tabLst>
                <a:tab pos="990600" algn="l"/>
              </a:tabLst>
            </a:pPr>
            <a:r>
              <a:rPr lang="en-US" sz="2000" dirty="0">
                <a:solidFill>
                  <a:prstClr val="black"/>
                </a:solidFill>
                <a:latin typeface="Times New Roman" panose="02020603050405020304" pitchFamily="18" charset="0"/>
                <a:ea typeface="Aptos"/>
              </a:rPr>
              <a:t>C. Women in the past were only accepted into public schools.	</a:t>
            </a:r>
            <a:endParaRPr lang="en-US" sz="2000" dirty="0">
              <a:solidFill>
                <a:prstClr val="black"/>
              </a:solidFill>
            </a:endParaRPr>
          </a:p>
          <a:p>
            <a:pPr>
              <a:lnSpc>
                <a:spcPct val="130000"/>
              </a:lnSpc>
              <a:tabLst>
                <a:tab pos="180340" algn="l"/>
              </a:tabLst>
            </a:pPr>
            <a:r>
              <a:rPr lang="en-US" sz="2000" dirty="0">
                <a:solidFill>
                  <a:prstClr val="black"/>
                </a:solidFill>
                <a:latin typeface="Times New Roman" panose="02020603050405020304" pitchFamily="18" charset="0"/>
                <a:ea typeface="Aptos"/>
                <a:cs typeface="Times New Roman" panose="02020603050405020304" pitchFamily="18" charset="0"/>
              </a:rPr>
              <a:t>D. The Internet enables us to access educational materials more easily.</a:t>
            </a:r>
            <a:endParaRPr lang="en-US" sz="20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293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33400" y="3543300"/>
            <a:ext cx="5105400" cy="6831329"/>
          </a:xfrm>
          <a:custGeom>
            <a:avLst/>
            <a:gdLst/>
            <a:ahLst/>
            <a:cxnLst/>
            <a:rect l="l" t="t" r="r" b="b"/>
            <a:pathLst>
              <a:path w="5282310" h="7227041">
                <a:moveTo>
                  <a:pt x="0" y="0"/>
                </a:moveTo>
                <a:lnTo>
                  <a:pt x="5282310" y="0"/>
                </a:lnTo>
                <a:lnTo>
                  <a:pt x="5282310" y="7227041"/>
                </a:lnTo>
                <a:lnTo>
                  <a:pt x="0" y="72270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717859" y="3997153"/>
            <a:ext cx="4570141" cy="6377476"/>
          </a:xfrm>
          <a:custGeom>
            <a:avLst/>
            <a:gdLst/>
            <a:ahLst/>
            <a:cxnLst/>
            <a:rect l="l" t="t" r="r" b="b"/>
            <a:pathLst>
              <a:path w="4822407" h="7227041">
                <a:moveTo>
                  <a:pt x="0" y="0"/>
                </a:moveTo>
                <a:lnTo>
                  <a:pt x="4822407" y="0"/>
                </a:lnTo>
                <a:lnTo>
                  <a:pt x="4822407" y="7227041"/>
                </a:lnTo>
                <a:lnTo>
                  <a:pt x="0" y="7227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5502368" y="3160812"/>
            <a:ext cx="1703265" cy="1087027"/>
          </a:xfrm>
          <a:prstGeom prst="rect">
            <a:avLst/>
          </a:prstGeom>
        </p:spPr>
        <p:txBody>
          <a:bodyPr lIns="0" tIns="0" rIns="0" bIns="0" rtlCol="0" anchor="t">
            <a:spAutoFit/>
          </a:bodyPr>
          <a:lstStyle/>
          <a:p>
            <a:pPr algn="ctr">
              <a:lnSpc>
                <a:spcPts val="7778"/>
              </a:lnSpc>
            </a:pPr>
            <a:r>
              <a:rPr lang="en-US" sz="6428" dirty="0">
                <a:solidFill>
                  <a:srgbClr val="443C45"/>
                </a:solidFill>
                <a:latin typeface="Mango AC"/>
                <a:ea typeface="Mango AC"/>
                <a:cs typeface="Mango AC"/>
                <a:sym typeface="Mango AC"/>
              </a:rPr>
              <a:t>01</a:t>
            </a:r>
          </a:p>
        </p:txBody>
      </p:sp>
      <p:sp>
        <p:nvSpPr>
          <p:cNvPr id="9" name="TextBox 9"/>
          <p:cNvSpPr txBox="1"/>
          <p:nvPr/>
        </p:nvSpPr>
        <p:spPr>
          <a:xfrm>
            <a:off x="5612678" y="4531766"/>
            <a:ext cx="1703265" cy="1087027"/>
          </a:xfrm>
          <a:prstGeom prst="rect">
            <a:avLst/>
          </a:prstGeom>
        </p:spPr>
        <p:txBody>
          <a:bodyPr lIns="0" tIns="0" rIns="0" bIns="0" rtlCol="0" anchor="t">
            <a:spAutoFit/>
          </a:bodyPr>
          <a:lstStyle/>
          <a:p>
            <a:pPr algn="ctr">
              <a:lnSpc>
                <a:spcPts val="7778"/>
              </a:lnSpc>
            </a:pPr>
            <a:r>
              <a:rPr lang="en-US" sz="6428" dirty="0">
                <a:solidFill>
                  <a:srgbClr val="443C45"/>
                </a:solidFill>
                <a:latin typeface="Mango AC"/>
                <a:ea typeface="Mango AC"/>
                <a:cs typeface="Mango AC"/>
                <a:sym typeface="Mango AC"/>
              </a:rPr>
              <a:t>02</a:t>
            </a:r>
          </a:p>
        </p:txBody>
      </p:sp>
      <p:sp>
        <p:nvSpPr>
          <p:cNvPr id="11" name="TextBox 11"/>
          <p:cNvSpPr txBox="1"/>
          <p:nvPr/>
        </p:nvSpPr>
        <p:spPr>
          <a:xfrm>
            <a:off x="5690779" y="6022109"/>
            <a:ext cx="1703265" cy="1087027"/>
          </a:xfrm>
          <a:prstGeom prst="rect">
            <a:avLst/>
          </a:prstGeom>
        </p:spPr>
        <p:txBody>
          <a:bodyPr lIns="0" tIns="0" rIns="0" bIns="0" rtlCol="0" anchor="t">
            <a:spAutoFit/>
          </a:bodyPr>
          <a:lstStyle/>
          <a:p>
            <a:pPr algn="ctr">
              <a:lnSpc>
                <a:spcPts val="7778"/>
              </a:lnSpc>
            </a:pPr>
            <a:r>
              <a:rPr lang="en-US" sz="6428" dirty="0">
                <a:solidFill>
                  <a:srgbClr val="443C45"/>
                </a:solidFill>
                <a:latin typeface="Mango AC"/>
                <a:ea typeface="Mango AC"/>
                <a:cs typeface="Mango AC"/>
                <a:sym typeface="Mango AC"/>
              </a:rPr>
              <a:t>03</a:t>
            </a:r>
          </a:p>
        </p:txBody>
      </p:sp>
      <p:sp>
        <p:nvSpPr>
          <p:cNvPr id="13" name="TextBox 13"/>
          <p:cNvSpPr txBox="1"/>
          <p:nvPr/>
        </p:nvSpPr>
        <p:spPr>
          <a:xfrm>
            <a:off x="5648841" y="7468808"/>
            <a:ext cx="1703265" cy="1087027"/>
          </a:xfrm>
          <a:prstGeom prst="rect">
            <a:avLst/>
          </a:prstGeom>
        </p:spPr>
        <p:txBody>
          <a:bodyPr lIns="0" tIns="0" rIns="0" bIns="0" rtlCol="0" anchor="t">
            <a:spAutoFit/>
          </a:bodyPr>
          <a:lstStyle/>
          <a:p>
            <a:pPr algn="ctr">
              <a:lnSpc>
                <a:spcPts val="7778"/>
              </a:lnSpc>
            </a:pPr>
            <a:r>
              <a:rPr lang="en-US" sz="6428" dirty="0">
                <a:solidFill>
                  <a:srgbClr val="443C45"/>
                </a:solidFill>
                <a:latin typeface="Mango AC"/>
                <a:ea typeface="Mango AC"/>
                <a:cs typeface="Mango AC"/>
                <a:sym typeface="Mango AC"/>
              </a:rPr>
              <a:t>04</a:t>
            </a:r>
          </a:p>
        </p:txBody>
      </p:sp>
      <p:sp>
        <p:nvSpPr>
          <p:cNvPr id="14" name="Freeform 14"/>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86721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6332045" y="-2246351"/>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0"/>
          <p:cNvSpPr txBox="1"/>
          <p:nvPr/>
        </p:nvSpPr>
        <p:spPr>
          <a:xfrm>
            <a:off x="4739503" y="1428969"/>
            <a:ext cx="10728797" cy="1372171"/>
          </a:xfrm>
          <a:prstGeom prst="rect">
            <a:avLst/>
          </a:prstGeom>
        </p:spPr>
        <p:txBody>
          <a:bodyPr wrap="square" lIns="0" tIns="0" rIns="0" bIns="0" rtlCol="0" anchor="t">
            <a:spAutoFit/>
          </a:bodyPr>
          <a:lstStyle/>
          <a:p>
            <a:pPr>
              <a:lnSpc>
                <a:spcPts val="10667"/>
              </a:lnSpc>
            </a:pPr>
            <a:r>
              <a:rPr lang="en-US" sz="6000" b="1" dirty="0" smtClean="0">
                <a:solidFill>
                  <a:srgbClr val="FF0000"/>
                </a:solidFill>
                <a:latin typeface="Times New Roman" panose="02020603050405020304" pitchFamily="18" charset="0"/>
                <a:cs typeface="Times New Roman" panose="02020603050405020304" pitchFamily="18" charset="0"/>
              </a:rPr>
              <a:t>STEPS TO DO THE TASK</a:t>
            </a:r>
            <a:endParaRPr lang="en-US" sz="6000" b="1" dirty="0">
              <a:solidFill>
                <a:srgbClr val="FF0000"/>
              </a:solidFill>
              <a:latin typeface="Times New Roman" panose="02020603050405020304" pitchFamily="18" charset="0"/>
              <a:ea typeface="Glasgow Bold"/>
              <a:cs typeface="Times New Roman" panose="02020603050405020304" pitchFamily="18" charset="0"/>
              <a:sym typeface="Glasgow Bold"/>
            </a:endParaRPr>
          </a:p>
        </p:txBody>
      </p:sp>
      <p:sp>
        <p:nvSpPr>
          <p:cNvPr id="18" name="Rectangle 17"/>
          <p:cNvSpPr/>
          <p:nvPr/>
        </p:nvSpPr>
        <p:spPr>
          <a:xfrm>
            <a:off x="7388878" y="3231456"/>
            <a:ext cx="9696885" cy="892552"/>
          </a:xfrm>
          <a:prstGeom prst="rect">
            <a:avLst/>
          </a:prstGeom>
        </p:spPr>
        <p:txBody>
          <a:bodyPr wrap="none">
            <a:spAutoFit/>
          </a:bodyPr>
          <a:lstStyle/>
          <a:p>
            <a:pPr>
              <a:lnSpc>
                <a:spcPct val="130000"/>
              </a:lnSpc>
              <a:spcAft>
                <a:spcPts val="0"/>
              </a:spcAft>
            </a:pP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Read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questions first </a:t>
            </a:r>
            <a:r>
              <a:rPr lang="en-US" sz="4000" b="1" dirty="0" smtClean="0">
                <a:latin typeface="Times New Roman" panose="02020603050405020304" pitchFamily="18" charset="0"/>
                <a:ea typeface="Calibri" panose="020F0502020204030204" pitchFamily="34" charset="0"/>
              </a:rPr>
              <a:t>and </a:t>
            </a:r>
            <a:r>
              <a:rPr lang="en-US" sz="4000" b="1" dirty="0">
                <a:latin typeface="Times New Roman" panose="02020603050405020304" pitchFamily="18" charset="0"/>
                <a:ea typeface="Calibri" panose="020F0502020204030204" pitchFamily="34" charset="0"/>
              </a:rPr>
              <a:t>find keywords </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7394044" y="4414743"/>
            <a:ext cx="6078575" cy="1323439"/>
          </a:xfrm>
          <a:prstGeom prst="rect">
            <a:avLst/>
          </a:prstGeom>
        </p:spPr>
        <p:txBody>
          <a:bodyPr wrap="square">
            <a:spAutoFit/>
          </a:bodyPr>
          <a:lstStyle/>
          <a:p>
            <a:r>
              <a:rPr lang="en-US" sz="4000" b="1" dirty="0">
                <a:latin typeface="Times New Roman" panose="02020603050405020304" pitchFamily="18" charset="0"/>
                <a:ea typeface="Times New Roman" panose="02020603050405020304" pitchFamily="18" charset="0"/>
              </a:rPr>
              <a:t>Skim the </a:t>
            </a:r>
            <a:r>
              <a:rPr lang="en-US" sz="4000" b="1" dirty="0" smtClean="0">
                <a:latin typeface="Times New Roman" panose="02020603050405020304" pitchFamily="18" charset="0"/>
                <a:ea typeface="Times New Roman" panose="02020603050405020304" pitchFamily="18" charset="0"/>
              </a:rPr>
              <a:t>passage </a:t>
            </a:r>
            <a:r>
              <a:rPr lang="en-US" sz="4000" b="1" dirty="0">
                <a:latin typeface="Times New Roman" panose="02020603050405020304" pitchFamily="18" charset="0"/>
                <a:ea typeface="Times New Roman" panose="02020603050405020304" pitchFamily="18" charset="0"/>
              </a:rPr>
              <a:t>to </a:t>
            </a:r>
            <a:r>
              <a:rPr lang="en-US" sz="4000" b="1" dirty="0" smtClean="0">
                <a:latin typeface="Times New Roman" panose="02020603050405020304" pitchFamily="18" charset="0"/>
                <a:ea typeface="Times New Roman" panose="02020603050405020304" pitchFamily="18" charset="0"/>
              </a:rPr>
              <a:t>know </a:t>
            </a:r>
            <a:r>
              <a:rPr lang="en-US" sz="4000" b="1" dirty="0">
                <a:latin typeface="Times New Roman" panose="02020603050405020304" pitchFamily="18" charset="0"/>
                <a:ea typeface="Times New Roman" panose="02020603050405020304" pitchFamily="18" charset="0"/>
              </a:rPr>
              <a:t>the </a:t>
            </a:r>
            <a:r>
              <a:rPr lang="en-US" sz="4000" b="1" dirty="0" smtClean="0">
                <a:latin typeface="Times New Roman" panose="02020603050405020304" pitchFamily="18" charset="0"/>
                <a:ea typeface="Times New Roman" panose="02020603050405020304" pitchFamily="18" charset="0"/>
              </a:rPr>
              <a:t>main idea</a:t>
            </a:r>
            <a:endParaRPr lang="en-US" sz="4000" dirty="0"/>
          </a:p>
        </p:txBody>
      </p:sp>
      <p:sp>
        <p:nvSpPr>
          <p:cNvPr id="20" name="Rectangle 19"/>
          <p:cNvSpPr/>
          <p:nvPr/>
        </p:nvSpPr>
        <p:spPr>
          <a:xfrm>
            <a:off x="7394044" y="5986592"/>
            <a:ext cx="5649709" cy="1323439"/>
          </a:xfrm>
          <a:prstGeom prst="rect">
            <a:avLst/>
          </a:prstGeom>
        </p:spPr>
        <p:txBody>
          <a:bodyPr wrap="square">
            <a:spAutoFit/>
          </a:bodyPr>
          <a:lstStyle/>
          <a:p>
            <a:r>
              <a:rPr lang="en-US" sz="4000" b="1" dirty="0">
                <a:latin typeface="Times New Roman" panose="02020603050405020304" pitchFamily="18" charset="0"/>
                <a:ea typeface="Times New Roman" panose="02020603050405020304" pitchFamily="18" charset="0"/>
              </a:rPr>
              <a:t>Read </a:t>
            </a:r>
            <a:r>
              <a:rPr lang="en-US" sz="4000" b="1" dirty="0" smtClean="0">
                <a:latin typeface="Times New Roman" panose="02020603050405020304" pitchFamily="18" charset="0"/>
                <a:ea typeface="Times New Roman" panose="02020603050405020304" pitchFamily="18" charset="0"/>
              </a:rPr>
              <a:t>carefully </a:t>
            </a:r>
            <a:r>
              <a:rPr lang="en-US" sz="4000" b="1" dirty="0">
                <a:latin typeface="Times New Roman" panose="02020603050405020304" pitchFamily="18" charset="0"/>
                <a:ea typeface="Times New Roman" panose="02020603050405020304" pitchFamily="18" charset="0"/>
              </a:rPr>
              <a:t>to </a:t>
            </a:r>
            <a:r>
              <a:rPr lang="en-US" sz="4000" b="1" dirty="0" smtClean="0">
                <a:latin typeface="Times New Roman" panose="02020603050405020304" pitchFamily="18" charset="0"/>
                <a:ea typeface="Times New Roman" panose="02020603050405020304" pitchFamily="18" charset="0"/>
              </a:rPr>
              <a:t>find </a:t>
            </a:r>
            <a:r>
              <a:rPr lang="en-US" sz="4000" b="1" dirty="0">
                <a:latin typeface="Times New Roman" panose="02020603050405020304" pitchFamily="18" charset="0"/>
                <a:ea typeface="Times New Roman" panose="02020603050405020304" pitchFamily="18" charset="0"/>
              </a:rPr>
              <a:t>the </a:t>
            </a:r>
            <a:r>
              <a:rPr lang="en-US" sz="4000" b="1" dirty="0" smtClean="0">
                <a:latin typeface="Times New Roman" panose="02020603050405020304" pitchFamily="18" charset="0"/>
                <a:ea typeface="Times New Roman" panose="02020603050405020304" pitchFamily="18" charset="0"/>
              </a:rPr>
              <a:t>answers</a:t>
            </a:r>
            <a:endParaRPr lang="en-US" sz="4000" dirty="0"/>
          </a:p>
        </p:txBody>
      </p:sp>
      <p:sp>
        <p:nvSpPr>
          <p:cNvPr id="21" name="Rectangle 20"/>
          <p:cNvSpPr/>
          <p:nvPr/>
        </p:nvSpPr>
        <p:spPr>
          <a:xfrm>
            <a:off x="7388585" y="7553709"/>
            <a:ext cx="6332503" cy="707886"/>
          </a:xfrm>
          <a:prstGeom prst="rect">
            <a:avLst/>
          </a:prstGeom>
        </p:spPr>
        <p:txBody>
          <a:bodyPr wrap="none">
            <a:spAutoFit/>
          </a:bodyPr>
          <a:lstStyle/>
          <a:p>
            <a:r>
              <a:rPr lang="en-US" sz="4000" b="1" dirty="0">
                <a:latin typeface="Times New Roman" panose="02020603050405020304" pitchFamily="18" charset="0"/>
                <a:ea typeface="Times New Roman" panose="02020603050405020304" pitchFamily="18" charset="0"/>
              </a:rPr>
              <a:t>Eliminate </a:t>
            </a:r>
            <a:r>
              <a:rPr lang="en-US" sz="4000" b="1" dirty="0" smtClean="0">
                <a:latin typeface="Times New Roman" panose="02020603050405020304" pitchFamily="18" charset="0"/>
                <a:ea typeface="Times New Roman" panose="02020603050405020304" pitchFamily="18" charset="0"/>
              </a:rPr>
              <a:t>incorrect answers</a:t>
            </a:r>
            <a:endParaRPr lang="en-US" sz="4000" dirty="0"/>
          </a:p>
        </p:txBody>
      </p:sp>
      <p:sp>
        <p:nvSpPr>
          <p:cNvPr id="22" name="TextBox 13"/>
          <p:cNvSpPr txBox="1"/>
          <p:nvPr/>
        </p:nvSpPr>
        <p:spPr>
          <a:xfrm>
            <a:off x="5680581" y="8835381"/>
            <a:ext cx="1703265" cy="1000274"/>
          </a:xfrm>
          <a:prstGeom prst="rect">
            <a:avLst/>
          </a:prstGeom>
        </p:spPr>
        <p:txBody>
          <a:bodyPr lIns="0" tIns="0" rIns="0" bIns="0" rtlCol="0" anchor="t">
            <a:spAutoFit/>
          </a:bodyPr>
          <a:lstStyle/>
          <a:p>
            <a:pPr algn="ctr">
              <a:lnSpc>
                <a:spcPts val="7778"/>
              </a:lnSpc>
            </a:pPr>
            <a:r>
              <a:rPr lang="en-US" sz="6428" dirty="0" smtClean="0">
                <a:solidFill>
                  <a:srgbClr val="443C45"/>
                </a:solidFill>
                <a:latin typeface="Mango AC"/>
                <a:ea typeface="Mango AC"/>
                <a:cs typeface="Mango AC"/>
                <a:sym typeface="Mango AC"/>
              </a:rPr>
              <a:t>05</a:t>
            </a:r>
            <a:endParaRPr lang="en-US" sz="6428" dirty="0">
              <a:solidFill>
                <a:srgbClr val="443C45"/>
              </a:solidFill>
              <a:latin typeface="Mango AC"/>
              <a:ea typeface="Mango AC"/>
              <a:cs typeface="Mango AC"/>
              <a:sym typeface="Mango AC"/>
            </a:endParaRPr>
          </a:p>
        </p:txBody>
      </p:sp>
      <p:sp>
        <p:nvSpPr>
          <p:cNvPr id="23" name="Rectangle 22"/>
          <p:cNvSpPr/>
          <p:nvPr/>
        </p:nvSpPr>
        <p:spPr>
          <a:xfrm>
            <a:off x="7400620" y="8868235"/>
            <a:ext cx="4820872" cy="707886"/>
          </a:xfrm>
          <a:prstGeom prst="rect">
            <a:avLst/>
          </a:prstGeom>
        </p:spPr>
        <p:txBody>
          <a:bodyPr wrap="none">
            <a:spAutoFit/>
          </a:bodyPr>
          <a:lstStyle/>
          <a:p>
            <a:r>
              <a:rPr lang="en-US" sz="4000" b="1" dirty="0">
                <a:latin typeface="Times New Roman" panose="02020603050405020304" pitchFamily="18" charset="0"/>
                <a:ea typeface="Times New Roman" panose="02020603050405020304" pitchFamily="18" charset="0"/>
              </a:rPr>
              <a:t>Review </a:t>
            </a:r>
            <a:r>
              <a:rPr lang="en-US" sz="4000" b="1" dirty="0" smtClean="0">
                <a:latin typeface="Times New Roman" panose="02020603050405020304" pitchFamily="18" charset="0"/>
                <a:ea typeface="Times New Roman" panose="02020603050405020304" pitchFamily="18" charset="0"/>
              </a:rPr>
              <a:t>your answers</a:t>
            </a:r>
            <a:endParaRPr lang="en-US" sz="4000" dirty="0"/>
          </a:p>
        </p:txBody>
      </p:sp>
      <p:pic>
        <p:nvPicPr>
          <p:cNvPr id="24" name="Reading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468300" y="-301657"/>
            <a:ext cx="2337100" cy="23371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48"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1"/>
          <p:cNvGrpSpPr/>
          <p:nvPr/>
        </p:nvGrpSpPr>
        <p:grpSpPr>
          <a:xfrm rot="-10800000">
            <a:off x="1446941" y="4026971"/>
            <a:ext cx="7348530" cy="1453277"/>
            <a:chOff x="0" y="0"/>
            <a:chExt cx="24863924" cy="3083735"/>
          </a:xfrm>
          <a:solidFill>
            <a:schemeClr val="tx2">
              <a:lumMod val="20000"/>
              <a:lumOff val="80000"/>
            </a:schemeClr>
          </a:solidFill>
        </p:grpSpPr>
        <p:sp>
          <p:nvSpPr>
            <p:cNvPr id="13" name="Freeform 122"/>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grpFill/>
          </p:spPr>
        </p:sp>
      </p:grpSp>
      <p:sp>
        <p:nvSpPr>
          <p:cNvPr id="14" name="Freeform 122"/>
          <p:cNvSpPr/>
          <p:nvPr/>
        </p:nvSpPr>
        <p:spPr>
          <a:xfrm rot="10800000">
            <a:off x="9397949" y="7820701"/>
            <a:ext cx="7350819" cy="1189099"/>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chemeClr val="accent3">
              <a:lumMod val="60000"/>
              <a:lumOff val="40000"/>
            </a:schemeClr>
          </a:solidFill>
        </p:spPr>
      </p:sp>
      <p:sp>
        <p:nvSpPr>
          <p:cNvPr id="15" name="Freeform 122"/>
          <p:cNvSpPr/>
          <p:nvPr/>
        </p:nvSpPr>
        <p:spPr>
          <a:xfrm rot="10800000">
            <a:off x="1384231" y="6181223"/>
            <a:ext cx="7350819" cy="913314"/>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chemeClr val="accent6">
              <a:lumMod val="60000"/>
              <a:lumOff val="40000"/>
            </a:schemeClr>
          </a:solidFill>
        </p:spPr>
      </p:sp>
      <p:sp>
        <p:nvSpPr>
          <p:cNvPr id="16" name="Freeform 122"/>
          <p:cNvSpPr/>
          <p:nvPr/>
        </p:nvSpPr>
        <p:spPr>
          <a:xfrm rot="10800000">
            <a:off x="1398499" y="2186642"/>
            <a:ext cx="7350819" cy="1283479"/>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F00"/>
          </a:solidFill>
        </p:spPr>
      </p:sp>
      <p:sp>
        <p:nvSpPr>
          <p:cNvPr id="18" name="Freeform 122"/>
          <p:cNvSpPr/>
          <p:nvPr/>
        </p:nvSpPr>
        <p:spPr>
          <a:xfrm rot="10800000">
            <a:off x="9156035" y="4071134"/>
            <a:ext cx="7607488" cy="1355844"/>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chemeClr val="accent1">
              <a:lumMod val="40000"/>
              <a:lumOff val="60000"/>
            </a:schemeClr>
          </a:solidFill>
        </p:spPr>
      </p:sp>
      <p:sp>
        <p:nvSpPr>
          <p:cNvPr id="19" name="Freeform 122"/>
          <p:cNvSpPr/>
          <p:nvPr/>
        </p:nvSpPr>
        <p:spPr>
          <a:xfrm rot="10800000">
            <a:off x="9169265" y="2186642"/>
            <a:ext cx="7594257" cy="1283480"/>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F00"/>
          </a:solidFill>
        </p:spPr>
      </p:sp>
      <p:sp>
        <p:nvSpPr>
          <p:cNvPr id="20" name="Freeform 122"/>
          <p:cNvSpPr/>
          <p:nvPr/>
        </p:nvSpPr>
        <p:spPr>
          <a:xfrm rot="10800000">
            <a:off x="1476345" y="7873650"/>
            <a:ext cx="7350819" cy="1189099"/>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chemeClr val="accent3">
              <a:lumMod val="60000"/>
              <a:lumOff val="40000"/>
            </a:schemeClr>
          </a:solidFill>
        </p:spPr>
      </p:sp>
      <p:sp>
        <p:nvSpPr>
          <p:cNvPr id="21" name="Freeform 122"/>
          <p:cNvSpPr/>
          <p:nvPr/>
        </p:nvSpPr>
        <p:spPr>
          <a:xfrm rot="10800000">
            <a:off x="9145203" y="558332"/>
            <a:ext cx="7456249" cy="913314"/>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3DE"/>
          </a:solidFill>
        </p:spPr>
      </p:sp>
      <p:sp>
        <p:nvSpPr>
          <p:cNvPr id="22" name="Freeform 122"/>
          <p:cNvSpPr/>
          <p:nvPr/>
        </p:nvSpPr>
        <p:spPr>
          <a:xfrm rot="10800000">
            <a:off x="1295400" y="558331"/>
            <a:ext cx="7350819" cy="913314"/>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3DE"/>
          </a:solidFill>
        </p:spPr>
      </p:sp>
      <p:sp>
        <p:nvSpPr>
          <p:cNvPr id="24" name="Freeform 122"/>
          <p:cNvSpPr/>
          <p:nvPr/>
        </p:nvSpPr>
        <p:spPr>
          <a:xfrm rot="10800000">
            <a:off x="9315646" y="6275692"/>
            <a:ext cx="7544934" cy="913314"/>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chemeClr val="accent6">
              <a:lumMod val="60000"/>
              <a:lumOff val="40000"/>
            </a:schemeClr>
          </a:solidFill>
        </p:spPr>
      </p:sp>
      <p:sp>
        <p:nvSpPr>
          <p:cNvPr id="25" name="Rectangle 24"/>
          <p:cNvSpPr/>
          <p:nvPr/>
        </p:nvSpPr>
        <p:spPr>
          <a:xfrm>
            <a:off x="1905000" y="514666"/>
            <a:ext cx="5089855" cy="892552"/>
          </a:xfrm>
          <a:prstGeom prst="rect">
            <a:avLst/>
          </a:prstGeom>
        </p:spPr>
        <p:txBody>
          <a:bodyPr wrap="none">
            <a:spAutoFit/>
          </a:bodyPr>
          <a:lstStyle/>
          <a:p>
            <a:pPr lvl="0">
              <a:lnSpc>
                <a:spcPct val="130000"/>
              </a:lnSpc>
              <a:spcAft>
                <a:spcPts val="800"/>
              </a:spcAft>
            </a:pP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1. Main idea questions</a:t>
            </a:r>
            <a:endParaRPr lang="en-US" sz="4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9448800" y="582920"/>
            <a:ext cx="6481261" cy="732508"/>
          </a:xfrm>
          <a:prstGeom prst="rect">
            <a:avLst/>
          </a:prstGeom>
        </p:spPr>
        <p:txBody>
          <a:bodyPr wrap="none">
            <a:spAutoFit/>
          </a:bodyPr>
          <a:lstStyle/>
          <a:p>
            <a:pPr lvl="0">
              <a:lnSpc>
                <a:spcPct val="130000"/>
              </a:lnSpc>
              <a:spcAft>
                <a:spcPts val="800"/>
              </a:spcAft>
            </a:pP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What is the main idea of the passage? </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1905000" y="2313547"/>
            <a:ext cx="4192173" cy="707886"/>
          </a:xfrm>
          <a:prstGeom prst="rect">
            <a:avLst/>
          </a:prstGeom>
        </p:spPr>
        <p:txBody>
          <a:bodyPr wrap="none">
            <a:spAutoFit/>
          </a:bodyPr>
          <a:lstStyle/>
          <a:p>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2. Detail </a:t>
            </a:r>
            <a:r>
              <a:rPr lang="en-US" sz="40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questions</a:t>
            </a:r>
            <a:endParaRPr lang="en-US" dirty="0"/>
          </a:p>
        </p:txBody>
      </p:sp>
      <p:sp>
        <p:nvSpPr>
          <p:cNvPr id="28" name="Rectangle 27"/>
          <p:cNvSpPr/>
          <p:nvPr/>
        </p:nvSpPr>
        <p:spPr>
          <a:xfrm>
            <a:off x="9545290" y="2164348"/>
            <a:ext cx="6761509" cy="1372683"/>
          </a:xfrm>
          <a:prstGeom prst="rect">
            <a:avLst/>
          </a:prstGeom>
        </p:spPr>
        <p:txBody>
          <a:bodyPr wrap="square">
            <a:spAutoFit/>
          </a:bodyPr>
          <a:lstStyle/>
          <a:p>
            <a:pPr lvl="0">
              <a:lnSpc>
                <a:spcPct val="130000"/>
              </a:lnSpc>
              <a:spcAft>
                <a:spcPts val="800"/>
              </a:spcAft>
            </a:pPr>
            <a:r>
              <a:rPr lang="en-US" sz="3200" dirty="0">
                <a:solidFill>
                  <a:srgbClr val="0070C0"/>
                </a:solidFill>
                <a:latin typeface="Times New Roman" panose="02020603050405020304" pitchFamily="18" charset="0"/>
                <a:ea typeface="Aptos"/>
                <a:cs typeface="Times New Roman" panose="02020603050405020304" pitchFamily="18" charset="0"/>
              </a:rPr>
              <a:t>How is most of the difficult and dangerous work done today?</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2070490" y="4209508"/>
            <a:ext cx="5389360" cy="892552"/>
          </a:xfrm>
          <a:prstGeom prst="rect">
            <a:avLst/>
          </a:prstGeom>
        </p:spPr>
        <p:txBody>
          <a:bodyPr wrap="none">
            <a:spAutoFit/>
          </a:bodyPr>
          <a:lstStyle/>
          <a:p>
            <a:pPr lvl="0">
              <a:lnSpc>
                <a:spcPct val="130000"/>
              </a:lnSpc>
              <a:spcAft>
                <a:spcPts val="800"/>
              </a:spcAft>
            </a:pP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3. Vocabulary questions</a:t>
            </a:r>
            <a:endParaRPr lang="en-US" sz="4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p:cNvSpPr/>
          <p:nvPr/>
        </p:nvSpPr>
        <p:spPr>
          <a:xfrm>
            <a:off x="9380620" y="4054295"/>
            <a:ext cx="6926179" cy="1372683"/>
          </a:xfrm>
          <a:prstGeom prst="rect">
            <a:avLst/>
          </a:prstGeom>
        </p:spPr>
        <p:txBody>
          <a:bodyPr wrap="square">
            <a:spAutoFit/>
          </a:bodyPr>
          <a:lstStyle/>
          <a:p>
            <a:pPr lvl="0">
              <a:lnSpc>
                <a:spcPct val="130000"/>
              </a:lnSpc>
            </a:pPr>
            <a:r>
              <a:rPr lang="en-US" sz="3200" dirty="0" smtClean="0">
                <a:solidFill>
                  <a:srgbClr val="0070C0"/>
                </a:solidFill>
                <a:latin typeface="Times New Roman" panose="02020603050405020304" pitchFamily="18" charset="0"/>
                <a:ea typeface="Aptos"/>
                <a:cs typeface="Times New Roman" panose="02020603050405020304" pitchFamily="18" charset="0"/>
              </a:rPr>
              <a:t>The </a:t>
            </a:r>
            <a:r>
              <a:rPr lang="en-US" sz="3200" dirty="0">
                <a:solidFill>
                  <a:srgbClr val="0070C0"/>
                </a:solidFill>
                <a:latin typeface="Times New Roman" panose="02020603050405020304" pitchFamily="18" charset="0"/>
                <a:ea typeface="Aptos"/>
                <a:cs typeface="Times New Roman" panose="02020603050405020304" pitchFamily="18" charset="0"/>
              </a:rPr>
              <a:t>word “</a:t>
            </a:r>
            <a:r>
              <a:rPr lang="en-US" sz="3200" i="1" u="sng" dirty="0">
                <a:solidFill>
                  <a:srgbClr val="0070C0"/>
                </a:solidFill>
                <a:latin typeface="Times New Roman" panose="02020603050405020304" pitchFamily="18" charset="0"/>
                <a:ea typeface="Aptos"/>
                <a:cs typeface="Times New Roman" panose="02020603050405020304" pitchFamily="18" charset="0"/>
              </a:rPr>
              <a:t>significantly</a:t>
            </a:r>
            <a:r>
              <a:rPr lang="en-US" sz="3200" dirty="0">
                <a:solidFill>
                  <a:srgbClr val="0070C0"/>
                </a:solidFill>
                <a:latin typeface="Times New Roman" panose="02020603050405020304" pitchFamily="18" charset="0"/>
                <a:ea typeface="Aptos"/>
                <a:cs typeface="Times New Roman" panose="02020603050405020304" pitchFamily="18" charset="0"/>
              </a:rPr>
              <a:t>” is closest in meaning to ______.</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077666" y="6123007"/>
            <a:ext cx="5178341" cy="892552"/>
          </a:xfrm>
          <a:prstGeom prst="rect">
            <a:avLst/>
          </a:prstGeom>
        </p:spPr>
        <p:txBody>
          <a:bodyPr wrap="none">
            <a:spAutoFit/>
          </a:bodyPr>
          <a:lstStyle/>
          <a:p>
            <a:pPr lvl="0">
              <a:lnSpc>
                <a:spcPct val="130000"/>
              </a:lnSpc>
              <a:spcAft>
                <a:spcPts val="800"/>
              </a:spcAft>
            </a:pPr>
            <a:r>
              <a:rPr lang="nl-NL"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Reference Questions</a:t>
            </a:r>
            <a:endParaRPr lang="en-US" sz="4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9397948" y="6352935"/>
            <a:ext cx="7584127" cy="732508"/>
          </a:xfrm>
          <a:prstGeom prst="rect">
            <a:avLst/>
          </a:prstGeom>
        </p:spPr>
        <p:txBody>
          <a:bodyPr wrap="none">
            <a:spAutoFit/>
          </a:bodyPr>
          <a:lstStyle/>
          <a:p>
            <a:pPr lvl="0">
              <a:lnSpc>
                <a:spcPct val="130000"/>
              </a:lnSpc>
              <a:spcAft>
                <a:spcPts val="800"/>
              </a:spcAft>
              <a:tabLst>
                <a:tab pos="3261360" algn="l"/>
              </a:tabLst>
            </a:pPr>
            <a:r>
              <a:rPr lang="nl-NL"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What </a:t>
            </a: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does the word “they” in line </a:t>
            </a:r>
            <a:r>
              <a:rPr lang="nl-NL"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refer to?</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p:cNvSpPr/>
          <p:nvPr/>
        </p:nvSpPr>
        <p:spPr>
          <a:xfrm>
            <a:off x="2000085" y="7873649"/>
            <a:ext cx="6147645" cy="892552"/>
          </a:xfrm>
          <a:prstGeom prst="rect">
            <a:avLst/>
          </a:prstGeom>
        </p:spPr>
        <p:txBody>
          <a:bodyPr wrap="none">
            <a:spAutoFit/>
          </a:bodyPr>
          <a:lstStyle/>
          <a:p>
            <a:pPr lvl="0">
              <a:lnSpc>
                <a:spcPct val="130000"/>
              </a:lnSpc>
              <a:spcAft>
                <a:spcPts val="800"/>
              </a:spcAft>
            </a:pPr>
            <a:r>
              <a:rPr lang="nl-NL"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5. True/ Not True questions</a:t>
            </a:r>
            <a:endParaRPr lang="en-US" sz="4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33"/>
          <p:cNvSpPr/>
          <p:nvPr/>
        </p:nvSpPr>
        <p:spPr>
          <a:xfrm>
            <a:off x="9560032" y="7747096"/>
            <a:ext cx="7056162" cy="1372683"/>
          </a:xfrm>
          <a:prstGeom prst="rect">
            <a:avLst/>
          </a:prstGeom>
        </p:spPr>
        <p:txBody>
          <a:bodyPr wrap="square">
            <a:spAutoFit/>
          </a:bodyPr>
          <a:lstStyle/>
          <a:p>
            <a:pPr lvl="0">
              <a:lnSpc>
                <a:spcPct val="130000"/>
              </a:lnSpc>
              <a:spcAft>
                <a:spcPts val="800"/>
              </a:spcAft>
            </a:pPr>
            <a:r>
              <a:rPr lang="en-US" sz="3200" dirty="0" smtClean="0">
                <a:solidFill>
                  <a:srgbClr val="0070C0"/>
                </a:solidFill>
                <a:latin typeface="Times New Roman" panose="02020603050405020304" pitchFamily="18" charset="0"/>
                <a:ea typeface="Aptos"/>
                <a:cs typeface="Times New Roman" panose="02020603050405020304" pitchFamily="18" charset="0"/>
              </a:rPr>
              <a:t>Which </a:t>
            </a:r>
            <a:r>
              <a:rPr lang="en-US" sz="3200" dirty="0">
                <a:solidFill>
                  <a:srgbClr val="0070C0"/>
                </a:solidFill>
                <a:latin typeface="Times New Roman" panose="02020603050405020304" pitchFamily="18" charset="0"/>
                <a:ea typeface="Aptos"/>
                <a:cs typeface="Times New Roman" panose="02020603050405020304" pitchFamily="18" charset="0"/>
              </a:rPr>
              <a:t>sentence is NOT TRUE according to the passage? </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eform 11"/>
          <p:cNvSpPr/>
          <p:nvPr/>
        </p:nvSpPr>
        <p:spPr>
          <a:xfrm>
            <a:off x="-12696" y="-245877"/>
            <a:ext cx="2236902" cy="3492688"/>
          </a:xfrm>
          <a:custGeom>
            <a:avLst/>
            <a:gdLst/>
            <a:ahLst/>
            <a:cxnLst/>
            <a:rect l="l" t="t" r="r" b="b"/>
            <a:pathLst>
              <a:path w="6840717" h="6455149">
                <a:moveTo>
                  <a:pt x="0" y="0"/>
                </a:moveTo>
                <a:lnTo>
                  <a:pt x="6840716" y="0"/>
                </a:lnTo>
                <a:lnTo>
                  <a:pt x="6840716" y="6455149"/>
                </a:lnTo>
                <a:lnTo>
                  <a:pt x="0" y="6455149"/>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6321852" y="7487721"/>
            <a:ext cx="1775499" cy="2556959"/>
          </a:xfrm>
          <a:custGeom>
            <a:avLst/>
            <a:gdLst/>
            <a:ahLst/>
            <a:cxnLst/>
            <a:rect l="l" t="t" r="r" b="b"/>
            <a:pathLst>
              <a:path w="5769724" h="5643839">
                <a:moveTo>
                  <a:pt x="0" y="0"/>
                </a:moveTo>
                <a:lnTo>
                  <a:pt x="5769724" y="0"/>
                </a:lnTo>
                <a:lnTo>
                  <a:pt x="5769724" y="5643839"/>
                </a:lnTo>
                <a:lnTo>
                  <a:pt x="0" y="5643839"/>
                </a:lnTo>
                <a:lnTo>
                  <a:pt x="0" y="0"/>
                </a:lnTo>
                <a:close/>
              </a:path>
            </a:pathLst>
          </a:custGeom>
          <a:blipFill>
            <a:blip r:embed="rId10">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B6B6"/>
        </a:solidFill>
        <a:effectLst/>
      </p:bgPr>
    </p:bg>
    <p:spTree>
      <p:nvGrpSpPr>
        <p:cNvPr id="1" name=""/>
        <p:cNvGrpSpPr/>
        <p:nvPr/>
      </p:nvGrpSpPr>
      <p:grpSpPr>
        <a:xfrm>
          <a:off x="0" y="0"/>
          <a:ext cx="0" cy="0"/>
          <a:chOff x="0" y="0"/>
          <a:chExt cx="0" cy="0"/>
        </a:xfrm>
      </p:grpSpPr>
      <p:grpSp>
        <p:nvGrpSpPr>
          <p:cNvPr id="2" name="Group 2"/>
          <p:cNvGrpSpPr/>
          <p:nvPr/>
        </p:nvGrpSpPr>
        <p:grpSpPr>
          <a:xfrm>
            <a:off x="837269" y="571500"/>
            <a:ext cx="16917331" cy="9237895"/>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48202" y="1201351"/>
            <a:ext cx="14635369"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6B6"/>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24450"/>
            <a:ext cx="8828120" cy="0"/>
          </a:xfrm>
          <a:prstGeom prst="line">
            <a:avLst/>
          </a:prstGeom>
          <a:ln w="38100" cap="flat">
            <a:solidFill>
              <a:srgbClr val="FC3901"/>
            </a:solidFill>
            <a:prstDash val="solid"/>
            <a:headEnd type="none" w="sm" len="sm"/>
            <a:tailEnd type="none" w="sm" len="sm"/>
          </a:ln>
        </p:spPr>
      </p:sp>
      <p:sp>
        <p:nvSpPr>
          <p:cNvPr id="69" name="Rectangle 68"/>
          <p:cNvSpPr/>
          <p:nvPr/>
        </p:nvSpPr>
        <p:spPr>
          <a:xfrm>
            <a:off x="2148405" y="1050099"/>
            <a:ext cx="15360523" cy="8557214"/>
          </a:xfrm>
          <a:prstGeom prst="rect">
            <a:avLst/>
          </a:prstGeom>
        </p:spPr>
        <p:txBody>
          <a:bodyPr wrap="square">
            <a:spAutoFit/>
          </a:bodyPr>
          <a:lstStyle/>
          <a:p>
            <a:pPr marL="742950" indent="-742950">
              <a:lnSpc>
                <a:spcPct val="130000"/>
              </a:lnSpc>
              <a:spcAft>
                <a:spcPts val="0"/>
              </a:spcAft>
              <a:buAutoNum type="arabicPeriod"/>
            </a:pPr>
            <a:r>
              <a:rPr lang="en-US" sz="3800" b="1" dirty="0" smtClean="0">
                <a:latin typeface="Times New Roman" panose="02020603050405020304" pitchFamily="18" charset="0"/>
                <a:ea typeface="Times New Roman" panose="02020603050405020304" pitchFamily="18" charset="0"/>
                <a:cs typeface="Times New Roman" panose="02020603050405020304" pitchFamily="18" charset="0"/>
              </a:rPr>
              <a:t>Main idea questions (</a:t>
            </a:r>
            <a:r>
              <a:rPr lang="en-US" sz="38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smtClean="0">
                <a:latin typeface="Times New Roman" panose="02020603050405020304" pitchFamily="18" charset="0"/>
                <a:ea typeface="Times New Roman" panose="02020603050405020304" pitchFamily="18" charset="0"/>
                <a:cs typeface="Times New Roman" panose="02020603050405020304" pitchFamily="18" charset="0"/>
              </a:rPr>
              <a:t>hỏi</a:t>
            </a:r>
            <a:r>
              <a:rPr lang="en-US" sz="3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3800" b="1" dirty="0" smtClean="0">
                <a:latin typeface="Times New Roman" panose="02020603050405020304" pitchFamily="18" charset="0"/>
                <a:ea typeface="Times New Roman" panose="02020603050405020304" pitchFamily="18" charset="0"/>
                <a:cs typeface="Times New Roman" panose="02020603050405020304" pitchFamily="18" charset="0"/>
              </a:rPr>
              <a:t> ý </a:t>
            </a:r>
            <a:r>
              <a:rPr lang="en-US" sz="3800" b="1" dirty="0" err="1" smtClean="0">
                <a:latin typeface="Times New Roman" panose="02020603050405020304" pitchFamily="18" charset="0"/>
                <a:ea typeface="Times New Roman" panose="02020603050405020304" pitchFamily="18" charset="0"/>
                <a:cs typeface="Times New Roman" panose="02020603050405020304" pitchFamily="18" charset="0"/>
              </a:rPr>
              <a:t>chính</a:t>
            </a:r>
            <a:r>
              <a:rPr lang="en-US" sz="38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nSpc>
                <a:spcPct val="130000"/>
              </a:lnSpc>
              <a:spcAft>
                <a:spcPts val="800"/>
              </a:spcAft>
            </a:pPr>
            <a:r>
              <a:rPr lang="en-US" sz="3800"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What is the main idea of the passage?</a:t>
            </a:r>
            <a:endParaRPr lang="en-US" sz="3800"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topic sentence,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ở 1-2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5"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800" spc="-35"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lặp</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spc="-3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800" spc="-3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272AB"/>
        </a:solidFill>
        <a:effectLst/>
      </p:bgPr>
    </p:bg>
    <p:spTree>
      <p:nvGrpSpPr>
        <p:cNvPr id="1" name=""/>
        <p:cNvGrpSpPr/>
        <p:nvPr/>
      </p:nvGrpSpPr>
      <p:grpSpPr>
        <a:xfrm>
          <a:off x="0" y="0"/>
          <a:ext cx="0" cy="0"/>
          <a:chOff x="0" y="0"/>
          <a:chExt cx="0" cy="0"/>
        </a:xfrm>
      </p:grpSpPr>
      <p:grpSp>
        <p:nvGrpSpPr>
          <p:cNvPr id="2" name="Group 2"/>
          <p:cNvGrpSpPr/>
          <p:nvPr/>
        </p:nvGrpSpPr>
        <p:grpSpPr>
          <a:xfrm>
            <a:off x="837269" y="729445"/>
            <a:ext cx="16613461" cy="8828110"/>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54082" y="1098131"/>
            <a:ext cx="14635369"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72AB"/>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24450"/>
            <a:ext cx="8828120" cy="0"/>
          </a:xfrm>
          <a:prstGeom prst="line">
            <a:avLst/>
          </a:prstGeom>
          <a:ln w="38100" cap="flat">
            <a:solidFill>
              <a:srgbClr val="FC3901"/>
            </a:solidFill>
            <a:prstDash val="solid"/>
            <a:headEnd type="none" w="sm" len="sm"/>
            <a:tailEnd type="none" w="sm" len="sm"/>
          </a:ln>
        </p:spPr>
      </p:sp>
      <p:sp>
        <p:nvSpPr>
          <p:cNvPr id="67" name="TextBox 67"/>
          <p:cNvSpPr txBox="1"/>
          <p:nvPr/>
        </p:nvSpPr>
        <p:spPr>
          <a:xfrm>
            <a:off x="5984633" y="2270323"/>
            <a:ext cx="1444753" cy="339725"/>
          </a:xfrm>
          <a:prstGeom prst="rect">
            <a:avLst/>
          </a:prstGeom>
        </p:spPr>
        <p:txBody>
          <a:bodyPr lIns="0" tIns="0" rIns="0" bIns="0" rtlCol="0" anchor="t">
            <a:spAutoFit/>
          </a:bodyPr>
          <a:lstStyle/>
          <a:p>
            <a:pPr algn="ctr">
              <a:lnSpc>
                <a:spcPts val="2799"/>
              </a:lnSpc>
            </a:pPr>
            <a:r>
              <a:rPr lang="en-US" sz="1999">
                <a:solidFill>
                  <a:srgbClr val="FFFFFF"/>
                </a:solidFill>
                <a:latin typeface="More Sugar Thin"/>
                <a:ea typeface="More Sugar Thin"/>
                <a:cs typeface="More Sugar Thin"/>
                <a:sym typeface="More Sugar Thin"/>
              </a:rPr>
              <a:t>That's mine!</a:t>
            </a:r>
          </a:p>
        </p:txBody>
      </p:sp>
      <p:sp>
        <p:nvSpPr>
          <p:cNvPr id="69" name="Rectangle 68"/>
          <p:cNvSpPr/>
          <p:nvPr/>
        </p:nvSpPr>
        <p:spPr>
          <a:xfrm>
            <a:off x="2126576" y="1818483"/>
            <a:ext cx="15196648" cy="6076535"/>
          </a:xfrm>
          <a:prstGeom prst="rect">
            <a:avLst/>
          </a:prstGeom>
        </p:spPr>
        <p:txBody>
          <a:bodyPr wrap="square">
            <a:spAutoFit/>
          </a:bodyPr>
          <a:lstStyle/>
          <a:p>
            <a:pPr>
              <a:lnSpc>
                <a:spcPct val="130000"/>
              </a:lnSpc>
              <a:spcAft>
                <a:spcPts val="0"/>
              </a:spcAft>
            </a:pP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2. Detail questions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50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nSpc>
                <a:spcPct val="130000"/>
              </a:lnSpc>
              <a:spcAft>
                <a:spcPts val="800"/>
              </a:spcAft>
            </a:pPr>
            <a:r>
              <a:rPr lang="en-US" sz="4400" i="1" dirty="0">
                <a:solidFill>
                  <a:srgbClr val="0070C0"/>
                </a:solidFill>
                <a:latin typeface="Times New Roman" panose="02020603050405020304" pitchFamily="18" charset="0"/>
                <a:ea typeface="Aptos"/>
                <a:cs typeface="Times New Roman" panose="02020603050405020304" pitchFamily="18" charset="0"/>
              </a:rPr>
              <a:t>How is most of the difficult and dangerous work done </a:t>
            </a:r>
            <a:r>
              <a:rPr lang="en-US" sz="4400" i="1" dirty="0" smtClean="0">
                <a:solidFill>
                  <a:srgbClr val="0070C0"/>
                </a:solidFill>
                <a:latin typeface="Times New Roman" panose="02020603050405020304" pitchFamily="18" charset="0"/>
                <a:ea typeface="Aptos"/>
                <a:cs typeface="Times New Roman" panose="02020603050405020304" pitchFamily="18" charset="0"/>
              </a:rPr>
              <a:t>today</a:t>
            </a:r>
            <a:r>
              <a:rPr lang="en-US" sz="4400" i="1" dirty="0">
                <a:solidFill>
                  <a:srgbClr val="0070C0"/>
                </a:solidFill>
                <a:latin typeface="Times New Roman" panose="02020603050405020304" pitchFamily="18" charset="0"/>
                <a:ea typeface="Aptos"/>
                <a:cs typeface="Times New Roman" panose="02020603050405020304" pitchFamily="18" charset="0"/>
              </a:rPr>
              <a:t>?</a:t>
            </a:r>
            <a:endParaRPr lang="en-US" sz="4400" i="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5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50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B77B"/>
        </a:solidFill>
        <a:effectLst/>
      </p:bgPr>
    </p:bg>
    <p:spTree>
      <p:nvGrpSpPr>
        <p:cNvPr id="1" name=""/>
        <p:cNvGrpSpPr/>
        <p:nvPr/>
      </p:nvGrpSpPr>
      <p:grpSpPr>
        <a:xfrm>
          <a:off x="0" y="0"/>
          <a:ext cx="0" cy="0"/>
          <a:chOff x="0" y="0"/>
          <a:chExt cx="0" cy="0"/>
        </a:xfrm>
      </p:grpSpPr>
      <p:grpSp>
        <p:nvGrpSpPr>
          <p:cNvPr id="2" name="Group 2"/>
          <p:cNvGrpSpPr/>
          <p:nvPr/>
        </p:nvGrpSpPr>
        <p:grpSpPr>
          <a:xfrm>
            <a:off x="837269" y="729445"/>
            <a:ext cx="16613461" cy="8828110"/>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54082" y="1098131"/>
            <a:ext cx="14635369"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p:grpSpPr>
        <p:grpSp>
          <p:nvGrpSpPr>
            <p:cNvPr id="29" name="Group 29"/>
            <p:cNvGrpSpPr/>
            <p:nvPr/>
          </p:nvGrpSpPr>
          <p:grpSpPr>
            <a:xfrm>
              <a:off x="0" y="0"/>
              <a:ext cx="459323" cy="4593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938939"/>
              <a:ext cx="459323" cy="45932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0" y="1877878"/>
              <a:ext cx="459323" cy="45932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2816816"/>
              <a:ext cx="459323" cy="45932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0" y="3755755"/>
              <a:ext cx="459323" cy="45932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0" y="4694694"/>
              <a:ext cx="459323" cy="459323"/>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46" name="TextBox 4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0" y="5633633"/>
              <a:ext cx="459323" cy="45932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49" name="TextBox 4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0" y="6572572"/>
              <a:ext cx="459323" cy="45932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0" y="7511510"/>
              <a:ext cx="459323" cy="459323"/>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0" y="8450449"/>
              <a:ext cx="459323" cy="459323"/>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58" name="TextBox 5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0" y="9389388"/>
              <a:ext cx="459323" cy="459323"/>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61" name="TextBox 6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10328327"/>
              <a:ext cx="459323" cy="459323"/>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77B"/>
              </a:solidFill>
            </p:spPr>
          </p:sp>
          <p:sp>
            <p:nvSpPr>
              <p:cNvPr id="64" name="TextBox 6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5" name="AutoShape 65"/>
          <p:cNvSpPr/>
          <p:nvPr/>
        </p:nvSpPr>
        <p:spPr>
          <a:xfrm rot="-5405178">
            <a:off x="-2517975" y="5124450"/>
            <a:ext cx="8828120" cy="0"/>
          </a:xfrm>
          <a:prstGeom prst="line">
            <a:avLst/>
          </a:prstGeom>
          <a:ln w="38100" cap="flat">
            <a:solidFill>
              <a:srgbClr val="FC3901"/>
            </a:solidFill>
            <a:prstDash val="solid"/>
            <a:headEnd type="none" w="sm" len="sm"/>
            <a:tailEnd type="none" w="sm" len="sm"/>
          </a:ln>
        </p:spPr>
      </p:sp>
      <p:sp>
        <p:nvSpPr>
          <p:cNvPr id="71" name="Rectangle 70"/>
          <p:cNvSpPr/>
          <p:nvPr/>
        </p:nvSpPr>
        <p:spPr>
          <a:xfrm>
            <a:off x="2218139" y="1368044"/>
            <a:ext cx="14451051" cy="7014228"/>
          </a:xfrm>
          <a:prstGeom prst="rect">
            <a:avLst/>
          </a:prstGeom>
        </p:spPr>
        <p:txBody>
          <a:bodyPr wrap="square">
            <a:spAutoFit/>
          </a:bodyPr>
          <a:lstStyle/>
          <a:p>
            <a:pPr>
              <a:lnSpc>
                <a:spcPct val="130000"/>
              </a:lnSpc>
              <a:spcAft>
                <a:spcPts val="0"/>
              </a:spcAft>
            </a:pP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3. Vocabulary questions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ea typeface="Times New Roman" panose="02020603050405020304" pitchFamily="18" charset="0"/>
                <a:cs typeface="Times New Roman" panose="02020603050405020304" pitchFamily="18" charset="0"/>
              </a:rPr>
              <a:t>vựng</a:t>
            </a:r>
            <a:r>
              <a:rPr lang="en-US" sz="50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nSpc>
                <a:spcPct val="130000"/>
              </a:lnSpc>
            </a:pPr>
            <a:r>
              <a:rPr lang="en-US" sz="4600" i="1" dirty="0" smtClean="0">
                <a:solidFill>
                  <a:srgbClr val="0070C0"/>
                </a:solidFill>
                <a:latin typeface="Times New Roman" panose="02020603050405020304" pitchFamily="18" charset="0"/>
                <a:ea typeface="Aptos"/>
                <a:cs typeface="Times New Roman" panose="02020603050405020304" pitchFamily="18" charset="0"/>
              </a:rPr>
              <a:t>    The </a:t>
            </a:r>
            <a:r>
              <a:rPr lang="en-US" sz="4600" i="1" dirty="0">
                <a:solidFill>
                  <a:srgbClr val="0070C0"/>
                </a:solidFill>
                <a:latin typeface="Times New Roman" panose="02020603050405020304" pitchFamily="18" charset="0"/>
                <a:ea typeface="Aptos"/>
                <a:cs typeface="Times New Roman" panose="02020603050405020304" pitchFamily="18" charset="0"/>
              </a:rPr>
              <a:t>word “</a:t>
            </a:r>
            <a:r>
              <a:rPr lang="en-US" sz="4600" i="1" u="sng" dirty="0">
                <a:solidFill>
                  <a:srgbClr val="0070C0"/>
                </a:solidFill>
                <a:latin typeface="Times New Roman" panose="02020603050405020304" pitchFamily="18" charset="0"/>
                <a:ea typeface="Aptos"/>
                <a:cs typeface="Times New Roman" panose="02020603050405020304" pitchFamily="18" charset="0"/>
              </a:rPr>
              <a:t>significantly</a:t>
            </a:r>
            <a:r>
              <a:rPr lang="en-US" sz="4600" i="1" dirty="0">
                <a:solidFill>
                  <a:srgbClr val="0070C0"/>
                </a:solidFill>
                <a:latin typeface="Times New Roman" panose="02020603050405020304" pitchFamily="18" charset="0"/>
                <a:ea typeface="Aptos"/>
                <a:cs typeface="Times New Roman" panose="02020603050405020304" pitchFamily="18" charset="0"/>
              </a:rPr>
              <a:t>” is closest in meaning to </a:t>
            </a:r>
            <a:r>
              <a:rPr lang="en-US" sz="4600" i="1" dirty="0" smtClean="0">
                <a:solidFill>
                  <a:srgbClr val="0070C0"/>
                </a:solidFill>
                <a:latin typeface="Times New Roman" panose="02020603050405020304" pitchFamily="18" charset="0"/>
                <a:ea typeface="Aptos"/>
                <a:cs typeface="Times New Roman" panose="02020603050405020304" pitchFamily="18" charset="0"/>
              </a:rPr>
              <a:t>______.</a:t>
            </a:r>
            <a:endParaRPr lang="en-US" sz="4600" i="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5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xung</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đoán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bớt</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5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837269" y="729445"/>
            <a:ext cx="16613461" cy="8828110"/>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2254082" y="1098131"/>
            <a:ext cx="14635369"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8" name="Group 28"/>
          <p:cNvGrpSpPr/>
          <p:nvPr/>
        </p:nvGrpSpPr>
        <p:grpSpPr>
          <a:xfrm>
            <a:off x="1325175" y="1098131"/>
            <a:ext cx="344492" cy="8090737"/>
            <a:chOff x="0" y="0"/>
            <a:chExt cx="459323" cy="10787650"/>
          </a:xfrm>
          <a:solidFill>
            <a:schemeClr val="tx2">
              <a:lumMod val="60000"/>
              <a:lumOff val="40000"/>
            </a:schemeClr>
          </a:solidFill>
        </p:grpSpPr>
        <p:grpSp>
          <p:nvGrpSpPr>
            <p:cNvPr id="29" name="Group 29"/>
            <p:cNvGrpSpPr/>
            <p:nvPr/>
          </p:nvGrpSpPr>
          <p:grpSpPr>
            <a:xfrm>
              <a:off x="0" y="0"/>
              <a:ext cx="459323" cy="459323"/>
              <a:chOff x="0" y="0"/>
              <a:chExt cx="812800" cy="812800"/>
            </a:xfrm>
            <a:grpFill/>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1" name="TextBox 31"/>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2" name="Group 32"/>
            <p:cNvGrpSpPr/>
            <p:nvPr/>
          </p:nvGrpSpPr>
          <p:grpSpPr>
            <a:xfrm>
              <a:off x="0" y="938939"/>
              <a:ext cx="459323" cy="459323"/>
              <a:chOff x="0" y="0"/>
              <a:chExt cx="812800" cy="812800"/>
            </a:xfrm>
            <a:grpFill/>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4" name="TextBox 34"/>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5" name="Group 35"/>
            <p:cNvGrpSpPr/>
            <p:nvPr/>
          </p:nvGrpSpPr>
          <p:grpSpPr>
            <a:xfrm>
              <a:off x="0" y="1877878"/>
              <a:ext cx="459323" cy="459323"/>
              <a:chOff x="0" y="0"/>
              <a:chExt cx="812800" cy="812800"/>
            </a:xfrm>
            <a:grpFill/>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37" name="TextBox 37"/>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38" name="Group 38"/>
            <p:cNvGrpSpPr/>
            <p:nvPr/>
          </p:nvGrpSpPr>
          <p:grpSpPr>
            <a:xfrm>
              <a:off x="0" y="2816816"/>
              <a:ext cx="459323" cy="459323"/>
              <a:chOff x="0" y="0"/>
              <a:chExt cx="812800" cy="812800"/>
            </a:xfrm>
            <a:grpFill/>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0" name="TextBox 40"/>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1" name="Group 41"/>
            <p:cNvGrpSpPr/>
            <p:nvPr/>
          </p:nvGrpSpPr>
          <p:grpSpPr>
            <a:xfrm>
              <a:off x="0" y="3755755"/>
              <a:ext cx="459323" cy="459323"/>
              <a:chOff x="0" y="0"/>
              <a:chExt cx="812800" cy="812800"/>
            </a:xfrm>
            <a:grpFill/>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3" name="TextBox 43"/>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4" name="Group 44"/>
            <p:cNvGrpSpPr/>
            <p:nvPr/>
          </p:nvGrpSpPr>
          <p:grpSpPr>
            <a:xfrm>
              <a:off x="0" y="4694694"/>
              <a:ext cx="459323" cy="459323"/>
              <a:chOff x="0" y="0"/>
              <a:chExt cx="812800" cy="812800"/>
            </a:xfrm>
            <a:grpFill/>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6" name="TextBox 46"/>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47" name="Group 47"/>
            <p:cNvGrpSpPr/>
            <p:nvPr/>
          </p:nvGrpSpPr>
          <p:grpSpPr>
            <a:xfrm>
              <a:off x="0" y="5633633"/>
              <a:ext cx="459323" cy="459323"/>
              <a:chOff x="0" y="0"/>
              <a:chExt cx="812800" cy="812800"/>
            </a:xfrm>
            <a:grpFill/>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49" name="TextBox 49"/>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0" name="Group 50"/>
            <p:cNvGrpSpPr/>
            <p:nvPr/>
          </p:nvGrpSpPr>
          <p:grpSpPr>
            <a:xfrm>
              <a:off x="0" y="6572572"/>
              <a:ext cx="459323" cy="459323"/>
              <a:chOff x="0" y="0"/>
              <a:chExt cx="812800" cy="812800"/>
            </a:xfrm>
            <a:grpFill/>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2" name="TextBox 52"/>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3" name="Group 53"/>
            <p:cNvGrpSpPr/>
            <p:nvPr/>
          </p:nvGrpSpPr>
          <p:grpSpPr>
            <a:xfrm>
              <a:off x="0" y="7511510"/>
              <a:ext cx="459323" cy="459323"/>
              <a:chOff x="0" y="0"/>
              <a:chExt cx="812800" cy="812800"/>
            </a:xfrm>
            <a:grpFill/>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5" name="TextBox 55"/>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6" name="Group 56"/>
            <p:cNvGrpSpPr/>
            <p:nvPr/>
          </p:nvGrpSpPr>
          <p:grpSpPr>
            <a:xfrm>
              <a:off x="0" y="8450449"/>
              <a:ext cx="459323" cy="459323"/>
              <a:chOff x="0" y="0"/>
              <a:chExt cx="812800" cy="812800"/>
            </a:xfrm>
            <a:grpFill/>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58" name="TextBox 58"/>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59" name="Group 59"/>
            <p:cNvGrpSpPr/>
            <p:nvPr/>
          </p:nvGrpSpPr>
          <p:grpSpPr>
            <a:xfrm>
              <a:off x="0" y="9389388"/>
              <a:ext cx="459323" cy="459323"/>
              <a:chOff x="0" y="0"/>
              <a:chExt cx="812800" cy="812800"/>
            </a:xfrm>
            <a:grpFill/>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61" name="TextBox 61"/>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nvGrpSpPr>
            <p:cNvPr id="62" name="Group 62"/>
            <p:cNvGrpSpPr/>
            <p:nvPr/>
          </p:nvGrpSpPr>
          <p:grpSpPr>
            <a:xfrm>
              <a:off x="0" y="10328327"/>
              <a:ext cx="459323" cy="459323"/>
              <a:chOff x="0" y="0"/>
              <a:chExt cx="812800" cy="812800"/>
            </a:xfrm>
            <a:grpFill/>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sp>
          <p:sp>
            <p:nvSpPr>
              <p:cNvPr id="64" name="TextBox 64"/>
              <p:cNvSpPr txBox="1"/>
              <p:nvPr/>
            </p:nvSpPr>
            <p:spPr>
              <a:xfrm>
                <a:off x="76200" y="38100"/>
                <a:ext cx="660400" cy="698500"/>
              </a:xfrm>
              <a:prstGeom prst="rect">
                <a:avLst/>
              </a:prstGeom>
              <a:grpFill/>
            </p:spPr>
            <p:txBody>
              <a:bodyPr lIns="50800" tIns="50800" rIns="50800" bIns="50800" rtlCol="0" anchor="ctr"/>
              <a:lstStyle/>
              <a:p>
                <a:pPr algn="ctr">
                  <a:lnSpc>
                    <a:spcPts val="2659"/>
                  </a:lnSpc>
                </a:pPr>
                <a:endParaRPr>
                  <a:solidFill>
                    <a:prstClr val="black"/>
                  </a:solidFill>
                </a:endParaRPr>
              </a:p>
            </p:txBody>
          </p:sp>
        </p:grpSp>
      </p:grpSp>
      <p:sp>
        <p:nvSpPr>
          <p:cNvPr id="65" name="AutoShape 65"/>
          <p:cNvSpPr/>
          <p:nvPr/>
        </p:nvSpPr>
        <p:spPr>
          <a:xfrm rot="-5405178">
            <a:off x="-2517975" y="5124450"/>
            <a:ext cx="8828120" cy="0"/>
          </a:xfrm>
          <a:prstGeom prst="line">
            <a:avLst/>
          </a:prstGeom>
          <a:ln w="38100" cap="flat">
            <a:solidFill>
              <a:srgbClr val="FC3901"/>
            </a:solidFill>
            <a:prstDash val="solid"/>
            <a:headEnd type="none" w="sm" len="sm"/>
            <a:tailEnd type="none" w="sm" len="sm"/>
          </a:ln>
        </p:spPr>
      </p:sp>
      <p:sp>
        <p:nvSpPr>
          <p:cNvPr id="67" name="TextBox 67"/>
          <p:cNvSpPr txBox="1"/>
          <p:nvPr/>
        </p:nvSpPr>
        <p:spPr>
          <a:xfrm>
            <a:off x="5984633" y="2140926"/>
            <a:ext cx="1444753" cy="692150"/>
          </a:xfrm>
          <a:prstGeom prst="rect">
            <a:avLst/>
          </a:prstGeom>
        </p:spPr>
        <p:txBody>
          <a:bodyPr lIns="0" tIns="0" rIns="0" bIns="0" rtlCol="0" anchor="t">
            <a:spAutoFit/>
          </a:bodyPr>
          <a:lstStyle/>
          <a:p>
            <a:pPr algn="ctr">
              <a:lnSpc>
                <a:spcPts val="2799"/>
              </a:lnSpc>
            </a:pPr>
            <a:r>
              <a:rPr lang="en-US" sz="1999">
                <a:solidFill>
                  <a:srgbClr val="FFFFFF"/>
                </a:solidFill>
                <a:latin typeface="More Sugar Thin"/>
                <a:ea typeface="More Sugar Thin"/>
                <a:cs typeface="More Sugar Thin"/>
                <a:sym typeface="More Sugar Thin"/>
              </a:rPr>
              <a:t>Give me a break.</a:t>
            </a:r>
          </a:p>
        </p:txBody>
      </p:sp>
      <p:sp>
        <p:nvSpPr>
          <p:cNvPr id="69" name="Rectangle 68"/>
          <p:cNvSpPr/>
          <p:nvPr/>
        </p:nvSpPr>
        <p:spPr>
          <a:xfrm>
            <a:off x="2116045" y="1247811"/>
            <a:ext cx="14374851" cy="7236853"/>
          </a:xfrm>
          <a:prstGeom prst="rect">
            <a:avLst/>
          </a:prstGeom>
        </p:spPr>
        <p:txBody>
          <a:bodyPr wrap="square">
            <a:spAutoFit/>
          </a:bodyPr>
          <a:lstStyle/>
          <a:p>
            <a:pPr marL="457200" algn="just">
              <a:lnSpc>
                <a:spcPct val="130000"/>
              </a:lnSpc>
              <a:spcAft>
                <a:spcPts val="0"/>
              </a:spcAft>
            </a:pPr>
            <a:r>
              <a:rPr lang="nl-NL" sz="4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5. True</a:t>
            </a:r>
            <a:r>
              <a:rPr lang="nl-NL" sz="4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Not True </a:t>
            </a:r>
            <a:r>
              <a:rPr lang="nl-NL" sz="4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questions</a:t>
            </a:r>
            <a:r>
              <a:rPr lang="nl-NL" sz="4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4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 hỏi </a:t>
            </a:r>
            <a:r>
              <a:rPr lang="nl-NL" sz="4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TRUE/NOT </a:t>
            </a:r>
            <a:r>
              <a:rPr lang="nl-NL" sz="44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TRUE) </a:t>
            </a:r>
          </a:p>
          <a:p>
            <a:pPr lvl="0">
              <a:lnSpc>
                <a:spcPct val="130000"/>
              </a:lnSpc>
              <a:spcAft>
                <a:spcPts val="800"/>
              </a:spcAft>
            </a:pPr>
            <a:r>
              <a:rPr lang="en-US" sz="4400" i="1" dirty="0" smtClean="0">
                <a:solidFill>
                  <a:srgbClr val="0070C0"/>
                </a:solidFill>
                <a:latin typeface="Times New Roman" panose="02020603050405020304" pitchFamily="18" charset="0"/>
                <a:ea typeface="Aptos"/>
                <a:cs typeface="Times New Roman" panose="02020603050405020304" pitchFamily="18" charset="0"/>
              </a:rPr>
              <a:t>       Which </a:t>
            </a:r>
            <a:r>
              <a:rPr lang="en-US" sz="4400" i="1" dirty="0">
                <a:solidFill>
                  <a:srgbClr val="0070C0"/>
                </a:solidFill>
                <a:latin typeface="Times New Roman" panose="02020603050405020304" pitchFamily="18" charset="0"/>
                <a:ea typeface="Aptos"/>
                <a:cs typeface="Times New Roman" panose="02020603050405020304" pitchFamily="18" charset="0"/>
              </a:rPr>
              <a:t>sentence is NOT TRUE according to the passage? </a:t>
            </a:r>
            <a:endParaRPr lang="en-US" sz="4400" i="1"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30000"/>
              </a:lnSpc>
              <a:spcAft>
                <a:spcPts val="0"/>
              </a:spcAft>
              <a:buFontTx/>
              <a:buChar char="-"/>
            </a:pPr>
            <a:r>
              <a:rPr 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cẩn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thận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ĐÚNG (TRUE)</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KHÔNG ĐÚNG (NOT TRUE</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nSpc>
                <a:spcPct val="130000"/>
              </a:lnSpc>
              <a:spcAft>
                <a:spcPts val="0"/>
              </a:spcAft>
              <a:buFontTx/>
              <a:buChar char="-"/>
            </a:pPr>
            <a:r>
              <a:rPr lang="nl-NL" sz="4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 </a:t>
            </a:r>
            <a:r>
              <a:rPr lang="nl-NL" sz="4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 nhận định đề bài đưa ra, gạch chân các từ khoá. </a:t>
            </a:r>
            <a:endParaRPr lang="en-US" sz="4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nSpc>
                <a:spcPct val="130000"/>
              </a:lnSpc>
              <a:spcAft>
                <a:spcPts val="0"/>
              </a:spcAft>
              <a:buFontTx/>
              <a:buChar char="-"/>
            </a:pPr>
            <a:r>
              <a:rPr lang="nl-NL" sz="4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Xác </a:t>
            </a:r>
            <a:r>
              <a:rPr lang="nl-NL" sz="4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định thông tin cần tìm nằm ở phần nào của văn bản. </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nSpc>
                <a:spcPct val="130000"/>
              </a:lnSpc>
              <a:spcAft>
                <a:spcPts val="0"/>
              </a:spcAft>
              <a:buFontTx/>
              <a:buChar char="-"/>
            </a:pPr>
            <a:r>
              <a:rPr lang="nl-NL" sz="4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So </a:t>
            </a:r>
            <a:r>
              <a:rPr lang="nl-NL" sz="4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sánh thông tin trong bài đọc và thông tin trong đề bài cho để xác định đúng</a:t>
            </a:r>
            <a:r>
              <a:rPr lang="nl-NL" sz="4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sai</a:t>
            </a:r>
            <a:r>
              <a:rPr lang="nl-NL" sz="4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6904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sp>
        <p:nvSpPr>
          <p:cNvPr id="2" name="Freeform 2"/>
          <p:cNvSpPr/>
          <p:nvPr/>
        </p:nvSpPr>
        <p:spPr>
          <a:xfrm>
            <a:off x="-744669" y="-4745169"/>
            <a:ext cx="19777337" cy="19777337"/>
          </a:xfrm>
          <a:custGeom>
            <a:avLst/>
            <a:gdLst/>
            <a:ahLst/>
            <a:cxnLst/>
            <a:rect l="l" t="t" r="r" b="b"/>
            <a:pathLst>
              <a:path w="19777337" h="19777337">
                <a:moveTo>
                  <a:pt x="0" y="0"/>
                </a:moveTo>
                <a:lnTo>
                  <a:pt x="19777338" y="0"/>
                </a:lnTo>
                <a:lnTo>
                  <a:pt x="19777338" y="19777338"/>
                </a:lnTo>
                <a:lnTo>
                  <a:pt x="0" y="19777338"/>
                </a:lnTo>
                <a:lnTo>
                  <a:pt x="0" y="0"/>
                </a:lnTo>
                <a:close/>
              </a:path>
            </a:pathLst>
          </a:custGeom>
          <a:blipFill>
            <a:blip r:embed="rId2">
              <a:alphaModFix amt="80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801898" y="1154439"/>
            <a:ext cx="4341675" cy="3847538"/>
            <a:chOff x="0" y="0"/>
            <a:chExt cx="8033628" cy="7119301"/>
          </a:xfrm>
        </p:grpSpPr>
        <p:sp>
          <p:nvSpPr>
            <p:cNvPr id="4" name="Freeform 4"/>
            <p:cNvSpPr/>
            <p:nvPr/>
          </p:nvSpPr>
          <p:spPr>
            <a:xfrm>
              <a:off x="-4213" y="0"/>
              <a:ext cx="8037841" cy="7119301"/>
            </a:xfrm>
            <a:custGeom>
              <a:avLst/>
              <a:gdLst/>
              <a:ahLst/>
              <a:cxnLst/>
              <a:rect l="l" t="t" r="r" b="b"/>
              <a:pathLst>
                <a:path w="8037841" h="7119301">
                  <a:moveTo>
                    <a:pt x="278431" y="16918"/>
                  </a:moveTo>
                  <a:cubicBezTo>
                    <a:pt x="278431" y="16918"/>
                    <a:pt x="604014" y="12258"/>
                    <a:pt x="1013205" y="12454"/>
                  </a:cubicBezTo>
                  <a:cubicBezTo>
                    <a:pt x="6382800" y="12671"/>
                    <a:pt x="7763773" y="0"/>
                    <a:pt x="7763773" y="0"/>
                  </a:cubicBezTo>
                  <a:cubicBezTo>
                    <a:pt x="7831236" y="0"/>
                    <a:pt x="7907173" y="0"/>
                    <a:pt x="7985946" y="85073"/>
                  </a:cubicBezTo>
                  <a:cubicBezTo>
                    <a:pt x="8028924" y="131488"/>
                    <a:pt x="8029992" y="240224"/>
                    <a:pt x="8030398" y="320281"/>
                  </a:cubicBezTo>
                  <a:cubicBezTo>
                    <a:pt x="8030398" y="320281"/>
                    <a:pt x="8028693" y="5267918"/>
                    <a:pt x="8028693" y="6356717"/>
                  </a:cubicBezTo>
                  <a:cubicBezTo>
                    <a:pt x="8028693" y="6570876"/>
                    <a:pt x="8037841" y="6870054"/>
                    <a:pt x="8037841" y="6870054"/>
                  </a:cubicBezTo>
                  <a:cubicBezTo>
                    <a:pt x="8037841" y="6998723"/>
                    <a:pt x="8033672" y="7119301"/>
                    <a:pt x="7780834" y="7111167"/>
                  </a:cubicBezTo>
                  <a:cubicBezTo>
                    <a:pt x="7780834" y="7111167"/>
                    <a:pt x="7404361" y="7090868"/>
                    <a:pt x="6575102" y="7098467"/>
                  </a:cubicBezTo>
                  <a:cubicBezTo>
                    <a:pt x="2041430"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FADD92"/>
            </a:solidFill>
          </p:spPr>
        </p:sp>
      </p:grpSp>
      <p:grpSp>
        <p:nvGrpSpPr>
          <p:cNvPr id="5" name="Group 5"/>
          <p:cNvGrpSpPr/>
          <p:nvPr/>
        </p:nvGrpSpPr>
        <p:grpSpPr>
          <a:xfrm>
            <a:off x="7928811" y="1062682"/>
            <a:ext cx="4327195" cy="3820775"/>
            <a:chOff x="0" y="0"/>
            <a:chExt cx="8026434" cy="7087086"/>
          </a:xfrm>
        </p:grpSpPr>
        <p:sp>
          <p:nvSpPr>
            <p:cNvPr id="6" name="Freeform 6"/>
            <p:cNvSpPr/>
            <p:nvPr/>
          </p:nvSpPr>
          <p:spPr>
            <a:xfrm>
              <a:off x="-4213" y="0"/>
              <a:ext cx="8030647" cy="7087086"/>
            </a:xfrm>
            <a:custGeom>
              <a:avLst/>
              <a:gdLst/>
              <a:ahLst/>
              <a:cxnLst/>
              <a:rect l="l" t="t" r="r" b="b"/>
              <a:pathLst>
                <a:path w="8030647" h="7087086">
                  <a:moveTo>
                    <a:pt x="278431" y="16918"/>
                  </a:moveTo>
                  <a:cubicBezTo>
                    <a:pt x="278431" y="16918"/>
                    <a:pt x="604014" y="12258"/>
                    <a:pt x="1013077" y="12454"/>
                  </a:cubicBezTo>
                  <a:cubicBezTo>
                    <a:pt x="6376517" y="12671"/>
                    <a:pt x="7756579" y="0"/>
                    <a:pt x="7756579" y="0"/>
                  </a:cubicBezTo>
                  <a:cubicBezTo>
                    <a:pt x="7824042" y="0"/>
                    <a:pt x="7899979" y="0"/>
                    <a:pt x="7978753" y="85073"/>
                  </a:cubicBezTo>
                  <a:cubicBezTo>
                    <a:pt x="8021731" y="131488"/>
                    <a:pt x="8022799" y="240224"/>
                    <a:pt x="8023203" y="320281"/>
                  </a:cubicBezTo>
                  <a:cubicBezTo>
                    <a:pt x="8023203" y="320281"/>
                    <a:pt x="8021499" y="5241263"/>
                    <a:pt x="8021499" y="6324502"/>
                  </a:cubicBezTo>
                  <a:cubicBezTo>
                    <a:pt x="8021499" y="6538661"/>
                    <a:pt x="8030647" y="6837839"/>
                    <a:pt x="8030647" y="6837839"/>
                  </a:cubicBezTo>
                  <a:cubicBezTo>
                    <a:pt x="8030647" y="6966508"/>
                    <a:pt x="8026478" y="7087086"/>
                    <a:pt x="7773640" y="7078952"/>
                  </a:cubicBezTo>
                  <a:cubicBezTo>
                    <a:pt x="7773640" y="7078952"/>
                    <a:pt x="7397167" y="7058653"/>
                    <a:pt x="6568598" y="7066252"/>
                  </a:cubicBezTo>
                  <a:cubicBezTo>
                    <a:pt x="204012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12727414" y="1154439"/>
            <a:ext cx="4341675" cy="3847538"/>
            <a:chOff x="0" y="0"/>
            <a:chExt cx="8033628" cy="7119301"/>
          </a:xfrm>
        </p:grpSpPr>
        <p:sp>
          <p:nvSpPr>
            <p:cNvPr id="8" name="Freeform 8"/>
            <p:cNvSpPr/>
            <p:nvPr/>
          </p:nvSpPr>
          <p:spPr>
            <a:xfrm>
              <a:off x="-4213" y="0"/>
              <a:ext cx="8037841" cy="7119301"/>
            </a:xfrm>
            <a:custGeom>
              <a:avLst/>
              <a:gdLst/>
              <a:ahLst/>
              <a:cxnLst/>
              <a:rect l="l" t="t" r="r" b="b"/>
              <a:pathLst>
                <a:path w="8037841" h="7119301">
                  <a:moveTo>
                    <a:pt x="278431" y="16918"/>
                  </a:moveTo>
                  <a:cubicBezTo>
                    <a:pt x="278431" y="16918"/>
                    <a:pt x="604014" y="12258"/>
                    <a:pt x="1013205" y="12454"/>
                  </a:cubicBezTo>
                  <a:cubicBezTo>
                    <a:pt x="6382800" y="12671"/>
                    <a:pt x="7763773" y="0"/>
                    <a:pt x="7763773" y="0"/>
                  </a:cubicBezTo>
                  <a:cubicBezTo>
                    <a:pt x="7831236" y="0"/>
                    <a:pt x="7907173" y="0"/>
                    <a:pt x="7985946" y="85073"/>
                  </a:cubicBezTo>
                  <a:cubicBezTo>
                    <a:pt x="8028924" y="131488"/>
                    <a:pt x="8029992" y="240224"/>
                    <a:pt x="8030398" y="320281"/>
                  </a:cubicBezTo>
                  <a:cubicBezTo>
                    <a:pt x="8030398" y="320281"/>
                    <a:pt x="8028693" y="5267918"/>
                    <a:pt x="8028693" y="6356717"/>
                  </a:cubicBezTo>
                  <a:cubicBezTo>
                    <a:pt x="8028693" y="6570876"/>
                    <a:pt x="8037841" y="6870054"/>
                    <a:pt x="8037841" y="6870054"/>
                  </a:cubicBezTo>
                  <a:cubicBezTo>
                    <a:pt x="8037841" y="6998723"/>
                    <a:pt x="8033672" y="7119301"/>
                    <a:pt x="7780834" y="7111167"/>
                  </a:cubicBezTo>
                  <a:cubicBezTo>
                    <a:pt x="7780834" y="7111167"/>
                    <a:pt x="7404361" y="7090868"/>
                    <a:pt x="6575102" y="7098467"/>
                  </a:cubicBezTo>
                  <a:cubicBezTo>
                    <a:pt x="2041430"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CDB4DB"/>
            </a:solidFill>
          </p:spPr>
        </p:sp>
      </p:grpSp>
      <p:grpSp>
        <p:nvGrpSpPr>
          <p:cNvPr id="9" name="Group 9"/>
          <p:cNvGrpSpPr/>
          <p:nvPr/>
        </p:nvGrpSpPr>
        <p:grpSpPr>
          <a:xfrm>
            <a:off x="12845584" y="1062682"/>
            <a:ext cx="4327195" cy="3820775"/>
            <a:chOff x="0" y="0"/>
            <a:chExt cx="8026434" cy="7087086"/>
          </a:xfrm>
        </p:grpSpPr>
        <p:sp>
          <p:nvSpPr>
            <p:cNvPr id="10" name="Freeform 10"/>
            <p:cNvSpPr/>
            <p:nvPr/>
          </p:nvSpPr>
          <p:spPr>
            <a:xfrm>
              <a:off x="-4213" y="0"/>
              <a:ext cx="8030647" cy="7087086"/>
            </a:xfrm>
            <a:custGeom>
              <a:avLst/>
              <a:gdLst/>
              <a:ahLst/>
              <a:cxnLst/>
              <a:rect l="l" t="t" r="r" b="b"/>
              <a:pathLst>
                <a:path w="8030647" h="7087086">
                  <a:moveTo>
                    <a:pt x="278431" y="16918"/>
                  </a:moveTo>
                  <a:cubicBezTo>
                    <a:pt x="278431" y="16918"/>
                    <a:pt x="604014" y="12258"/>
                    <a:pt x="1013077" y="12454"/>
                  </a:cubicBezTo>
                  <a:cubicBezTo>
                    <a:pt x="6376517" y="12671"/>
                    <a:pt x="7756579" y="0"/>
                    <a:pt x="7756579" y="0"/>
                  </a:cubicBezTo>
                  <a:cubicBezTo>
                    <a:pt x="7824042" y="0"/>
                    <a:pt x="7899979" y="0"/>
                    <a:pt x="7978753" y="85073"/>
                  </a:cubicBezTo>
                  <a:cubicBezTo>
                    <a:pt x="8021731" y="131488"/>
                    <a:pt x="8022799" y="240224"/>
                    <a:pt x="8023203" y="320281"/>
                  </a:cubicBezTo>
                  <a:cubicBezTo>
                    <a:pt x="8023203" y="320281"/>
                    <a:pt x="8021499" y="5241263"/>
                    <a:pt x="8021499" y="6324502"/>
                  </a:cubicBezTo>
                  <a:cubicBezTo>
                    <a:pt x="8021499" y="6538661"/>
                    <a:pt x="8030647" y="6837839"/>
                    <a:pt x="8030647" y="6837839"/>
                  </a:cubicBezTo>
                  <a:cubicBezTo>
                    <a:pt x="8030647" y="6966508"/>
                    <a:pt x="8026478" y="7087086"/>
                    <a:pt x="7773640" y="7078952"/>
                  </a:cubicBezTo>
                  <a:cubicBezTo>
                    <a:pt x="7773640" y="7078952"/>
                    <a:pt x="7397167" y="7058653"/>
                    <a:pt x="6568598" y="7066252"/>
                  </a:cubicBezTo>
                  <a:cubicBezTo>
                    <a:pt x="204012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7801898" y="5376780"/>
            <a:ext cx="4341675" cy="3847538"/>
            <a:chOff x="0" y="0"/>
            <a:chExt cx="8033628" cy="7119301"/>
          </a:xfrm>
        </p:grpSpPr>
        <p:sp>
          <p:nvSpPr>
            <p:cNvPr id="14" name="Freeform 14"/>
            <p:cNvSpPr/>
            <p:nvPr/>
          </p:nvSpPr>
          <p:spPr>
            <a:xfrm>
              <a:off x="-4213" y="0"/>
              <a:ext cx="8037841" cy="7119301"/>
            </a:xfrm>
            <a:custGeom>
              <a:avLst/>
              <a:gdLst/>
              <a:ahLst/>
              <a:cxnLst/>
              <a:rect l="l" t="t" r="r" b="b"/>
              <a:pathLst>
                <a:path w="8037841" h="7119301">
                  <a:moveTo>
                    <a:pt x="278431" y="16918"/>
                  </a:moveTo>
                  <a:cubicBezTo>
                    <a:pt x="278431" y="16918"/>
                    <a:pt x="604014" y="12258"/>
                    <a:pt x="1013205" y="12454"/>
                  </a:cubicBezTo>
                  <a:cubicBezTo>
                    <a:pt x="6382800" y="12671"/>
                    <a:pt x="7763773" y="0"/>
                    <a:pt x="7763773" y="0"/>
                  </a:cubicBezTo>
                  <a:cubicBezTo>
                    <a:pt x="7831236" y="0"/>
                    <a:pt x="7907173" y="0"/>
                    <a:pt x="7985946" y="85073"/>
                  </a:cubicBezTo>
                  <a:cubicBezTo>
                    <a:pt x="8028924" y="131488"/>
                    <a:pt x="8029992" y="240224"/>
                    <a:pt x="8030398" y="320281"/>
                  </a:cubicBezTo>
                  <a:cubicBezTo>
                    <a:pt x="8030398" y="320281"/>
                    <a:pt x="8028693" y="5267918"/>
                    <a:pt x="8028693" y="6356717"/>
                  </a:cubicBezTo>
                  <a:cubicBezTo>
                    <a:pt x="8028693" y="6570876"/>
                    <a:pt x="8037841" y="6870054"/>
                    <a:pt x="8037841" y="6870054"/>
                  </a:cubicBezTo>
                  <a:cubicBezTo>
                    <a:pt x="8037841" y="6998723"/>
                    <a:pt x="8033672" y="7119301"/>
                    <a:pt x="7780834" y="7111167"/>
                  </a:cubicBezTo>
                  <a:cubicBezTo>
                    <a:pt x="7780834" y="7111167"/>
                    <a:pt x="7404361" y="7090868"/>
                    <a:pt x="6575102" y="7098467"/>
                  </a:cubicBezTo>
                  <a:cubicBezTo>
                    <a:pt x="2041430"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C1EABC"/>
            </a:solidFill>
          </p:spPr>
        </p:sp>
      </p:grpSp>
      <p:grpSp>
        <p:nvGrpSpPr>
          <p:cNvPr id="15" name="Group 15"/>
          <p:cNvGrpSpPr/>
          <p:nvPr/>
        </p:nvGrpSpPr>
        <p:grpSpPr>
          <a:xfrm>
            <a:off x="7920068" y="5285023"/>
            <a:ext cx="4327195" cy="3820775"/>
            <a:chOff x="0" y="0"/>
            <a:chExt cx="8026434" cy="7087086"/>
          </a:xfrm>
        </p:grpSpPr>
        <p:sp>
          <p:nvSpPr>
            <p:cNvPr id="16" name="Freeform 16"/>
            <p:cNvSpPr/>
            <p:nvPr/>
          </p:nvSpPr>
          <p:spPr>
            <a:xfrm>
              <a:off x="-4213" y="0"/>
              <a:ext cx="8030647" cy="7087086"/>
            </a:xfrm>
            <a:custGeom>
              <a:avLst/>
              <a:gdLst/>
              <a:ahLst/>
              <a:cxnLst/>
              <a:rect l="l" t="t" r="r" b="b"/>
              <a:pathLst>
                <a:path w="8030647" h="7087086">
                  <a:moveTo>
                    <a:pt x="278431" y="16918"/>
                  </a:moveTo>
                  <a:cubicBezTo>
                    <a:pt x="278431" y="16918"/>
                    <a:pt x="604014" y="12258"/>
                    <a:pt x="1013077" y="12454"/>
                  </a:cubicBezTo>
                  <a:cubicBezTo>
                    <a:pt x="6376517" y="12671"/>
                    <a:pt x="7756579" y="0"/>
                    <a:pt x="7756579" y="0"/>
                  </a:cubicBezTo>
                  <a:cubicBezTo>
                    <a:pt x="7824042" y="0"/>
                    <a:pt x="7899979" y="0"/>
                    <a:pt x="7978753" y="85073"/>
                  </a:cubicBezTo>
                  <a:cubicBezTo>
                    <a:pt x="8021731" y="131488"/>
                    <a:pt x="8022799" y="240224"/>
                    <a:pt x="8023203" y="320281"/>
                  </a:cubicBezTo>
                  <a:cubicBezTo>
                    <a:pt x="8023203" y="320281"/>
                    <a:pt x="8021499" y="5241263"/>
                    <a:pt x="8021499" y="6324502"/>
                  </a:cubicBezTo>
                  <a:cubicBezTo>
                    <a:pt x="8021499" y="6538661"/>
                    <a:pt x="8030647" y="6837839"/>
                    <a:pt x="8030647" y="6837839"/>
                  </a:cubicBezTo>
                  <a:cubicBezTo>
                    <a:pt x="8030647" y="6966508"/>
                    <a:pt x="8026478" y="7087086"/>
                    <a:pt x="7773640" y="7078952"/>
                  </a:cubicBezTo>
                  <a:cubicBezTo>
                    <a:pt x="7773640" y="7078952"/>
                    <a:pt x="7397167" y="7058653"/>
                    <a:pt x="6568598" y="7066252"/>
                  </a:cubicBezTo>
                  <a:cubicBezTo>
                    <a:pt x="204012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8" name="Group 18"/>
          <p:cNvGrpSpPr/>
          <p:nvPr/>
        </p:nvGrpSpPr>
        <p:grpSpPr>
          <a:xfrm>
            <a:off x="12727414" y="5376780"/>
            <a:ext cx="4341675" cy="3847538"/>
            <a:chOff x="0" y="0"/>
            <a:chExt cx="8033628" cy="7119301"/>
          </a:xfrm>
        </p:grpSpPr>
        <p:sp>
          <p:nvSpPr>
            <p:cNvPr id="19" name="Freeform 19"/>
            <p:cNvSpPr/>
            <p:nvPr/>
          </p:nvSpPr>
          <p:spPr>
            <a:xfrm>
              <a:off x="-4213" y="0"/>
              <a:ext cx="8037841" cy="7119301"/>
            </a:xfrm>
            <a:custGeom>
              <a:avLst/>
              <a:gdLst/>
              <a:ahLst/>
              <a:cxnLst/>
              <a:rect l="l" t="t" r="r" b="b"/>
              <a:pathLst>
                <a:path w="8037841" h="7119301">
                  <a:moveTo>
                    <a:pt x="278431" y="16918"/>
                  </a:moveTo>
                  <a:cubicBezTo>
                    <a:pt x="278431" y="16918"/>
                    <a:pt x="604014" y="12258"/>
                    <a:pt x="1013205" y="12454"/>
                  </a:cubicBezTo>
                  <a:cubicBezTo>
                    <a:pt x="6382800" y="12671"/>
                    <a:pt x="7763773" y="0"/>
                    <a:pt x="7763773" y="0"/>
                  </a:cubicBezTo>
                  <a:cubicBezTo>
                    <a:pt x="7831236" y="0"/>
                    <a:pt x="7907173" y="0"/>
                    <a:pt x="7985946" y="85073"/>
                  </a:cubicBezTo>
                  <a:cubicBezTo>
                    <a:pt x="8028924" y="131488"/>
                    <a:pt x="8029992" y="240224"/>
                    <a:pt x="8030398" y="320281"/>
                  </a:cubicBezTo>
                  <a:cubicBezTo>
                    <a:pt x="8030398" y="320281"/>
                    <a:pt x="8028693" y="5267918"/>
                    <a:pt x="8028693" y="6356717"/>
                  </a:cubicBezTo>
                  <a:cubicBezTo>
                    <a:pt x="8028693" y="6570876"/>
                    <a:pt x="8037841" y="6870054"/>
                    <a:pt x="8037841" y="6870054"/>
                  </a:cubicBezTo>
                  <a:cubicBezTo>
                    <a:pt x="8037841" y="6998723"/>
                    <a:pt x="8033672" y="7119301"/>
                    <a:pt x="7780834" y="7111167"/>
                  </a:cubicBezTo>
                  <a:cubicBezTo>
                    <a:pt x="7780834" y="7111167"/>
                    <a:pt x="7404361" y="7090868"/>
                    <a:pt x="6575102" y="7098467"/>
                  </a:cubicBezTo>
                  <a:cubicBezTo>
                    <a:pt x="2041430"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FFC8DD"/>
            </a:solidFill>
          </p:spPr>
        </p:sp>
      </p:grpSp>
      <p:grpSp>
        <p:nvGrpSpPr>
          <p:cNvPr id="20" name="Group 20"/>
          <p:cNvGrpSpPr/>
          <p:nvPr/>
        </p:nvGrpSpPr>
        <p:grpSpPr>
          <a:xfrm>
            <a:off x="12828827" y="5303867"/>
            <a:ext cx="4327195" cy="3820775"/>
            <a:chOff x="0" y="0"/>
            <a:chExt cx="8026434" cy="7087086"/>
          </a:xfrm>
        </p:grpSpPr>
        <p:sp>
          <p:nvSpPr>
            <p:cNvPr id="21" name="Freeform 21"/>
            <p:cNvSpPr/>
            <p:nvPr/>
          </p:nvSpPr>
          <p:spPr>
            <a:xfrm>
              <a:off x="-4213" y="0"/>
              <a:ext cx="8030647" cy="7087086"/>
            </a:xfrm>
            <a:custGeom>
              <a:avLst/>
              <a:gdLst/>
              <a:ahLst/>
              <a:cxnLst/>
              <a:rect l="l" t="t" r="r" b="b"/>
              <a:pathLst>
                <a:path w="8030647" h="7087086">
                  <a:moveTo>
                    <a:pt x="278431" y="16918"/>
                  </a:moveTo>
                  <a:cubicBezTo>
                    <a:pt x="278431" y="16918"/>
                    <a:pt x="604014" y="12258"/>
                    <a:pt x="1013077" y="12454"/>
                  </a:cubicBezTo>
                  <a:cubicBezTo>
                    <a:pt x="6376517" y="12671"/>
                    <a:pt x="7756579" y="0"/>
                    <a:pt x="7756579" y="0"/>
                  </a:cubicBezTo>
                  <a:cubicBezTo>
                    <a:pt x="7824042" y="0"/>
                    <a:pt x="7899979" y="0"/>
                    <a:pt x="7978753" y="85073"/>
                  </a:cubicBezTo>
                  <a:cubicBezTo>
                    <a:pt x="8021731" y="131488"/>
                    <a:pt x="8022799" y="240224"/>
                    <a:pt x="8023203" y="320281"/>
                  </a:cubicBezTo>
                  <a:cubicBezTo>
                    <a:pt x="8023203" y="320281"/>
                    <a:pt x="8021499" y="5241263"/>
                    <a:pt x="8021499" y="6324502"/>
                  </a:cubicBezTo>
                  <a:cubicBezTo>
                    <a:pt x="8021499" y="6538661"/>
                    <a:pt x="8030647" y="6837839"/>
                    <a:pt x="8030647" y="6837839"/>
                  </a:cubicBezTo>
                  <a:cubicBezTo>
                    <a:pt x="8030647" y="6966508"/>
                    <a:pt x="8026478" y="7087086"/>
                    <a:pt x="7773640" y="7078952"/>
                  </a:cubicBezTo>
                  <a:cubicBezTo>
                    <a:pt x="7773640" y="7078952"/>
                    <a:pt x="7397167" y="7058653"/>
                    <a:pt x="6568598" y="7066252"/>
                  </a:cubicBezTo>
                  <a:cubicBezTo>
                    <a:pt x="204012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6" name="Freeform 26"/>
          <p:cNvSpPr/>
          <p:nvPr/>
        </p:nvSpPr>
        <p:spPr>
          <a:xfrm>
            <a:off x="-4750" y="1579971"/>
            <a:ext cx="2098167" cy="2640713"/>
          </a:xfrm>
          <a:custGeom>
            <a:avLst/>
            <a:gdLst/>
            <a:ahLst/>
            <a:cxnLst/>
            <a:rect l="l" t="t" r="r" b="b"/>
            <a:pathLst>
              <a:path w="2098167" h="2640713">
                <a:moveTo>
                  <a:pt x="0" y="0"/>
                </a:moveTo>
                <a:lnTo>
                  <a:pt x="2098167" y="0"/>
                </a:lnTo>
                <a:lnTo>
                  <a:pt x="2098167" y="2640713"/>
                </a:lnTo>
                <a:lnTo>
                  <a:pt x="0" y="26407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flipH="1">
            <a:off x="1028700" y="861736"/>
            <a:ext cx="1446752" cy="2216473"/>
          </a:xfrm>
          <a:custGeom>
            <a:avLst/>
            <a:gdLst/>
            <a:ahLst/>
            <a:cxnLst/>
            <a:rect l="l" t="t" r="r" b="b"/>
            <a:pathLst>
              <a:path w="1446752" h="2216473">
                <a:moveTo>
                  <a:pt x="1446752" y="0"/>
                </a:moveTo>
                <a:lnTo>
                  <a:pt x="0" y="0"/>
                </a:lnTo>
                <a:lnTo>
                  <a:pt x="0" y="2216472"/>
                </a:lnTo>
                <a:lnTo>
                  <a:pt x="1446752" y="2216472"/>
                </a:lnTo>
                <a:lnTo>
                  <a:pt x="144675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29"/>
          <p:cNvSpPr/>
          <p:nvPr/>
        </p:nvSpPr>
        <p:spPr>
          <a:xfrm>
            <a:off x="6073460" y="1468423"/>
            <a:ext cx="1191584" cy="1003097"/>
          </a:xfrm>
          <a:custGeom>
            <a:avLst/>
            <a:gdLst/>
            <a:ahLst/>
            <a:cxnLst/>
            <a:rect l="l" t="t" r="r" b="b"/>
            <a:pathLst>
              <a:path w="1191584" h="1003097">
                <a:moveTo>
                  <a:pt x="0" y="0"/>
                </a:moveTo>
                <a:lnTo>
                  <a:pt x="1191585" y="0"/>
                </a:lnTo>
                <a:lnTo>
                  <a:pt x="1191585" y="1003098"/>
                </a:lnTo>
                <a:lnTo>
                  <a:pt x="0" y="1003098"/>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grpSp>
        <p:nvGrpSpPr>
          <p:cNvPr id="32" name="Group 3"/>
          <p:cNvGrpSpPr/>
          <p:nvPr/>
        </p:nvGrpSpPr>
        <p:grpSpPr>
          <a:xfrm>
            <a:off x="2923369" y="1118489"/>
            <a:ext cx="4341675" cy="3847538"/>
            <a:chOff x="0" y="0"/>
            <a:chExt cx="8033628" cy="7119301"/>
          </a:xfrm>
          <a:solidFill>
            <a:srgbClr val="00B0F0"/>
          </a:solidFill>
        </p:grpSpPr>
        <p:sp>
          <p:nvSpPr>
            <p:cNvPr id="33" name="Freeform 4"/>
            <p:cNvSpPr/>
            <p:nvPr/>
          </p:nvSpPr>
          <p:spPr>
            <a:xfrm>
              <a:off x="-4213" y="0"/>
              <a:ext cx="8037841" cy="7119301"/>
            </a:xfrm>
            <a:custGeom>
              <a:avLst/>
              <a:gdLst/>
              <a:ahLst/>
              <a:cxnLst/>
              <a:rect l="l" t="t" r="r" b="b"/>
              <a:pathLst>
                <a:path w="8037841" h="7119301">
                  <a:moveTo>
                    <a:pt x="278431" y="16918"/>
                  </a:moveTo>
                  <a:cubicBezTo>
                    <a:pt x="278431" y="16918"/>
                    <a:pt x="604014" y="12258"/>
                    <a:pt x="1013205" y="12454"/>
                  </a:cubicBezTo>
                  <a:cubicBezTo>
                    <a:pt x="6382800" y="12671"/>
                    <a:pt x="7763773" y="0"/>
                    <a:pt x="7763773" y="0"/>
                  </a:cubicBezTo>
                  <a:cubicBezTo>
                    <a:pt x="7831236" y="0"/>
                    <a:pt x="7907173" y="0"/>
                    <a:pt x="7985946" y="85073"/>
                  </a:cubicBezTo>
                  <a:cubicBezTo>
                    <a:pt x="8028924" y="131488"/>
                    <a:pt x="8029992" y="240224"/>
                    <a:pt x="8030398" y="320281"/>
                  </a:cubicBezTo>
                  <a:cubicBezTo>
                    <a:pt x="8030398" y="320281"/>
                    <a:pt x="8028693" y="5267918"/>
                    <a:pt x="8028693" y="6356717"/>
                  </a:cubicBezTo>
                  <a:cubicBezTo>
                    <a:pt x="8028693" y="6570876"/>
                    <a:pt x="8037841" y="6870054"/>
                    <a:pt x="8037841" y="6870054"/>
                  </a:cubicBezTo>
                  <a:cubicBezTo>
                    <a:pt x="8037841" y="6998723"/>
                    <a:pt x="8033672" y="7119301"/>
                    <a:pt x="7780834" y="7111167"/>
                  </a:cubicBezTo>
                  <a:cubicBezTo>
                    <a:pt x="7780834" y="7111167"/>
                    <a:pt x="7404361" y="7090868"/>
                    <a:pt x="6575102" y="7098467"/>
                  </a:cubicBezTo>
                  <a:cubicBezTo>
                    <a:pt x="2041430"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grpFill/>
          </p:spPr>
        </p:sp>
      </p:grpSp>
      <p:grpSp>
        <p:nvGrpSpPr>
          <p:cNvPr id="30" name="Group 5"/>
          <p:cNvGrpSpPr/>
          <p:nvPr/>
        </p:nvGrpSpPr>
        <p:grpSpPr>
          <a:xfrm>
            <a:off x="3099476" y="989941"/>
            <a:ext cx="4327195" cy="3820775"/>
            <a:chOff x="0" y="0"/>
            <a:chExt cx="8026434" cy="7087086"/>
          </a:xfrm>
        </p:grpSpPr>
        <p:sp>
          <p:nvSpPr>
            <p:cNvPr id="31" name="Freeform 6"/>
            <p:cNvSpPr/>
            <p:nvPr/>
          </p:nvSpPr>
          <p:spPr>
            <a:xfrm>
              <a:off x="-4213" y="0"/>
              <a:ext cx="8030647" cy="7087086"/>
            </a:xfrm>
            <a:custGeom>
              <a:avLst/>
              <a:gdLst/>
              <a:ahLst/>
              <a:cxnLst/>
              <a:rect l="l" t="t" r="r" b="b"/>
              <a:pathLst>
                <a:path w="8030647" h="7087086">
                  <a:moveTo>
                    <a:pt x="278431" y="16918"/>
                  </a:moveTo>
                  <a:cubicBezTo>
                    <a:pt x="278431" y="16918"/>
                    <a:pt x="604014" y="12258"/>
                    <a:pt x="1013077" y="12454"/>
                  </a:cubicBezTo>
                  <a:cubicBezTo>
                    <a:pt x="6376517" y="12671"/>
                    <a:pt x="7756579" y="0"/>
                    <a:pt x="7756579" y="0"/>
                  </a:cubicBezTo>
                  <a:cubicBezTo>
                    <a:pt x="7824042" y="0"/>
                    <a:pt x="7899979" y="0"/>
                    <a:pt x="7978753" y="85073"/>
                  </a:cubicBezTo>
                  <a:cubicBezTo>
                    <a:pt x="8021731" y="131488"/>
                    <a:pt x="8022799" y="240224"/>
                    <a:pt x="8023203" y="320281"/>
                  </a:cubicBezTo>
                  <a:cubicBezTo>
                    <a:pt x="8023203" y="320281"/>
                    <a:pt x="8021499" y="5241263"/>
                    <a:pt x="8021499" y="6324502"/>
                  </a:cubicBezTo>
                  <a:cubicBezTo>
                    <a:pt x="8021499" y="6538661"/>
                    <a:pt x="8030647" y="6837839"/>
                    <a:pt x="8030647" y="6837839"/>
                  </a:cubicBezTo>
                  <a:cubicBezTo>
                    <a:pt x="8030647" y="6966508"/>
                    <a:pt x="8026478" y="7087086"/>
                    <a:pt x="7773640" y="7078952"/>
                  </a:cubicBezTo>
                  <a:cubicBezTo>
                    <a:pt x="7773640" y="7078952"/>
                    <a:pt x="7397167" y="7058653"/>
                    <a:pt x="6568598" y="7066252"/>
                  </a:cubicBezTo>
                  <a:cubicBezTo>
                    <a:pt x="204012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34" name="TextBox 11"/>
          <p:cNvSpPr txBox="1"/>
          <p:nvPr/>
        </p:nvSpPr>
        <p:spPr>
          <a:xfrm>
            <a:off x="8121543" y="1276321"/>
            <a:ext cx="3700108" cy="2390398"/>
          </a:xfrm>
          <a:prstGeom prst="rect">
            <a:avLst/>
          </a:prstGeom>
        </p:spPr>
        <p:txBody>
          <a:bodyPr lIns="0" tIns="0" rIns="0" bIns="0" rtlCol="0" anchor="t">
            <a:spAutoFit/>
          </a:bodyPr>
          <a:lstStyle/>
          <a:p>
            <a:pPr marL="0" lvl="0" indent="0" algn="ctr">
              <a:lnSpc>
                <a:spcPts val="4590"/>
              </a:lnSpc>
            </a:pPr>
            <a:r>
              <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rPr>
              <a:t>STATION 2</a:t>
            </a:r>
          </a:p>
          <a:p>
            <a:pPr algn="ctr">
              <a:lnSpc>
                <a:spcPct val="130000"/>
              </a:lnSpc>
              <a:spcAft>
                <a:spcPts val="0"/>
              </a:spcAft>
            </a:pP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Vocabulary</a:t>
            </a:r>
          </a:p>
          <a:p>
            <a:pPr algn="ctr">
              <a:lnSpc>
                <a:spcPct val="130000"/>
              </a:lnSpc>
              <a:spcAft>
                <a:spcPts val="0"/>
              </a:spcAft>
            </a:pP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Grammar</a:t>
            </a:r>
          </a:p>
          <a:p>
            <a:pPr algn="ctr">
              <a:lnSpc>
                <a:spcPct val="130000"/>
              </a:lnSpc>
              <a:spcAft>
                <a:spcPts val="0"/>
              </a:spcAft>
            </a:pP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Communication</a:t>
            </a:r>
          </a:p>
        </p:txBody>
      </p:sp>
      <p:sp>
        <p:nvSpPr>
          <p:cNvPr id="11" name="TextBox 11"/>
          <p:cNvSpPr txBox="1"/>
          <p:nvPr/>
        </p:nvSpPr>
        <p:spPr>
          <a:xfrm>
            <a:off x="3323182" y="1336116"/>
            <a:ext cx="3700108" cy="2919774"/>
          </a:xfrm>
          <a:prstGeom prst="rect">
            <a:avLst/>
          </a:prstGeom>
        </p:spPr>
        <p:txBody>
          <a:bodyPr lIns="0" tIns="0" rIns="0" bIns="0" rtlCol="0" anchor="t">
            <a:spAutoFit/>
          </a:bodyPr>
          <a:lstStyle/>
          <a:p>
            <a:pPr marL="0" lvl="0" indent="0" algn="ctr">
              <a:lnSpc>
                <a:spcPts val="4590"/>
              </a:lnSpc>
            </a:pPr>
            <a:r>
              <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rPr>
              <a:t>STATION 1</a:t>
            </a:r>
          </a:p>
          <a:p>
            <a:pPr algn="ctr">
              <a:lnSpc>
                <a:spcPct val="130000"/>
              </a:lnSpc>
              <a:spcAft>
                <a:spcPts val="0"/>
              </a:spcAft>
            </a:pPr>
            <a:r>
              <a:rPr lang="en-US" sz="3000" b="1" dirty="0" smtClean="0">
                <a:latin typeface="Times New Roman" panose="02020603050405020304" pitchFamily="18" charset="0"/>
                <a:ea typeface="Times New Roman" panose="02020603050405020304" pitchFamily="18" charset="0"/>
                <a:cs typeface="Times New Roman" panose="02020603050405020304" pitchFamily="18" charset="0"/>
              </a:rPr>
              <a:t>Pronunciation</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lvl="0" algn="ctr">
              <a:lnSpc>
                <a:spcPts val="4590"/>
              </a:lnSpc>
            </a:pPr>
            <a:r>
              <a:rPr lang="en-US" sz="3000" b="1" dirty="0" smtClean="0">
                <a:latin typeface="Times New Roman" panose="02020603050405020304" pitchFamily="18" charset="0"/>
                <a:ea typeface="Calibri" panose="020F0502020204030204" pitchFamily="34" charset="0"/>
                <a:cs typeface="Times New Roman" panose="02020603050405020304" pitchFamily="18" charset="0"/>
              </a:rPr>
              <a:t>Stress</a:t>
            </a:r>
          </a:p>
          <a:p>
            <a:pPr lvl="0" algn="ctr">
              <a:lnSpc>
                <a:spcPts val="4590"/>
              </a:lnSpc>
            </a:pPr>
            <a:r>
              <a:rPr lang="en-US" sz="3000" b="1" dirty="0" smtClean="0">
                <a:latin typeface="Times New Roman" panose="02020603050405020304" pitchFamily="18" charset="0"/>
                <a:ea typeface="Calibri" panose="020F0502020204030204" pitchFamily="34" charset="0"/>
                <a:cs typeface="Times New Roman" panose="02020603050405020304" pitchFamily="18" charset="0"/>
              </a:rPr>
              <a:t>Antonyms</a:t>
            </a:r>
          </a:p>
          <a:p>
            <a:pPr lvl="0" algn="ctr">
              <a:lnSpc>
                <a:spcPts val="4590"/>
              </a:lnSpc>
            </a:pPr>
            <a:r>
              <a:rPr lang="en-US" sz="3000" b="1" dirty="0">
                <a:latin typeface="Times New Roman" panose="02020603050405020304" pitchFamily="18" charset="0"/>
                <a:ea typeface="Calibri" panose="020F0502020204030204" pitchFamily="34" charset="0"/>
                <a:cs typeface="Times New Roman" panose="02020603050405020304" pitchFamily="18" charset="0"/>
              </a:rPr>
              <a:t>Synonyms</a:t>
            </a:r>
            <a:endParaRPr lang="en-US" sz="3000" dirty="0">
              <a:solidFill>
                <a:srgbClr val="253140"/>
              </a:solidFill>
              <a:latin typeface="Times New Roman" panose="02020603050405020304" pitchFamily="18" charset="0"/>
              <a:ea typeface="Nunito"/>
              <a:cs typeface="Times New Roman" panose="02020603050405020304" pitchFamily="18" charset="0"/>
              <a:sym typeface="Nunito"/>
            </a:endParaRPr>
          </a:p>
        </p:txBody>
      </p:sp>
      <p:sp>
        <p:nvSpPr>
          <p:cNvPr id="35" name="TextBox 11"/>
          <p:cNvSpPr txBox="1"/>
          <p:nvPr/>
        </p:nvSpPr>
        <p:spPr>
          <a:xfrm>
            <a:off x="13141235" y="1276321"/>
            <a:ext cx="3700108" cy="2359620"/>
          </a:xfrm>
          <a:prstGeom prst="rect">
            <a:avLst/>
          </a:prstGeom>
        </p:spPr>
        <p:txBody>
          <a:bodyPr lIns="0" tIns="0" rIns="0" bIns="0" rtlCol="0" anchor="t">
            <a:spAutoFit/>
          </a:bodyPr>
          <a:lstStyle/>
          <a:p>
            <a:pPr marL="0" lvl="0" indent="0" algn="ctr">
              <a:lnSpc>
                <a:spcPts val="4590"/>
              </a:lnSpc>
            </a:pPr>
            <a:r>
              <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rPr>
              <a:t>STATION 3</a:t>
            </a:r>
          </a:p>
          <a:p>
            <a:pPr lvl="0" algn="ctr">
              <a:lnSpc>
                <a:spcPts val="4590"/>
              </a:lnSpc>
            </a:pPr>
            <a:r>
              <a:rPr lang="en-US" sz="3200" b="1" dirty="0">
                <a:latin typeface="Times New Roman" panose="02020603050405020304" pitchFamily="18" charset="0"/>
                <a:ea typeface="Calibri" panose="020F0502020204030204" pitchFamily="34" charset="0"/>
              </a:rPr>
              <a:t>Reading </a:t>
            </a:r>
            <a:r>
              <a:rPr lang="en-US" sz="3200" b="1" dirty="0" smtClean="0">
                <a:latin typeface="Times New Roman" panose="02020603050405020304" pitchFamily="18" charset="0"/>
                <a:ea typeface="Calibri" panose="020F0502020204030204" pitchFamily="34" charset="0"/>
              </a:rPr>
              <a:t>the  </a:t>
            </a:r>
            <a:r>
              <a:rPr lang="en-US" sz="3200" b="1" dirty="0">
                <a:latin typeface="Times New Roman" panose="02020603050405020304" pitchFamily="18" charset="0"/>
                <a:ea typeface="Calibri" panose="020F0502020204030204" pitchFamily="34" charset="0"/>
              </a:rPr>
              <a:t>passage and </a:t>
            </a:r>
            <a:r>
              <a:rPr lang="en-US" sz="3200" b="1" dirty="0" smtClean="0">
                <a:latin typeface="Times New Roman" panose="02020603050405020304" pitchFamily="18" charset="0"/>
                <a:ea typeface="Calibri" panose="020F0502020204030204" pitchFamily="34" charset="0"/>
              </a:rPr>
              <a:t>filling </a:t>
            </a:r>
            <a:r>
              <a:rPr lang="en-US" sz="3200" b="1" dirty="0">
                <a:latin typeface="Times New Roman" panose="02020603050405020304" pitchFamily="18" charset="0"/>
                <a:ea typeface="Calibri" panose="020F0502020204030204" pitchFamily="34" charset="0"/>
              </a:rPr>
              <a:t>in the </a:t>
            </a:r>
            <a:r>
              <a:rPr lang="en-US" sz="3200" b="1" dirty="0" smtClean="0">
                <a:latin typeface="Times New Roman" panose="02020603050405020304" pitchFamily="18" charset="0"/>
                <a:ea typeface="Calibri" panose="020F0502020204030204" pitchFamily="34" charset="0"/>
              </a:rPr>
              <a:t>blanks</a:t>
            </a:r>
            <a:endPar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endParaRPr>
          </a:p>
        </p:txBody>
      </p:sp>
      <p:sp>
        <p:nvSpPr>
          <p:cNvPr id="36" name="TextBox 11"/>
          <p:cNvSpPr txBox="1"/>
          <p:nvPr/>
        </p:nvSpPr>
        <p:spPr>
          <a:xfrm>
            <a:off x="13176289" y="5878843"/>
            <a:ext cx="3700108" cy="2359620"/>
          </a:xfrm>
          <a:prstGeom prst="rect">
            <a:avLst/>
          </a:prstGeom>
        </p:spPr>
        <p:txBody>
          <a:bodyPr lIns="0" tIns="0" rIns="0" bIns="0" rtlCol="0" anchor="t">
            <a:spAutoFit/>
          </a:bodyPr>
          <a:lstStyle/>
          <a:p>
            <a:pPr marL="0" lvl="0" indent="0" algn="ctr">
              <a:lnSpc>
                <a:spcPts val="4590"/>
              </a:lnSpc>
            </a:pPr>
            <a:r>
              <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rPr>
              <a:t>STATION 4</a:t>
            </a:r>
          </a:p>
          <a:p>
            <a:pPr lvl="0" algn="ctr">
              <a:lnSpc>
                <a:spcPts val="4590"/>
              </a:lnSpc>
            </a:pPr>
            <a:r>
              <a:rPr lang="en-US" sz="3200" b="1" dirty="0">
                <a:latin typeface="Times New Roman" panose="02020603050405020304" pitchFamily="18" charset="0"/>
                <a:ea typeface="Calibri" panose="020F0502020204030204" pitchFamily="34" charset="0"/>
              </a:rPr>
              <a:t>Reading </a:t>
            </a:r>
            <a:r>
              <a:rPr lang="en-US" sz="3200" b="1" dirty="0" smtClean="0">
                <a:latin typeface="Times New Roman" panose="02020603050405020304" pitchFamily="18" charset="0"/>
                <a:ea typeface="Calibri" panose="020F0502020204030204" pitchFamily="34" charset="0"/>
              </a:rPr>
              <a:t>the  </a:t>
            </a:r>
            <a:r>
              <a:rPr lang="en-US" sz="3200" b="1" dirty="0">
                <a:latin typeface="Times New Roman" panose="02020603050405020304" pitchFamily="18" charset="0"/>
                <a:ea typeface="Calibri" panose="020F0502020204030204" pitchFamily="34" charset="0"/>
              </a:rPr>
              <a:t>passage and </a:t>
            </a:r>
            <a:r>
              <a:rPr lang="en-US" sz="3200" b="1" dirty="0" smtClean="0">
                <a:latin typeface="Times New Roman" panose="02020603050405020304" pitchFamily="18" charset="0"/>
                <a:ea typeface="Calibri" panose="020F0502020204030204" pitchFamily="34" charset="0"/>
              </a:rPr>
              <a:t>answering the questions</a:t>
            </a:r>
            <a:endPar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endParaRPr>
          </a:p>
        </p:txBody>
      </p:sp>
      <p:sp>
        <p:nvSpPr>
          <p:cNvPr id="37" name="TextBox 11"/>
          <p:cNvSpPr txBox="1"/>
          <p:nvPr/>
        </p:nvSpPr>
        <p:spPr>
          <a:xfrm>
            <a:off x="8121543" y="6329396"/>
            <a:ext cx="3700108" cy="1769715"/>
          </a:xfrm>
          <a:prstGeom prst="rect">
            <a:avLst/>
          </a:prstGeom>
        </p:spPr>
        <p:txBody>
          <a:bodyPr lIns="0" tIns="0" rIns="0" bIns="0" rtlCol="0" anchor="t">
            <a:spAutoFit/>
          </a:bodyPr>
          <a:lstStyle/>
          <a:p>
            <a:pPr marL="0" lvl="0" indent="0" algn="ctr">
              <a:lnSpc>
                <a:spcPts val="4590"/>
              </a:lnSpc>
            </a:pPr>
            <a:r>
              <a:rPr lang="en-US" sz="3000" b="1" dirty="0" smtClean="0">
                <a:solidFill>
                  <a:srgbClr val="FF0000"/>
                </a:solidFill>
                <a:latin typeface="Times New Roman" panose="02020603050405020304" pitchFamily="18" charset="0"/>
                <a:ea typeface="Nunito"/>
                <a:cs typeface="Times New Roman" panose="02020603050405020304" pitchFamily="18" charset="0"/>
                <a:sym typeface="Nunito"/>
              </a:rPr>
              <a:t>STATION 5</a:t>
            </a:r>
          </a:p>
          <a:p>
            <a:pPr lvl="0" algn="ctr">
              <a:lnSpc>
                <a:spcPts val="4590"/>
              </a:lnSpc>
            </a:pPr>
            <a:r>
              <a:rPr lang="en-US" sz="3200" b="1" dirty="0">
                <a:latin typeface="Times New Roman" panose="02020603050405020304" pitchFamily="18" charset="0"/>
                <a:ea typeface="Calibri" panose="020F0502020204030204" pitchFamily="34" charset="0"/>
              </a:rPr>
              <a:t>Error </a:t>
            </a:r>
            <a:r>
              <a:rPr lang="en-US" sz="3200" b="1" dirty="0" smtClean="0">
                <a:latin typeface="Times New Roman" panose="02020603050405020304" pitchFamily="18" charset="0"/>
                <a:ea typeface="Calibri" panose="020F0502020204030204" pitchFamily="34" charset="0"/>
              </a:rPr>
              <a:t>Identification</a:t>
            </a:r>
            <a:endParaRPr lang="en-US" sz="3200" b="1" dirty="0">
              <a:latin typeface="Times New Roman" panose="02020603050405020304" pitchFamily="18" charset="0"/>
              <a:ea typeface="Calibri" panose="020F0502020204030204" pitchFamily="34" charset="0"/>
              <a:cs typeface="Times New Roman" panose="02020603050405020304" pitchFamily="18" charset="0"/>
              <a:sym typeface="Nunito"/>
            </a:endParaRPr>
          </a:p>
          <a:p>
            <a:pPr lvl="0" algn="ctr">
              <a:lnSpc>
                <a:spcPts val="4590"/>
              </a:lnSpc>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sym typeface="Nunito"/>
              </a:rPr>
              <a:t>Writing</a:t>
            </a:r>
            <a:endParaRPr lang="en-US" sz="3200" b="1" dirty="0" smtClean="0">
              <a:latin typeface="Times New Roman" panose="02020603050405020304" pitchFamily="18" charset="0"/>
              <a:ea typeface="Calibri" panose="020F0502020204030204" pitchFamily="34" charset="0"/>
            </a:endParaRPr>
          </a:p>
        </p:txBody>
      </p:sp>
      <p:sp>
        <p:nvSpPr>
          <p:cNvPr id="38" name="Freeform 4"/>
          <p:cNvSpPr/>
          <p:nvPr/>
        </p:nvSpPr>
        <p:spPr>
          <a:xfrm>
            <a:off x="1961367" y="5010840"/>
            <a:ext cx="5389848" cy="5229141"/>
          </a:xfrm>
          <a:custGeom>
            <a:avLst/>
            <a:gdLst/>
            <a:ahLst/>
            <a:cxnLst/>
            <a:rect l="l" t="t" r="r" b="b"/>
            <a:pathLst>
              <a:path w="8898502" h="9646073">
                <a:moveTo>
                  <a:pt x="0" y="0"/>
                </a:moveTo>
                <a:lnTo>
                  <a:pt x="8898502" y="0"/>
                </a:lnTo>
                <a:lnTo>
                  <a:pt x="8898502" y="9646073"/>
                </a:lnTo>
                <a:lnTo>
                  <a:pt x="0" y="9646073"/>
                </a:lnTo>
                <a:lnTo>
                  <a:pt x="0" y="0"/>
                </a:lnTo>
                <a:close/>
              </a:path>
            </a:pathLst>
          </a:custGeom>
          <a:blipFill>
            <a:blip r:embed="rId12"/>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86200" y="-3798197"/>
            <a:ext cx="18145116" cy="15965756"/>
          </a:xfrm>
          <a:custGeom>
            <a:avLst/>
            <a:gdLst/>
            <a:ahLst/>
            <a:cxnLst/>
            <a:rect l="l" t="t" r="r" b="b"/>
            <a:pathLst>
              <a:path w="18145116" h="15965756">
                <a:moveTo>
                  <a:pt x="0" y="0"/>
                </a:moveTo>
                <a:lnTo>
                  <a:pt x="18145116" y="0"/>
                </a:lnTo>
                <a:lnTo>
                  <a:pt x="18145116" y="15965756"/>
                </a:lnTo>
                <a:lnTo>
                  <a:pt x="0" y="15965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a:grpSpLocks noChangeAspect="1"/>
          </p:cNvGrpSpPr>
          <p:nvPr/>
        </p:nvGrpSpPr>
        <p:grpSpPr>
          <a:xfrm>
            <a:off x="407143" y="2869458"/>
            <a:ext cx="718158" cy="629968"/>
            <a:chOff x="0" y="0"/>
            <a:chExt cx="6350000" cy="5570220"/>
          </a:xfrm>
        </p:grpSpPr>
        <p:sp>
          <p:nvSpPr>
            <p:cNvPr id="7" name="Freeform 7"/>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F6B737"/>
            </a:solidFill>
          </p:spPr>
        </p:sp>
      </p:grpSp>
      <p:grpSp>
        <p:nvGrpSpPr>
          <p:cNvPr id="8" name="Group 8"/>
          <p:cNvGrpSpPr>
            <a:grpSpLocks noChangeAspect="1"/>
          </p:cNvGrpSpPr>
          <p:nvPr/>
        </p:nvGrpSpPr>
        <p:grpSpPr>
          <a:xfrm>
            <a:off x="448072" y="5997200"/>
            <a:ext cx="718158" cy="629968"/>
            <a:chOff x="0" y="0"/>
            <a:chExt cx="6350000" cy="5570220"/>
          </a:xfrm>
        </p:grpSpPr>
        <p:sp>
          <p:nvSpPr>
            <p:cNvPr id="9" name="Freeform 9"/>
            <p:cNvSpPr/>
            <p:nvPr/>
          </p:nvSpPr>
          <p:spPr>
            <a:xfrm>
              <a:off x="0" y="0"/>
              <a:ext cx="6350000" cy="5570220"/>
            </a:xfrm>
            <a:custGeom>
              <a:avLst/>
              <a:gdLst/>
              <a:ahLst/>
              <a:cxnLst/>
              <a:rect l="l" t="t" r="r" b="b"/>
              <a:pathLst>
                <a:path w="6350000" h="5570220">
                  <a:moveTo>
                    <a:pt x="0" y="1643380"/>
                  </a:moveTo>
                  <a:cubicBezTo>
                    <a:pt x="0" y="3412490"/>
                    <a:pt x="3175000" y="5570220"/>
                    <a:pt x="3175000" y="5570220"/>
                  </a:cubicBezTo>
                  <a:cubicBezTo>
                    <a:pt x="3175000" y="5570220"/>
                    <a:pt x="6336030" y="3397250"/>
                    <a:pt x="6350000" y="1643380"/>
                  </a:cubicBezTo>
                  <a:cubicBezTo>
                    <a:pt x="6350000" y="737870"/>
                    <a:pt x="5612130" y="0"/>
                    <a:pt x="4706620" y="0"/>
                  </a:cubicBezTo>
                  <a:cubicBezTo>
                    <a:pt x="4010660" y="0"/>
                    <a:pt x="3411220" y="445770"/>
                    <a:pt x="3175000" y="1057910"/>
                  </a:cubicBezTo>
                  <a:cubicBezTo>
                    <a:pt x="2938780" y="445770"/>
                    <a:pt x="2339340" y="0"/>
                    <a:pt x="1643380" y="0"/>
                  </a:cubicBezTo>
                  <a:cubicBezTo>
                    <a:pt x="737870" y="0"/>
                    <a:pt x="0" y="737870"/>
                    <a:pt x="0" y="1643380"/>
                  </a:cubicBezTo>
                </a:path>
              </a:pathLst>
            </a:custGeom>
            <a:solidFill>
              <a:srgbClr val="F6B737"/>
            </a:solidFill>
          </p:spPr>
        </p:sp>
      </p:grpSp>
      <p:sp>
        <p:nvSpPr>
          <p:cNvPr id="12" name="Freeform 12"/>
          <p:cNvSpPr/>
          <p:nvPr/>
        </p:nvSpPr>
        <p:spPr>
          <a:xfrm>
            <a:off x="12801600" y="1362497"/>
            <a:ext cx="5192196" cy="10899648"/>
          </a:xfrm>
          <a:custGeom>
            <a:avLst/>
            <a:gdLst/>
            <a:ahLst/>
            <a:cxnLst/>
            <a:rect l="l" t="t" r="r" b="b"/>
            <a:pathLst>
              <a:path w="5192196" h="10899648">
                <a:moveTo>
                  <a:pt x="0" y="0"/>
                </a:moveTo>
                <a:lnTo>
                  <a:pt x="5192195" y="0"/>
                </a:lnTo>
                <a:lnTo>
                  <a:pt x="5192195" y="10899648"/>
                </a:lnTo>
                <a:lnTo>
                  <a:pt x="0" y="108996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423032" y="2734319"/>
            <a:ext cx="11137137" cy="1000274"/>
          </a:xfrm>
          <a:prstGeom prst="rect">
            <a:avLst/>
          </a:prstGeom>
        </p:spPr>
        <p:txBody>
          <a:bodyPr wrap="square" lIns="0" tIns="0" rIns="0" bIns="0" rtlCol="0" anchor="t">
            <a:spAutoFit/>
          </a:bodyPr>
          <a:lstStyle/>
          <a:p>
            <a:pPr algn="l">
              <a:lnSpc>
                <a:spcPts val="7840"/>
              </a:lnSpc>
              <a:spcBef>
                <a:spcPct val="0"/>
              </a:spcBef>
            </a:pPr>
            <a:r>
              <a:rPr lang="en-US" sz="6000" dirty="0" smtClean="0">
                <a:solidFill>
                  <a:srgbClr val="FFFFFF"/>
                </a:solidFill>
                <a:latin typeface="Candal"/>
                <a:ea typeface="Candal"/>
                <a:cs typeface="Candal"/>
                <a:sym typeface="Candal"/>
              </a:rPr>
              <a:t>PART I: READING SKILL</a:t>
            </a:r>
            <a:endParaRPr lang="en-US" sz="6000" dirty="0">
              <a:solidFill>
                <a:srgbClr val="FFFFFF"/>
              </a:solidFill>
              <a:latin typeface="Candal"/>
              <a:ea typeface="Candal"/>
              <a:cs typeface="Candal"/>
              <a:sym typeface="Candal"/>
            </a:endParaRPr>
          </a:p>
        </p:txBody>
      </p:sp>
      <p:sp>
        <p:nvSpPr>
          <p:cNvPr id="16" name="TextBox 16"/>
          <p:cNvSpPr txBox="1"/>
          <p:nvPr/>
        </p:nvSpPr>
        <p:spPr>
          <a:xfrm>
            <a:off x="1541863" y="5812047"/>
            <a:ext cx="9689337" cy="1000274"/>
          </a:xfrm>
          <a:prstGeom prst="rect">
            <a:avLst/>
          </a:prstGeom>
        </p:spPr>
        <p:txBody>
          <a:bodyPr wrap="square" lIns="0" tIns="0" rIns="0" bIns="0" rtlCol="0" anchor="t">
            <a:spAutoFit/>
          </a:bodyPr>
          <a:lstStyle/>
          <a:p>
            <a:pPr algn="l">
              <a:lnSpc>
                <a:spcPts val="7840"/>
              </a:lnSpc>
              <a:spcBef>
                <a:spcPct val="0"/>
              </a:spcBef>
            </a:pPr>
            <a:r>
              <a:rPr lang="en-US" sz="6000" dirty="0" smtClean="0">
                <a:solidFill>
                  <a:srgbClr val="FFFFFF"/>
                </a:solidFill>
                <a:latin typeface="Candal"/>
                <a:ea typeface="Candal"/>
                <a:cs typeface="Candal"/>
                <a:sym typeface="Candal"/>
              </a:rPr>
              <a:t>PART II: TEST PRACTICE</a:t>
            </a:r>
            <a:endParaRPr lang="en-US" sz="6000" dirty="0">
              <a:solidFill>
                <a:srgbClr val="FFFFFF"/>
              </a:solidFill>
              <a:latin typeface="Candal"/>
              <a:ea typeface="Candal"/>
              <a:cs typeface="Candal"/>
              <a:sym typeface="Cand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229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298" b="-76298"/>
            </a:stretch>
          </a:blipFill>
        </p:spPr>
      </p:sp>
      <p:sp>
        <p:nvSpPr>
          <p:cNvPr id="5" name="Freeform 5"/>
          <p:cNvSpPr/>
          <p:nvPr/>
        </p:nvSpPr>
        <p:spPr>
          <a:xfrm>
            <a:off x="6201411" y="4256187"/>
            <a:ext cx="659546" cy="949608"/>
          </a:xfrm>
          <a:custGeom>
            <a:avLst/>
            <a:gdLst/>
            <a:ahLst/>
            <a:cxnLst/>
            <a:rect l="l" t="t" r="r" b="b"/>
            <a:pathLst>
              <a:path w="659546" h="949608">
                <a:moveTo>
                  <a:pt x="0" y="0"/>
                </a:moveTo>
                <a:lnTo>
                  <a:pt x="659546" y="0"/>
                </a:lnTo>
                <a:lnTo>
                  <a:pt x="659546" y="949608"/>
                </a:lnTo>
                <a:lnTo>
                  <a:pt x="0" y="949608"/>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617289" y="8646649"/>
            <a:ext cx="459571" cy="661686"/>
          </a:xfrm>
          <a:custGeom>
            <a:avLst/>
            <a:gdLst/>
            <a:ahLst/>
            <a:cxnLst/>
            <a:rect l="l" t="t" r="r" b="b"/>
            <a:pathLst>
              <a:path w="459571" h="661686">
                <a:moveTo>
                  <a:pt x="0" y="0"/>
                </a:moveTo>
                <a:lnTo>
                  <a:pt x="459571" y="0"/>
                </a:lnTo>
                <a:lnTo>
                  <a:pt x="459571" y="661686"/>
                </a:lnTo>
                <a:lnTo>
                  <a:pt x="0" y="66168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951743" y="890400"/>
            <a:ext cx="521103" cy="750279"/>
          </a:xfrm>
          <a:custGeom>
            <a:avLst/>
            <a:gdLst/>
            <a:ahLst/>
            <a:cxnLst/>
            <a:rect l="l" t="t" r="r" b="b"/>
            <a:pathLst>
              <a:path w="521103" h="750279">
                <a:moveTo>
                  <a:pt x="0" y="0"/>
                </a:moveTo>
                <a:lnTo>
                  <a:pt x="521102" y="0"/>
                </a:lnTo>
                <a:lnTo>
                  <a:pt x="521102" y="750279"/>
                </a:lnTo>
                <a:lnTo>
                  <a:pt x="0" y="750279"/>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12" name="Freeform 8"/>
          <p:cNvSpPr/>
          <p:nvPr/>
        </p:nvSpPr>
        <p:spPr>
          <a:xfrm>
            <a:off x="15924449" y="6896100"/>
            <a:ext cx="2363551" cy="3189269"/>
          </a:xfrm>
          <a:custGeom>
            <a:avLst/>
            <a:gdLst/>
            <a:ahLst/>
            <a:cxnLst/>
            <a:rect l="l" t="t" r="r" b="b"/>
            <a:pathLst>
              <a:path w="4493726" h="4437554">
                <a:moveTo>
                  <a:pt x="0" y="0"/>
                </a:moveTo>
                <a:lnTo>
                  <a:pt x="4493726" y="0"/>
                </a:lnTo>
                <a:lnTo>
                  <a:pt x="4493726" y="4437555"/>
                </a:lnTo>
                <a:lnTo>
                  <a:pt x="0" y="4437555"/>
                </a:lnTo>
                <a:lnTo>
                  <a:pt x="0" y="0"/>
                </a:lnTo>
                <a:close/>
              </a:path>
            </a:pathLst>
          </a:custGeom>
          <a:blipFill>
            <a:blip r:embed="rId9">
              <a:extLst>
                <a:ext uri="{96DAC541-7B7A-43D3-8B79-37D633B846F1}">
                  <asvg:svgBlip xmlns:asvg="http://schemas.microsoft.com/office/drawing/2016/SVG/main" xmlns="" r:embed="rId5"/>
                </a:ext>
              </a:extLst>
            </a:blip>
            <a:stretch>
              <a:fillRect/>
            </a:stretch>
          </a:blipFill>
        </p:spPr>
      </p:sp>
      <p:sp>
        <p:nvSpPr>
          <p:cNvPr id="13" name="Rectangle 12"/>
          <p:cNvSpPr/>
          <p:nvPr/>
        </p:nvSpPr>
        <p:spPr>
          <a:xfrm>
            <a:off x="457200" y="658396"/>
            <a:ext cx="17602200" cy="9094797"/>
          </a:xfrm>
          <a:prstGeom prst="rect">
            <a:avLst/>
          </a:prstGeom>
        </p:spPr>
        <p:txBody>
          <a:bodyPr wrap="square">
            <a:spAutoFit/>
          </a:bodyPr>
          <a:lstStyle/>
          <a:p>
            <a:pPr>
              <a:lnSpc>
                <a:spcPct val="130000"/>
              </a:lnSpc>
              <a:spcAft>
                <a:spcPts val="0"/>
              </a:spcAft>
            </a:pPr>
            <a:r>
              <a:rPr lang="en-US" sz="3000" b="1" kern="100" dirty="0" smtClean="0">
                <a:latin typeface="Times New Roman" panose="02020603050405020304" pitchFamily="18" charset="0"/>
                <a:ea typeface="Calibri" panose="020F0502020204030204" pitchFamily="34" charset="0"/>
                <a:cs typeface="Times New Roman" panose="02020603050405020304" pitchFamily="18" charset="0"/>
              </a:rPr>
              <a:t>V</a:t>
            </a:r>
            <a:r>
              <a:rPr lang="en-US" sz="3000" b="1" kern="100" dirty="0">
                <a:latin typeface="Times New Roman" panose="02020603050405020304" pitchFamily="18" charset="0"/>
                <a:ea typeface="Calibri" panose="020F0502020204030204" pitchFamily="34" charset="0"/>
                <a:cs typeface="Times New Roman" panose="02020603050405020304" pitchFamily="18" charset="0"/>
              </a:rPr>
              <a:t>. Mark the letter A, B, C, or D to indicate the correct word or phrase that completes each of the sentences.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9.</a:t>
            </a:r>
            <a:r>
              <a:rPr lang="vi-VN" sz="3000" dirty="0">
                <a:latin typeface="Times New Roman" panose="02020603050405020304" pitchFamily="18" charset="0"/>
                <a:ea typeface="Calibri" panose="020F0502020204030204" pitchFamily="34" charset="0"/>
                <a:cs typeface="Times New Roman" panose="02020603050405020304" pitchFamily="18" charset="0"/>
              </a:rPr>
              <a:t> It is important to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______</a:t>
            </a:r>
            <a:r>
              <a:rPr lang="vi-VN" sz="30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000" dirty="0">
                <a:latin typeface="Times New Roman" panose="02020603050405020304" pitchFamily="18" charset="0"/>
                <a:ea typeface="Calibri" panose="020F0502020204030204" pitchFamily="34" charset="0"/>
                <a:cs typeface="Times New Roman" panose="02020603050405020304" pitchFamily="18" charset="0"/>
              </a:rPr>
              <a:t>the wonders of the world so that future generations can see them with their own eyes.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vi-VN" sz="3000" dirty="0">
                <a:latin typeface="Times New Roman" panose="02020603050405020304" pitchFamily="18" charset="0"/>
                <a:ea typeface="Calibri" panose="020F0502020204030204" pitchFamily="34" charset="0"/>
                <a:cs typeface="Times New Roman" panose="02020603050405020304" pitchFamily="18" charset="0"/>
              </a:rPr>
              <a:t>A. destroy		B. ignore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	C</a:t>
            </a:r>
            <a:r>
              <a:rPr lang="vi-VN" sz="3000" dirty="0" smtClean="0">
                <a:latin typeface="Times New Roman" panose="02020603050405020304" pitchFamily="18" charset="0"/>
                <a:ea typeface="Calibri" panose="020F0502020204030204" pitchFamily="34" charset="0"/>
                <a:cs typeface="Times New Roman" panose="02020603050405020304" pitchFamily="18" charset="0"/>
              </a:rPr>
              <a:t>. preserve</a:t>
            </a:r>
            <a:r>
              <a:rPr lang="vi-VN"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a:t>
            </a:r>
            <a:r>
              <a:rPr lang="vi-VN"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remain</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Times New Roman" panose="02020603050405020304" pitchFamily="18" charset="0"/>
                <a:ea typeface="Aptos"/>
                <a:cs typeface="Times New Roman" panose="02020603050405020304" pitchFamily="18" charset="0"/>
              </a:rPr>
              <a:t>10. Many tourists choose </a:t>
            </a:r>
            <a:r>
              <a:rPr lang="en-US" sz="3000" dirty="0" smtClean="0">
                <a:latin typeface="Times New Roman" panose="02020603050405020304" pitchFamily="18" charset="0"/>
                <a:ea typeface="Aptos"/>
                <a:cs typeface="Times New Roman" panose="02020603050405020304" pitchFamily="18" charset="0"/>
              </a:rPr>
              <a:t>_________ for </a:t>
            </a:r>
            <a:r>
              <a:rPr lang="en-US" sz="3000" dirty="0">
                <a:latin typeface="Times New Roman" panose="02020603050405020304" pitchFamily="18" charset="0"/>
                <a:ea typeface="Aptos"/>
                <a:cs typeface="Times New Roman" panose="02020603050405020304" pitchFamily="18" charset="0"/>
              </a:rPr>
              <a:t>convenience and to save time on planning.</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30000"/>
              </a:lnSpc>
              <a:spcAft>
                <a:spcPts val="0"/>
              </a:spcAft>
              <a:buAutoNum type="alphaUcPeriod"/>
            </a:pPr>
            <a:r>
              <a:rPr lang="en-US" sz="3000" dirty="0" smtClean="0">
                <a:latin typeface="Times New Roman" panose="02020603050405020304" pitchFamily="18" charset="0"/>
                <a:ea typeface="Aptos"/>
                <a:cs typeface="Times New Roman" panose="02020603050405020304" pitchFamily="18" charset="0"/>
              </a:rPr>
              <a:t>trip </a:t>
            </a:r>
            <a:r>
              <a:rPr lang="en-US" sz="3000" dirty="0">
                <a:latin typeface="Times New Roman" panose="02020603050405020304" pitchFamily="18" charset="0"/>
                <a:ea typeface="Aptos"/>
                <a:cs typeface="Times New Roman" panose="02020603050405020304" pitchFamily="18" charset="0"/>
              </a:rPr>
              <a:t>itinerary 	B. </a:t>
            </a:r>
            <a:r>
              <a:rPr lang="en-US" sz="3000" dirty="0">
                <a:solidFill>
                  <a:prstClr val="black"/>
                </a:solidFill>
                <a:latin typeface="Times New Roman" panose="02020603050405020304" pitchFamily="18" charset="0"/>
                <a:ea typeface="Aptos"/>
                <a:cs typeface="Times New Roman" panose="02020603050405020304" pitchFamily="18" charset="0"/>
              </a:rPr>
              <a:t>package holiday </a:t>
            </a:r>
            <a:r>
              <a:rPr lang="en-US" sz="3000" dirty="0" smtClean="0">
                <a:solidFill>
                  <a:prstClr val="black"/>
                </a:solidFill>
                <a:latin typeface="Times New Roman" panose="02020603050405020304" pitchFamily="18" charset="0"/>
                <a:ea typeface="Aptos"/>
                <a:cs typeface="Times New Roman" panose="02020603050405020304" pitchFamily="18" charset="0"/>
              </a:rPr>
              <a:t>	C. </a:t>
            </a:r>
            <a:r>
              <a:rPr lang="en-US" sz="3000" dirty="0" smtClean="0">
                <a:latin typeface="Times New Roman" panose="02020603050405020304" pitchFamily="18" charset="0"/>
                <a:ea typeface="Aptos"/>
                <a:cs typeface="Times New Roman" panose="02020603050405020304" pitchFamily="18" charset="0"/>
              </a:rPr>
              <a:t>self-guided tour	D. </a:t>
            </a:r>
            <a:r>
              <a:rPr lang="en-US" sz="3000" dirty="0">
                <a:latin typeface="Times New Roman" panose="02020603050405020304" pitchFamily="18" charset="0"/>
                <a:ea typeface="Aptos"/>
                <a:cs typeface="Times New Roman" panose="02020603050405020304" pitchFamily="18" charset="0"/>
              </a:rPr>
              <a:t>package  	</a:t>
            </a:r>
            <a:endParaRPr lang="en-US" sz="3000" dirty="0" smtClean="0">
              <a:latin typeface="Times New Roman" panose="02020603050405020304" pitchFamily="18" charset="0"/>
              <a:ea typeface="Aptos"/>
              <a:cs typeface="Times New Roman" panose="02020603050405020304" pitchFamily="18" charset="0"/>
            </a:endParaRPr>
          </a:p>
          <a:p>
            <a:pPr>
              <a:lnSpc>
                <a:spcPct val="130000"/>
              </a:lnSpc>
              <a:spcAft>
                <a:spcPts val="0"/>
              </a:spcAft>
            </a:pPr>
            <a:r>
              <a:rPr lang="en-US" sz="3000" dirty="0" smtClean="0">
                <a:latin typeface="Times New Roman" panose="02020603050405020304" pitchFamily="18" charset="0"/>
                <a:ea typeface="Times New Roman" panose="02020603050405020304" pitchFamily="18" charset="0"/>
              </a:rPr>
              <a:t>11</a:t>
            </a:r>
            <a:r>
              <a:rPr lang="en-US" sz="3000" dirty="0">
                <a:latin typeface="Times New Roman" panose="02020603050405020304" pitchFamily="18" charset="0"/>
                <a:ea typeface="Times New Roman" panose="02020603050405020304" pitchFamily="18" charset="0"/>
              </a:rPr>
              <a:t>. If you want to join our excursion next weekend, you must get your parents’_________.</a:t>
            </a:r>
            <a:endParaRPr lang="en-US" sz="3000" dirty="0"/>
          </a:p>
          <a:p>
            <a:pPr algn="just">
              <a:lnSpc>
                <a:spcPct val="130000"/>
              </a:lnSpc>
              <a:spcAft>
                <a:spcPts val="0"/>
              </a:spcAft>
            </a:pPr>
            <a:r>
              <a:rPr lang="en-US" sz="3000" dirty="0">
                <a:latin typeface="Times New Roman" panose="02020603050405020304" pitchFamily="18" charset="0"/>
                <a:ea typeface="Times New Roman" panose="02020603050405020304" pitchFamily="18" charset="0"/>
              </a:rPr>
              <a:t>A. permit		B. permissible	</a:t>
            </a:r>
            <a:r>
              <a:rPr lang="en-US" sz="3000" dirty="0" smtClean="0">
                <a:latin typeface="Times New Roman" panose="02020603050405020304" pitchFamily="18" charset="0"/>
                <a:ea typeface="Times New Roman" panose="02020603050405020304" pitchFamily="18" charset="0"/>
              </a:rPr>
              <a:t>	C</a:t>
            </a:r>
            <a:r>
              <a:rPr lang="en-US" sz="3000" dirty="0">
                <a:latin typeface="Times New Roman" panose="02020603050405020304" pitchFamily="18" charset="0"/>
                <a:ea typeface="Times New Roman" panose="02020603050405020304" pitchFamily="18" charset="0"/>
              </a:rPr>
              <a:t>. permissive		D. permission</a:t>
            </a:r>
            <a:endParaRPr lang="en-US" sz="3000" dirty="0"/>
          </a:p>
          <a:p>
            <a:pPr>
              <a:lnSpc>
                <a:spcPct val="130000"/>
              </a:lnSpc>
              <a:spcAft>
                <a:spcPts val="0"/>
              </a:spcAft>
            </a:pPr>
            <a:r>
              <a:rPr lang="en-US" sz="3000" kern="100" dirty="0">
                <a:latin typeface="Times New Roman" panose="02020603050405020304" pitchFamily="18" charset="0"/>
                <a:ea typeface="Calibri" panose="020F0502020204030204" pitchFamily="34" charset="0"/>
                <a:cs typeface="Times New Roman" panose="02020603050405020304" pitchFamily="18" charset="0"/>
              </a:rPr>
              <a:t>12. It is necessary for students to listen to their teacher _________.</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kern="100" dirty="0">
                <a:latin typeface="Times New Roman" panose="02020603050405020304" pitchFamily="18" charset="0"/>
                <a:ea typeface="Calibri" panose="020F0502020204030204" pitchFamily="34" charset="0"/>
                <a:cs typeface="Times New Roman" panose="02020603050405020304" pitchFamily="18" charset="0"/>
              </a:rPr>
              <a:t>A. attentively       </a:t>
            </a:r>
            <a:r>
              <a:rPr lang="en-US" sz="3000" kern="100" dirty="0" smtClean="0">
                <a:latin typeface="Times New Roman" panose="02020603050405020304" pitchFamily="18" charset="0"/>
                <a:ea typeface="Calibri" panose="020F0502020204030204" pitchFamily="34" charset="0"/>
                <a:cs typeface="Times New Roman" panose="02020603050405020304" pitchFamily="18" charset="0"/>
              </a:rPr>
              <a:t>B</a:t>
            </a:r>
            <a:r>
              <a:rPr lang="en-US" sz="3000" kern="100" dirty="0">
                <a:latin typeface="Times New Roman" panose="02020603050405020304" pitchFamily="18" charset="0"/>
                <a:ea typeface="Calibri" panose="020F0502020204030204" pitchFamily="34" charset="0"/>
                <a:cs typeface="Times New Roman" panose="02020603050405020304" pitchFamily="18" charset="0"/>
              </a:rPr>
              <a:t>. attentive           	C. attend	          	D. attention</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Times New Roman" panose="02020603050405020304" pitchFamily="18" charset="0"/>
                <a:ea typeface="Times New Roman" panose="02020603050405020304" pitchFamily="18" charset="0"/>
              </a:rPr>
              <a:t>13. A: Do you mind lending me your </a:t>
            </a:r>
            <a:r>
              <a:rPr lang="en-US" sz="3000" dirty="0" smtClean="0">
                <a:latin typeface="Times New Roman" panose="02020603050405020304" pitchFamily="18" charset="0"/>
                <a:ea typeface="Times New Roman" panose="02020603050405020304" pitchFamily="18" charset="0"/>
              </a:rPr>
              <a:t>bike?</a:t>
            </a:r>
            <a:r>
              <a:rPr lang="en-US" sz="3000" dirty="0" smtClean="0"/>
              <a:t> - </a:t>
            </a:r>
            <a:r>
              <a:rPr lang="en-US" sz="3000" dirty="0" smtClean="0">
                <a:latin typeface="Times New Roman" panose="02020603050405020304" pitchFamily="18" charset="0"/>
                <a:ea typeface="Times New Roman" panose="02020603050405020304" pitchFamily="18" charset="0"/>
              </a:rPr>
              <a:t>B</a:t>
            </a:r>
            <a:r>
              <a:rPr lang="en-US" sz="3000" dirty="0">
                <a:latin typeface="Times New Roman" panose="02020603050405020304" pitchFamily="18" charset="0"/>
                <a:ea typeface="Times New Roman" panose="02020603050405020304" pitchFamily="18" charset="0"/>
              </a:rPr>
              <a:t>: __________.</a:t>
            </a:r>
            <a:endParaRPr lang="en-US" sz="3000" dirty="0"/>
          </a:p>
          <a:p>
            <a:pPr>
              <a:lnSpc>
                <a:spcPct val="130000"/>
              </a:lnSpc>
              <a:spcAft>
                <a:spcPts val="0"/>
              </a:spcAft>
            </a:pPr>
            <a:r>
              <a:rPr lang="en-US" sz="3000" dirty="0">
                <a:latin typeface="Times New Roman" panose="02020603050405020304" pitchFamily="18" charset="0"/>
                <a:ea typeface="Times New Roman" panose="02020603050405020304" pitchFamily="18" charset="0"/>
              </a:rPr>
              <a:t>A. Yes, here it is	B. Great		</a:t>
            </a:r>
            <a:r>
              <a:rPr lang="en-US" sz="3000" dirty="0" smtClean="0">
                <a:latin typeface="Times New Roman" panose="02020603050405020304" pitchFamily="18" charset="0"/>
                <a:ea typeface="Times New Roman" panose="02020603050405020304" pitchFamily="18" charset="0"/>
              </a:rPr>
              <a:t>	C</a:t>
            </a:r>
            <a:r>
              <a:rPr lang="en-US" sz="3000" dirty="0">
                <a:latin typeface="Times New Roman" panose="02020603050405020304" pitchFamily="18" charset="0"/>
                <a:ea typeface="Times New Roman" panose="02020603050405020304" pitchFamily="18" charset="0"/>
              </a:rPr>
              <a:t>. Yes, let’s		</a:t>
            </a:r>
            <a:r>
              <a:rPr lang="en-US" sz="3000" dirty="0" smtClean="0">
                <a:latin typeface="Times New Roman" panose="02020603050405020304" pitchFamily="18" charset="0"/>
                <a:ea typeface="Times New Roman" panose="02020603050405020304" pitchFamily="18" charset="0"/>
              </a:rPr>
              <a:t>	D</a:t>
            </a:r>
            <a:r>
              <a:rPr lang="en-US" sz="3000" dirty="0">
                <a:latin typeface="Times New Roman" panose="02020603050405020304" pitchFamily="18" charset="0"/>
                <a:ea typeface="Times New Roman" panose="02020603050405020304" pitchFamily="18" charset="0"/>
              </a:rPr>
              <a:t>. Not at all</a:t>
            </a:r>
            <a:endParaRPr lang="en-US" sz="3000" dirty="0"/>
          </a:p>
          <a:p>
            <a:pPr>
              <a:lnSpc>
                <a:spcPct val="130000"/>
              </a:lnSpc>
              <a:spcAft>
                <a:spcPts val="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14. Bill: Thank you for introducing me to the most memorable museum here, Nam. </a:t>
            </a:r>
            <a:endParaRPr lang="en-US" sz="3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Calibri" panose="020F0502020204030204" pitchFamily="34" charset="0"/>
                <a:ea typeface="Calibri" panose="020F0502020204030204" pitchFamily="34" charset="0"/>
                <a:cs typeface="Times New Roman" panose="02020603050405020304" pitchFamily="18" charset="0"/>
              </a:rPr>
              <a:t> </a:t>
            </a:r>
            <a:r>
              <a:rPr lang="en-US" sz="3000" dirty="0" smtClean="0">
                <a:latin typeface="Calibri" panose="020F0502020204030204" pitchFamily="34" charset="0"/>
                <a:ea typeface="Calibri" panose="020F0502020204030204" pitchFamily="34" charset="0"/>
                <a:cs typeface="Times New Roman" panose="02020603050405020304" pitchFamily="18" charset="0"/>
              </a:rPr>
              <a:t>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Nam</a:t>
            </a:r>
            <a:r>
              <a:rPr lang="en-US" sz="3000" dirty="0">
                <a:latin typeface="Times New Roman" panose="02020603050405020304" pitchFamily="18" charset="0"/>
                <a:ea typeface="Calibri" panose="020F0502020204030204" pitchFamily="34" charset="0"/>
                <a:cs typeface="Times New Roman" panose="02020603050405020304" pitchFamily="18" charset="0"/>
              </a:rPr>
              <a:t>: __________.</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A. Are you sure? 				B. It’s very convenient to get to it.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3000" dirty="0">
                <a:latin typeface="Times New Roman" panose="02020603050405020304" pitchFamily="18" charset="0"/>
                <a:ea typeface="Calibri" panose="020F0502020204030204" pitchFamily="34" charset="0"/>
                <a:cs typeface="Times New Roman" panose="02020603050405020304" pitchFamily="18" charset="0"/>
              </a:rPr>
              <a:t>C. Sure. </a:t>
            </a:r>
            <a:r>
              <a:rPr lang="en-US" sz="3000" dirty="0" smtClean="0">
                <a:latin typeface="Times New Roman" panose="02020603050405020304" pitchFamily="18" charset="0"/>
                <a:ea typeface="Calibri" panose="020F0502020204030204" pitchFamily="34" charset="0"/>
                <a:cs typeface="Times New Roman" panose="02020603050405020304" pitchFamily="18" charset="0"/>
              </a:rPr>
              <a:t>					D</a:t>
            </a:r>
            <a:r>
              <a:rPr lang="en-US" sz="3000" dirty="0">
                <a:latin typeface="Times New Roman" panose="02020603050405020304" pitchFamily="18" charset="0"/>
                <a:ea typeface="Calibri" panose="020F0502020204030204" pitchFamily="34" charset="0"/>
                <a:cs typeface="Times New Roman" panose="02020603050405020304" pitchFamily="18" charset="0"/>
              </a:rPr>
              <a:t>. You’re welcome. </a:t>
            </a:r>
            <a:endParaRPr lang="en-US" sz="3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 xmlns:a16="http://schemas.microsoft.com/office/drawing/2014/main" id="{9577EEAA-EBBC-3B43-ABA6-123CEA2F4028}"/>
              </a:ext>
            </a:extLst>
          </p:cNvPr>
          <p:cNvSpPr/>
          <p:nvPr/>
        </p:nvSpPr>
        <p:spPr>
          <a:xfrm>
            <a:off x="6860957" y="1966696"/>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9" name="Oval 8">
            <a:extLst>
              <a:ext uri="{FF2B5EF4-FFF2-40B4-BE49-F238E27FC236}">
                <a16:creationId xmlns="" xmlns:a16="http://schemas.microsoft.com/office/drawing/2014/main" id="{9577EEAA-EBBC-3B43-ABA6-123CEA2F4028}"/>
              </a:ext>
            </a:extLst>
          </p:cNvPr>
          <p:cNvSpPr/>
          <p:nvPr/>
        </p:nvSpPr>
        <p:spPr>
          <a:xfrm>
            <a:off x="3128905" y="3162300"/>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0" name="Oval 9">
            <a:extLst>
              <a:ext uri="{FF2B5EF4-FFF2-40B4-BE49-F238E27FC236}">
                <a16:creationId xmlns="" xmlns:a16="http://schemas.microsoft.com/office/drawing/2014/main" id="{9577EEAA-EBBC-3B43-ABA6-123CEA2F4028}"/>
              </a:ext>
            </a:extLst>
          </p:cNvPr>
          <p:cNvSpPr/>
          <p:nvPr/>
        </p:nvSpPr>
        <p:spPr>
          <a:xfrm>
            <a:off x="10505396" y="4365132"/>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1" name="Oval 10">
            <a:extLst>
              <a:ext uri="{FF2B5EF4-FFF2-40B4-BE49-F238E27FC236}">
                <a16:creationId xmlns="" xmlns:a16="http://schemas.microsoft.com/office/drawing/2014/main" id="{9577EEAA-EBBC-3B43-ABA6-123CEA2F4028}"/>
              </a:ext>
            </a:extLst>
          </p:cNvPr>
          <p:cNvSpPr/>
          <p:nvPr/>
        </p:nvSpPr>
        <p:spPr>
          <a:xfrm>
            <a:off x="437827" y="5600700"/>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4" name="Oval 13">
            <a:extLst>
              <a:ext uri="{FF2B5EF4-FFF2-40B4-BE49-F238E27FC236}">
                <a16:creationId xmlns="" xmlns:a16="http://schemas.microsoft.com/office/drawing/2014/main" id="{9577EEAA-EBBC-3B43-ABA6-123CEA2F4028}"/>
              </a:ext>
            </a:extLst>
          </p:cNvPr>
          <p:cNvSpPr/>
          <p:nvPr/>
        </p:nvSpPr>
        <p:spPr>
          <a:xfrm>
            <a:off x="10515600" y="6758954"/>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5" name="Oval 14">
            <a:extLst>
              <a:ext uri="{FF2B5EF4-FFF2-40B4-BE49-F238E27FC236}">
                <a16:creationId xmlns="" xmlns:a16="http://schemas.microsoft.com/office/drawing/2014/main" id="{9577EEAA-EBBC-3B43-ABA6-123CEA2F4028}"/>
              </a:ext>
            </a:extLst>
          </p:cNvPr>
          <p:cNvSpPr/>
          <p:nvPr/>
        </p:nvSpPr>
        <p:spPr>
          <a:xfrm>
            <a:off x="5964934" y="9063037"/>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Tree>
    <p:extLst>
      <p:ext uri="{BB962C8B-B14F-4D97-AF65-F5344CB8AC3E}">
        <p14:creationId xmlns:p14="http://schemas.microsoft.com/office/powerpoint/2010/main" val="1014467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229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298" b="-76298"/>
            </a:stretch>
          </a:blipFill>
        </p:spPr>
      </p:sp>
      <p:sp>
        <p:nvSpPr>
          <p:cNvPr id="5" name="Freeform 5"/>
          <p:cNvSpPr/>
          <p:nvPr/>
        </p:nvSpPr>
        <p:spPr>
          <a:xfrm>
            <a:off x="6201411" y="4256187"/>
            <a:ext cx="659546" cy="949608"/>
          </a:xfrm>
          <a:custGeom>
            <a:avLst/>
            <a:gdLst/>
            <a:ahLst/>
            <a:cxnLst/>
            <a:rect l="l" t="t" r="r" b="b"/>
            <a:pathLst>
              <a:path w="659546" h="949608">
                <a:moveTo>
                  <a:pt x="0" y="0"/>
                </a:moveTo>
                <a:lnTo>
                  <a:pt x="659546" y="0"/>
                </a:lnTo>
                <a:lnTo>
                  <a:pt x="659546" y="949608"/>
                </a:lnTo>
                <a:lnTo>
                  <a:pt x="0" y="949608"/>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617289" y="8646649"/>
            <a:ext cx="459571" cy="661686"/>
          </a:xfrm>
          <a:custGeom>
            <a:avLst/>
            <a:gdLst/>
            <a:ahLst/>
            <a:cxnLst/>
            <a:rect l="l" t="t" r="r" b="b"/>
            <a:pathLst>
              <a:path w="459571" h="661686">
                <a:moveTo>
                  <a:pt x="0" y="0"/>
                </a:moveTo>
                <a:lnTo>
                  <a:pt x="459571" y="0"/>
                </a:lnTo>
                <a:lnTo>
                  <a:pt x="459571" y="661686"/>
                </a:lnTo>
                <a:lnTo>
                  <a:pt x="0" y="66168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951743" y="890400"/>
            <a:ext cx="521103" cy="750279"/>
          </a:xfrm>
          <a:custGeom>
            <a:avLst/>
            <a:gdLst/>
            <a:ahLst/>
            <a:cxnLst/>
            <a:rect l="l" t="t" r="r" b="b"/>
            <a:pathLst>
              <a:path w="521103" h="750279">
                <a:moveTo>
                  <a:pt x="0" y="0"/>
                </a:moveTo>
                <a:lnTo>
                  <a:pt x="521102" y="0"/>
                </a:lnTo>
                <a:lnTo>
                  <a:pt x="521102" y="750279"/>
                </a:lnTo>
                <a:lnTo>
                  <a:pt x="0" y="750279"/>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12" name="Freeform 8"/>
          <p:cNvSpPr/>
          <p:nvPr/>
        </p:nvSpPr>
        <p:spPr>
          <a:xfrm>
            <a:off x="15773399" y="7200900"/>
            <a:ext cx="2514601" cy="2884469"/>
          </a:xfrm>
          <a:custGeom>
            <a:avLst/>
            <a:gdLst/>
            <a:ahLst/>
            <a:cxnLst/>
            <a:rect l="l" t="t" r="r" b="b"/>
            <a:pathLst>
              <a:path w="4493726" h="4437554">
                <a:moveTo>
                  <a:pt x="0" y="0"/>
                </a:moveTo>
                <a:lnTo>
                  <a:pt x="4493726" y="0"/>
                </a:lnTo>
                <a:lnTo>
                  <a:pt x="4493726" y="4437555"/>
                </a:lnTo>
                <a:lnTo>
                  <a:pt x="0" y="4437555"/>
                </a:lnTo>
                <a:lnTo>
                  <a:pt x="0" y="0"/>
                </a:lnTo>
                <a:close/>
              </a:path>
            </a:pathLst>
          </a:custGeom>
          <a:blipFill>
            <a:blip r:embed="rId9">
              <a:extLst>
                <a:ext uri="{96DAC541-7B7A-43D3-8B79-37D633B846F1}">
                  <asvg:svgBlip xmlns:asvg="http://schemas.microsoft.com/office/drawing/2016/SVG/main" xmlns="" r:embed="rId5"/>
                </a:ext>
              </a:extLst>
            </a:blip>
            <a:stretch>
              <a:fillRect/>
            </a:stretch>
          </a:blipFill>
        </p:spPr>
      </p:sp>
      <p:sp>
        <p:nvSpPr>
          <p:cNvPr id="13" name="Rectangle 12"/>
          <p:cNvSpPr/>
          <p:nvPr/>
        </p:nvSpPr>
        <p:spPr>
          <a:xfrm>
            <a:off x="457200" y="190500"/>
            <a:ext cx="17602200" cy="10175093"/>
          </a:xfrm>
          <a:prstGeom prst="rect">
            <a:avLst/>
          </a:prstGeom>
        </p:spPr>
        <p:txBody>
          <a:bodyPr wrap="square">
            <a:spAutoFit/>
          </a:bodyPr>
          <a:lstStyle/>
          <a:p>
            <a:pPr>
              <a:lnSpc>
                <a:spcPct val="130000"/>
              </a:lnSpc>
              <a:spcAft>
                <a:spcPts val="0"/>
              </a:spcAft>
            </a:pPr>
            <a:r>
              <a:rPr lang="en-US" sz="2800" b="1" kern="100" dirty="0" smtClean="0">
                <a:latin typeface="Times New Roman" panose="02020603050405020304" pitchFamily="18" charset="0"/>
                <a:ea typeface="Calibri" panose="020F0502020204030204" pitchFamily="34" charset="0"/>
                <a:cs typeface="Times New Roman" panose="02020603050405020304" pitchFamily="18" charset="0"/>
              </a:rPr>
              <a:t>IX</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Mark the letter A, B, C, or D on your answer sheet to indicate the sentence that is CLOSEST in meaning to the original one.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tabLst>
                <a:tab pos="270510" algn="l"/>
                <a:tab pos="1980565" algn="l"/>
                <a:tab pos="5220970" algn="l"/>
              </a:tabLs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33. The teacher asked: “Do you enjoy your English club,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Lan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The teacher asked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if she enjoyed her English club.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B</a:t>
            </a:r>
            <a:r>
              <a:rPr lang="en-US" sz="2800" dirty="0">
                <a:latin typeface="Times New Roman" panose="02020603050405020304" pitchFamily="18" charset="0"/>
                <a:ea typeface="Calibri" panose="020F0502020204030204" pitchFamily="34" charset="0"/>
                <a:cs typeface="Times New Roman" panose="02020603050405020304" pitchFamily="18" charset="0"/>
              </a:rPr>
              <a:t>. The teacher asked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if she enjoys her English club.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The teacher asked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if did she enjoy her English club.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800" dirty="0">
                <a:latin typeface="Times New Roman" panose="02020603050405020304" pitchFamily="18" charset="0"/>
                <a:ea typeface="Calibri" panose="020F0502020204030204" pitchFamily="34" charset="0"/>
                <a:cs typeface="Times New Roman" panose="02020603050405020304" pitchFamily="18" charset="0"/>
              </a:rPr>
              <a:t>. The teacher asked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if she will enjoy her English club.</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34. Although the weather was bad, the farmers kept on working in the fields.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In spite of the bad weather, but the farmers kept on working in the fields.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 Despite the weather was bad, the farmers kept on working in the fields.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Because of the bad weather, the farmers kept on working in the fields.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D. In spite of the bad weather, the farmers kept on working in the fields.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b="1" dirty="0">
                <a:latin typeface="Times New Roman" panose="02020603050405020304" pitchFamily="18" charset="0"/>
                <a:ea typeface=""/>
                <a:cs typeface="Times New Roman" panose="02020603050405020304" pitchFamily="18" charset="0"/>
              </a:rPr>
              <a:t>35.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restaurant is expensive. The service is good.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The expensive the restaurant is, the good the service is.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 The more expensive the restaurant is, the better the service is.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The more expensive the restaurant is, the more better the service.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D. The more expensive the restaurant is, the better the service are.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36. Study hard or you will fail the exam.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You don’t fail the exam unless you study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hard.</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B</a:t>
            </a:r>
            <a:r>
              <a:rPr lang="en-US" sz="2800" dirty="0">
                <a:latin typeface="Times New Roman" panose="02020603050405020304" pitchFamily="18" charset="0"/>
                <a:ea typeface="Calibri" panose="020F0502020204030204" pitchFamily="34" charset="0"/>
                <a:cs typeface="Times New Roman" panose="02020603050405020304" pitchFamily="18" charset="0"/>
              </a:rPr>
              <a:t>. You don’t study hard, so you will fail the exam.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If you don’t study hard, you will fail the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exam.</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800" dirty="0">
                <a:latin typeface="Times New Roman" panose="02020603050405020304" pitchFamily="18" charset="0"/>
                <a:ea typeface="Calibri" panose="020F0502020204030204" pitchFamily="34" charset="0"/>
                <a:cs typeface="Times New Roman" panose="02020603050405020304" pitchFamily="18" charset="0"/>
              </a:rPr>
              <a:t>. Because you study hard, you don’t fail the exam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 xmlns:a16="http://schemas.microsoft.com/office/drawing/2014/main" id="{9577EEAA-EBBC-3B43-ABA6-123CEA2F4028}"/>
              </a:ext>
            </a:extLst>
          </p:cNvPr>
          <p:cNvSpPr/>
          <p:nvPr/>
        </p:nvSpPr>
        <p:spPr>
          <a:xfrm>
            <a:off x="457200" y="1943100"/>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9" name="Oval 8">
            <a:extLst>
              <a:ext uri="{FF2B5EF4-FFF2-40B4-BE49-F238E27FC236}">
                <a16:creationId xmlns="" xmlns:a16="http://schemas.microsoft.com/office/drawing/2014/main" id="{9577EEAA-EBBC-3B43-ABA6-123CEA2F4028}"/>
              </a:ext>
            </a:extLst>
          </p:cNvPr>
          <p:cNvSpPr/>
          <p:nvPr/>
        </p:nvSpPr>
        <p:spPr>
          <a:xfrm>
            <a:off x="457200" y="5205795"/>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0" name="Oval 9">
            <a:extLst>
              <a:ext uri="{FF2B5EF4-FFF2-40B4-BE49-F238E27FC236}">
                <a16:creationId xmlns="" xmlns:a16="http://schemas.microsoft.com/office/drawing/2014/main" id="{9577EEAA-EBBC-3B43-ABA6-123CEA2F4028}"/>
              </a:ext>
            </a:extLst>
          </p:cNvPr>
          <p:cNvSpPr/>
          <p:nvPr/>
        </p:nvSpPr>
        <p:spPr>
          <a:xfrm>
            <a:off x="457200" y="6955602"/>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
        <p:nvSpPr>
          <p:cNvPr id="11" name="Oval 10">
            <a:extLst>
              <a:ext uri="{FF2B5EF4-FFF2-40B4-BE49-F238E27FC236}">
                <a16:creationId xmlns="" xmlns:a16="http://schemas.microsoft.com/office/drawing/2014/main" id="{9577EEAA-EBBC-3B43-ABA6-123CEA2F4028}"/>
              </a:ext>
            </a:extLst>
          </p:cNvPr>
          <p:cNvSpPr/>
          <p:nvPr/>
        </p:nvSpPr>
        <p:spPr>
          <a:xfrm>
            <a:off x="457200" y="9762180"/>
            <a:ext cx="472954" cy="490595"/>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EFEFF"/>
              </a:solidFill>
              <a:effectLst/>
              <a:uLnTx/>
              <a:uFillTx/>
              <a:latin typeface="Arial"/>
              <a:ea typeface="+mn-ea"/>
              <a:cs typeface="+mn-cs"/>
              <a:sym typeface="Arial"/>
            </a:endParaRPr>
          </a:p>
        </p:txBody>
      </p:sp>
    </p:spTree>
    <p:extLst>
      <p:ext uri="{BB962C8B-B14F-4D97-AF65-F5344CB8AC3E}">
        <p14:creationId xmlns:p14="http://schemas.microsoft.com/office/powerpoint/2010/main" val="2700437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1"/>
          <p:cNvGrpSpPr/>
          <p:nvPr/>
        </p:nvGrpSpPr>
        <p:grpSpPr>
          <a:xfrm rot="-10800000">
            <a:off x="1046136" y="3453544"/>
            <a:ext cx="7348530" cy="2479534"/>
            <a:chOff x="0" y="0"/>
            <a:chExt cx="24863924" cy="3083735"/>
          </a:xfrm>
        </p:grpSpPr>
        <p:sp>
          <p:nvSpPr>
            <p:cNvPr id="12" name="Freeform 122"/>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3DE"/>
            </a:solidFill>
          </p:spPr>
        </p:sp>
      </p:grpSp>
      <p:sp>
        <p:nvSpPr>
          <p:cNvPr id="3" name="TextBox 3"/>
          <p:cNvSpPr txBox="1"/>
          <p:nvPr/>
        </p:nvSpPr>
        <p:spPr>
          <a:xfrm>
            <a:off x="1046136" y="3322258"/>
            <a:ext cx="7239000" cy="2640723"/>
          </a:xfrm>
          <a:prstGeom prst="rect">
            <a:avLst/>
          </a:prstGeom>
        </p:spPr>
        <p:txBody>
          <a:bodyPr wrap="square" lIns="0" tIns="0" rIns="0" bIns="0" rtlCol="0" anchor="t">
            <a:spAutoFit/>
          </a:bodyPr>
          <a:lstStyle/>
          <a:p>
            <a:pPr algn="ctr">
              <a:lnSpc>
                <a:spcPct val="130000"/>
              </a:lnSpc>
              <a:spcAft>
                <a:spcPts val="0"/>
              </a:spcAft>
            </a:pPr>
            <a:r>
              <a:rPr lang="en-US" sz="44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Type 1</a:t>
            </a:r>
          </a:p>
          <a:p>
            <a:pPr algn="ctr">
              <a:lnSpc>
                <a:spcPct val="130000"/>
              </a:lnSpc>
              <a:spcAft>
                <a:spcPts val="0"/>
              </a:spcAft>
            </a:pPr>
            <a:r>
              <a:rPr lang="en-US" sz="44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Reading a passage and filling in blanks</a:t>
            </a:r>
            <a:endParaRPr lang="en-US" sz="4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5"/>
          <p:cNvSpPr/>
          <p:nvPr/>
        </p:nvSpPr>
        <p:spPr>
          <a:xfrm>
            <a:off x="13531301" y="-1309383"/>
            <a:ext cx="5623911" cy="3149390"/>
          </a:xfrm>
          <a:custGeom>
            <a:avLst/>
            <a:gdLst/>
            <a:ahLst/>
            <a:cxnLst/>
            <a:rect l="l" t="t" r="r" b="b"/>
            <a:pathLst>
              <a:path w="5623911" h="3149390">
                <a:moveTo>
                  <a:pt x="0" y="0"/>
                </a:moveTo>
                <a:lnTo>
                  <a:pt x="5623910" y="0"/>
                </a:lnTo>
                <a:lnTo>
                  <a:pt x="5623910" y="3149390"/>
                </a:lnTo>
                <a:lnTo>
                  <a:pt x="0" y="31493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9725356" y="1958745"/>
            <a:ext cx="6617900" cy="7207614"/>
          </a:xfrm>
          <a:custGeom>
            <a:avLst/>
            <a:gdLst/>
            <a:ahLst/>
            <a:cxnLst/>
            <a:rect l="l" t="t" r="r" b="b"/>
            <a:pathLst>
              <a:path w="6617900" h="7207614">
                <a:moveTo>
                  <a:pt x="0" y="0"/>
                </a:moveTo>
                <a:lnTo>
                  <a:pt x="6617900" y="0"/>
                </a:lnTo>
                <a:lnTo>
                  <a:pt x="6617900" y="7207614"/>
                </a:lnTo>
                <a:lnTo>
                  <a:pt x="0" y="72076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51911" y="-1574695"/>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332045" y="-2246351"/>
            <a:ext cx="5623911" cy="3149390"/>
          </a:xfrm>
          <a:custGeom>
            <a:avLst/>
            <a:gdLst/>
            <a:ahLst/>
            <a:cxnLst/>
            <a:rect l="l" t="t" r="r" b="b"/>
            <a:pathLst>
              <a:path w="5623911" h="3149390">
                <a:moveTo>
                  <a:pt x="0" y="0"/>
                </a:moveTo>
                <a:lnTo>
                  <a:pt x="5623910" y="0"/>
                </a:lnTo>
                <a:lnTo>
                  <a:pt x="5623910" y="3149391"/>
                </a:lnTo>
                <a:lnTo>
                  <a:pt x="0" y="31493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14"/>
          <p:cNvSpPr txBox="1"/>
          <p:nvPr/>
        </p:nvSpPr>
        <p:spPr>
          <a:xfrm>
            <a:off x="685800" y="1669418"/>
            <a:ext cx="11137137" cy="1000274"/>
          </a:xfrm>
          <a:prstGeom prst="rect">
            <a:avLst/>
          </a:prstGeom>
        </p:spPr>
        <p:txBody>
          <a:bodyPr wrap="square" lIns="0" tIns="0" rIns="0" bIns="0" rtlCol="0" anchor="t">
            <a:spAutoFit/>
          </a:bodyPr>
          <a:lstStyle/>
          <a:p>
            <a:pPr algn="l">
              <a:lnSpc>
                <a:spcPts val="7840"/>
              </a:lnSpc>
              <a:spcBef>
                <a:spcPct val="0"/>
              </a:spcBef>
            </a:pPr>
            <a:r>
              <a:rPr lang="en-US" sz="6600" b="1" dirty="0" smtClean="0">
                <a:solidFill>
                  <a:srgbClr val="002060"/>
                </a:solidFill>
                <a:latin typeface="Times New Roman" panose="02020603050405020304" pitchFamily="18" charset="0"/>
                <a:ea typeface="Candal"/>
                <a:cs typeface="Times New Roman" panose="02020603050405020304" pitchFamily="18" charset="0"/>
                <a:sym typeface="Candal"/>
              </a:rPr>
              <a:t>PART I: READING SKILL</a:t>
            </a:r>
            <a:endParaRPr lang="en-US" sz="6600" b="1" dirty="0">
              <a:solidFill>
                <a:srgbClr val="002060"/>
              </a:solidFill>
              <a:latin typeface="Times New Roman" panose="02020603050405020304" pitchFamily="18" charset="0"/>
              <a:ea typeface="Candal"/>
              <a:cs typeface="Times New Roman" panose="02020603050405020304" pitchFamily="18" charset="0"/>
              <a:sym typeface="Candal"/>
            </a:endParaRPr>
          </a:p>
        </p:txBody>
      </p:sp>
      <p:grpSp>
        <p:nvGrpSpPr>
          <p:cNvPr id="13" name="Group 121"/>
          <p:cNvGrpSpPr/>
          <p:nvPr/>
        </p:nvGrpSpPr>
        <p:grpSpPr>
          <a:xfrm rot="-10800000">
            <a:off x="1068092" y="6384228"/>
            <a:ext cx="7348530" cy="2555734"/>
            <a:chOff x="0" y="0"/>
            <a:chExt cx="24863924" cy="3083735"/>
          </a:xfrm>
        </p:grpSpPr>
        <p:sp>
          <p:nvSpPr>
            <p:cNvPr id="14" name="Freeform 122"/>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6" y="3085436"/>
                    <a:pt x="1057073" y="3077612"/>
                    <a:pt x="1057073" y="3077612"/>
                  </a:cubicBezTo>
                  <a:cubicBezTo>
                    <a:pt x="812931" y="3068778"/>
                    <a:pt x="565145" y="3051797"/>
                    <a:pt x="398404" y="2993619"/>
                  </a:cubicBezTo>
                  <a:cubicBezTo>
                    <a:pt x="120505" y="2896657"/>
                    <a:pt x="0" y="2719129"/>
                    <a:pt x="0" y="1132357"/>
                  </a:cubicBezTo>
                  <a:cubicBezTo>
                    <a:pt x="8536" y="440430"/>
                    <a:pt x="34263" y="311302"/>
                    <a:pt x="140291" y="225758"/>
                  </a:cubicBezTo>
                  <a:cubicBezTo>
                    <a:pt x="342602" y="62530"/>
                    <a:pt x="736658" y="7673"/>
                    <a:pt x="1155311" y="7673"/>
                  </a:cubicBezTo>
                  <a:cubicBezTo>
                    <a:pt x="1155311" y="7673"/>
                    <a:pt x="1551711" y="15681"/>
                    <a:pt x="18302348"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cubicBezTo>
                    <a:pt x="24862529" y="2837094"/>
                    <a:pt x="24579532" y="3051192"/>
                    <a:pt x="23932770" y="3079033"/>
                  </a:cubicBezTo>
                  <a:close/>
                </a:path>
              </a:pathLst>
            </a:custGeom>
            <a:solidFill>
              <a:srgbClr val="FFF3DE"/>
            </a:solidFill>
          </p:spPr>
        </p:sp>
      </p:grpSp>
      <p:sp>
        <p:nvSpPr>
          <p:cNvPr id="10" name="TextBox 3"/>
          <p:cNvSpPr txBox="1"/>
          <p:nvPr/>
        </p:nvSpPr>
        <p:spPr>
          <a:xfrm>
            <a:off x="1046136" y="6287663"/>
            <a:ext cx="7239000" cy="2640723"/>
          </a:xfrm>
          <a:prstGeom prst="rect">
            <a:avLst/>
          </a:prstGeom>
        </p:spPr>
        <p:txBody>
          <a:bodyPr wrap="square" lIns="0" tIns="0" rIns="0" bIns="0" rtlCol="0" anchor="t">
            <a:spAutoFit/>
          </a:bodyPr>
          <a:lstStyle/>
          <a:p>
            <a:pPr algn="ctr">
              <a:lnSpc>
                <a:spcPct val="130000"/>
              </a:lnSpc>
              <a:spcAft>
                <a:spcPts val="0"/>
              </a:spcAft>
            </a:pPr>
            <a:r>
              <a:rPr 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Type 2</a:t>
            </a:r>
          </a:p>
          <a:p>
            <a:pPr algn="ctr">
              <a:lnSpc>
                <a:spcPct val="130000"/>
              </a:lnSpc>
              <a:spcAft>
                <a:spcPts val="0"/>
              </a:spcAft>
            </a:pPr>
            <a:r>
              <a:rPr 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Reading a passage and answering questions</a:t>
            </a:r>
            <a:endParaRPr lang="en-US" sz="4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grpSp>
        <p:nvGrpSpPr>
          <p:cNvPr id="2" name="Group 2"/>
          <p:cNvGrpSpPr/>
          <p:nvPr/>
        </p:nvGrpSpPr>
        <p:grpSpPr>
          <a:xfrm>
            <a:off x="566294" y="456711"/>
            <a:ext cx="17155412" cy="9373579"/>
            <a:chOff x="0" y="0"/>
            <a:chExt cx="19254110" cy="10520290"/>
          </a:xfrm>
        </p:grpSpPr>
        <p:sp>
          <p:nvSpPr>
            <p:cNvPr id="3" name="Freeform 3"/>
            <p:cNvSpPr/>
            <p:nvPr/>
          </p:nvSpPr>
          <p:spPr>
            <a:xfrm>
              <a:off x="72390" y="72390"/>
              <a:ext cx="19109331" cy="10375511"/>
            </a:xfrm>
            <a:custGeom>
              <a:avLst/>
              <a:gdLst/>
              <a:ahLst/>
              <a:cxnLst/>
              <a:rect l="l" t="t" r="r" b="b"/>
              <a:pathLst>
                <a:path w="19109331" h="10375511">
                  <a:moveTo>
                    <a:pt x="0" y="0"/>
                  </a:moveTo>
                  <a:lnTo>
                    <a:pt x="19109331" y="0"/>
                  </a:lnTo>
                  <a:lnTo>
                    <a:pt x="19109331" y="10375511"/>
                  </a:lnTo>
                  <a:lnTo>
                    <a:pt x="0" y="10375511"/>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1"/>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1"/>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1"/>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1167451" y="1028700"/>
            <a:ext cx="15953098" cy="82296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sp>
        <p:nvSpPr>
          <p:cNvPr id="8" name="Freeform 8"/>
          <p:cNvSpPr/>
          <p:nvPr/>
        </p:nvSpPr>
        <p:spPr>
          <a:xfrm>
            <a:off x="584375" y="2338679"/>
            <a:ext cx="10723007" cy="4684318"/>
          </a:xfrm>
          <a:custGeom>
            <a:avLst/>
            <a:gdLst/>
            <a:ahLst/>
            <a:cxnLst/>
            <a:rect l="l" t="t" r="r" b="b"/>
            <a:pathLst>
              <a:path w="13552418" h="2169718">
                <a:moveTo>
                  <a:pt x="0" y="0"/>
                </a:moveTo>
                <a:lnTo>
                  <a:pt x="13552418" y="0"/>
                </a:lnTo>
                <a:lnTo>
                  <a:pt x="13552418" y="2169718"/>
                </a:lnTo>
                <a:lnTo>
                  <a:pt x="0" y="2169718"/>
                </a:lnTo>
                <a:lnTo>
                  <a:pt x="0" y="0"/>
                </a:lnTo>
                <a:close/>
              </a:path>
            </a:pathLst>
          </a:custGeom>
          <a:blipFill>
            <a:blip r:embed="rId2">
              <a:extLst>
                <a:ext uri="{96DAC541-7B7A-43D3-8B79-37D633B846F1}">
                  <asvg:svgBlip xmlns:asvg="http://schemas.microsoft.com/office/drawing/2016/SVG/main" xmlns="" r:embed="rId3"/>
                </a:ext>
              </a:extLst>
            </a:blip>
            <a:stretch>
              <a:fillRect t="-113716" b="-120453"/>
            </a:stretch>
          </a:blipFill>
        </p:spPr>
      </p:sp>
      <p:sp>
        <p:nvSpPr>
          <p:cNvPr id="9" name="Freeform 9"/>
          <p:cNvSpPr/>
          <p:nvPr/>
        </p:nvSpPr>
        <p:spPr>
          <a:xfrm>
            <a:off x="12649199" y="3390900"/>
            <a:ext cx="4043599" cy="5525647"/>
          </a:xfrm>
          <a:custGeom>
            <a:avLst/>
            <a:gdLst/>
            <a:ahLst/>
            <a:cxnLst/>
            <a:rect l="l" t="t" r="r" b="b"/>
            <a:pathLst>
              <a:path w="4823100" h="6325377">
                <a:moveTo>
                  <a:pt x="0" y="0"/>
                </a:moveTo>
                <a:lnTo>
                  <a:pt x="4823101" y="0"/>
                </a:lnTo>
                <a:lnTo>
                  <a:pt x="4823101" y="6325377"/>
                </a:lnTo>
                <a:lnTo>
                  <a:pt x="0" y="6325377"/>
                </a:lnTo>
                <a:lnTo>
                  <a:pt x="0" y="0"/>
                </a:lnTo>
                <a:close/>
              </a:path>
            </a:pathLst>
          </a:custGeom>
          <a:blipFill>
            <a:blip r:embed="rId4"/>
            <a:stretch>
              <a:fillRect/>
            </a:stretch>
          </a:blipFill>
        </p:spPr>
      </p:sp>
      <p:sp>
        <p:nvSpPr>
          <p:cNvPr id="10" name="TextBox 10"/>
          <p:cNvSpPr txBox="1"/>
          <p:nvPr/>
        </p:nvSpPr>
        <p:spPr>
          <a:xfrm>
            <a:off x="1676400" y="2705100"/>
            <a:ext cx="8763000" cy="3240887"/>
          </a:xfrm>
          <a:prstGeom prst="rect">
            <a:avLst/>
          </a:prstGeom>
        </p:spPr>
        <p:txBody>
          <a:bodyPr wrap="square" lIns="0" tIns="0" rIns="0" bIns="0" rtlCol="0" anchor="t">
            <a:spAutoFit/>
          </a:bodyPr>
          <a:lstStyle/>
          <a:p>
            <a:pPr lvl="0" algn="ctr">
              <a:lnSpc>
                <a:spcPct val="130000"/>
              </a:lnSpc>
            </a:pP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TYPE 1</a:t>
            </a:r>
          </a:p>
          <a:p>
            <a:pPr lvl="0" algn="ctr">
              <a:lnSpc>
                <a:spcPct val="130000"/>
              </a:lnSpc>
            </a:pP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READING A PASSAGE AND FILLING IN BLANKS</a:t>
            </a:r>
            <a:endParaRPr lang="en-US" sz="5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DB98"/>
        </a:solidFill>
        <a:effectLst/>
      </p:bgPr>
    </p:bg>
    <p:spTree>
      <p:nvGrpSpPr>
        <p:cNvPr id="1" name=""/>
        <p:cNvGrpSpPr/>
        <p:nvPr/>
      </p:nvGrpSpPr>
      <p:grpSpPr>
        <a:xfrm>
          <a:off x="0" y="0"/>
          <a:ext cx="0" cy="0"/>
          <a:chOff x="0" y="0"/>
          <a:chExt cx="0" cy="0"/>
        </a:xfrm>
      </p:grpSpPr>
      <p:grpSp>
        <p:nvGrpSpPr>
          <p:cNvPr id="2" name="Group 2"/>
          <p:cNvGrpSpPr/>
          <p:nvPr/>
        </p:nvGrpSpPr>
        <p:grpSpPr>
          <a:xfrm>
            <a:off x="-457200" y="247916"/>
            <a:ext cx="18592800" cy="9848584"/>
            <a:chOff x="0" y="0"/>
            <a:chExt cx="4375562" cy="2325099"/>
          </a:xfrm>
        </p:grpSpPr>
        <p:sp>
          <p:nvSpPr>
            <p:cNvPr id="3" name="Freeform 3"/>
            <p:cNvSpPr/>
            <p:nvPr/>
          </p:nvSpPr>
          <p:spPr>
            <a:xfrm>
              <a:off x="0" y="0"/>
              <a:ext cx="4375562" cy="2325099"/>
            </a:xfrm>
            <a:custGeom>
              <a:avLst/>
              <a:gdLst/>
              <a:ahLst/>
              <a:cxnLst/>
              <a:rect l="l" t="t" r="r" b="b"/>
              <a:pathLst>
                <a:path w="4375562" h="2325099">
                  <a:moveTo>
                    <a:pt x="23766" y="0"/>
                  </a:moveTo>
                  <a:lnTo>
                    <a:pt x="4351796" y="0"/>
                  </a:lnTo>
                  <a:cubicBezTo>
                    <a:pt x="4358099" y="0"/>
                    <a:pt x="4364144" y="2504"/>
                    <a:pt x="4368601" y="6961"/>
                  </a:cubicBezTo>
                  <a:cubicBezTo>
                    <a:pt x="4373058" y="11418"/>
                    <a:pt x="4375562" y="17463"/>
                    <a:pt x="4375562" y="23766"/>
                  </a:cubicBezTo>
                  <a:lnTo>
                    <a:pt x="4375562" y="2301333"/>
                  </a:lnTo>
                  <a:cubicBezTo>
                    <a:pt x="4375562" y="2314459"/>
                    <a:pt x="4364922" y="2325099"/>
                    <a:pt x="4351796" y="2325099"/>
                  </a:cubicBezTo>
                  <a:lnTo>
                    <a:pt x="23766" y="2325099"/>
                  </a:lnTo>
                  <a:cubicBezTo>
                    <a:pt x="10640" y="2325099"/>
                    <a:pt x="0" y="2314459"/>
                    <a:pt x="0" y="2301333"/>
                  </a:cubicBezTo>
                  <a:lnTo>
                    <a:pt x="0" y="23766"/>
                  </a:lnTo>
                  <a:cubicBezTo>
                    <a:pt x="0" y="10640"/>
                    <a:pt x="10640" y="0"/>
                    <a:pt x="23766" y="0"/>
                  </a:cubicBezTo>
                  <a:close/>
                </a:path>
              </a:pathLst>
            </a:custGeom>
            <a:solidFill>
              <a:srgbClr val="FFFFFF"/>
            </a:solidFill>
          </p:spPr>
        </p:sp>
        <p:sp>
          <p:nvSpPr>
            <p:cNvPr id="4" name="TextBox 4"/>
            <p:cNvSpPr txBox="1"/>
            <p:nvPr/>
          </p:nvSpPr>
          <p:spPr>
            <a:xfrm>
              <a:off x="0" y="-38100"/>
              <a:ext cx="4375562" cy="2363199"/>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2254082" y="1189808"/>
            <a:ext cx="11690518" cy="7907384"/>
            <a:chOff x="0" y="0"/>
            <a:chExt cx="19513825" cy="10543178"/>
          </a:xfrm>
        </p:grpSpPr>
        <p:sp>
          <p:nvSpPr>
            <p:cNvPr id="6" name="AutoShape 6"/>
            <p:cNvSpPr/>
            <p:nvPr/>
          </p:nvSpPr>
          <p:spPr>
            <a:xfrm>
              <a:off x="0" y="4663279"/>
              <a:ext cx="19513825" cy="0"/>
            </a:xfrm>
            <a:prstGeom prst="line">
              <a:avLst/>
            </a:prstGeom>
            <a:ln w="50800" cap="flat">
              <a:solidFill>
                <a:srgbClr val="D9D9D9">
                  <a:alpha val="21569"/>
                </a:srgbClr>
              </a:solidFill>
              <a:prstDash val="solid"/>
              <a:headEnd type="none" w="sm" len="sm"/>
              <a:tailEnd type="none" w="sm" len="sm"/>
            </a:ln>
          </p:spPr>
        </p:sp>
        <p:sp>
          <p:nvSpPr>
            <p:cNvPr id="7" name="AutoShape 7"/>
            <p:cNvSpPr/>
            <p:nvPr/>
          </p:nvSpPr>
          <p:spPr>
            <a:xfrm>
              <a:off x="0" y="5246189"/>
              <a:ext cx="19513825" cy="0"/>
            </a:xfrm>
            <a:prstGeom prst="line">
              <a:avLst/>
            </a:prstGeom>
            <a:ln w="50800" cap="flat">
              <a:solidFill>
                <a:srgbClr val="D9D9D9">
                  <a:alpha val="21569"/>
                </a:srgbClr>
              </a:solidFill>
              <a:prstDash val="solid"/>
              <a:headEnd type="none" w="sm" len="sm"/>
              <a:tailEnd type="none" w="sm" len="sm"/>
            </a:ln>
          </p:spPr>
        </p:sp>
        <p:sp>
          <p:nvSpPr>
            <p:cNvPr id="8" name="AutoShape 8"/>
            <p:cNvSpPr/>
            <p:nvPr/>
          </p:nvSpPr>
          <p:spPr>
            <a:xfrm>
              <a:off x="0" y="5829099"/>
              <a:ext cx="19513825" cy="0"/>
            </a:xfrm>
            <a:prstGeom prst="line">
              <a:avLst/>
            </a:prstGeom>
            <a:ln w="50800" cap="flat">
              <a:solidFill>
                <a:srgbClr val="D9D9D9">
                  <a:alpha val="21569"/>
                </a:srgbClr>
              </a:solidFill>
              <a:prstDash val="solid"/>
              <a:headEnd type="none" w="sm" len="sm"/>
              <a:tailEnd type="none" w="sm" len="sm"/>
            </a:ln>
          </p:spPr>
        </p:sp>
        <p:sp>
          <p:nvSpPr>
            <p:cNvPr id="9" name="AutoShape 9"/>
            <p:cNvSpPr/>
            <p:nvPr/>
          </p:nvSpPr>
          <p:spPr>
            <a:xfrm>
              <a:off x="0" y="6412009"/>
              <a:ext cx="19513825" cy="0"/>
            </a:xfrm>
            <a:prstGeom prst="line">
              <a:avLst/>
            </a:prstGeom>
            <a:ln w="50800" cap="flat">
              <a:solidFill>
                <a:srgbClr val="D9D9D9">
                  <a:alpha val="21569"/>
                </a:srgbClr>
              </a:solidFill>
              <a:prstDash val="solid"/>
              <a:headEnd type="none" w="sm" len="sm"/>
              <a:tailEnd type="none" w="sm" len="sm"/>
            </a:ln>
          </p:spPr>
        </p:sp>
        <p:sp>
          <p:nvSpPr>
            <p:cNvPr id="10" name="AutoShape 10"/>
            <p:cNvSpPr/>
            <p:nvPr/>
          </p:nvSpPr>
          <p:spPr>
            <a:xfrm>
              <a:off x="0" y="2331640"/>
              <a:ext cx="19513825" cy="0"/>
            </a:xfrm>
            <a:prstGeom prst="line">
              <a:avLst/>
            </a:prstGeom>
            <a:ln w="50800" cap="flat">
              <a:solidFill>
                <a:srgbClr val="D9D9D9">
                  <a:alpha val="21569"/>
                </a:srgbClr>
              </a:solidFill>
              <a:prstDash val="solid"/>
              <a:headEnd type="none" w="sm" len="sm"/>
              <a:tailEnd type="none" w="sm" len="sm"/>
            </a:ln>
          </p:spPr>
        </p:sp>
        <p:sp>
          <p:nvSpPr>
            <p:cNvPr id="11" name="AutoShape 11"/>
            <p:cNvSpPr/>
            <p:nvPr/>
          </p:nvSpPr>
          <p:spPr>
            <a:xfrm>
              <a:off x="0" y="2914550"/>
              <a:ext cx="19513825" cy="0"/>
            </a:xfrm>
            <a:prstGeom prst="line">
              <a:avLst/>
            </a:prstGeom>
            <a:ln w="50800" cap="flat">
              <a:solidFill>
                <a:srgbClr val="D9D9D9">
                  <a:alpha val="21569"/>
                </a:srgbClr>
              </a:solidFill>
              <a:prstDash val="solid"/>
              <a:headEnd type="none" w="sm" len="sm"/>
              <a:tailEnd type="none" w="sm" len="sm"/>
            </a:ln>
          </p:spPr>
        </p:sp>
        <p:sp>
          <p:nvSpPr>
            <p:cNvPr id="12" name="AutoShape 12"/>
            <p:cNvSpPr/>
            <p:nvPr/>
          </p:nvSpPr>
          <p:spPr>
            <a:xfrm>
              <a:off x="0" y="3497459"/>
              <a:ext cx="19513825" cy="0"/>
            </a:xfrm>
            <a:prstGeom prst="line">
              <a:avLst/>
            </a:prstGeom>
            <a:ln w="50800" cap="flat">
              <a:solidFill>
                <a:srgbClr val="D9D9D9">
                  <a:alpha val="21569"/>
                </a:srgbClr>
              </a:solidFill>
              <a:prstDash val="solid"/>
              <a:headEnd type="none" w="sm" len="sm"/>
              <a:tailEnd type="none" w="sm" len="sm"/>
            </a:ln>
          </p:spPr>
        </p:sp>
        <p:sp>
          <p:nvSpPr>
            <p:cNvPr id="13" name="AutoShape 13"/>
            <p:cNvSpPr/>
            <p:nvPr/>
          </p:nvSpPr>
          <p:spPr>
            <a:xfrm>
              <a:off x="0" y="4080369"/>
              <a:ext cx="19513825" cy="0"/>
            </a:xfrm>
            <a:prstGeom prst="line">
              <a:avLst/>
            </a:prstGeom>
            <a:ln w="50800" cap="flat">
              <a:solidFill>
                <a:srgbClr val="D9D9D9">
                  <a:alpha val="21569"/>
                </a:srgbClr>
              </a:solidFill>
              <a:prstDash val="solid"/>
              <a:headEnd type="none" w="sm" len="sm"/>
              <a:tailEnd type="none" w="sm" len="sm"/>
            </a:ln>
          </p:spPr>
        </p:sp>
        <p:sp>
          <p:nvSpPr>
            <p:cNvPr id="14" name="AutoShape 14"/>
            <p:cNvSpPr/>
            <p:nvPr/>
          </p:nvSpPr>
          <p:spPr>
            <a:xfrm>
              <a:off x="0" y="0"/>
              <a:ext cx="19513825" cy="0"/>
            </a:xfrm>
            <a:prstGeom prst="line">
              <a:avLst/>
            </a:prstGeom>
            <a:ln w="50800" cap="flat">
              <a:solidFill>
                <a:srgbClr val="D9D9D9">
                  <a:alpha val="21569"/>
                </a:srgbClr>
              </a:solidFill>
              <a:prstDash val="solid"/>
              <a:headEnd type="none" w="sm" len="sm"/>
              <a:tailEnd type="none" w="sm" len="sm"/>
            </a:ln>
          </p:spPr>
        </p:sp>
        <p:sp>
          <p:nvSpPr>
            <p:cNvPr id="15" name="AutoShape 15"/>
            <p:cNvSpPr/>
            <p:nvPr/>
          </p:nvSpPr>
          <p:spPr>
            <a:xfrm>
              <a:off x="0" y="582910"/>
              <a:ext cx="19513825" cy="0"/>
            </a:xfrm>
            <a:prstGeom prst="line">
              <a:avLst/>
            </a:prstGeom>
            <a:ln w="50800" cap="flat">
              <a:solidFill>
                <a:srgbClr val="D9D9D9">
                  <a:alpha val="21569"/>
                </a:srgbClr>
              </a:solidFill>
              <a:prstDash val="solid"/>
              <a:headEnd type="none" w="sm" len="sm"/>
              <a:tailEnd type="none" w="sm" len="sm"/>
            </a:ln>
          </p:spPr>
        </p:sp>
        <p:sp>
          <p:nvSpPr>
            <p:cNvPr id="16" name="AutoShape 16"/>
            <p:cNvSpPr/>
            <p:nvPr/>
          </p:nvSpPr>
          <p:spPr>
            <a:xfrm>
              <a:off x="0" y="1165820"/>
              <a:ext cx="19513825" cy="0"/>
            </a:xfrm>
            <a:prstGeom prst="line">
              <a:avLst/>
            </a:prstGeom>
            <a:ln w="50800" cap="flat">
              <a:solidFill>
                <a:srgbClr val="D9D9D9">
                  <a:alpha val="21569"/>
                </a:srgbClr>
              </a:solidFill>
              <a:prstDash val="solid"/>
              <a:headEnd type="none" w="sm" len="sm"/>
              <a:tailEnd type="none" w="sm" len="sm"/>
            </a:ln>
          </p:spPr>
        </p:sp>
        <p:sp>
          <p:nvSpPr>
            <p:cNvPr id="17" name="AutoShape 17"/>
            <p:cNvSpPr/>
            <p:nvPr/>
          </p:nvSpPr>
          <p:spPr>
            <a:xfrm>
              <a:off x="0" y="1748730"/>
              <a:ext cx="19513825" cy="0"/>
            </a:xfrm>
            <a:prstGeom prst="line">
              <a:avLst/>
            </a:prstGeom>
            <a:ln w="50800" cap="flat">
              <a:solidFill>
                <a:srgbClr val="D9D9D9">
                  <a:alpha val="21569"/>
                </a:srgbClr>
              </a:solidFill>
              <a:prstDash val="solid"/>
              <a:headEnd type="none" w="sm" len="sm"/>
              <a:tailEnd type="none" w="sm" len="sm"/>
            </a:ln>
          </p:spPr>
        </p:sp>
        <p:sp>
          <p:nvSpPr>
            <p:cNvPr id="18" name="AutoShape 18"/>
            <p:cNvSpPr/>
            <p:nvPr/>
          </p:nvSpPr>
          <p:spPr>
            <a:xfrm>
              <a:off x="0" y="9326558"/>
              <a:ext cx="19513825" cy="0"/>
            </a:xfrm>
            <a:prstGeom prst="line">
              <a:avLst/>
            </a:prstGeom>
            <a:ln w="50800" cap="flat">
              <a:solidFill>
                <a:srgbClr val="D9D9D9">
                  <a:alpha val="21569"/>
                </a:srgbClr>
              </a:solidFill>
              <a:prstDash val="solid"/>
              <a:headEnd type="none" w="sm" len="sm"/>
              <a:tailEnd type="none" w="sm" len="sm"/>
            </a:ln>
          </p:spPr>
        </p:sp>
        <p:sp>
          <p:nvSpPr>
            <p:cNvPr id="19" name="AutoShape 19"/>
            <p:cNvSpPr/>
            <p:nvPr/>
          </p:nvSpPr>
          <p:spPr>
            <a:xfrm>
              <a:off x="0" y="9909468"/>
              <a:ext cx="19513825" cy="0"/>
            </a:xfrm>
            <a:prstGeom prst="line">
              <a:avLst/>
            </a:prstGeom>
            <a:ln w="50800" cap="flat">
              <a:solidFill>
                <a:srgbClr val="D9D9D9">
                  <a:alpha val="21569"/>
                </a:srgbClr>
              </a:solidFill>
              <a:prstDash val="solid"/>
              <a:headEnd type="none" w="sm" len="sm"/>
              <a:tailEnd type="none" w="sm" len="sm"/>
            </a:ln>
          </p:spPr>
        </p:sp>
        <p:sp>
          <p:nvSpPr>
            <p:cNvPr id="20" name="AutoShape 20"/>
            <p:cNvSpPr/>
            <p:nvPr/>
          </p:nvSpPr>
          <p:spPr>
            <a:xfrm>
              <a:off x="0" y="10492378"/>
              <a:ext cx="19513825" cy="0"/>
            </a:xfrm>
            <a:prstGeom prst="line">
              <a:avLst/>
            </a:prstGeom>
            <a:ln w="50800" cap="flat">
              <a:solidFill>
                <a:srgbClr val="D9D9D9">
                  <a:alpha val="21569"/>
                </a:srgbClr>
              </a:solidFill>
              <a:prstDash val="solid"/>
              <a:headEnd type="none" w="sm" len="sm"/>
              <a:tailEnd type="none" w="sm" len="sm"/>
            </a:ln>
          </p:spPr>
        </p:sp>
        <p:sp>
          <p:nvSpPr>
            <p:cNvPr id="21" name="AutoShape 21"/>
            <p:cNvSpPr/>
            <p:nvPr/>
          </p:nvSpPr>
          <p:spPr>
            <a:xfrm>
              <a:off x="0" y="6994919"/>
              <a:ext cx="19513825" cy="0"/>
            </a:xfrm>
            <a:prstGeom prst="line">
              <a:avLst/>
            </a:prstGeom>
            <a:ln w="50800" cap="flat">
              <a:solidFill>
                <a:srgbClr val="D9D9D9">
                  <a:alpha val="21569"/>
                </a:srgbClr>
              </a:solidFill>
              <a:prstDash val="solid"/>
              <a:headEnd type="none" w="sm" len="sm"/>
              <a:tailEnd type="none" w="sm" len="sm"/>
            </a:ln>
          </p:spPr>
        </p:sp>
        <p:sp>
          <p:nvSpPr>
            <p:cNvPr id="22" name="AutoShape 22"/>
            <p:cNvSpPr/>
            <p:nvPr/>
          </p:nvSpPr>
          <p:spPr>
            <a:xfrm>
              <a:off x="0" y="7577829"/>
              <a:ext cx="19513825" cy="0"/>
            </a:xfrm>
            <a:prstGeom prst="line">
              <a:avLst/>
            </a:prstGeom>
            <a:ln w="50800" cap="flat">
              <a:solidFill>
                <a:srgbClr val="D9D9D9">
                  <a:alpha val="21569"/>
                </a:srgbClr>
              </a:solidFill>
              <a:prstDash val="solid"/>
              <a:headEnd type="none" w="sm" len="sm"/>
              <a:tailEnd type="none" w="sm" len="sm"/>
            </a:ln>
          </p:spPr>
        </p:sp>
        <p:sp>
          <p:nvSpPr>
            <p:cNvPr id="23" name="AutoShape 23"/>
            <p:cNvSpPr/>
            <p:nvPr/>
          </p:nvSpPr>
          <p:spPr>
            <a:xfrm>
              <a:off x="0" y="8160739"/>
              <a:ext cx="19513825" cy="0"/>
            </a:xfrm>
            <a:prstGeom prst="line">
              <a:avLst/>
            </a:prstGeom>
            <a:ln w="50800" cap="flat">
              <a:solidFill>
                <a:srgbClr val="D9D9D9">
                  <a:alpha val="21569"/>
                </a:srgbClr>
              </a:solidFill>
              <a:prstDash val="solid"/>
              <a:headEnd type="none" w="sm" len="sm"/>
              <a:tailEnd type="none" w="sm" len="sm"/>
            </a:ln>
          </p:spPr>
        </p:sp>
        <p:sp>
          <p:nvSpPr>
            <p:cNvPr id="24" name="AutoShape 24"/>
            <p:cNvSpPr/>
            <p:nvPr/>
          </p:nvSpPr>
          <p:spPr>
            <a:xfrm>
              <a:off x="0" y="8743649"/>
              <a:ext cx="19513825" cy="0"/>
            </a:xfrm>
            <a:prstGeom prst="line">
              <a:avLst/>
            </a:prstGeom>
            <a:ln w="50800" cap="flat">
              <a:solidFill>
                <a:srgbClr val="D9D9D9">
                  <a:alpha val="21569"/>
                </a:srgbClr>
              </a:solidFill>
              <a:prstDash val="solid"/>
              <a:headEnd type="none" w="sm" len="sm"/>
              <a:tailEnd type="none" w="sm" len="sm"/>
            </a:ln>
          </p:spPr>
        </p:sp>
      </p:grpSp>
      <p:grpSp>
        <p:nvGrpSpPr>
          <p:cNvPr id="27" name="Group 27"/>
          <p:cNvGrpSpPr/>
          <p:nvPr/>
        </p:nvGrpSpPr>
        <p:grpSpPr>
          <a:xfrm>
            <a:off x="642652" y="1047879"/>
            <a:ext cx="344492" cy="8090737"/>
            <a:chOff x="0" y="0"/>
            <a:chExt cx="459323" cy="10787650"/>
          </a:xfrm>
        </p:grpSpPr>
        <p:grpSp>
          <p:nvGrpSpPr>
            <p:cNvPr id="28" name="Group 28"/>
            <p:cNvGrpSpPr/>
            <p:nvPr/>
          </p:nvGrpSpPr>
          <p:grpSpPr>
            <a:xfrm>
              <a:off x="0" y="0"/>
              <a:ext cx="459323" cy="45932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1" name="Group 31"/>
            <p:cNvGrpSpPr/>
            <p:nvPr/>
          </p:nvGrpSpPr>
          <p:grpSpPr>
            <a:xfrm>
              <a:off x="0" y="938939"/>
              <a:ext cx="459323" cy="459323"/>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4" name="Group 34"/>
            <p:cNvGrpSpPr/>
            <p:nvPr/>
          </p:nvGrpSpPr>
          <p:grpSpPr>
            <a:xfrm>
              <a:off x="0" y="1877878"/>
              <a:ext cx="459323" cy="45932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7" name="Group 37"/>
            <p:cNvGrpSpPr/>
            <p:nvPr/>
          </p:nvGrpSpPr>
          <p:grpSpPr>
            <a:xfrm>
              <a:off x="0" y="2816816"/>
              <a:ext cx="459323" cy="45932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0" name="Group 40"/>
            <p:cNvGrpSpPr/>
            <p:nvPr/>
          </p:nvGrpSpPr>
          <p:grpSpPr>
            <a:xfrm>
              <a:off x="0" y="3755755"/>
              <a:ext cx="459323" cy="459323"/>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3" name="Group 43"/>
            <p:cNvGrpSpPr/>
            <p:nvPr/>
          </p:nvGrpSpPr>
          <p:grpSpPr>
            <a:xfrm>
              <a:off x="0" y="4694694"/>
              <a:ext cx="459323" cy="45932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6" name="Group 46"/>
            <p:cNvGrpSpPr/>
            <p:nvPr/>
          </p:nvGrpSpPr>
          <p:grpSpPr>
            <a:xfrm>
              <a:off x="0" y="5633633"/>
              <a:ext cx="459323" cy="459323"/>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9" name="Group 49"/>
            <p:cNvGrpSpPr/>
            <p:nvPr/>
          </p:nvGrpSpPr>
          <p:grpSpPr>
            <a:xfrm>
              <a:off x="0" y="6572572"/>
              <a:ext cx="459323" cy="459323"/>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2" name="Group 52"/>
            <p:cNvGrpSpPr/>
            <p:nvPr/>
          </p:nvGrpSpPr>
          <p:grpSpPr>
            <a:xfrm>
              <a:off x="0" y="7511510"/>
              <a:ext cx="459323" cy="45932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5" name="Group 55"/>
            <p:cNvGrpSpPr/>
            <p:nvPr/>
          </p:nvGrpSpPr>
          <p:grpSpPr>
            <a:xfrm>
              <a:off x="0" y="8450449"/>
              <a:ext cx="459323" cy="45932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8" name="Group 58"/>
            <p:cNvGrpSpPr/>
            <p:nvPr/>
          </p:nvGrpSpPr>
          <p:grpSpPr>
            <a:xfrm>
              <a:off x="0" y="9389388"/>
              <a:ext cx="459323" cy="459323"/>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1" name="Group 61"/>
            <p:cNvGrpSpPr/>
            <p:nvPr/>
          </p:nvGrpSpPr>
          <p:grpSpPr>
            <a:xfrm>
              <a:off x="0" y="10328327"/>
              <a:ext cx="459323" cy="459323"/>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B98"/>
              </a:solidFill>
            </p:spPr>
          </p:sp>
          <p:sp>
            <p:nvSpPr>
              <p:cNvPr id="63" name="TextBox 6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64" name="AutoShape 64"/>
          <p:cNvSpPr/>
          <p:nvPr/>
        </p:nvSpPr>
        <p:spPr>
          <a:xfrm rot="-5405178">
            <a:off x="-3204836" y="5124450"/>
            <a:ext cx="8828120" cy="0"/>
          </a:xfrm>
          <a:prstGeom prst="line">
            <a:avLst/>
          </a:prstGeom>
          <a:ln w="38100" cap="flat">
            <a:solidFill>
              <a:srgbClr val="FC3901"/>
            </a:solidFill>
            <a:prstDash val="solid"/>
            <a:headEnd type="none" w="sm" len="sm"/>
            <a:tailEnd type="none" w="sm" len="sm"/>
          </a:ln>
        </p:spPr>
      </p:sp>
      <p:sp>
        <p:nvSpPr>
          <p:cNvPr id="68" name="Rectangle 67"/>
          <p:cNvSpPr/>
          <p:nvPr/>
        </p:nvSpPr>
        <p:spPr>
          <a:xfrm>
            <a:off x="1595523" y="247916"/>
            <a:ext cx="16255999" cy="9614940"/>
          </a:xfrm>
          <a:prstGeom prst="rect">
            <a:avLst/>
          </a:prstGeom>
        </p:spPr>
        <p:txBody>
          <a:bodyPr wrap="square">
            <a:spAutoFit/>
          </a:bodyPr>
          <a:lstStyle/>
          <a:p>
            <a:pPr algn="just">
              <a:lnSpc>
                <a:spcPct val="130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Ex1. Read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following passage and mark letter A, B, C or D to indicate the correct word that best completes each of the blanks</a:t>
            </a:r>
            <a:endParaRPr lang="en-US" sz="2800" dirty="0">
              <a:solidFill>
                <a:prstClr val="black"/>
              </a:solidFill>
              <a:latin typeface="Times New Roman" panose="02020603050405020304" pitchFamily="18" charset="0"/>
              <a:cs typeface="Times New Roman" panose="02020603050405020304" pitchFamily="18" charset="0"/>
            </a:endParaRPr>
          </a:p>
          <a:p>
            <a:pPr algn="ctr">
              <a:lnSpc>
                <a:spcPct val="130000"/>
              </a:lnSpc>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ANXIETY DURING PUBERTY</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30000"/>
              </a:lnSpc>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Many psychologists believe that boys and girls are prone to anxiety when they experience puberty for a number of reasons. Puberty often starts at the middle of (1) </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(from 15 to 17 years old) when people experience rapid changes in their body as well as their brain. (2) </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changes may cause a lot of anxiety if adolescents are not well- aware of what they are undergoing. For girls, acne is always a big crisis and for boys, changes in their voice sometimes bother them. Those teenagers may (3) </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their confidence because they are ashamed of the changes of appearance. (4) </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______</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the surge in hormones also contributes to high level of anxiety of teenagers. During puberty</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mood swing happens very often and teenagers easily get </a:t>
            </a:r>
            <a:endPar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2800" dirty="0">
                <a:solidFill>
                  <a:prstClr val="black"/>
                </a:solidFill>
                <a:latin typeface="Times New Roman" panose="02020603050405020304" pitchFamily="18" charset="0"/>
                <a:ea typeface="Arial Unicode MS" panose="020B0604020202020204" pitchFamily="34" charset="-128"/>
                <a:cs typeface="Times New Roman" panose="02020603050405020304" pitchFamily="18" charset="0"/>
              </a:rPr>
              <a:t> ______</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tiny problems. It is necessary that parents fully understand their children to help them deal with anxiety.</a:t>
            </a:r>
            <a:endParaRPr lang="en-US" sz="2800" dirty="0">
              <a:solidFill>
                <a:prstClr val="black"/>
              </a:solidFill>
              <a:latin typeface="Times New Roman" panose="02020603050405020304" pitchFamily="18" charset="0"/>
              <a:cs typeface="Times New Roman" panose="02020603050405020304" pitchFamily="18" charset="0"/>
            </a:endParaRPr>
          </a:p>
          <a:p>
            <a:pPr>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adolescence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childhood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adulthood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youngster</a:t>
            </a:r>
            <a:endParaRPr lang="en-US" sz="2800" dirty="0">
              <a:solidFill>
                <a:prstClr val="black"/>
              </a:solidFill>
              <a:latin typeface="Times New Roman" panose="02020603050405020304" pitchFamily="18" charset="0"/>
              <a:cs typeface="Times New Roman" panose="02020603050405020304" pitchFamily="18" charset="0"/>
            </a:endParaRPr>
          </a:p>
          <a:p>
            <a:pPr>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So			B. This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That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Such</a:t>
            </a:r>
            <a:endParaRPr lang="en-US" sz="2800" dirty="0">
              <a:solidFill>
                <a:prstClr val="black"/>
              </a:solidFill>
              <a:latin typeface="Times New Roman" panose="02020603050405020304" pitchFamily="18" charset="0"/>
              <a:cs typeface="Times New Roman" panose="02020603050405020304" pitchFamily="18" charset="0"/>
            </a:endParaRPr>
          </a:p>
          <a:p>
            <a:pPr>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have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spend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lose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get</a:t>
            </a:r>
            <a:endParaRPr lang="en-US" sz="2800" dirty="0">
              <a:solidFill>
                <a:prstClr val="black"/>
              </a:solidFill>
              <a:latin typeface="Times New Roman" panose="02020603050405020304" pitchFamily="18" charset="0"/>
              <a:cs typeface="Times New Roman" panose="02020603050405020304" pitchFamily="18" charset="0"/>
            </a:endParaRPr>
          </a:p>
          <a:p>
            <a:pPr>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Besides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Because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Although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And</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30000"/>
              </a:lnSpc>
            </a:pP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excited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interested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keen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frustrated</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296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grpSp>
        <p:nvGrpSpPr>
          <p:cNvPr id="2" name="Group 2"/>
          <p:cNvGrpSpPr/>
          <p:nvPr/>
        </p:nvGrpSpPr>
        <p:grpSpPr>
          <a:xfrm>
            <a:off x="566294" y="456711"/>
            <a:ext cx="17155412" cy="9373579"/>
            <a:chOff x="0" y="0"/>
            <a:chExt cx="19254110" cy="10520290"/>
          </a:xfrm>
        </p:grpSpPr>
        <p:sp>
          <p:nvSpPr>
            <p:cNvPr id="3" name="Freeform 3"/>
            <p:cNvSpPr/>
            <p:nvPr/>
          </p:nvSpPr>
          <p:spPr>
            <a:xfrm>
              <a:off x="72390" y="72390"/>
              <a:ext cx="19109331" cy="10375511"/>
            </a:xfrm>
            <a:custGeom>
              <a:avLst/>
              <a:gdLst/>
              <a:ahLst/>
              <a:cxnLst/>
              <a:rect l="l" t="t" r="r" b="b"/>
              <a:pathLst>
                <a:path w="19109331" h="10375511">
                  <a:moveTo>
                    <a:pt x="0" y="0"/>
                  </a:moveTo>
                  <a:lnTo>
                    <a:pt x="19109331" y="0"/>
                  </a:lnTo>
                  <a:lnTo>
                    <a:pt x="19109331" y="10375511"/>
                  </a:lnTo>
                  <a:lnTo>
                    <a:pt x="0" y="10375511"/>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1"/>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1"/>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1"/>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1167451" y="1028700"/>
            <a:ext cx="15953098" cy="82296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sp>
        <p:nvSpPr>
          <p:cNvPr id="8" name="Freeform 8"/>
          <p:cNvSpPr/>
          <p:nvPr/>
        </p:nvSpPr>
        <p:spPr>
          <a:xfrm>
            <a:off x="-914400" y="1093199"/>
            <a:ext cx="13552418" cy="1436670"/>
          </a:xfrm>
          <a:custGeom>
            <a:avLst/>
            <a:gdLst/>
            <a:ahLst/>
            <a:cxnLst/>
            <a:rect l="l" t="t" r="r" b="b"/>
            <a:pathLst>
              <a:path w="13552418" h="2169718">
                <a:moveTo>
                  <a:pt x="0" y="0"/>
                </a:moveTo>
                <a:lnTo>
                  <a:pt x="13552418" y="0"/>
                </a:lnTo>
                <a:lnTo>
                  <a:pt x="13552418" y="2169718"/>
                </a:lnTo>
                <a:lnTo>
                  <a:pt x="0" y="2169718"/>
                </a:lnTo>
                <a:lnTo>
                  <a:pt x="0" y="0"/>
                </a:lnTo>
                <a:close/>
              </a:path>
            </a:pathLst>
          </a:custGeom>
          <a:blipFill>
            <a:blip r:embed="rId2">
              <a:extLst>
                <a:ext uri="{96DAC541-7B7A-43D3-8B79-37D633B846F1}">
                  <asvg:svgBlip xmlns:asvg="http://schemas.microsoft.com/office/drawing/2016/SVG/main" xmlns="" r:embed="rId3"/>
                </a:ext>
              </a:extLst>
            </a:blip>
            <a:stretch>
              <a:fillRect t="-113716" b="-120453"/>
            </a:stretch>
          </a:blipFill>
        </p:spPr>
      </p:sp>
      <p:sp>
        <p:nvSpPr>
          <p:cNvPr id="9" name="Freeform 9"/>
          <p:cNvSpPr/>
          <p:nvPr/>
        </p:nvSpPr>
        <p:spPr>
          <a:xfrm>
            <a:off x="1547123" y="4457699"/>
            <a:ext cx="2720077" cy="4369033"/>
          </a:xfrm>
          <a:custGeom>
            <a:avLst/>
            <a:gdLst/>
            <a:ahLst/>
            <a:cxnLst/>
            <a:rect l="l" t="t" r="r" b="b"/>
            <a:pathLst>
              <a:path w="3016142" h="4703536">
                <a:moveTo>
                  <a:pt x="0" y="0"/>
                </a:moveTo>
                <a:lnTo>
                  <a:pt x="3016142" y="0"/>
                </a:lnTo>
                <a:lnTo>
                  <a:pt x="3016142" y="4703535"/>
                </a:lnTo>
                <a:lnTo>
                  <a:pt x="0" y="4703535"/>
                </a:lnTo>
                <a:lnTo>
                  <a:pt x="0" y="0"/>
                </a:lnTo>
                <a:close/>
              </a:path>
            </a:pathLst>
          </a:custGeom>
          <a:blipFill>
            <a:blip r:embed="rId4"/>
            <a:stretch>
              <a:fillRect/>
            </a:stretch>
          </a:blipFill>
        </p:spPr>
      </p:sp>
      <p:sp>
        <p:nvSpPr>
          <p:cNvPr id="12" name="TextBox 10"/>
          <p:cNvSpPr txBox="1"/>
          <p:nvPr/>
        </p:nvSpPr>
        <p:spPr>
          <a:xfrm>
            <a:off x="1832341" y="1026932"/>
            <a:ext cx="10728797" cy="1372171"/>
          </a:xfrm>
          <a:prstGeom prst="rect">
            <a:avLst/>
          </a:prstGeom>
        </p:spPr>
        <p:txBody>
          <a:bodyPr wrap="square" lIns="0" tIns="0" rIns="0" bIns="0" rtlCol="0" anchor="t">
            <a:spAutoFit/>
          </a:bodyPr>
          <a:lstStyle/>
          <a:p>
            <a:pPr>
              <a:lnSpc>
                <a:spcPts val="10667"/>
              </a:lnSpc>
            </a:pPr>
            <a:r>
              <a:rPr lang="en-US" sz="6000" dirty="0" smtClean="0">
                <a:latin typeface="Times New Roman" panose="02020603050405020304" pitchFamily="18" charset="0"/>
                <a:cs typeface="Times New Roman" panose="02020603050405020304" pitchFamily="18" charset="0"/>
              </a:rPr>
              <a:t>STEPS TO DO THE TASK</a:t>
            </a:r>
            <a:endParaRPr lang="en-US" sz="6000" b="1" dirty="0">
              <a:solidFill>
                <a:srgbClr val="000000"/>
              </a:solidFill>
              <a:latin typeface="Times New Roman" panose="02020603050405020304" pitchFamily="18" charset="0"/>
              <a:ea typeface="Glasgow Bold"/>
              <a:cs typeface="Times New Roman" panose="02020603050405020304" pitchFamily="18" charset="0"/>
              <a:sym typeface="Glasgow Bold"/>
            </a:endParaRPr>
          </a:p>
        </p:txBody>
      </p:sp>
      <p:sp>
        <p:nvSpPr>
          <p:cNvPr id="13" name="Rectangle 12"/>
          <p:cNvSpPr/>
          <p:nvPr/>
        </p:nvSpPr>
        <p:spPr>
          <a:xfrm>
            <a:off x="4785777" y="3467100"/>
            <a:ext cx="11740277" cy="4293483"/>
          </a:xfrm>
          <a:prstGeom prst="rect">
            <a:avLst/>
          </a:prstGeom>
        </p:spPr>
        <p:txBody>
          <a:bodyPr wrap="square">
            <a:spAutoFit/>
          </a:bodyPr>
          <a:lstStyle/>
          <a:p>
            <a:pPr>
              <a:lnSpc>
                <a:spcPct val="130000"/>
              </a:lnSpc>
              <a:spcAft>
                <a:spcPts val="0"/>
              </a:spcAft>
            </a:pPr>
            <a:r>
              <a:rPr lang="en-US" sz="4200" b="1" dirty="0">
                <a:latin typeface="Times New Roman" panose="02020603050405020304" pitchFamily="18" charset="0"/>
                <a:ea typeface="Calibri" panose="020F0502020204030204" pitchFamily="34" charset="0"/>
                <a:cs typeface="Times New Roman" panose="02020603050405020304" pitchFamily="18" charset="0"/>
              </a:rPr>
              <a:t>Step 1</a:t>
            </a:r>
            <a:r>
              <a:rPr lang="en-US" sz="4200" dirty="0">
                <a:latin typeface="Times New Roman" panose="02020603050405020304" pitchFamily="18" charset="0"/>
                <a:ea typeface="Calibri" panose="020F0502020204030204" pitchFamily="34" charset="0"/>
                <a:cs typeface="Times New Roman" panose="02020603050405020304" pitchFamily="18" charset="0"/>
              </a:rPr>
              <a:t>: Skim the passage to understand the main </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idea.</a:t>
            </a:r>
            <a:r>
              <a:rPr lang="en-US" sz="4200" dirty="0">
                <a:latin typeface="Times New Roman" panose="02020603050405020304" pitchFamily="18" charset="0"/>
                <a:ea typeface="Calibri" panose="020F0502020204030204" pitchFamily="34" charset="0"/>
                <a:cs typeface="Times New Roman" panose="02020603050405020304" pitchFamily="18" charset="0"/>
              </a:rPr>
              <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en-US" sz="4200" b="1" dirty="0">
                <a:latin typeface="Times New Roman" panose="02020603050405020304" pitchFamily="18" charset="0"/>
                <a:ea typeface="Calibri" panose="020F0502020204030204" pitchFamily="34" charset="0"/>
                <a:cs typeface="Times New Roman" panose="02020603050405020304" pitchFamily="18" charset="0"/>
              </a:rPr>
              <a:t>Step 2</a:t>
            </a:r>
            <a:r>
              <a:rPr lang="en-US" sz="4200" dirty="0">
                <a:latin typeface="Times New Roman" panose="02020603050405020304" pitchFamily="18" charset="0"/>
                <a:ea typeface="Calibri" panose="020F0502020204030204" pitchFamily="34" charset="0"/>
                <a:cs typeface="Times New Roman" panose="02020603050405020304" pitchFamily="18" charset="0"/>
              </a:rPr>
              <a:t>: Analyze the blanks that need to be </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filled.</a:t>
            </a:r>
            <a:r>
              <a:rPr lang="en-US" sz="4200" dirty="0">
                <a:latin typeface="Times New Roman" panose="02020603050405020304" pitchFamily="18" charset="0"/>
                <a:ea typeface="Calibri" panose="020F0502020204030204" pitchFamily="34" charset="0"/>
                <a:cs typeface="Times New Roman" panose="02020603050405020304" pitchFamily="18" charset="0"/>
              </a:rPr>
              <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en-US" sz="4200" b="1" dirty="0">
                <a:latin typeface="Times New Roman" panose="02020603050405020304" pitchFamily="18" charset="0"/>
                <a:ea typeface="Calibri" panose="020F0502020204030204" pitchFamily="34" charset="0"/>
                <a:cs typeface="Times New Roman" panose="02020603050405020304" pitchFamily="18" charset="0"/>
              </a:rPr>
              <a:t>Step 3</a:t>
            </a:r>
            <a:r>
              <a:rPr lang="en-US" sz="4200" dirty="0">
                <a:latin typeface="Times New Roman" panose="02020603050405020304" pitchFamily="18" charset="0"/>
                <a:ea typeface="Calibri" panose="020F0502020204030204" pitchFamily="34" charset="0"/>
                <a:cs typeface="Times New Roman" panose="02020603050405020304" pitchFamily="18" charset="0"/>
              </a:rPr>
              <a:t>: Analyze the given answer </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choices.</a:t>
            </a:r>
            <a:r>
              <a:rPr lang="en-US" sz="4200" dirty="0">
                <a:latin typeface="Times New Roman" panose="02020603050405020304" pitchFamily="18" charset="0"/>
                <a:ea typeface="Calibri" panose="020F0502020204030204" pitchFamily="34" charset="0"/>
                <a:cs typeface="Times New Roman" panose="02020603050405020304" pitchFamily="18" charset="0"/>
              </a:rPr>
              <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en-US" sz="4200" b="1" dirty="0">
                <a:latin typeface="Times New Roman" panose="02020603050405020304" pitchFamily="18" charset="0"/>
                <a:ea typeface="Calibri" panose="020F0502020204030204" pitchFamily="34" charset="0"/>
                <a:cs typeface="Times New Roman" panose="02020603050405020304" pitchFamily="18" charset="0"/>
              </a:rPr>
              <a:t>Step 4</a:t>
            </a:r>
            <a:r>
              <a:rPr lang="en-US" sz="4200" dirty="0">
                <a:latin typeface="Times New Roman" panose="02020603050405020304" pitchFamily="18" charset="0"/>
                <a:ea typeface="Calibri" panose="020F0502020204030204" pitchFamily="34" charset="0"/>
                <a:cs typeface="Times New Roman" panose="02020603050405020304" pitchFamily="18" charset="0"/>
              </a:rPr>
              <a:t>: Choose the most suitable </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answer.</a:t>
            </a:r>
            <a:r>
              <a:rPr lang="en-US" sz="4200" dirty="0">
                <a:latin typeface="Times New Roman" panose="02020603050405020304" pitchFamily="18" charset="0"/>
                <a:ea typeface="Calibri" panose="020F0502020204030204" pitchFamily="34" charset="0"/>
                <a:cs typeface="Times New Roman" panose="02020603050405020304" pitchFamily="18" charset="0"/>
              </a:rPr>
              <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en-US" sz="4200" b="1" dirty="0">
                <a:latin typeface="Times New Roman" panose="02020603050405020304" pitchFamily="18" charset="0"/>
                <a:ea typeface="Calibri" panose="020F0502020204030204" pitchFamily="34" charset="0"/>
                <a:cs typeface="Times New Roman" panose="02020603050405020304" pitchFamily="18" charset="0"/>
              </a:rPr>
              <a:t>Step 5</a:t>
            </a:r>
            <a:r>
              <a:rPr lang="en-US" sz="4200" dirty="0">
                <a:latin typeface="Times New Roman" panose="02020603050405020304" pitchFamily="18" charset="0"/>
                <a:ea typeface="Calibri" panose="020F0502020204030204" pitchFamily="34" charset="0"/>
                <a:cs typeface="Times New Roman" panose="02020603050405020304" pitchFamily="18" charset="0"/>
              </a:rPr>
              <a:t>: Reread the passage and check the </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answers.</a:t>
            </a:r>
            <a:endParaRPr lang="en-US" sz="4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66294" y="456711"/>
            <a:ext cx="17155412" cy="9373579"/>
            <a:chOff x="0" y="0"/>
            <a:chExt cx="19254110" cy="10520290"/>
          </a:xfrm>
        </p:grpSpPr>
        <p:sp>
          <p:nvSpPr>
            <p:cNvPr id="3" name="Freeform 3"/>
            <p:cNvSpPr/>
            <p:nvPr/>
          </p:nvSpPr>
          <p:spPr>
            <a:xfrm>
              <a:off x="72390" y="72390"/>
              <a:ext cx="19109331" cy="10375511"/>
            </a:xfrm>
            <a:custGeom>
              <a:avLst/>
              <a:gdLst/>
              <a:ahLst/>
              <a:cxnLst/>
              <a:rect l="l" t="t" r="r" b="b"/>
              <a:pathLst>
                <a:path w="19109331" h="10375511">
                  <a:moveTo>
                    <a:pt x="0" y="0"/>
                  </a:moveTo>
                  <a:lnTo>
                    <a:pt x="19109331" y="0"/>
                  </a:lnTo>
                  <a:lnTo>
                    <a:pt x="19109331" y="10375511"/>
                  </a:lnTo>
                  <a:lnTo>
                    <a:pt x="0" y="10375511"/>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1"/>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1"/>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1"/>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1167451" y="1028700"/>
            <a:ext cx="15953098" cy="82296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sp>
        <p:nvSpPr>
          <p:cNvPr id="8" name="Freeform 8"/>
          <p:cNvSpPr/>
          <p:nvPr/>
        </p:nvSpPr>
        <p:spPr>
          <a:xfrm>
            <a:off x="-838200" y="1093199"/>
            <a:ext cx="12192000" cy="1852752"/>
          </a:xfrm>
          <a:custGeom>
            <a:avLst/>
            <a:gdLst/>
            <a:ahLst/>
            <a:cxnLst/>
            <a:rect l="l" t="t" r="r" b="b"/>
            <a:pathLst>
              <a:path w="13552418" h="2169718">
                <a:moveTo>
                  <a:pt x="0" y="0"/>
                </a:moveTo>
                <a:lnTo>
                  <a:pt x="13552418" y="0"/>
                </a:lnTo>
                <a:lnTo>
                  <a:pt x="13552418" y="2169718"/>
                </a:lnTo>
                <a:lnTo>
                  <a:pt x="0" y="2169718"/>
                </a:lnTo>
                <a:lnTo>
                  <a:pt x="0" y="0"/>
                </a:lnTo>
                <a:close/>
              </a:path>
            </a:pathLst>
          </a:custGeom>
          <a:blipFill>
            <a:blip r:embed="rId2">
              <a:extLst>
                <a:ext uri="{96DAC541-7B7A-43D3-8B79-37D633B846F1}">
                  <asvg:svgBlip xmlns:asvg="http://schemas.microsoft.com/office/drawing/2016/SVG/main" xmlns="" r:embed="rId3"/>
                </a:ext>
              </a:extLst>
            </a:blip>
            <a:stretch>
              <a:fillRect t="-113716" b="-120453"/>
            </a:stretch>
          </a:blipFill>
        </p:spPr>
      </p:sp>
      <p:sp>
        <p:nvSpPr>
          <p:cNvPr id="9" name="Freeform 9"/>
          <p:cNvSpPr/>
          <p:nvPr/>
        </p:nvSpPr>
        <p:spPr>
          <a:xfrm>
            <a:off x="1510118" y="4042175"/>
            <a:ext cx="3978429" cy="4694311"/>
          </a:xfrm>
          <a:custGeom>
            <a:avLst/>
            <a:gdLst/>
            <a:ahLst/>
            <a:cxnLst/>
            <a:rect l="l" t="t" r="r" b="b"/>
            <a:pathLst>
              <a:path w="3978429" h="4694311">
                <a:moveTo>
                  <a:pt x="0" y="0"/>
                </a:moveTo>
                <a:lnTo>
                  <a:pt x="3978429" y="0"/>
                </a:lnTo>
                <a:lnTo>
                  <a:pt x="3978429" y="4694311"/>
                </a:lnTo>
                <a:lnTo>
                  <a:pt x="0" y="4694311"/>
                </a:lnTo>
                <a:lnTo>
                  <a:pt x="0" y="0"/>
                </a:lnTo>
                <a:close/>
              </a:path>
            </a:pathLst>
          </a:custGeom>
          <a:blipFill>
            <a:blip r:embed="rId4"/>
            <a:stretch>
              <a:fillRect/>
            </a:stretch>
          </a:blipFill>
        </p:spPr>
      </p:sp>
      <p:sp>
        <p:nvSpPr>
          <p:cNvPr id="12" name="Rectangle 11"/>
          <p:cNvSpPr/>
          <p:nvPr/>
        </p:nvSpPr>
        <p:spPr>
          <a:xfrm>
            <a:off x="1828800" y="1191625"/>
            <a:ext cx="9160348" cy="1754326"/>
          </a:xfrm>
          <a:prstGeom prst="rect">
            <a:avLst/>
          </a:prstGeom>
        </p:spPr>
        <p:txBody>
          <a:bodyPr wrap="square">
            <a:spAutoFit/>
          </a:bodyPr>
          <a:lstStyle/>
          <a:p>
            <a:r>
              <a:rPr lang="en-US" sz="5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Step 1</a:t>
            </a: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Skim the passage to understand the main idea</a:t>
            </a:r>
            <a:endParaRPr lang="en-US" sz="5400" dirty="0"/>
          </a:p>
        </p:txBody>
      </p:sp>
      <p:sp>
        <p:nvSpPr>
          <p:cNvPr id="13" name="Rectangle 12"/>
          <p:cNvSpPr/>
          <p:nvPr/>
        </p:nvSpPr>
        <p:spPr>
          <a:xfrm>
            <a:off x="6134100" y="3608915"/>
            <a:ext cx="9791700" cy="4493538"/>
          </a:xfrm>
          <a:prstGeom prst="rect">
            <a:avLst/>
          </a:prstGeom>
        </p:spPr>
        <p:txBody>
          <a:bodyPr wrap="square">
            <a:spAutoFit/>
          </a:bodyPr>
          <a:lstStyle/>
          <a:p>
            <a:pPr algn="ctr">
              <a:lnSpc>
                <a:spcPct val="130000"/>
              </a:lnSpc>
              <a:spcAft>
                <a:spcPts val="0"/>
              </a:spcAft>
            </a:pP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lướt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dừng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dung, ý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566294" y="456711"/>
            <a:ext cx="17155412" cy="9373579"/>
            <a:chOff x="0" y="0"/>
            <a:chExt cx="19254110" cy="10520290"/>
          </a:xfrm>
        </p:grpSpPr>
        <p:sp>
          <p:nvSpPr>
            <p:cNvPr id="3" name="Freeform 3"/>
            <p:cNvSpPr/>
            <p:nvPr/>
          </p:nvSpPr>
          <p:spPr>
            <a:xfrm>
              <a:off x="72390" y="72390"/>
              <a:ext cx="19109331" cy="10375511"/>
            </a:xfrm>
            <a:custGeom>
              <a:avLst/>
              <a:gdLst/>
              <a:ahLst/>
              <a:cxnLst/>
              <a:rect l="l" t="t" r="r" b="b"/>
              <a:pathLst>
                <a:path w="19109331" h="10375511">
                  <a:moveTo>
                    <a:pt x="0" y="0"/>
                  </a:moveTo>
                  <a:lnTo>
                    <a:pt x="19109331" y="0"/>
                  </a:lnTo>
                  <a:lnTo>
                    <a:pt x="19109331" y="10375511"/>
                  </a:lnTo>
                  <a:lnTo>
                    <a:pt x="0" y="10375511"/>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1"/>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1"/>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1"/>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1167451" y="1028700"/>
            <a:ext cx="15953098" cy="82296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sp>
        <p:nvSpPr>
          <p:cNvPr id="8" name="Freeform 8"/>
          <p:cNvSpPr/>
          <p:nvPr/>
        </p:nvSpPr>
        <p:spPr>
          <a:xfrm>
            <a:off x="-947677" y="1475125"/>
            <a:ext cx="12225277" cy="2169718"/>
          </a:xfrm>
          <a:custGeom>
            <a:avLst/>
            <a:gdLst/>
            <a:ahLst/>
            <a:cxnLst/>
            <a:rect l="l" t="t" r="r" b="b"/>
            <a:pathLst>
              <a:path w="13552418" h="2169718">
                <a:moveTo>
                  <a:pt x="0" y="0"/>
                </a:moveTo>
                <a:lnTo>
                  <a:pt x="13552418" y="0"/>
                </a:lnTo>
                <a:lnTo>
                  <a:pt x="13552418" y="2169718"/>
                </a:lnTo>
                <a:lnTo>
                  <a:pt x="0" y="2169718"/>
                </a:lnTo>
                <a:lnTo>
                  <a:pt x="0" y="0"/>
                </a:lnTo>
                <a:close/>
              </a:path>
            </a:pathLst>
          </a:custGeom>
          <a:blipFill>
            <a:blip r:embed="rId2">
              <a:extLst>
                <a:ext uri="{96DAC541-7B7A-43D3-8B79-37D633B846F1}">
                  <asvg:svgBlip xmlns:asvg="http://schemas.microsoft.com/office/drawing/2016/SVG/main" xmlns="" r:embed="rId3"/>
                </a:ext>
              </a:extLst>
            </a:blip>
            <a:stretch>
              <a:fillRect t="-113716" b="-120453"/>
            </a:stretch>
          </a:blipFill>
        </p:spPr>
      </p:sp>
      <p:sp>
        <p:nvSpPr>
          <p:cNvPr id="9" name="Freeform 9"/>
          <p:cNvSpPr/>
          <p:nvPr/>
        </p:nvSpPr>
        <p:spPr>
          <a:xfrm flipH="1">
            <a:off x="1875944" y="4064437"/>
            <a:ext cx="3934882" cy="4649786"/>
          </a:xfrm>
          <a:custGeom>
            <a:avLst/>
            <a:gdLst/>
            <a:ahLst/>
            <a:cxnLst/>
            <a:rect l="l" t="t" r="r" b="b"/>
            <a:pathLst>
              <a:path w="3934882" h="4649786">
                <a:moveTo>
                  <a:pt x="3934882" y="0"/>
                </a:moveTo>
                <a:lnTo>
                  <a:pt x="0" y="0"/>
                </a:lnTo>
                <a:lnTo>
                  <a:pt x="0" y="4649787"/>
                </a:lnTo>
                <a:lnTo>
                  <a:pt x="3934882" y="4649787"/>
                </a:lnTo>
                <a:lnTo>
                  <a:pt x="3934882" y="0"/>
                </a:lnTo>
                <a:close/>
              </a:path>
            </a:pathLst>
          </a:custGeom>
          <a:blipFill>
            <a:blip r:embed="rId4"/>
            <a:stretch>
              <a:fillRect/>
            </a:stretch>
          </a:blipFill>
        </p:spPr>
      </p:sp>
      <p:sp>
        <p:nvSpPr>
          <p:cNvPr id="12" name="Rectangle 11"/>
          <p:cNvSpPr/>
          <p:nvPr/>
        </p:nvSpPr>
        <p:spPr>
          <a:xfrm>
            <a:off x="1600201" y="1588894"/>
            <a:ext cx="8839200" cy="1938992"/>
          </a:xfrm>
          <a:prstGeom prst="rect">
            <a:avLst/>
          </a:prstGeom>
        </p:spPr>
        <p:txBody>
          <a:bodyPr wrap="square">
            <a:spAutoFit/>
          </a:bodyPr>
          <a:lstStyle/>
          <a:p>
            <a:r>
              <a:rPr lang="en-US"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Step 3</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Analyze the given answer choices</a:t>
            </a:r>
            <a:endParaRPr lang="en-US" sz="6000" dirty="0"/>
          </a:p>
        </p:txBody>
      </p:sp>
      <p:sp>
        <p:nvSpPr>
          <p:cNvPr id="13" name="Rectangle 12"/>
          <p:cNvSpPr/>
          <p:nvPr/>
        </p:nvSpPr>
        <p:spPr>
          <a:xfrm>
            <a:off x="7467600" y="4381500"/>
            <a:ext cx="8359116" cy="2733056"/>
          </a:xfrm>
          <a:prstGeom prst="rect">
            <a:avLst/>
          </a:prstGeom>
        </p:spPr>
        <p:txBody>
          <a:bodyPr wrap="square">
            <a:spAutoFit/>
          </a:bodyPr>
          <a:lstStyle/>
          <a:p>
            <a:pPr algn="ctr">
              <a:lnSpc>
                <a:spcPct val="130000"/>
              </a:lnSpc>
              <a:spcAft>
                <a:spcPts val="0"/>
              </a:spcAft>
            </a:pPr>
            <a:r>
              <a:rPr lang="en-US" sz="4400" b="1" dirty="0" err="1">
                <a:latin typeface="Times New Roman" panose="02020603050405020304" pitchFamily="18" charset="0"/>
                <a:ea typeface="Times New Roman" panose="02020603050405020304" pitchFamily="18" charset="0"/>
              </a:rPr>
              <a:t>Phân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tích</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các</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đáp</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án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cho</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sẵn</a:t>
            </a:r>
            <a:endParaRPr lang="en-US" sz="4400" dirty="0">
              <a:latin typeface="Times New Roman" panose="02020603050405020304" pitchFamily="18" charset="0"/>
              <a:ea typeface="Times New Roman" panose="02020603050405020304" pitchFamily="18" charset="0"/>
            </a:endParaRPr>
          </a:p>
          <a:p>
            <a:pPr>
              <a:lnSpc>
                <a:spcPct val="130000"/>
              </a:lnSpc>
              <a:spcAft>
                <a:spcPts val="0"/>
              </a:spcAft>
            </a:pPr>
            <a:r>
              <a:rPr lang="en-US" sz="4400" dirty="0" err="1" smtClean="0">
                <a:latin typeface="Times New Roman" panose="02020603050405020304" pitchFamily="18" charset="0"/>
                <a:ea typeface="Times New Roman" panose="02020603050405020304" pitchFamily="18" charset="0"/>
              </a:rPr>
              <a:t>Đọc</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đáp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án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so </a:t>
            </a:r>
            <a:r>
              <a:rPr lang="en-US" sz="4400" dirty="0" err="1">
                <a:latin typeface="Times New Roman" panose="02020603050405020304" pitchFamily="18" charset="0"/>
                <a:ea typeface="Times New Roman" panose="02020603050405020304" pitchFamily="18" charset="0"/>
              </a:rPr>
              <a:t>sánh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đáp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án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trong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566294" y="456711"/>
            <a:ext cx="17155412" cy="9373579"/>
            <a:chOff x="0" y="0"/>
            <a:chExt cx="19254110" cy="10520290"/>
          </a:xfrm>
        </p:grpSpPr>
        <p:sp>
          <p:nvSpPr>
            <p:cNvPr id="3" name="Freeform 3"/>
            <p:cNvSpPr/>
            <p:nvPr/>
          </p:nvSpPr>
          <p:spPr>
            <a:xfrm>
              <a:off x="72390" y="72390"/>
              <a:ext cx="19109331" cy="10375511"/>
            </a:xfrm>
            <a:custGeom>
              <a:avLst/>
              <a:gdLst/>
              <a:ahLst/>
              <a:cxnLst/>
              <a:rect l="l" t="t" r="r" b="b"/>
              <a:pathLst>
                <a:path w="19109331" h="10375511">
                  <a:moveTo>
                    <a:pt x="0" y="0"/>
                  </a:moveTo>
                  <a:lnTo>
                    <a:pt x="19109331" y="0"/>
                  </a:lnTo>
                  <a:lnTo>
                    <a:pt x="19109331" y="10375511"/>
                  </a:lnTo>
                  <a:lnTo>
                    <a:pt x="0" y="10375511"/>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1"/>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1"/>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1"/>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1167451" y="1028700"/>
            <a:ext cx="15953098" cy="82296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sp>
        <p:nvSpPr>
          <p:cNvPr id="8" name="Freeform 8"/>
          <p:cNvSpPr/>
          <p:nvPr/>
        </p:nvSpPr>
        <p:spPr>
          <a:xfrm>
            <a:off x="-914400" y="1056468"/>
            <a:ext cx="14325600" cy="1534775"/>
          </a:xfrm>
          <a:custGeom>
            <a:avLst/>
            <a:gdLst/>
            <a:ahLst/>
            <a:cxnLst/>
            <a:rect l="l" t="t" r="r" b="b"/>
            <a:pathLst>
              <a:path w="13552418" h="2169718">
                <a:moveTo>
                  <a:pt x="0" y="0"/>
                </a:moveTo>
                <a:lnTo>
                  <a:pt x="13552418" y="0"/>
                </a:lnTo>
                <a:lnTo>
                  <a:pt x="13552418" y="2169718"/>
                </a:lnTo>
                <a:lnTo>
                  <a:pt x="0" y="2169718"/>
                </a:lnTo>
                <a:lnTo>
                  <a:pt x="0" y="0"/>
                </a:lnTo>
                <a:close/>
              </a:path>
            </a:pathLst>
          </a:custGeom>
          <a:blipFill>
            <a:blip r:embed="rId2">
              <a:extLst>
                <a:ext uri="{96DAC541-7B7A-43D3-8B79-37D633B846F1}">
                  <asvg:svgBlip xmlns:asvg="http://schemas.microsoft.com/office/drawing/2016/SVG/main" xmlns="" r:embed="rId3"/>
                </a:ext>
              </a:extLst>
            </a:blip>
            <a:stretch>
              <a:fillRect t="-113716" b="-120453"/>
            </a:stretch>
          </a:blipFill>
        </p:spPr>
      </p:sp>
      <p:sp>
        <p:nvSpPr>
          <p:cNvPr id="9" name="Freeform 9"/>
          <p:cNvSpPr/>
          <p:nvPr/>
        </p:nvSpPr>
        <p:spPr>
          <a:xfrm flipH="1">
            <a:off x="13258799" y="3644842"/>
            <a:ext cx="3893998" cy="5327125"/>
          </a:xfrm>
          <a:custGeom>
            <a:avLst/>
            <a:gdLst/>
            <a:ahLst/>
            <a:cxnLst/>
            <a:rect l="l" t="t" r="r" b="b"/>
            <a:pathLst>
              <a:path w="5211029" h="6121620">
                <a:moveTo>
                  <a:pt x="5211029" y="0"/>
                </a:moveTo>
                <a:lnTo>
                  <a:pt x="0" y="0"/>
                </a:lnTo>
                <a:lnTo>
                  <a:pt x="0" y="6121621"/>
                </a:lnTo>
                <a:lnTo>
                  <a:pt x="5211029" y="6121621"/>
                </a:lnTo>
                <a:lnTo>
                  <a:pt x="5211029" y="0"/>
                </a:lnTo>
                <a:close/>
              </a:path>
            </a:pathLst>
          </a:custGeom>
          <a:blipFill>
            <a:blip r:embed="rId4"/>
            <a:stretch>
              <a:fillRect/>
            </a:stretch>
          </a:blipFill>
        </p:spPr>
      </p:sp>
      <p:sp>
        <p:nvSpPr>
          <p:cNvPr id="12" name="Rectangle 11"/>
          <p:cNvSpPr/>
          <p:nvPr/>
        </p:nvSpPr>
        <p:spPr>
          <a:xfrm>
            <a:off x="1447800" y="1358303"/>
            <a:ext cx="10668000" cy="1631216"/>
          </a:xfrm>
          <a:prstGeom prst="rect">
            <a:avLst/>
          </a:prstGeom>
        </p:spPr>
        <p:txBody>
          <a:bodyPr wrap="square">
            <a:spAutoFit/>
          </a:bodyPr>
          <a:lstStyle/>
          <a:p>
            <a:r>
              <a:rPr lang="en-US" sz="5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Step 4</a:t>
            </a:r>
            <a:r>
              <a:rPr lang="en-US" sz="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Choose the most suitable </a:t>
            </a:r>
            <a:r>
              <a:rPr lang="en-US" sz="5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answer</a:t>
            </a:r>
            <a:r>
              <a:rPr lang="en-US" sz="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en-US" sz="5000" dirty="0"/>
          </a:p>
        </p:txBody>
      </p:sp>
      <p:sp>
        <p:nvSpPr>
          <p:cNvPr id="13" name="Rectangle 12"/>
          <p:cNvSpPr/>
          <p:nvPr/>
        </p:nvSpPr>
        <p:spPr>
          <a:xfrm>
            <a:off x="1447800" y="2856347"/>
            <a:ext cx="11582400" cy="5977919"/>
          </a:xfrm>
          <a:prstGeom prst="rect">
            <a:avLst/>
          </a:prstGeom>
        </p:spPr>
        <p:txBody>
          <a:bodyPr wrap="square">
            <a:spAutoFit/>
          </a:bodyPr>
          <a:lstStyle/>
          <a:p>
            <a:pPr algn="ctr">
              <a:lnSpc>
                <a:spcPct val="130000"/>
              </a:lnSpc>
              <a:spcAft>
                <a:spcPts val="0"/>
              </a:spcAft>
            </a:pPr>
            <a:r>
              <a:rPr lang="en-US" sz="3300" b="1" dirty="0" err="1" smtClean="0">
                <a:latin typeface="Times New Roman" panose="02020603050405020304" pitchFamily="18" charset="0"/>
                <a:ea typeface="Times New Roman" panose="02020603050405020304" pitchFamily="18" charset="0"/>
              </a:rPr>
              <a:t>Chọn</a:t>
            </a:r>
            <a:r>
              <a:rPr lang="en-US" sz="3300" b="1" dirty="0" smtClean="0">
                <a:latin typeface="Times New Roman" panose="02020603050405020304" pitchFamily="18" charset="0"/>
                <a:ea typeface="Times New Roman" panose="02020603050405020304" pitchFamily="18" charset="0"/>
              </a:rPr>
              <a:t> </a:t>
            </a:r>
            <a:r>
              <a:rPr lang="en-US" sz="3300" b="1" dirty="0" err="1">
                <a:latin typeface="Times New Roman" panose="02020603050405020304" pitchFamily="18" charset="0"/>
                <a:ea typeface="Times New Roman" panose="02020603050405020304" pitchFamily="18" charset="0"/>
              </a:rPr>
              <a:t>đáp</a:t>
            </a:r>
            <a:r>
              <a:rPr lang="en-US" sz="3300" b="1" dirty="0">
                <a:latin typeface="Times New Roman" panose="02020603050405020304" pitchFamily="18" charset="0"/>
                <a:ea typeface="Times New Roman" panose="02020603050405020304" pitchFamily="18" charset="0"/>
              </a:rPr>
              <a:t> </a:t>
            </a:r>
            <a:r>
              <a:rPr lang="en-US" sz="3300" b="1" dirty="0" err="1">
                <a:latin typeface="Times New Roman" panose="02020603050405020304" pitchFamily="18" charset="0"/>
                <a:ea typeface="Times New Roman" panose="02020603050405020304" pitchFamily="18" charset="0"/>
              </a:rPr>
              <a:t>án</a:t>
            </a:r>
            <a:r>
              <a:rPr lang="en-US" sz="3300" b="1" dirty="0">
                <a:latin typeface="Times New Roman" panose="02020603050405020304" pitchFamily="18" charset="0"/>
                <a:ea typeface="Times New Roman" panose="02020603050405020304" pitchFamily="18" charset="0"/>
              </a:rPr>
              <a:t> </a:t>
            </a:r>
            <a:r>
              <a:rPr lang="en-US" sz="3300" b="1" dirty="0" err="1">
                <a:latin typeface="Times New Roman" panose="02020603050405020304" pitchFamily="18" charset="0"/>
                <a:ea typeface="Times New Roman" panose="02020603050405020304" pitchFamily="18" charset="0"/>
              </a:rPr>
              <a:t>phù</a:t>
            </a:r>
            <a:r>
              <a:rPr lang="en-US" sz="3300" b="1" dirty="0">
                <a:latin typeface="Times New Roman" panose="02020603050405020304" pitchFamily="18" charset="0"/>
                <a:ea typeface="Times New Roman" panose="02020603050405020304" pitchFamily="18" charset="0"/>
              </a:rPr>
              <a:t> </a:t>
            </a:r>
            <a:r>
              <a:rPr lang="en-US" sz="3300" b="1" dirty="0" err="1">
                <a:latin typeface="Times New Roman" panose="02020603050405020304" pitchFamily="18" charset="0"/>
                <a:ea typeface="Times New Roman" panose="02020603050405020304" pitchFamily="18" charset="0"/>
              </a:rPr>
              <a:t>hợp</a:t>
            </a:r>
            <a:endParaRPr lang="en-US" sz="33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Dựa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vào</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các</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dấu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hiệu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về</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vị</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trí</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dấu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câu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ngữ</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pháp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cụm</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từ</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cố</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định</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hoặc</a:t>
            </a:r>
            <a:r>
              <a:rPr lang="en-US" sz="3300" dirty="0">
                <a:latin typeface="Times New Roman" panose="02020603050405020304" pitchFamily="18" charset="0"/>
                <a:ea typeface="Times New Roman" panose="02020603050405020304" pitchFamily="18" charset="0"/>
              </a:rPr>
              <a:t> ý </a:t>
            </a:r>
            <a:r>
              <a:rPr lang="en-US" sz="3300" dirty="0" err="1">
                <a:latin typeface="Times New Roman" panose="02020603050405020304" pitchFamily="18" charset="0"/>
                <a:ea typeface="Times New Roman" panose="02020603050405020304" pitchFamily="18" charset="0"/>
              </a:rPr>
              <a:t>nghĩa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để</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chọn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án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đúng</a:t>
            </a:r>
            <a:r>
              <a:rPr lang="en-US" sz="3300" dirty="0">
                <a:latin typeface="Times New Roman" panose="02020603050405020304" pitchFamily="18" charset="0"/>
                <a:ea typeface="Times New Roman" panose="02020603050405020304" pitchFamily="18" charset="0"/>
              </a:rPr>
              <a:t>.</a:t>
            </a:r>
          </a:p>
          <a:p>
            <a:pPr algn="just">
              <a:lnSpc>
                <a:spcPct val="130000"/>
              </a:lnSpc>
              <a:spcAft>
                <a:spcPts val="0"/>
              </a:spcAft>
            </a:pP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Có</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thể</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dùng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phương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pháp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loại</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trừ</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để</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loại</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ra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các</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án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sai</a:t>
            </a:r>
            <a:r>
              <a:rPr lang="en-US" sz="3300" dirty="0">
                <a:latin typeface="Times New Roman" panose="02020603050405020304" pitchFamily="18" charset="0"/>
                <a:ea typeface="Times New Roman" panose="02020603050405020304" pitchFamily="18" charset="0"/>
              </a:rPr>
              <a:t>. </a:t>
            </a:r>
          </a:p>
          <a:p>
            <a:pPr algn="just">
              <a:lnSpc>
                <a:spcPct val="130000"/>
              </a:lnSpc>
              <a:spcAft>
                <a:spcPts val="0"/>
              </a:spcAft>
            </a:pP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Trong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trường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hợp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điền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từ</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vào</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chỗ</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trống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phải</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dựa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vào</a:t>
            </a:r>
            <a:r>
              <a:rPr lang="en-US" sz="3300" dirty="0">
                <a:latin typeface="Times New Roman" panose="02020603050405020304" pitchFamily="18" charset="0"/>
                <a:ea typeface="Times New Roman" panose="02020603050405020304" pitchFamily="18" charset="0"/>
              </a:rPr>
              <a:t> ý </a:t>
            </a:r>
            <a:r>
              <a:rPr lang="en-US" sz="3300" dirty="0" err="1">
                <a:latin typeface="Times New Roman" panose="02020603050405020304" pitchFamily="18" charset="0"/>
                <a:ea typeface="Times New Roman" panose="02020603050405020304" pitchFamily="18" charset="0"/>
              </a:rPr>
              <a:t>nghĩa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nếu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trong</a:t>
            </a:r>
            <a:r>
              <a:rPr lang="en-US" sz="3300" dirty="0">
                <a:latin typeface="Times New Roman" panose="02020603050405020304" pitchFamily="18" charset="0"/>
                <a:ea typeface="Times New Roman" panose="02020603050405020304" pitchFamily="18" charset="0"/>
              </a:rPr>
              <a:t> 4 </a:t>
            </a:r>
            <a:r>
              <a:rPr lang="en-US" sz="3300" dirty="0" err="1">
                <a:latin typeface="Times New Roman" panose="02020603050405020304" pitchFamily="18" charset="0"/>
                <a:ea typeface="Times New Roman" panose="02020603050405020304" pitchFamily="18" charset="0"/>
              </a:rPr>
              <a:t>đáp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án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có</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các</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từ</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đồng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nghĩa</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hãy</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loại</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hết</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các</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từ</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đó</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vì</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một</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câu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không</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thể</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có</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nhiều</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đáp</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án</a:t>
            </a:r>
            <a:r>
              <a:rPr lang="en-US" sz="3300" dirty="0">
                <a:latin typeface="Times New Roman" panose="02020603050405020304" pitchFamily="18" charset="0"/>
                <a:ea typeface="Times New Roman" panose="02020603050405020304" pitchFamily="18" charset="0"/>
              </a:rPr>
              <a:t> </a:t>
            </a:r>
            <a:r>
              <a:rPr lang="en-US" sz="3300" dirty="0" err="1">
                <a:latin typeface="Times New Roman" panose="02020603050405020304" pitchFamily="18" charset="0"/>
                <a:ea typeface="Times New Roman" panose="02020603050405020304" pitchFamily="18" charset="0"/>
              </a:rPr>
              <a:t>đúng</a:t>
            </a:r>
            <a:r>
              <a:rPr lang="en-US" sz="3300" dirty="0">
                <a:latin typeface="Times New Roman" panose="02020603050405020304" pitchFamily="18" charset="0"/>
                <a:ea typeface="Times New Roman" panose="02020603050405020304" pitchFamily="18" charset="0"/>
              </a:rPr>
              <a:t>.</a:t>
            </a:r>
          </a:p>
          <a:p>
            <a:pPr algn="just">
              <a:lnSpc>
                <a:spcPct val="130000"/>
              </a:lnSpc>
              <a:spcAft>
                <a:spcPts val="0"/>
              </a:spcAft>
            </a:pP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trống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ra</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án</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33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300" dirty="0">
                <a:latin typeface="Times New Roman" panose="02020603050405020304" pitchFamily="18" charset="0"/>
                <a:ea typeface="Calibri" panose="020F0502020204030204" pitchFamily="34"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1427</Words>
  <Application>Microsoft Office PowerPoint</Application>
  <PresentationFormat>Custom</PresentationFormat>
  <Paragraphs>166</Paragraphs>
  <Slides>21</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Aptos</vt:lpstr>
      <vt:lpstr>Calibri</vt:lpstr>
      <vt:lpstr>Times New Roman</vt:lpstr>
      <vt:lpstr>KG Primary Penmanship</vt:lpstr>
      <vt:lpstr>Mango AC</vt:lpstr>
      <vt:lpstr>Nunito</vt:lpstr>
      <vt:lpstr>More Sugar Thin</vt:lpstr>
      <vt:lpstr>Candal</vt:lpstr>
      <vt:lpstr>Jua</vt:lpstr>
      <vt:lpstr>Glasgow Bold</vt:lpstr>
      <vt:lpstr>Arial Unicode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61</cp:revision>
  <dcterms:created xsi:type="dcterms:W3CDTF">2006-08-16T00:00:00Z</dcterms:created>
  <dcterms:modified xsi:type="dcterms:W3CDTF">2025-05-08T13:56:11Z</dcterms:modified>
  <dc:identifier>DAGfXZ63-j0</dc:identifier>
</cp:coreProperties>
</file>