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 id="2147483756" r:id="rId7"/>
    <p:sldMasterId id="2147483768" r:id="rId8"/>
    <p:sldMasterId id="2147483780" r:id="rId9"/>
    <p:sldMasterId id="2147483792" r:id="rId10"/>
    <p:sldMasterId id="2147483828" r:id="rId11"/>
    <p:sldMasterId id="2147483840" r:id="rId12"/>
    <p:sldMasterId id="2147483852" r:id="rId13"/>
    <p:sldMasterId id="2147483864" r:id="rId14"/>
    <p:sldMasterId id="2147483888" r:id="rId15"/>
  </p:sldMasterIdLst>
  <p:notesMasterIdLst>
    <p:notesMasterId r:id="rId38"/>
  </p:notesMasterIdLst>
  <p:sldIdLst>
    <p:sldId id="315" r:id="rId16"/>
    <p:sldId id="277" r:id="rId17"/>
    <p:sldId id="299" r:id="rId18"/>
    <p:sldId id="300" r:id="rId19"/>
    <p:sldId id="301" r:id="rId20"/>
    <p:sldId id="310" r:id="rId21"/>
    <p:sldId id="311" r:id="rId22"/>
    <p:sldId id="303" r:id="rId23"/>
    <p:sldId id="264" r:id="rId24"/>
    <p:sldId id="316" r:id="rId25"/>
    <p:sldId id="272" r:id="rId26"/>
    <p:sldId id="273" r:id="rId27"/>
    <p:sldId id="293" r:id="rId28"/>
    <p:sldId id="295" r:id="rId29"/>
    <p:sldId id="296" r:id="rId30"/>
    <p:sldId id="297" r:id="rId31"/>
    <p:sldId id="312" r:id="rId32"/>
    <p:sldId id="306" r:id="rId33"/>
    <p:sldId id="313" r:id="rId34"/>
    <p:sldId id="307" r:id="rId35"/>
    <p:sldId id="308" r:id="rId36"/>
    <p:sldId id="3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6" y="3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10" Type="http://schemas.openxmlformats.org/officeDocument/2006/relationships/image" Target="../media/image58.wmf"/><Relationship Id="rId4" Type="http://schemas.openxmlformats.org/officeDocument/2006/relationships/image" Target="../media/image52.wmf"/><Relationship Id="rId9"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11" Type="http://schemas.openxmlformats.org/officeDocument/2006/relationships/image" Target="../media/image61.wmf"/><Relationship Id="rId5" Type="http://schemas.openxmlformats.org/officeDocument/2006/relationships/image" Target="../media/image53.wmf"/><Relationship Id="rId10" Type="http://schemas.openxmlformats.org/officeDocument/2006/relationships/image" Target="../media/image58.wmf"/><Relationship Id="rId4" Type="http://schemas.openxmlformats.org/officeDocument/2006/relationships/image" Target="../media/image52.wmf"/><Relationship Id="rId9"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5" Type="http://schemas.openxmlformats.org/officeDocument/2006/relationships/image" Target="../media/image68.wmf"/><Relationship Id="rId4"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F7279-4038-486D-984E-341E27142C20}"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C4F57-475D-403F-BC4A-EF6F10D1FC88}" type="slidenum">
              <a:rPr lang="en-US" smtClean="0"/>
              <a:t>‹#›</a:t>
            </a:fld>
            <a:endParaRPr lang="en-US"/>
          </a:p>
        </p:txBody>
      </p:sp>
    </p:spTree>
    <p:extLst>
      <p:ext uri="{BB962C8B-B14F-4D97-AF65-F5344CB8AC3E}">
        <p14:creationId xmlns:p14="http://schemas.microsoft.com/office/powerpoint/2010/main" val="337244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B4A0C8-DD61-4407-8AA5-E6B1ED0128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974D3B-B720-4220-A693-75CE1F118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0917730-38F4-4BD2-998F-520C3EC3E87C}"/>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493632A4-B148-4D74-A738-8F211E83B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A2C79ED-51CD-430B-BDEE-A4E9E8D06567}"/>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72992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4EC88-5539-4D5D-8546-CAC55760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BF8B684-7DD5-42E6-A419-AAEF7FDD2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C00FC0E-38A5-4AD4-B260-E19352DB6883}"/>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8EC74751-4D22-4929-8B7A-1348A3577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4BFB43-602B-4B88-AFD2-9DF4C0BEFA4E}"/>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700486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41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556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9244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342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539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3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0208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378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6828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52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B960EC9-D3E0-49F5-B8AC-4A34FAE52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D3F349E-23FF-43EA-A069-62E61C684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26B79C-1077-4FFA-B8AD-04C698F8F6FE}"/>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D661CA0E-210D-40E0-9958-B418B040F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4B83FF2-A7B1-4DF3-BBF5-A5FF1BB28961}"/>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931277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1172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903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165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08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9545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2382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4795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691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091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90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3276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50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1694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6912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4687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1613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6218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156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2589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165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602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0199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5773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209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84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7412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055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0125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682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841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9398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329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5394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1445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845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3481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20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9037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215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1764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8591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0050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98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2430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246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4379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4417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8224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5160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1680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4268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2336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0376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038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1285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0181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34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8230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784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1446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95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42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63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D76E53-9BD7-4FB4-A4AD-0549873E1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C357F3-6C3B-49C1-99AD-4990E84BC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30E721-F501-4D97-8E1F-915A3A103C83}"/>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77004AB3-20B8-4C21-90D8-21B47796A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8A60D7-97CA-4BE9-8849-AB636A791477}"/>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095925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971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73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082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877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57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304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482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05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681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2A38F9-FF66-4FEC-8F49-09BF0CA6E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3D5AED4-8121-4833-B278-1E7D50F37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A5BB5F7-AC30-4D8E-A67F-D0460D09A3B0}"/>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5747765A-5AAE-4BB4-BE0B-BB184A055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8BB9437-1A2B-488C-9F12-D833B1675668}"/>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681392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8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979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767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69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266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837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08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169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450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1C441B-8149-4BF7-8329-0CA4BBC3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62E2F7-8FAD-4BE8-9B87-045EC8C28C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366DA40-54E4-4752-85F3-90AFEAC263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9BAA3E-3B0A-4E29-9B6A-9F35183E06C1}"/>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6" name="Footer Placeholder 5">
            <a:extLst>
              <a:ext uri="{FF2B5EF4-FFF2-40B4-BE49-F238E27FC236}">
                <a16:creationId xmlns="" xmlns:a16="http://schemas.microsoft.com/office/drawing/2014/main" id="{A975230D-7C4C-459B-8DF2-5C49DCA7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74B514D-9783-4563-AB58-36B00CC8705C}"/>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90673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721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706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547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58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950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340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50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74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51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93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D04937-4929-419D-AF27-E0D6A4E25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C428AD3-F5A8-4405-84A2-24F7EF54C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75B8CFF-3393-4B73-96CD-0DCF82D631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61FBAD9-56EC-445B-A45C-000327661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86B10E2-F232-4AE4-8E64-D328D197B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3D3EE1-776A-4E55-A04F-0A7E41207FC8}"/>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8" name="Footer Placeholder 7">
            <a:extLst>
              <a:ext uri="{FF2B5EF4-FFF2-40B4-BE49-F238E27FC236}">
                <a16:creationId xmlns="" xmlns:a16="http://schemas.microsoft.com/office/drawing/2014/main" id="{1D59C913-BCAE-40E9-AC02-384630E2A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8FEE27B-95AA-4780-B7FB-E593EE8DB02D}"/>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387973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989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780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060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230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000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886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5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534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300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39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73054B-AF92-4A00-A294-D0B0D45B8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CBB76C1-B2D2-4071-8C03-5276833E3E03}"/>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4" name="Footer Placeholder 3">
            <a:extLst>
              <a:ext uri="{FF2B5EF4-FFF2-40B4-BE49-F238E27FC236}">
                <a16:creationId xmlns="" xmlns:a16="http://schemas.microsoft.com/office/drawing/2014/main" id="{93E29C01-ABC3-43E2-A0EA-8359BC02A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DBEBB51-3A0C-4244-A593-7E9E9BC6E862}"/>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1561899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414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393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918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458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945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440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873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91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56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21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5770E9-1B6B-4FF6-9962-F0A710ED0374}"/>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3" name="Footer Placeholder 2">
            <a:extLst>
              <a:ext uri="{FF2B5EF4-FFF2-40B4-BE49-F238E27FC236}">
                <a16:creationId xmlns="" xmlns:a16="http://schemas.microsoft.com/office/drawing/2014/main" id="{2485FA52-488C-495E-AE71-326CE9364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0ED9C96-C0AA-4379-94FC-B1B18C73E9A5}"/>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103368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33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378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8662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063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8090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38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03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550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7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69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23029-A91C-4EDE-9691-ADF2FAE9A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2EFA138-2B68-484E-A532-A6D0295858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C7D9EC-1B14-4D28-A719-CACA61BC9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61945FF-2B50-4DC9-9515-5C8ABF8444B9}"/>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6" name="Footer Placeholder 5">
            <a:extLst>
              <a:ext uri="{FF2B5EF4-FFF2-40B4-BE49-F238E27FC236}">
                <a16:creationId xmlns="" xmlns:a16="http://schemas.microsoft.com/office/drawing/2014/main" id="{0FB5E844-4576-4B97-8A26-2884945E6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4AF25BC-8177-40B4-905E-10879F97F1E9}"/>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6416002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575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052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145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114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198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17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8203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5150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4197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0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34B5D-2FE5-4E5C-A828-0791FE21E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9D0C86F-F829-4895-9948-BFEC5DA41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DA89CA3-5B1B-429D-B081-935D088C7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FF89B44-2E55-449D-9755-E066BFEAAC15}"/>
              </a:ext>
            </a:extLst>
          </p:cNvPr>
          <p:cNvSpPr>
            <a:spLocks noGrp="1"/>
          </p:cNvSpPr>
          <p:nvPr>
            <p:ph type="dt" sz="half" idx="10"/>
          </p:nvPr>
        </p:nvSpPr>
        <p:spPr/>
        <p:txBody>
          <a:bodyPr/>
          <a:lstStyle/>
          <a:p>
            <a:fld id="{55E0C165-B762-42E3-8810-94456B5AF9B2}" type="datetimeFigureOut">
              <a:rPr lang="en-US" smtClean="0"/>
              <a:t>5/8/2025</a:t>
            </a:fld>
            <a:endParaRPr lang="en-US"/>
          </a:p>
        </p:txBody>
      </p:sp>
      <p:sp>
        <p:nvSpPr>
          <p:cNvPr id="6" name="Footer Placeholder 5">
            <a:extLst>
              <a:ext uri="{FF2B5EF4-FFF2-40B4-BE49-F238E27FC236}">
                <a16:creationId xmlns="" xmlns:a16="http://schemas.microsoft.com/office/drawing/2014/main" id="{AC44E9D1-7635-4118-9884-D41F6D383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9804140-1DFC-47ED-9C8F-CF660DCF6AF3}"/>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1326559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516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520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692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2035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85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86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4552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159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26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75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05C6CC5-2976-48E4-9DA7-C6F68A436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0154F7-EC49-4C91-8296-BE7D75C7F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F5904F1-A638-4D0B-AF9F-7068DD644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0C165-B762-42E3-8810-94456B5AF9B2}" type="datetimeFigureOut">
              <a:rPr lang="en-US" smtClean="0"/>
              <a:t>5/8/2025</a:t>
            </a:fld>
            <a:endParaRPr lang="en-US"/>
          </a:p>
        </p:txBody>
      </p:sp>
      <p:sp>
        <p:nvSpPr>
          <p:cNvPr id="5" name="Footer Placeholder 4">
            <a:extLst>
              <a:ext uri="{FF2B5EF4-FFF2-40B4-BE49-F238E27FC236}">
                <a16:creationId xmlns="" xmlns:a16="http://schemas.microsoft.com/office/drawing/2014/main" id="{5A1AE09B-ABDD-4D81-8056-A45AA92C6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D966D88-646F-462B-8F2B-A416C3B25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92513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3305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0475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90994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49539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5015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98919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486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34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2821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684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8179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8294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9692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94395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svg"/><Relationship Id="rId18" Type="http://schemas.openxmlformats.org/officeDocument/2006/relationships/image" Target="../media/image9.png"/><Relationship Id="rId3" Type="http://schemas.openxmlformats.org/officeDocument/2006/relationships/image" Target="../media/image18.svg"/><Relationship Id="rId21" Type="http://schemas.openxmlformats.org/officeDocument/2006/relationships/image" Target="../media/image36.svg"/><Relationship Id="rId7" Type="http://schemas.openxmlformats.org/officeDocument/2006/relationships/image" Target="../media/image22.svg"/><Relationship Id="rId12" Type="http://schemas.openxmlformats.org/officeDocument/2006/relationships/image" Target="../media/image6.png"/><Relationship Id="rId17"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61.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5.pn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24.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16.bin"/><Relationship Id="rId18" Type="http://schemas.openxmlformats.org/officeDocument/2006/relationships/image" Target="../media/image56.wmf"/><Relationship Id="rId26" Type="http://schemas.openxmlformats.org/officeDocument/2006/relationships/image" Target="../media/image62.emf"/><Relationship Id="rId3" Type="http://schemas.openxmlformats.org/officeDocument/2006/relationships/oleObject" Target="../embeddings/oleObject11.bin"/><Relationship Id="rId21" Type="http://schemas.openxmlformats.org/officeDocument/2006/relationships/oleObject" Target="../embeddings/oleObject20.bin"/><Relationship Id="rId7" Type="http://schemas.openxmlformats.org/officeDocument/2006/relationships/oleObject" Target="../embeddings/oleObject13.bin"/><Relationship Id="rId12" Type="http://schemas.openxmlformats.org/officeDocument/2006/relationships/image" Target="../media/image53.wmf"/><Relationship Id="rId17" Type="http://schemas.openxmlformats.org/officeDocument/2006/relationships/oleObject" Target="../embeddings/oleObject18.bin"/><Relationship Id="rId25" Type="http://schemas.openxmlformats.org/officeDocument/2006/relationships/oleObject" Target="../embeddings/oleObject22.bin"/><Relationship Id="rId2" Type="http://schemas.openxmlformats.org/officeDocument/2006/relationships/slideLayout" Target="../slideLayouts/slideLayout7.xml"/><Relationship Id="rId16" Type="http://schemas.openxmlformats.org/officeDocument/2006/relationships/image" Target="../media/image55.wmf"/><Relationship Id="rId20" Type="http://schemas.openxmlformats.org/officeDocument/2006/relationships/image" Target="../media/image57.wmf"/><Relationship Id="rId29" Type="http://schemas.openxmlformats.org/officeDocument/2006/relationships/image" Target="../media/image60.png"/><Relationship Id="rId1" Type="http://schemas.openxmlformats.org/officeDocument/2006/relationships/vmlDrawing" Target="../drawings/vmlDrawing2.vml"/><Relationship Id="rId6" Type="http://schemas.openxmlformats.org/officeDocument/2006/relationships/image" Target="../media/image50.wmf"/><Relationship Id="rId11" Type="http://schemas.openxmlformats.org/officeDocument/2006/relationships/oleObject" Target="../embeddings/oleObject15.bin"/><Relationship Id="rId24" Type="http://schemas.openxmlformats.org/officeDocument/2006/relationships/image" Target="../media/image61.wmf"/><Relationship Id="rId5" Type="http://schemas.openxmlformats.org/officeDocument/2006/relationships/oleObject" Target="../embeddings/oleObject12.bin"/><Relationship Id="rId15" Type="http://schemas.openxmlformats.org/officeDocument/2006/relationships/oleObject" Target="../embeddings/oleObject17.bin"/><Relationship Id="rId23" Type="http://schemas.openxmlformats.org/officeDocument/2006/relationships/oleObject" Target="../embeddings/oleObject21.bin"/><Relationship Id="rId28" Type="http://schemas.openxmlformats.org/officeDocument/2006/relationships/image" Target="../media/image59.png"/><Relationship Id="rId10" Type="http://schemas.openxmlformats.org/officeDocument/2006/relationships/image" Target="../media/image52.wmf"/><Relationship Id="rId19" Type="http://schemas.openxmlformats.org/officeDocument/2006/relationships/oleObject" Target="../embeddings/oleObject19.bin"/><Relationship Id="rId4" Type="http://schemas.openxmlformats.org/officeDocument/2006/relationships/image" Target="../media/image49.wmf"/><Relationship Id="rId9" Type="http://schemas.openxmlformats.org/officeDocument/2006/relationships/oleObject" Target="../embeddings/oleObject14.bin"/><Relationship Id="rId14" Type="http://schemas.openxmlformats.org/officeDocument/2006/relationships/image" Target="../media/image54.wmf"/><Relationship Id="rId22" Type="http://schemas.openxmlformats.org/officeDocument/2006/relationships/image" Target="../media/image58.wmf"/><Relationship Id="rId27" Type="http://schemas.openxmlformats.org/officeDocument/2006/relationships/image" Target="../media/image37.png"/><Relationship Id="rId30" Type="http://schemas.openxmlformats.org/officeDocument/2006/relationships/image" Target="../media/image63.em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image" Target="../media/image69.png"/><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5.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image" Target="../media/image70.png"/><Relationship Id="rId10" Type="http://schemas.openxmlformats.org/officeDocument/2006/relationships/image" Target="../media/image67.wmf"/><Relationship Id="rId4" Type="http://schemas.openxmlformats.org/officeDocument/2006/relationships/image" Target="../media/image64.wmf"/><Relationship Id="rId9" Type="http://schemas.openxmlformats.org/officeDocument/2006/relationships/oleObject" Target="../embeddings/oleObject26.bin"/><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3.svg"/><Relationship Id="rId5" Type="http://schemas.openxmlformats.org/officeDocument/2006/relationships/image" Target="../media/image73.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 Id="rId6" Type="http://schemas.openxmlformats.org/officeDocument/2006/relationships/image" Target="../media/image13.svg"/><Relationship Id="rId5" Type="http://schemas.openxmlformats.org/officeDocument/2006/relationships/image" Target="../media/image73.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6.svg"/><Relationship Id="rId3" Type="http://schemas.openxmlformats.org/officeDocument/2006/relationships/slideLayout" Target="../slideLayouts/slideLayout51.xml"/><Relationship Id="rId7" Type="http://schemas.openxmlformats.org/officeDocument/2006/relationships/image" Target="../media/image20.svg"/><Relationship Id="rId12" Type="http://schemas.openxmlformats.org/officeDocument/2006/relationships/image" Target="../media/image78.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5.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22.sv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36.sv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62.xml"/><Relationship Id="rId6" Type="http://schemas.openxmlformats.org/officeDocument/2006/relationships/image" Target="../media/image75.png"/><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38.sv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32.svg"/><Relationship Id="rId14"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36.sv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62.xml"/><Relationship Id="rId6" Type="http://schemas.openxmlformats.org/officeDocument/2006/relationships/image" Target="../media/image75.png"/><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38.sv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32.svg"/><Relationship Id="rId14" Type="http://schemas.openxmlformats.org/officeDocument/2006/relationships/image" Target="../media/image85.png"/></Relationships>
</file>

<file path=ppt/slides/_rels/slide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12.svg"/><Relationship Id="rId2" Type="http://schemas.openxmlformats.org/officeDocument/2006/relationships/image" Target="../media/image87.jpeg"/><Relationship Id="rId1" Type="http://schemas.openxmlformats.org/officeDocument/2006/relationships/slideLayout" Target="../slideLayouts/slideLayout128.xml"/><Relationship Id="rId6" Type="http://schemas.openxmlformats.org/officeDocument/2006/relationships/image" Target="../media/image6.svg"/><Relationship Id="rId11" Type="http://schemas.openxmlformats.org/officeDocument/2006/relationships/image" Target="../media/image93.png"/><Relationship Id="rId5" Type="http://schemas.openxmlformats.org/officeDocument/2006/relationships/image" Target="../media/image8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24.svg"/><Relationship Id="rId18" Type="http://schemas.openxmlformats.org/officeDocument/2006/relationships/image" Target="../media/image102.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99.png"/><Relationship Id="rId17" Type="http://schemas.openxmlformats.org/officeDocument/2006/relationships/image" Target="../media/image28.svg"/><Relationship Id="rId2" Type="http://schemas.openxmlformats.org/officeDocument/2006/relationships/image" Target="../media/image94.png"/><Relationship Id="rId16" Type="http://schemas.openxmlformats.org/officeDocument/2006/relationships/image" Target="../media/image101.png"/><Relationship Id="rId20" Type="http://schemas.openxmlformats.org/officeDocument/2006/relationships/image" Target="../media/image103.png"/><Relationship Id="rId1" Type="http://schemas.openxmlformats.org/officeDocument/2006/relationships/slideLayout" Target="../slideLayouts/slideLayout139.xml"/><Relationship Id="rId6" Type="http://schemas.openxmlformats.org/officeDocument/2006/relationships/image" Target="../media/image96.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98.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20.svg"/><Relationship Id="rId14" Type="http://schemas.openxmlformats.org/officeDocument/2006/relationships/image" Target="../media/image100.png"/></Relationships>
</file>

<file path=ppt/slides/_rels/slide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3.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6.png"/><Relationship Id="rId18" Type="http://schemas.openxmlformats.org/officeDocument/2006/relationships/image" Target="../media/image38.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2.svg"/><Relationship Id="rId17" Type="http://schemas.openxmlformats.org/officeDocument/2006/relationships/image" Target="../media/image28.png"/><Relationship Id="rId2" Type="http://schemas.openxmlformats.org/officeDocument/2006/relationships/image" Target="../media/image20.jpe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95.xml"/><Relationship Id="rId6" Type="http://schemas.openxmlformats.org/officeDocument/2006/relationships/image" Target="../media/image26.sv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30.svg"/><Relationship Id="rId19"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4.pn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sv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1.png"/><Relationship Id="rId12" Type="http://schemas.openxmlformats.org/officeDocument/2006/relationships/image" Target="../media/image59.svg"/><Relationship Id="rId2" Type="http://schemas.openxmlformats.org/officeDocument/2006/relationships/image" Target="../media/image44.gif"/><Relationship Id="rId1" Type="http://schemas.openxmlformats.org/officeDocument/2006/relationships/slideLayout" Target="../slideLayouts/slideLayout106.xml"/><Relationship Id="rId6" Type="http://schemas.openxmlformats.org/officeDocument/2006/relationships/image" Target="../media/image53.sv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6.bin"/><Relationship Id="rId18" Type="http://schemas.openxmlformats.org/officeDocument/2006/relationships/image" Target="../media/image56.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53.wmf"/><Relationship Id="rId17" Type="http://schemas.openxmlformats.org/officeDocument/2006/relationships/oleObject" Target="../embeddings/oleObject8.bin"/><Relationship Id="rId25"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vmlDrawing" Target="../drawings/vmlDrawing1.vml"/><Relationship Id="rId6" Type="http://schemas.openxmlformats.org/officeDocument/2006/relationships/image" Target="../media/image50.wmf"/><Relationship Id="rId11" Type="http://schemas.openxmlformats.org/officeDocument/2006/relationships/oleObject" Target="../embeddings/oleObject5.bin"/><Relationship Id="rId24" Type="http://schemas.openxmlformats.org/officeDocument/2006/relationships/image" Target="../media/image59.pn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37.png"/><Relationship Id="rId10" Type="http://schemas.openxmlformats.org/officeDocument/2006/relationships/image" Target="../media/image52.wmf"/><Relationship Id="rId19" Type="http://schemas.openxmlformats.org/officeDocument/2006/relationships/oleObject" Target="../embeddings/oleObject9.bin"/><Relationship Id="rId4" Type="http://schemas.openxmlformats.org/officeDocument/2006/relationships/image" Target="../media/image49.wmf"/><Relationship Id="rId9" Type="http://schemas.openxmlformats.org/officeDocument/2006/relationships/oleObject" Target="../embeddings/oleObject4.bin"/><Relationship Id="rId14" Type="http://schemas.openxmlformats.org/officeDocument/2006/relationships/image" Target="../media/image54.wmf"/><Relationship Id="rId22" Type="http://schemas.openxmlformats.org/officeDocument/2006/relationships/image" Target="../media/image5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0A1"/>
        </a:solidFill>
        <a:effectLst/>
      </p:bgPr>
    </p:bg>
    <p:spTree>
      <p:nvGrpSpPr>
        <p:cNvPr id="1" name=""/>
        <p:cNvGrpSpPr/>
        <p:nvPr/>
      </p:nvGrpSpPr>
      <p:grpSpPr>
        <a:xfrm>
          <a:off x="0" y="0"/>
          <a:ext cx="0" cy="0"/>
          <a:chOff x="0" y="0"/>
          <a:chExt cx="0" cy="0"/>
        </a:xfrm>
      </p:grpSpPr>
      <p:sp>
        <p:nvSpPr>
          <p:cNvPr id="2" name="Freeform 2"/>
          <p:cNvSpPr/>
          <p:nvPr/>
        </p:nvSpPr>
        <p:spPr>
          <a:xfrm rot="-9210892">
            <a:off x="8209312" y="-992827"/>
            <a:ext cx="4759495" cy="2743200"/>
          </a:xfrm>
          <a:custGeom>
            <a:avLst/>
            <a:gdLst/>
            <a:ahLst/>
            <a:cxnLst/>
            <a:rect l="l" t="t" r="r" b="b"/>
            <a:pathLst>
              <a:path w="7139243" h="4114800">
                <a:moveTo>
                  <a:pt x="0" y="0"/>
                </a:moveTo>
                <a:lnTo>
                  <a:pt x="7139242" y="0"/>
                </a:lnTo>
                <a:lnTo>
                  <a:pt x="713924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270978">
            <a:off x="-2786712" y="1946392"/>
            <a:ext cx="4759495" cy="2743200"/>
          </a:xfrm>
          <a:custGeom>
            <a:avLst/>
            <a:gdLst/>
            <a:ahLst/>
            <a:cxnLst/>
            <a:rect l="l" t="t" r="r" b="b"/>
            <a:pathLst>
              <a:path w="7139243" h="4114800">
                <a:moveTo>
                  <a:pt x="0" y="0"/>
                </a:moveTo>
                <a:lnTo>
                  <a:pt x="7139243" y="0"/>
                </a:lnTo>
                <a:lnTo>
                  <a:pt x="713924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97199" y="709574"/>
            <a:ext cx="8841331" cy="5767777"/>
          </a:xfrm>
          <a:custGeom>
            <a:avLst/>
            <a:gdLst/>
            <a:ahLst/>
            <a:cxnLst/>
            <a:rect l="l" t="t" r="r" b="b"/>
            <a:pathLst>
              <a:path w="13261997" h="8651666">
                <a:moveTo>
                  <a:pt x="0" y="0"/>
                </a:moveTo>
                <a:lnTo>
                  <a:pt x="13261997" y="0"/>
                </a:lnTo>
                <a:lnTo>
                  <a:pt x="13261997" y="8651666"/>
                </a:lnTo>
                <a:lnTo>
                  <a:pt x="0" y="86516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2369023" y="2974772"/>
            <a:ext cx="6828691" cy="1769715"/>
          </a:xfrm>
          <a:prstGeom prst="rect">
            <a:avLst/>
          </a:prstGeom>
        </p:spPr>
        <p:txBody>
          <a:bodyPr wrap="square" lIns="0" tIns="0" rIns="0" bIns="0" rtlCol="0" anchor="t">
            <a:spAutoFit/>
          </a:bodyPr>
          <a:lstStyle/>
          <a:p>
            <a:pPr algn="ctr">
              <a:lnSpc>
                <a:spcPts val="6885"/>
              </a:lnSpc>
            </a:pPr>
            <a:r>
              <a:rPr lang="en-US" sz="2667" b="1" dirty="0">
                <a:solidFill>
                  <a:srgbClr val="FFFFFF"/>
                </a:solidFill>
                <a:latin typeface="Times New Roman" panose="02020603050405020304" pitchFamily="18" charset="0"/>
                <a:ea typeface="Fredoka"/>
                <a:cs typeface="Times New Roman" panose="02020603050405020304" pitchFamily="18" charset="0"/>
                <a:sym typeface="Fredoka"/>
              </a:rPr>
              <a:t>CHÀO MỪNG CÁC THẦY CÔ GIÁO VỀ DỰ GIỜ TIẾT HỌC NGÀY HÔM NAY!</a:t>
            </a:r>
          </a:p>
        </p:txBody>
      </p:sp>
      <p:sp>
        <p:nvSpPr>
          <p:cNvPr id="6" name="Freeform 6"/>
          <p:cNvSpPr/>
          <p:nvPr/>
        </p:nvSpPr>
        <p:spPr>
          <a:xfrm>
            <a:off x="9114244" y="2813792"/>
            <a:ext cx="2869281" cy="4210725"/>
          </a:xfrm>
          <a:custGeom>
            <a:avLst/>
            <a:gdLst/>
            <a:ahLst/>
            <a:cxnLst/>
            <a:rect l="l" t="t" r="r" b="b"/>
            <a:pathLst>
              <a:path w="4303921" h="6316088">
                <a:moveTo>
                  <a:pt x="0" y="0"/>
                </a:moveTo>
                <a:lnTo>
                  <a:pt x="4303921" y="0"/>
                </a:lnTo>
                <a:lnTo>
                  <a:pt x="4303921" y="6316088"/>
                </a:lnTo>
                <a:lnTo>
                  <a:pt x="0" y="6316088"/>
                </a:lnTo>
                <a:lnTo>
                  <a:pt x="0" y="0"/>
                </a:lnTo>
                <a:close/>
              </a:path>
            </a:pathLst>
          </a:custGeom>
          <a:blipFill>
            <a:blip r:embed="rId6">
              <a:extLst>
                <a:ext uri="{96DAC541-7B7A-43D3-8B79-37D633B846F1}">
                  <asvg:svgBlip xmlns="" xmlns:asvg="http://schemas.microsoft.com/office/drawing/2016/SVG/main" r:embed="rId7"/>
                </a:ext>
              </a:extLst>
            </a:blip>
            <a:stretch>
              <a:fillRect b="-67734"/>
            </a:stretch>
          </a:blipFill>
        </p:spPr>
      </p:sp>
      <p:sp>
        <p:nvSpPr>
          <p:cNvPr id="7" name="Freeform 7"/>
          <p:cNvSpPr/>
          <p:nvPr/>
        </p:nvSpPr>
        <p:spPr>
          <a:xfrm rot="815822">
            <a:off x="366679" y="-75504"/>
            <a:ext cx="1935011" cy="1997431"/>
          </a:xfrm>
          <a:custGeom>
            <a:avLst/>
            <a:gdLst/>
            <a:ahLst/>
            <a:cxnLst/>
            <a:rect l="l" t="t" r="r" b="b"/>
            <a:pathLst>
              <a:path w="2902516" h="2996146">
                <a:moveTo>
                  <a:pt x="0" y="0"/>
                </a:moveTo>
                <a:lnTo>
                  <a:pt x="2902516" y="0"/>
                </a:lnTo>
                <a:lnTo>
                  <a:pt x="2902516" y="2996146"/>
                </a:lnTo>
                <a:lnTo>
                  <a:pt x="0" y="299614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1389622">
            <a:off x="110142" y="4411748"/>
            <a:ext cx="2191481" cy="2274178"/>
          </a:xfrm>
          <a:custGeom>
            <a:avLst/>
            <a:gdLst/>
            <a:ahLst/>
            <a:cxnLst/>
            <a:rect l="l" t="t" r="r" b="b"/>
            <a:pathLst>
              <a:path w="3287221" h="3411267">
                <a:moveTo>
                  <a:pt x="0" y="0"/>
                </a:moveTo>
                <a:lnTo>
                  <a:pt x="3287221" y="0"/>
                </a:lnTo>
                <a:lnTo>
                  <a:pt x="3287221" y="3411267"/>
                </a:lnTo>
                <a:lnTo>
                  <a:pt x="0" y="341126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7355442">
            <a:off x="2111987" y="1333385"/>
            <a:ext cx="863751" cy="640747"/>
          </a:xfrm>
          <a:custGeom>
            <a:avLst/>
            <a:gdLst/>
            <a:ahLst/>
            <a:cxnLst/>
            <a:rect l="l" t="t" r="r" b="b"/>
            <a:pathLst>
              <a:path w="1295627" h="961120">
                <a:moveTo>
                  <a:pt x="0" y="0"/>
                </a:moveTo>
                <a:lnTo>
                  <a:pt x="1295627" y="0"/>
                </a:lnTo>
                <a:lnTo>
                  <a:pt x="1295627" y="961120"/>
                </a:lnTo>
                <a:lnTo>
                  <a:pt x="0" y="9611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rot="1987044">
            <a:off x="3468882" y="5957200"/>
            <a:ext cx="1785223" cy="1801601"/>
          </a:xfrm>
          <a:custGeom>
            <a:avLst/>
            <a:gdLst/>
            <a:ahLst/>
            <a:cxnLst/>
            <a:rect l="l" t="t" r="r" b="b"/>
            <a:pathLst>
              <a:path w="2677834" h="2702402">
                <a:moveTo>
                  <a:pt x="0" y="0"/>
                </a:moveTo>
                <a:lnTo>
                  <a:pt x="2677835" y="0"/>
                </a:lnTo>
                <a:lnTo>
                  <a:pt x="2677835" y="2702402"/>
                </a:lnTo>
                <a:lnTo>
                  <a:pt x="0" y="270240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8940668" y="5031918"/>
            <a:ext cx="1292551" cy="2256834"/>
          </a:xfrm>
          <a:custGeom>
            <a:avLst/>
            <a:gdLst/>
            <a:ahLst/>
            <a:cxnLst/>
            <a:rect l="l" t="t" r="r" b="b"/>
            <a:pathLst>
              <a:path w="1938826" h="3385251">
                <a:moveTo>
                  <a:pt x="0" y="0"/>
                </a:moveTo>
                <a:lnTo>
                  <a:pt x="1938826" y="0"/>
                </a:lnTo>
                <a:lnTo>
                  <a:pt x="1938826" y="3385250"/>
                </a:lnTo>
                <a:lnTo>
                  <a:pt x="0" y="338525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rot="824654">
            <a:off x="11257892" y="1916800"/>
            <a:ext cx="1322070" cy="1280755"/>
          </a:xfrm>
          <a:custGeom>
            <a:avLst/>
            <a:gdLst/>
            <a:ahLst/>
            <a:cxnLst/>
            <a:rect l="l" t="t" r="r" b="b"/>
            <a:pathLst>
              <a:path w="1983105" h="1921133">
                <a:moveTo>
                  <a:pt x="0" y="0"/>
                </a:moveTo>
                <a:lnTo>
                  <a:pt x="1983105" y="0"/>
                </a:lnTo>
                <a:lnTo>
                  <a:pt x="1983105" y="1921134"/>
                </a:lnTo>
                <a:lnTo>
                  <a:pt x="0" y="192113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Freeform 13"/>
          <p:cNvSpPr/>
          <p:nvPr/>
        </p:nvSpPr>
        <p:spPr>
          <a:xfrm rot="9594367">
            <a:off x="3463592" y="-599181"/>
            <a:ext cx="2555225" cy="1955909"/>
          </a:xfrm>
          <a:custGeom>
            <a:avLst/>
            <a:gdLst/>
            <a:ahLst/>
            <a:cxnLst/>
            <a:rect l="l" t="t" r="r" b="b"/>
            <a:pathLst>
              <a:path w="3832837" h="2933863">
                <a:moveTo>
                  <a:pt x="0" y="0"/>
                </a:moveTo>
                <a:lnTo>
                  <a:pt x="3832838" y="0"/>
                </a:lnTo>
                <a:lnTo>
                  <a:pt x="3832838" y="2933862"/>
                </a:lnTo>
                <a:lnTo>
                  <a:pt x="0" y="293386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4" name="TextBox 14"/>
          <p:cNvSpPr txBox="1"/>
          <p:nvPr/>
        </p:nvSpPr>
        <p:spPr>
          <a:xfrm>
            <a:off x="2286001" y="1266654"/>
            <a:ext cx="7569199" cy="1333698"/>
          </a:xfrm>
          <a:prstGeom prst="rect">
            <a:avLst/>
          </a:prstGeom>
        </p:spPr>
        <p:txBody>
          <a:bodyPr wrap="square" lIns="0" tIns="0" rIns="0" bIns="0" rtlCol="0" anchor="t">
            <a:spAutoFit/>
          </a:bodyPr>
          <a:lstStyle/>
          <a:p>
            <a:pPr algn="ctr">
              <a:lnSpc>
                <a:spcPts val="5226"/>
              </a:lnSpc>
            </a:pPr>
            <a:r>
              <a:rPr lang="en-US" sz="2667" dirty="0">
                <a:solidFill>
                  <a:srgbClr val="FFFFFF"/>
                </a:solidFill>
                <a:latin typeface="Canva Sans"/>
                <a:ea typeface="Canva Sans"/>
                <a:cs typeface="Canva Sans"/>
                <a:sym typeface="Canva Sans"/>
              </a:rPr>
              <a:t>PHÒNG GD&amp; ĐT HUYỆN TIÊN LÃNG</a:t>
            </a:r>
          </a:p>
          <a:p>
            <a:pPr algn="ctr">
              <a:lnSpc>
                <a:spcPts val="5226"/>
              </a:lnSpc>
            </a:pPr>
            <a:r>
              <a:rPr lang="en-US" sz="2667" dirty="0">
                <a:solidFill>
                  <a:srgbClr val="FFFFFF"/>
                </a:solidFill>
                <a:latin typeface="Canva Sans"/>
                <a:ea typeface="Canva Sans"/>
                <a:cs typeface="Canva Sans"/>
                <a:sym typeface="Canva Sans"/>
              </a:rPr>
              <a:t>TRƯỜNG THCS HÙNG THẮNG</a:t>
            </a:r>
          </a:p>
        </p:txBody>
      </p:sp>
      <p:sp>
        <p:nvSpPr>
          <p:cNvPr id="15" name="Freeform 15"/>
          <p:cNvSpPr/>
          <p:nvPr/>
        </p:nvSpPr>
        <p:spPr>
          <a:xfrm>
            <a:off x="9064549" y="1344678"/>
            <a:ext cx="743517" cy="743517"/>
          </a:xfrm>
          <a:custGeom>
            <a:avLst/>
            <a:gdLst/>
            <a:ahLst/>
            <a:cxnLst/>
            <a:rect l="l" t="t" r="r" b="b"/>
            <a:pathLst>
              <a:path w="1115276" h="1115276">
                <a:moveTo>
                  <a:pt x="0" y="0"/>
                </a:moveTo>
                <a:lnTo>
                  <a:pt x="1115275" y="0"/>
                </a:lnTo>
                <a:lnTo>
                  <a:pt x="1115275" y="1115276"/>
                </a:lnTo>
                <a:lnTo>
                  <a:pt x="0" y="111527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6" name="Freeform 16"/>
          <p:cNvSpPr/>
          <p:nvPr/>
        </p:nvSpPr>
        <p:spPr>
          <a:xfrm>
            <a:off x="2351000" y="4671242"/>
            <a:ext cx="743517" cy="743517"/>
          </a:xfrm>
          <a:custGeom>
            <a:avLst/>
            <a:gdLst/>
            <a:ahLst/>
            <a:cxnLst/>
            <a:rect l="l" t="t" r="r" b="b"/>
            <a:pathLst>
              <a:path w="1115276" h="1115276">
                <a:moveTo>
                  <a:pt x="0" y="0"/>
                </a:moveTo>
                <a:lnTo>
                  <a:pt x="1115276" y="0"/>
                </a:lnTo>
                <a:lnTo>
                  <a:pt x="1115276" y="1115276"/>
                </a:lnTo>
                <a:lnTo>
                  <a:pt x="0" y="111527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TextBox 17"/>
          <p:cNvSpPr txBox="1"/>
          <p:nvPr/>
        </p:nvSpPr>
        <p:spPr>
          <a:xfrm>
            <a:off x="2784979" y="5355704"/>
            <a:ext cx="5952621" cy="410369"/>
          </a:xfrm>
          <a:prstGeom prst="rect">
            <a:avLst/>
          </a:prstGeom>
        </p:spPr>
        <p:txBody>
          <a:bodyPr wrap="square" lIns="0" tIns="0" rIns="0" bIns="0" rtlCol="0" anchor="t">
            <a:spAutoFit/>
          </a:bodyPr>
          <a:lstStyle/>
          <a:p>
            <a:pPr algn="ctr">
              <a:lnSpc>
                <a:spcPts val="3173"/>
              </a:lnSpc>
              <a:spcBef>
                <a:spcPct val="0"/>
              </a:spcBef>
            </a:pPr>
            <a:r>
              <a:rPr lang="en-US" sz="2266" b="1" i="1" dirty="0" err="1">
                <a:solidFill>
                  <a:srgbClr val="D18807"/>
                </a:solidFill>
                <a:latin typeface="Times New Roman" panose="02020603050405020304" pitchFamily="18" charset="0"/>
                <a:ea typeface="Nunito Bold"/>
                <a:cs typeface="Times New Roman" panose="02020603050405020304" pitchFamily="18" charset="0"/>
                <a:sym typeface="Nunito Bold"/>
              </a:rPr>
              <a:t>Hùng</a:t>
            </a:r>
            <a:r>
              <a:rPr lang="en-US" sz="2266" b="1" i="1" dirty="0">
                <a:solidFill>
                  <a:srgbClr val="D18807"/>
                </a:solidFill>
                <a:latin typeface="Times New Roman" panose="02020603050405020304" pitchFamily="18" charset="0"/>
                <a:ea typeface="Nunito Bold"/>
                <a:cs typeface="Times New Roman" panose="02020603050405020304" pitchFamily="18" charset="0"/>
                <a:sym typeface="Nunito Bold"/>
              </a:rPr>
              <a:t> </a:t>
            </a:r>
            <a:r>
              <a:rPr lang="en-US" sz="2266" b="1" i="1" dirty="0" err="1">
                <a:solidFill>
                  <a:srgbClr val="D18807"/>
                </a:solidFill>
                <a:latin typeface="Times New Roman" panose="02020603050405020304" pitchFamily="18" charset="0"/>
                <a:ea typeface="Nunito Bold"/>
                <a:cs typeface="Times New Roman" panose="02020603050405020304" pitchFamily="18" charset="0"/>
                <a:sym typeface="Nunito Bold"/>
              </a:rPr>
              <a:t>Thắng</a:t>
            </a:r>
            <a:r>
              <a:rPr lang="en-US" sz="2266" b="1" i="1" dirty="0">
                <a:solidFill>
                  <a:srgbClr val="D18807"/>
                </a:solidFill>
                <a:latin typeface="Times New Roman" panose="02020603050405020304" pitchFamily="18" charset="0"/>
                <a:ea typeface="Nunito Bold"/>
                <a:cs typeface="Times New Roman" panose="02020603050405020304" pitchFamily="18" charset="0"/>
                <a:sym typeface="Nunito Bold"/>
              </a:rPr>
              <a:t>, </a:t>
            </a:r>
            <a:r>
              <a:rPr lang="en-US" sz="2266" b="1" i="1" dirty="0" err="1">
                <a:solidFill>
                  <a:srgbClr val="D18807"/>
                </a:solidFill>
                <a:latin typeface="Times New Roman" panose="02020603050405020304" pitchFamily="18" charset="0"/>
                <a:ea typeface="Nunito Bold"/>
                <a:cs typeface="Times New Roman" panose="02020603050405020304" pitchFamily="18" charset="0"/>
                <a:sym typeface="Nunito Bold"/>
              </a:rPr>
              <a:t>ngày</a:t>
            </a:r>
            <a:r>
              <a:rPr lang="en-US" sz="2266" b="1" i="1" dirty="0">
                <a:solidFill>
                  <a:srgbClr val="D18807"/>
                </a:solidFill>
                <a:latin typeface="Times New Roman" panose="02020603050405020304" pitchFamily="18" charset="0"/>
                <a:ea typeface="Nunito Bold"/>
                <a:cs typeface="Times New Roman" panose="02020603050405020304" pitchFamily="18" charset="0"/>
                <a:sym typeface="Nunito Bold"/>
              </a:rPr>
              <a:t> 25 </a:t>
            </a:r>
            <a:r>
              <a:rPr lang="en-US" sz="2266" b="1" i="1" dirty="0" err="1">
                <a:solidFill>
                  <a:srgbClr val="D18807"/>
                </a:solidFill>
                <a:latin typeface="Times New Roman" panose="02020603050405020304" pitchFamily="18" charset="0"/>
                <a:ea typeface="Nunito Bold"/>
                <a:cs typeface="Times New Roman" panose="02020603050405020304" pitchFamily="18" charset="0"/>
                <a:sym typeface="Nunito Bold"/>
              </a:rPr>
              <a:t>tháng</a:t>
            </a:r>
            <a:r>
              <a:rPr lang="en-US" sz="2266" b="1" i="1" dirty="0">
                <a:solidFill>
                  <a:srgbClr val="D18807"/>
                </a:solidFill>
                <a:latin typeface="Times New Roman" panose="02020603050405020304" pitchFamily="18" charset="0"/>
                <a:ea typeface="Nunito Bold"/>
                <a:cs typeface="Times New Roman" panose="02020603050405020304" pitchFamily="18" charset="0"/>
                <a:sym typeface="Nunito Bold"/>
              </a:rPr>
              <a:t> 2 </a:t>
            </a:r>
            <a:r>
              <a:rPr lang="en-US" sz="2266" b="1" i="1" dirty="0" err="1">
                <a:solidFill>
                  <a:srgbClr val="D18807"/>
                </a:solidFill>
                <a:latin typeface="Times New Roman" panose="02020603050405020304" pitchFamily="18" charset="0"/>
                <a:ea typeface="Nunito Bold"/>
                <a:cs typeface="Times New Roman" panose="02020603050405020304" pitchFamily="18" charset="0"/>
                <a:sym typeface="Nunito Bold"/>
              </a:rPr>
              <a:t>năm</a:t>
            </a:r>
            <a:r>
              <a:rPr lang="en-US" sz="2266" b="1" i="1" dirty="0">
                <a:solidFill>
                  <a:srgbClr val="D18807"/>
                </a:solidFill>
                <a:latin typeface="Times New Roman" panose="02020603050405020304" pitchFamily="18" charset="0"/>
                <a:ea typeface="Nunito Bold"/>
                <a:cs typeface="Times New Roman" panose="02020603050405020304" pitchFamily="18" charset="0"/>
                <a:sym typeface="Nunito Bold"/>
              </a:rPr>
              <a:t> 2025</a:t>
            </a:r>
          </a:p>
        </p:txBody>
      </p:sp>
    </p:spTree>
    <p:extLst>
      <p:ext uri="{BB962C8B-B14F-4D97-AF65-F5344CB8AC3E}">
        <p14:creationId xmlns:p14="http://schemas.microsoft.com/office/powerpoint/2010/main" val="34751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43400" y="2938790"/>
            <a:ext cx="184731" cy="369332"/>
          </a:xfrm>
          <a:prstGeom prst="rect">
            <a:avLst/>
          </a:prstGeom>
          <a:noFill/>
        </p:spPr>
        <p:txBody>
          <a:bodyPr wrap="none" rtlCol="0">
            <a:spAutoFit/>
          </a:bodyPr>
          <a:lstStyle/>
          <a:p>
            <a:endParaRPr lang="en-US"/>
          </a:p>
        </p:txBody>
      </p:sp>
      <p:sp>
        <p:nvSpPr>
          <p:cNvPr id="8" name="TextBox 7"/>
          <p:cNvSpPr txBox="1"/>
          <p:nvPr/>
        </p:nvSpPr>
        <p:spPr>
          <a:xfrm>
            <a:off x="989185" y="726007"/>
            <a:ext cx="1905000" cy="523220"/>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Ví</a:t>
            </a:r>
            <a:r>
              <a:rPr lang="en-US" sz="2800" b="1" dirty="0" smtClean="0">
                <a:solidFill>
                  <a:schemeClr val="accent6"/>
                </a:solidFill>
                <a:latin typeface="Times New Roman" pitchFamily="18" charset="0"/>
                <a:cs typeface="Times New Roman" pitchFamily="18" charset="0"/>
              </a:rPr>
              <a:t> </a:t>
            </a:r>
            <a:r>
              <a:rPr lang="en-US" sz="2800" b="1" dirty="0" err="1" smtClean="0">
                <a:solidFill>
                  <a:schemeClr val="accent6"/>
                </a:solidFill>
                <a:latin typeface="Times New Roman" pitchFamily="18" charset="0"/>
                <a:cs typeface="Times New Roman" pitchFamily="18" charset="0"/>
              </a:rPr>
              <a:t>dụ</a:t>
            </a:r>
            <a:r>
              <a:rPr lang="en-US" sz="2800" b="1" dirty="0" smtClean="0">
                <a:solidFill>
                  <a:schemeClr val="accent6"/>
                </a:solidFill>
                <a:latin typeface="Times New Roman" pitchFamily="18" charset="0"/>
                <a:cs typeface="Times New Roman" pitchFamily="18" charset="0"/>
              </a:rPr>
              <a:t> 4:</a:t>
            </a:r>
            <a:endParaRPr lang="en-US" sz="2800" b="1" dirty="0">
              <a:solidFill>
                <a:schemeClr val="accent6"/>
              </a:solidFill>
              <a:latin typeface="Times New Roman" pitchFamily="18" charset="0"/>
              <a:cs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95044945"/>
              </p:ext>
            </p:extLst>
          </p:nvPr>
        </p:nvGraphicFramePr>
        <p:xfrm>
          <a:off x="989185" y="1374708"/>
          <a:ext cx="2874470" cy="584063"/>
        </p:xfrm>
        <a:graphic>
          <a:graphicData uri="http://schemas.openxmlformats.org/presentationml/2006/ole">
            <mc:AlternateContent xmlns:mc="http://schemas.openxmlformats.org/markup-compatibility/2006">
              <mc:Choice xmlns:v="urn:schemas-microsoft-com:vml" Requires="v">
                <p:oleObj spid="_x0000_s3134" name="Equation" r:id="rId3" imgW="1193760" imgH="203040" progId="Equation.DSMT4">
                  <p:embed/>
                </p:oleObj>
              </mc:Choice>
              <mc:Fallback>
                <p:oleObj name="Equation" r:id="rId3" imgW="1193760" imgH="203040" progId="Equation.DSMT4">
                  <p:embed/>
                  <p:pic>
                    <p:nvPicPr>
                      <p:cNvPr id="0" name=""/>
                      <p:cNvPicPr>
                        <a:picLocks noChangeAspect="1" noChangeArrowheads="1"/>
                      </p:cNvPicPr>
                      <p:nvPr/>
                    </p:nvPicPr>
                    <p:blipFill>
                      <a:blip r:embed="rId4"/>
                      <a:srcRect/>
                      <a:stretch>
                        <a:fillRect/>
                      </a:stretch>
                    </p:blipFill>
                    <p:spPr bwMode="auto">
                      <a:xfrm>
                        <a:off x="989185" y="1374708"/>
                        <a:ext cx="2874470" cy="584063"/>
                      </a:xfrm>
                      <a:prstGeom prst="rect">
                        <a:avLst/>
                      </a:prstGeom>
                      <a:noFill/>
                      <a:ln>
                        <a:noFill/>
                      </a:ln>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614325"/>
              </p:ext>
            </p:extLst>
          </p:nvPr>
        </p:nvGraphicFramePr>
        <p:xfrm>
          <a:off x="5848087" y="1354569"/>
          <a:ext cx="3835400" cy="652463"/>
        </p:xfrm>
        <a:graphic>
          <a:graphicData uri="http://schemas.openxmlformats.org/presentationml/2006/ole">
            <mc:AlternateContent xmlns:mc="http://schemas.openxmlformats.org/markup-compatibility/2006">
              <mc:Choice xmlns:v="urn:schemas-microsoft-com:vml" Requires="v">
                <p:oleObj spid="_x0000_s3135" name="Equation" r:id="rId5" imgW="1942920" imgH="253800" progId="Equation.DSMT4">
                  <p:embed/>
                </p:oleObj>
              </mc:Choice>
              <mc:Fallback>
                <p:oleObj name="Equation" r:id="rId5" imgW="1942920" imgH="253800" progId="Equation.DSMT4">
                  <p:embed/>
                  <p:pic>
                    <p:nvPicPr>
                      <p:cNvPr id="0" name=""/>
                      <p:cNvPicPr>
                        <a:picLocks noChangeAspect="1" noChangeArrowheads="1"/>
                      </p:cNvPicPr>
                      <p:nvPr/>
                    </p:nvPicPr>
                    <p:blipFill>
                      <a:blip r:embed="rId6"/>
                      <a:srcRect/>
                      <a:stretch>
                        <a:fillRect/>
                      </a:stretch>
                    </p:blipFill>
                    <p:spPr bwMode="auto">
                      <a:xfrm>
                        <a:off x="5848087" y="1354569"/>
                        <a:ext cx="38354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4568768" y="1997969"/>
            <a:ext cx="1143000" cy="523220"/>
          </a:xfrm>
          <a:prstGeom prst="rect">
            <a:avLst/>
          </a:prstGeom>
          <a:solidFill>
            <a:srgbClr val="92D050"/>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Giải</a:t>
            </a:r>
            <a:endParaRPr lang="en-US" sz="2800" b="1" dirty="0">
              <a:solidFill>
                <a:srgbClr val="FF0000"/>
              </a:solidFill>
              <a:latin typeface="Times New Roman" pitchFamily="18" charset="0"/>
              <a:cs typeface="Times New Roman"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217171"/>
              </p:ext>
            </p:extLst>
          </p:nvPr>
        </p:nvGraphicFramePr>
        <p:xfrm>
          <a:off x="978637" y="2676525"/>
          <a:ext cx="2836862" cy="523875"/>
        </p:xfrm>
        <a:graphic>
          <a:graphicData uri="http://schemas.openxmlformats.org/presentationml/2006/ole">
            <mc:AlternateContent xmlns:mc="http://schemas.openxmlformats.org/markup-compatibility/2006">
              <mc:Choice xmlns:v="urn:schemas-microsoft-com:vml" Requires="v">
                <p:oleObj spid="_x0000_s3136" name="Equation" r:id="rId7" imgW="1193760" imgH="203040" progId="Equation.DSMT4">
                  <p:embed/>
                </p:oleObj>
              </mc:Choice>
              <mc:Fallback>
                <p:oleObj name="Equation" r:id="rId7" imgW="1193760" imgH="203040" progId="Equation.DSMT4">
                  <p:embed/>
                  <p:pic>
                    <p:nvPicPr>
                      <p:cNvPr id="0" name=""/>
                      <p:cNvPicPr>
                        <a:picLocks noChangeAspect="1" noChangeArrowheads="1"/>
                      </p:cNvPicPr>
                      <p:nvPr/>
                    </p:nvPicPr>
                    <p:blipFill>
                      <a:blip r:embed="rId8"/>
                      <a:srcRect/>
                      <a:stretch>
                        <a:fillRect/>
                      </a:stretch>
                    </p:blipFill>
                    <p:spPr bwMode="auto">
                      <a:xfrm>
                        <a:off x="978637" y="2676525"/>
                        <a:ext cx="2836862" cy="523875"/>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04194299"/>
              </p:ext>
            </p:extLst>
          </p:nvPr>
        </p:nvGraphicFramePr>
        <p:xfrm>
          <a:off x="903128" y="3190877"/>
          <a:ext cx="3068638" cy="654050"/>
        </p:xfrm>
        <a:graphic>
          <a:graphicData uri="http://schemas.openxmlformats.org/presentationml/2006/ole">
            <mc:AlternateContent xmlns:mc="http://schemas.openxmlformats.org/markup-compatibility/2006">
              <mc:Choice xmlns:v="urn:schemas-microsoft-com:vml" Requires="v">
                <p:oleObj spid="_x0000_s3137" name="Equation" r:id="rId9" imgW="1295280" imgH="253800" progId="Equation.DSMT4">
                  <p:embed/>
                </p:oleObj>
              </mc:Choice>
              <mc:Fallback>
                <p:oleObj name="Equation" r:id="rId9" imgW="1295280" imgH="253800" progId="Equation.DSMT4">
                  <p:embed/>
                  <p:pic>
                    <p:nvPicPr>
                      <p:cNvPr id="0" name=""/>
                      <p:cNvPicPr>
                        <a:picLocks noChangeAspect="1" noChangeArrowheads="1"/>
                      </p:cNvPicPr>
                      <p:nvPr/>
                    </p:nvPicPr>
                    <p:blipFill>
                      <a:blip r:embed="rId10"/>
                      <a:srcRect/>
                      <a:stretch>
                        <a:fillRect/>
                      </a:stretch>
                    </p:blipFill>
                    <p:spPr bwMode="auto">
                      <a:xfrm>
                        <a:off x="903128" y="3190877"/>
                        <a:ext cx="3068638" cy="654050"/>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6338066"/>
              </p:ext>
            </p:extLst>
          </p:nvPr>
        </p:nvGraphicFramePr>
        <p:xfrm>
          <a:off x="944880" y="5157692"/>
          <a:ext cx="1609725" cy="519411"/>
        </p:xfrm>
        <a:graphic>
          <a:graphicData uri="http://schemas.openxmlformats.org/presentationml/2006/ole">
            <mc:AlternateContent xmlns:mc="http://schemas.openxmlformats.org/markup-compatibility/2006">
              <mc:Choice xmlns:v="urn:schemas-microsoft-com:vml" Requires="v">
                <p:oleObj spid="_x0000_s3138" name="Equation" r:id="rId11" imgW="634680" imgH="203040" progId="Equation.DSMT4">
                  <p:embed/>
                </p:oleObj>
              </mc:Choice>
              <mc:Fallback>
                <p:oleObj name="Equation" r:id="rId11" imgW="634680" imgH="203040" progId="Equation.DSMT4">
                  <p:embed/>
                  <p:pic>
                    <p:nvPicPr>
                      <p:cNvPr id="0" name=""/>
                      <p:cNvPicPr>
                        <a:picLocks noChangeAspect="1" noChangeArrowheads="1"/>
                      </p:cNvPicPr>
                      <p:nvPr/>
                    </p:nvPicPr>
                    <p:blipFill>
                      <a:blip r:embed="rId12"/>
                      <a:srcRect/>
                      <a:stretch>
                        <a:fillRect/>
                      </a:stretch>
                    </p:blipFill>
                    <p:spPr bwMode="auto">
                      <a:xfrm>
                        <a:off x="944880" y="5157692"/>
                        <a:ext cx="1609725" cy="519411"/>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01460733"/>
              </p:ext>
            </p:extLst>
          </p:nvPr>
        </p:nvGraphicFramePr>
        <p:xfrm>
          <a:off x="978637" y="5726113"/>
          <a:ext cx="701675" cy="522287"/>
        </p:xfrm>
        <a:graphic>
          <a:graphicData uri="http://schemas.openxmlformats.org/presentationml/2006/ole">
            <mc:AlternateContent xmlns:mc="http://schemas.openxmlformats.org/markup-compatibility/2006">
              <mc:Choice xmlns:v="urn:schemas-microsoft-com:vml" Requires="v">
                <p:oleObj spid="_x0000_s3139" name="Equation" r:id="rId13" imgW="355320" imgH="203040" progId="Equation.DSMT4">
                  <p:embed/>
                </p:oleObj>
              </mc:Choice>
              <mc:Fallback>
                <p:oleObj name="Equation" r:id="rId13" imgW="355320" imgH="203040" progId="Equation.DSMT4">
                  <p:embed/>
                  <p:pic>
                    <p:nvPicPr>
                      <p:cNvPr id="0" name=""/>
                      <p:cNvPicPr>
                        <a:picLocks noChangeAspect="1" noChangeArrowheads="1"/>
                      </p:cNvPicPr>
                      <p:nvPr/>
                    </p:nvPicPr>
                    <p:blipFill>
                      <a:blip r:embed="rId14"/>
                      <a:srcRect/>
                      <a:stretch>
                        <a:fillRect/>
                      </a:stretch>
                    </p:blipFill>
                    <p:spPr bwMode="auto">
                      <a:xfrm>
                        <a:off x="978637" y="5726113"/>
                        <a:ext cx="70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Connector 17"/>
          <p:cNvCxnSpPr/>
          <p:nvPr/>
        </p:nvCxnSpPr>
        <p:spPr>
          <a:xfrm flipV="1">
            <a:off x="5173553" y="3352800"/>
            <a:ext cx="0" cy="2895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72388395"/>
              </p:ext>
            </p:extLst>
          </p:nvPr>
        </p:nvGraphicFramePr>
        <p:xfrm>
          <a:off x="5500049" y="2755335"/>
          <a:ext cx="5375275" cy="655637"/>
        </p:xfrm>
        <a:graphic>
          <a:graphicData uri="http://schemas.openxmlformats.org/presentationml/2006/ole">
            <mc:AlternateContent xmlns:mc="http://schemas.openxmlformats.org/markup-compatibility/2006">
              <mc:Choice xmlns:v="urn:schemas-microsoft-com:vml" Requires="v">
                <p:oleObj spid="_x0000_s3140" name="Equation" r:id="rId15" imgW="1942920" imgH="253800" progId="Equation.DSMT4">
                  <p:embed/>
                </p:oleObj>
              </mc:Choice>
              <mc:Fallback>
                <p:oleObj name="Equation" r:id="rId15" imgW="1942920" imgH="253800" progId="Equation.DSMT4">
                  <p:embed/>
                  <p:pic>
                    <p:nvPicPr>
                      <p:cNvPr id="0" name=""/>
                      <p:cNvPicPr>
                        <a:picLocks noChangeAspect="1" noChangeArrowheads="1"/>
                      </p:cNvPicPr>
                      <p:nvPr/>
                    </p:nvPicPr>
                    <p:blipFill>
                      <a:blip r:embed="rId16"/>
                      <a:srcRect/>
                      <a:stretch>
                        <a:fillRect/>
                      </a:stretch>
                    </p:blipFill>
                    <p:spPr bwMode="auto">
                      <a:xfrm>
                        <a:off x="5500049" y="2755335"/>
                        <a:ext cx="5375275" cy="655637"/>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11310540"/>
              </p:ext>
            </p:extLst>
          </p:nvPr>
        </p:nvGraphicFramePr>
        <p:xfrm>
          <a:off x="5711768" y="3454400"/>
          <a:ext cx="4784725" cy="654050"/>
        </p:xfrm>
        <a:graphic>
          <a:graphicData uri="http://schemas.openxmlformats.org/presentationml/2006/ole">
            <mc:AlternateContent xmlns:mc="http://schemas.openxmlformats.org/markup-compatibility/2006">
              <mc:Choice xmlns:v="urn:schemas-microsoft-com:vml" Requires="v">
                <p:oleObj spid="_x0000_s3141" name="Equation" r:id="rId17" imgW="2019240" imgH="253800" progId="Equation.DSMT4">
                  <p:embed/>
                </p:oleObj>
              </mc:Choice>
              <mc:Fallback>
                <p:oleObj name="Equation" r:id="rId17" imgW="2019240" imgH="253800" progId="Equation.DSMT4">
                  <p:embed/>
                  <p:pic>
                    <p:nvPicPr>
                      <p:cNvPr id="0" name=""/>
                      <p:cNvPicPr>
                        <a:picLocks noChangeAspect="1" noChangeArrowheads="1"/>
                      </p:cNvPicPr>
                      <p:nvPr/>
                    </p:nvPicPr>
                    <p:blipFill>
                      <a:blip r:embed="rId18"/>
                      <a:srcRect/>
                      <a:stretch>
                        <a:fillRect/>
                      </a:stretch>
                    </p:blipFill>
                    <p:spPr bwMode="auto">
                      <a:xfrm>
                        <a:off x="5711768" y="3454400"/>
                        <a:ext cx="47847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88186363"/>
              </p:ext>
            </p:extLst>
          </p:nvPr>
        </p:nvGraphicFramePr>
        <p:xfrm>
          <a:off x="5711767" y="4505230"/>
          <a:ext cx="2557463" cy="652462"/>
        </p:xfrm>
        <a:graphic>
          <a:graphicData uri="http://schemas.openxmlformats.org/presentationml/2006/ole">
            <mc:AlternateContent xmlns:mc="http://schemas.openxmlformats.org/markup-compatibility/2006">
              <mc:Choice xmlns:v="urn:schemas-microsoft-com:vml" Requires="v">
                <p:oleObj spid="_x0000_s3142" name="Equation" r:id="rId19" imgW="1079280" imgH="253800" progId="Equation.DSMT4">
                  <p:embed/>
                </p:oleObj>
              </mc:Choice>
              <mc:Fallback>
                <p:oleObj name="Equation" r:id="rId19" imgW="1079280" imgH="253800" progId="Equation.DSMT4">
                  <p:embed/>
                  <p:pic>
                    <p:nvPicPr>
                      <p:cNvPr id="0" name=""/>
                      <p:cNvPicPr>
                        <a:picLocks noChangeAspect="1" noChangeArrowheads="1"/>
                      </p:cNvPicPr>
                      <p:nvPr/>
                    </p:nvPicPr>
                    <p:blipFill>
                      <a:blip r:embed="rId20"/>
                      <a:srcRect/>
                      <a:stretch>
                        <a:fillRect/>
                      </a:stretch>
                    </p:blipFill>
                    <p:spPr bwMode="auto">
                      <a:xfrm>
                        <a:off x="5711767" y="4505230"/>
                        <a:ext cx="25574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78352693"/>
              </p:ext>
            </p:extLst>
          </p:nvPr>
        </p:nvGraphicFramePr>
        <p:xfrm>
          <a:off x="5642326" y="5824538"/>
          <a:ext cx="838200" cy="423862"/>
        </p:xfrm>
        <a:graphic>
          <a:graphicData uri="http://schemas.openxmlformats.org/presentationml/2006/ole">
            <mc:AlternateContent xmlns:mc="http://schemas.openxmlformats.org/markup-compatibility/2006">
              <mc:Choice xmlns:v="urn:schemas-microsoft-com:vml" Requires="v">
                <p:oleObj spid="_x0000_s3143" name="Equation" r:id="rId21" imgW="330120" imgH="164880" progId="Equation.DSMT4">
                  <p:embed/>
                </p:oleObj>
              </mc:Choice>
              <mc:Fallback>
                <p:oleObj name="Equation" r:id="rId21" imgW="330120" imgH="164880" progId="Equation.DSMT4">
                  <p:embed/>
                  <p:pic>
                    <p:nvPicPr>
                      <p:cNvPr id="0" name=""/>
                      <p:cNvPicPr>
                        <a:picLocks noChangeAspect="1" noChangeArrowheads="1"/>
                      </p:cNvPicPr>
                      <p:nvPr/>
                    </p:nvPicPr>
                    <p:blipFill>
                      <a:blip r:embed="rId22"/>
                      <a:srcRect/>
                      <a:stretch>
                        <a:fillRect/>
                      </a:stretch>
                    </p:blipFill>
                    <p:spPr bwMode="auto">
                      <a:xfrm>
                        <a:off x="5642326" y="5824538"/>
                        <a:ext cx="838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 Box 84"/>
          <p:cNvSpPr txBox="1">
            <a:spLocks noChangeArrowheads="1"/>
          </p:cNvSpPr>
          <p:nvPr/>
        </p:nvSpPr>
        <p:spPr bwMode="auto">
          <a:xfrm>
            <a:off x="2397068" y="706555"/>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effectLst>
                  <a:outerShdw blurRad="38100" dist="38100" dir="2700000" algn="tl">
                    <a:srgbClr val="000000">
                      <a:alpha val="43137"/>
                    </a:srgbClr>
                  </a:outerShdw>
                </a:effectLst>
              </a:rPr>
              <a:t>Tính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một</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cách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hợp</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lí</a:t>
            </a:r>
            <a:endParaRPr lang="en-US" sz="2800" dirty="0">
              <a:effectLst>
                <a:outerShdw blurRad="38100" dist="38100" dir="2700000" algn="tl">
                  <a:srgbClr val="000000">
                    <a:alpha val="43137"/>
                  </a:srgbClr>
                </a:outerShdw>
              </a:effectLst>
            </a:endParaRPr>
          </a:p>
        </p:txBody>
      </p:sp>
      <p:sp>
        <p:nvSpPr>
          <p:cNvPr id="25" name="Text Box 84"/>
          <p:cNvSpPr txBox="1">
            <a:spLocks noChangeArrowheads="1"/>
          </p:cNvSpPr>
          <p:nvPr/>
        </p:nvSpPr>
        <p:spPr bwMode="auto">
          <a:xfrm>
            <a:off x="632656" y="4026862"/>
            <a:ext cx="45219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dirty="0" err="1" smtClean="0">
                <a:solidFill>
                  <a:srgbClr val="FF0000"/>
                </a:solidFill>
              </a:rPr>
              <a:t>Tính</a:t>
            </a:r>
            <a:r>
              <a:rPr lang="en-US" sz="2400" dirty="0" smtClean="0">
                <a:solidFill>
                  <a:srgbClr val="FF0000"/>
                </a:solidFill>
              </a:rPr>
              <a:t> </a:t>
            </a:r>
            <a:r>
              <a:rPr lang="en-US" sz="2400" dirty="0" err="1" smtClean="0">
                <a:solidFill>
                  <a:srgbClr val="FF0000"/>
                </a:solidFill>
              </a:rPr>
              <a:t>chất</a:t>
            </a:r>
            <a:r>
              <a:rPr lang="en-US" sz="2400" dirty="0" smtClean="0">
                <a:solidFill>
                  <a:srgbClr val="FF0000"/>
                </a:solidFill>
              </a:rPr>
              <a:t> </a:t>
            </a:r>
            <a:r>
              <a:rPr lang="en-US" sz="2400" dirty="0" err="1" smtClean="0">
                <a:solidFill>
                  <a:srgbClr val="FF0000"/>
                </a:solidFill>
              </a:rPr>
              <a:t>giao</a:t>
            </a:r>
            <a:r>
              <a:rPr lang="en-US" sz="2400" dirty="0" smtClean="0">
                <a:solidFill>
                  <a:srgbClr val="FF0000"/>
                </a:solidFill>
              </a:rPr>
              <a:t> </a:t>
            </a:r>
            <a:r>
              <a:rPr lang="en-US" sz="2400" dirty="0" err="1" smtClean="0">
                <a:solidFill>
                  <a:srgbClr val="FF0000"/>
                </a:solidFill>
              </a:rPr>
              <a:t>hoán</a:t>
            </a:r>
            <a:r>
              <a:rPr lang="en-US" sz="2400" dirty="0" smtClean="0">
                <a:solidFill>
                  <a:srgbClr val="FF0000"/>
                </a:solidFill>
              </a:rPr>
              <a:t>, </a:t>
            </a:r>
            <a:r>
              <a:rPr lang="en-US" sz="2400" dirty="0" err="1" smtClean="0">
                <a:solidFill>
                  <a:srgbClr val="FF0000"/>
                </a:solidFill>
              </a:rPr>
              <a:t>kết</a:t>
            </a:r>
            <a:r>
              <a:rPr lang="en-US" sz="2400" dirty="0" smtClean="0">
                <a:solidFill>
                  <a:srgbClr val="FF0000"/>
                </a:solidFill>
              </a:rPr>
              <a:t> </a:t>
            </a:r>
            <a:r>
              <a:rPr lang="en-US" sz="2400" dirty="0" err="1" smtClean="0">
                <a:solidFill>
                  <a:srgbClr val="FF0000"/>
                </a:solidFill>
              </a:rPr>
              <a:t>hợp</a:t>
            </a:r>
            <a:endParaRPr lang="en-US" sz="2400" dirty="0" smtClean="0">
              <a:solidFill>
                <a:srgbClr val="FF0000"/>
              </a:solidFill>
            </a:endParaRPr>
          </a:p>
          <a:p>
            <a:pPr algn="just">
              <a:spcBef>
                <a:spcPct val="50000"/>
              </a:spcBef>
            </a:pPr>
            <a:r>
              <a:rPr lang="en-US" sz="2400" dirty="0">
                <a:solidFill>
                  <a:srgbClr val="FF0000"/>
                </a:solidFill>
              </a:rPr>
              <a:t>a</a:t>
            </a:r>
            <a:r>
              <a:rPr lang="en-US" sz="2400" dirty="0" smtClean="0">
                <a:solidFill>
                  <a:srgbClr val="FF0000"/>
                </a:solidFill>
              </a:rPr>
              <a:t> + b = b +a, (</a:t>
            </a:r>
            <a:r>
              <a:rPr lang="en-US" sz="2400" dirty="0" err="1" smtClean="0">
                <a:solidFill>
                  <a:srgbClr val="FF0000"/>
                </a:solidFill>
              </a:rPr>
              <a:t>a+b</a:t>
            </a:r>
            <a:r>
              <a:rPr lang="en-US" sz="2400" dirty="0" smtClean="0">
                <a:solidFill>
                  <a:srgbClr val="FF0000"/>
                </a:solidFill>
              </a:rPr>
              <a:t>)+c=a+(</a:t>
            </a:r>
            <a:r>
              <a:rPr lang="en-US" sz="2400" dirty="0" err="1" smtClean="0">
                <a:solidFill>
                  <a:srgbClr val="FF0000"/>
                </a:solidFill>
              </a:rPr>
              <a:t>b+c</a:t>
            </a:r>
            <a:r>
              <a:rPr lang="en-US" sz="2400" dirty="0" smtClean="0">
                <a:solidFill>
                  <a:srgbClr val="FF0000"/>
                </a:solidFill>
              </a:rPr>
              <a:t>)</a:t>
            </a:r>
          </a:p>
        </p:txBody>
      </p:sp>
      <p:sp>
        <p:nvSpPr>
          <p:cNvPr id="28" name="Text Box 84"/>
          <p:cNvSpPr txBox="1">
            <a:spLocks noChangeArrowheads="1"/>
          </p:cNvSpPr>
          <p:nvPr/>
        </p:nvSpPr>
        <p:spPr bwMode="auto">
          <a:xfrm>
            <a:off x="5593203" y="5253948"/>
            <a:ext cx="49330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dirty="0" err="1" smtClean="0">
                <a:solidFill>
                  <a:srgbClr val="FF0000"/>
                </a:solidFill>
              </a:rPr>
              <a:t>Tính</a:t>
            </a:r>
            <a:r>
              <a:rPr lang="en-US" sz="2400" dirty="0" smtClean="0">
                <a:solidFill>
                  <a:srgbClr val="FF0000"/>
                </a:solidFill>
              </a:rPr>
              <a:t> </a:t>
            </a:r>
            <a:r>
              <a:rPr lang="en-US" sz="2400" dirty="0" err="1" smtClean="0">
                <a:solidFill>
                  <a:srgbClr val="FF0000"/>
                </a:solidFill>
              </a:rPr>
              <a:t>chất</a:t>
            </a:r>
            <a:r>
              <a:rPr lang="en-US" sz="2400" dirty="0" smtClean="0">
                <a:solidFill>
                  <a:srgbClr val="FF0000"/>
                </a:solidFill>
              </a:rPr>
              <a:t> </a:t>
            </a:r>
            <a:r>
              <a:rPr lang="en-US" sz="2400" dirty="0" err="1" smtClean="0">
                <a:solidFill>
                  <a:srgbClr val="FF0000"/>
                </a:solidFill>
              </a:rPr>
              <a:t>phân</a:t>
            </a:r>
            <a:r>
              <a:rPr lang="en-US" sz="2400" dirty="0" smtClean="0">
                <a:solidFill>
                  <a:srgbClr val="FF0000"/>
                </a:solidFill>
              </a:rPr>
              <a:t> </a:t>
            </a:r>
            <a:r>
              <a:rPr lang="en-US" sz="2400" dirty="0" err="1" smtClean="0">
                <a:solidFill>
                  <a:srgbClr val="FF0000"/>
                </a:solidFill>
              </a:rPr>
              <a:t>phối</a:t>
            </a:r>
            <a:r>
              <a:rPr lang="en-US" sz="2400" dirty="0" smtClean="0">
                <a:solidFill>
                  <a:srgbClr val="FF0000"/>
                </a:solidFill>
              </a:rPr>
              <a:t> a.(</a:t>
            </a:r>
            <a:r>
              <a:rPr lang="en-US" sz="2400" dirty="0" err="1" smtClean="0">
                <a:solidFill>
                  <a:srgbClr val="FF0000"/>
                </a:solidFill>
              </a:rPr>
              <a:t>b+c</a:t>
            </a:r>
            <a:r>
              <a:rPr lang="en-US" sz="2400" dirty="0" smtClean="0">
                <a:solidFill>
                  <a:srgbClr val="FF0000"/>
                </a:solidFill>
              </a:rPr>
              <a:t>)=</a:t>
            </a:r>
            <a:r>
              <a:rPr lang="en-US" sz="2400" dirty="0" err="1" smtClean="0">
                <a:solidFill>
                  <a:srgbClr val="FF0000"/>
                </a:solidFill>
              </a:rPr>
              <a:t>a.b</a:t>
            </a:r>
            <a:r>
              <a:rPr lang="en-US" sz="2400" dirty="0" smtClean="0">
                <a:solidFill>
                  <a:srgbClr val="FF0000"/>
                </a:solidFill>
              </a:rPr>
              <a:t> + </a:t>
            </a:r>
            <a:r>
              <a:rPr lang="en-US" sz="2400" dirty="0" err="1" smtClean="0">
                <a:solidFill>
                  <a:srgbClr val="FF0000"/>
                </a:solidFill>
              </a:rPr>
              <a:t>a.c</a:t>
            </a:r>
            <a:endParaRPr lang="en-US" sz="2400" dirty="0">
              <a:solidFill>
                <a:srgbClr val="FF0000"/>
              </a:solidFill>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600577920"/>
              </p:ext>
            </p:extLst>
          </p:nvPr>
        </p:nvGraphicFramePr>
        <p:xfrm>
          <a:off x="2554605" y="3627943"/>
          <a:ext cx="228196" cy="433968"/>
        </p:xfrm>
        <a:graphic>
          <a:graphicData uri="http://schemas.openxmlformats.org/presentationml/2006/ole">
            <mc:AlternateContent xmlns:mc="http://schemas.openxmlformats.org/markup-compatibility/2006">
              <mc:Choice xmlns:v="urn:schemas-microsoft-com:vml" Requires="v">
                <p:oleObj spid="_x0000_s3144" name="Equation" r:id="rId23" imgW="139680" imgH="203040" progId="Equation.DSMT4">
                  <p:embed/>
                </p:oleObj>
              </mc:Choice>
              <mc:Fallback>
                <p:oleObj name="Equation" r:id="rId23" imgW="139680" imgH="203040" progId="Equation.DSMT4">
                  <p:embed/>
                  <p:pic>
                    <p:nvPicPr>
                      <p:cNvPr id="0" name=""/>
                      <p:cNvPicPr>
                        <a:picLocks noChangeAspect="1" noChangeArrowheads="1"/>
                      </p:cNvPicPr>
                      <p:nvPr/>
                    </p:nvPicPr>
                    <p:blipFill>
                      <a:blip r:embed="rId24"/>
                      <a:srcRect/>
                      <a:stretch>
                        <a:fillRect/>
                      </a:stretch>
                    </p:blipFill>
                    <p:spPr bwMode="auto">
                      <a:xfrm>
                        <a:off x="2554605" y="3627943"/>
                        <a:ext cx="228196" cy="433968"/>
                      </a:xfrm>
                      <a:prstGeom prst="rect">
                        <a:avLst/>
                      </a:prstGeom>
                      <a:noFill/>
                      <a:ln>
                        <a:noFill/>
                      </a:ln>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582495554"/>
              </p:ext>
            </p:extLst>
          </p:nvPr>
        </p:nvGraphicFramePr>
        <p:xfrm>
          <a:off x="6905853" y="4928039"/>
          <a:ext cx="228196" cy="433968"/>
        </p:xfrm>
        <a:graphic>
          <a:graphicData uri="http://schemas.openxmlformats.org/presentationml/2006/ole">
            <mc:AlternateContent xmlns:mc="http://schemas.openxmlformats.org/markup-compatibility/2006">
              <mc:Choice xmlns:v="urn:schemas-microsoft-com:vml" Requires="v">
                <p:oleObj spid="_x0000_s3145" name="Equation" r:id="rId25" imgW="139680" imgH="203040" progId="Equation.DSMT4">
                  <p:embed/>
                </p:oleObj>
              </mc:Choice>
              <mc:Fallback>
                <p:oleObj name="Equation" r:id="rId25" imgW="139680" imgH="203040" progId="Equation.DSMT4">
                  <p:embed/>
                  <p:pic>
                    <p:nvPicPr>
                      <p:cNvPr id="0" name=""/>
                      <p:cNvPicPr>
                        <a:picLocks noChangeAspect="1" noChangeArrowheads="1"/>
                      </p:cNvPicPr>
                      <p:nvPr/>
                    </p:nvPicPr>
                    <p:blipFill>
                      <a:blip r:embed="rId24"/>
                      <a:srcRect/>
                      <a:stretch>
                        <a:fillRect/>
                      </a:stretch>
                    </p:blipFill>
                    <p:spPr bwMode="auto">
                      <a:xfrm>
                        <a:off x="6905853" y="4928039"/>
                        <a:ext cx="228196" cy="433968"/>
                      </a:xfrm>
                      <a:prstGeom prst="rect">
                        <a:avLst/>
                      </a:prstGeom>
                      <a:noFill/>
                      <a:ln>
                        <a:noFill/>
                      </a:ln>
                      <a:extLst/>
                    </p:spPr>
                  </p:pic>
                </p:oleObj>
              </mc:Fallback>
            </mc:AlternateContent>
          </a:graphicData>
        </a:graphic>
      </p:graphicFrame>
      <p:pic>
        <p:nvPicPr>
          <p:cNvPr id="6" name="Picture 5"/>
          <p:cNvPicPr>
            <a:picLocks noChangeAspect="1"/>
          </p:cNvPicPr>
          <p:nvPr/>
        </p:nvPicPr>
        <p:blipFill>
          <a:blip r:embed="rId26"/>
          <a:stretch>
            <a:fillRect/>
          </a:stretch>
        </p:blipFill>
        <p:spPr>
          <a:xfrm>
            <a:off x="9378434" y="3898742"/>
            <a:ext cx="228706" cy="433718"/>
          </a:xfrm>
          <a:prstGeom prst="rect">
            <a:avLst/>
          </a:prstGeom>
        </p:spPr>
      </p:pic>
      <p:sp>
        <p:nvSpPr>
          <p:cNvPr id="9" name="TextBox 8"/>
          <p:cNvSpPr txBox="1"/>
          <p:nvPr/>
        </p:nvSpPr>
        <p:spPr>
          <a:xfrm>
            <a:off x="5692827" y="4188612"/>
            <a:ext cx="2553873" cy="369332"/>
          </a:xfrm>
          <a:prstGeom prst="rect">
            <a:avLst/>
          </a:prstGeom>
          <a:noFill/>
        </p:spPr>
        <p:txBody>
          <a:bodyPr wrap="square" rtlCol="0">
            <a:spAutoFit/>
          </a:bodyPr>
          <a:lstStyle/>
          <a:p>
            <a:r>
              <a:rPr lang="en-US" b="1" dirty="0" err="1" smtClean="0">
                <a:solidFill>
                  <a:srgbClr val="FF0000"/>
                </a:solidFill>
              </a:rPr>
              <a:t>Áp</a:t>
            </a:r>
            <a:r>
              <a:rPr lang="en-US" b="1" dirty="0" smtClean="0">
                <a:solidFill>
                  <a:srgbClr val="FF0000"/>
                </a:solidFill>
              </a:rPr>
              <a:t> </a:t>
            </a:r>
            <a:r>
              <a:rPr lang="en-US" b="1" dirty="0" err="1" smtClean="0">
                <a:solidFill>
                  <a:srgbClr val="FF0000"/>
                </a:solidFill>
              </a:rPr>
              <a:t>dụng</a:t>
            </a:r>
            <a:r>
              <a:rPr lang="en-US" b="1" dirty="0" smtClean="0">
                <a:solidFill>
                  <a:srgbClr val="FF0000"/>
                </a:solidFill>
              </a:rPr>
              <a:t> </a:t>
            </a:r>
            <a:r>
              <a:rPr lang="en-US" b="1" dirty="0" err="1" smtClean="0">
                <a:solidFill>
                  <a:srgbClr val="FF0000"/>
                </a:solidFill>
              </a:rPr>
              <a:t>tính</a:t>
            </a:r>
            <a:r>
              <a:rPr lang="en-US" b="1" dirty="0" smtClean="0">
                <a:solidFill>
                  <a:srgbClr val="FF0000"/>
                </a:solidFill>
              </a:rPr>
              <a:t> </a:t>
            </a:r>
            <a:r>
              <a:rPr lang="en-US" b="1" dirty="0" err="1" smtClean="0">
                <a:solidFill>
                  <a:srgbClr val="FF0000"/>
                </a:solidFill>
              </a:rPr>
              <a:t>chất</a:t>
            </a:r>
            <a:endParaRPr lang="en-US" b="1" dirty="0">
              <a:solidFill>
                <a:srgbClr val="FF0000"/>
              </a:solidFill>
            </a:endParaRPr>
          </a:p>
        </p:txBody>
      </p:sp>
      <p:sp>
        <p:nvSpPr>
          <p:cNvPr id="29" name="TextBox 28"/>
          <p:cNvSpPr txBox="1"/>
          <p:nvPr/>
        </p:nvSpPr>
        <p:spPr>
          <a:xfrm>
            <a:off x="8600220" y="4239206"/>
            <a:ext cx="2166534" cy="369332"/>
          </a:xfrm>
          <a:prstGeom prst="rect">
            <a:avLst/>
          </a:prstGeom>
          <a:noFill/>
        </p:spPr>
        <p:txBody>
          <a:bodyPr wrap="square" rtlCol="0">
            <a:spAutoFit/>
          </a:bodyPr>
          <a:lstStyle/>
          <a:p>
            <a:r>
              <a:rPr lang="en-US" b="1" dirty="0" err="1" smtClean="0">
                <a:solidFill>
                  <a:srgbClr val="FF0000"/>
                </a:solidFill>
              </a:rPr>
              <a:t>Tính</a:t>
            </a:r>
            <a:r>
              <a:rPr lang="en-US" b="1" dirty="0" smtClean="0">
                <a:solidFill>
                  <a:srgbClr val="FF0000"/>
                </a:solidFill>
              </a:rPr>
              <a:t> </a:t>
            </a:r>
            <a:r>
              <a:rPr lang="en-US" b="1" dirty="0" err="1" smtClean="0">
                <a:solidFill>
                  <a:srgbClr val="FF0000"/>
                </a:solidFill>
              </a:rPr>
              <a:t>thông</a:t>
            </a:r>
            <a:r>
              <a:rPr lang="en-US" b="1" dirty="0" smtClean="0">
                <a:solidFill>
                  <a:srgbClr val="FF0000"/>
                </a:solidFill>
              </a:rPr>
              <a:t> </a:t>
            </a:r>
            <a:r>
              <a:rPr lang="en-US" b="1" dirty="0" err="1" smtClean="0">
                <a:solidFill>
                  <a:srgbClr val="FF0000"/>
                </a:solidFill>
              </a:rPr>
              <a:t>thường</a:t>
            </a:r>
            <a:endParaRPr lang="en-US" b="1" dirty="0">
              <a:solidFill>
                <a:srgbClr val="FF0000"/>
              </a:solidFill>
            </a:endParaRPr>
          </a:p>
        </p:txBody>
      </p:sp>
      <p:pic>
        <p:nvPicPr>
          <p:cNvPr id="26" name="Picture 25"/>
          <p:cNvPicPr>
            <a:picLocks noChangeAspect="1"/>
          </p:cNvPicPr>
          <p:nvPr/>
        </p:nvPicPr>
        <p:blipFill>
          <a:blip r:embed="rId27"/>
          <a:stretch>
            <a:fillRect/>
          </a:stretch>
        </p:blipFill>
        <p:spPr>
          <a:xfrm>
            <a:off x="10945872" y="4409586"/>
            <a:ext cx="1140051" cy="2377646"/>
          </a:xfrm>
          <a:prstGeom prst="rect">
            <a:avLst/>
          </a:prstGeom>
        </p:spPr>
      </p:pic>
      <p:pic>
        <p:nvPicPr>
          <p:cNvPr id="31" name="Picture 30"/>
          <p:cNvPicPr>
            <a:picLocks noChangeAspect="1"/>
          </p:cNvPicPr>
          <p:nvPr/>
        </p:nvPicPr>
        <p:blipFill>
          <a:blip r:embed="rId28"/>
          <a:stretch>
            <a:fillRect/>
          </a:stretch>
        </p:blipFill>
        <p:spPr>
          <a:xfrm>
            <a:off x="10331403" y="101532"/>
            <a:ext cx="1860597" cy="1728826"/>
          </a:xfrm>
          <a:prstGeom prst="rect">
            <a:avLst/>
          </a:prstGeom>
        </p:spPr>
      </p:pic>
      <p:pic>
        <p:nvPicPr>
          <p:cNvPr id="32" name="Picture 31"/>
          <p:cNvPicPr>
            <a:picLocks noChangeAspect="1"/>
          </p:cNvPicPr>
          <p:nvPr/>
        </p:nvPicPr>
        <p:blipFill>
          <a:blip r:embed="rId29"/>
          <a:stretch>
            <a:fillRect/>
          </a:stretch>
        </p:blipFill>
        <p:spPr>
          <a:xfrm>
            <a:off x="0" y="0"/>
            <a:ext cx="1060796" cy="1060796"/>
          </a:xfrm>
          <a:prstGeom prst="rect">
            <a:avLst/>
          </a:prstGeom>
        </p:spPr>
      </p:pic>
      <p:pic>
        <p:nvPicPr>
          <p:cNvPr id="33" name="Picture 32"/>
          <p:cNvPicPr>
            <a:picLocks noChangeAspect="1"/>
          </p:cNvPicPr>
          <p:nvPr/>
        </p:nvPicPr>
        <p:blipFill>
          <a:blip r:embed="rId30"/>
          <a:stretch>
            <a:fillRect/>
          </a:stretch>
        </p:blipFill>
        <p:spPr>
          <a:xfrm>
            <a:off x="6962210" y="3911357"/>
            <a:ext cx="228706" cy="433718"/>
          </a:xfrm>
          <a:prstGeom prst="rect">
            <a:avLst/>
          </a:prstGeom>
        </p:spPr>
      </p:pic>
    </p:spTree>
    <p:extLst>
      <p:ext uri="{BB962C8B-B14F-4D97-AF65-F5344CB8AC3E}">
        <p14:creationId xmlns:p14="http://schemas.microsoft.com/office/powerpoint/2010/main" val="1949887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1000" fill="hold"/>
                                        <p:tgtEl>
                                          <p:spTgt spid="27"/>
                                        </p:tgtEl>
                                        <p:attrNameLst>
                                          <p:attrName>ppt_w</p:attrName>
                                        </p:attrNameLst>
                                      </p:cBhvr>
                                      <p:tavLst>
                                        <p:tav tm="0">
                                          <p:val>
                                            <p:fltVal val="0"/>
                                          </p:val>
                                        </p:tav>
                                        <p:tav tm="100000">
                                          <p:val>
                                            <p:strVal val="#ppt_w"/>
                                          </p:val>
                                        </p:tav>
                                      </p:tavLst>
                                    </p:anim>
                                    <p:anim calcmode="lin" valueType="num">
                                      <p:cBhvr>
                                        <p:cTn id="39" dur="1000" fill="hold"/>
                                        <p:tgtEl>
                                          <p:spTgt spid="27"/>
                                        </p:tgtEl>
                                        <p:attrNameLst>
                                          <p:attrName>ppt_h</p:attrName>
                                        </p:attrNameLst>
                                      </p:cBhvr>
                                      <p:tavLst>
                                        <p:tav tm="0">
                                          <p:val>
                                            <p:fltVal val="0"/>
                                          </p:val>
                                        </p:tav>
                                        <p:tav tm="100000">
                                          <p:val>
                                            <p:strVal val="#ppt_h"/>
                                          </p:val>
                                        </p:tav>
                                      </p:tavLst>
                                    </p:anim>
                                    <p:anim calcmode="lin" valueType="num">
                                      <p:cBhvr>
                                        <p:cTn id="40" dur="1000" fill="hold"/>
                                        <p:tgtEl>
                                          <p:spTgt spid="27"/>
                                        </p:tgtEl>
                                        <p:attrNameLst>
                                          <p:attrName>style.rotation</p:attrName>
                                        </p:attrNameLst>
                                      </p:cBhvr>
                                      <p:tavLst>
                                        <p:tav tm="0">
                                          <p:val>
                                            <p:fltVal val="90"/>
                                          </p:val>
                                        </p:tav>
                                        <p:tav tm="100000">
                                          <p:val>
                                            <p:fltVal val="0"/>
                                          </p:val>
                                        </p:tav>
                                      </p:tavLst>
                                    </p:anim>
                                    <p:animEffect transition="in" filter="fade">
                                      <p:cBhvr>
                                        <p:cTn id="41" dur="10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barn(inVertical)">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barn(inVertical)">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barn(inVertical)">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barn(inVertical)">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24" grpId="0"/>
      <p:bldP spid="25" grpId="0"/>
      <p:bldP spid="28" grpId="0"/>
      <p:bldP spid="9"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3400" y="2938790"/>
            <a:ext cx="184731" cy="369332"/>
          </a:xfrm>
          <a:prstGeom prst="rect">
            <a:avLst/>
          </a:prstGeom>
          <a:noFill/>
        </p:spPr>
        <p:txBody>
          <a:bodyPr wrap="none" rtlCol="0">
            <a:spAutoFit/>
          </a:bodyPr>
          <a:lstStyle/>
          <a:p>
            <a:endParaRPr lang="en-US"/>
          </a:p>
        </p:txBody>
      </p:sp>
      <p:sp>
        <p:nvSpPr>
          <p:cNvPr id="4" name="TextBox 3"/>
          <p:cNvSpPr txBox="1"/>
          <p:nvPr/>
        </p:nvSpPr>
        <p:spPr>
          <a:xfrm>
            <a:off x="272804" y="215468"/>
            <a:ext cx="5643154"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Luyện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4 </a:t>
            </a:r>
            <a:endParaRPr lang="en-US" sz="2800" b="1" dirty="0">
              <a:solidFill>
                <a:srgbClr val="FF0000"/>
              </a:solidFill>
              <a:latin typeface="Times New Roman" pitchFamily="18" charset="0"/>
              <a:cs typeface="Times New Roman" pitchFamily="18" charset="0"/>
            </a:endParaRPr>
          </a:p>
        </p:txBody>
      </p:sp>
      <p:sp>
        <p:nvSpPr>
          <p:cNvPr id="7" name="TextBox 6"/>
          <p:cNvSpPr txBox="1"/>
          <p:nvPr/>
        </p:nvSpPr>
        <p:spPr>
          <a:xfrm>
            <a:off x="5513930" y="2100640"/>
            <a:ext cx="1143000" cy="523220"/>
          </a:xfrm>
          <a:prstGeom prst="rect">
            <a:avLst/>
          </a:prstGeom>
          <a:solidFill>
            <a:srgbClr val="92D050"/>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Giải</a:t>
            </a:r>
            <a:endParaRPr lang="en-US" sz="2800" b="1" dirty="0">
              <a:solidFill>
                <a:srgbClr val="FF0000"/>
              </a:solidFill>
              <a:latin typeface="Times New Roman" pitchFamily="18" charset="0"/>
              <a:cs typeface="Times New Roman" pitchFamily="18" charset="0"/>
            </a:endParaRPr>
          </a:p>
        </p:txBody>
      </p:sp>
      <p:sp>
        <p:nvSpPr>
          <p:cNvPr id="17" name="Text Box 84"/>
          <p:cNvSpPr txBox="1">
            <a:spLocks noChangeArrowheads="1"/>
          </p:cNvSpPr>
          <p:nvPr/>
        </p:nvSpPr>
        <p:spPr bwMode="auto">
          <a:xfrm>
            <a:off x="627027" y="801488"/>
            <a:ext cx="5946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effectLst>
                  <a:outerShdw blurRad="38100" dist="38100" dir="2700000" algn="tl">
                    <a:srgbClr val="000000">
                      <a:alpha val="43137"/>
                    </a:srgbClr>
                  </a:outerShdw>
                </a:effectLst>
              </a:rPr>
              <a:t>Tính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giá</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trị</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của</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các</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biểu</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thức</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sau</a:t>
            </a:r>
            <a:endParaRPr lang="en-US" sz="2800" dirty="0">
              <a:effectLst>
                <a:outerShdw blurRad="38100" dist="38100" dir="2700000" algn="tl">
                  <a:srgbClr val="000000">
                    <a:alpha val="43137"/>
                  </a:srgbClr>
                </a:outerShdw>
              </a:effectLst>
            </a:endParaRPr>
          </a:p>
        </p:txBody>
      </p:sp>
      <p:sp>
        <p:nvSpPr>
          <p:cNvPr id="23" name="Rectangle 22"/>
          <p:cNvSpPr/>
          <p:nvPr/>
        </p:nvSpPr>
        <p:spPr>
          <a:xfrm>
            <a:off x="2203438" y="2938790"/>
            <a:ext cx="6096000" cy="2631490"/>
          </a:xfrm>
          <a:prstGeom prst="rect">
            <a:avLst/>
          </a:prstGeom>
        </p:spPr>
        <p:txBody>
          <a:bodyPr>
            <a:spAutoFit/>
          </a:bodyPr>
          <a:lstStyle/>
          <a:p>
            <a:pPr algn="just">
              <a:lnSpc>
                <a:spcPct val="125000"/>
              </a:lnSpc>
              <a:spcAft>
                <a:spcPts val="1000"/>
              </a:spcAft>
            </a:pPr>
            <a:r>
              <a:rPr lang="en-US" sz="2800" dirty="0" smtClean="0">
                <a:latin typeface="Times New Roman" panose="02020603050405020304" pitchFamily="18" charset="0"/>
                <a:ea typeface="Times New Roman" panose="02020603050405020304" pitchFamily="18" charset="0"/>
              </a:rPr>
              <a:t> 21.0,1 </a:t>
            </a:r>
            <a:r>
              <a:rPr lang="en-US" sz="2800" dirty="0">
                <a:latin typeface="Times New Roman" panose="02020603050405020304" pitchFamily="18" charset="0"/>
                <a:ea typeface="Times New Roman" panose="02020603050405020304" pitchFamily="18" charset="0"/>
              </a:rPr>
              <a:t>– [4 – (–3,2 – 4,8)] : 0,1</a:t>
            </a:r>
          </a:p>
          <a:p>
            <a:pPr algn="just">
              <a:lnSpc>
                <a:spcPct val="125000"/>
              </a:lnSpc>
              <a:spcAft>
                <a:spcPts val="1000"/>
              </a:spcAft>
            </a:pPr>
            <a:r>
              <a:rPr lang="en-US" sz="2800" dirty="0">
                <a:latin typeface="Times New Roman" panose="02020603050405020304" pitchFamily="18" charset="0"/>
                <a:ea typeface="Times New Roman" panose="02020603050405020304" pitchFamily="18" charset="0"/>
              </a:rPr>
              <a:t>= 21.0,1 – [4 – (–8)] : </a:t>
            </a:r>
            <a:r>
              <a:rPr lang="en-US" sz="2800" dirty="0" smtClean="0">
                <a:latin typeface="Times New Roman" panose="02020603050405020304" pitchFamily="18" charset="0"/>
                <a:ea typeface="Times New Roman" panose="02020603050405020304" pitchFamily="18" charset="0"/>
              </a:rPr>
              <a:t>0,1</a:t>
            </a:r>
          </a:p>
          <a:p>
            <a:pPr algn="just">
              <a:lnSpc>
                <a:spcPct val="125000"/>
              </a:lnSpc>
              <a:spcAft>
                <a:spcPts val="1000"/>
              </a:spcAft>
            </a:pP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21.0,1 – (4 + 8) : 0,1</a:t>
            </a:r>
          </a:p>
          <a:p>
            <a:pPr algn="just">
              <a:lnSpc>
                <a:spcPct val="125000"/>
              </a:lnSpc>
              <a:spcAft>
                <a:spcPts val="1000"/>
              </a:spcAft>
            </a:pPr>
            <a:r>
              <a:rPr lang="en-US" sz="2800" dirty="0">
                <a:latin typeface="Times New Roman" panose="02020603050405020304" pitchFamily="18" charset="0"/>
                <a:ea typeface="Times New Roman" panose="02020603050405020304" pitchFamily="18" charset="0"/>
              </a:rPr>
              <a:t>= 21.0,1 – </a:t>
            </a:r>
            <a:r>
              <a:rPr lang="en-US" sz="2800" dirty="0" smtClean="0">
                <a:latin typeface="Times New Roman" panose="02020603050405020304" pitchFamily="18" charset="0"/>
                <a:ea typeface="Times New Roman" panose="02020603050405020304" pitchFamily="18" charset="0"/>
              </a:rPr>
              <a:t>12:0,1= </a:t>
            </a:r>
            <a:r>
              <a:rPr lang="en-US" sz="2800" dirty="0">
                <a:latin typeface="Times New Roman" panose="02020603050405020304" pitchFamily="18" charset="0"/>
                <a:ea typeface="Times New Roman" panose="02020603050405020304" pitchFamily="18" charset="0"/>
              </a:rPr>
              <a:t>2,1 – 120 =  –117,9</a:t>
            </a:r>
            <a:endParaRPr lang="en-US" sz="2800" dirty="0"/>
          </a:p>
        </p:txBody>
      </p:sp>
      <p:sp>
        <p:nvSpPr>
          <p:cNvPr id="25" name="Rectangle 24"/>
          <p:cNvSpPr/>
          <p:nvPr/>
        </p:nvSpPr>
        <p:spPr>
          <a:xfrm>
            <a:off x="954719" y="1328502"/>
            <a:ext cx="6096000" cy="630942"/>
          </a:xfrm>
          <a:prstGeom prst="rect">
            <a:avLst/>
          </a:prstGeom>
        </p:spPr>
        <p:txBody>
          <a:bodyPr>
            <a:spAutoFit/>
          </a:bodyPr>
          <a:lstStyle/>
          <a:p>
            <a:pPr algn="just">
              <a:lnSpc>
                <a:spcPct val="125000"/>
              </a:lnSpc>
              <a:spcAft>
                <a:spcPts val="1000"/>
              </a:spcAft>
            </a:pPr>
            <a:r>
              <a:rPr lang="en-US" sz="2800" dirty="0" smtClean="0">
                <a:latin typeface="Times New Roman" panose="02020603050405020304" pitchFamily="18" charset="0"/>
                <a:ea typeface="Times New Roman" panose="02020603050405020304" pitchFamily="18" charset="0"/>
              </a:rPr>
              <a:t>21.0,1 </a:t>
            </a:r>
            <a:r>
              <a:rPr lang="en-US" sz="2800" dirty="0">
                <a:latin typeface="Times New Roman" panose="02020603050405020304" pitchFamily="18" charset="0"/>
                <a:ea typeface="Times New Roman" panose="02020603050405020304" pitchFamily="18" charset="0"/>
              </a:rPr>
              <a:t>– [4 – (–3,2 – 4,8)] : </a:t>
            </a:r>
            <a:r>
              <a:rPr lang="en-US" sz="2800" dirty="0" smtClean="0">
                <a:latin typeface="Times New Roman" panose="02020603050405020304" pitchFamily="18" charset="0"/>
                <a:ea typeface="Times New Roman" panose="02020603050405020304" pitchFamily="18" charset="0"/>
              </a:rPr>
              <a:t>0,1</a:t>
            </a:r>
            <a:endParaRPr lang="en-US" sz="2800" dirty="0">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068627" y="55649"/>
            <a:ext cx="1060796" cy="1060796"/>
          </a:xfrm>
          <a:prstGeom prst="rect">
            <a:avLst/>
          </a:prstGeom>
        </p:spPr>
      </p:pic>
      <p:pic>
        <p:nvPicPr>
          <p:cNvPr id="5" name="Picture 4"/>
          <p:cNvPicPr>
            <a:picLocks noChangeAspect="1"/>
          </p:cNvPicPr>
          <p:nvPr/>
        </p:nvPicPr>
        <p:blipFill>
          <a:blip r:embed="rId3"/>
          <a:stretch>
            <a:fillRect/>
          </a:stretch>
        </p:blipFill>
        <p:spPr>
          <a:xfrm>
            <a:off x="0" y="4439653"/>
            <a:ext cx="1140051" cy="2377646"/>
          </a:xfrm>
          <a:prstGeom prst="rect">
            <a:avLst/>
          </a:prstGeom>
        </p:spPr>
      </p:pic>
      <p:pic>
        <p:nvPicPr>
          <p:cNvPr id="6" name="Picture 5"/>
          <p:cNvPicPr>
            <a:picLocks noChangeAspect="1"/>
          </p:cNvPicPr>
          <p:nvPr/>
        </p:nvPicPr>
        <p:blipFill>
          <a:blip r:embed="rId4"/>
          <a:stretch>
            <a:fillRect/>
          </a:stretch>
        </p:blipFill>
        <p:spPr>
          <a:xfrm>
            <a:off x="10367436" y="4439653"/>
            <a:ext cx="1658256" cy="2377646"/>
          </a:xfrm>
          <a:prstGeom prst="rect">
            <a:avLst/>
          </a:prstGeom>
        </p:spPr>
      </p:pic>
      <p:pic>
        <p:nvPicPr>
          <p:cNvPr id="8" name="Picture 7"/>
          <p:cNvPicPr>
            <a:picLocks noChangeAspect="1"/>
          </p:cNvPicPr>
          <p:nvPr/>
        </p:nvPicPr>
        <p:blipFill>
          <a:blip r:embed="rId5"/>
          <a:stretch>
            <a:fillRect/>
          </a:stretch>
        </p:blipFill>
        <p:spPr>
          <a:xfrm>
            <a:off x="1187884" y="5805595"/>
            <a:ext cx="1355810" cy="323116"/>
          </a:xfrm>
          <a:prstGeom prst="rect">
            <a:avLst/>
          </a:prstGeom>
        </p:spPr>
      </p:pic>
      <p:sp>
        <p:nvSpPr>
          <p:cNvPr id="9" name="TextBox 8"/>
          <p:cNvSpPr txBox="1"/>
          <p:nvPr/>
        </p:nvSpPr>
        <p:spPr>
          <a:xfrm>
            <a:off x="2732116" y="5805595"/>
            <a:ext cx="8124306" cy="461665"/>
          </a:xfrm>
          <a:prstGeom prst="rect">
            <a:avLst/>
          </a:prstGeom>
          <a:noFill/>
        </p:spPr>
        <p:txBody>
          <a:bodyPr wrap="square" rtlCol="0">
            <a:spAutoFit/>
          </a:bodyPr>
          <a:lstStyle/>
          <a:p>
            <a:r>
              <a:rPr lang="en-US" sz="2400" b="1" dirty="0" err="1" smtClean="0">
                <a:solidFill>
                  <a:srgbClr val="FF0000"/>
                </a:solidFill>
              </a:rPr>
              <a:t>Thứ</a:t>
            </a:r>
            <a:r>
              <a:rPr lang="en-US" sz="2400" b="1" dirty="0" smtClean="0">
                <a:solidFill>
                  <a:srgbClr val="FF0000"/>
                </a:solidFill>
              </a:rPr>
              <a:t> </a:t>
            </a:r>
            <a:r>
              <a:rPr lang="en-US" sz="2400" b="1" dirty="0" err="1" smtClean="0">
                <a:solidFill>
                  <a:srgbClr val="FF0000"/>
                </a:solidFill>
              </a:rPr>
              <a:t>tự</a:t>
            </a:r>
            <a:r>
              <a:rPr lang="en-US" sz="2400" b="1" dirty="0" smtClean="0">
                <a:solidFill>
                  <a:srgbClr val="FF0000"/>
                </a:solidFill>
              </a:rPr>
              <a:t> </a:t>
            </a:r>
            <a:r>
              <a:rPr lang="en-US" sz="2400" b="1" dirty="0" err="1" smtClean="0">
                <a:solidFill>
                  <a:srgbClr val="FF0000"/>
                </a:solidFill>
              </a:rPr>
              <a:t>thực</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phép</a:t>
            </a:r>
            <a:r>
              <a:rPr lang="en-US" sz="2400" b="1" dirty="0" smtClean="0">
                <a:solidFill>
                  <a:srgbClr val="FF0000"/>
                </a:solidFill>
              </a:rPr>
              <a:t> </a:t>
            </a:r>
            <a:r>
              <a:rPr lang="en-US" sz="2400" b="1" dirty="0" err="1" smtClean="0">
                <a:solidFill>
                  <a:srgbClr val="FF0000"/>
                </a:solidFill>
              </a:rPr>
              <a:t>tính</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biểu</a:t>
            </a:r>
            <a:r>
              <a:rPr lang="en-US" sz="2400" b="1" dirty="0" smtClean="0">
                <a:solidFill>
                  <a:srgbClr val="FF0000"/>
                </a:solidFill>
              </a:rPr>
              <a:t> </a:t>
            </a:r>
            <a:r>
              <a:rPr lang="en-US" sz="2400" b="1" dirty="0" err="1" smtClean="0">
                <a:solidFill>
                  <a:srgbClr val="FF0000"/>
                </a:solidFill>
              </a:rPr>
              <a:t>thức</a:t>
            </a:r>
            <a:r>
              <a:rPr lang="en-US" sz="2400" b="1" dirty="0" smtClean="0">
                <a:solidFill>
                  <a:srgbClr val="FF0000"/>
                </a:solidFill>
              </a:rPr>
              <a:t> </a:t>
            </a:r>
            <a:r>
              <a:rPr lang="en-US" sz="2400" b="1" dirty="0" err="1" smtClean="0">
                <a:solidFill>
                  <a:srgbClr val="FF0000"/>
                </a:solidFill>
              </a:rPr>
              <a:t>chứa</a:t>
            </a:r>
            <a:r>
              <a:rPr lang="en-US" sz="2400" b="1" dirty="0" smtClean="0">
                <a:solidFill>
                  <a:srgbClr val="FF0000"/>
                </a:solidFill>
              </a:rPr>
              <a:t> </a:t>
            </a:r>
            <a:r>
              <a:rPr lang="en-US" sz="2400" b="1" dirty="0" err="1" smtClean="0">
                <a:solidFill>
                  <a:srgbClr val="FF0000"/>
                </a:solidFill>
              </a:rPr>
              <a:t>dấu</a:t>
            </a:r>
            <a:r>
              <a:rPr lang="en-US" sz="2400" b="1" dirty="0" smtClean="0">
                <a:solidFill>
                  <a:srgbClr val="FF0000"/>
                </a:solidFill>
              </a:rPr>
              <a:t> </a:t>
            </a:r>
            <a:r>
              <a:rPr lang="en-US" sz="2400" b="1" dirty="0" err="1" smtClean="0">
                <a:solidFill>
                  <a:srgbClr val="FF0000"/>
                </a:solidFill>
              </a:rPr>
              <a:t>ngoặc</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42935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3" grpId="0"/>
      <p:bldP spid="2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2872" y="569894"/>
            <a:ext cx="1905000" cy="523220"/>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Ví</a:t>
            </a:r>
            <a:r>
              <a:rPr lang="en-US" sz="2800" b="1" dirty="0" smtClean="0">
                <a:solidFill>
                  <a:schemeClr val="accent6"/>
                </a:solidFill>
                <a:latin typeface="Times New Roman" pitchFamily="18" charset="0"/>
                <a:cs typeface="Times New Roman" pitchFamily="18" charset="0"/>
              </a:rPr>
              <a:t> </a:t>
            </a:r>
            <a:r>
              <a:rPr lang="en-US" sz="2800" b="1" dirty="0" err="1" smtClean="0">
                <a:solidFill>
                  <a:schemeClr val="accent6"/>
                </a:solidFill>
                <a:latin typeface="Times New Roman" pitchFamily="18" charset="0"/>
                <a:cs typeface="Times New Roman" pitchFamily="18" charset="0"/>
              </a:rPr>
              <a:t>dụ</a:t>
            </a:r>
            <a:r>
              <a:rPr lang="en-US" sz="2800" b="1" dirty="0" smtClean="0">
                <a:solidFill>
                  <a:schemeClr val="accent6"/>
                </a:solidFill>
                <a:latin typeface="Times New Roman" pitchFamily="18" charset="0"/>
                <a:cs typeface="Times New Roman" pitchFamily="18" charset="0"/>
              </a:rPr>
              <a:t> 5 :</a:t>
            </a:r>
            <a:endParaRPr lang="en-US" sz="2800" b="1" dirty="0">
              <a:solidFill>
                <a:schemeClr val="accent6"/>
              </a:solidFill>
              <a:latin typeface="Times New Roman" pitchFamily="18" charset="0"/>
              <a:cs typeface="Times New Roman" pitchFamily="18" charset="0"/>
            </a:endParaRPr>
          </a:p>
        </p:txBody>
      </p:sp>
      <p:sp>
        <p:nvSpPr>
          <p:cNvPr id="4" name="Text Box 84"/>
          <p:cNvSpPr txBox="1">
            <a:spLocks noChangeArrowheads="1"/>
          </p:cNvSpPr>
          <p:nvPr/>
        </p:nvSpPr>
        <p:spPr bwMode="auto">
          <a:xfrm>
            <a:off x="3641747" y="549357"/>
            <a:ext cx="53803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t>Tính</a:t>
            </a:r>
            <a:r>
              <a:rPr lang="en-US" sz="2800" dirty="0" smtClean="0"/>
              <a:t> </a:t>
            </a:r>
            <a:r>
              <a:rPr lang="en-US" sz="2800" dirty="0" err="1" smtClean="0"/>
              <a:t>giá</a:t>
            </a:r>
            <a:r>
              <a:rPr lang="en-US" sz="2800" dirty="0" smtClean="0"/>
              <a:t> </a:t>
            </a:r>
            <a:r>
              <a:rPr lang="en-US" sz="2800" dirty="0" err="1" smtClean="0"/>
              <a:t>trị</a:t>
            </a:r>
            <a:r>
              <a:rPr lang="en-US" sz="2800" dirty="0" smtClean="0"/>
              <a:t> </a:t>
            </a:r>
            <a:r>
              <a:rPr lang="en-US" sz="2800" dirty="0" err="1" smtClean="0"/>
              <a:t>của</a:t>
            </a:r>
            <a:r>
              <a:rPr lang="en-US" sz="2800" dirty="0" smtClean="0"/>
              <a:t> </a:t>
            </a:r>
            <a:r>
              <a:rPr lang="en-US" sz="2800" dirty="0" err="1" smtClean="0"/>
              <a:t>biểu</a:t>
            </a:r>
            <a:r>
              <a:rPr lang="en-US" sz="2800" dirty="0" smtClean="0"/>
              <a:t> </a:t>
            </a:r>
            <a:r>
              <a:rPr lang="en-US" sz="2800" dirty="0" err="1" smtClean="0"/>
              <a:t>thức</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89586357"/>
              </p:ext>
            </p:extLst>
          </p:nvPr>
        </p:nvGraphicFramePr>
        <p:xfrm>
          <a:off x="1656002" y="1199137"/>
          <a:ext cx="4954587" cy="673044"/>
        </p:xfrm>
        <a:graphic>
          <a:graphicData uri="http://schemas.openxmlformats.org/presentationml/2006/ole">
            <mc:AlternateContent xmlns:mc="http://schemas.openxmlformats.org/markup-compatibility/2006">
              <mc:Choice xmlns:v="urn:schemas-microsoft-com:vml" Requires="v">
                <p:oleObj spid="_x0000_s2399" name="Equation" r:id="rId3" imgW="2057400" imgH="228600" progId="Equation.DSMT4">
                  <p:embed/>
                </p:oleObj>
              </mc:Choice>
              <mc:Fallback>
                <p:oleObj name="Equation" r:id="rId3" imgW="2057400" imgH="228600" progId="Equation.DSMT4">
                  <p:embed/>
                  <p:pic>
                    <p:nvPicPr>
                      <p:cNvPr id="0" name=""/>
                      <p:cNvPicPr>
                        <a:picLocks noChangeAspect="1" noChangeArrowheads="1"/>
                      </p:cNvPicPr>
                      <p:nvPr/>
                    </p:nvPicPr>
                    <p:blipFill>
                      <a:blip r:embed="rId4"/>
                      <a:srcRect/>
                      <a:stretch>
                        <a:fillRect/>
                      </a:stretch>
                    </p:blipFill>
                    <p:spPr bwMode="auto">
                      <a:xfrm>
                        <a:off x="1656002" y="1199137"/>
                        <a:ext cx="4954587" cy="673044"/>
                      </a:xfrm>
                      <a:prstGeom prst="rect">
                        <a:avLst/>
                      </a:prstGeom>
                      <a:noFill/>
                      <a:ln>
                        <a:noFill/>
                      </a:ln>
                      <a:extLst/>
                    </p:spPr>
                  </p:pic>
                </p:oleObj>
              </mc:Fallback>
            </mc:AlternateContent>
          </a:graphicData>
        </a:graphic>
      </p:graphicFrame>
      <p:sp>
        <p:nvSpPr>
          <p:cNvPr id="6" name="TextBox 5"/>
          <p:cNvSpPr txBox="1"/>
          <p:nvPr/>
        </p:nvSpPr>
        <p:spPr>
          <a:xfrm>
            <a:off x="5148815" y="1978204"/>
            <a:ext cx="1143000" cy="523220"/>
          </a:xfrm>
          <a:prstGeom prst="rect">
            <a:avLst/>
          </a:prstGeom>
          <a:solidFill>
            <a:srgbClr val="92D050"/>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Giải</a:t>
            </a:r>
            <a:endParaRPr lang="en-US" sz="2800" b="1" dirty="0">
              <a:solidFill>
                <a:srgbClr val="FF0000"/>
              </a:solidFill>
              <a:latin typeface="Times New Roman" pitchFamily="18" charset="0"/>
              <a:cs typeface="Times New Roman" pitchFamily="18" charset="0"/>
            </a:endParaRPr>
          </a:p>
        </p:txBody>
      </p:sp>
      <p:sp>
        <p:nvSpPr>
          <p:cNvPr id="7" name="Text Box 84"/>
          <p:cNvSpPr txBox="1">
            <a:spLocks noChangeArrowheads="1"/>
          </p:cNvSpPr>
          <p:nvPr/>
        </p:nvSpPr>
        <p:spPr bwMode="auto">
          <a:xfrm>
            <a:off x="1029291" y="2797878"/>
            <a:ext cx="69905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t>Thay</a:t>
            </a:r>
            <a:r>
              <a:rPr lang="en-US" sz="2800" dirty="0" smtClean="0"/>
              <a:t> x = -1,2 </a:t>
            </a:r>
            <a:r>
              <a:rPr lang="en-US" sz="2800" dirty="0" err="1" smtClean="0"/>
              <a:t>vào</a:t>
            </a:r>
            <a:r>
              <a:rPr lang="en-US" sz="2800" dirty="0" smtClean="0"/>
              <a:t> </a:t>
            </a:r>
            <a:r>
              <a:rPr lang="en-US" sz="2800" dirty="0" err="1" smtClean="0"/>
              <a:t>biểu</a:t>
            </a:r>
            <a:r>
              <a:rPr lang="en-US" sz="2800" dirty="0" smtClean="0"/>
              <a:t> </a:t>
            </a:r>
            <a:r>
              <a:rPr lang="en-US" sz="2800" dirty="0" err="1" smtClean="0"/>
              <a:t>thức</a:t>
            </a:r>
            <a:r>
              <a:rPr lang="en-US" sz="2800" dirty="0" smtClean="0"/>
              <a:t>, ta </a:t>
            </a:r>
            <a:r>
              <a:rPr lang="en-US" sz="2800" dirty="0" err="1" smtClean="0"/>
              <a:t>được</a:t>
            </a:r>
            <a:r>
              <a:rPr lang="en-US" sz="2800" dirty="0" smtClean="0"/>
              <a:t>:</a:t>
            </a:r>
            <a:endParaRPr lang="en-US" sz="2800" dirty="0"/>
          </a:p>
        </p:txBody>
      </p:sp>
      <p:graphicFrame>
        <p:nvGraphicFramePr>
          <p:cNvPr id="8" name="Object 7"/>
          <p:cNvGraphicFramePr>
            <a:graphicFrameLocks noChangeAspect="1"/>
          </p:cNvGraphicFramePr>
          <p:nvPr>
            <p:extLst>
              <p:ext uri="{D42A27DB-BD31-4B8C-83A1-F6EECF244321}">
                <p14:modId xmlns:p14="http://schemas.microsoft.com/office/powerpoint/2010/main" val="3622446677"/>
              </p:ext>
            </p:extLst>
          </p:nvPr>
        </p:nvGraphicFramePr>
        <p:xfrm>
          <a:off x="1450877" y="3477003"/>
          <a:ext cx="4722813" cy="719138"/>
        </p:xfrm>
        <a:graphic>
          <a:graphicData uri="http://schemas.openxmlformats.org/presentationml/2006/ole">
            <mc:AlternateContent xmlns:mc="http://schemas.openxmlformats.org/markup-compatibility/2006">
              <mc:Choice xmlns:v="urn:schemas-microsoft-com:vml" Requires="v">
                <p:oleObj spid="_x0000_s2400" name="Equation" r:id="rId5" imgW="1993680" imgH="279360" progId="Equation.DSMT4">
                  <p:embed/>
                </p:oleObj>
              </mc:Choice>
              <mc:Fallback>
                <p:oleObj name="Equation" r:id="rId5" imgW="1993680" imgH="279360" progId="Equation.DSMT4">
                  <p:embed/>
                  <p:pic>
                    <p:nvPicPr>
                      <p:cNvPr id="0" name=""/>
                      <p:cNvPicPr>
                        <a:picLocks noChangeAspect="1" noChangeArrowheads="1"/>
                      </p:cNvPicPr>
                      <p:nvPr/>
                    </p:nvPicPr>
                    <p:blipFill>
                      <a:blip r:embed="rId6"/>
                      <a:srcRect/>
                      <a:stretch>
                        <a:fillRect/>
                      </a:stretch>
                    </p:blipFill>
                    <p:spPr bwMode="auto">
                      <a:xfrm>
                        <a:off x="1450877" y="3477003"/>
                        <a:ext cx="4722813" cy="719138"/>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66889528"/>
              </p:ext>
            </p:extLst>
          </p:nvPr>
        </p:nvGraphicFramePr>
        <p:xfrm>
          <a:off x="1763965" y="4981959"/>
          <a:ext cx="3400425" cy="654050"/>
        </p:xfrm>
        <a:graphic>
          <a:graphicData uri="http://schemas.openxmlformats.org/presentationml/2006/ole">
            <mc:AlternateContent xmlns:mc="http://schemas.openxmlformats.org/markup-compatibility/2006">
              <mc:Choice xmlns:v="urn:schemas-microsoft-com:vml" Requires="v">
                <p:oleObj spid="_x0000_s2401" name="Equation" r:id="rId7" imgW="1434960" imgH="253800" progId="Equation.DSMT4">
                  <p:embed/>
                </p:oleObj>
              </mc:Choice>
              <mc:Fallback>
                <p:oleObj name="Equation" r:id="rId7" imgW="1434960" imgH="253800" progId="Equation.DSMT4">
                  <p:embed/>
                  <p:pic>
                    <p:nvPicPr>
                      <p:cNvPr id="0" name=""/>
                      <p:cNvPicPr>
                        <a:picLocks noChangeAspect="1" noChangeArrowheads="1"/>
                      </p:cNvPicPr>
                      <p:nvPr/>
                    </p:nvPicPr>
                    <p:blipFill>
                      <a:blip r:embed="rId8"/>
                      <a:srcRect/>
                      <a:stretch>
                        <a:fillRect/>
                      </a:stretch>
                    </p:blipFill>
                    <p:spPr bwMode="auto">
                      <a:xfrm>
                        <a:off x="1763965" y="4981959"/>
                        <a:ext cx="3400425" cy="654050"/>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8980466"/>
              </p:ext>
            </p:extLst>
          </p:nvPr>
        </p:nvGraphicFramePr>
        <p:xfrm>
          <a:off x="1763965" y="5685580"/>
          <a:ext cx="3605213" cy="654050"/>
        </p:xfrm>
        <a:graphic>
          <a:graphicData uri="http://schemas.openxmlformats.org/presentationml/2006/ole">
            <mc:AlternateContent xmlns:mc="http://schemas.openxmlformats.org/markup-compatibility/2006">
              <mc:Choice xmlns:v="urn:schemas-microsoft-com:vml" Requires="v">
                <p:oleObj spid="_x0000_s2402" name="Equation" r:id="rId9" imgW="1422360" imgH="253800" progId="Equation.DSMT4">
                  <p:embed/>
                </p:oleObj>
              </mc:Choice>
              <mc:Fallback>
                <p:oleObj name="Equation" r:id="rId9" imgW="1422360" imgH="253800" progId="Equation.DSMT4">
                  <p:embed/>
                  <p:pic>
                    <p:nvPicPr>
                      <p:cNvPr id="0" name=""/>
                      <p:cNvPicPr>
                        <a:picLocks noChangeAspect="1" noChangeArrowheads="1"/>
                      </p:cNvPicPr>
                      <p:nvPr/>
                    </p:nvPicPr>
                    <p:blipFill>
                      <a:blip r:embed="rId10"/>
                      <a:srcRect/>
                      <a:stretch>
                        <a:fillRect/>
                      </a:stretch>
                    </p:blipFill>
                    <p:spPr bwMode="auto">
                      <a:xfrm>
                        <a:off x="1763965" y="5685580"/>
                        <a:ext cx="3605213" cy="65405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34426744"/>
              </p:ext>
            </p:extLst>
          </p:nvPr>
        </p:nvGraphicFramePr>
        <p:xfrm>
          <a:off x="1747066" y="4246795"/>
          <a:ext cx="3789363" cy="654050"/>
        </p:xfrm>
        <a:graphic>
          <a:graphicData uri="http://schemas.openxmlformats.org/presentationml/2006/ole">
            <mc:AlternateContent xmlns:mc="http://schemas.openxmlformats.org/markup-compatibility/2006">
              <mc:Choice xmlns:v="urn:schemas-microsoft-com:vml" Requires="v">
                <p:oleObj spid="_x0000_s2403" name="Equation" r:id="rId11" imgW="1600200" imgH="253800" progId="Equation.DSMT4">
                  <p:embed/>
                </p:oleObj>
              </mc:Choice>
              <mc:Fallback>
                <p:oleObj name="Equation" r:id="rId11" imgW="1600200" imgH="253800" progId="Equation.DSMT4">
                  <p:embed/>
                  <p:pic>
                    <p:nvPicPr>
                      <p:cNvPr id="0" name="Object 7"/>
                      <p:cNvPicPr>
                        <a:picLocks noChangeAspect="1" noChangeArrowheads="1"/>
                      </p:cNvPicPr>
                      <p:nvPr/>
                    </p:nvPicPr>
                    <p:blipFill>
                      <a:blip r:embed="rId12"/>
                      <a:srcRect/>
                      <a:stretch>
                        <a:fillRect/>
                      </a:stretch>
                    </p:blipFill>
                    <p:spPr bwMode="auto">
                      <a:xfrm>
                        <a:off x="1747066" y="4246795"/>
                        <a:ext cx="37893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12"/>
          <p:cNvPicPr>
            <a:picLocks noChangeAspect="1"/>
          </p:cNvPicPr>
          <p:nvPr/>
        </p:nvPicPr>
        <p:blipFill>
          <a:blip r:embed="rId13"/>
          <a:stretch>
            <a:fillRect/>
          </a:stretch>
        </p:blipFill>
        <p:spPr>
          <a:xfrm>
            <a:off x="62263" y="4496757"/>
            <a:ext cx="1140051" cy="2377646"/>
          </a:xfrm>
          <a:prstGeom prst="rect">
            <a:avLst/>
          </a:prstGeom>
        </p:spPr>
      </p:pic>
      <p:pic>
        <p:nvPicPr>
          <p:cNvPr id="14" name="Picture 13"/>
          <p:cNvPicPr>
            <a:picLocks noChangeAspect="1"/>
          </p:cNvPicPr>
          <p:nvPr/>
        </p:nvPicPr>
        <p:blipFill>
          <a:blip r:embed="rId14"/>
          <a:stretch>
            <a:fillRect/>
          </a:stretch>
        </p:blipFill>
        <p:spPr>
          <a:xfrm>
            <a:off x="10660058" y="4496757"/>
            <a:ext cx="1658256" cy="2377646"/>
          </a:xfrm>
          <a:prstGeom prst="rect">
            <a:avLst/>
          </a:prstGeom>
        </p:spPr>
      </p:pic>
      <p:pic>
        <p:nvPicPr>
          <p:cNvPr id="15" name="Picture 14"/>
          <p:cNvPicPr>
            <a:picLocks noChangeAspect="1"/>
          </p:cNvPicPr>
          <p:nvPr/>
        </p:nvPicPr>
        <p:blipFill>
          <a:blip r:embed="rId15"/>
          <a:stretch>
            <a:fillRect/>
          </a:stretch>
        </p:blipFill>
        <p:spPr>
          <a:xfrm>
            <a:off x="0" y="11781"/>
            <a:ext cx="1060796" cy="1060796"/>
          </a:xfrm>
          <a:prstGeom prst="rect">
            <a:avLst/>
          </a:prstGeom>
        </p:spPr>
      </p:pic>
      <p:sp>
        <p:nvSpPr>
          <p:cNvPr id="12" name="TextBox 11"/>
          <p:cNvSpPr txBox="1"/>
          <p:nvPr/>
        </p:nvSpPr>
        <p:spPr>
          <a:xfrm>
            <a:off x="6539344" y="2842953"/>
            <a:ext cx="4627420" cy="1292662"/>
          </a:xfrm>
          <a:prstGeom prst="rect">
            <a:avLst/>
          </a:prstGeom>
          <a:noFill/>
        </p:spPr>
        <p:txBody>
          <a:bodyPr wrap="square" rtlCol="0">
            <a:spAutoFit/>
          </a:bodyPr>
          <a:lstStyle/>
          <a:p>
            <a:r>
              <a:rPr lang="en-US" sz="2600" b="1" dirty="0" err="1" smtClean="0">
                <a:solidFill>
                  <a:srgbClr val="00B0F0"/>
                </a:solidFill>
              </a:rPr>
              <a:t>Bước</a:t>
            </a:r>
            <a:r>
              <a:rPr lang="en-US" sz="2600" b="1" dirty="0" smtClean="0">
                <a:solidFill>
                  <a:srgbClr val="00B0F0"/>
                </a:solidFill>
              </a:rPr>
              <a:t> 1</a:t>
            </a:r>
            <a:r>
              <a:rPr lang="en-US" sz="2600" b="1" dirty="0" smtClean="0"/>
              <a:t>: </a:t>
            </a:r>
            <a:r>
              <a:rPr lang="en-US" sz="2600" b="1" dirty="0" err="1" smtClean="0"/>
              <a:t>Thay</a:t>
            </a:r>
            <a:r>
              <a:rPr lang="en-US" sz="2600" b="1" dirty="0" smtClean="0"/>
              <a:t> </a:t>
            </a:r>
            <a:r>
              <a:rPr lang="en-US" sz="2600" b="1" dirty="0" err="1" smtClean="0"/>
              <a:t>giá</a:t>
            </a:r>
            <a:r>
              <a:rPr lang="en-US" sz="2600" b="1" dirty="0" smtClean="0"/>
              <a:t> </a:t>
            </a:r>
            <a:r>
              <a:rPr lang="en-US" sz="2600" b="1" dirty="0" err="1" smtClean="0"/>
              <a:t>trị</a:t>
            </a:r>
            <a:r>
              <a:rPr lang="en-US" sz="2600" b="1" dirty="0" smtClean="0"/>
              <a:t> </a:t>
            </a:r>
            <a:r>
              <a:rPr lang="en-US" sz="2600" b="1" dirty="0" err="1" smtClean="0"/>
              <a:t>của</a:t>
            </a:r>
            <a:r>
              <a:rPr lang="en-US" sz="2600" b="1" dirty="0" smtClean="0"/>
              <a:t> x </a:t>
            </a:r>
            <a:r>
              <a:rPr lang="en-US" sz="2600" b="1" dirty="0" err="1" smtClean="0"/>
              <a:t>vào</a:t>
            </a:r>
            <a:r>
              <a:rPr lang="en-US" sz="2600" b="1" dirty="0" smtClean="0"/>
              <a:t> </a:t>
            </a:r>
            <a:r>
              <a:rPr lang="en-US" sz="2600" b="1" dirty="0" err="1" smtClean="0"/>
              <a:t>biểu</a:t>
            </a:r>
            <a:r>
              <a:rPr lang="en-US" sz="2600" b="1" dirty="0" smtClean="0"/>
              <a:t> </a:t>
            </a:r>
            <a:r>
              <a:rPr lang="en-US" sz="2600" b="1" dirty="0" err="1" smtClean="0"/>
              <a:t>thức</a:t>
            </a:r>
            <a:r>
              <a:rPr lang="en-US" sz="2600" b="1" dirty="0" smtClean="0"/>
              <a:t> </a:t>
            </a:r>
            <a:r>
              <a:rPr lang="en-US" sz="2600" b="1" dirty="0" err="1" smtClean="0"/>
              <a:t>đã</a:t>
            </a:r>
            <a:r>
              <a:rPr lang="en-US" sz="2600" b="1" dirty="0" smtClean="0"/>
              <a:t> </a:t>
            </a:r>
            <a:r>
              <a:rPr lang="en-US" sz="2600" b="1" dirty="0" err="1" smtClean="0"/>
              <a:t>cho</a:t>
            </a:r>
            <a:r>
              <a:rPr lang="en-US" sz="2600" b="1" dirty="0" smtClean="0"/>
              <a:t> ( </a:t>
            </a:r>
            <a:r>
              <a:rPr lang="en-US" sz="2600" b="1" dirty="0" smtClean="0">
                <a:solidFill>
                  <a:srgbClr val="FF0000"/>
                </a:solidFill>
              </a:rPr>
              <a:t>ta </a:t>
            </a:r>
            <a:r>
              <a:rPr lang="en-US" sz="2600" b="1" dirty="0" err="1" smtClean="0">
                <a:solidFill>
                  <a:srgbClr val="FF0000"/>
                </a:solidFill>
              </a:rPr>
              <a:t>được</a:t>
            </a:r>
            <a:r>
              <a:rPr lang="en-US" sz="2600" b="1" dirty="0" smtClean="0">
                <a:solidFill>
                  <a:srgbClr val="FF0000"/>
                </a:solidFill>
              </a:rPr>
              <a:t> </a:t>
            </a:r>
            <a:r>
              <a:rPr lang="en-US" sz="2600" b="1" dirty="0" err="1" smtClean="0">
                <a:solidFill>
                  <a:srgbClr val="FF0000"/>
                </a:solidFill>
              </a:rPr>
              <a:t>biểu</a:t>
            </a:r>
            <a:r>
              <a:rPr lang="en-US" sz="2600" b="1" dirty="0" smtClean="0">
                <a:solidFill>
                  <a:srgbClr val="FF0000"/>
                </a:solidFill>
              </a:rPr>
              <a:t> </a:t>
            </a:r>
            <a:r>
              <a:rPr lang="en-US" sz="2600" b="1" dirty="0" err="1" smtClean="0">
                <a:solidFill>
                  <a:srgbClr val="FF0000"/>
                </a:solidFill>
              </a:rPr>
              <a:t>thức</a:t>
            </a:r>
            <a:r>
              <a:rPr lang="en-US" sz="2600" b="1" dirty="0" smtClean="0">
                <a:solidFill>
                  <a:srgbClr val="FF0000"/>
                </a:solidFill>
              </a:rPr>
              <a:t> </a:t>
            </a:r>
            <a:r>
              <a:rPr lang="en-US" sz="2600" b="1" dirty="0" err="1" smtClean="0">
                <a:solidFill>
                  <a:srgbClr val="FF0000"/>
                </a:solidFill>
              </a:rPr>
              <a:t>số</a:t>
            </a:r>
            <a:r>
              <a:rPr lang="en-US" sz="2600" b="1" dirty="0" smtClean="0">
                <a:solidFill>
                  <a:srgbClr val="FF0000"/>
                </a:solidFill>
              </a:rPr>
              <a:t> </a:t>
            </a:r>
            <a:r>
              <a:rPr lang="en-US" sz="2600" b="1" dirty="0" smtClean="0"/>
              <a:t>)</a:t>
            </a:r>
            <a:endParaRPr lang="en-US" sz="2600" b="1" dirty="0"/>
          </a:p>
        </p:txBody>
      </p:sp>
      <p:sp>
        <p:nvSpPr>
          <p:cNvPr id="16" name="TextBox 15"/>
          <p:cNvSpPr txBox="1"/>
          <p:nvPr/>
        </p:nvSpPr>
        <p:spPr>
          <a:xfrm>
            <a:off x="6633625" y="4496757"/>
            <a:ext cx="4026433" cy="1292662"/>
          </a:xfrm>
          <a:prstGeom prst="rect">
            <a:avLst/>
          </a:prstGeom>
          <a:noFill/>
        </p:spPr>
        <p:txBody>
          <a:bodyPr wrap="square" rtlCol="0">
            <a:spAutoFit/>
          </a:bodyPr>
          <a:lstStyle/>
          <a:p>
            <a:r>
              <a:rPr lang="en-US" sz="2600" b="1" dirty="0" err="1" smtClean="0">
                <a:solidFill>
                  <a:srgbClr val="00B0F0"/>
                </a:solidFill>
              </a:rPr>
              <a:t>Bước</a:t>
            </a:r>
            <a:r>
              <a:rPr lang="en-US" sz="2600" b="1" dirty="0" smtClean="0">
                <a:solidFill>
                  <a:srgbClr val="00B0F0"/>
                </a:solidFill>
              </a:rPr>
              <a:t> 2: </a:t>
            </a:r>
            <a:r>
              <a:rPr lang="en-US" sz="2600" b="1" dirty="0" err="1" smtClean="0"/>
              <a:t>Áp</a:t>
            </a:r>
            <a:r>
              <a:rPr lang="en-US" sz="2600" b="1" dirty="0" smtClean="0"/>
              <a:t> </a:t>
            </a:r>
            <a:r>
              <a:rPr lang="en-US" sz="2600" b="1" dirty="0" err="1" smtClean="0"/>
              <a:t>dụng</a:t>
            </a:r>
            <a:r>
              <a:rPr lang="en-US" sz="2600" b="1" dirty="0" smtClean="0"/>
              <a:t> </a:t>
            </a:r>
            <a:r>
              <a:rPr lang="en-US" sz="2600" b="1" dirty="0" err="1" smtClean="0"/>
              <a:t>các</a:t>
            </a:r>
            <a:r>
              <a:rPr lang="en-US" sz="2600" b="1" dirty="0" smtClean="0"/>
              <a:t> </a:t>
            </a:r>
            <a:r>
              <a:rPr lang="en-US" sz="2600" b="1" dirty="0" err="1" smtClean="0"/>
              <a:t>tính</a:t>
            </a:r>
            <a:r>
              <a:rPr lang="en-US" sz="2600" b="1" dirty="0" smtClean="0"/>
              <a:t> </a:t>
            </a:r>
            <a:r>
              <a:rPr lang="en-US" sz="2600" b="1" dirty="0" err="1" smtClean="0"/>
              <a:t>chất</a:t>
            </a:r>
            <a:r>
              <a:rPr lang="en-US" sz="2600" b="1" dirty="0" smtClean="0"/>
              <a:t> </a:t>
            </a:r>
            <a:r>
              <a:rPr lang="en-US" sz="2600" b="1" dirty="0" err="1" smtClean="0"/>
              <a:t>và</a:t>
            </a:r>
            <a:r>
              <a:rPr lang="en-US" sz="2600" b="1" dirty="0" smtClean="0"/>
              <a:t> </a:t>
            </a:r>
            <a:r>
              <a:rPr lang="en-US" sz="2600" b="1" dirty="0" err="1" smtClean="0"/>
              <a:t>quy</a:t>
            </a:r>
            <a:r>
              <a:rPr lang="en-US" sz="2600" b="1" dirty="0" smtClean="0"/>
              <a:t> </a:t>
            </a:r>
            <a:r>
              <a:rPr lang="en-US" sz="2600" b="1" dirty="0" err="1" smtClean="0"/>
              <a:t>tắc</a:t>
            </a:r>
            <a:r>
              <a:rPr lang="en-US" sz="2600" b="1" dirty="0" smtClean="0"/>
              <a:t> </a:t>
            </a:r>
            <a:r>
              <a:rPr lang="en-US" sz="2600" b="1" dirty="0" err="1" smtClean="0"/>
              <a:t>dấu</a:t>
            </a:r>
            <a:r>
              <a:rPr lang="en-US" sz="2600" b="1" dirty="0" smtClean="0"/>
              <a:t> </a:t>
            </a:r>
            <a:r>
              <a:rPr lang="en-US" sz="2600" b="1" dirty="0" err="1" smtClean="0"/>
              <a:t>ngoặc</a:t>
            </a:r>
            <a:r>
              <a:rPr lang="en-US" sz="2600" b="1" dirty="0" smtClean="0"/>
              <a:t> </a:t>
            </a:r>
            <a:r>
              <a:rPr lang="en-US" sz="2600" b="1" dirty="0" err="1" smtClean="0"/>
              <a:t>để</a:t>
            </a:r>
            <a:r>
              <a:rPr lang="en-US" sz="2600" b="1" dirty="0" smtClean="0"/>
              <a:t> </a:t>
            </a:r>
            <a:r>
              <a:rPr lang="en-US" sz="2600" b="1" dirty="0" err="1" smtClean="0"/>
              <a:t>tính</a:t>
            </a:r>
            <a:r>
              <a:rPr lang="en-US" sz="2600" b="1" dirty="0" smtClean="0"/>
              <a:t> </a:t>
            </a:r>
            <a:r>
              <a:rPr lang="en-US" sz="2600" b="1" dirty="0" err="1" smtClean="0"/>
              <a:t>giá</a:t>
            </a:r>
            <a:r>
              <a:rPr lang="en-US" sz="2600" b="1" dirty="0" smtClean="0"/>
              <a:t> </a:t>
            </a:r>
            <a:r>
              <a:rPr lang="en-US" sz="2600" b="1" dirty="0" err="1" smtClean="0"/>
              <a:t>trị</a:t>
            </a:r>
            <a:r>
              <a:rPr lang="en-US" sz="2600" b="1" dirty="0" smtClean="0"/>
              <a:t> </a:t>
            </a:r>
            <a:r>
              <a:rPr lang="en-US" sz="2600" b="1" dirty="0" err="1" smtClean="0"/>
              <a:t>biểu</a:t>
            </a:r>
            <a:r>
              <a:rPr lang="en-US" sz="2600" b="1" dirty="0" smtClean="0"/>
              <a:t> </a:t>
            </a:r>
            <a:r>
              <a:rPr lang="en-US" sz="2600" b="1" dirty="0" err="1" smtClean="0"/>
              <a:t>thức</a:t>
            </a:r>
            <a:r>
              <a:rPr lang="en-US" sz="2600" b="1" dirty="0" smtClean="0"/>
              <a:t>.</a:t>
            </a:r>
            <a:endParaRPr lang="en-US" sz="2600" b="1" dirty="0"/>
          </a:p>
        </p:txBody>
      </p:sp>
      <p:sp>
        <p:nvSpPr>
          <p:cNvPr id="17" name="Right Brace 16"/>
          <p:cNvSpPr/>
          <p:nvPr/>
        </p:nvSpPr>
        <p:spPr>
          <a:xfrm>
            <a:off x="6363480" y="3720437"/>
            <a:ext cx="51728" cy="236081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922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12" grpId="0"/>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9039"/>
            <a:ext cx="11759994" cy="2011663"/>
          </a:xfrm>
          <a:custGeom>
            <a:avLst/>
            <a:gdLst/>
            <a:ahLst/>
            <a:cxnLst/>
            <a:rect l="l" t="t" r="r" b="b"/>
            <a:pathLst>
              <a:path w="17639991" h="3017495">
                <a:moveTo>
                  <a:pt x="0" y="0"/>
                </a:moveTo>
                <a:lnTo>
                  <a:pt x="17639991" y="0"/>
                </a:lnTo>
                <a:lnTo>
                  <a:pt x="17639991" y="3017495"/>
                </a:lnTo>
                <a:lnTo>
                  <a:pt x="0" y="3017495"/>
                </a:lnTo>
                <a:lnTo>
                  <a:pt x="0" y="0"/>
                </a:lnTo>
                <a:close/>
              </a:path>
            </a:pathLst>
          </a:custGeom>
          <a:blipFill>
            <a:blip r:embed="rId2"/>
            <a:stretch>
              <a:fillRect t="-660" b="-8950"/>
            </a:stretch>
          </a:blipFill>
        </p:spPr>
      </p:sp>
      <p:sp>
        <p:nvSpPr>
          <p:cNvPr id="3" name="AutoShape 3"/>
          <p:cNvSpPr/>
          <p:nvPr/>
        </p:nvSpPr>
        <p:spPr>
          <a:xfrm flipV="1">
            <a:off x="4268266" y="3112338"/>
            <a:ext cx="2411570" cy="0"/>
          </a:xfrm>
          <a:prstGeom prst="line">
            <a:avLst/>
          </a:prstGeom>
          <a:ln w="38100" cap="flat">
            <a:solidFill>
              <a:srgbClr val="000000"/>
            </a:solidFill>
            <a:prstDash val="solid"/>
            <a:headEnd type="none" w="sm" len="sm"/>
            <a:tailEnd type="none" w="sm" len="sm"/>
          </a:ln>
        </p:spPr>
      </p:sp>
      <p:sp>
        <p:nvSpPr>
          <p:cNvPr id="4" name="AutoShape 4"/>
          <p:cNvSpPr/>
          <p:nvPr/>
        </p:nvSpPr>
        <p:spPr>
          <a:xfrm>
            <a:off x="5879997" y="3112338"/>
            <a:ext cx="0" cy="3059862"/>
          </a:xfrm>
          <a:prstGeom prst="line">
            <a:avLst/>
          </a:prstGeom>
          <a:ln w="38100" cap="flat">
            <a:solidFill>
              <a:srgbClr val="000000"/>
            </a:solidFill>
            <a:prstDash val="solid"/>
            <a:headEnd type="none" w="sm" len="sm"/>
            <a:tailEnd type="arrow" w="med" len="sm"/>
          </a:ln>
        </p:spPr>
      </p:sp>
      <p:sp>
        <p:nvSpPr>
          <p:cNvPr id="5" name="AutoShape 5"/>
          <p:cNvSpPr/>
          <p:nvPr/>
        </p:nvSpPr>
        <p:spPr>
          <a:xfrm>
            <a:off x="5430216" y="3801871"/>
            <a:ext cx="972093" cy="0"/>
          </a:xfrm>
          <a:prstGeom prst="line">
            <a:avLst/>
          </a:prstGeom>
          <a:ln w="38100" cap="flat">
            <a:solidFill>
              <a:srgbClr val="000000"/>
            </a:solidFill>
            <a:prstDash val="sysDot"/>
            <a:headEnd type="none" w="sm" len="sm"/>
            <a:tailEnd type="none" w="sm" len="sm"/>
          </a:ln>
        </p:spPr>
      </p:sp>
      <p:sp>
        <p:nvSpPr>
          <p:cNvPr id="6" name="Freeform 6"/>
          <p:cNvSpPr/>
          <p:nvPr/>
        </p:nvSpPr>
        <p:spPr>
          <a:xfrm>
            <a:off x="4077394" y="3429000"/>
            <a:ext cx="1179657" cy="585539"/>
          </a:xfrm>
          <a:custGeom>
            <a:avLst/>
            <a:gdLst/>
            <a:ahLst/>
            <a:cxnLst/>
            <a:rect l="l" t="t" r="r" b="b"/>
            <a:pathLst>
              <a:path w="1769485" h="878308">
                <a:moveTo>
                  <a:pt x="0" y="0"/>
                </a:moveTo>
                <a:lnTo>
                  <a:pt x="1769485" y="0"/>
                </a:lnTo>
                <a:lnTo>
                  <a:pt x="1769485" y="878308"/>
                </a:lnTo>
                <a:lnTo>
                  <a:pt x="0" y="8783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7668788" y="3918395"/>
            <a:ext cx="731651" cy="1447510"/>
          </a:xfrm>
          <a:custGeom>
            <a:avLst/>
            <a:gdLst/>
            <a:ahLst/>
            <a:cxnLst/>
            <a:rect l="l" t="t" r="r" b="b"/>
            <a:pathLst>
              <a:path w="1097476" h="2171265">
                <a:moveTo>
                  <a:pt x="0" y="0"/>
                </a:moveTo>
                <a:lnTo>
                  <a:pt x="1097475" y="0"/>
                </a:lnTo>
                <a:lnTo>
                  <a:pt x="1097475" y="2171265"/>
                </a:lnTo>
                <a:lnTo>
                  <a:pt x="0" y="217126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7084916" y="2656485"/>
            <a:ext cx="1409941" cy="897682"/>
          </a:xfrm>
          <a:prstGeom prst="rect">
            <a:avLst/>
          </a:prstGeom>
        </p:spPr>
        <p:txBody>
          <a:bodyPr lIns="0" tIns="0" rIns="0" bIns="0" rtlCol="0" anchor="t">
            <a:spAutoFit/>
          </a:bodyPr>
          <a:lstStyle/>
          <a:p>
            <a:pPr algn="ctr">
              <a:lnSpc>
                <a:spcPts val="3517"/>
              </a:lnSpc>
            </a:pPr>
            <a:r>
              <a:rPr lang="en-US" sz="2511" b="1">
                <a:solidFill>
                  <a:srgbClr val="55BFDA"/>
                </a:solidFill>
                <a:latin typeface="Noto Serif Display Bold"/>
                <a:ea typeface="Noto Serif Display Bold"/>
                <a:cs typeface="Noto Serif Display Bold"/>
                <a:sym typeface="Noto Serif Display Bold"/>
              </a:rPr>
              <a:t>Mặt biển</a:t>
            </a:r>
          </a:p>
          <a:p>
            <a:pPr algn="ctr">
              <a:lnSpc>
                <a:spcPts val="3517"/>
              </a:lnSpc>
            </a:pPr>
            <a:endParaRPr lang="en-US" sz="2511" b="1">
              <a:solidFill>
                <a:srgbClr val="55BFDA"/>
              </a:solidFill>
              <a:latin typeface="Noto Serif Display Bold"/>
              <a:ea typeface="Noto Serif Display Bold"/>
              <a:cs typeface="Noto Serif Display Bold"/>
              <a:sym typeface="Noto Serif Display Bold"/>
            </a:endParaRPr>
          </a:p>
        </p:txBody>
      </p:sp>
      <p:sp>
        <p:nvSpPr>
          <p:cNvPr id="9" name="TextBox 9"/>
          <p:cNvSpPr txBox="1"/>
          <p:nvPr/>
        </p:nvSpPr>
        <p:spPr>
          <a:xfrm>
            <a:off x="6554195" y="3506095"/>
            <a:ext cx="1188253" cy="410369"/>
          </a:xfrm>
          <a:prstGeom prst="rect">
            <a:avLst/>
          </a:prstGeom>
        </p:spPr>
        <p:txBody>
          <a:bodyPr lIns="0" tIns="0" rIns="0" bIns="0" rtlCol="0" anchor="t">
            <a:spAutoFit/>
          </a:bodyPr>
          <a:lstStyle/>
          <a:p>
            <a:pPr algn="ctr">
              <a:lnSpc>
                <a:spcPts val="3173"/>
              </a:lnSpc>
            </a:pPr>
            <a:r>
              <a:rPr lang="en-US" sz="2266" b="1" dirty="0">
                <a:solidFill>
                  <a:srgbClr val="C4624B"/>
                </a:solidFill>
                <a:latin typeface="Noto Serif Display Bold"/>
                <a:ea typeface="Noto Serif Display Bold"/>
                <a:cs typeface="Noto Serif Display Bold"/>
                <a:sym typeface="Noto Serif Display Bold"/>
              </a:rPr>
              <a:t>-0,21 km</a:t>
            </a:r>
          </a:p>
        </p:txBody>
      </p:sp>
      <p:sp>
        <p:nvSpPr>
          <p:cNvPr id="10" name="TextBox 10"/>
          <p:cNvSpPr txBox="1"/>
          <p:nvPr/>
        </p:nvSpPr>
        <p:spPr>
          <a:xfrm>
            <a:off x="6543669" y="4273995"/>
            <a:ext cx="1155208" cy="410369"/>
          </a:xfrm>
          <a:prstGeom prst="rect">
            <a:avLst/>
          </a:prstGeom>
        </p:spPr>
        <p:txBody>
          <a:bodyPr lIns="0" tIns="0" rIns="0" bIns="0" rtlCol="0" anchor="t">
            <a:spAutoFit/>
          </a:bodyPr>
          <a:lstStyle/>
          <a:p>
            <a:pPr algn="ctr">
              <a:lnSpc>
                <a:spcPts val="3173"/>
              </a:lnSpc>
            </a:pPr>
            <a:r>
              <a:rPr lang="en-US" sz="2266" b="1" i="1">
                <a:solidFill>
                  <a:srgbClr val="55BFDA"/>
                </a:solidFill>
                <a:latin typeface="Noto Serif Display Bold Italics"/>
                <a:ea typeface="Noto Serif Display Bold Italics"/>
                <a:cs typeface="Noto Serif Display Bold Italics"/>
                <a:sym typeface="Noto Serif Display Bold Italics"/>
              </a:rPr>
              <a:t>10 phút </a:t>
            </a:r>
          </a:p>
        </p:txBody>
      </p:sp>
      <p:sp>
        <p:nvSpPr>
          <p:cNvPr id="11" name="AutoShape 11"/>
          <p:cNvSpPr/>
          <p:nvPr/>
        </p:nvSpPr>
        <p:spPr>
          <a:xfrm>
            <a:off x="5430216" y="5353205"/>
            <a:ext cx="972093" cy="0"/>
          </a:xfrm>
          <a:prstGeom prst="line">
            <a:avLst/>
          </a:prstGeom>
          <a:ln w="38100" cap="flat">
            <a:solidFill>
              <a:srgbClr val="000000"/>
            </a:solidFill>
            <a:prstDash val="sysDot"/>
            <a:headEnd type="none" w="sm" len="sm"/>
            <a:tailEnd type="none" w="sm" len="sm"/>
          </a:ln>
        </p:spPr>
      </p:sp>
      <p:sp>
        <p:nvSpPr>
          <p:cNvPr id="12" name="TextBox 12"/>
          <p:cNvSpPr txBox="1"/>
          <p:nvPr/>
        </p:nvSpPr>
        <p:spPr>
          <a:xfrm>
            <a:off x="6679836" y="5137530"/>
            <a:ext cx="936970" cy="820738"/>
          </a:xfrm>
          <a:prstGeom prst="rect">
            <a:avLst/>
          </a:prstGeom>
        </p:spPr>
        <p:txBody>
          <a:bodyPr lIns="0" tIns="0" rIns="0" bIns="0" rtlCol="0" anchor="t">
            <a:spAutoFit/>
          </a:bodyPr>
          <a:lstStyle/>
          <a:p>
            <a:pPr algn="ctr">
              <a:lnSpc>
                <a:spcPts val="3173"/>
              </a:lnSpc>
            </a:pPr>
            <a:r>
              <a:rPr lang="en-US" sz="2266">
                <a:solidFill>
                  <a:srgbClr val="C4624B"/>
                </a:solidFill>
                <a:latin typeface="Noto Serif Display"/>
                <a:ea typeface="Noto Serif Display"/>
                <a:cs typeface="Noto Serif Display"/>
                <a:sym typeface="Noto Serif Display"/>
              </a:rPr>
              <a:t>??? km</a:t>
            </a:r>
          </a:p>
        </p:txBody>
      </p:sp>
    </p:spTree>
    <p:extLst>
      <p:ext uri="{BB962C8B-B14F-4D97-AF65-F5344CB8AC3E}">
        <p14:creationId xmlns:p14="http://schemas.microsoft.com/office/powerpoint/2010/main" val="34854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flipV="1">
            <a:off x="8483600" y="720607"/>
            <a:ext cx="2411570" cy="0"/>
          </a:xfrm>
          <a:prstGeom prst="line">
            <a:avLst/>
          </a:prstGeom>
          <a:ln w="38100" cap="flat">
            <a:solidFill>
              <a:srgbClr val="000000"/>
            </a:solidFill>
            <a:prstDash val="solid"/>
            <a:headEnd type="none" w="sm" len="sm"/>
            <a:tailEnd type="none" w="sm" len="sm"/>
          </a:ln>
        </p:spPr>
      </p:sp>
      <p:sp>
        <p:nvSpPr>
          <p:cNvPr id="4" name="AutoShape 4"/>
          <p:cNvSpPr/>
          <p:nvPr/>
        </p:nvSpPr>
        <p:spPr>
          <a:xfrm>
            <a:off x="10109200" y="720608"/>
            <a:ext cx="0" cy="3059862"/>
          </a:xfrm>
          <a:prstGeom prst="line">
            <a:avLst/>
          </a:prstGeom>
          <a:ln w="38100" cap="flat">
            <a:solidFill>
              <a:srgbClr val="000000"/>
            </a:solidFill>
            <a:prstDash val="solid"/>
            <a:headEnd type="none" w="sm" len="sm"/>
            <a:tailEnd type="arrow" w="med" len="sm"/>
          </a:ln>
        </p:spPr>
      </p:sp>
      <p:sp>
        <p:nvSpPr>
          <p:cNvPr id="5" name="AutoShape 5"/>
          <p:cNvSpPr/>
          <p:nvPr/>
        </p:nvSpPr>
        <p:spPr>
          <a:xfrm>
            <a:off x="9520356" y="1397000"/>
            <a:ext cx="972093" cy="0"/>
          </a:xfrm>
          <a:prstGeom prst="line">
            <a:avLst/>
          </a:prstGeom>
          <a:ln w="38100" cap="flat">
            <a:solidFill>
              <a:srgbClr val="000000"/>
            </a:solidFill>
            <a:prstDash val="sysDot"/>
            <a:headEnd type="none" w="sm" len="sm"/>
            <a:tailEnd type="none" w="sm" len="sm"/>
          </a:ln>
        </p:spPr>
      </p:sp>
      <p:sp>
        <p:nvSpPr>
          <p:cNvPr id="6" name="Freeform 6"/>
          <p:cNvSpPr/>
          <p:nvPr/>
        </p:nvSpPr>
        <p:spPr>
          <a:xfrm>
            <a:off x="8130146" y="1017164"/>
            <a:ext cx="1179657" cy="585539"/>
          </a:xfrm>
          <a:custGeom>
            <a:avLst/>
            <a:gdLst/>
            <a:ahLst/>
            <a:cxnLst/>
            <a:rect l="l" t="t" r="r" b="b"/>
            <a:pathLst>
              <a:path w="1769485" h="878308">
                <a:moveTo>
                  <a:pt x="0" y="0"/>
                </a:moveTo>
                <a:lnTo>
                  <a:pt x="1769485" y="0"/>
                </a:lnTo>
                <a:lnTo>
                  <a:pt x="1769485" y="878308"/>
                </a:lnTo>
                <a:lnTo>
                  <a:pt x="0" y="87830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261679" y="1584285"/>
            <a:ext cx="731651" cy="1447510"/>
          </a:xfrm>
          <a:custGeom>
            <a:avLst/>
            <a:gdLst/>
            <a:ahLst/>
            <a:cxnLst/>
            <a:rect l="l" t="t" r="r" b="b"/>
            <a:pathLst>
              <a:path w="1097476" h="2171265">
                <a:moveTo>
                  <a:pt x="0" y="0"/>
                </a:moveTo>
                <a:lnTo>
                  <a:pt x="1097475" y="0"/>
                </a:lnTo>
                <a:lnTo>
                  <a:pt x="1097475" y="2171265"/>
                </a:lnTo>
                <a:lnTo>
                  <a:pt x="0" y="217126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10668000" y="228600"/>
            <a:ext cx="1409941" cy="897682"/>
          </a:xfrm>
          <a:prstGeom prst="rect">
            <a:avLst/>
          </a:prstGeom>
        </p:spPr>
        <p:txBody>
          <a:bodyPr lIns="0" tIns="0" rIns="0" bIns="0" rtlCol="0" anchor="t">
            <a:spAutoFit/>
          </a:bodyPr>
          <a:lstStyle/>
          <a:p>
            <a:pPr algn="ctr">
              <a:lnSpc>
                <a:spcPts val="3517"/>
              </a:lnSpc>
            </a:pPr>
            <a:r>
              <a:rPr lang="en-US" sz="2511" b="1" dirty="0" err="1">
                <a:solidFill>
                  <a:srgbClr val="55BFDA"/>
                </a:solidFill>
                <a:latin typeface="Noto Serif Display Bold"/>
                <a:ea typeface="Noto Serif Display Bold"/>
                <a:cs typeface="Noto Serif Display Bold"/>
                <a:sym typeface="Noto Serif Display Bold"/>
              </a:rPr>
              <a:t>Mặt</a:t>
            </a:r>
            <a:r>
              <a:rPr lang="en-US" sz="2511" b="1" dirty="0">
                <a:solidFill>
                  <a:srgbClr val="55BFDA"/>
                </a:solidFill>
                <a:latin typeface="Noto Serif Display Bold"/>
                <a:ea typeface="Noto Serif Display Bold"/>
                <a:cs typeface="Noto Serif Display Bold"/>
                <a:sym typeface="Noto Serif Display Bold"/>
              </a:rPr>
              <a:t> </a:t>
            </a:r>
            <a:r>
              <a:rPr lang="en-US" sz="2511" b="1" dirty="0" err="1">
                <a:solidFill>
                  <a:srgbClr val="55BFDA"/>
                </a:solidFill>
                <a:latin typeface="Noto Serif Display Bold"/>
                <a:ea typeface="Noto Serif Display Bold"/>
                <a:cs typeface="Noto Serif Display Bold"/>
                <a:sym typeface="Noto Serif Display Bold"/>
              </a:rPr>
              <a:t>biển</a:t>
            </a:r>
            <a:endParaRPr lang="en-US" sz="2511" b="1" dirty="0">
              <a:solidFill>
                <a:srgbClr val="55BFDA"/>
              </a:solidFill>
              <a:latin typeface="Noto Serif Display Bold"/>
              <a:ea typeface="Noto Serif Display Bold"/>
              <a:cs typeface="Noto Serif Display Bold"/>
              <a:sym typeface="Noto Serif Display Bold"/>
            </a:endParaRPr>
          </a:p>
          <a:p>
            <a:pPr algn="ctr">
              <a:lnSpc>
                <a:spcPts val="3517"/>
              </a:lnSpc>
            </a:pPr>
            <a:endParaRPr lang="en-US" sz="2511" b="1" dirty="0">
              <a:solidFill>
                <a:srgbClr val="55BFDA"/>
              </a:solidFill>
              <a:latin typeface="Noto Serif Display Bold"/>
              <a:ea typeface="Noto Serif Display Bold"/>
              <a:cs typeface="Noto Serif Display Bold"/>
              <a:sym typeface="Noto Serif Display Bold"/>
            </a:endParaRPr>
          </a:p>
        </p:txBody>
      </p:sp>
      <p:sp>
        <p:nvSpPr>
          <p:cNvPr id="9" name="TextBox 9"/>
          <p:cNvSpPr txBox="1"/>
          <p:nvPr/>
        </p:nvSpPr>
        <p:spPr>
          <a:xfrm>
            <a:off x="10668000" y="1203550"/>
            <a:ext cx="1188253" cy="410369"/>
          </a:xfrm>
          <a:prstGeom prst="rect">
            <a:avLst/>
          </a:prstGeom>
        </p:spPr>
        <p:txBody>
          <a:bodyPr lIns="0" tIns="0" rIns="0" bIns="0" rtlCol="0" anchor="t">
            <a:spAutoFit/>
          </a:bodyPr>
          <a:lstStyle/>
          <a:p>
            <a:pPr algn="ctr">
              <a:lnSpc>
                <a:spcPts val="3173"/>
              </a:lnSpc>
            </a:pPr>
            <a:r>
              <a:rPr lang="en-US" sz="2266" b="1" dirty="0">
                <a:solidFill>
                  <a:srgbClr val="C4624B"/>
                </a:solidFill>
                <a:latin typeface="Noto Serif Display Bold"/>
                <a:ea typeface="Noto Serif Display Bold"/>
                <a:cs typeface="Noto Serif Display Bold"/>
                <a:sym typeface="Noto Serif Display Bold"/>
              </a:rPr>
              <a:t>-0,21 km</a:t>
            </a:r>
          </a:p>
        </p:txBody>
      </p:sp>
      <p:sp>
        <p:nvSpPr>
          <p:cNvPr id="10" name="TextBox 10"/>
          <p:cNvSpPr txBox="1"/>
          <p:nvPr/>
        </p:nvSpPr>
        <p:spPr>
          <a:xfrm>
            <a:off x="10355999" y="1863638"/>
            <a:ext cx="1155208" cy="410369"/>
          </a:xfrm>
          <a:prstGeom prst="rect">
            <a:avLst/>
          </a:prstGeom>
        </p:spPr>
        <p:txBody>
          <a:bodyPr lIns="0" tIns="0" rIns="0" bIns="0" rtlCol="0" anchor="t">
            <a:spAutoFit/>
          </a:bodyPr>
          <a:lstStyle/>
          <a:p>
            <a:pPr algn="ctr">
              <a:lnSpc>
                <a:spcPts val="3173"/>
              </a:lnSpc>
            </a:pPr>
            <a:r>
              <a:rPr lang="en-US" sz="2266" b="1" i="1" dirty="0">
                <a:solidFill>
                  <a:srgbClr val="55BFDA"/>
                </a:solidFill>
                <a:latin typeface="Noto Serif Display Bold Italics"/>
                <a:ea typeface="Noto Serif Display Bold Italics"/>
                <a:cs typeface="Noto Serif Display Bold Italics"/>
                <a:sym typeface="Noto Serif Display Bold Italics"/>
              </a:rPr>
              <a:t>10 </a:t>
            </a:r>
            <a:r>
              <a:rPr lang="en-US" sz="2266" b="1" i="1" dirty="0" err="1">
                <a:solidFill>
                  <a:srgbClr val="55BFDA"/>
                </a:solidFill>
                <a:latin typeface="Noto Serif Display Bold Italics"/>
                <a:ea typeface="Noto Serif Display Bold Italics"/>
                <a:cs typeface="Noto Serif Display Bold Italics"/>
                <a:sym typeface="Noto Serif Display Bold Italics"/>
              </a:rPr>
              <a:t>phút</a:t>
            </a:r>
            <a:r>
              <a:rPr lang="en-US" sz="2266" b="1" i="1" dirty="0">
                <a:solidFill>
                  <a:srgbClr val="55BFDA"/>
                </a:solidFill>
                <a:latin typeface="Noto Serif Display Bold Italics"/>
                <a:ea typeface="Noto Serif Display Bold Italics"/>
                <a:cs typeface="Noto Serif Display Bold Italics"/>
                <a:sym typeface="Noto Serif Display Bold Italics"/>
              </a:rPr>
              <a:t> </a:t>
            </a:r>
          </a:p>
        </p:txBody>
      </p:sp>
      <p:sp>
        <p:nvSpPr>
          <p:cNvPr id="11" name="AutoShape 11"/>
          <p:cNvSpPr/>
          <p:nvPr/>
        </p:nvSpPr>
        <p:spPr>
          <a:xfrm>
            <a:off x="9354639" y="3073400"/>
            <a:ext cx="972093" cy="0"/>
          </a:xfrm>
          <a:prstGeom prst="line">
            <a:avLst/>
          </a:prstGeom>
          <a:ln w="38100" cap="flat">
            <a:solidFill>
              <a:srgbClr val="000000"/>
            </a:solidFill>
            <a:prstDash val="sysDot"/>
            <a:headEnd type="none" w="sm" len="sm"/>
            <a:tailEnd type="none" w="sm" len="sm"/>
          </a:ln>
        </p:spPr>
      </p:sp>
      <p:sp>
        <p:nvSpPr>
          <p:cNvPr id="12" name="TextBox 12"/>
          <p:cNvSpPr txBox="1"/>
          <p:nvPr/>
        </p:nvSpPr>
        <p:spPr>
          <a:xfrm>
            <a:off x="10369457" y="2919521"/>
            <a:ext cx="1290847" cy="410369"/>
          </a:xfrm>
          <a:prstGeom prst="rect">
            <a:avLst/>
          </a:prstGeom>
        </p:spPr>
        <p:txBody>
          <a:bodyPr wrap="square" lIns="0" tIns="0" rIns="0" bIns="0" rtlCol="0" anchor="t">
            <a:spAutoFit/>
          </a:bodyPr>
          <a:lstStyle/>
          <a:p>
            <a:pPr algn="ctr">
              <a:lnSpc>
                <a:spcPts val="3173"/>
              </a:lnSpc>
            </a:pPr>
            <a:r>
              <a:rPr lang="en-US" sz="2266" dirty="0">
                <a:solidFill>
                  <a:srgbClr val="C4624B"/>
                </a:solidFill>
                <a:latin typeface="Noto Serif Display"/>
                <a:ea typeface="Noto Serif Display"/>
                <a:cs typeface="Noto Serif Display"/>
                <a:sym typeface="Noto Serif Display"/>
              </a:rPr>
              <a:t>-0,42  km</a:t>
            </a:r>
          </a:p>
        </p:txBody>
      </p:sp>
      <p:sp>
        <p:nvSpPr>
          <p:cNvPr id="13" name="Rectangle 12"/>
          <p:cNvSpPr/>
          <p:nvPr/>
        </p:nvSpPr>
        <p:spPr>
          <a:xfrm>
            <a:off x="382781" y="813631"/>
            <a:ext cx="7188566" cy="1062150"/>
          </a:xfrm>
          <a:prstGeom prst="rect">
            <a:avLst/>
          </a:prstGeom>
        </p:spPr>
        <p:txBody>
          <a:bodyPr wrap="square">
            <a:spAutoFit/>
          </a:bodyPr>
          <a:lstStyle/>
          <a:p>
            <a:pPr algn="just">
              <a:lnSpc>
                <a:spcPct val="125000"/>
              </a:lnSpc>
              <a:spcAft>
                <a:spcPts val="667"/>
              </a:spcAft>
            </a:pPr>
            <a:r>
              <a:rPr lang="en-US" sz="2400" u="sng" dirty="0" smtClean="0">
                <a:solidFill>
                  <a:srgbClr val="7030A0"/>
                </a:solidFill>
                <a:latin typeface="Times New Roman" panose="02020603050405020304" pitchFamily="18" charset="0"/>
                <a:ea typeface="Times New Roman" panose="02020603050405020304" pitchFamily="18" charset="0"/>
              </a:rPr>
              <a:t>CÁCH 1 :</a:t>
            </a:r>
          </a:p>
          <a:p>
            <a:pPr algn="just">
              <a:lnSpc>
                <a:spcPct val="125000"/>
              </a:lnSpc>
              <a:spcAft>
                <a:spcPts val="667"/>
              </a:spcAft>
            </a:pPr>
            <a:r>
              <a:rPr lang="en-US" sz="2400" dirty="0" err="1" smtClean="0">
                <a:solidFill>
                  <a:srgbClr val="7030A0"/>
                </a:solidFill>
                <a:latin typeface="Times New Roman" panose="02020603050405020304" pitchFamily="18" charset="0"/>
                <a:ea typeface="Times New Roman" panose="02020603050405020304" pitchFamily="18" charset="0"/>
              </a:rPr>
              <a:t>Sau</a:t>
            </a:r>
            <a:r>
              <a:rPr lang="en-US" sz="2400" dirty="0" smtClean="0">
                <a:solidFill>
                  <a:srgbClr val="7030A0"/>
                </a:solidFill>
                <a:latin typeface="Times New Roman" panose="02020603050405020304" pitchFamily="18" charset="0"/>
                <a:ea typeface="Times New Roman" panose="02020603050405020304" pitchFamily="18" charset="0"/>
              </a:rPr>
              <a:t> </a:t>
            </a:r>
            <a:r>
              <a:rPr lang="en-US" sz="2400" dirty="0">
                <a:solidFill>
                  <a:srgbClr val="7030A0"/>
                </a:solidFill>
                <a:latin typeface="Times New Roman" panose="02020603050405020304" pitchFamily="18" charset="0"/>
                <a:ea typeface="Times New Roman" panose="02020603050405020304" pitchFamily="18" charset="0"/>
              </a:rPr>
              <a:t>10 </a:t>
            </a:r>
            <a:r>
              <a:rPr lang="en-US" sz="2400" dirty="0" err="1">
                <a:solidFill>
                  <a:srgbClr val="7030A0"/>
                </a:solidFill>
                <a:latin typeface="Times New Roman" panose="02020603050405020304" pitchFamily="18" charset="0"/>
                <a:ea typeface="Times New Roman" panose="02020603050405020304" pitchFamily="18" charset="0"/>
              </a:rPr>
              <a:t>phút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tàu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lặn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sâu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được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smtClean="0">
                <a:solidFill>
                  <a:srgbClr val="7030A0"/>
                </a:solidFill>
                <a:latin typeface="Times New Roman" panose="02020603050405020304" pitchFamily="18" charset="0"/>
                <a:ea typeface="Times New Roman" panose="02020603050405020304" pitchFamily="18" charset="0"/>
              </a:rPr>
              <a:t>10 </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smtClean="0">
                <a:solidFill>
                  <a:srgbClr val="7030A0"/>
                </a:solidFill>
                <a:latin typeface="Times New Roman" panose="02020603050405020304" pitchFamily="18" charset="0"/>
                <a:ea typeface="Times New Roman" panose="02020603050405020304" pitchFamily="18" charset="0"/>
              </a:rPr>
              <a:t>- 0,021 </a:t>
            </a:r>
            <a:r>
              <a:rPr lang="en-US" sz="2400" dirty="0">
                <a:solidFill>
                  <a:srgbClr val="7030A0"/>
                </a:solidFill>
                <a:latin typeface="Times New Roman" panose="02020603050405020304" pitchFamily="18" charset="0"/>
                <a:ea typeface="Times New Roman" panose="02020603050405020304" pitchFamily="18" charset="0"/>
              </a:rPr>
              <a:t>= - 0,21km</a:t>
            </a:r>
          </a:p>
        </p:txBody>
      </p:sp>
      <p:sp>
        <p:nvSpPr>
          <p:cNvPr id="14" name="Rectangle 13"/>
          <p:cNvSpPr/>
          <p:nvPr/>
        </p:nvSpPr>
        <p:spPr>
          <a:xfrm>
            <a:off x="498594" y="1874059"/>
            <a:ext cx="7789869" cy="989886"/>
          </a:xfrm>
          <a:prstGeom prst="rect">
            <a:avLst/>
          </a:prstGeom>
        </p:spPr>
        <p:txBody>
          <a:bodyPr wrap="square">
            <a:spAutoFit/>
          </a:bodyPr>
          <a:lstStyle/>
          <a:p>
            <a:pPr algn="just">
              <a:lnSpc>
                <a:spcPct val="125000"/>
              </a:lnSpc>
              <a:spcAft>
                <a:spcPts val="667"/>
              </a:spcAft>
            </a:pPr>
            <a:r>
              <a:rPr lang="en-US" sz="2333" dirty="0" err="1">
                <a:solidFill>
                  <a:srgbClr val="7030A0"/>
                </a:solidFill>
                <a:latin typeface="Times New Roman" panose="02020603050405020304" pitchFamily="18" charset="0"/>
                <a:ea typeface="Times New Roman" panose="02020603050405020304" pitchFamily="18" charset="0"/>
              </a:rPr>
              <a:t>Độ</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cao</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xác</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định</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vị</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trí</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tàu</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sau</a:t>
            </a:r>
            <a:r>
              <a:rPr lang="en-US" sz="2333" dirty="0">
                <a:solidFill>
                  <a:srgbClr val="7030A0"/>
                </a:solidFill>
                <a:latin typeface="Times New Roman" panose="02020603050405020304" pitchFamily="18" charset="0"/>
                <a:ea typeface="Times New Roman" panose="02020603050405020304" pitchFamily="18" charset="0"/>
              </a:rPr>
              <a:t> 10 </a:t>
            </a:r>
            <a:r>
              <a:rPr lang="en-US" sz="2333" dirty="0" err="1">
                <a:solidFill>
                  <a:srgbClr val="7030A0"/>
                </a:solidFill>
                <a:latin typeface="Times New Roman" panose="02020603050405020304" pitchFamily="18" charset="0"/>
                <a:ea typeface="Times New Roman" panose="02020603050405020304" pitchFamily="18" charset="0"/>
              </a:rPr>
              <a:t>phút</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kể</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từ</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khi</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tàu</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bắt</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đầu</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lặn</a:t>
            </a:r>
            <a:r>
              <a:rPr lang="en-US" sz="2333" dirty="0">
                <a:solidFill>
                  <a:srgbClr val="7030A0"/>
                </a:solidFill>
                <a:latin typeface="Times New Roman" panose="02020603050405020304" pitchFamily="18" charset="0"/>
                <a:ea typeface="Times New Roman" panose="02020603050405020304" pitchFamily="18" charset="0"/>
              </a:rPr>
              <a:t> </a:t>
            </a:r>
            <a:r>
              <a:rPr lang="en-US" sz="2333" dirty="0" err="1">
                <a:solidFill>
                  <a:srgbClr val="7030A0"/>
                </a:solidFill>
                <a:latin typeface="Times New Roman" panose="02020603050405020304" pitchFamily="18" charset="0"/>
                <a:ea typeface="Times New Roman" panose="02020603050405020304" pitchFamily="18" charset="0"/>
              </a:rPr>
              <a:t>là</a:t>
            </a:r>
            <a:r>
              <a:rPr lang="en-US" sz="2333" dirty="0">
                <a:solidFill>
                  <a:srgbClr val="7030A0"/>
                </a:solidFill>
                <a:latin typeface="Times New Roman" panose="02020603050405020304" pitchFamily="18" charset="0"/>
                <a:ea typeface="Times New Roman" panose="02020603050405020304" pitchFamily="18" charset="0"/>
              </a:rPr>
              <a:t>: </a:t>
            </a:r>
            <a:endParaRPr lang="en-US" sz="2333" dirty="0">
              <a:solidFill>
                <a:srgbClr val="7030A0"/>
              </a:solidFill>
              <a:latin typeface="Times New Roman"/>
            </a:endParaRPr>
          </a:p>
        </p:txBody>
      </p:sp>
      <p:sp>
        <p:nvSpPr>
          <p:cNvPr id="15" name="Rectangle 14"/>
          <p:cNvSpPr/>
          <p:nvPr/>
        </p:nvSpPr>
        <p:spPr>
          <a:xfrm>
            <a:off x="382780" y="2764807"/>
            <a:ext cx="7320347" cy="553998"/>
          </a:xfrm>
          <a:prstGeom prst="rect">
            <a:avLst/>
          </a:prstGeom>
        </p:spPr>
        <p:txBody>
          <a:bodyPr wrap="square">
            <a:spAutoFit/>
          </a:bodyPr>
          <a:lstStyle/>
          <a:p>
            <a:pPr algn="just">
              <a:lnSpc>
                <a:spcPct val="125000"/>
              </a:lnSpc>
              <a:spcAft>
                <a:spcPts val="667"/>
              </a:spcAft>
            </a:pPr>
            <a:r>
              <a:rPr lang="en-US" sz="1867" dirty="0">
                <a:solidFill>
                  <a:prstClr val="black"/>
                </a:solidFill>
                <a:latin typeface="Times New Roman" panose="02020603050405020304" pitchFamily="18" charset="0"/>
                <a:ea typeface="Times New Roman" panose="02020603050405020304" pitchFamily="18" charset="0"/>
              </a:rPr>
              <a:t>    </a:t>
            </a:r>
            <a:r>
              <a:rPr lang="en-US" sz="2400" dirty="0">
                <a:solidFill>
                  <a:srgbClr val="7030A0"/>
                </a:solidFill>
                <a:latin typeface="Times New Roman" panose="02020603050405020304" pitchFamily="18" charset="0"/>
                <a:ea typeface="Times New Roman" panose="02020603050405020304" pitchFamily="18" charset="0"/>
              </a:rPr>
              <a:t>– 0,21 + (– 0,21) = – 0,42 km  (so </a:t>
            </a:r>
            <a:r>
              <a:rPr lang="en-US" sz="2400" dirty="0" err="1">
                <a:solidFill>
                  <a:srgbClr val="7030A0"/>
                </a:solidFill>
                <a:latin typeface="Times New Roman" panose="02020603050405020304" pitchFamily="18" charset="0"/>
                <a:ea typeface="Times New Roman" panose="02020603050405020304" pitchFamily="18" charset="0"/>
              </a:rPr>
              <a:t>với</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mực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nước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biển</a:t>
            </a:r>
            <a:r>
              <a:rPr lang="en-US" sz="2400" dirty="0">
                <a:solidFill>
                  <a:srgbClr val="7030A0"/>
                </a:solidFill>
                <a:latin typeface="Times New Roman" panose="02020603050405020304" pitchFamily="18" charset="0"/>
                <a:ea typeface="Times New Roman" panose="02020603050405020304" pitchFamily="18" charset="0"/>
              </a:rPr>
              <a:t>)</a:t>
            </a:r>
            <a:endParaRPr lang="en-US" sz="2400" dirty="0">
              <a:solidFill>
                <a:srgbClr val="7030A0"/>
              </a:solidFill>
              <a:latin typeface="Times New Roman"/>
            </a:endParaRPr>
          </a:p>
        </p:txBody>
      </p:sp>
      <p:sp>
        <p:nvSpPr>
          <p:cNvPr id="17" name="TextBox 16"/>
          <p:cNvSpPr txBox="1"/>
          <p:nvPr/>
        </p:nvSpPr>
        <p:spPr>
          <a:xfrm>
            <a:off x="914400" y="381000"/>
            <a:ext cx="1676400" cy="420564"/>
          </a:xfrm>
          <a:prstGeom prst="rect">
            <a:avLst/>
          </a:prstGeom>
          <a:noFill/>
        </p:spPr>
        <p:txBody>
          <a:bodyPr wrap="square" rtlCol="0">
            <a:spAutoFit/>
          </a:bodyPr>
          <a:lstStyle/>
          <a:p>
            <a:r>
              <a:rPr lang="en-US" sz="2133" b="1" dirty="0">
                <a:solidFill>
                  <a:srgbClr val="7030A0"/>
                </a:solidFill>
                <a:latin typeface="Times New Roman" panose="02020603050405020304" pitchFamily="18" charset="0"/>
                <a:cs typeface="Times New Roman" panose="02020603050405020304" pitchFamily="18" charset="0"/>
              </a:rPr>
              <a:t>BÀI GIẢI: </a:t>
            </a:r>
          </a:p>
        </p:txBody>
      </p:sp>
      <p:sp>
        <p:nvSpPr>
          <p:cNvPr id="16" name="Rectangle 15"/>
          <p:cNvSpPr/>
          <p:nvPr/>
        </p:nvSpPr>
        <p:spPr>
          <a:xfrm>
            <a:off x="382780" y="3676756"/>
            <a:ext cx="8100819" cy="2118529"/>
          </a:xfrm>
          <a:prstGeom prst="rect">
            <a:avLst/>
          </a:prstGeom>
        </p:spPr>
        <p:txBody>
          <a:bodyPr wrap="square">
            <a:spAutoFit/>
          </a:bodyPr>
          <a:lstStyle/>
          <a:p>
            <a:pPr algn="just">
              <a:lnSpc>
                <a:spcPct val="125000"/>
              </a:lnSpc>
              <a:spcAft>
                <a:spcPts val="667"/>
              </a:spcAft>
            </a:pPr>
            <a:r>
              <a:rPr lang="en-US" sz="2400" u="sng" dirty="0" smtClean="0">
                <a:solidFill>
                  <a:srgbClr val="7030A0"/>
                </a:solidFill>
                <a:latin typeface="Times New Roman" panose="02020603050405020304" pitchFamily="18" charset="0"/>
                <a:ea typeface="Times New Roman" panose="02020603050405020304" pitchFamily="18" charset="0"/>
              </a:rPr>
              <a:t>CÁCH 2 :</a:t>
            </a:r>
          </a:p>
          <a:p>
            <a:pPr algn="just">
              <a:lnSpc>
                <a:spcPct val="125000"/>
              </a:lnSpc>
              <a:spcAft>
                <a:spcPts val="667"/>
              </a:spcAft>
            </a:pPr>
            <a:r>
              <a:rPr lang="en-US" sz="2400" dirty="0" err="1">
                <a:solidFill>
                  <a:srgbClr val="7030A0"/>
                </a:solidFill>
                <a:latin typeface="Times New Roman" panose="02020603050405020304" pitchFamily="18" charset="0"/>
                <a:ea typeface="Times New Roman" panose="02020603050405020304" pitchFamily="18" charset="0"/>
              </a:rPr>
              <a:t>Độ</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cao</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xác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định</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vị</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trí</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tàu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sau</a:t>
            </a:r>
            <a:r>
              <a:rPr lang="en-US" sz="2400" dirty="0">
                <a:solidFill>
                  <a:srgbClr val="7030A0"/>
                </a:solidFill>
                <a:latin typeface="Times New Roman" panose="02020603050405020304" pitchFamily="18" charset="0"/>
                <a:ea typeface="Times New Roman" panose="02020603050405020304" pitchFamily="18" charset="0"/>
              </a:rPr>
              <a:t> 10 </a:t>
            </a:r>
            <a:r>
              <a:rPr lang="en-US" sz="2400" dirty="0" err="1">
                <a:solidFill>
                  <a:srgbClr val="7030A0"/>
                </a:solidFill>
                <a:latin typeface="Times New Roman" panose="02020603050405020304" pitchFamily="18" charset="0"/>
                <a:ea typeface="Times New Roman" panose="02020603050405020304" pitchFamily="18" charset="0"/>
              </a:rPr>
              <a:t>phút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kể</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từ</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khi</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tàu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bắt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đầu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lặn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là</a:t>
            </a:r>
            <a:r>
              <a:rPr lang="en-US" sz="2400" dirty="0">
                <a:solidFill>
                  <a:srgbClr val="7030A0"/>
                </a:solidFill>
                <a:latin typeface="Times New Roman" panose="02020603050405020304" pitchFamily="18" charset="0"/>
                <a:ea typeface="Times New Roman" panose="02020603050405020304" pitchFamily="18" charset="0"/>
              </a:rPr>
              <a:t>: </a:t>
            </a:r>
            <a:endParaRPr lang="en-US" sz="2400" dirty="0">
              <a:solidFill>
                <a:srgbClr val="7030A0"/>
              </a:solidFill>
              <a:latin typeface="Times New Roman"/>
            </a:endParaRPr>
          </a:p>
          <a:p>
            <a:pPr algn="just">
              <a:lnSpc>
                <a:spcPct val="125000"/>
              </a:lnSpc>
              <a:spcAft>
                <a:spcPts val="667"/>
              </a:spcAft>
            </a:pPr>
            <a:r>
              <a:rPr lang="en-US" sz="2400" dirty="0" smtClean="0">
                <a:solidFill>
                  <a:srgbClr val="7030A0"/>
                </a:solidFill>
                <a:latin typeface="Times New Roman" panose="02020603050405020304" pitchFamily="18" charset="0"/>
                <a:ea typeface="Times New Roman" panose="02020603050405020304" pitchFamily="18" charset="0"/>
              </a:rPr>
              <a:t>-0,21 -  10 </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smtClean="0">
                <a:solidFill>
                  <a:srgbClr val="7030A0"/>
                </a:solidFill>
                <a:latin typeface="Times New Roman" panose="02020603050405020304" pitchFamily="18" charset="0"/>
                <a:ea typeface="Times New Roman" panose="02020603050405020304" pitchFamily="18" charset="0"/>
              </a:rPr>
              <a:t>0,021 </a:t>
            </a:r>
            <a:r>
              <a:rPr lang="en-US" sz="2400" dirty="0">
                <a:solidFill>
                  <a:srgbClr val="7030A0"/>
                </a:solidFill>
                <a:latin typeface="Times New Roman" panose="02020603050405020304" pitchFamily="18" charset="0"/>
                <a:ea typeface="Times New Roman" panose="02020603050405020304" pitchFamily="18" charset="0"/>
              </a:rPr>
              <a:t>= - </a:t>
            </a:r>
            <a:r>
              <a:rPr lang="en-US" sz="2400" dirty="0" smtClean="0">
                <a:solidFill>
                  <a:srgbClr val="7030A0"/>
                </a:solidFill>
                <a:latin typeface="Times New Roman" panose="02020603050405020304" pitchFamily="18" charset="0"/>
                <a:ea typeface="Times New Roman" panose="02020603050405020304" pitchFamily="18" charset="0"/>
              </a:rPr>
              <a:t>0,42 km ( so </a:t>
            </a:r>
            <a:r>
              <a:rPr lang="en-US" sz="2400" dirty="0" err="1" smtClean="0">
                <a:solidFill>
                  <a:srgbClr val="7030A0"/>
                </a:solidFill>
                <a:latin typeface="Times New Roman" panose="02020603050405020304" pitchFamily="18" charset="0"/>
                <a:ea typeface="Times New Roman" panose="02020603050405020304" pitchFamily="18" charset="0"/>
              </a:rPr>
              <a:t>với</a:t>
            </a:r>
            <a:r>
              <a:rPr lang="en-US" sz="2400" dirty="0" smtClean="0">
                <a:solidFill>
                  <a:srgbClr val="7030A0"/>
                </a:solidFill>
                <a:latin typeface="Times New Roman" panose="02020603050405020304" pitchFamily="18" charset="0"/>
                <a:ea typeface="Times New Roman" panose="02020603050405020304" pitchFamily="18" charset="0"/>
              </a:rPr>
              <a:t> </a:t>
            </a:r>
            <a:r>
              <a:rPr lang="en-US" sz="2400" dirty="0" err="1" smtClean="0">
                <a:solidFill>
                  <a:srgbClr val="7030A0"/>
                </a:solidFill>
                <a:latin typeface="Times New Roman" panose="02020603050405020304" pitchFamily="18" charset="0"/>
                <a:ea typeface="Times New Roman" panose="02020603050405020304" pitchFamily="18" charset="0"/>
              </a:rPr>
              <a:t>mực</a:t>
            </a:r>
            <a:r>
              <a:rPr lang="en-US" sz="2400" dirty="0" smtClean="0">
                <a:solidFill>
                  <a:srgbClr val="7030A0"/>
                </a:solidFill>
                <a:latin typeface="Times New Roman" panose="02020603050405020304" pitchFamily="18" charset="0"/>
                <a:ea typeface="Times New Roman" panose="02020603050405020304" pitchFamily="18" charset="0"/>
              </a:rPr>
              <a:t> </a:t>
            </a:r>
            <a:r>
              <a:rPr lang="en-US" sz="2400" dirty="0" err="1" smtClean="0">
                <a:solidFill>
                  <a:srgbClr val="7030A0"/>
                </a:solidFill>
                <a:latin typeface="Times New Roman" panose="02020603050405020304" pitchFamily="18" charset="0"/>
                <a:ea typeface="Times New Roman" panose="02020603050405020304" pitchFamily="18" charset="0"/>
              </a:rPr>
              <a:t>nước</a:t>
            </a:r>
            <a:r>
              <a:rPr lang="en-US" sz="2400" dirty="0" smtClean="0">
                <a:solidFill>
                  <a:srgbClr val="7030A0"/>
                </a:solidFill>
                <a:latin typeface="Times New Roman" panose="02020603050405020304" pitchFamily="18" charset="0"/>
                <a:ea typeface="Times New Roman" panose="02020603050405020304" pitchFamily="18" charset="0"/>
              </a:rPr>
              <a:t> </a:t>
            </a:r>
            <a:r>
              <a:rPr lang="en-US" sz="2400" dirty="0" err="1" smtClean="0">
                <a:solidFill>
                  <a:srgbClr val="7030A0"/>
                </a:solidFill>
                <a:latin typeface="Times New Roman" panose="02020603050405020304" pitchFamily="18" charset="0"/>
                <a:ea typeface="Times New Roman" panose="02020603050405020304" pitchFamily="18" charset="0"/>
              </a:rPr>
              <a:t>biển</a:t>
            </a:r>
            <a:r>
              <a:rPr lang="en-US" sz="2400" dirty="0" smtClean="0">
                <a:solidFill>
                  <a:srgbClr val="7030A0"/>
                </a:solidFill>
                <a:latin typeface="Times New Roman" panose="02020603050405020304" pitchFamily="18" charset="0"/>
                <a:ea typeface="Times New Roman" panose="02020603050405020304" pitchFamily="18" charset="0"/>
              </a:rPr>
              <a:t>)</a:t>
            </a:r>
            <a:endParaRPr lang="en-US" sz="2400" dirty="0">
              <a:solidFill>
                <a:srgbClr val="7030A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81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4.93827E-6 L -9.72222E-7 0.25 " pathEditMode="relative" rAng="0" ptsTypes="AA">
                                      <p:cBhvr>
                                        <p:cTn id="6" dur="2000" fill="hold"/>
                                        <p:tgtEl>
                                          <p:spTgt spid="6"/>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wipe(down)">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5435947" y="1113435"/>
            <a:ext cx="4375726" cy="4399724"/>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a:off x="8890644" y="1839749"/>
            <a:ext cx="2555833" cy="5737584"/>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 name="Freeform 5"/>
          <p:cNvSpPr/>
          <p:nvPr/>
        </p:nvSpPr>
        <p:spPr>
          <a:xfrm>
            <a:off x="963104" y="4612939"/>
            <a:ext cx="4026262" cy="3118523"/>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 name="TextBox 6"/>
          <p:cNvSpPr txBox="1"/>
          <p:nvPr/>
        </p:nvSpPr>
        <p:spPr>
          <a:xfrm>
            <a:off x="6297721" y="3059298"/>
            <a:ext cx="2678323" cy="512961"/>
          </a:xfrm>
          <a:prstGeom prst="rect">
            <a:avLst/>
          </a:prstGeom>
        </p:spPr>
        <p:txBody>
          <a:bodyPr lIns="0" tIns="0" rIns="0" bIns="0" rtlCol="0" anchor="t">
            <a:spAutoFit/>
          </a:bodyPr>
          <a:lstStyle/>
          <a:p>
            <a:pPr algn="ctr">
              <a:lnSpc>
                <a:spcPts val="4040"/>
              </a:lnSpc>
            </a:pPr>
            <a:r>
              <a:rPr lang="en-US" sz="3366" dirty="0">
                <a:solidFill>
                  <a:srgbClr val="FFFFFF"/>
                </a:solidFill>
                <a:latin typeface="Cabin"/>
                <a:ea typeface="Cabin"/>
                <a:cs typeface="Cabin"/>
                <a:sym typeface="Cabin"/>
              </a:rPr>
              <a:t>120</a:t>
            </a:r>
          </a:p>
        </p:txBody>
      </p:sp>
      <p:sp>
        <p:nvSpPr>
          <p:cNvPr id="7" name="TextBox 7"/>
          <p:cNvSpPr txBox="1"/>
          <p:nvPr/>
        </p:nvSpPr>
        <p:spPr>
          <a:xfrm>
            <a:off x="126419" y="139050"/>
            <a:ext cx="3965579" cy="551433"/>
          </a:xfrm>
          <a:prstGeom prst="rect">
            <a:avLst/>
          </a:prstGeom>
        </p:spPr>
        <p:txBody>
          <a:bodyPr lIns="0" tIns="0" rIns="0" bIns="0" rtlCol="0" anchor="t">
            <a:spAutoFit/>
          </a:bodyPr>
          <a:lstStyle/>
          <a:p>
            <a:pPr>
              <a:lnSpc>
                <a:spcPts val="4273"/>
              </a:lnSpc>
            </a:pPr>
            <a:r>
              <a:rPr lang="en-US" sz="3652" spc="-73" dirty="0">
                <a:solidFill>
                  <a:srgbClr val="372929"/>
                </a:solidFill>
                <a:latin typeface="Cabin"/>
                <a:ea typeface="Cabin"/>
                <a:cs typeface="Cabin"/>
                <a:sym typeface="Cabin"/>
              </a:rPr>
              <a:t>THỬ THÁCH NHỎ</a:t>
            </a:r>
          </a:p>
        </p:txBody>
      </p:sp>
      <p:sp>
        <p:nvSpPr>
          <p:cNvPr id="8" name="Freeform 8"/>
          <p:cNvSpPr/>
          <p:nvPr/>
        </p:nvSpPr>
        <p:spPr>
          <a:xfrm flipH="1">
            <a:off x="2976234" y="4435268"/>
            <a:ext cx="1310166" cy="971905"/>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8219045" y="4300985"/>
            <a:ext cx="1742823" cy="3359660"/>
          </a:xfrm>
          <a:custGeom>
            <a:avLst/>
            <a:gdLst/>
            <a:ahLst/>
            <a:cxnLst/>
            <a:rect l="l" t="t" r="r" b="b"/>
            <a:pathLst>
              <a:path w="2614235" h="5039490">
                <a:moveTo>
                  <a:pt x="0" y="0"/>
                </a:moveTo>
                <a:lnTo>
                  <a:pt x="2614235" y="0"/>
                </a:lnTo>
                <a:lnTo>
                  <a:pt x="2614235" y="5039490"/>
                </a:lnTo>
                <a:lnTo>
                  <a:pt x="0" y="503949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TextBox 10"/>
          <p:cNvSpPr txBox="1"/>
          <p:nvPr/>
        </p:nvSpPr>
        <p:spPr>
          <a:xfrm>
            <a:off x="6212322" y="3859380"/>
            <a:ext cx="2678323" cy="512961"/>
          </a:xfrm>
          <a:prstGeom prst="rect">
            <a:avLst/>
          </a:prstGeom>
        </p:spPr>
        <p:txBody>
          <a:bodyPr lIns="0" tIns="0" rIns="0" bIns="0" rtlCol="0" anchor="t">
            <a:spAutoFit/>
          </a:bodyPr>
          <a:lstStyle/>
          <a:p>
            <a:pPr algn="ctr">
              <a:lnSpc>
                <a:spcPts val="4040"/>
              </a:lnSpc>
            </a:pPr>
            <a:r>
              <a:rPr lang="en-US" sz="3366" dirty="0">
                <a:solidFill>
                  <a:srgbClr val="FFFFFF"/>
                </a:solidFill>
                <a:latin typeface="Cabin"/>
                <a:ea typeface="Cabin"/>
                <a:cs typeface="Cabin"/>
                <a:sym typeface="Cabin"/>
              </a:rPr>
              <a:t>-0,1</a:t>
            </a:r>
          </a:p>
        </p:txBody>
      </p:sp>
      <p:sp>
        <p:nvSpPr>
          <p:cNvPr id="11" name="TextBox 11"/>
          <p:cNvSpPr txBox="1"/>
          <p:nvPr/>
        </p:nvSpPr>
        <p:spPr>
          <a:xfrm>
            <a:off x="6096001" y="2260423"/>
            <a:ext cx="2678323" cy="512961"/>
          </a:xfrm>
          <a:prstGeom prst="rect">
            <a:avLst/>
          </a:prstGeom>
        </p:spPr>
        <p:txBody>
          <a:bodyPr lIns="0" tIns="0" rIns="0" bIns="0" rtlCol="0" anchor="t">
            <a:spAutoFit/>
          </a:bodyPr>
          <a:lstStyle/>
          <a:p>
            <a:pPr algn="ctr">
              <a:lnSpc>
                <a:spcPts val="4040"/>
              </a:lnSpc>
            </a:pPr>
            <a:r>
              <a:rPr lang="en-US" sz="3366" dirty="0">
                <a:solidFill>
                  <a:srgbClr val="FFFFFF"/>
                </a:solidFill>
                <a:latin typeface="Cabin"/>
                <a:ea typeface="Cabin"/>
                <a:cs typeface="Cabin"/>
                <a:sym typeface="Cabin"/>
              </a:rPr>
              <a:t>-0,75</a:t>
            </a:r>
          </a:p>
        </p:txBody>
      </p:sp>
      <p:sp>
        <p:nvSpPr>
          <p:cNvPr id="12" name="TextBox 12"/>
          <p:cNvSpPr txBox="1"/>
          <p:nvPr/>
        </p:nvSpPr>
        <p:spPr>
          <a:xfrm>
            <a:off x="6212322" y="1582587"/>
            <a:ext cx="2678323" cy="538609"/>
          </a:xfrm>
          <a:prstGeom prst="rect">
            <a:avLst/>
          </a:prstGeom>
        </p:spPr>
        <p:txBody>
          <a:bodyPr lIns="0" tIns="0" rIns="0" bIns="0" rtlCol="0" anchor="t">
            <a:spAutoFit/>
          </a:bodyPr>
          <a:lstStyle/>
          <a:p>
            <a:pPr algn="ctr">
              <a:lnSpc>
                <a:spcPts val="4200"/>
              </a:lnSpc>
            </a:pPr>
            <a:r>
              <a:rPr lang="en-US" sz="3500" dirty="0">
                <a:solidFill>
                  <a:srgbClr val="FFFFFF"/>
                </a:solidFill>
                <a:latin typeface="Cabin"/>
                <a:ea typeface="Cabin"/>
                <a:cs typeface="Cabin"/>
                <a:sym typeface="Cabin"/>
              </a:rPr>
              <a:t>-3,2 </a:t>
            </a:r>
          </a:p>
        </p:txBody>
      </p:sp>
      <p:pic>
        <p:nvPicPr>
          <p:cNvPr id="13" name="ttsmaker-file-2025-2-20-18-57-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46364" y="1113435"/>
            <a:ext cx="304800" cy="304800"/>
          </a:xfrm>
          <a:prstGeom prst="rect">
            <a:avLst/>
          </a:prstGeom>
        </p:spPr>
      </p:pic>
    </p:spTree>
    <p:extLst>
      <p:ext uri="{BB962C8B-B14F-4D97-AF65-F5344CB8AC3E}">
        <p14:creationId xmlns:p14="http://schemas.microsoft.com/office/powerpoint/2010/main" val="24050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1672" fill="hold"/>
                                        <p:tgtEl>
                                          <p:spTgt spid="13"/>
                                        </p:tgtEl>
                                      </p:cBhvr>
                                    </p:cmd>
                                  </p:childTnLst>
                                </p:cTn>
                              </p:par>
                            </p:childTnLst>
                          </p:cTn>
                        </p:par>
                      </p:childTnLst>
                    </p:cTn>
                  </p:par>
                </p:childTnLst>
              </p:cTn>
              <p:nextCondLst>
                <p:cond evt="onClick" delay="0">
                  <p:tgtEl>
                    <p:spTgt spid="13"/>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6" grpId="0"/>
      <p:bldP spid="7"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915434" y="5458556"/>
            <a:ext cx="5473261" cy="2975464"/>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115105" y="5458556"/>
            <a:ext cx="4910675" cy="2975464"/>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 xmlns:asvg="http://schemas.microsoft.com/office/drawing/2016/SVG/main" r:embed="rId5"/>
                </a:ext>
              </a:extLst>
            </a:blip>
            <a:stretch>
              <a:fillRect l="-11456"/>
            </a:stretch>
          </a:blipFill>
        </p:spPr>
      </p:sp>
      <p:sp>
        <p:nvSpPr>
          <p:cNvPr id="5" name="Freeform 5"/>
          <p:cNvSpPr/>
          <p:nvPr/>
        </p:nvSpPr>
        <p:spPr>
          <a:xfrm>
            <a:off x="1709991" y="1646359"/>
            <a:ext cx="3272431" cy="3290378"/>
          </a:xfrm>
          <a:custGeom>
            <a:avLst/>
            <a:gdLst/>
            <a:ahLst/>
            <a:cxnLst/>
            <a:rect l="l" t="t" r="r" b="b"/>
            <a:pathLst>
              <a:path w="4908646" h="4935567">
                <a:moveTo>
                  <a:pt x="0" y="0"/>
                </a:moveTo>
                <a:lnTo>
                  <a:pt x="4908646" y="0"/>
                </a:lnTo>
                <a:lnTo>
                  <a:pt x="4908646" y="4935567"/>
                </a:lnTo>
                <a:lnTo>
                  <a:pt x="0" y="4935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189292" y="3191513"/>
            <a:ext cx="2313831" cy="795089"/>
          </a:xfrm>
          <a:prstGeom prst="rect">
            <a:avLst/>
          </a:prstGeom>
        </p:spPr>
        <p:txBody>
          <a:bodyPr lIns="0" tIns="0" rIns="0" bIns="0" rtlCol="0" anchor="t">
            <a:spAutoFit/>
          </a:bodyPr>
          <a:lstStyle/>
          <a:p>
            <a:pPr algn="ctr">
              <a:lnSpc>
                <a:spcPts val="3143"/>
              </a:lnSpc>
            </a:pPr>
            <a:r>
              <a:rPr lang="en-US" sz="2733" b="1" dirty="0" smtClean="0">
                <a:solidFill>
                  <a:srgbClr val="FFFFFF"/>
                </a:solidFill>
                <a:latin typeface="Cabin Bold"/>
                <a:ea typeface="Cabin Bold"/>
                <a:cs typeface="Cabin Bold"/>
                <a:sym typeface="Cabin Bold"/>
              </a:rPr>
              <a:t>TH2:  ( : )  </a:t>
            </a:r>
            <a:r>
              <a:rPr lang="en-US" sz="2733" b="1" dirty="0">
                <a:solidFill>
                  <a:srgbClr val="FFFFFF"/>
                </a:solidFill>
                <a:latin typeface="Cabin Bold"/>
                <a:ea typeface="Cabin Bold"/>
                <a:cs typeface="Cabin Bold"/>
                <a:sym typeface="Cabin Bold"/>
              </a:rPr>
              <a:t>KQ: 32</a:t>
            </a:r>
          </a:p>
        </p:txBody>
      </p:sp>
      <p:sp>
        <p:nvSpPr>
          <p:cNvPr id="7" name="TextBox 7"/>
          <p:cNvSpPr txBox="1"/>
          <p:nvPr/>
        </p:nvSpPr>
        <p:spPr>
          <a:xfrm>
            <a:off x="2057970" y="2152842"/>
            <a:ext cx="2594095" cy="795089"/>
          </a:xfrm>
          <a:prstGeom prst="rect">
            <a:avLst/>
          </a:prstGeom>
        </p:spPr>
        <p:txBody>
          <a:bodyPr lIns="0" tIns="0" rIns="0" bIns="0" rtlCol="0" anchor="t">
            <a:spAutoFit/>
          </a:bodyPr>
          <a:lstStyle/>
          <a:p>
            <a:pPr algn="ctr">
              <a:lnSpc>
                <a:spcPts val="3120"/>
              </a:lnSpc>
            </a:pPr>
            <a:r>
              <a:rPr lang="en-US" sz="2600" b="1" spc="-52" dirty="0" smtClean="0">
                <a:solidFill>
                  <a:srgbClr val="FFFFFF"/>
                </a:solidFill>
                <a:latin typeface="Cabin Bold"/>
                <a:ea typeface="Cabin Bold"/>
                <a:cs typeface="Cabin Bold"/>
                <a:sym typeface="Cabin Bold"/>
              </a:rPr>
              <a:t>TH1 :  ( - ) </a:t>
            </a:r>
          </a:p>
          <a:p>
            <a:pPr algn="ctr">
              <a:lnSpc>
                <a:spcPts val="3120"/>
              </a:lnSpc>
            </a:pPr>
            <a:r>
              <a:rPr lang="en-US" sz="2600" b="1" spc="-52" dirty="0" smtClean="0">
                <a:solidFill>
                  <a:srgbClr val="FFFFFF"/>
                </a:solidFill>
                <a:latin typeface="Cabin Bold"/>
                <a:ea typeface="Cabin Bold"/>
                <a:cs typeface="Cabin Bold"/>
                <a:sym typeface="Cabin Bold"/>
              </a:rPr>
              <a:t>KQ</a:t>
            </a:r>
            <a:r>
              <a:rPr lang="en-US" sz="2600" b="1" spc="-52" dirty="0">
                <a:solidFill>
                  <a:srgbClr val="FFFFFF"/>
                </a:solidFill>
                <a:latin typeface="Cabin Bold"/>
                <a:ea typeface="Cabin Bold"/>
                <a:cs typeface="Cabin Bold"/>
                <a:sym typeface="Cabin Bold"/>
              </a:rPr>
              <a:t>: 120,75</a:t>
            </a:r>
          </a:p>
        </p:txBody>
      </p:sp>
      <p:sp>
        <p:nvSpPr>
          <p:cNvPr id="8" name="Freeform 8"/>
          <p:cNvSpPr/>
          <p:nvPr/>
        </p:nvSpPr>
        <p:spPr>
          <a:xfrm>
            <a:off x="5287648" y="1646359"/>
            <a:ext cx="4931084" cy="3305309"/>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8">
              <a:extLst>
                <a:ext uri="{96DAC541-7B7A-43D3-8B79-37D633B846F1}">
                  <asvg:svgBlip xmlns="" xmlns:asvg="http://schemas.microsoft.com/office/drawing/2016/SVG/main" r:embed="rId9"/>
                </a:ext>
              </a:extLst>
            </a:blip>
            <a:stretch>
              <a:fillRect l="-226" r="-226"/>
            </a:stretch>
          </a:blipFill>
        </p:spPr>
      </p:sp>
      <p:sp>
        <p:nvSpPr>
          <p:cNvPr id="9" name="TextBox 9"/>
          <p:cNvSpPr txBox="1"/>
          <p:nvPr/>
        </p:nvSpPr>
        <p:spPr>
          <a:xfrm>
            <a:off x="5702864" y="3601300"/>
            <a:ext cx="4100652" cy="872034"/>
          </a:xfrm>
          <a:prstGeom prst="rect">
            <a:avLst/>
          </a:prstGeom>
        </p:spPr>
        <p:txBody>
          <a:bodyPr lIns="0" tIns="0" rIns="0" bIns="0" rtlCol="0" anchor="t">
            <a:spAutoFit/>
          </a:bodyPr>
          <a:lstStyle/>
          <a:p>
            <a:pPr algn="ctr">
              <a:lnSpc>
                <a:spcPts val="3354"/>
              </a:lnSpc>
            </a:pPr>
            <a:r>
              <a:rPr lang="en-US" sz="2600" b="1" spc="-52">
                <a:solidFill>
                  <a:srgbClr val="FC95AA"/>
                </a:solidFill>
                <a:latin typeface="Cabin Bold"/>
                <a:ea typeface="Cabin Bold"/>
                <a:cs typeface="Cabin Bold"/>
                <a:sym typeface="Cabin Bold"/>
              </a:rPr>
              <a:t>CHỌN 2 SỐ VÀ LÀM MỘT PHÉP TÍNH?</a:t>
            </a:r>
          </a:p>
        </p:txBody>
      </p:sp>
      <p:sp>
        <p:nvSpPr>
          <p:cNvPr id="10" name="TextBox 10"/>
          <p:cNvSpPr txBox="1"/>
          <p:nvPr/>
        </p:nvSpPr>
        <p:spPr>
          <a:xfrm>
            <a:off x="5702864" y="2278187"/>
            <a:ext cx="3898380" cy="474489"/>
          </a:xfrm>
          <a:prstGeom prst="rect">
            <a:avLst/>
          </a:prstGeom>
        </p:spPr>
        <p:txBody>
          <a:bodyPr lIns="0" tIns="0" rIns="0" bIns="0" rtlCol="0" anchor="t">
            <a:spAutoFit/>
          </a:bodyPr>
          <a:lstStyle/>
          <a:p>
            <a:pPr marL="0" lvl="1" algn="ctr">
              <a:lnSpc>
                <a:spcPts val="3725"/>
              </a:lnSpc>
            </a:pPr>
            <a:r>
              <a:rPr lang="en-US" sz="2933">
                <a:solidFill>
                  <a:srgbClr val="FFFFFF"/>
                </a:solidFill>
                <a:latin typeface="Cabin"/>
                <a:ea typeface="Cabin"/>
                <a:cs typeface="Cabin"/>
                <a:sym typeface="Cabin"/>
              </a:rPr>
              <a:t>-3,2 ; -0,75 ; 120 ; -0,1</a:t>
            </a:r>
          </a:p>
        </p:txBody>
      </p:sp>
      <p:sp>
        <p:nvSpPr>
          <p:cNvPr id="11" name="Freeform 11"/>
          <p:cNvSpPr/>
          <p:nvPr/>
        </p:nvSpPr>
        <p:spPr>
          <a:xfrm>
            <a:off x="-285692" y="3687216"/>
            <a:ext cx="1603357" cy="4499216"/>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0" y="2146895"/>
            <a:ext cx="1279099" cy="1781023"/>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flipH="1">
            <a:off x="9424743" y="2265842"/>
            <a:ext cx="2669075" cy="5477581"/>
          </a:xfrm>
          <a:custGeom>
            <a:avLst/>
            <a:gdLst/>
            <a:ahLst/>
            <a:cxnLst/>
            <a:rect l="l" t="t" r="r" b="b"/>
            <a:pathLst>
              <a:path w="4003613" h="8216371">
                <a:moveTo>
                  <a:pt x="4003613" y="0"/>
                </a:moveTo>
                <a:lnTo>
                  <a:pt x="0" y="0"/>
                </a:lnTo>
                <a:lnTo>
                  <a:pt x="0" y="8216371"/>
                </a:lnTo>
                <a:lnTo>
                  <a:pt x="4003613" y="8216371"/>
                </a:lnTo>
                <a:lnTo>
                  <a:pt x="400361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4"/>
          <p:cNvSpPr txBox="1"/>
          <p:nvPr/>
        </p:nvSpPr>
        <p:spPr>
          <a:xfrm>
            <a:off x="2057970" y="714290"/>
            <a:ext cx="8076061" cy="614079"/>
          </a:xfrm>
          <a:prstGeom prst="rect">
            <a:avLst/>
          </a:prstGeom>
        </p:spPr>
        <p:txBody>
          <a:bodyPr lIns="0" tIns="0" rIns="0" bIns="0" rtlCol="0" anchor="t">
            <a:spAutoFit/>
          </a:bodyPr>
          <a:lstStyle/>
          <a:p>
            <a:pPr algn="ctr">
              <a:lnSpc>
                <a:spcPts val="5079"/>
              </a:lnSpc>
            </a:pPr>
            <a:r>
              <a:rPr lang="en-US" sz="4232" b="1" spc="-84" dirty="0" err="1" smtClean="0">
                <a:solidFill>
                  <a:srgbClr val="372929"/>
                </a:solidFill>
                <a:latin typeface="Cabin Bold"/>
                <a:ea typeface="Cabin Bold"/>
                <a:cs typeface="Cabin Bold"/>
                <a:sym typeface="Cabin Bold"/>
              </a:rPr>
              <a:t>Thử</a:t>
            </a:r>
            <a:r>
              <a:rPr lang="en-US" sz="4232" b="1" spc="-84" dirty="0" smtClean="0">
                <a:solidFill>
                  <a:srgbClr val="372929"/>
                </a:solidFill>
                <a:latin typeface="Cabin Bold"/>
                <a:ea typeface="Cabin Bold"/>
                <a:cs typeface="Cabin Bold"/>
                <a:sym typeface="Cabin Bold"/>
              </a:rPr>
              <a:t> </a:t>
            </a:r>
            <a:r>
              <a:rPr lang="en-US" sz="4232" b="1" spc="-84" dirty="0" err="1" smtClean="0">
                <a:solidFill>
                  <a:srgbClr val="372929"/>
                </a:solidFill>
                <a:latin typeface="Cabin Bold"/>
                <a:ea typeface="Cabin Bold"/>
                <a:cs typeface="Cabin Bold"/>
                <a:sym typeface="Cabin Bold"/>
              </a:rPr>
              <a:t>thách</a:t>
            </a:r>
            <a:r>
              <a:rPr lang="en-US" sz="4232" b="1" spc="-84" dirty="0" smtClean="0">
                <a:solidFill>
                  <a:srgbClr val="372929"/>
                </a:solidFill>
                <a:latin typeface="Cabin Bold"/>
                <a:ea typeface="Cabin Bold"/>
                <a:cs typeface="Cabin Bold"/>
                <a:sym typeface="Cabin Bold"/>
              </a:rPr>
              <a:t> </a:t>
            </a:r>
            <a:r>
              <a:rPr lang="en-US" sz="4232" b="1" spc="-84" dirty="0" err="1" smtClean="0">
                <a:solidFill>
                  <a:srgbClr val="372929"/>
                </a:solidFill>
                <a:latin typeface="Cabin Bold"/>
                <a:ea typeface="Cabin Bold"/>
                <a:cs typeface="Cabin Bold"/>
                <a:sym typeface="Cabin Bold"/>
              </a:rPr>
              <a:t>nhỏ</a:t>
            </a:r>
            <a:r>
              <a:rPr lang="en-US" sz="4232" b="1" spc="-84" dirty="0" smtClean="0">
                <a:solidFill>
                  <a:srgbClr val="372929"/>
                </a:solidFill>
                <a:latin typeface="Cabin Bold"/>
                <a:ea typeface="Cabin Bold"/>
                <a:cs typeface="Cabin Bold"/>
                <a:sym typeface="Cabin Bold"/>
              </a:rPr>
              <a:t>.</a:t>
            </a:r>
            <a:endParaRPr lang="en-US" sz="4232" b="1" spc="-84" dirty="0">
              <a:solidFill>
                <a:srgbClr val="372929"/>
              </a:solidFill>
              <a:latin typeface="Cabin Bold"/>
              <a:ea typeface="Cabin Bold"/>
              <a:cs typeface="Cabin Bold"/>
              <a:sym typeface="Cabin Bold"/>
            </a:endParaRPr>
          </a:p>
        </p:txBody>
      </p:sp>
    </p:spTree>
    <p:extLst>
      <p:ext uri="{BB962C8B-B14F-4D97-AF65-F5344CB8AC3E}">
        <p14:creationId xmlns:p14="http://schemas.microsoft.com/office/powerpoint/2010/main" val="2878171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915434" y="5458556"/>
            <a:ext cx="5473261" cy="2975464"/>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115105" y="5458556"/>
            <a:ext cx="4910675" cy="2975464"/>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 xmlns:asvg="http://schemas.microsoft.com/office/drawing/2016/SVG/main" r:embed="rId5"/>
                </a:ext>
              </a:extLst>
            </a:blip>
            <a:stretch>
              <a:fillRect l="-11456"/>
            </a:stretch>
          </a:blipFill>
        </p:spPr>
      </p:sp>
      <p:sp>
        <p:nvSpPr>
          <p:cNvPr id="5" name="Freeform 5"/>
          <p:cNvSpPr/>
          <p:nvPr/>
        </p:nvSpPr>
        <p:spPr>
          <a:xfrm>
            <a:off x="1709991" y="1646359"/>
            <a:ext cx="3272431" cy="3290378"/>
          </a:xfrm>
          <a:custGeom>
            <a:avLst/>
            <a:gdLst/>
            <a:ahLst/>
            <a:cxnLst/>
            <a:rect l="l" t="t" r="r" b="b"/>
            <a:pathLst>
              <a:path w="4908646" h="4935567">
                <a:moveTo>
                  <a:pt x="0" y="0"/>
                </a:moveTo>
                <a:lnTo>
                  <a:pt x="4908646" y="0"/>
                </a:lnTo>
                <a:lnTo>
                  <a:pt x="4908646" y="4935567"/>
                </a:lnTo>
                <a:lnTo>
                  <a:pt x="0" y="4935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189292" y="3191513"/>
            <a:ext cx="2313831" cy="397545"/>
          </a:xfrm>
          <a:prstGeom prst="rect">
            <a:avLst/>
          </a:prstGeom>
        </p:spPr>
        <p:txBody>
          <a:bodyPr lIns="0" tIns="0" rIns="0" bIns="0" rtlCol="0" anchor="t">
            <a:spAutoFit/>
          </a:bodyPr>
          <a:lstStyle/>
          <a:p>
            <a:pPr algn="ctr">
              <a:lnSpc>
                <a:spcPts val="3143"/>
              </a:lnSpc>
            </a:pPr>
            <a:r>
              <a:rPr lang="en-US" sz="2733" b="1" dirty="0" smtClean="0">
                <a:solidFill>
                  <a:srgbClr val="FFFFFF"/>
                </a:solidFill>
                <a:latin typeface="Cabin Bold"/>
                <a:ea typeface="Cabin Bold"/>
                <a:cs typeface="Cabin Bold"/>
                <a:sym typeface="Cabin Bold"/>
              </a:rPr>
              <a:t>120 – (-0,75)</a:t>
            </a:r>
            <a:endParaRPr lang="en-US" sz="2733" b="1" dirty="0">
              <a:solidFill>
                <a:srgbClr val="FFFFFF"/>
              </a:solidFill>
              <a:latin typeface="Cabin Bold"/>
              <a:ea typeface="Cabin Bold"/>
              <a:cs typeface="Cabin Bold"/>
              <a:sym typeface="Cabin Bold"/>
            </a:endParaRPr>
          </a:p>
        </p:txBody>
      </p:sp>
      <p:sp>
        <p:nvSpPr>
          <p:cNvPr id="7" name="TextBox 7"/>
          <p:cNvSpPr txBox="1"/>
          <p:nvPr/>
        </p:nvSpPr>
        <p:spPr>
          <a:xfrm>
            <a:off x="2057970" y="2152842"/>
            <a:ext cx="2594095" cy="795089"/>
          </a:xfrm>
          <a:prstGeom prst="rect">
            <a:avLst/>
          </a:prstGeom>
        </p:spPr>
        <p:txBody>
          <a:bodyPr lIns="0" tIns="0" rIns="0" bIns="0" rtlCol="0" anchor="t">
            <a:spAutoFit/>
          </a:bodyPr>
          <a:lstStyle/>
          <a:p>
            <a:pPr algn="ctr">
              <a:lnSpc>
                <a:spcPts val="3120"/>
              </a:lnSpc>
            </a:pPr>
            <a:r>
              <a:rPr lang="en-US" sz="2600" b="1" spc="-52" dirty="0" smtClean="0">
                <a:solidFill>
                  <a:srgbClr val="FFFFFF"/>
                </a:solidFill>
                <a:latin typeface="Cabin Bold"/>
                <a:ea typeface="Cabin Bold"/>
                <a:cs typeface="Cabin Bold"/>
                <a:sym typeface="Cabin Bold"/>
              </a:rPr>
              <a:t>TH1 :  ( - ) </a:t>
            </a:r>
          </a:p>
          <a:p>
            <a:pPr algn="ctr">
              <a:lnSpc>
                <a:spcPts val="3120"/>
              </a:lnSpc>
            </a:pPr>
            <a:r>
              <a:rPr lang="en-US" sz="2600" b="1" spc="-52" dirty="0" smtClean="0">
                <a:solidFill>
                  <a:srgbClr val="FFFFFF"/>
                </a:solidFill>
                <a:latin typeface="Cabin Bold"/>
                <a:ea typeface="Cabin Bold"/>
                <a:cs typeface="Cabin Bold"/>
                <a:sym typeface="Cabin Bold"/>
              </a:rPr>
              <a:t>KQ</a:t>
            </a:r>
            <a:r>
              <a:rPr lang="en-US" sz="2600" b="1" spc="-52" dirty="0">
                <a:solidFill>
                  <a:srgbClr val="FFFFFF"/>
                </a:solidFill>
                <a:latin typeface="Cabin Bold"/>
                <a:ea typeface="Cabin Bold"/>
                <a:cs typeface="Cabin Bold"/>
                <a:sym typeface="Cabin Bold"/>
              </a:rPr>
              <a:t>: 120,75</a:t>
            </a:r>
          </a:p>
        </p:txBody>
      </p:sp>
      <p:sp>
        <p:nvSpPr>
          <p:cNvPr id="8" name="Freeform 8"/>
          <p:cNvSpPr/>
          <p:nvPr/>
        </p:nvSpPr>
        <p:spPr>
          <a:xfrm>
            <a:off x="5287648" y="1646359"/>
            <a:ext cx="4931084" cy="3305309"/>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8">
              <a:extLst>
                <a:ext uri="{96DAC541-7B7A-43D3-8B79-37D633B846F1}">
                  <asvg:svgBlip xmlns="" xmlns:asvg="http://schemas.microsoft.com/office/drawing/2016/SVG/main" r:embed="rId9"/>
                </a:ext>
              </a:extLst>
            </a:blip>
            <a:stretch>
              <a:fillRect l="-226" r="-226"/>
            </a:stretch>
          </a:blipFill>
        </p:spPr>
      </p:sp>
      <p:sp>
        <p:nvSpPr>
          <p:cNvPr id="10" name="TextBox 10"/>
          <p:cNvSpPr txBox="1"/>
          <p:nvPr/>
        </p:nvSpPr>
        <p:spPr>
          <a:xfrm>
            <a:off x="5702864" y="2278187"/>
            <a:ext cx="3898380" cy="948978"/>
          </a:xfrm>
          <a:prstGeom prst="rect">
            <a:avLst/>
          </a:prstGeom>
        </p:spPr>
        <p:txBody>
          <a:bodyPr lIns="0" tIns="0" rIns="0" bIns="0" rtlCol="0" anchor="t">
            <a:spAutoFit/>
          </a:bodyPr>
          <a:lstStyle/>
          <a:p>
            <a:pPr marL="0" lvl="1" algn="ctr">
              <a:lnSpc>
                <a:spcPts val="3725"/>
              </a:lnSpc>
            </a:pPr>
            <a:r>
              <a:rPr lang="en-US" sz="2933" dirty="0" smtClean="0">
                <a:solidFill>
                  <a:srgbClr val="FFFFFF"/>
                </a:solidFill>
                <a:latin typeface="Cabin"/>
                <a:ea typeface="Cabin"/>
                <a:cs typeface="Cabin"/>
                <a:sym typeface="Cabin"/>
              </a:rPr>
              <a:t>TH2 :</a:t>
            </a:r>
          </a:p>
          <a:p>
            <a:pPr marL="0" lvl="1" algn="ctr">
              <a:lnSpc>
                <a:spcPts val="3725"/>
              </a:lnSpc>
            </a:pPr>
            <a:r>
              <a:rPr lang="en-US" sz="2933" dirty="0" smtClean="0">
                <a:solidFill>
                  <a:srgbClr val="FFFFFF"/>
                </a:solidFill>
                <a:latin typeface="Cabin"/>
                <a:ea typeface="Cabin"/>
                <a:cs typeface="Cabin"/>
                <a:sym typeface="Cabin"/>
              </a:rPr>
              <a:t>(-3,2) : (-0,1)= 32</a:t>
            </a:r>
            <a:endParaRPr lang="en-US" sz="2933" dirty="0">
              <a:solidFill>
                <a:srgbClr val="FFFFFF"/>
              </a:solidFill>
              <a:latin typeface="Cabin"/>
              <a:ea typeface="Cabin"/>
              <a:cs typeface="Cabin"/>
              <a:sym typeface="Cabin"/>
            </a:endParaRPr>
          </a:p>
        </p:txBody>
      </p:sp>
      <p:sp>
        <p:nvSpPr>
          <p:cNvPr id="11" name="Freeform 11"/>
          <p:cNvSpPr/>
          <p:nvPr/>
        </p:nvSpPr>
        <p:spPr>
          <a:xfrm>
            <a:off x="-285692" y="3687216"/>
            <a:ext cx="1603357" cy="4499216"/>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0" y="2146895"/>
            <a:ext cx="1279099" cy="1781023"/>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flipH="1">
            <a:off x="9424743" y="2265842"/>
            <a:ext cx="2669075" cy="5477581"/>
          </a:xfrm>
          <a:custGeom>
            <a:avLst/>
            <a:gdLst/>
            <a:ahLst/>
            <a:cxnLst/>
            <a:rect l="l" t="t" r="r" b="b"/>
            <a:pathLst>
              <a:path w="4003613" h="8216371">
                <a:moveTo>
                  <a:pt x="4003613" y="0"/>
                </a:moveTo>
                <a:lnTo>
                  <a:pt x="0" y="0"/>
                </a:lnTo>
                <a:lnTo>
                  <a:pt x="0" y="8216371"/>
                </a:lnTo>
                <a:lnTo>
                  <a:pt x="4003613" y="8216371"/>
                </a:lnTo>
                <a:lnTo>
                  <a:pt x="4003613"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4"/>
          <p:cNvSpPr txBox="1"/>
          <p:nvPr/>
        </p:nvSpPr>
        <p:spPr>
          <a:xfrm>
            <a:off x="2057970" y="714290"/>
            <a:ext cx="8076061" cy="614079"/>
          </a:xfrm>
          <a:prstGeom prst="rect">
            <a:avLst/>
          </a:prstGeom>
        </p:spPr>
        <p:txBody>
          <a:bodyPr lIns="0" tIns="0" rIns="0" bIns="0" rtlCol="0" anchor="t">
            <a:spAutoFit/>
          </a:bodyPr>
          <a:lstStyle/>
          <a:p>
            <a:pPr algn="ctr">
              <a:lnSpc>
                <a:spcPts val="5079"/>
              </a:lnSpc>
            </a:pPr>
            <a:r>
              <a:rPr lang="en-US" sz="4232" b="1" spc="-84" dirty="0" smtClean="0">
                <a:solidFill>
                  <a:srgbClr val="372929"/>
                </a:solidFill>
                <a:latin typeface="Cabin Bold"/>
                <a:ea typeface="Cabin Bold"/>
                <a:cs typeface="Cabin Bold"/>
                <a:sym typeface="Cabin Bold"/>
              </a:rPr>
              <a:t>HOẠT ĐỘNG CẶP ĐÔI.</a:t>
            </a:r>
            <a:endParaRPr lang="en-US" sz="4232" b="1" spc="-84" dirty="0">
              <a:solidFill>
                <a:srgbClr val="372929"/>
              </a:solidFill>
              <a:latin typeface="Cabin Bold"/>
              <a:ea typeface="Cabin Bold"/>
              <a:cs typeface="Cabin Bold"/>
              <a:sym typeface="Cabin Bold"/>
            </a:endParaRPr>
          </a:p>
        </p:txBody>
      </p:sp>
    </p:spTree>
    <p:extLst>
      <p:ext uri="{BB962C8B-B14F-4D97-AF65-F5344CB8AC3E}">
        <p14:creationId xmlns:p14="http://schemas.microsoft.com/office/powerpoint/2010/main" val="1550249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78D72"/>
        </a:solidFill>
        <a:effectLst/>
      </p:bgPr>
    </p:bg>
    <p:spTree>
      <p:nvGrpSpPr>
        <p:cNvPr id="1" name=""/>
        <p:cNvGrpSpPr/>
        <p:nvPr/>
      </p:nvGrpSpPr>
      <p:grpSpPr>
        <a:xfrm>
          <a:off x="0" y="0"/>
          <a:ext cx="0" cy="0"/>
          <a:chOff x="0" y="0"/>
          <a:chExt cx="0" cy="0"/>
        </a:xfrm>
      </p:grpSpPr>
      <p:grpSp>
        <p:nvGrpSpPr>
          <p:cNvPr id="2" name="Group 2"/>
          <p:cNvGrpSpPr/>
          <p:nvPr/>
        </p:nvGrpSpPr>
        <p:grpSpPr>
          <a:xfrm>
            <a:off x="9496942" y="-134148"/>
            <a:ext cx="3326498" cy="7255822"/>
            <a:chOff x="0" y="0"/>
            <a:chExt cx="1314172" cy="2866498"/>
          </a:xfrm>
        </p:grpSpPr>
        <p:sp>
          <p:nvSpPr>
            <p:cNvPr id="3" name="Freeform 3"/>
            <p:cNvSpPr/>
            <p:nvPr/>
          </p:nvSpPr>
          <p:spPr>
            <a:xfrm>
              <a:off x="0" y="0"/>
              <a:ext cx="1314172" cy="2866498"/>
            </a:xfrm>
            <a:custGeom>
              <a:avLst/>
              <a:gdLst/>
              <a:ahLst/>
              <a:cxnLst/>
              <a:rect l="l" t="t" r="r" b="b"/>
              <a:pathLst>
                <a:path w="1314172" h="2866498">
                  <a:moveTo>
                    <a:pt x="0" y="0"/>
                  </a:moveTo>
                  <a:lnTo>
                    <a:pt x="1314172" y="0"/>
                  </a:lnTo>
                  <a:lnTo>
                    <a:pt x="1314172" y="2866498"/>
                  </a:lnTo>
                  <a:lnTo>
                    <a:pt x="0" y="2866498"/>
                  </a:lnTo>
                  <a:close/>
                </a:path>
              </a:pathLst>
            </a:custGeom>
            <a:solidFill>
              <a:srgbClr val="243B3B"/>
            </a:solidFill>
          </p:spPr>
        </p:sp>
        <p:sp>
          <p:nvSpPr>
            <p:cNvPr id="4" name="TextBox 4"/>
            <p:cNvSpPr txBox="1"/>
            <p:nvPr/>
          </p:nvSpPr>
          <p:spPr>
            <a:xfrm>
              <a:off x="0" y="0"/>
              <a:ext cx="1314172" cy="2866498"/>
            </a:xfrm>
            <a:prstGeom prst="rect">
              <a:avLst/>
            </a:prstGeom>
          </p:spPr>
          <p:txBody>
            <a:bodyPr lIns="33867" tIns="33867" rIns="33867" bIns="33867" rtlCol="0" anchor="ctr"/>
            <a:lstStyle/>
            <a:p>
              <a:pPr algn="ctr">
                <a:lnSpc>
                  <a:spcPts val="1539"/>
                </a:lnSpc>
              </a:pPr>
              <a:endParaRPr sz="1200">
                <a:solidFill>
                  <a:prstClr val="black"/>
                </a:solidFill>
              </a:endParaRPr>
            </a:p>
          </p:txBody>
        </p:sp>
      </p:grpSp>
      <p:grpSp>
        <p:nvGrpSpPr>
          <p:cNvPr id="5" name="Group 5"/>
          <p:cNvGrpSpPr>
            <a:grpSpLocks noChangeAspect="1"/>
          </p:cNvGrpSpPr>
          <p:nvPr/>
        </p:nvGrpSpPr>
        <p:grpSpPr>
          <a:xfrm>
            <a:off x="9496942" y="2762452"/>
            <a:ext cx="4257538" cy="4359221"/>
            <a:chOff x="0" y="0"/>
            <a:chExt cx="6168390" cy="6315710"/>
          </a:xfrm>
        </p:grpSpPr>
        <p:sp>
          <p:nvSpPr>
            <p:cNvPr id="6" name="Freeform 6"/>
            <p:cNvSpPr/>
            <p:nvPr/>
          </p:nvSpPr>
          <p:spPr>
            <a:xfrm>
              <a:off x="-171450" y="-191770"/>
              <a:ext cx="6543040" cy="6516370"/>
            </a:xfrm>
            <a:custGeom>
              <a:avLst/>
              <a:gdLst/>
              <a:ahLst/>
              <a:cxnLst/>
              <a:rect l="l" t="t" r="r" b="b"/>
              <a:pathLst>
                <a:path w="6543040" h="6516370">
                  <a:moveTo>
                    <a:pt x="2223770" y="433070"/>
                  </a:moveTo>
                  <a:cubicBezTo>
                    <a:pt x="2489200" y="0"/>
                    <a:pt x="3600450" y="165100"/>
                    <a:pt x="4716780" y="807720"/>
                  </a:cubicBezTo>
                  <a:cubicBezTo>
                    <a:pt x="5839460" y="1454150"/>
                    <a:pt x="6543040" y="2339340"/>
                    <a:pt x="6287770" y="2783840"/>
                  </a:cubicBezTo>
                  <a:cubicBezTo>
                    <a:pt x="6088380" y="3130550"/>
                    <a:pt x="5363210" y="3107690"/>
                    <a:pt x="4519930" y="2772410"/>
                  </a:cubicBezTo>
                  <a:cubicBezTo>
                    <a:pt x="5081270" y="4159250"/>
                    <a:pt x="5160009" y="5410200"/>
                    <a:pt x="4682489" y="5618480"/>
                  </a:cubicBezTo>
                  <a:cubicBezTo>
                    <a:pt x="4624069" y="5642610"/>
                    <a:pt x="4560569" y="5652770"/>
                    <a:pt x="4498339" y="5646420"/>
                  </a:cubicBezTo>
                  <a:cubicBezTo>
                    <a:pt x="4113530" y="5673090"/>
                    <a:pt x="3516630" y="5373370"/>
                    <a:pt x="2901949" y="4851400"/>
                  </a:cubicBezTo>
                  <a:cubicBezTo>
                    <a:pt x="2927349" y="5756910"/>
                    <a:pt x="2726689" y="6428740"/>
                    <a:pt x="2358389" y="6499860"/>
                  </a:cubicBezTo>
                  <a:cubicBezTo>
                    <a:pt x="2332989" y="6504940"/>
                    <a:pt x="2307589" y="6506210"/>
                    <a:pt x="2283459" y="6506210"/>
                  </a:cubicBezTo>
                  <a:cubicBezTo>
                    <a:pt x="1926589" y="6516370"/>
                    <a:pt x="1342389" y="6111240"/>
                    <a:pt x="847089" y="5477510"/>
                  </a:cubicBezTo>
                  <a:cubicBezTo>
                    <a:pt x="245110" y="4711700"/>
                    <a:pt x="0" y="3898900"/>
                    <a:pt x="298450" y="3665220"/>
                  </a:cubicBezTo>
                  <a:cubicBezTo>
                    <a:pt x="430530" y="3562350"/>
                    <a:pt x="645160" y="3589020"/>
                    <a:pt x="895350" y="3716020"/>
                  </a:cubicBezTo>
                  <a:cubicBezTo>
                    <a:pt x="784860" y="2848610"/>
                    <a:pt x="858520" y="2099310"/>
                    <a:pt x="1078230" y="1718310"/>
                  </a:cubicBezTo>
                  <a:cubicBezTo>
                    <a:pt x="1099820" y="1657350"/>
                    <a:pt x="1136650" y="1602740"/>
                    <a:pt x="1184910" y="1558290"/>
                  </a:cubicBezTo>
                  <a:cubicBezTo>
                    <a:pt x="1221740" y="1525270"/>
                    <a:pt x="1264920" y="1499870"/>
                    <a:pt x="1310640" y="1483360"/>
                  </a:cubicBezTo>
                  <a:cubicBezTo>
                    <a:pt x="1336040" y="1471930"/>
                    <a:pt x="1362710" y="1463040"/>
                    <a:pt x="1390650" y="1457960"/>
                  </a:cubicBezTo>
                  <a:cubicBezTo>
                    <a:pt x="1418590" y="1452880"/>
                    <a:pt x="1447800" y="1450340"/>
                    <a:pt x="1475740" y="1452880"/>
                  </a:cubicBezTo>
                  <a:cubicBezTo>
                    <a:pt x="1648460" y="1445260"/>
                    <a:pt x="1860550" y="1501140"/>
                    <a:pt x="2096770" y="1610360"/>
                  </a:cubicBezTo>
                  <a:cubicBezTo>
                    <a:pt x="2021840" y="1071880"/>
                    <a:pt x="2059940" y="647700"/>
                    <a:pt x="2223770" y="433070"/>
                  </a:cubicBezTo>
                  <a:lnTo>
                    <a:pt x="2223770" y="433070"/>
                  </a:lnTo>
                  <a:close/>
                </a:path>
              </a:pathLst>
            </a:custGeom>
            <a:blipFill>
              <a:blip r:embed="rId2"/>
              <a:stretch>
                <a:fillRect l="-55979" r="-26001"/>
              </a:stretch>
            </a:blipFill>
          </p:spPr>
        </p:sp>
      </p:grpSp>
      <p:sp>
        <p:nvSpPr>
          <p:cNvPr id="7" name="TextBox 7"/>
          <p:cNvSpPr txBox="1"/>
          <p:nvPr/>
        </p:nvSpPr>
        <p:spPr>
          <a:xfrm>
            <a:off x="127463" y="81920"/>
            <a:ext cx="9654764" cy="538289"/>
          </a:xfrm>
          <a:prstGeom prst="rect">
            <a:avLst/>
          </a:prstGeom>
        </p:spPr>
        <p:txBody>
          <a:bodyPr wrap="square" lIns="0" tIns="0" rIns="0" bIns="0" rtlCol="0" anchor="t">
            <a:spAutoFit/>
          </a:bodyPr>
          <a:lstStyle/>
          <a:p>
            <a:pPr>
              <a:lnSpc>
                <a:spcPts val="4566"/>
              </a:lnSpc>
            </a:pPr>
            <a:r>
              <a:rPr lang="en-US" sz="3284" b="1" dirty="0">
                <a:solidFill>
                  <a:srgbClr val="FFFF00"/>
                </a:solidFill>
                <a:latin typeface="Cabin Bold"/>
                <a:ea typeface="Cabin Bold"/>
                <a:cs typeface="Cabin Bold"/>
                <a:sym typeface="Cabin Bold"/>
              </a:rPr>
              <a:t>BÀI TOÁN THỰC </a:t>
            </a:r>
            <a:r>
              <a:rPr lang="en-US" sz="3284" b="1" dirty="0" smtClean="0">
                <a:solidFill>
                  <a:srgbClr val="FFFF00"/>
                </a:solidFill>
                <a:latin typeface="Cabin Bold"/>
                <a:ea typeface="Cabin Bold"/>
                <a:cs typeface="Cabin Bold"/>
                <a:sym typeface="Cabin Bold"/>
              </a:rPr>
              <a:t>TẾ - THẢO LUẬN NHÓM NHỎ </a:t>
            </a:r>
            <a:endParaRPr lang="en-US" sz="3284" b="1" dirty="0">
              <a:solidFill>
                <a:srgbClr val="FFFF00"/>
              </a:solidFill>
              <a:latin typeface="Cabin Bold"/>
              <a:ea typeface="Cabin Bold"/>
              <a:cs typeface="Cabin Bold"/>
              <a:sym typeface="Cabin Bold"/>
            </a:endParaRPr>
          </a:p>
        </p:txBody>
      </p:sp>
      <p:sp>
        <p:nvSpPr>
          <p:cNvPr id="8" name="TextBox 8"/>
          <p:cNvSpPr txBox="1"/>
          <p:nvPr/>
        </p:nvSpPr>
        <p:spPr>
          <a:xfrm>
            <a:off x="201812" y="3387977"/>
            <a:ext cx="9496941" cy="3141886"/>
          </a:xfrm>
          <a:prstGeom prst="rect">
            <a:avLst/>
          </a:prstGeom>
        </p:spPr>
        <p:txBody>
          <a:bodyPr lIns="0" tIns="0" rIns="0" bIns="0" rtlCol="0" anchor="t">
            <a:spAutoFit/>
          </a:bodyPr>
          <a:lstStyle/>
          <a:p>
            <a:pPr algn="ctr">
              <a:lnSpc>
                <a:spcPts val="4857"/>
              </a:lnSpc>
            </a:pPr>
            <a:r>
              <a:rPr lang="en-US" sz="2961" u="sng" dirty="0" err="1">
                <a:solidFill>
                  <a:srgbClr val="F3EDE0"/>
                </a:solidFill>
                <a:latin typeface="Cabin"/>
                <a:ea typeface="Cabin"/>
                <a:cs typeface="Cabin"/>
                <a:sym typeface="Cabin"/>
              </a:rPr>
              <a:t>Bài</a:t>
            </a:r>
            <a:r>
              <a:rPr lang="en-US" sz="2961" u="sng" dirty="0">
                <a:solidFill>
                  <a:srgbClr val="F3EDE0"/>
                </a:solidFill>
                <a:latin typeface="Cabin"/>
                <a:ea typeface="Cabin"/>
                <a:cs typeface="Cabin"/>
                <a:sym typeface="Cabin"/>
              </a:rPr>
              <a:t> </a:t>
            </a:r>
            <a:r>
              <a:rPr lang="en-US" sz="2961" u="sng" dirty="0" err="1">
                <a:solidFill>
                  <a:srgbClr val="F3EDE0"/>
                </a:solidFill>
                <a:latin typeface="Cabin"/>
                <a:ea typeface="Cabin"/>
                <a:cs typeface="Cabin"/>
                <a:sym typeface="Cabin"/>
              </a:rPr>
              <a:t>giải</a:t>
            </a:r>
            <a:r>
              <a:rPr lang="en-US" sz="2961" u="sng" dirty="0">
                <a:solidFill>
                  <a:srgbClr val="F3EDE0"/>
                </a:solidFill>
                <a:latin typeface="Cabin"/>
                <a:ea typeface="Cabin"/>
                <a:cs typeface="Cabin"/>
                <a:sym typeface="Cabin"/>
              </a:rPr>
              <a:t>: </a:t>
            </a:r>
          </a:p>
          <a:p>
            <a:pPr algn="ctr">
              <a:lnSpc>
                <a:spcPts val="4857"/>
              </a:lnSpc>
            </a:pPr>
            <a:r>
              <a:rPr lang="en-US" sz="2961" dirty="0" err="1">
                <a:solidFill>
                  <a:srgbClr val="F3EDE0"/>
                </a:solidFill>
                <a:latin typeface="Cabin"/>
                <a:ea typeface="Cabin"/>
                <a:cs typeface="Cabin"/>
                <a:sym typeface="Cabin"/>
              </a:rPr>
              <a:t>Đổi</a:t>
            </a:r>
            <a:r>
              <a:rPr lang="en-US" sz="2961" dirty="0">
                <a:solidFill>
                  <a:srgbClr val="F3EDE0"/>
                </a:solidFill>
                <a:latin typeface="Cabin"/>
                <a:ea typeface="Cabin"/>
                <a:cs typeface="Cabin"/>
                <a:sym typeface="Cabin"/>
              </a:rPr>
              <a:t> 3,764 </a:t>
            </a:r>
            <a:r>
              <a:rPr lang="en-US" sz="2961" dirty="0" err="1">
                <a:solidFill>
                  <a:srgbClr val="F3EDE0"/>
                </a:solidFill>
                <a:latin typeface="Cabin"/>
                <a:ea typeface="Cabin"/>
                <a:cs typeface="Cabin"/>
                <a:sym typeface="Cabin"/>
              </a:rPr>
              <a:t>triệu</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tấn</a:t>
            </a:r>
            <a:r>
              <a:rPr lang="en-US" sz="2961" dirty="0">
                <a:solidFill>
                  <a:srgbClr val="F3EDE0"/>
                </a:solidFill>
                <a:latin typeface="Cabin"/>
                <a:ea typeface="Cabin"/>
                <a:cs typeface="Cabin"/>
                <a:sym typeface="Cabin"/>
              </a:rPr>
              <a:t> = 3.764.000 </a:t>
            </a:r>
            <a:r>
              <a:rPr lang="en-US" sz="2961" dirty="0" err="1">
                <a:solidFill>
                  <a:srgbClr val="F3EDE0"/>
                </a:solidFill>
                <a:latin typeface="Cabin"/>
                <a:ea typeface="Cabin"/>
                <a:cs typeface="Cabin"/>
                <a:sym typeface="Cabin"/>
              </a:rPr>
              <a:t>tấn</a:t>
            </a:r>
            <a:endParaRPr lang="en-US" sz="2961" dirty="0">
              <a:solidFill>
                <a:srgbClr val="F3EDE0"/>
              </a:solidFill>
              <a:latin typeface="Cabin"/>
              <a:ea typeface="Cabin"/>
              <a:cs typeface="Cabin"/>
              <a:sym typeface="Cabin"/>
            </a:endParaRPr>
          </a:p>
          <a:p>
            <a:pPr>
              <a:lnSpc>
                <a:spcPts val="4857"/>
              </a:lnSpc>
            </a:pPr>
            <a:r>
              <a:rPr lang="en-US" sz="2961" dirty="0" err="1">
                <a:solidFill>
                  <a:srgbClr val="F3EDE0"/>
                </a:solidFill>
                <a:latin typeface="Cabin"/>
                <a:ea typeface="Cabin"/>
                <a:cs typeface="Cabin"/>
                <a:sym typeface="Cabin"/>
              </a:rPr>
              <a:t>Năm</a:t>
            </a:r>
            <a:r>
              <a:rPr lang="en-US" sz="2961" dirty="0">
                <a:solidFill>
                  <a:srgbClr val="F3EDE0"/>
                </a:solidFill>
                <a:latin typeface="Cabin"/>
                <a:ea typeface="Cabin"/>
                <a:cs typeface="Cabin"/>
                <a:sym typeface="Cabin"/>
              </a:rPr>
              <a:t> 2018 </a:t>
            </a:r>
            <a:r>
              <a:rPr lang="en-US" sz="2961" dirty="0" err="1">
                <a:solidFill>
                  <a:srgbClr val="F3EDE0"/>
                </a:solidFill>
                <a:latin typeface="Cabin"/>
                <a:ea typeface="Cabin"/>
                <a:cs typeface="Cabin"/>
                <a:sym typeface="Cabin"/>
              </a:rPr>
              <a:t>Việt</a:t>
            </a:r>
            <a:r>
              <a:rPr lang="en-US" sz="2961" dirty="0">
                <a:solidFill>
                  <a:srgbClr val="F3EDE0"/>
                </a:solidFill>
                <a:latin typeface="Cabin"/>
                <a:ea typeface="Cabin"/>
                <a:cs typeface="Cabin"/>
                <a:sym typeface="Cabin"/>
              </a:rPr>
              <a:t> Nam </a:t>
            </a:r>
            <a:r>
              <a:rPr lang="en-US" sz="2961" dirty="0" err="1">
                <a:solidFill>
                  <a:srgbClr val="F3EDE0"/>
                </a:solidFill>
                <a:latin typeface="Cabin"/>
                <a:ea typeface="Cabin"/>
                <a:cs typeface="Cabin"/>
                <a:sym typeface="Cabin"/>
              </a:rPr>
              <a:t>đã</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dùng</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số</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tấn</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gỗ</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để</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sản</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xuất</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được</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là</a:t>
            </a:r>
            <a:r>
              <a:rPr lang="en-US" sz="2961" dirty="0">
                <a:solidFill>
                  <a:srgbClr val="F3EDE0"/>
                </a:solidFill>
                <a:latin typeface="Cabin"/>
                <a:ea typeface="Cabin"/>
                <a:cs typeface="Cabin"/>
                <a:sym typeface="Cabin"/>
              </a:rPr>
              <a:t> : </a:t>
            </a:r>
          </a:p>
          <a:p>
            <a:pPr algn="ctr">
              <a:lnSpc>
                <a:spcPts val="4857"/>
              </a:lnSpc>
            </a:pPr>
            <a:r>
              <a:rPr lang="en-US" sz="2961" dirty="0">
                <a:solidFill>
                  <a:srgbClr val="F3EDE0"/>
                </a:solidFill>
                <a:latin typeface="Cabin"/>
                <a:ea typeface="Cabin"/>
                <a:cs typeface="Cabin"/>
                <a:sym typeface="Cabin"/>
              </a:rPr>
              <a:t>3 764 000 . 4,4  = </a:t>
            </a:r>
            <a:r>
              <a:rPr lang="en-US" sz="2961" dirty="0">
                <a:solidFill>
                  <a:schemeClr val="bg2"/>
                </a:solidFill>
                <a:latin typeface="Cabin"/>
                <a:ea typeface="Cabin"/>
                <a:cs typeface="Cabin"/>
                <a:sym typeface="Cabin"/>
              </a:rPr>
              <a:t>16.561.600</a:t>
            </a:r>
            <a:r>
              <a:rPr lang="en-US" sz="2961" dirty="0" smtClean="0">
                <a:solidFill>
                  <a:srgbClr val="F3EDE0"/>
                </a:solidFill>
                <a:latin typeface="Cabin"/>
                <a:ea typeface="Cabin"/>
                <a:cs typeface="Cabin"/>
                <a:sym typeface="Cabin"/>
              </a:rPr>
              <a:t> </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tấn</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gỗ</a:t>
            </a:r>
            <a:r>
              <a:rPr lang="en-US" sz="2961" dirty="0">
                <a:solidFill>
                  <a:srgbClr val="F3EDE0"/>
                </a:solidFill>
                <a:latin typeface="Cabin"/>
                <a:ea typeface="Cabin"/>
                <a:cs typeface="Cabin"/>
                <a:sym typeface="Cabin"/>
              </a:rPr>
              <a:t> )</a:t>
            </a:r>
          </a:p>
        </p:txBody>
      </p:sp>
      <p:sp>
        <p:nvSpPr>
          <p:cNvPr id="9" name="TextBox 9"/>
          <p:cNvSpPr txBox="1"/>
          <p:nvPr/>
        </p:nvSpPr>
        <p:spPr>
          <a:xfrm>
            <a:off x="285285" y="671825"/>
            <a:ext cx="9496941" cy="2150525"/>
          </a:xfrm>
          <a:prstGeom prst="rect">
            <a:avLst/>
          </a:prstGeom>
        </p:spPr>
        <p:txBody>
          <a:bodyPr lIns="0" tIns="0" rIns="0" bIns="0" rtlCol="0" anchor="t">
            <a:spAutoFit/>
          </a:bodyPr>
          <a:lstStyle/>
          <a:p>
            <a:pPr>
              <a:lnSpc>
                <a:spcPts val="4276"/>
              </a:lnSpc>
            </a:pPr>
            <a:r>
              <a:rPr lang="en-US" sz="2831" b="1" dirty="0" err="1">
                <a:solidFill>
                  <a:srgbClr val="F3EDE0"/>
                </a:solidFill>
                <a:latin typeface="Cabin Medium"/>
                <a:ea typeface="Cabin Medium"/>
                <a:cs typeface="Cabin Medium"/>
                <a:sym typeface="Cabin Medium"/>
              </a:rPr>
              <a:t>Năm</a:t>
            </a:r>
            <a:r>
              <a:rPr lang="en-US" sz="2831" b="1" dirty="0">
                <a:solidFill>
                  <a:srgbClr val="F3EDE0"/>
                </a:solidFill>
                <a:latin typeface="Cabin Medium"/>
                <a:ea typeface="Cabin Medium"/>
                <a:cs typeface="Cabin Medium"/>
                <a:sym typeface="Cabin Medium"/>
              </a:rPr>
              <a:t> 2018, </a:t>
            </a:r>
            <a:r>
              <a:rPr lang="en-US" sz="2831" b="1" dirty="0" err="1">
                <a:solidFill>
                  <a:srgbClr val="F3EDE0"/>
                </a:solidFill>
                <a:latin typeface="Cabin Medium"/>
                <a:ea typeface="Cabin Medium"/>
                <a:cs typeface="Cabin Medium"/>
                <a:sym typeface="Cabin Medium"/>
              </a:rPr>
              <a:t>ngành</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giấy</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Việt</a:t>
            </a:r>
            <a:r>
              <a:rPr lang="en-US" sz="2831" b="1" dirty="0">
                <a:solidFill>
                  <a:srgbClr val="F3EDE0"/>
                </a:solidFill>
                <a:latin typeface="Cabin Medium"/>
                <a:ea typeface="Cabin Medium"/>
                <a:cs typeface="Cabin Medium"/>
                <a:sym typeface="Cabin Medium"/>
              </a:rPr>
              <a:t> Nam </a:t>
            </a:r>
            <a:r>
              <a:rPr lang="en-US" sz="2831" b="1" dirty="0" err="1">
                <a:solidFill>
                  <a:srgbClr val="F3EDE0"/>
                </a:solidFill>
                <a:latin typeface="Cabin Medium"/>
                <a:ea typeface="Cabin Medium"/>
                <a:cs typeface="Cabin Medium"/>
                <a:sym typeface="Cabin Medium"/>
              </a:rPr>
              <a:t>sản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xuất</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được</a:t>
            </a:r>
            <a:r>
              <a:rPr lang="en-US" sz="2831" b="1" dirty="0">
                <a:solidFill>
                  <a:srgbClr val="F3EDE0"/>
                </a:solidFill>
                <a:latin typeface="Cabin Medium"/>
                <a:ea typeface="Cabin Medium"/>
                <a:cs typeface="Cabin Medium"/>
                <a:sym typeface="Cabin Medium"/>
              </a:rPr>
              <a:t> 3,674 </a:t>
            </a:r>
            <a:r>
              <a:rPr lang="en-US" sz="2831" b="1" dirty="0" err="1">
                <a:solidFill>
                  <a:srgbClr val="F3EDE0"/>
                </a:solidFill>
                <a:latin typeface="Cabin Medium"/>
                <a:ea typeface="Cabin Medium"/>
                <a:cs typeface="Cabin Medium"/>
                <a:sym typeface="Cabin Medium"/>
              </a:rPr>
              <a:t>triệu</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tấn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Biết</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rằng</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để</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sản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xuất</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ra</a:t>
            </a:r>
            <a:r>
              <a:rPr lang="en-US" sz="2831" b="1" dirty="0">
                <a:solidFill>
                  <a:srgbClr val="F3EDE0"/>
                </a:solidFill>
                <a:latin typeface="Cabin Medium"/>
                <a:ea typeface="Cabin Medium"/>
                <a:cs typeface="Cabin Medium"/>
                <a:sym typeface="Cabin Medium"/>
              </a:rPr>
              <a:t> 1 </a:t>
            </a:r>
            <a:r>
              <a:rPr lang="en-US" sz="2831" b="1" dirty="0" err="1">
                <a:solidFill>
                  <a:srgbClr val="F3EDE0"/>
                </a:solidFill>
                <a:latin typeface="Cabin Medium"/>
                <a:ea typeface="Cabin Medium"/>
                <a:cs typeface="Cabin Medium"/>
                <a:sym typeface="Cabin Medium"/>
              </a:rPr>
              <a:t>tấn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giấy</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phải</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dùng</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hết</a:t>
            </a:r>
            <a:r>
              <a:rPr lang="en-US" sz="2831" b="1" dirty="0">
                <a:solidFill>
                  <a:srgbClr val="F3EDE0"/>
                </a:solidFill>
                <a:latin typeface="Cabin Medium"/>
                <a:ea typeface="Cabin Medium"/>
                <a:cs typeface="Cabin Medium"/>
                <a:sym typeface="Cabin Medium"/>
              </a:rPr>
              <a:t> 4,4 </a:t>
            </a:r>
            <a:r>
              <a:rPr lang="en-US" sz="2831" b="1" dirty="0" err="1">
                <a:solidFill>
                  <a:srgbClr val="F3EDE0"/>
                </a:solidFill>
                <a:latin typeface="Cabin Medium"/>
                <a:ea typeface="Cabin Medium"/>
                <a:cs typeface="Cabin Medium"/>
                <a:sym typeface="Cabin Medium"/>
              </a:rPr>
              <a:t>tấn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gỗ</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Em</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hãy</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tính</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xem</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năm</a:t>
            </a:r>
            <a:r>
              <a:rPr lang="en-US" sz="2831" b="1" dirty="0">
                <a:solidFill>
                  <a:srgbClr val="F3EDE0"/>
                </a:solidFill>
                <a:latin typeface="Cabin Medium"/>
                <a:ea typeface="Cabin Medium"/>
                <a:cs typeface="Cabin Medium"/>
                <a:sym typeface="Cabin Medium"/>
              </a:rPr>
              <a:t> 2018 </a:t>
            </a:r>
            <a:r>
              <a:rPr lang="en-US" sz="2831" b="1" dirty="0" err="1">
                <a:solidFill>
                  <a:srgbClr val="F3EDE0"/>
                </a:solidFill>
                <a:latin typeface="Cabin Medium"/>
                <a:ea typeface="Cabin Medium"/>
                <a:cs typeface="Cabin Medium"/>
                <a:sym typeface="Cabin Medium"/>
              </a:rPr>
              <a:t>Việt</a:t>
            </a:r>
            <a:r>
              <a:rPr lang="en-US" sz="2831" b="1" dirty="0">
                <a:solidFill>
                  <a:srgbClr val="F3EDE0"/>
                </a:solidFill>
                <a:latin typeface="Cabin Medium"/>
                <a:ea typeface="Cabin Medium"/>
                <a:cs typeface="Cabin Medium"/>
                <a:sym typeface="Cabin Medium"/>
              </a:rPr>
              <a:t> Nam </a:t>
            </a:r>
            <a:r>
              <a:rPr lang="en-US" sz="2831" b="1" dirty="0" err="1">
                <a:solidFill>
                  <a:srgbClr val="F3EDE0"/>
                </a:solidFill>
                <a:latin typeface="Cabin Medium"/>
                <a:ea typeface="Cabin Medium"/>
                <a:cs typeface="Cabin Medium"/>
                <a:sym typeface="Cabin Medium"/>
              </a:rPr>
              <a:t>đã</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phải</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dùng</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bao</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nhiêu</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tấn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gỗ</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cho</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sản</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xuất</a:t>
            </a:r>
            <a:r>
              <a:rPr lang="en-US" sz="2831" b="1" dirty="0">
                <a:solidFill>
                  <a:srgbClr val="F3EDE0"/>
                </a:solidFill>
                <a:latin typeface="Cabin Medium"/>
                <a:ea typeface="Cabin Medium"/>
                <a:cs typeface="Cabin Medium"/>
                <a:sym typeface="Cabin Medium"/>
              </a:rPr>
              <a:t> </a:t>
            </a:r>
            <a:r>
              <a:rPr lang="en-US" sz="2831" b="1" dirty="0" err="1">
                <a:solidFill>
                  <a:srgbClr val="F3EDE0"/>
                </a:solidFill>
                <a:latin typeface="Cabin Medium"/>
                <a:ea typeface="Cabin Medium"/>
                <a:cs typeface="Cabin Medium"/>
                <a:sym typeface="Cabin Medium"/>
              </a:rPr>
              <a:t>giấy</a:t>
            </a:r>
            <a:r>
              <a:rPr lang="en-US" sz="2831" b="1" dirty="0" smtClean="0">
                <a:solidFill>
                  <a:srgbClr val="F3EDE0"/>
                </a:solidFill>
                <a:latin typeface="Cabin Medium"/>
                <a:ea typeface="Cabin Medium"/>
                <a:cs typeface="Cabin Medium"/>
                <a:sym typeface="Cabin Medium"/>
              </a:rPr>
              <a:t>. </a:t>
            </a:r>
          </a:p>
        </p:txBody>
      </p:sp>
    </p:spTree>
    <p:extLst>
      <p:ext uri="{BB962C8B-B14F-4D97-AF65-F5344CB8AC3E}">
        <p14:creationId xmlns:p14="http://schemas.microsoft.com/office/powerpoint/2010/main" val="7761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78D72"/>
        </a:solidFill>
        <a:effectLst/>
      </p:bgPr>
    </p:bg>
    <p:spTree>
      <p:nvGrpSpPr>
        <p:cNvPr id="1" name=""/>
        <p:cNvGrpSpPr/>
        <p:nvPr/>
      </p:nvGrpSpPr>
      <p:grpSpPr>
        <a:xfrm>
          <a:off x="0" y="0"/>
          <a:ext cx="0" cy="0"/>
          <a:chOff x="0" y="0"/>
          <a:chExt cx="0" cy="0"/>
        </a:xfrm>
      </p:grpSpPr>
      <p:grpSp>
        <p:nvGrpSpPr>
          <p:cNvPr id="2" name="Group 2"/>
          <p:cNvGrpSpPr/>
          <p:nvPr/>
        </p:nvGrpSpPr>
        <p:grpSpPr>
          <a:xfrm>
            <a:off x="9496942" y="-134148"/>
            <a:ext cx="3326498" cy="7255822"/>
            <a:chOff x="0" y="0"/>
            <a:chExt cx="1314172" cy="2866498"/>
          </a:xfrm>
        </p:grpSpPr>
        <p:sp>
          <p:nvSpPr>
            <p:cNvPr id="3" name="Freeform 3"/>
            <p:cNvSpPr/>
            <p:nvPr/>
          </p:nvSpPr>
          <p:spPr>
            <a:xfrm>
              <a:off x="0" y="0"/>
              <a:ext cx="1314172" cy="2866498"/>
            </a:xfrm>
            <a:custGeom>
              <a:avLst/>
              <a:gdLst/>
              <a:ahLst/>
              <a:cxnLst/>
              <a:rect l="l" t="t" r="r" b="b"/>
              <a:pathLst>
                <a:path w="1314172" h="2866498">
                  <a:moveTo>
                    <a:pt x="0" y="0"/>
                  </a:moveTo>
                  <a:lnTo>
                    <a:pt x="1314172" y="0"/>
                  </a:lnTo>
                  <a:lnTo>
                    <a:pt x="1314172" y="2866498"/>
                  </a:lnTo>
                  <a:lnTo>
                    <a:pt x="0" y="2866498"/>
                  </a:lnTo>
                  <a:close/>
                </a:path>
              </a:pathLst>
            </a:custGeom>
            <a:solidFill>
              <a:srgbClr val="243B3B"/>
            </a:solidFill>
          </p:spPr>
        </p:sp>
        <p:sp>
          <p:nvSpPr>
            <p:cNvPr id="4" name="TextBox 4"/>
            <p:cNvSpPr txBox="1"/>
            <p:nvPr/>
          </p:nvSpPr>
          <p:spPr>
            <a:xfrm>
              <a:off x="0" y="0"/>
              <a:ext cx="1314172" cy="2866498"/>
            </a:xfrm>
            <a:prstGeom prst="rect">
              <a:avLst/>
            </a:prstGeom>
          </p:spPr>
          <p:txBody>
            <a:bodyPr lIns="33867" tIns="33867" rIns="33867" bIns="33867" rtlCol="0" anchor="ctr"/>
            <a:lstStyle/>
            <a:p>
              <a:pPr algn="ctr">
                <a:lnSpc>
                  <a:spcPts val="1539"/>
                </a:lnSpc>
              </a:pPr>
              <a:endParaRPr sz="1200">
                <a:solidFill>
                  <a:prstClr val="black"/>
                </a:solidFill>
              </a:endParaRPr>
            </a:p>
          </p:txBody>
        </p:sp>
      </p:grpSp>
      <p:grpSp>
        <p:nvGrpSpPr>
          <p:cNvPr id="5" name="Group 5"/>
          <p:cNvGrpSpPr>
            <a:grpSpLocks noChangeAspect="1"/>
          </p:cNvGrpSpPr>
          <p:nvPr/>
        </p:nvGrpSpPr>
        <p:grpSpPr>
          <a:xfrm>
            <a:off x="9496942" y="2762452"/>
            <a:ext cx="4257538" cy="4359221"/>
            <a:chOff x="0" y="0"/>
            <a:chExt cx="6168390" cy="6315710"/>
          </a:xfrm>
        </p:grpSpPr>
        <p:sp>
          <p:nvSpPr>
            <p:cNvPr id="6" name="Freeform 6"/>
            <p:cNvSpPr/>
            <p:nvPr/>
          </p:nvSpPr>
          <p:spPr>
            <a:xfrm>
              <a:off x="-171450" y="-191770"/>
              <a:ext cx="6543040" cy="6516370"/>
            </a:xfrm>
            <a:custGeom>
              <a:avLst/>
              <a:gdLst/>
              <a:ahLst/>
              <a:cxnLst/>
              <a:rect l="l" t="t" r="r" b="b"/>
              <a:pathLst>
                <a:path w="6543040" h="6516370">
                  <a:moveTo>
                    <a:pt x="2223770" y="433070"/>
                  </a:moveTo>
                  <a:cubicBezTo>
                    <a:pt x="2489200" y="0"/>
                    <a:pt x="3600450" y="165100"/>
                    <a:pt x="4716780" y="807720"/>
                  </a:cubicBezTo>
                  <a:cubicBezTo>
                    <a:pt x="5839460" y="1454150"/>
                    <a:pt x="6543040" y="2339340"/>
                    <a:pt x="6287770" y="2783840"/>
                  </a:cubicBezTo>
                  <a:cubicBezTo>
                    <a:pt x="6088380" y="3130550"/>
                    <a:pt x="5363210" y="3107690"/>
                    <a:pt x="4519930" y="2772410"/>
                  </a:cubicBezTo>
                  <a:cubicBezTo>
                    <a:pt x="5081270" y="4159250"/>
                    <a:pt x="5160009" y="5410200"/>
                    <a:pt x="4682489" y="5618480"/>
                  </a:cubicBezTo>
                  <a:cubicBezTo>
                    <a:pt x="4624069" y="5642610"/>
                    <a:pt x="4560569" y="5652770"/>
                    <a:pt x="4498339" y="5646420"/>
                  </a:cubicBezTo>
                  <a:cubicBezTo>
                    <a:pt x="4113530" y="5673090"/>
                    <a:pt x="3516630" y="5373370"/>
                    <a:pt x="2901949" y="4851400"/>
                  </a:cubicBezTo>
                  <a:cubicBezTo>
                    <a:pt x="2927349" y="5756910"/>
                    <a:pt x="2726689" y="6428740"/>
                    <a:pt x="2358389" y="6499860"/>
                  </a:cubicBezTo>
                  <a:cubicBezTo>
                    <a:pt x="2332989" y="6504940"/>
                    <a:pt x="2307589" y="6506210"/>
                    <a:pt x="2283459" y="6506210"/>
                  </a:cubicBezTo>
                  <a:cubicBezTo>
                    <a:pt x="1926589" y="6516370"/>
                    <a:pt x="1342389" y="6111240"/>
                    <a:pt x="847089" y="5477510"/>
                  </a:cubicBezTo>
                  <a:cubicBezTo>
                    <a:pt x="245110" y="4711700"/>
                    <a:pt x="0" y="3898900"/>
                    <a:pt x="298450" y="3665220"/>
                  </a:cubicBezTo>
                  <a:cubicBezTo>
                    <a:pt x="430530" y="3562350"/>
                    <a:pt x="645160" y="3589020"/>
                    <a:pt x="895350" y="3716020"/>
                  </a:cubicBezTo>
                  <a:cubicBezTo>
                    <a:pt x="784860" y="2848610"/>
                    <a:pt x="858520" y="2099310"/>
                    <a:pt x="1078230" y="1718310"/>
                  </a:cubicBezTo>
                  <a:cubicBezTo>
                    <a:pt x="1099820" y="1657350"/>
                    <a:pt x="1136650" y="1602740"/>
                    <a:pt x="1184910" y="1558290"/>
                  </a:cubicBezTo>
                  <a:cubicBezTo>
                    <a:pt x="1221740" y="1525270"/>
                    <a:pt x="1264920" y="1499870"/>
                    <a:pt x="1310640" y="1483360"/>
                  </a:cubicBezTo>
                  <a:cubicBezTo>
                    <a:pt x="1336040" y="1471930"/>
                    <a:pt x="1362710" y="1463040"/>
                    <a:pt x="1390650" y="1457960"/>
                  </a:cubicBezTo>
                  <a:cubicBezTo>
                    <a:pt x="1418590" y="1452880"/>
                    <a:pt x="1447800" y="1450340"/>
                    <a:pt x="1475740" y="1452880"/>
                  </a:cubicBezTo>
                  <a:cubicBezTo>
                    <a:pt x="1648460" y="1445260"/>
                    <a:pt x="1860550" y="1501140"/>
                    <a:pt x="2096770" y="1610360"/>
                  </a:cubicBezTo>
                  <a:cubicBezTo>
                    <a:pt x="2021840" y="1071880"/>
                    <a:pt x="2059940" y="647700"/>
                    <a:pt x="2223770" y="433070"/>
                  </a:cubicBezTo>
                  <a:lnTo>
                    <a:pt x="2223770" y="433070"/>
                  </a:lnTo>
                  <a:close/>
                </a:path>
              </a:pathLst>
            </a:custGeom>
            <a:blipFill>
              <a:blip r:embed="rId2"/>
              <a:stretch>
                <a:fillRect l="-55979" r="-26001"/>
              </a:stretch>
            </a:blipFill>
          </p:spPr>
        </p:sp>
      </p:grpSp>
      <p:sp>
        <p:nvSpPr>
          <p:cNvPr id="8" name="TextBox 8"/>
          <p:cNvSpPr txBox="1"/>
          <p:nvPr/>
        </p:nvSpPr>
        <p:spPr>
          <a:xfrm>
            <a:off x="122267" y="110445"/>
            <a:ext cx="9496941" cy="3141886"/>
          </a:xfrm>
          <a:prstGeom prst="rect">
            <a:avLst/>
          </a:prstGeom>
        </p:spPr>
        <p:txBody>
          <a:bodyPr lIns="0" tIns="0" rIns="0" bIns="0" rtlCol="0" anchor="t">
            <a:spAutoFit/>
          </a:bodyPr>
          <a:lstStyle/>
          <a:p>
            <a:pPr algn="ctr">
              <a:lnSpc>
                <a:spcPts val="4857"/>
              </a:lnSpc>
            </a:pPr>
            <a:r>
              <a:rPr lang="en-US" sz="2961" u="sng" dirty="0" err="1">
                <a:solidFill>
                  <a:srgbClr val="F3EDE0"/>
                </a:solidFill>
                <a:latin typeface="Cabin"/>
                <a:ea typeface="Cabin"/>
                <a:cs typeface="Cabin"/>
                <a:sym typeface="Cabin"/>
              </a:rPr>
              <a:t>Bài</a:t>
            </a:r>
            <a:r>
              <a:rPr lang="en-US" sz="2961" u="sng" dirty="0">
                <a:solidFill>
                  <a:srgbClr val="F3EDE0"/>
                </a:solidFill>
                <a:latin typeface="Cabin"/>
                <a:ea typeface="Cabin"/>
                <a:cs typeface="Cabin"/>
                <a:sym typeface="Cabin"/>
              </a:rPr>
              <a:t> </a:t>
            </a:r>
            <a:r>
              <a:rPr lang="en-US" sz="2961" u="sng" dirty="0" err="1">
                <a:solidFill>
                  <a:srgbClr val="F3EDE0"/>
                </a:solidFill>
                <a:latin typeface="Cabin"/>
                <a:ea typeface="Cabin"/>
                <a:cs typeface="Cabin"/>
                <a:sym typeface="Cabin"/>
              </a:rPr>
              <a:t>giải</a:t>
            </a:r>
            <a:r>
              <a:rPr lang="en-US" sz="2961" u="sng" dirty="0">
                <a:solidFill>
                  <a:srgbClr val="F3EDE0"/>
                </a:solidFill>
                <a:latin typeface="Cabin"/>
                <a:ea typeface="Cabin"/>
                <a:cs typeface="Cabin"/>
                <a:sym typeface="Cabin"/>
              </a:rPr>
              <a:t>: </a:t>
            </a:r>
          </a:p>
          <a:p>
            <a:pPr algn="ctr">
              <a:lnSpc>
                <a:spcPts val="4857"/>
              </a:lnSpc>
            </a:pPr>
            <a:r>
              <a:rPr lang="en-US" sz="2961" dirty="0" err="1">
                <a:solidFill>
                  <a:srgbClr val="F3EDE0"/>
                </a:solidFill>
                <a:latin typeface="Cabin"/>
                <a:ea typeface="Cabin"/>
                <a:cs typeface="Cabin"/>
                <a:sym typeface="Cabin"/>
              </a:rPr>
              <a:t>Đổi</a:t>
            </a:r>
            <a:r>
              <a:rPr lang="en-US" sz="2961" dirty="0">
                <a:solidFill>
                  <a:srgbClr val="F3EDE0"/>
                </a:solidFill>
                <a:latin typeface="Cabin"/>
                <a:ea typeface="Cabin"/>
                <a:cs typeface="Cabin"/>
                <a:sym typeface="Cabin"/>
              </a:rPr>
              <a:t> 3,764 </a:t>
            </a:r>
            <a:r>
              <a:rPr lang="en-US" sz="2961" dirty="0" err="1">
                <a:solidFill>
                  <a:srgbClr val="F3EDE0"/>
                </a:solidFill>
                <a:latin typeface="Cabin"/>
                <a:ea typeface="Cabin"/>
                <a:cs typeface="Cabin"/>
                <a:sym typeface="Cabin"/>
              </a:rPr>
              <a:t>triệu</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tấn</a:t>
            </a:r>
            <a:r>
              <a:rPr lang="en-US" sz="2961" dirty="0">
                <a:solidFill>
                  <a:srgbClr val="F3EDE0"/>
                </a:solidFill>
                <a:latin typeface="Cabin"/>
                <a:ea typeface="Cabin"/>
                <a:cs typeface="Cabin"/>
                <a:sym typeface="Cabin"/>
              </a:rPr>
              <a:t> = 3.764.000 </a:t>
            </a:r>
            <a:r>
              <a:rPr lang="en-US" sz="2961" dirty="0" err="1">
                <a:solidFill>
                  <a:srgbClr val="F3EDE0"/>
                </a:solidFill>
                <a:latin typeface="Cabin"/>
                <a:ea typeface="Cabin"/>
                <a:cs typeface="Cabin"/>
                <a:sym typeface="Cabin"/>
              </a:rPr>
              <a:t>tấn</a:t>
            </a:r>
            <a:endParaRPr lang="en-US" sz="2961" dirty="0">
              <a:solidFill>
                <a:srgbClr val="F3EDE0"/>
              </a:solidFill>
              <a:latin typeface="Cabin"/>
              <a:ea typeface="Cabin"/>
              <a:cs typeface="Cabin"/>
              <a:sym typeface="Cabin"/>
            </a:endParaRPr>
          </a:p>
          <a:p>
            <a:pPr lvl="0">
              <a:lnSpc>
                <a:spcPts val="4857"/>
              </a:lnSpc>
            </a:pPr>
            <a:r>
              <a:rPr lang="en-US" sz="2961" dirty="0" err="1">
                <a:solidFill>
                  <a:srgbClr val="F3EDE0"/>
                </a:solidFill>
                <a:latin typeface="Cabin"/>
                <a:ea typeface="Cabin"/>
                <a:cs typeface="Cabin"/>
                <a:sym typeface="Cabin"/>
              </a:rPr>
              <a:t>Năm</a:t>
            </a:r>
            <a:r>
              <a:rPr lang="en-US" sz="2961" dirty="0">
                <a:solidFill>
                  <a:srgbClr val="F3EDE0"/>
                </a:solidFill>
                <a:latin typeface="Cabin"/>
                <a:ea typeface="Cabin"/>
                <a:cs typeface="Cabin"/>
                <a:sym typeface="Cabin"/>
              </a:rPr>
              <a:t> 2018 </a:t>
            </a:r>
            <a:r>
              <a:rPr lang="en-US" sz="2961" dirty="0" err="1">
                <a:solidFill>
                  <a:srgbClr val="F3EDE0"/>
                </a:solidFill>
                <a:latin typeface="Cabin"/>
                <a:ea typeface="Cabin"/>
                <a:cs typeface="Cabin"/>
                <a:sym typeface="Cabin"/>
              </a:rPr>
              <a:t>Việt</a:t>
            </a:r>
            <a:r>
              <a:rPr lang="en-US" sz="2961" dirty="0">
                <a:solidFill>
                  <a:srgbClr val="F3EDE0"/>
                </a:solidFill>
                <a:latin typeface="Cabin"/>
                <a:ea typeface="Cabin"/>
                <a:cs typeface="Cabin"/>
                <a:sym typeface="Cabin"/>
              </a:rPr>
              <a:t> Nam </a:t>
            </a:r>
            <a:r>
              <a:rPr lang="en-US" sz="2961" dirty="0" err="1">
                <a:solidFill>
                  <a:srgbClr val="F3EDE0"/>
                </a:solidFill>
                <a:latin typeface="Cabin"/>
                <a:ea typeface="Cabin"/>
                <a:cs typeface="Cabin"/>
                <a:sym typeface="Cabin"/>
              </a:rPr>
              <a:t>đã</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dùng</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số</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tấn</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gỗ</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để</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sản</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xuất</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được</a:t>
            </a:r>
            <a:r>
              <a:rPr lang="en-US" sz="2961" dirty="0">
                <a:solidFill>
                  <a:srgbClr val="F3EDE0"/>
                </a:solidFill>
                <a:latin typeface="Cabin"/>
                <a:ea typeface="Cabin"/>
                <a:cs typeface="Cabin"/>
                <a:sym typeface="Cabin"/>
              </a:rPr>
              <a:t> </a:t>
            </a:r>
            <a:r>
              <a:rPr lang="en-US" sz="2961" dirty="0" err="1">
                <a:solidFill>
                  <a:srgbClr val="F3EDE0"/>
                </a:solidFill>
                <a:latin typeface="Cabin"/>
                <a:ea typeface="Cabin"/>
                <a:cs typeface="Cabin"/>
                <a:sym typeface="Cabin"/>
              </a:rPr>
              <a:t>là</a:t>
            </a:r>
            <a:r>
              <a:rPr lang="en-US" sz="2961" dirty="0">
                <a:solidFill>
                  <a:srgbClr val="F3EDE0"/>
                </a:solidFill>
                <a:latin typeface="Cabin"/>
                <a:ea typeface="Cabin"/>
                <a:cs typeface="Cabin"/>
                <a:sym typeface="Cabin"/>
              </a:rPr>
              <a:t> : </a:t>
            </a:r>
            <a:r>
              <a:rPr lang="en-US" sz="2961" dirty="0" smtClean="0">
                <a:solidFill>
                  <a:srgbClr val="F3EDE0"/>
                </a:solidFill>
                <a:latin typeface="Cabin"/>
                <a:ea typeface="Cabin"/>
                <a:cs typeface="Cabin"/>
                <a:sym typeface="Cabin"/>
              </a:rPr>
              <a:t>3 </a:t>
            </a:r>
            <a:r>
              <a:rPr lang="en-US" sz="2961" dirty="0">
                <a:solidFill>
                  <a:srgbClr val="F3EDE0"/>
                </a:solidFill>
                <a:latin typeface="Cabin"/>
                <a:ea typeface="Cabin"/>
                <a:cs typeface="Cabin"/>
                <a:sym typeface="Cabin"/>
              </a:rPr>
              <a:t>764 000 . 4,4  = </a:t>
            </a:r>
            <a:r>
              <a:rPr lang="en-US" sz="2961" dirty="0">
                <a:solidFill>
                  <a:schemeClr val="bg2"/>
                </a:solidFill>
                <a:latin typeface="Cabin"/>
                <a:ea typeface="Cabin"/>
                <a:cs typeface="Cabin"/>
                <a:sym typeface="Cabin"/>
              </a:rPr>
              <a:t>16.561.600 ( </a:t>
            </a:r>
            <a:r>
              <a:rPr lang="en-US" sz="2961" dirty="0" err="1">
                <a:solidFill>
                  <a:schemeClr val="bg2"/>
                </a:solidFill>
                <a:latin typeface="Cabin"/>
                <a:ea typeface="Cabin"/>
                <a:cs typeface="Cabin"/>
                <a:sym typeface="Cabin"/>
              </a:rPr>
              <a:t>tấn</a:t>
            </a:r>
            <a:r>
              <a:rPr lang="en-US" sz="2961" dirty="0">
                <a:solidFill>
                  <a:schemeClr val="bg2"/>
                </a:solidFill>
                <a:latin typeface="Cabin"/>
                <a:ea typeface="Cabin"/>
                <a:cs typeface="Cabin"/>
                <a:sym typeface="Cabin"/>
              </a:rPr>
              <a:t> </a:t>
            </a:r>
            <a:r>
              <a:rPr lang="en-US" sz="2961" dirty="0" err="1">
                <a:solidFill>
                  <a:schemeClr val="bg2"/>
                </a:solidFill>
                <a:latin typeface="Cabin"/>
                <a:ea typeface="Cabin"/>
                <a:cs typeface="Cabin"/>
                <a:sym typeface="Cabin"/>
              </a:rPr>
              <a:t>gỗ</a:t>
            </a:r>
            <a:r>
              <a:rPr lang="en-US" sz="2961" dirty="0">
                <a:solidFill>
                  <a:schemeClr val="bg2"/>
                </a:solidFill>
                <a:latin typeface="Cabin"/>
                <a:ea typeface="Cabin"/>
                <a:cs typeface="Cabin"/>
                <a:sym typeface="Cabin"/>
              </a:rPr>
              <a:t> )</a:t>
            </a:r>
          </a:p>
          <a:p>
            <a:pPr>
              <a:lnSpc>
                <a:spcPts val="4857"/>
              </a:lnSpc>
            </a:pPr>
            <a:endParaRPr lang="en-US" sz="2961" dirty="0">
              <a:solidFill>
                <a:srgbClr val="F3EDE0"/>
              </a:solidFill>
              <a:latin typeface="Cabin"/>
              <a:ea typeface="Cabin"/>
              <a:cs typeface="Cabin"/>
              <a:sym typeface="Cabin"/>
            </a:endParaRPr>
          </a:p>
        </p:txBody>
      </p:sp>
      <p:sp>
        <p:nvSpPr>
          <p:cNvPr id="9" name="TextBox 9"/>
          <p:cNvSpPr txBox="1"/>
          <p:nvPr/>
        </p:nvSpPr>
        <p:spPr>
          <a:xfrm>
            <a:off x="3452553" y="3724405"/>
            <a:ext cx="4372621" cy="2205732"/>
          </a:xfrm>
          <a:prstGeom prst="rect">
            <a:avLst/>
          </a:prstGeom>
        </p:spPr>
        <p:txBody>
          <a:bodyPr wrap="square" lIns="0" tIns="0" rIns="0" bIns="0" rtlCol="0" anchor="t">
            <a:spAutoFit/>
          </a:bodyPr>
          <a:lstStyle/>
          <a:p>
            <a:pPr>
              <a:lnSpc>
                <a:spcPts val="4276"/>
              </a:lnSpc>
            </a:pPr>
            <a:r>
              <a:rPr lang="en-US" sz="2831" b="1" dirty="0" err="1" smtClean="0">
                <a:solidFill>
                  <a:schemeClr val="tx1">
                    <a:lumMod val="95000"/>
                    <a:lumOff val="5000"/>
                  </a:schemeClr>
                </a:solidFill>
                <a:latin typeface="Cabin Medium"/>
                <a:ea typeface="Cabin Medium"/>
                <a:cs typeface="Cabin Medium"/>
                <a:sym typeface="Cabin Medium"/>
              </a:rPr>
              <a:t>Từ</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kết</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quả</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gợi</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lên</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cho</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em</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suy</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nghĩ</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gì</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về</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tình</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trạng</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sản</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xuất</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giấy</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tại</a:t>
            </a:r>
            <a:r>
              <a:rPr lang="en-US" sz="2831" b="1" dirty="0" smtClean="0">
                <a:solidFill>
                  <a:schemeClr val="tx1">
                    <a:lumMod val="95000"/>
                    <a:lumOff val="5000"/>
                  </a:schemeClr>
                </a:solidFill>
                <a:latin typeface="Cabin Medium"/>
                <a:ea typeface="Cabin Medium"/>
                <a:cs typeface="Cabin Medium"/>
                <a:sym typeface="Cabin Medium"/>
              </a:rPr>
              <a:t> </a:t>
            </a:r>
            <a:r>
              <a:rPr lang="en-US" sz="2831" b="1" dirty="0" err="1" smtClean="0">
                <a:solidFill>
                  <a:schemeClr val="tx1">
                    <a:lumMod val="95000"/>
                    <a:lumOff val="5000"/>
                  </a:schemeClr>
                </a:solidFill>
                <a:latin typeface="Cabin Medium"/>
                <a:ea typeface="Cabin Medium"/>
                <a:cs typeface="Cabin Medium"/>
                <a:sym typeface="Cabin Medium"/>
              </a:rPr>
              <a:t>Việt</a:t>
            </a:r>
            <a:r>
              <a:rPr lang="en-US" sz="2831" b="1" dirty="0" smtClean="0">
                <a:solidFill>
                  <a:schemeClr val="tx1">
                    <a:lumMod val="95000"/>
                    <a:lumOff val="5000"/>
                  </a:schemeClr>
                </a:solidFill>
                <a:latin typeface="Cabin Medium"/>
                <a:ea typeface="Cabin Medium"/>
                <a:cs typeface="Cabin Medium"/>
                <a:sym typeface="Cabin Medium"/>
              </a:rPr>
              <a:t> Nam </a:t>
            </a:r>
            <a:r>
              <a:rPr lang="en-US" sz="2831" b="1" dirty="0" err="1" smtClean="0">
                <a:solidFill>
                  <a:schemeClr val="tx1">
                    <a:lumMod val="95000"/>
                    <a:lumOff val="5000"/>
                  </a:schemeClr>
                </a:solidFill>
                <a:latin typeface="Cabin Medium"/>
                <a:ea typeface="Cabin Medium"/>
                <a:cs typeface="Cabin Medium"/>
                <a:sym typeface="Cabin Medium"/>
              </a:rPr>
              <a:t>hiện</a:t>
            </a:r>
            <a:r>
              <a:rPr lang="en-US" sz="2831" b="1" dirty="0" smtClean="0">
                <a:solidFill>
                  <a:schemeClr val="tx1">
                    <a:lumMod val="95000"/>
                    <a:lumOff val="5000"/>
                  </a:schemeClr>
                </a:solidFill>
                <a:latin typeface="Cabin Medium"/>
                <a:ea typeface="Cabin Medium"/>
                <a:cs typeface="Cabin Medium"/>
                <a:sym typeface="Cabin Medium"/>
              </a:rPr>
              <a:t> nay?</a:t>
            </a:r>
            <a:endParaRPr lang="en-US" sz="2831" b="1" dirty="0">
              <a:solidFill>
                <a:schemeClr val="tx1">
                  <a:lumMod val="95000"/>
                  <a:lumOff val="5000"/>
                </a:schemeClr>
              </a:solidFill>
              <a:latin typeface="Cabin Medium"/>
              <a:ea typeface="Cabin Medium"/>
              <a:cs typeface="Cabin Medium"/>
              <a:sym typeface="Cabin Medium"/>
            </a:endParaRPr>
          </a:p>
        </p:txBody>
      </p:sp>
      <p:sp>
        <p:nvSpPr>
          <p:cNvPr id="13" name="Cloud Callout 12"/>
          <p:cNvSpPr/>
          <p:nvPr/>
        </p:nvSpPr>
        <p:spPr>
          <a:xfrm rot="10800000">
            <a:off x="2449484" y="3125585"/>
            <a:ext cx="5455782" cy="3219796"/>
          </a:xfrm>
          <a:prstGeom prst="cloud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Minus 14"/>
          <p:cNvSpPr/>
          <p:nvPr/>
        </p:nvSpPr>
        <p:spPr>
          <a:xfrm>
            <a:off x="4482810" y="2543695"/>
            <a:ext cx="3087314" cy="45719"/>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35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rò chơi khởi động cho một buổi sinh hoạt tập thể - Sinh Viên Công Giáo  Trung Chí">
            <a:extLst>
              <a:ext uri="{FF2B5EF4-FFF2-40B4-BE49-F238E27FC236}">
                <a16:creationId xmlns="" xmlns:a16="http://schemas.microsoft.com/office/drawing/2014/main" id="{E2AF0098-DC4E-43D9-BA5C-026F393B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47" y="340894"/>
            <a:ext cx="6368717" cy="6517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BC243397-2789-4689-872E-EEAFA393CFA7}"/>
              </a:ext>
            </a:extLst>
          </p:cNvPr>
          <p:cNvSpPr/>
          <p:nvPr/>
        </p:nvSpPr>
        <p:spPr>
          <a:xfrm>
            <a:off x="5029679" y="2690200"/>
            <a:ext cx="1699503" cy="1754326"/>
          </a:xfrm>
          <a:prstGeom prst="rect">
            <a:avLst/>
          </a:prstGeom>
          <a:noFill/>
        </p:spPr>
        <p:txBody>
          <a:bodyPr wrap="none" lIns="91440" tIns="45720" rIns="91440" bIns="45720">
            <a:spAutoFit/>
          </a:bodyPr>
          <a:lstStyle/>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Khởi </a:t>
            </a:r>
          </a:p>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động</a:t>
            </a:r>
          </a:p>
        </p:txBody>
      </p:sp>
    </p:spTree>
    <p:extLst>
      <p:ext uri="{BB962C8B-B14F-4D97-AF65-F5344CB8AC3E}">
        <p14:creationId xmlns:p14="http://schemas.microsoft.com/office/powerpoint/2010/main" val="2799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625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1"/>
        </a:solidFill>
        <a:effectLst/>
      </p:bgPr>
    </p:bg>
    <p:spTree>
      <p:nvGrpSpPr>
        <p:cNvPr id="1" name=""/>
        <p:cNvGrpSpPr/>
        <p:nvPr/>
      </p:nvGrpSpPr>
      <p:grpSpPr>
        <a:xfrm>
          <a:off x="0" y="0"/>
          <a:ext cx="0" cy="0"/>
          <a:chOff x="0" y="0"/>
          <a:chExt cx="0" cy="0"/>
        </a:xfrm>
      </p:grpSpPr>
      <p:grpSp>
        <p:nvGrpSpPr>
          <p:cNvPr id="2" name="Group 2"/>
          <p:cNvGrpSpPr/>
          <p:nvPr/>
        </p:nvGrpSpPr>
        <p:grpSpPr>
          <a:xfrm>
            <a:off x="-82189" y="-89296"/>
            <a:ext cx="12432939" cy="7036594"/>
            <a:chOff x="0" y="0"/>
            <a:chExt cx="24865878" cy="14073188"/>
          </a:xfrm>
        </p:grpSpPr>
        <p:pic>
          <p:nvPicPr>
            <p:cNvPr id="3" name="Picture 3"/>
            <p:cNvPicPr>
              <a:picLocks noChangeAspect="1"/>
            </p:cNvPicPr>
            <p:nvPr/>
          </p:nvPicPr>
          <p:blipFill>
            <a:blip r:embed="rId2"/>
            <a:srcRect t="7526" b="7526"/>
            <a:stretch>
              <a:fillRect/>
            </a:stretch>
          </p:blipFill>
          <p:spPr>
            <a:xfrm flipH="1">
              <a:off x="0" y="0"/>
              <a:ext cx="24865878" cy="14073188"/>
            </a:xfrm>
            <a:prstGeom prst="rect">
              <a:avLst/>
            </a:prstGeom>
          </p:spPr>
        </p:pic>
      </p:grpSp>
      <p:sp>
        <p:nvSpPr>
          <p:cNvPr id="4" name="Freeform 4"/>
          <p:cNvSpPr/>
          <p:nvPr/>
        </p:nvSpPr>
        <p:spPr>
          <a:xfrm rot="226830">
            <a:off x="-612720" y="-883545"/>
            <a:ext cx="5518042" cy="9056379"/>
          </a:xfrm>
          <a:custGeom>
            <a:avLst/>
            <a:gdLst/>
            <a:ahLst/>
            <a:cxnLst/>
            <a:rect l="l" t="t" r="r" b="b"/>
            <a:pathLst>
              <a:path w="8277063" h="13584568">
                <a:moveTo>
                  <a:pt x="0" y="0"/>
                </a:moveTo>
                <a:lnTo>
                  <a:pt x="8277062" y="0"/>
                </a:lnTo>
                <a:lnTo>
                  <a:pt x="8277062" y="13584567"/>
                </a:lnTo>
                <a:lnTo>
                  <a:pt x="0" y="13584567"/>
                </a:lnTo>
                <a:lnTo>
                  <a:pt x="0" y="0"/>
                </a:lnTo>
                <a:close/>
              </a:path>
            </a:pathLst>
          </a:custGeom>
          <a:blipFill>
            <a:blip r:embed="rId3">
              <a:extLst>
                <a:ext uri="{96DAC541-7B7A-43D3-8B79-37D633B846F1}">
                  <asvg:svgBlip xmlns:asvg="http://schemas.microsoft.com/office/drawing/2016/SVG/main" xmlns="" r:embed="rId4"/>
                </a:ext>
              </a:extLst>
            </a:blip>
            <a:stretch>
              <a:fillRect b="-33544"/>
            </a:stretch>
          </a:blipFill>
        </p:spPr>
      </p:sp>
      <p:sp>
        <p:nvSpPr>
          <p:cNvPr id="5" name="Freeform 5"/>
          <p:cNvSpPr/>
          <p:nvPr/>
        </p:nvSpPr>
        <p:spPr>
          <a:xfrm>
            <a:off x="1799101" y="1520787"/>
            <a:ext cx="948399" cy="102021"/>
          </a:xfrm>
          <a:custGeom>
            <a:avLst/>
            <a:gdLst/>
            <a:ahLst/>
            <a:cxnLst/>
            <a:rect l="l" t="t" r="r" b="b"/>
            <a:pathLst>
              <a:path w="1422599" h="153031">
                <a:moveTo>
                  <a:pt x="0" y="0"/>
                </a:moveTo>
                <a:lnTo>
                  <a:pt x="1422598" y="0"/>
                </a:lnTo>
                <a:lnTo>
                  <a:pt x="1422598" y="153031"/>
                </a:lnTo>
                <a:lnTo>
                  <a:pt x="0" y="15303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2189" y="0"/>
            <a:ext cx="1660944" cy="828396"/>
          </a:xfrm>
          <a:custGeom>
            <a:avLst/>
            <a:gdLst/>
            <a:ahLst/>
            <a:cxnLst/>
            <a:rect l="l" t="t" r="r" b="b"/>
            <a:pathLst>
              <a:path w="2491416" h="1242594">
                <a:moveTo>
                  <a:pt x="0" y="0"/>
                </a:moveTo>
                <a:lnTo>
                  <a:pt x="2491416" y="0"/>
                </a:lnTo>
                <a:lnTo>
                  <a:pt x="2491416" y="1242594"/>
                </a:lnTo>
                <a:lnTo>
                  <a:pt x="0" y="1242594"/>
                </a:lnTo>
                <a:lnTo>
                  <a:pt x="0" y="0"/>
                </a:lnTo>
                <a:close/>
              </a:path>
            </a:pathLst>
          </a:custGeom>
          <a:blipFill>
            <a:blip r:embed="rId7"/>
            <a:stretch>
              <a:fillRect/>
            </a:stretch>
          </a:blipFill>
        </p:spPr>
      </p:sp>
      <p:sp>
        <p:nvSpPr>
          <p:cNvPr id="7" name="Freeform 7"/>
          <p:cNvSpPr/>
          <p:nvPr/>
        </p:nvSpPr>
        <p:spPr>
          <a:xfrm>
            <a:off x="1799101" y="0"/>
            <a:ext cx="1417174" cy="1022137"/>
          </a:xfrm>
          <a:custGeom>
            <a:avLst/>
            <a:gdLst/>
            <a:ahLst/>
            <a:cxnLst/>
            <a:rect l="l" t="t" r="r" b="b"/>
            <a:pathLst>
              <a:path w="2125761" h="1533205">
                <a:moveTo>
                  <a:pt x="0" y="0"/>
                </a:moveTo>
                <a:lnTo>
                  <a:pt x="2125761" y="0"/>
                </a:lnTo>
                <a:lnTo>
                  <a:pt x="2125761" y="1533205"/>
                </a:lnTo>
                <a:lnTo>
                  <a:pt x="0" y="1533205"/>
                </a:lnTo>
                <a:lnTo>
                  <a:pt x="0" y="0"/>
                </a:lnTo>
                <a:close/>
              </a:path>
            </a:pathLst>
          </a:custGeom>
          <a:blipFill>
            <a:blip r:embed="rId8"/>
            <a:stretch>
              <a:fillRect/>
            </a:stretch>
          </a:blipFill>
        </p:spPr>
      </p:sp>
      <p:sp>
        <p:nvSpPr>
          <p:cNvPr id="8" name="Freeform 8"/>
          <p:cNvSpPr/>
          <p:nvPr/>
        </p:nvSpPr>
        <p:spPr>
          <a:xfrm>
            <a:off x="-89139" y="5264102"/>
            <a:ext cx="1667893" cy="1683195"/>
          </a:xfrm>
          <a:custGeom>
            <a:avLst/>
            <a:gdLst/>
            <a:ahLst/>
            <a:cxnLst/>
            <a:rect l="l" t="t" r="r" b="b"/>
            <a:pathLst>
              <a:path w="2501840" h="2524793">
                <a:moveTo>
                  <a:pt x="0" y="0"/>
                </a:moveTo>
                <a:lnTo>
                  <a:pt x="2501841" y="0"/>
                </a:lnTo>
                <a:lnTo>
                  <a:pt x="2501841" y="2524793"/>
                </a:lnTo>
                <a:lnTo>
                  <a:pt x="0" y="25247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2507687" y="5782274"/>
            <a:ext cx="1896312" cy="1075726"/>
          </a:xfrm>
          <a:custGeom>
            <a:avLst/>
            <a:gdLst/>
            <a:ahLst/>
            <a:cxnLst/>
            <a:rect l="l" t="t" r="r" b="b"/>
            <a:pathLst>
              <a:path w="2844468" h="1613589">
                <a:moveTo>
                  <a:pt x="0" y="0"/>
                </a:moveTo>
                <a:lnTo>
                  <a:pt x="2844469" y="0"/>
                </a:lnTo>
                <a:lnTo>
                  <a:pt x="2844469" y="1613589"/>
                </a:lnTo>
                <a:lnTo>
                  <a:pt x="0" y="16135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TextBox 10"/>
          <p:cNvSpPr txBox="1"/>
          <p:nvPr/>
        </p:nvSpPr>
        <p:spPr>
          <a:xfrm>
            <a:off x="184535" y="1944114"/>
            <a:ext cx="3923532" cy="2757165"/>
          </a:xfrm>
          <a:prstGeom prst="rect">
            <a:avLst/>
          </a:prstGeom>
        </p:spPr>
        <p:txBody>
          <a:bodyPr wrap="square" lIns="0" tIns="0" rIns="0" bIns="0" rtlCol="0" anchor="t">
            <a:spAutoFit/>
          </a:bodyPr>
          <a:lstStyle/>
          <a:p>
            <a:pPr algn="ctr">
              <a:lnSpc>
                <a:spcPts val="4330"/>
              </a:lnSpc>
            </a:pPr>
            <a:r>
              <a:rPr lang="en-US" sz="3280" dirty="0" err="1">
                <a:solidFill>
                  <a:srgbClr val="000001"/>
                </a:solidFill>
                <a:latin typeface="Cabin"/>
                <a:ea typeface="Cabin"/>
                <a:cs typeface="Cabin"/>
                <a:sym typeface="Cabin"/>
              </a:rPr>
              <a:t>Năm</a:t>
            </a:r>
            <a:r>
              <a:rPr lang="en-US" sz="3280" dirty="0">
                <a:solidFill>
                  <a:srgbClr val="000001"/>
                </a:solidFill>
                <a:latin typeface="Cabin"/>
                <a:ea typeface="Cabin"/>
                <a:cs typeface="Cabin"/>
                <a:sym typeface="Cabin"/>
              </a:rPr>
              <a:t> 2018, </a:t>
            </a:r>
            <a:r>
              <a:rPr lang="en-US" sz="3280" dirty="0" err="1" smtClean="0">
                <a:solidFill>
                  <a:srgbClr val="000001"/>
                </a:solidFill>
                <a:latin typeface="Cabin"/>
                <a:ea typeface="Cabin"/>
                <a:cs typeface="Cabin"/>
                <a:sym typeface="Cabin"/>
              </a:rPr>
              <a:t>ngành</a:t>
            </a:r>
            <a:r>
              <a:rPr lang="en-US" sz="3280" dirty="0" smtClean="0">
                <a:solidFill>
                  <a:srgbClr val="000001"/>
                </a:solidFill>
                <a:latin typeface="Cabin"/>
                <a:ea typeface="Cabin"/>
                <a:cs typeface="Cabin"/>
                <a:sym typeface="Cabin"/>
              </a:rPr>
              <a:t> </a:t>
            </a:r>
            <a:r>
              <a:rPr lang="en-US" sz="3280" dirty="0" err="1" smtClean="0">
                <a:solidFill>
                  <a:srgbClr val="000001"/>
                </a:solidFill>
                <a:latin typeface="Cabin"/>
                <a:ea typeface="Cabin"/>
                <a:cs typeface="Cabin"/>
                <a:sym typeface="Cabin"/>
              </a:rPr>
              <a:t>giấy</a:t>
            </a:r>
            <a:r>
              <a:rPr lang="en-US" sz="3280" dirty="0" smtClean="0">
                <a:solidFill>
                  <a:srgbClr val="000001"/>
                </a:solidFill>
                <a:latin typeface="Cabin"/>
                <a:ea typeface="Cabin"/>
                <a:cs typeface="Cabin"/>
                <a:sym typeface="Cabin"/>
              </a:rPr>
              <a:t> </a:t>
            </a:r>
            <a:r>
              <a:rPr lang="en-US" sz="3280" dirty="0" err="1" smtClean="0">
                <a:solidFill>
                  <a:srgbClr val="000001"/>
                </a:solidFill>
                <a:latin typeface="Cabin"/>
                <a:ea typeface="Cabin"/>
                <a:cs typeface="Cabin"/>
                <a:sym typeface="Cabin"/>
              </a:rPr>
              <a:t>Việt</a:t>
            </a:r>
            <a:r>
              <a:rPr lang="en-US" sz="3280" dirty="0" smtClean="0">
                <a:solidFill>
                  <a:srgbClr val="000001"/>
                </a:solidFill>
                <a:latin typeface="Cabin"/>
                <a:ea typeface="Cabin"/>
                <a:cs typeface="Cabin"/>
                <a:sym typeface="Cabin"/>
              </a:rPr>
              <a:t> </a:t>
            </a:r>
            <a:r>
              <a:rPr lang="en-US" sz="3280" dirty="0">
                <a:solidFill>
                  <a:srgbClr val="000001"/>
                </a:solidFill>
                <a:latin typeface="Cabin"/>
                <a:ea typeface="Cabin"/>
                <a:cs typeface="Cabin"/>
                <a:sym typeface="Cabin"/>
              </a:rPr>
              <a:t>Nam </a:t>
            </a:r>
            <a:r>
              <a:rPr lang="en-US" sz="3280" dirty="0" err="1">
                <a:solidFill>
                  <a:srgbClr val="000001"/>
                </a:solidFill>
                <a:latin typeface="Cabin"/>
                <a:ea typeface="Cabin"/>
                <a:cs typeface="Cabin"/>
                <a:sym typeface="Cabin"/>
              </a:rPr>
              <a:t>cần</a:t>
            </a:r>
            <a:r>
              <a:rPr lang="en-US" sz="3280" dirty="0">
                <a:solidFill>
                  <a:srgbClr val="000001"/>
                </a:solidFill>
                <a:latin typeface="Cabin"/>
                <a:ea typeface="Cabin"/>
                <a:cs typeface="Cabin"/>
                <a:sym typeface="Cabin"/>
              </a:rPr>
              <a:t> </a:t>
            </a:r>
            <a:r>
              <a:rPr lang="en-US" sz="3280" dirty="0" smtClean="0">
                <a:solidFill>
                  <a:srgbClr val="FF0000"/>
                </a:solidFill>
                <a:latin typeface="Cabin"/>
                <a:ea typeface="Cabin"/>
                <a:cs typeface="Cabin"/>
                <a:sym typeface="Cabin"/>
              </a:rPr>
              <a:t>17 </a:t>
            </a:r>
            <a:r>
              <a:rPr lang="en-US" sz="3280" dirty="0" err="1">
                <a:solidFill>
                  <a:srgbClr val="FF0000"/>
                </a:solidFill>
                <a:latin typeface="Cabin"/>
                <a:ea typeface="Cabin"/>
                <a:cs typeface="Cabin"/>
                <a:sym typeface="Cabin"/>
              </a:rPr>
              <a:t>triệu</a:t>
            </a:r>
            <a:r>
              <a:rPr lang="en-US" sz="3280" dirty="0">
                <a:solidFill>
                  <a:srgbClr val="FF0000"/>
                </a:solidFill>
                <a:latin typeface="Cabin"/>
                <a:ea typeface="Cabin"/>
                <a:cs typeface="Cabin"/>
                <a:sym typeface="Cabin"/>
              </a:rPr>
              <a:t> </a:t>
            </a:r>
            <a:r>
              <a:rPr lang="en-US" sz="3280" dirty="0" err="1">
                <a:solidFill>
                  <a:srgbClr val="FF0000"/>
                </a:solidFill>
                <a:latin typeface="Cabin"/>
                <a:ea typeface="Cabin"/>
                <a:cs typeface="Cabin"/>
                <a:sym typeface="Cabin"/>
              </a:rPr>
              <a:t>tấn</a:t>
            </a:r>
            <a:r>
              <a:rPr lang="en-US" sz="3280" dirty="0">
                <a:solidFill>
                  <a:srgbClr val="FF0000"/>
                </a:solidFill>
                <a:latin typeface="Cabin"/>
                <a:ea typeface="Cabin"/>
                <a:cs typeface="Cabin"/>
                <a:sym typeface="Cabin"/>
              </a:rPr>
              <a:t> </a:t>
            </a:r>
            <a:r>
              <a:rPr lang="en-US" sz="3280" dirty="0" err="1">
                <a:solidFill>
                  <a:srgbClr val="000001"/>
                </a:solidFill>
                <a:latin typeface="Cabin"/>
                <a:ea typeface="Cabin"/>
                <a:cs typeface="Cabin"/>
                <a:sym typeface="Cabin"/>
              </a:rPr>
              <a:t>gỗ</a:t>
            </a:r>
            <a:r>
              <a:rPr lang="en-US" sz="3280" dirty="0">
                <a:solidFill>
                  <a:srgbClr val="000001"/>
                </a:solidFill>
                <a:latin typeface="Cabin"/>
                <a:ea typeface="Cabin"/>
                <a:cs typeface="Cabin"/>
                <a:sym typeface="Cabin"/>
              </a:rPr>
              <a:t> </a:t>
            </a:r>
            <a:r>
              <a:rPr lang="en-US" sz="3280" dirty="0" err="1">
                <a:solidFill>
                  <a:srgbClr val="000001"/>
                </a:solidFill>
                <a:latin typeface="Cabin"/>
                <a:ea typeface="Cabin"/>
                <a:cs typeface="Cabin"/>
                <a:sym typeface="Cabin"/>
              </a:rPr>
              <a:t>để</a:t>
            </a:r>
            <a:r>
              <a:rPr lang="en-US" sz="3280" dirty="0">
                <a:solidFill>
                  <a:srgbClr val="000001"/>
                </a:solidFill>
                <a:latin typeface="Cabin"/>
                <a:ea typeface="Cabin"/>
                <a:cs typeface="Cabin"/>
                <a:sym typeface="Cabin"/>
              </a:rPr>
              <a:t> </a:t>
            </a:r>
            <a:r>
              <a:rPr lang="en-US" sz="3280" dirty="0" err="1" smtClean="0">
                <a:solidFill>
                  <a:srgbClr val="000001"/>
                </a:solidFill>
                <a:latin typeface="Cabin"/>
                <a:ea typeface="Cabin"/>
                <a:cs typeface="Cabin"/>
                <a:sym typeface="Cabin"/>
              </a:rPr>
              <a:t>sản</a:t>
            </a:r>
            <a:r>
              <a:rPr lang="en-US" sz="3280" dirty="0" smtClean="0">
                <a:solidFill>
                  <a:srgbClr val="000001"/>
                </a:solidFill>
                <a:latin typeface="Cabin"/>
                <a:ea typeface="Cabin"/>
                <a:cs typeface="Cabin"/>
                <a:sym typeface="Cabin"/>
              </a:rPr>
              <a:t> </a:t>
            </a:r>
            <a:r>
              <a:rPr lang="en-US" sz="3280" dirty="0" err="1">
                <a:solidFill>
                  <a:srgbClr val="000001"/>
                </a:solidFill>
                <a:latin typeface="Cabin"/>
                <a:ea typeface="Cabin"/>
                <a:cs typeface="Cabin"/>
                <a:sym typeface="Cabin"/>
              </a:rPr>
              <a:t>xuất</a:t>
            </a:r>
            <a:r>
              <a:rPr lang="en-US" sz="3280" dirty="0">
                <a:solidFill>
                  <a:srgbClr val="000001"/>
                </a:solidFill>
                <a:latin typeface="Cabin"/>
                <a:ea typeface="Cabin"/>
                <a:cs typeface="Cabin"/>
                <a:sym typeface="Cabin"/>
              </a:rPr>
              <a:t> </a:t>
            </a:r>
            <a:r>
              <a:rPr lang="en-US" sz="3280" dirty="0" err="1" smtClean="0">
                <a:solidFill>
                  <a:srgbClr val="000001"/>
                </a:solidFill>
                <a:latin typeface="Cabin"/>
                <a:ea typeface="Cabin"/>
                <a:cs typeface="Cabin"/>
                <a:sym typeface="Cabin"/>
              </a:rPr>
              <a:t>ra</a:t>
            </a:r>
            <a:endParaRPr lang="en-US" sz="3280" dirty="0" smtClean="0">
              <a:solidFill>
                <a:srgbClr val="000001"/>
              </a:solidFill>
              <a:latin typeface="Cabin"/>
              <a:ea typeface="Cabin"/>
              <a:cs typeface="Cabin"/>
              <a:sym typeface="Cabin"/>
            </a:endParaRPr>
          </a:p>
          <a:p>
            <a:pPr algn="ctr">
              <a:lnSpc>
                <a:spcPts val="4330"/>
              </a:lnSpc>
            </a:pPr>
            <a:r>
              <a:rPr lang="en-US" sz="3280" dirty="0" smtClean="0">
                <a:solidFill>
                  <a:srgbClr val="000001"/>
                </a:solidFill>
                <a:latin typeface="Cabin"/>
                <a:ea typeface="Cabin"/>
                <a:cs typeface="Cabin"/>
                <a:sym typeface="Cabin"/>
              </a:rPr>
              <a:t> </a:t>
            </a:r>
            <a:r>
              <a:rPr lang="en-US" sz="3280" dirty="0" err="1">
                <a:solidFill>
                  <a:srgbClr val="FF0000"/>
                </a:solidFill>
                <a:latin typeface="Cabin"/>
                <a:ea typeface="Cabin"/>
                <a:cs typeface="Cabin"/>
                <a:sym typeface="Cabin"/>
              </a:rPr>
              <a:t>gần</a:t>
            </a:r>
            <a:r>
              <a:rPr lang="en-US" sz="3280" dirty="0">
                <a:solidFill>
                  <a:srgbClr val="FF0000"/>
                </a:solidFill>
                <a:latin typeface="Cabin"/>
                <a:ea typeface="Cabin"/>
                <a:cs typeface="Cabin"/>
                <a:sym typeface="Cabin"/>
              </a:rPr>
              <a:t> 4 </a:t>
            </a:r>
            <a:r>
              <a:rPr lang="en-US" sz="3280" dirty="0" err="1">
                <a:solidFill>
                  <a:srgbClr val="FF0000"/>
                </a:solidFill>
                <a:latin typeface="Cabin"/>
                <a:ea typeface="Cabin"/>
                <a:cs typeface="Cabin"/>
                <a:sym typeface="Cabin"/>
              </a:rPr>
              <a:t>triệu</a:t>
            </a:r>
            <a:r>
              <a:rPr lang="en-US" sz="3280" dirty="0">
                <a:solidFill>
                  <a:srgbClr val="FF0000"/>
                </a:solidFill>
                <a:latin typeface="Cabin"/>
                <a:ea typeface="Cabin"/>
                <a:cs typeface="Cabin"/>
                <a:sym typeface="Cabin"/>
              </a:rPr>
              <a:t> </a:t>
            </a:r>
            <a:r>
              <a:rPr lang="en-US" sz="3280" dirty="0" err="1" smtClean="0">
                <a:solidFill>
                  <a:srgbClr val="FF0000"/>
                </a:solidFill>
                <a:latin typeface="Cabin"/>
                <a:ea typeface="Cabin"/>
                <a:cs typeface="Cabin"/>
                <a:sym typeface="Cabin"/>
              </a:rPr>
              <a:t>tấn</a:t>
            </a:r>
            <a:r>
              <a:rPr lang="en-US" sz="3280" dirty="0" smtClean="0">
                <a:solidFill>
                  <a:srgbClr val="FF0000"/>
                </a:solidFill>
                <a:latin typeface="Cabin"/>
                <a:ea typeface="Cabin"/>
                <a:cs typeface="Cabin"/>
                <a:sym typeface="Cabin"/>
              </a:rPr>
              <a:t> </a:t>
            </a:r>
            <a:r>
              <a:rPr lang="en-US" sz="3280" dirty="0" err="1" smtClean="0">
                <a:solidFill>
                  <a:srgbClr val="FF0000"/>
                </a:solidFill>
                <a:latin typeface="Cabin"/>
                <a:ea typeface="Cabin"/>
                <a:cs typeface="Cabin"/>
                <a:sym typeface="Cabin"/>
              </a:rPr>
              <a:t>giấy</a:t>
            </a:r>
            <a:r>
              <a:rPr lang="en-US" sz="3280" dirty="0" smtClean="0">
                <a:solidFill>
                  <a:srgbClr val="FF0000"/>
                </a:solidFill>
                <a:latin typeface="Cabin"/>
                <a:ea typeface="Cabin"/>
                <a:cs typeface="Cabin"/>
                <a:sym typeface="Cabin"/>
              </a:rPr>
              <a:t>.</a:t>
            </a:r>
            <a:endParaRPr lang="en-US" sz="3280" dirty="0">
              <a:solidFill>
                <a:srgbClr val="000001"/>
              </a:solidFill>
              <a:latin typeface="Cabin"/>
              <a:ea typeface="Cabin"/>
              <a:cs typeface="Cabin"/>
              <a:sym typeface="Cabin"/>
            </a:endParaRPr>
          </a:p>
        </p:txBody>
      </p:sp>
    </p:spTree>
    <p:extLst>
      <p:ext uri="{BB962C8B-B14F-4D97-AF65-F5344CB8AC3E}">
        <p14:creationId xmlns:p14="http://schemas.microsoft.com/office/powerpoint/2010/main" val="38223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DCC58"/>
        </a:solidFill>
        <a:effectLst/>
      </p:bgPr>
    </p:bg>
    <p:spTree>
      <p:nvGrpSpPr>
        <p:cNvPr id="1" name=""/>
        <p:cNvGrpSpPr/>
        <p:nvPr/>
      </p:nvGrpSpPr>
      <p:grpSpPr>
        <a:xfrm>
          <a:off x="0" y="0"/>
          <a:ext cx="0" cy="0"/>
          <a:chOff x="0" y="0"/>
          <a:chExt cx="0" cy="0"/>
        </a:xfrm>
      </p:grpSpPr>
      <p:sp>
        <p:nvSpPr>
          <p:cNvPr id="2" name="Freeform 2"/>
          <p:cNvSpPr/>
          <p:nvPr/>
        </p:nvSpPr>
        <p:spPr>
          <a:xfrm rot="266676">
            <a:off x="8099089" y="3427509"/>
            <a:ext cx="3166995" cy="2751488"/>
          </a:xfrm>
          <a:custGeom>
            <a:avLst/>
            <a:gdLst/>
            <a:ahLst/>
            <a:cxnLst/>
            <a:rect l="l" t="t" r="r" b="b"/>
            <a:pathLst>
              <a:path w="4750493" h="4127232">
                <a:moveTo>
                  <a:pt x="0" y="0"/>
                </a:moveTo>
                <a:lnTo>
                  <a:pt x="4750493" y="0"/>
                </a:lnTo>
                <a:lnTo>
                  <a:pt x="4750493" y="4127233"/>
                </a:lnTo>
                <a:lnTo>
                  <a:pt x="0" y="4127233"/>
                </a:lnTo>
                <a:lnTo>
                  <a:pt x="0" y="0"/>
                </a:lnTo>
                <a:close/>
              </a:path>
            </a:pathLst>
          </a:custGeom>
          <a:blipFill>
            <a:blip r:embed="rId2">
              <a:extLst>
                <a:ext uri="{96DAC541-7B7A-43D3-8B79-37D633B846F1}">
                  <asvg:svgBlip xmlns:asvg="http://schemas.microsoft.com/office/drawing/2016/SVG/main" xmlns="" r:embed="rId3"/>
                </a:ext>
              </a:extLst>
            </a:blip>
            <a:stretch>
              <a:fillRect t="-24128"/>
            </a:stretch>
          </a:blipFill>
        </p:spPr>
      </p:sp>
      <p:grpSp>
        <p:nvGrpSpPr>
          <p:cNvPr id="3" name="Group 3"/>
          <p:cNvGrpSpPr/>
          <p:nvPr/>
        </p:nvGrpSpPr>
        <p:grpSpPr>
          <a:xfrm>
            <a:off x="8192936" y="2856068"/>
            <a:ext cx="3175000" cy="31750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5" name="TextBox 5"/>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solidFill>
                  <a:prstClr val="black"/>
                </a:solidFill>
              </a:endParaRPr>
            </a:p>
          </p:txBody>
        </p:sp>
      </p:grpSp>
      <p:sp>
        <p:nvSpPr>
          <p:cNvPr id="6" name="Freeform 6"/>
          <p:cNvSpPr/>
          <p:nvPr/>
        </p:nvSpPr>
        <p:spPr>
          <a:xfrm>
            <a:off x="4508829" y="2856069"/>
            <a:ext cx="3174671" cy="3435855"/>
          </a:xfrm>
          <a:custGeom>
            <a:avLst/>
            <a:gdLst/>
            <a:ahLst/>
            <a:cxnLst/>
            <a:rect l="l" t="t" r="r" b="b"/>
            <a:pathLst>
              <a:path w="4762007" h="5153783">
                <a:moveTo>
                  <a:pt x="0" y="0"/>
                </a:moveTo>
                <a:lnTo>
                  <a:pt x="4762007" y="0"/>
                </a:lnTo>
                <a:lnTo>
                  <a:pt x="4762007" y="5153782"/>
                </a:lnTo>
                <a:lnTo>
                  <a:pt x="0" y="5153782"/>
                </a:lnTo>
                <a:lnTo>
                  <a:pt x="0" y="0"/>
                </a:lnTo>
                <a:close/>
              </a:path>
            </a:pathLst>
          </a:custGeom>
          <a:blipFill>
            <a:blip r:embed="rId4">
              <a:extLst>
                <a:ext uri="{96DAC541-7B7A-43D3-8B79-37D633B846F1}">
                  <asvg:svgBlip xmlns:asvg="http://schemas.microsoft.com/office/drawing/2016/SVG/main" xmlns="" r:embed="rId5"/>
                </a:ext>
              </a:extLst>
            </a:blip>
            <a:stretch>
              <a:fillRect l="-26896" t="-3606"/>
            </a:stretch>
          </a:blipFill>
        </p:spPr>
      </p:sp>
      <p:sp>
        <p:nvSpPr>
          <p:cNvPr id="7" name="Freeform 7"/>
          <p:cNvSpPr/>
          <p:nvPr/>
        </p:nvSpPr>
        <p:spPr>
          <a:xfrm rot="-423031">
            <a:off x="807154" y="3089907"/>
            <a:ext cx="3175000" cy="3125683"/>
          </a:xfrm>
          <a:custGeom>
            <a:avLst/>
            <a:gdLst/>
            <a:ahLst/>
            <a:cxnLst/>
            <a:rect l="l" t="t" r="r" b="b"/>
            <a:pathLst>
              <a:path w="4762500" h="4688525">
                <a:moveTo>
                  <a:pt x="0" y="0"/>
                </a:moveTo>
                <a:lnTo>
                  <a:pt x="4762500" y="0"/>
                </a:lnTo>
                <a:lnTo>
                  <a:pt x="4762500" y="4688526"/>
                </a:lnTo>
                <a:lnTo>
                  <a:pt x="0" y="4688526"/>
                </a:lnTo>
                <a:lnTo>
                  <a:pt x="0" y="0"/>
                </a:lnTo>
                <a:close/>
              </a:path>
            </a:pathLst>
          </a:custGeom>
          <a:blipFill>
            <a:blip r:embed="rId6">
              <a:extLst>
                <a:ext uri="{96DAC541-7B7A-43D3-8B79-37D633B846F1}">
                  <asvg:svgBlip xmlns:asvg="http://schemas.microsoft.com/office/drawing/2016/SVG/main" xmlns="" r:embed="rId7"/>
                </a:ext>
              </a:extLst>
            </a:blip>
            <a:stretch>
              <a:fillRect t="-11735"/>
            </a:stretch>
          </a:blipFill>
        </p:spPr>
      </p:sp>
      <p:grpSp>
        <p:nvGrpSpPr>
          <p:cNvPr id="8" name="Group 8"/>
          <p:cNvGrpSpPr/>
          <p:nvPr/>
        </p:nvGrpSpPr>
        <p:grpSpPr>
          <a:xfrm>
            <a:off x="825500" y="2856068"/>
            <a:ext cx="3175000" cy="31750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10" name="TextBox 10"/>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solidFill>
                  <a:prstClr val="black"/>
                </a:solidFill>
              </a:endParaRPr>
            </a:p>
          </p:txBody>
        </p:sp>
      </p:grpSp>
      <p:sp>
        <p:nvSpPr>
          <p:cNvPr id="11" name="Freeform 11"/>
          <p:cNvSpPr/>
          <p:nvPr/>
        </p:nvSpPr>
        <p:spPr>
          <a:xfrm rot="1724362">
            <a:off x="3778844" y="5117190"/>
            <a:ext cx="383429" cy="686925"/>
          </a:xfrm>
          <a:custGeom>
            <a:avLst/>
            <a:gdLst/>
            <a:ahLst/>
            <a:cxnLst/>
            <a:rect l="l" t="t" r="r" b="b"/>
            <a:pathLst>
              <a:path w="575143" h="1030387">
                <a:moveTo>
                  <a:pt x="0" y="0"/>
                </a:moveTo>
                <a:lnTo>
                  <a:pt x="575143" y="0"/>
                </a:lnTo>
                <a:lnTo>
                  <a:pt x="575143" y="1030387"/>
                </a:lnTo>
                <a:lnTo>
                  <a:pt x="0" y="10303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6127618">
            <a:off x="3536174" y="5682252"/>
            <a:ext cx="165995" cy="174961"/>
          </a:xfrm>
          <a:custGeom>
            <a:avLst/>
            <a:gdLst/>
            <a:ahLst/>
            <a:cxnLst/>
            <a:rect l="l" t="t" r="r" b="b"/>
            <a:pathLst>
              <a:path w="248992" h="262442">
                <a:moveTo>
                  <a:pt x="0" y="0"/>
                </a:moveTo>
                <a:lnTo>
                  <a:pt x="248992" y="0"/>
                </a:lnTo>
                <a:lnTo>
                  <a:pt x="248992" y="262442"/>
                </a:lnTo>
                <a:lnTo>
                  <a:pt x="0" y="2624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rot="16874">
            <a:off x="5143448" y="2443318"/>
            <a:ext cx="1905000" cy="846731"/>
            <a:chOff x="0" y="0"/>
            <a:chExt cx="724592" cy="322065"/>
          </a:xfrm>
        </p:grpSpPr>
        <p:sp>
          <p:nvSpPr>
            <p:cNvPr id="14" name="Freeform 14"/>
            <p:cNvSpPr/>
            <p:nvPr/>
          </p:nvSpPr>
          <p:spPr>
            <a:xfrm>
              <a:off x="0" y="0"/>
              <a:ext cx="724592" cy="322065"/>
            </a:xfrm>
            <a:custGeom>
              <a:avLst/>
              <a:gdLst/>
              <a:ahLst/>
              <a:cxnLst/>
              <a:rect l="l" t="t" r="r" b="b"/>
              <a:pathLst>
                <a:path w="724592" h="322065">
                  <a:moveTo>
                    <a:pt x="362296" y="0"/>
                  </a:moveTo>
                  <a:cubicBezTo>
                    <a:pt x="162205" y="0"/>
                    <a:pt x="0" y="72097"/>
                    <a:pt x="0" y="161033"/>
                  </a:cubicBezTo>
                  <a:cubicBezTo>
                    <a:pt x="0" y="249969"/>
                    <a:pt x="162205" y="322065"/>
                    <a:pt x="362296" y="322065"/>
                  </a:cubicBezTo>
                  <a:cubicBezTo>
                    <a:pt x="562387" y="322065"/>
                    <a:pt x="724592" y="249969"/>
                    <a:pt x="724592" y="161033"/>
                  </a:cubicBezTo>
                  <a:cubicBezTo>
                    <a:pt x="724592" y="72097"/>
                    <a:pt x="562387" y="0"/>
                    <a:pt x="362296" y="0"/>
                  </a:cubicBezTo>
                  <a:close/>
                </a:path>
              </a:pathLst>
            </a:custGeom>
            <a:solidFill>
              <a:srgbClr val="E8A18B"/>
            </a:solidFill>
            <a:ln w="19050" cap="sq">
              <a:solidFill>
                <a:srgbClr val="000001"/>
              </a:solidFill>
              <a:prstDash val="solid"/>
              <a:miter/>
            </a:ln>
          </p:spPr>
        </p:sp>
        <p:sp>
          <p:nvSpPr>
            <p:cNvPr id="15" name="TextBox 15"/>
            <p:cNvSpPr txBox="1"/>
            <p:nvPr/>
          </p:nvSpPr>
          <p:spPr>
            <a:xfrm>
              <a:off x="67931" y="58769"/>
              <a:ext cx="588731" cy="233103"/>
            </a:xfrm>
            <a:prstGeom prst="rect">
              <a:avLst/>
            </a:prstGeom>
          </p:spPr>
          <p:txBody>
            <a:bodyPr lIns="33867" tIns="33867" rIns="33867" bIns="33867" rtlCol="0" anchor="ctr"/>
            <a:lstStyle/>
            <a:p>
              <a:pPr algn="ctr">
                <a:lnSpc>
                  <a:spcPts val="2933"/>
                </a:lnSpc>
                <a:spcBef>
                  <a:spcPct val="0"/>
                </a:spcBef>
              </a:pPr>
              <a:r>
                <a:rPr lang="en-US" sz="2000" b="1" dirty="0" err="1" smtClean="0">
                  <a:solidFill>
                    <a:srgbClr val="000001"/>
                  </a:solidFill>
                  <a:latin typeface="Faustina Bold"/>
                  <a:ea typeface="Faustina Bold"/>
                  <a:cs typeface="Faustina Bold"/>
                  <a:sym typeface="Faustina Bold"/>
                </a:rPr>
                <a:t>Hoàn</a:t>
              </a:r>
              <a:r>
                <a:rPr lang="en-US" sz="2000" b="1" dirty="0" smtClean="0">
                  <a:solidFill>
                    <a:srgbClr val="000001"/>
                  </a:solidFill>
                  <a:latin typeface="Faustina Bold"/>
                  <a:ea typeface="Faustina Bold"/>
                  <a:cs typeface="Faustina Bold"/>
                  <a:sym typeface="Faustina Bold"/>
                </a:rPr>
                <a:t> </a:t>
              </a:r>
              <a:r>
                <a:rPr lang="en-US" sz="2000" b="1" dirty="0" err="1" smtClean="0">
                  <a:solidFill>
                    <a:srgbClr val="000001"/>
                  </a:solidFill>
                  <a:latin typeface="Faustina Bold"/>
                  <a:ea typeface="Faustina Bold"/>
                  <a:cs typeface="Faustina Bold"/>
                  <a:sym typeface="Faustina Bold"/>
                </a:rPr>
                <a:t>thành</a:t>
              </a:r>
              <a:r>
                <a:rPr lang="en-US" sz="2000" b="1" dirty="0" smtClean="0">
                  <a:solidFill>
                    <a:srgbClr val="000001"/>
                  </a:solidFill>
                  <a:latin typeface="Faustina Bold"/>
                  <a:ea typeface="Faustina Bold"/>
                  <a:cs typeface="Faustina Bold"/>
                  <a:sym typeface="Faustina Bold"/>
                </a:rPr>
                <a:t> </a:t>
              </a:r>
              <a:r>
                <a:rPr lang="en-US" sz="2000" b="1" dirty="0" err="1" smtClean="0">
                  <a:solidFill>
                    <a:srgbClr val="000001"/>
                  </a:solidFill>
                  <a:latin typeface="Faustina Bold"/>
                  <a:ea typeface="Faustina Bold"/>
                  <a:cs typeface="Faustina Bold"/>
                  <a:sym typeface="Faustina Bold"/>
                </a:rPr>
                <a:t>bài</a:t>
              </a:r>
              <a:r>
                <a:rPr lang="en-US" sz="2000" b="1" dirty="0" smtClean="0">
                  <a:solidFill>
                    <a:srgbClr val="000001"/>
                  </a:solidFill>
                  <a:latin typeface="Faustina Bold"/>
                  <a:ea typeface="Faustina Bold"/>
                  <a:cs typeface="Faustina Bold"/>
                  <a:sym typeface="Faustina Bold"/>
                </a:rPr>
                <a:t> </a:t>
              </a:r>
              <a:r>
                <a:rPr lang="en-US" sz="2000" b="1" dirty="0" err="1" smtClean="0">
                  <a:solidFill>
                    <a:srgbClr val="000001"/>
                  </a:solidFill>
                  <a:latin typeface="Faustina Bold"/>
                  <a:ea typeface="Faustina Bold"/>
                  <a:cs typeface="Faustina Bold"/>
                  <a:sym typeface="Faustina Bold"/>
                </a:rPr>
                <a:t>tập</a:t>
              </a:r>
              <a:endParaRPr lang="en-US" sz="2000" b="1" dirty="0">
                <a:solidFill>
                  <a:srgbClr val="000001"/>
                </a:solidFill>
                <a:latin typeface="Faustina Bold"/>
                <a:ea typeface="Faustina Bold"/>
                <a:cs typeface="Faustina Bold"/>
                <a:sym typeface="Faustina Bold"/>
              </a:endParaRPr>
            </a:p>
          </p:txBody>
        </p:sp>
      </p:grpSp>
      <p:grpSp>
        <p:nvGrpSpPr>
          <p:cNvPr id="16" name="Group 16"/>
          <p:cNvGrpSpPr/>
          <p:nvPr/>
        </p:nvGrpSpPr>
        <p:grpSpPr>
          <a:xfrm>
            <a:off x="8700936" y="2505009"/>
            <a:ext cx="2159000" cy="934669"/>
            <a:chOff x="0" y="0"/>
            <a:chExt cx="852938" cy="369252"/>
          </a:xfrm>
        </p:grpSpPr>
        <p:sp>
          <p:nvSpPr>
            <p:cNvPr id="17" name="Freeform 17"/>
            <p:cNvSpPr/>
            <p:nvPr/>
          </p:nvSpPr>
          <p:spPr>
            <a:xfrm>
              <a:off x="0" y="0"/>
              <a:ext cx="852938" cy="369252"/>
            </a:xfrm>
            <a:custGeom>
              <a:avLst/>
              <a:gdLst/>
              <a:ahLst/>
              <a:cxnLst/>
              <a:rect l="l" t="t" r="r" b="b"/>
              <a:pathLst>
                <a:path w="852938" h="369252">
                  <a:moveTo>
                    <a:pt x="0" y="0"/>
                  </a:moveTo>
                  <a:lnTo>
                    <a:pt x="852938" y="0"/>
                  </a:lnTo>
                  <a:lnTo>
                    <a:pt x="852938" y="369252"/>
                  </a:lnTo>
                  <a:lnTo>
                    <a:pt x="0" y="369252"/>
                  </a:lnTo>
                  <a:close/>
                </a:path>
              </a:pathLst>
            </a:custGeom>
            <a:solidFill>
              <a:srgbClr val="E8A18B"/>
            </a:solidFill>
            <a:ln w="19050" cap="sq">
              <a:solidFill>
                <a:srgbClr val="000001"/>
              </a:solidFill>
              <a:prstDash val="solid"/>
              <a:miter/>
            </a:ln>
          </p:spPr>
        </p:sp>
        <p:sp>
          <p:nvSpPr>
            <p:cNvPr id="18" name="TextBox 18"/>
            <p:cNvSpPr txBox="1"/>
            <p:nvPr/>
          </p:nvSpPr>
          <p:spPr>
            <a:xfrm>
              <a:off x="0" y="28575"/>
              <a:ext cx="852938" cy="340677"/>
            </a:xfrm>
            <a:prstGeom prst="rect">
              <a:avLst/>
            </a:prstGeom>
          </p:spPr>
          <p:txBody>
            <a:bodyPr lIns="33867" tIns="33867" rIns="33867" bIns="33867" rtlCol="0" anchor="ctr"/>
            <a:lstStyle/>
            <a:p>
              <a:pPr algn="ctr">
                <a:lnSpc>
                  <a:spcPts val="2933"/>
                </a:lnSpc>
                <a:spcBef>
                  <a:spcPct val="0"/>
                </a:spcBef>
              </a:pPr>
              <a:r>
                <a:rPr lang="en-US" sz="2000" b="1" dirty="0" err="1">
                  <a:solidFill>
                    <a:srgbClr val="000001"/>
                  </a:solidFill>
                  <a:latin typeface="Times New Roman" panose="02020603050405020304" pitchFamily="18" charset="0"/>
                  <a:ea typeface="Faustina Bold"/>
                  <a:cs typeface="Times New Roman" panose="02020603050405020304" pitchFamily="18" charset="0"/>
                  <a:sym typeface="Faustina Bold"/>
                </a:rPr>
                <a:t>Nghiên</a:t>
              </a:r>
              <a:r>
                <a:rPr lang="en-US" sz="2000" b="1" dirty="0">
                  <a:solidFill>
                    <a:srgbClr val="000001"/>
                  </a:solidFill>
                  <a:latin typeface="Times New Roman" panose="02020603050405020304" pitchFamily="18" charset="0"/>
                  <a:ea typeface="Faustina Bold"/>
                  <a:cs typeface="Times New Roman" panose="02020603050405020304" pitchFamily="18" charset="0"/>
                  <a:sym typeface="Faustina Bold"/>
                </a:rPr>
                <a:t> </a:t>
              </a:r>
              <a:r>
                <a:rPr lang="en-US" sz="2000" b="1" dirty="0" err="1">
                  <a:solidFill>
                    <a:srgbClr val="000001"/>
                  </a:solidFill>
                  <a:latin typeface="Times New Roman" panose="02020603050405020304" pitchFamily="18" charset="0"/>
                  <a:ea typeface="Faustina Bold"/>
                  <a:cs typeface="Times New Roman" panose="02020603050405020304" pitchFamily="18" charset="0"/>
                  <a:sym typeface="Faustina Bold"/>
                </a:rPr>
                <a:t>cứu</a:t>
              </a:r>
              <a:r>
                <a:rPr lang="en-US" sz="2000" b="1" dirty="0">
                  <a:solidFill>
                    <a:srgbClr val="000001"/>
                  </a:solidFill>
                  <a:latin typeface="Times New Roman" panose="02020603050405020304" pitchFamily="18" charset="0"/>
                  <a:ea typeface="Faustina Bold"/>
                  <a:cs typeface="Times New Roman" panose="02020603050405020304" pitchFamily="18" charset="0"/>
                  <a:sym typeface="Faustina Bold"/>
                </a:rPr>
                <a:t> </a:t>
              </a:r>
              <a:r>
                <a:rPr lang="en-US" sz="2000" b="1" dirty="0" err="1">
                  <a:solidFill>
                    <a:srgbClr val="000001"/>
                  </a:solidFill>
                  <a:latin typeface="Times New Roman" panose="02020603050405020304" pitchFamily="18" charset="0"/>
                  <a:ea typeface="Faustina Bold"/>
                  <a:cs typeface="Times New Roman" panose="02020603050405020304" pitchFamily="18" charset="0"/>
                  <a:sym typeface="Faustina Bold"/>
                </a:rPr>
                <a:t>trước</a:t>
              </a:r>
              <a:r>
                <a:rPr lang="en-US" sz="2000" b="1" dirty="0">
                  <a:solidFill>
                    <a:srgbClr val="000001"/>
                  </a:solidFill>
                  <a:latin typeface="Times New Roman" panose="02020603050405020304" pitchFamily="18" charset="0"/>
                  <a:ea typeface="Faustina Bold"/>
                  <a:cs typeface="Times New Roman" panose="02020603050405020304" pitchFamily="18" charset="0"/>
                  <a:sym typeface="Faustina Bold"/>
                </a:rPr>
                <a:t> </a:t>
              </a:r>
              <a:r>
                <a:rPr lang="en-US" sz="2000" b="1" dirty="0" err="1">
                  <a:solidFill>
                    <a:srgbClr val="000001"/>
                  </a:solidFill>
                  <a:latin typeface="Times New Roman" panose="02020603050405020304" pitchFamily="18" charset="0"/>
                  <a:ea typeface="Faustina Bold"/>
                  <a:cs typeface="Times New Roman" panose="02020603050405020304" pitchFamily="18" charset="0"/>
                  <a:sym typeface="Faustina Bold"/>
                </a:rPr>
                <a:t>bài</a:t>
              </a:r>
              <a:r>
                <a:rPr lang="en-US" sz="2667" b="1" dirty="0">
                  <a:solidFill>
                    <a:srgbClr val="000001"/>
                  </a:solidFill>
                  <a:latin typeface="Faustina Bold"/>
                  <a:ea typeface="Faustina Bold"/>
                  <a:cs typeface="Faustina Bold"/>
                  <a:sym typeface="Faustina Bold"/>
                </a:rPr>
                <a:t>.</a:t>
              </a:r>
            </a:p>
          </p:txBody>
        </p:sp>
      </p:grpSp>
      <p:sp>
        <p:nvSpPr>
          <p:cNvPr id="19" name="Freeform 19"/>
          <p:cNvSpPr/>
          <p:nvPr/>
        </p:nvSpPr>
        <p:spPr>
          <a:xfrm>
            <a:off x="6579065" y="2183456"/>
            <a:ext cx="748844" cy="568585"/>
          </a:xfrm>
          <a:custGeom>
            <a:avLst/>
            <a:gdLst/>
            <a:ahLst/>
            <a:cxnLst/>
            <a:rect l="l" t="t" r="r" b="b"/>
            <a:pathLst>
              <a:path w="1123266" h="852878">
                <a:moveTo>
                  <a:pt x="0" y="0"/>
                </a:moveTo>
                <a:lnTo>
                  <a:pt x="1123266" y="0"/>
                </a:lnTo>
                <a:lnTo>
                  <a:pt x="1123266" y="852878"/>
                </a:lnTo>
                <a:lnTo>
                  <a:pt x="0" y="852878"/>
                </a:lnTo>
                <a:lnTo>
                  <a:pt x="0" y="0"/>
                </a:lnTo>
                <a:close/>
              </a:path>
            </a:pathLst>
          </a:custGeom>
          <a:blipFill>
            <a:blip r:embed="rId12">
              <a:extLst>
                <a:ext uri="{96DAC541-7B7A-43D3-8B79-37D633B846F1}">
                  <asvg:svgBlip xmlns:asvg="http://schemas.microsoft.com/office/drawing/2016/SVG/main" xmlns="" r:embed="rId13"/>
                </a:ext>
              </a:extLst>
            </a:blip>
            <a:stretch>
              <a:fillRect l="-92013" b="-128863"/>
            </a:stretch>
          </a:blipFill>
        </p:spPr>
      </p:sp>
      <p:sp>
        <p:nvSpPr>
          <p:cNvPr id="20" name="TextBox 20"/>
          <p:cNvSpPr txBox="1"/>
          <p:nvPr/>
        </p:nvSpPr>
        <p:spPr>
          <a:xfrm>
            <a:off x="1767840" y="808556"/>
            <a:ext cx="7843322" cy="846386"/>
          </a:xfrm>
          <a:prstGeom prst="rect">
            <a:avLst/>
          </a:prstGeom>
        </p:spPr>
        <p:txBody>
          <a:bodyPr wrap="square" lIns="0" tIns="0" rIns="0" bIns="0" rtlCol="0" anchor="t">
            <a:spAutoFit/>
          </a:bodyPr>
          <a:lstStyle/>
          <a:p>
            <a:pPr algn="ctr">
              <a:lnSpc>
                <a:spcPts val="6600"/>
              </a:lnSpc>
            </a:pPr>
            <a:r>
              <a:rPr lang="en-US" sz="6000" b="1" dirty="0" err="1">
                <a:solidFill>
                  <a:srgbClr val="000001"/>
                </a:solidFill>
                <a:latin typeface="Faustina Bold"/>
                <a:ea typeface="Faustina Bold"/>
                <a:cs typeface="Faustina Bold"/>
                <a:sym typeface="Faustina Bold"/>
              </a:rPr>
              <a:t>Hướng</a:t>
            </a:r>
            <a:r>
              <a:rPr lang="en-US" sz="6000" b="1" dirty="0">
                <a:solidFill>
                  <a:srgbClr val="000001"/>
                </a:solidFill>
                <a:latin typeface="Faustina Bold"/>
                <a:ea typeface="Faustina Bold"/>
                <a:cs typeface="Faustina Bold"/>
                <a:sym typeface="Faustina Bold"/>
              </a:rPr>
              <a:t> </a:t>
            </a:r>
            <a:r>
              <a:rPr lang="en-US" sz="6000" b="1" dirty="0" err="1">
                <a:solidFill>
                  <a:srgbClr val="000001"/>
                </a:solidFill>
                <a:latin typeface="Faustina Bold"/>
                <a:ea typeface="Faustina Bold"/>
                <a:cs typeface="Faustina Bold"/>
                <a:sym typeface="Faustina Bold"/>
              </a:rPr>
              <a:t>dẫn</a:t>
            </a:r>
            <a:r>
              <a:rPr lang="en-US" sz="6000" b="1" dirty="0">
                <a:solidFill>
                  <a:srgbClr val="000001"/>
                </a:solidFill>
                <a:latin typeface="Faustina Bold"/>
                <a:ea typeface="Faustina Bold"/>
                <a:cs typeface="Faustina Bold"/>
                <a:sym typeface="Faustina Bold"/>
              </a:rPr>
              <a:t> </a:t>
            </a:r>
            <a:r>
              <a:rPr lang="en-US" sz="6000" b="1" dirty="0" err="1">
                <a:solidFill>
                  <a:srgbClr val="000001"/>
                </a:solidFill>
                <a:latin typeface="Faustina Bold"/>
                <a:ea typeface="Faustina Bold"/>
                <a:cs typeface="Faustina Bold"/>
                <a:sym typeface="Faustina Bold"/>
              </a:rPr>
              <a:t>về</a:t>
            </a:r>
            <a:r>
              <a:rPr lang="en-US" sz="6000" b="1" dirty="0">
                <a:solidFill>
                  <a:srgbClr val="000001"/>
                </a:solidFill>
                <a:latin typeface="Faustina Bold"/>
                <a:ea typeface="Faustina Bold"/>
                <a:cs typeface="Faustina Bold"/>
                <a:sym typeface="Faustina Bold"/>
              </a:rPr>
              <a:t> </a:t>
            </a:r>
            <a:r>
              <a:rPr lang="en-US" sz="6000" b="1" dirty="0" err="1">
                <a:solidFill>
                  <a:srgbClr val="000001"/>
                </a:solidFill>
                <a:latin typeface="Faustina Bold"/>
                <a:ea typeface="Faustina Bold"/>
                <a:cs typeface="Faustina Bold"/>
                <a:sym typeface="Faustina Bold"/>
              </a:rPr>
              <a:t>nhà</a:t>
            </a:r>
            <a:r>
              <a:rPr lang="en-US" sz="6000" b="1" dirty="0">
                <a:solidFill>
                  <a:srgbClr val="000001"/>
                </a:solidFill>
                <a:latin typeface="Faustina Bold"/>
                <a:ea typeface="Faustina Bold"/>
                <a:cs typeface="Faustina Bold"/>
                <a:sym typeface="Faustina Bold"/>
              </a:rPr>
              <a:t>.</a:t>
            </a:r>
          </a:p>
        </p:txBody>
      </p:sp>
      <p:grpSp>
        <p:nvGrpSpPr>
          <p:cNvPr id="21" name="Group 21"/>
          <p:cNvGrpSpPr/>
          <p:nvPr/>
        </p:nvGrpSpPr>
        <p:grpSpPr>
          <a:xfrm>
            <a:off x="1013874" y="2505009"/>
            <a:ext cx="2761560" cy="696691"/>
            <a:chOff x="0" y="0"/>
            <a:chExt cx="1090987" cy="275236"/>
          </a:xfrm>
        </p:grpSpPr>
        <p:sp>
          <p:nvSpPr>
            <p:cNvPr id="22" name="Freeform 22"/>
            <p:cNvSpPr/>
            <p:nvPr/>
          </p:nvSpPr>
          <p:spPr>
            <a:xfrm>
              <a:off x="0" y="0"/>
              <a:ext cx="1090987" cy="275236"/>
            </a:xfrm>
            <a:custGeom>
              <a:avLst/>
              <a:gdLst/>
              <a:ahLst/>
              <a:cxnLst/>
              <a:rect l="l" t="t" r="r" b="b"/>
              <a:pathLst>
                <a:path w="1090987" h="275236">
                  <a:moveTo>
                    <a:pt x="0" y="0"/>
                  </a:moveTo>
                  <a:lnTo>
                    <a:pt x="1090987" y="0"/>
                  </a:lnTo>
                  <a:lnTo>
                    <a:pt x="1090987" y="275236"/>
                  </a:lnTo>
                  <a:lnTo>
                    <a:pt x="0" y="275236"/>
                  </a:lnTo>
                  <a:close/>
                </a:path>
              </a:pathLst>
            </a:custGeom>
            <a:solidFill>
              <a:srgbClr val="E8A18B"/>
            </a:solidFill>
            <a:ln w="19050" cap="sq">
              <a:solidFill>
                <a:srgbClr val="000001"/>
              </a:solidFill>
              <a:prstDash val="solid"/>
              <a:miter/>
            </a:ln>
          </p:spPr>
          <p:txBody>
            <a:bodyPr/>
            <a:lstStyle/>
            <a:p>
              <a:pPr algn="ctr"/>
              <a:r>
                <a:rPr lang="en-US" sz="2000" b="1" dirty="0" err="1" smtClean="0">
                  <a:latin typeface="Times New Roman" panose="02020603050405020304" pitchFamily="18" charset="0"/>
                  <a:cs typeface="Times New Roman" panose="02020603050405020304" pitchFamily="18" charset="0"/>
                </a:rPr>
                <a:t>Ôn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kiến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học</a:t>
              </a:r>
              <a:r>
                <a:rPr lang="en-US" dirty="0"/>
                <a:t>.</a:t>
              </a:r>
            </a:p>
          </p:txBody>
        </p:sp>
        <p:sp>
          <p:nvSpPr>
            <p:cNvPr id="23" name="TextBox 23"/>
            <p:cNvSpPr txBox="1"/>
            <p:nvPr/>
          </p:nvSpPr>
          <p:spPr>
            <a:xfrm>
              <a:off x="0" y="28575"/>
              <a:ext cx="1090987" cy="246661"/>
            </a:xfrm>
            <a:prstGeom prst="rect">
              <a:avLst/>
            </a:prstGeom>
          </p:spPr>
          <p:txBody>
            <a:bodyPr lIns="33867" tIns="33867" rIns="33867" bIns="33867" rtlCol="0" anchor="ctr"/>
            <a:lstStyle/>
            <a:p>
              <a:pPr algn="ctr">
                <a:lnSpc>
                  <a:spcPts val="2933"/>
                </a:lnSpc>
                <a:spcBef>
                  <a:spcPct val="0"/>
                </a:spcBef>
              </a:pPr>
              <a:endParaRPr sz="1200">
                <a:solidFill>
                  <a:prstClr val="black"/>
                </a:solidFill>
              </a:endParaRPr>
            </a:p>
          </p:txBody>
        </p:sp>
      </p:grpSp>
      <p:sp>
        <p:nvSpPr>
          <p:cNvPr id="24" name="Freeform 24"/>
          <p:cNvSpPr/>
          <p:nvPr/>
        </p:nvSpPr>
        <p:spPr>
          <a:xfrm rot="2700000">
            <a:off x="10405110" y="2379674"/>
            <a:ext cx="875624" cy="226070"/>
          </a:xfrm>
          <a:custGeom>
            <a:avLst/>
            <a:gdLst/>
            <a:ahLst/>
            <a:cxnLst/>
            <a:rect l="l" t="t" r="r" b="b"/>
            <a:pathLst>
              <a:path w="1313436" h="339105">
                <a:moveTo>
                  <a:pt x="0" y="0"/>
                </a:moveTo>
                <a:lnTo>
                  <a:pt x="1313436" y="0"/>
                </a:lnTo>
                <a:lnTo>
                  <a:pt x="1313436" y="339105"/>
                </a:lnTo>
                <a:lnTo>
                  <a:pt x="0" y="3391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Freeform 25"/>
          <p:cNvSpPr/>
          <p:nvPr/>
        </p:nvSpPr>
        <p:spPr>
          <a:xfrm rot="-2330002">
            <a:off x="9302582" y="1134426"/>
            <a:ext cx="760009" cy="801809"/>
          </a:xfrm>
          <a:custGeom>
            <a:avLst/>
            <a:gdLst/>
            <a:ahLst/>
            <a:cxnLst/>
            <a:rect l="l" t="t" r="r" b="b"/>
            <a:pathLst>
              <a:path w="1140013" h="1202714">
                <a:moveTo>
                  <a:pt x="0" y="0"/>
                </a:moveTo>
                <a:lnTo>
                  <a:pt x="1140014" y="0"/>
                </a:lnTo>
                <a:lnTo>
                  <a:pt x="1140014" y="1202714"/>
                </a:lnTo>
                <a:lnTo>
                  <a:pt x="0" y="1202714"/>
                </a:lnTo>
                <a:lnTo>
                  <a:pt x="0" y="0"/>
                </a:lnTo>
                <a:close/>
              </a:path>
            </a:pathLst>
          </a:custGeom>
          <a:blipFill>
            <a:blip r:embed="rId16">
              <a:extLst>
                <a:ext uri="{96DAC541-7B7A-43D3-8B79-37D633B846F1}">
                  <asvg:svgBlip xmlns:asvg="http://schemas.microsoft.com/office/drawing/2016/SVG/main" xmlns="" r:embed="rId17"/>
                </a:ext>
              </a:extLst>
            </a:blip>
            <a:stretch>
              <a:fillRect r="-61996"/>
            </a:stretch>
          </a:blipFill>
        </p:spPr>
      </p:sp>
      <p:sp>
        <p:nvSpPr>
          <p:cNvPr id="26" name="Freeform 26"/>
          <p:cNvSpPr/>
          <p:nvPr/>
        </p:nvSpPr>
        <p:spPr>
          <a:xfrm>
            <a:off x="1653721" y="1408829"/>
            <a:ext cx="853809" cy="517919"/>
          </a:xfrm>
          <a:custGeom>
            <a:avLst/>
            <a:gdLst/>
            <a:ahLst/>
            <a:cxnLst/>
            <a:rect l="l" t="t" r="r" b="b"/>
            <a:pathLst>
              <a:path w="1280714" h="776879">
                <a:moveTo>
                  <a:pt x="0" y="0"/>
                </a:moveTo>
                <a:lnTo>
                  <a:pt x="1280714" y="0"/>
                </a:lnTo>
                <a:lnTo>
                  <a:pt x="1280714" y="776880"/>
                </a:lnTo>
                <a:lnTo>
                  <a:pt x="0" y="776880"/>
                </a:lnTo>
                <a:lnTo>
                  <a:pt x="0" y="0"/>
                </a:lnTo>
                <a:close/>
              </a:path>
            </a:pathLst>
          </a:custGeom>
          <a:blipFill>
            <a:blip r:embed="rId18">
              <a:extLst>
                <a:ext uri="{96DAC541-7B7A-43D3-8B79-37D633B846F1}">
                  <asvg:svgBlip xmlns:asvg="http://schemas.microsoft.com/office/drawing/2016/SVG/main" xmlns="" r:embed="rId19"/>
                </a:ext>
              </a:extLst>
            </a:blip>
            <a:stretch>
              <a:fillRect t="-32414" r="-3946"/>
            </a:stretch>
          </a:blipFill>
        </p:spPr>
      </p:sp>
      <p:sp>
        <p:nvSpPr>
          <p:cNvPr id="27" name="Freeform 27"/>
          <p:cNvSpPr/>
          <p:nvPr/>
        </p:nvSpPr>
        <p:spPr>
          <a:xfrm>
            <a:off x="6953487" y="6297575"/>
            <a:ext cx="998079" cy="101055"/>
          </a:xfrm>
          <a:custGeom>
            <a:avLst/>
            <a:gdLst/>
            <a:ahLst/>
            <a:cxnLst/>
            <a:rect l="l" t="t" r="r" b="b"/>
            <a:pathLst>
              <a:path w="1497118" h="151583">
                <a:moveTo>
                  <a:pt x="0" y="0"/>
                </a:moveTo>
                <a:lnTo>
                  <a:pt x="1497118" y="0"/>
                </a:lnTo>
                <a:lnTo>
                  <a:pt x="1497118" y="151583"/>
                </a:lnTo>
                <a:lnTo>
                  <a:pt x="0" y="1515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TextBox 28"/>
          <p:cNvSpPr txBox="1"/>
          <p:nvPr/>
        </p:nvSpPr>
        <p:spPr>
          <a:xfrm>
            <a:off x="4814651" y="3594301"/>
            <a:ext cx="2563027" cy="1282402"/>
          </a:xfrm>
          <a:prstGeom prst="rect">
            <a:avLst/>
          </a:prstGeom>
        </p:spPr>
        <p:txBody>
          <a:bodyPr lIns="0" tIns="0" rIns="0" bIns="0" rtlCol="0" anchor="t">
            <a:spAutoFit/>
          </a:bodyPr>
          <a:lstStyle/>
          <a:p>
            <a:pPr algn="ctr">
              <a:lnSpc>
                <a:spcPts val="2482"/>
              </a:lnSpc>
            </a:pP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Các</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bài</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còn</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lại</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trong</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SGK.</a:t>
            </a:r>
          </a:p>
          <a:p>
            <a:pPr algn="ctr">
              <a:lnSpc>
                <a:spcPts val="2482"/>
              </a:lnSpc>
            </a:pPr>
            <a:r>
              <a:rPr lang="en-US" sz="2000" dirty="0">
                <a:solidFill>
                  <a:srgbClr val="000001"/>
                </a:solidFill>
                <a:latin typeface="Times New Roman" panose="02020603050405020304" pitchFamily="18" charset="0"/>
                <a:ea typeface="Cabin"/>
                <a:cs typeface="Times New Roman" panose="02020603050405020304" pitchFamily="18" charset="0"/>
                <a:sym typeface="Cabin"/>
              </a:rPr>
              <a:t>- https://azota.vn/bai-tap/ey4enuta</a:t>
            </a:r>
          </a:p>
        </p:txBody>
      </p:sp>
      <p:sp>
        <p:nvSpPr>
          <p:cNvPr id="29" name="TextBox 29"/>
          <p:cNvSpPr txBox="1"/>
          <p:nvPr/>
        </p:nvSpPr>
        <p:spPr>
          <a:xfrm>
            <a:off x="8573936" y="3586470"/>
            <a:ext cx="2413000" cy="1000274"/>
          </a:xfrm>
          <a:prstGeom prst="rect">
            <a:avLst/>
          </a:prstGeom>
        </p:spPr>
        <p:txBody>
          <a:bodyPr lIns="0" tIns="0" rIns="0" bIns="0" rtlCol="0" anchor="t">
            <a:spAutoFit/>
          </a:bodyPr>
          <a:lstStyle/>
          <a:p>
            <a:pPr algn="ctr">
              <a:lnSpc>
                <a:spcPts val="3901"/>
              </a:lnSpc>
            </a:pP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Bài</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30: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Làm</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a:solidFill>
                  <a:srgbClr val="000001"/>
                </a:solidFill>
                <a:latin typeface="Times New Roman" panose="02020603050405020304" pitchFamily="18" charset="0"/>
                <a:ea typeface="Cabin"/>
                <a:cs typeface="Times New Roman" panose="02020603050405020304" pitchFamily="18" charset="0"/>
                <a:sym typeface="Cabin"/>
              </a:rPr>
              <a:t>tròn</a:t>
            </a:r>
            <a:r>
              <a:rPr lang="en-US" sz="2000" dirty="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a:solidFill>
                  <a:srgbClr val="000001"/>
                </a:solidFill>
                <a:latin typeface="Times New Roman" panose="02020603050405020304" pitchFamily="18" charset="0"/>
                <a:ea typeface="Cabin"/>
                <a:cs typeface="Times New Roman" panose="02020603050405020304" pitchFamily="18" charset="0"/>
                <a:sym typeface="Cabin"/>
              </a:rPr>
              <a:t>và</a:t>
            </a:r>
            <a:r>
              <a:rPr lang="en-US" sz="2000" dirty="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a:solidFill>
                  <a:srgbClr val="000001"/>
                </a:solidFill>
                <a:latin typeface="Times New Roman" panose="02020603050405020304" pitchFamily="18" charset="0"/>
                <a:ea typeface="Cabin"/>
                <a:cs typeface="Times New Roman" panose="02020603050405020304" pitchFamily="18" charset="0"/>
                <a:sym typeface="Cabin"/>
              </a:rPr>
              <a:t>ước</a:t>
            </a:r>
            <a:r>
              <a:rPr lang="en-US" sz="2000" dirty="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a:solidFill>
                  <a:srgbClr val="000001"/>
                </a:solidFill>
                <a:latin typeface="Times New Roman" panose="02020603050405020304" pitchFamily="18" charset="0"/>
                <a:ea typeface="Cabin"/>
                <a:cs typeface="Times New Roman" panose="02020603050405020304" pitchFamily="18" charset="0"/>
                <a:sym typeface="Cabin"/>
              </a:rPr>
              <a:t>lượng</a:t>
            </a:r>
            <a:r>
              <a:rPr lang="en-US" sz="2933" dirty="0">
                <a:solidFill>
                  <a:srgbClr val="000001"/>
                </a:solidFill>
                <a:latin typeface="Cabin"/>
                <a:ea typeface="Cabin"/>
                <a:cs typeface="Cabin"/>
                <a:sym typeface="Cabin"/>
              </a:rPr>
              <a:t>.</a:t>
            </a:r>
          </a:p>
        </p:txBody>
      </p:sp>
      <p:sp>
        <p:nvSpPr>
          <p:cNvPr id="30" name="TextBox 30"/>
          <p:cNvSpPr txBox="1"/>
          <p:nvPr/>
        </p:nvSpPr>
        <p:spPr>
          <a:xfrm>
            <a:off x="1334986" y="3594302"/>
            <a:ext cx="2119336" cy="1923604"/>
          </a:xfrm>
          <a:prstGeom prst="rect">
            <a:avLst/>
          </a:prstGeom>
        </p:spPr>
        <p:txBody>
          <a:bodyPr lIns="0" tIns="0" rIns="0" bIns="0" rtlCol="0" anchor="t">
            <a:spAutoFit/>
          </a:bodyPr>
          <a:lstStyle/>
          <a:p>
            <a:pPr marL="342900" indent="-342900" algn="ctr">
              <a:lnSpc>
                <a:spcPts val="2482"/>
              </a:lnSpc>
              <a:buFontTx/>
              <a:buChar char="-"/>
            </a:pP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Phép</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cộng</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trừ</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số</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thập</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phân</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a:t>
            </a:r>
          </a:p>
          <a:p>
            <a:pPr marL="342900" indent="-342900" algn="ctr">
              <a:lnSpc>
                <a:spcPts val="2482"/>
              </a:lnSpc>
              <a:buFontTx/>
              <a:buChar char="-"/>
            </a:pP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Phép</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nhân</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chia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số</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thập</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phân</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a:t>
            </a:r>
          </a:p>
          <a:p>
            <a:pPr marL="342900" indent="-342900" algn="ctr">
              <a:lnSpc>
                <a:spcPts val="2482"/>
              </a:lnSpc>
              <a:buFontTx/>
              <a:buChar char="-"/>
            </a:pP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Tính</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giá</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trị</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biểu</a:t>
            </a:r>
            <a:r>
              <a:rPr lang="en-US" sz="2000" dirty="0" smtClean="0">
                <a:solidFill>
                  <a:srgbClr val="000001"/>
                </a:solidFill>
                <a:latin typeface="Times New Roman" panose="02020603050405020304" pitchFamily="18" charset="0"/>
                <a:ea typeface="Cabin"/>
                <a:cs typeface="Times New Roman" panose="02020603050405020304" pitchFamily="18" charset="0"/>
                <a:sym typeface="Cabin"/>
              </a:rPr>
              <a:t> </a:t>
            </a:r>
            <a:r>
              <a:rPr lang="en-US" sz="2000" dirty="0" err="1" smtClean="0">
                <a:solidFill>
                  <a:srgbClr val="000001"/>
                </a:solidFill>
                <a:latin typeface="Times New Roman" panose="02020603050405020304" pitchFamily="18" charset="0"/>
                <a:ea typeface="Cabin"/>
                <a:cs typeface="Times New Roman" panose="02020603050405020304" pitchFamily="18" charset="0"/>
                <a:sym typeface="Cabin"/>
              </a:rPr>
              <a:t>thức</a:t>
            </a:r>
            <a:endParaRPr lang="en-US" sz="2000" dirty="0">
              <a:solidFill>
                <a:srgbClr val="000001"/>
              </a:solidFill>
              <a:latin typeface="Times New Roman" panose="02020603050405020304" pitchFamily="18" charset="0"/>
              <a:ea typeface="Cabin"/>
              <a:cs typeface="Times New Roman" panose="02020603050405020304" pitchFamily="18" charset="0"/>
              <a:sym typeface="Cabin"/>
            </a:endParaRPr>
          </a:p>
        </p:txBody>
      </p:sp>
    </p:spTree>
    <p:extLst>
      <p:ext uri="{BB962C8B-B14F-4D97-AF65-F5344CB8AC3E}">
        <p14:creationId xmlns:p14="http://schemas.microsoft.com/office/powerpoint/2010/main" val="4240705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flowers and text&#10;&#10;Description automatically generated with medium confidence">
            <a:extLst>
              <a:ext uri="{FF2B5EF4-FFF2-40B4-BE49-F238E27FC236}">
                <a16:creationId xmlns="" xmlns:a16="http://schemas.microsoft.com/office/drawing/2014/main" id="{CA821679-2507-DB2A-64AE-E96FF01E5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1176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grpSp>
        <p:nvGrpSpPr>
          <p:cNvPr id="2" name="Group 2"/>
          <p:cNvGrpSpPr/>
          <p:nvPr/>
        </p:nvGrpSpPr>
        <p:grpSpPr>
          <a:xfrm>
            <a:off x="1286329" y="493910"/>
            <a:ext cx="1494319" cy="1475955"/>
            <a:chOff x="0" y="0"/>
            <a:chExt cx="2988639" cy="2951910"/>
          </a:xfrm>
        </p:grpSpPr>
        <p:sp>
          <p:nvSpPr>
            <p:cNvPr id="3" name="Freeform 3"/>
            <p:cNvSpPr/>
            <p:nvPr/>
          </p:nvSpPr>
          <p:spPr>
            <a:xfrm>
              <a:off x="0"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25484" y="0"/>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25484" y="1630172"/>
              <a:ext cx="1363155" cy="1321738"/>
            </a:xfrm>
            <a:custGeom>
              <a:avLst/>
              <a:gdLst/>
              <a:ahLst/>
              <a:cxnLst/>
              <a:rect l="l" t="t" r="r" b="b"/>
              <a:pathLst>
                <a:path w="1363155" h="1321738">
                  <a:moveTo>
                    <a:pt x="0" y="0"/>
                  </a:moveTo>
                  <a:lnTo>
                    <a:pt x="1363155" y="0"/>
                  </a:lnTo>
                  <a:lnTo>
                    <a:pt x="1363155" y="1321738"/>
                  </a:lnTo>
                  <a:lnTo>
                    <a:pt x="0" y="13217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442577" y="1231887"/>
            <a:ext cx="1603947" cy="435301"/>
          </a:xfrm>
          <a:custGeom>
            <a:avLst/>
            <a:gdLst/>
            <a:ahLst/>
            <a:cxnLst/>
            <a:rect l="l" t="t" r="r" b="b"/>
            <a:pathLst>
              <a:path w="2405921" h="652952">
                <a:moveTo>
                  <a:pt x="0" y="0"/>
                </a:moveTo>
                <a:lnTo>
                  <a:pt x="2405921" y="0"/>
                </a:lnTo>
                <a:lnTo>
                  <a:pt x="2405921" y="652952"/>
                </a:lnTo>
                <a:lnTo>
                  <a:pt x="0" y="652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8029681" y="5910713"/>
            <a:ext cx="4379791" cy="1145875"/>
          </a:xfrm>
          <a:custGeom>
            <a:avLst/>
            <a:gdLst/>
            <a:ahLst/>
            <a:cxnLst/>
            <a:rect l="l" t="t" r="r" b="b"/>
            <a:pathLst>
              <a:path w="6569687" h="1718813">
                <a:moveTo>
                  <a:pt x="0" y="0"/>
                </a:moveTo>
                <a:lnTo>
                  <a:pt x="6569687" y="0"/>
                </a:lnTo>
                <a:lnTo>
                  <a:pt x="6569687" y="1718813"/>
                </a:lnTo>
                <a:lnTo>
                  <a:pt x="0" y="171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864453" y="5036908"/>
            <a:ext cx="843752" cy="1035857"/>
          </a:xfrm>
          <a:custGeom>
            <a:avLst/>
            <a:gdLst/>
            <a:ahLst/>
            <a:cxnLst/>
            <a:rect l="l" t="t" r="r" b="b"/>
            <a:pathLst>
              <a:path w="1265628" h="1553785">
                <a:moveTo>
                  <a:pt x="0" y="0"/>
                </a:moveTo>
                <a:lnTo>
                  <a:pt x="1265628" y="0"/>
                </a:lnTo>
                <a:lnTo>
                  <a:pt x="1265628" y="1553785"/>
                </a:lnTo>
                <a:lnTo>
                  <a:pt x="0" y="15537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790220">
            <a:off x="10390341" y="-252673"/>
            <a:ext cx="2419928" cy="2609727"/>
          </a:xfrm>
          <a:custGeom>
            <a:avLst/>
            <a:gdLst/>
            <a:ahLst/>
            <a:cxnLst/>
            <a:rect l="l" t="t" r="r" b="b"/>
            <a:pathLst>
              <a:path w="3629892" h="3914590">
                <a:moveTo>
                  <a:pt x="0" y="0"/>
                </a:moveTo>
                <a:lnTo>
                  <a:pt x="3629892" y="0"/>
                </a:lnTo>
                <a:lnTo>
                  <a:pt x="3629892" y="3914590"/>
                </a:lnTo>
                <a:lnTo>
                  <a:pt x="0" y="39145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p:nvPr/>
        </p:nvGrpSpPr>
        <p:grpSpPr>
          <a:xfrm>
            <a:off x="442577" y="458063"/>
            <a:ext cx="11411670" cy="5167769"/>
            <a:chOff x="0" y="-152400"/>
            <a:chExt cx="22823340" cy="10335537"/>
          </a:xfrm>
        </p:grpSpPr>
        <p:sp>
          <p:nvSpPr>
            <p:cNvPr id="12" name="TextBox 12"/>
            <p:cNvSpPr txBox="1"/>
            <p:nvPr/>
          </p:nvSpPr>
          <p:spPr>
            <a:xfrm>
              <a:off x="0" y="2950388"/>
              <a:ext cx="22823340" cy="7232749"/>
            </a:xfrm>
            <a:prstGeom prst="rect">
              <a:avLst/>
            </a:prstGeom>
          </p:spPr>
          <p:txBody>
            <a:bodyPr lIns="0" tIns="0" rIns="0" bIns="0" rtlCol="0" anchor="t">
              <a:spAutoFit/>
            </a:bodyPr>
            <a:lstStyle/>
            <a:p>
              <a:pPr algn="ctr">
                <a:lnSpc>
                  <a:spcPts val="14101"/>
                </a:lnSpc>
              </a:pPr>
              <a:r>
                <a:rPr lang="en-US" sz="13961">
                  <a:solidFill>
                    <a:srgbClr val="FFFFFF"/>
                  </a:solidFill>
                  <a:latin typeface="ไอติม"/>
                  <a:ea typeface="ไอติม"/>
                  <a:cs typeface="ไอติม"/>
                  <a:sym typeface="ไอติม"/>
                </a:rPr>
                <a:t>NHANH TAY - TINH MẮT </a:t>
              </a:r>
            </a:p>
          </p:txBody>
        </p:sp>
        <p:sp>
          <p:nvSpPr>
            <p:cNvPr id="13" name="TextBox 13"/>
            <p:cNvSpPr txBox="1"/>
            <p:nvPr/>
          </p:nvSpPr>
          <p:spPr>
            <a:xfrm>
              <a:off x="4715112" y="-152400"/>
              <a:ext cx="12539768" cy="1795364"/>
            </a:xfrm>
            <a:prstGeom prst="rect">
              <a:avLst/>
            </a:prstGeom>
          </p:spPr>
          <p:txBody>
            <a:bodyPr lIns="0" tIns="0" rIns="0" bIns="0" rtlCol="0" anchor="t">
              <a:spAutoFit/>
            </a:bodyPr>
            <a:lstStyle/>
            <a:p>
              <a:pPr algn="ctr">
                <a:lnSpc>
                  <a:spcPts val="6963"/>
                </a:lnSpc>
              </a:pPr>
              <a:r>
                <a:rPr lang="en-US" sz="4974">
                  <a:solidFill>
                    <a:srgbClr val="FFFFFF"/>
                  </a:solidFill>
                  <a:latin typeface="ไอติม"/>
                  <a:ea typeface="ไอติม"/>
                  <a:cs typeface="ไอติม"/>
                  <a:sym typeface="ไอติม"/>
                </a:rPr>
                <a:t>Chơi nào</a:t>
              </a:r>
            </a:p>
          </p:txBody>
        </p:sp>
      </p:grpSp>
      <p:grpSp>
        <p:nvGrpSpPr>
          <p:cNvPr id="14" name="Group 14"/>
          <p:cNvGrpSpPr/>
          <p:nvPr/>
        </p:nvGrpSpPr>
        <p:grpSpPr>
          <a:xfrm>
            <a:off x="4970734" y="5283415"/>
            <a:ext cx="2250533" cy="542843"/>
            <a:chOff x="0" y="0"/>
            <a:chExt cx="4501066" cy="1085685"/>
          </a:xfrm>
        </p:grpSpPr>
        <p:grpSp>
          <p:nvGrpSpPr>
            <p:cNvPr id="15" name="Group 15"/>
            <p:cNvGrpSpPr/>
            <p:nvPr/>
          </p:nvGrpSpPr>
          <p:grpSpPr>
            <a:xfrm>
              <a:off x="0" y="0"/>
              <a:ext cx="4501066" cy="1085685"/>
              <a:chOff x="0" y="0"/>
              <a:chExt cx="2532509" cy="660400"/>
            </a:xfrm>
          </p:grpSpPr>
          <p:sp>
            <p:nvSpPr>
              <p:cNvPr id="16" name="Freeform 16"/>
              <p:cNvSpPr/>
              <p:nvPr/>
            </p:nvSpPr>
            <p:spPr>
              <a:xfrm>
                <a:off x="0" y="0"/>
                <a:ext cx="2532509" cy="660400"/>
              </a:xfrm>
              <a:custGeom>
                <a:avLst/>
                <a:gdLst/>
                <a:ahLst/>
                <a:cxnLst/>
                <a:rect l="l" t="t" r="r" b="b"/>
                <a:pathLst>
                  <a:path w="2532509" h="660400">
                    <a:moveTo>
                      <a:pt x="2408049" y="660400"/>
                    </a:moveTo>
                    <a:lnTo>
                      <a:pt x="124460" y="660400"/>
                    </a:lnTo>
                    <a:cubicBezTo>
                      <a:pt x="55880" y="660400"/>
                      <a:pt x="0" y="604520"/>
                      <a:pt x="0" y="535940"/>
                    </a:cubicBezTo>
                    <a:lnTo>
                      <a:pt x="0" y="124460"/>
                    </a:lnTo>
                    <a:cubicBezTo>
                      <a:pt x="0" y="55880"/>
                      <a:pt x="55880" y="0"/>
                      <a:pt x="124460" y="0"/>
                    </a:cubicBezTo>
                    <a:lnTo>
                      <a:pt x="2408049" y="0"/>
                    </a:lnTo>
                    <a:cubicBezTo>
                      <a:pt x="2476629" y="0"/>
                      <a:pt x="2532509" y="55880"/>
                      <a:pt x="2532509" y="124460"/>
                    </a:cubicBezTo>
                    <a:lnTo>
                      <a:pt x="2532509" y="535940"/>
                    </a:lnTo>
                    <a:cubicBezTo>
                      <a:pt x="2532509" y="604520"/>
                      <a:pt x="2476629" y="660400"/>
                      <a:pt x="2408049" y="660400"/>
                    </a:cubicBezTo>
                    <a:close/>
                  </a:path>
                </a:pathLst>
              </a:custGeom>
              <a:solidFill>
                <a:srgbClr val="F7B2BD"/>
              </a:solidFill>
            </p:spPr>
          </p:sp>
        </p:grpSp>
        <p:sp>
          <p:nvSpPr>
            <p:cNvPr id="17" name="TextBox 17"/>
            <p:cNvSpPr txBox="1"/>
            <p:nvPr/>
          </p:nvSpPr>
          <p:spPr>
            <a:xfrm>
              <a:off x="349676" y="170734"/>
              <a:ext cx="3801720" cy="743793"/>
            </a:xfrm>
            <a:prstGeom prst="rect">
              <a:avLst/>
            </a:prstGeom>
          </p:spPr>
          <p:txBody>
            <a:bodyPr lIns="0" tIns="0" rIns="0" bIns="0" rtlCol="0" anchor="t">
              <a:spAutoFit/>
            </a:bodyPr>
            <a:lstStyle/>
            <a:p>
              <a:pPr marL="0" lvl="1" algn="ctr">
                <a:lnSpc>
                  <a:spcPts val="2893"/>
                </a:lnSpc>
                <a:spcBef>
                  <a:spcPct val="0"/>
                </a:spcBef>
              </a:pPr>
              <a:r>
                <a:rPr lang="en-US" sz="2067">
                  <a:solidFill>
                    <a:srgbClr val="FFFFFF"/>
                  </a:solidFill>
                  <a:latin typeface="Montserrat"/>
                  <a:ea typeface="Montserrat"/>
                  <a:cs typeface="Montserrat"/>
                  <a:sym typeface="Montserrat"/>
                </a:rPr>
                <a:t>BẮT ĐẦU</a:t>
              </a:r>
            </a:p>
          </p:txBody>
        </p:sp>
      </p:grpSp>
    </p:spTree>
    <p:extLst>
      <p:ext uri="{BB962C8B-B14F-4D97-AF65-F5344CB8AC3E}">
        <p14:creationId xmlns:p14="http://schemas.microsoft.com/office/powerpoint/2010/main" val="3210913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B9F0"/>
        </a:solidFill>
        <a:effectLst/>
      </p:bgPr>
    </p:bg>
    <p:spTree>
      <p:nvGrpSpPr>
        <p:cNvPr id="1" name=""/>
        <p:cNvGrpSpPr/>
        <p:nvPr/>
      </p:nvGrpSpPr>
      <p:grpSpPr>
        <a:xfrm>
          <a:off x="0" y="0"/>
          <a:ext cx="0" cy="0"/>
          <a:chOff x="0" y="0"/>
          <a:chExt cx="0" cy="0"/>
        </a:xfrm>
      </p:grpSpPr>
      <p:sp>
        <p:nvSpPr>
          <p:cNvPr id="2" name="Freeform 2"/>
          <p:cNvSpPr/>
          <p:nvPr/>
        </p:nvSpPr>
        <p:spPr>
          <a:xfrm>
            <a:off x="10225640" y="4833433"/>
            <a:ext cx="1966361" cy="2024567"/>
          </a:xfrm>
          <a:custGeom>
            <a:avLst/>
            <a:gdLst/>
            <a:ahLst/>
            <a:cxnLst/>
            <a:rect l="l" t="t" r="r" b="b"/>
            <a:pathLst>
              <a:path w="2949541" h="3036850">
                <a:moveTo>
                  <a:pt x="0" y="0"/>
                </a:moveTo>
                <a:lnTo>
                  <a:pt x="2949541" y="0"/>
                </a:lnTo>
                <a:lnTo>
                  <a:pt x="2949541" y="3036850"/>
                </a:lnTo>
                <a:lnTo>
                  <a:pt x="0" y="3036850"/>
                </a:lnTo>
                <a:lnTo>
                  <a:pt x="0" y="0"/>
                </a:lnTo>
                <a:close/>
              </a:path>
            </a:pathLst>
          </a:custGeom>
          <a:blipFill>
            <a:blip r:embed="rId2"/>
            <a:stretch>
              <a:fillRect/>
            </a:stretch>
          </a:blipFill>
        </p:spPr>
      </p:sp>
      <p:sp>
        <p:nvSpPr>
          <p:cNvPr id="3" name="Freeform 3"/>
          <p:cNvSpPr/>
          <p:nvPr/>
        </p:nvSpPr>
        <p:spPr>
          <a:xfrm>
            <a:off x="0" y="3257779"/>
            <a:ext cx="3289093" cy="3570800"/>
          </a:xfrm>
          <a:custGeom>
            <a:avLst/>
            <a:gdLst/>
            <a:ahLst/>
            <a:cxnLst/>
            <a:rect l="l" t="t" r="r" b="b"/>
            <a:pathLst>
              <a:path w="4933640" h="5356200">
                <a:moveTo>
                  <a:pt x="0" y="0"/>
                </a:moveTo>
                <a:lnTo>
                  <a:pt x="4933640" y="0"/>
                </a:lnTo>
                <a:lnTo>
                  <a:pt x="4933640" y="5356200"/>
                </a:lnTo>
                <a:lnTo>
                  <a:pt x="0" y="5356200"/>
                </a:lnTo>
                <a:lnTo>
                  <a:pt x="0" y="0"/>
                </a:lnTo>
                <a:close/>
              </a:path>
            </a:pathLst>
          </a:custGeom>
          <a:blipFill>
            <a:blip r:embed="rId3"/>
            <a:stretch>
              <a:fillRect l="-2518" r="-2518"/>
            </a:stretch>
          </a:blipFill>
        </p:spPr>
      </p:sp>
      <p:sp>
        <p:nvSpPr>
          <p:cNvPr id="4" name="TextBox 4"/>
          <p:cNvSpPr txBox="1"/>
          <p:nvPr/>
        </p:nvSpPr>
        <p:spPr>
          <a:xfrm>
            <a:off x="5903756" y="1266046"/>
            <a:ext cx="384489" cy="500137"/>
          </a:xfrm>
          <a:prstGeom prst="rect">
            <a:avLst/>
          </a:prstGeom>
        </p:spPr>
        <p:txBody>
          <a:bodyPr lIns="0" tIns="0" rIns="0" bIns="0" rtlCol="0" anchor="t">
            <a:spAutoFit/>
          </a:bodyPr>
          <a:lstStyle/>
          <a:p>
            <a:pPr algn="ctr">
              <a:lnSpc>
                <a:spcPts val="3900"/>
              </a:lnSpc>
              <a:spcBef>
                <a:spcPct val="0"/>
              </a:spcBef>
            </a:pPr>
            <a:r>
              <a:rPr lang="en-US" sz="2999" b="1">
                <a:solidFill>
                  <a:srgbClr val="FFF8E1"/>
                </a:solidFill>
                <a:latin typeface="Asap Bold"/>
                <a:ea typeface="Asap Bold"/>
                <a:cs typeface="Asap Bold"/>
                <a:sym typeface="Asap Bold"/>
              </a:rPr>
              <a:t>1.</a:t>
            </a:r>
          </a:p>
        </p:txBody>
      </p:sp>
      <p:sp>
        <p:nvSpPr>
          <p:cNvPr id="5" name="TextBox 5"/>
          <p:cNvSpPr txBox="1"/>
          <p:nvPr/>
        </p:nvSpPr>
        <p:spPr>
          <a:xfrm>
            <a:off x="5903756" y="2428096"/>
            <a:ext cx="384489" cy="500137"/>
          </a:xfrm>
          <a:prstGeom prst="rect">
            <a:avLst/>
          </a:prstGeom>
        </p:spPr>
        <p:txBody>
          <a:bodyPr lIns="0" tIns="0" rIns="0" bIns="0" rtlCol="0" anchor="t">
            <a:spAutoFit/>
          </a:bodyPr>
          <a:lstStyle/>
          <a:p>
            <a:pPr algn="ctr">
              <a:lnSpc>
                <a:spcPts val="3900"/>
              </a:lnSpc>
              <a:spcBef>
                <a:spcPct val="0"/>
              </a:spcBef>
            </a:pPr>
            <a:r>
              <a:rPr lang="en-US" sz="2999" b="1">
                <a:solidFill>
                  <a:srgbClr val="FFF8E1"/>
                </a:solidFill>
                <a:latin typeface="Asap Bold"/>
                <a:ea typeface="Asap Bold"/>
                <a:cs typeface="Asap Bold"/>
                <a:sym typeface="Asap Bold"/>
              </a:rPr>
              <a:t>2.</a:t>
            </a:r>
          </a:p>
        </p:txBody>
      </p:sp>
      <p:sp>
        <p:nvSpPr>
          <p:cNvPr id="6" name="TextBox 6"/>
          <p:cNvSpPr txBox="1"/>
          <p:nvPr/>
        </p:nvSpPr>
        <p:spPr>
          <a:xfrm>
            <a:off x="5903756" y="3779346"/>
            <a:ext cx="384489" cy="500137"/>
          </a:xfrm>
          <a:prstGeom prst="rect">
            <a:avLst/>
          </a:prstGeom>
        </p:spPr>
        <p:txBody>
          <a:bodyPr lIns="0" tIns="0" rIns="0" bIns="0" rtlCol="0" anchor="t">
            <a:spAutoFit/>
          </a:bodyPr>
          <a:lstStyle/>
          <a:p>
            <a:pPr algn="ctr">
              <a:lnSpc>
                <a:spcPts val="3900"/>
              </a:lnSpc>
              <a:spcBef>
                <a:spcPct val="0"/>
              </a:spcBef>
            </a:pPr>
            <a:r>
              <a:rPr lang="en-US" sz="2999" b="1">
                <a:solidFill>
                  <a:srgbClr val="FFF8E1"/>
                </a:solidFill>
                <a:latin typeface="Asap Bold"/>
                <a:ea typeface="Asap Bold"/>
                <a:cs typeface="Asap Bold"/>
                <a:sym typeface="Asap Bold"/>
              </a:rPr>
              <a:t>3.</a:t>
            </a:r>
          </a:p>
        </p:txBody>
      </p:sp>
      <p:sp>
        <p:nvSpPr>
          <p:cNvPr id="7" name="TextBox 7"/>
          <p:cNvSpPr txBox="1"/>
          <p:nvPr/>
        </p:nvSpPr>
        <p:spPr>
          <a:xfrm>
            <a:off x="6555043" y="1357326"/>
            <a:ext cx="5292839" cy="846386"/>
          </a:xfrm>
          <a:prstGeom prst="rect">
            <a:avLst/>
          </a:prstGeom>
        </p:spPr>
        <p:txBody>
          <a:bodyPr lIns="0" tIns="0" rIns="0" bIns="0" rtlCol="0" anchor="t">
            <a:spAutoFit/>
          </a:bodyPr>
          <a:lstStyle/>
          <a:p>
            <a:pPr>
              <a:lnSpc>
                <a:spcPts val="3293"/>
              </a:lnSpc>
              <a:spcBef>
                <a:spcPct val="0"/>
              </a:spcBef>
            </a:pPr>
            <a:r>
              <a:rPr lang="en-US" sz="2533">
                <a:solidFill>
                  <a:srgbClr val="FFF8E1"/>
                </a:solidFill>
                <a:latin typeface="Cabin"/>
                <a:ea typeface="Cabin"/>
                <a:cs typeface="Cabin"/>
                <a:sym typeface="Cabin"/>
              </a:rPr>
              <a:t>THAM GIA CHƠI BẰNG THẺ TRÊN ỨNG DỤNG PLICKERS</a:t>
            </a:r>
          </a:p>
        </p:txBody>
      </p:sp>
      <p:sp>
        <p:nvSpPr>
          <p:cNvPr id="8" name="TextBox 8"/>
          <p:cNvSpPr txBox="1"/>
          <p:nvPr/>
        </p:nvSpPr>
        <p:spPr>
          <a:xfrm>
            <a:off x="6555043" y="2439053"/>
            <a:ext cx="5292839" cy="846386"/>
          </a:xfrm>
          <a:prstGeom prst="rect">
            <a:avLst/>
          </a:prstGeom>
        </p:spPr>
        <p:txBody>
          <a:bodyPr lIns="0" tIns="0" rIns="0" bIns="0" rtlCol="0" anchor="t">
            <a:spAutoFit/>
          </a:bodyPr>
          <a:lstStyle/>
          <a:p>
            <a:pPr>
              <a:lnSpc>
                <a:spcPts val="3293"/>
              </a:lnSpc>
              <a:spcBef>
                <a:spcPct val="0"/>
              </a:spcBef>
            </a:pPr>
            <a:r>
              <a:rPr lang="en-US" sz="2533">
                <a:solidFill>
                  <a:srgbClr val="FFF8E1"/>
                </a:solidFill>
                <a:latin typeface="Cabin"/>
                <a:ea typeface="Cabin"/>
                <a:cs typeface="Cabin"/>
                <a:sym typeface="Cabin"/>
              </a:rPr>
              <a:t>MỖI CÂU HỎI SẼ CÓ MỘT THỜI GIAN SUY NGHĨ NHẤT ĐỊNH.</a:t>
            </a:r>
          </a:p>
        </p:txBody>
      </p:sp>
      <p:sp>
        <p:nvSpPr>
          <p:cNvPr id="9" name="TextBox 9"/>
          <p:cNvSpPr txBox="1"/>
          <p:nvPr/>
        </p:nvSpPr>
        <p:spPr>
          <a:xfrm>
            <a:off x="6555043" y="3791523"/>
            <a:ext cx="5292839" cy="1269578"/>
          </a:xfrm>
          <a:prstGeom prst="rect">
            <a:avLst/>
          </a:prstGeom>
        </p:spPr>
        <p:txBody>
          <a:bodyPr lIns="0" tIns="0" rIns="0" bIns="0" rtlCol="0" anchor="t">
            <a:spAutoFit/>
          </a:bodyPr>
          <a:lstStyle/>
          <a:p>
            <a:pPr>
              <a:lnSpc>
                <a:spcPts val="3293"/>
              </a:lnSpc>
              <a:spcBef>
                <a:spcPct val="0"/>
              </a:spcBef>
            </a:pPr>
            <a:r>
              <a:rPr lang="en-US" sz="2533">
                <a:solidFill>
                  <a:srgbClr val="FFF8E1"/>
                </a:solidFill>
                <a:latin typeface="Cabin"/>
                <a:ea typeface="Cabin"/>
                <a:cs typeface="Cabin"/>
                <a:sym typeface="Cabin"/>
              </a:rPr>
              <a:t>HS TRẢ LỜI BẰNG THẺ TRẮC NGHIỆM THEO HIỆU LỆNH CỦA GV.</a:t>
            </a:r>
          </a:p>
        </p:txBody>
      </p:sp>
      <p:sp>
        <p:nvSpPr>
          <p:cNvPr id="10" name="TextBox 10"/>
          <p:cNvSpPr txBox="1"/>
          <p:nvPr/>
        </p:nvSpPr>
        <p:spPr>
          <a:xfrm>
            <a:off x="685800" y="1100257"/>
            <a:ext cx="4499229" cy="769441"/>
          </a:xfrm>
          <a:prstGeom prst="rect">
            <a:avLst/>
          </a:prstGeom>
        </p:spPr>
        <p:txBody>
          <a:bodyPr lIns="0" tIns="0" rIns="0" bIns="0" rtlCol="0" anchor="t">
            <a:spAutoFit/>
          </a:bodyPr>
          <a:lstStyle/>
          <a:p>
            <a:pPr>
              <a:lnSpc>
                <a:spcPts val="6000"/>
              </a:lnSpc>
              <a:spcBef>
                <a:spcPct val="0"/>
              </a:spcBef>
            </a:pPr>
            <a:r>
              <a:rPr lang="en-US" sz="5000" b="1">
                <a:solidFill>
                  <a:srgbClr val="FFF8E1"/>
                </a:solidFill>
                <a:latin typeface="Asap Bold"/>
                <a:ea typeface="Asap Bold"/>
                <a:cs typeface="Asap Bold"/>
                <a:sym typeface="Asap Bold"/>
              </a:rPr>
              <a:t>Cách chơi:</a:t>
            </a:r>
          </a:p>
        </p:txBody>
      </p:sp>
    </p:spTree>
    <p:extLst>
      <p:ext uri="{BB962C8B-B14F-4D97-AF65-F5344CB8AC3E}">
        <p14:creationId xmlns:p14="http://schemas.microsoft.com/office/powerpoint/2010/main" val="2471012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r="-19263" b="-26959"/>
            </a:stretch>
          </a:blipFill>
        </p:spPr>
      </p:sp>
      <p:sp>
        <p:nvSpPr>
          <p:cNvPr id="3" name="Freeform 3"/>
          <p:cNvSpPr/>
          <p:nvPr/>
        </p:nvSpPr>
        <p:spPr>
          <a:xfrm rot="4246436" flipH="1">
            <a:off x="4279508" y="957332"/>
            <a:ext cx="1256935" cy="959841"/>
          </a:xfrm>
          <a:custGeom>
            <a:avLst/>
            <a:gdLst/>
            <a:ahLst/>
            <a:cxnLst/>
            <a:rect l="l" t="t" r="r" b="b"/>
            <a:pathLst>
              <a:path w="1885403" h="1439762">
                <a:moveTo>
                  <a:pt x="1885403" y="0"/>
                </a:moveTo>
                <a:lnTo>
                  <a:pt x="0" y="0"/>
                </a:lnTo>
                <a:lnTo>
                  <a:pt x="0" y="1439762"/>
                </a:lnTo>
                <a:lnTo>
                  <a:pt x="1885403" y="1439762"/>
                </a:lnTo>
                <a:lnTo>
                  <a:pt x="1885403"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rot="5400000">
            <a:off x="4513111" y="1885362"/>
            <a:ext cx="3165779" cy="3367850"/>
            <a:chOff x="0" y="0"/>
            <a:chExt cx="6331558" cy="6735700"/>
          </a:xfrm>
        </p:grpSpPr>
        <p:sp>
          <p:nvSpPr>
            <p:cNvPr id="5" name="Freeform 5"/>
            <p:cNvSpPr/>
            <p:nvPr/>
          </p:nvSpPr>
          <p:spPr>
            <a:xfrm>
              <a:off x="0" y="0"/>
              <a:ext cx="6331558" cy="6735700"/>
            </a:xfrm>
            <a:custGeom>
              <a:avLst/>
              <a:gdLst/>
              <a:ahLst/>
              <a:cxnLst/>
              <a:rect l="l" t="t" r="r" b="b"/>
              <a:pathLst>
                <a:path w="6331558" h="6735700">
                  <a:moveTo>
                    <a:pt x="0" y="0"/>
                  </a:moveTo>
                  <a:lnTo>
                    <a:pt x="6331558" y="0"/>
                  </a:lnTo>
                  <a:lnTo>
                    <a:pt x="6331558" y="6735700"/>
                  </a:lnTo>
                  <a:lnTo>
                    <a:pt x="0" y="6735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019941" y="1127653"/>
              <a:ext cx="4291676" cy="429167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55B3"/>
              </a:solidFill>
            </p:spPr>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grpSp>
      <p:sp>
        <p:nvSpPr>
          <p:cNvPr id="9" name="Freeform 9"/>
          <p:cNvSpPr/>
          <p:nvPr/>
        </p:nvSpPr>
        <p:spPr>
          <a:xfrm>
            <a:off x="7919939" y="3774897"/>
            <a:ext cx="3714231" cy="2626975"/>
          </a:xfrm>
          <a:custGeom>
            <a:avLst/>
            <a:gdLst/>
            <a:ahLst/>
            <a:cxnLst/>
            <a:rect l="l" t="t" r="r" b="b"/>
            <a:pathLst>
              <a:path w="5571347" h="3940462">
                <a:moveTo>
                  <a:pt x="0" y="0"/>
                </a:moveTo>
                <a:lnTo>
                  <a:pt x="5571347" y="0"/>
                </a:lnTo>
                <a:lnTo>
                  <a:pt x="5571347" y="3940462"/>
                </a:lnTo>
                <a:lnTo>
                  <a:pt x="0" y="39404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211049" flipH="1">
            <a:off x="7919939" y="360602"/>
            <a:ext cx="3714231" cy="2626975"/>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261242" flipH="1">
            <a:off x="553320" y="3600577"/>
            <a:ext cx="3714231" cy="2626975"/>
          </a:xfrm>
          <a:custGeom>
            <a:avLst/>
            <a:gdLst/>
            <a:ahLst/>
            <a:cxnLst/>
            <a:rect l="l" t="t" r="r" b="b"/>
            <a:pathLst>
              <a:path w="5571347" h="3940462">
                <a:moveTo>
                  <a:pt x="5571348" y="0"/>
                </a:moveTo>
                <a:lnTo>
                  <a:pt x="0" y="0"/>
                </a:lnTo>
                <a:lnTo>
                  <a:pt x="0" y="3940462"/>
                </a:lnTo>
                <a:lnTo>
                  <a:pt x="5571348" y="3940462"/>
                </a:lnTo>
                <a:lnTo>
                  <a:pt x="5571348"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83993">
            <a:off x="580072" y="346604"/>
            <a:ext cx="3714231" cy="2626975"/>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rot="7091245">
            <a:off x="4266808" y="5211490"/>
            <a:ext cx="1256935" cy="959841"/>
          </a:xfrm>
          <a:custGeom>
            <a:avLst/>
            <a:gdLst/>
            <a:ahLst/>
            <a:cxnLst/>
            <a:rect l="l" t="t" r="r" b="b"/>
            <a:pathLst>
              <a:path w="1885403" h="1439762">
                <a:moveTo>
                  <a:pt x="0" y="0"/>
                </a:moveTo>
                <a:lnTo>
                  <a:pt x="1885403" y="0"/>
                </a:lnTo>
                <a:lnTo>
                  <a:pt x="1885403" y="1439763"/>
                </a:lnTo>
                <a:lnTo>
                  <a:pt x="0" y="143976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p:cNvSpPr/>
          <p:nvPr/>
        </p:nvSpPr>
        <p:spPr>
          <a:xfrm rot="-4263321">
            <a:off x="6652562" y="928104"/>
            <a:ext cx="1256935" cy="959841"/>
          </a:xfrm>
          <a:custGeom>
            <a:avLst/>
            <a:gdLst/>
            <a:ahLst/>
            <a:cxnLst/>
            <a:rect l="l" t="t" r="r" b="b"/>
            <a:pathLst>
              <a:path w="1885403" h="1439762">
                <a:moveTo>
                  <a:pt x="0" y="0"/>
                </a:moveTo>
                <a:lnTo>
                  <a:pt x="1885403" y="0"/>
                </a:lnTo>
                <a:lnTo>
                  <a:pt x="1885403" y="1439763"/>
                </a:lnTo>
                <a:lnTo>
                  <a:pt x="0" y="143976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rot="-6739723" flipH="1">
            <a:off x="6536717" y="5228444"/>
            <a:ext cx="1256935" cy="959841"/>
          </a:xfrm>
          <a:custGeom>
            <a:avLst/>
            <a:gdLst/>
            <a:ahLst/>
            <a:cxnLst/>
            <a:rect l="l" t="t" r="r" b="b"/>
            <a:pathLst>
              <a:path w="1885403" h="1439762">
                <a:moveTo>
                  <a:pt x="1885403" y="0"/>
                </a:moveTo>
                <a:lnTo>
                  <a:pt x="0" y="0"/>
                </a:lnTo>
                <a:lnTo>
                  <a:pt x="0" y="1439762"/>
                </a:lnTo>
                <a:lnTo>
                  <a:pt x="1885403" y="1439762"/>
                </a:lnTo>
                <a:lnTo>
                  <a:pt x="1885403"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6" name="TextBox 16"/>
          <p:cNvSpPr txBox="1"/>
          <p:nvPr/>
        </p:nvSpPr>
        <p:spPr>
          <a:xfrm>
            <a:off x="8635280" y="4690326"/>
            <a:ext cx="2396115" cy="1000274"/>
          </a:xfrm>
          <a:prstGeom prst="rect">
            <a:avLst/>
          </a:prstGeom>
        </p:spPr>
        <p:txBody>
          <a:bodyPr lIns="0" tIns="0" rIns="0" bIns="0" rtlCol="0" anchor="t">
            <a:spAutoFit/>
          </a:bodyPr>
          <a:lstStyle/>
          <a:p>
            <a:pPr algn="ctr">
              <a:lnSpc>
                <a:spcPts val="2584"/>
              </a:lnSpc>
              <a:spcBef>
                <a:spcPct val="0"/>
              </a:spcBef>
            </a:pPr>
            <a:r>
              <a:rPr lang="en-US" sz="2461" dirty="0">
                <a:solidFill>
                  <a:srgbClr val="000000"/>
                </a:solidFill>
                <a:latin typeface="ดองเต่า"/>
                <a:ea typeface="ดองเต่า"/>
                <a:cs typeface="ดองเต่า"/>
                <a:sym typeface="ดองเต่า"/>
              </a:rPr>
              <a:t>TÍNH GIÁ TRỊ BIỂU THỨC VỚI SỐ THẬP PHÂN</a:t>
            </a:r>
          </a:p>
        </p:txBody>
      </p:sp>
      <p:sp>
        <p:nvSpPr>
          <p:cNvPr id="17" name="TextBox 17"/>
          <p:cNvSpPr txBox="1"/>
          <p:nvPr/>
        </p:nvSpPr>
        <p:spPr>
          <a:xfrm>
            <a:off x="5386159" y="2529294"/>
            <a:ext cx="1432443" cy="2103140"/>
          </a:xfrm>
          <a:prstGeom prst="rect">
            <a:avLst/>
          </a:prstGeom>
        </p:spPr>
        <p:txBody>
          <a:bodyPr lIns="0" tIns="0" rIns="0" bIns="0" rtlCol="0" anchor="t">
            <a:spAutoFit/>
          </a:bodyPr>
          <a:lstStyle/>
          <a:p>
            <a:pPr algn="ctr">
              <a:lnSpc>
                <a:spcPts val="4052"/>
              </a:lnSpc>
            </a:pPr>
            <a:r>
              <a:rPr lang="en-US" sz="3896" b="1" spc="31" dirty="0">
                <a:solidFill>
                  <a:srgbClr val="FFFFFF"/>
                </a:solidFill>
                <a:latin typeface="ดองเต่า Bold"/>
                <a:ea typeface="ดองเต่า Bold"/>
                <a:cs typeface="ดองเต่า Bold"/>
                <a:sym typeface="ดองเต่า Bold"/>
              </a:rPr>
              <a:t>TÍNH TOÁN VỚI STP</a:t>
            </a:r>
          </a:p>
        </p:txBody>
      </p:sp>
      <p:sp>
        <p:nvSpPr>
          <p:cNvPr id="18" name="TextBox 18"/>
          <p:cNvSpPr txBox="1"/>
          <p:nvPr/>
        </p:nvSpPr>
        <p:spPr>
          <a:xfrm>
            <a:off x="8635280" y="1238540"/>
            <a:ext cx="2396115" cy="1038746"/>
          </a:xfrm>
          <a:prstGeom prst="rect">
            <a:avLst/>
          </a:prstGeom>
        </p:spPr>
        <p:txBody>
          <a:bodyPr lIns="0" tIns="0" rIns="0" bIns="0" rtlCol="0" anchor="t">
            <a:spAutoFit/>
          </a:bodyPr>
          <a:lstStyle/>
          <a:p>
            <a:pPr algn="ctr">
              <a:lnSpc>
                <a:spcPts val="2724"/>
              </a:lnSpc>
            </a:pPr>
            <a:r>
              <a:rPr lang="en-US" sz="2594" dirty="0">
                <a:solidFill>
                  <a:srgbClr val="000000"/>
                </a:solidFill>
                <a:latin typeface="ดองเต่า"/>
                <a:ea typeface="ดองเต่า"/>
                <a:cs typeface="ดองเต่า"/>
                <a:sym typeface="ดองเต่า"/>
              </a:rPr>
              <a:t>PHÉP CHIA </a:t>
            </a:r>
          </a:p>
          <a:p>
            <a:pPr algn="ctr">
              <a:lnSpc>
                <a:spcPts val="2724"/>
              </a:lnSpc>
              <a:spcBef>
                <a:spcPct val="0"/>
              </a:spcBef>
            </a:pPr>
            <a:r>
              <a:rPr lang="en-US" sz="2594" dirty="0">
                <a:solidFill>
                  <a:srgbClr val="000000"/>
                </a:solidFill>
                <a:latin typeface="ดองเต่า"/>
                <a:ea typeface="ดองเต่า"/>
                <a:cs typeface="ดองเต่า"/>
                <a:sym typeface="ดองเต่า"/>
              </a:rPr>
              <a:t>SỐ THẬP PHÂN</a:t>
            </a:r>
          </a:p>
        </p:txBody>
      </p:sp>
      <p:sp>
        <p:nvSpPr>
          <p:cNvPr id="19" name="TextBox 19"/>
          <p:cNvSpPr txBox="1"/>
          <p:nvPr/>
        </p:nvSpPr>
        <p:spPr>
          <a:xfrm>
            <a:off x="1306761" y="4537952"/>
            <a:ext cx="2396115" cy="1038746"/>
          </a:xfrm>
          <a:prstGeom prst="rect">
            <a:avLst/>
          </a:prstGeom>
        </p:spPr>
        <p:txBody>
          <a:bodyPr lIns="0" tIns="0" rIns="0" bIns="0" rtlCol="0" anchor="t">
            <a:spAutoFit/>
          </a:bodyPr>
          <a:lstStyle/>
          <a:p>
            <a:pPr algn="ctr">
              <a:lnSpc>
                <a:spcPts val="2724"/>
              </a:lnSpc>
            </a:pPr>
            <a:r>
              <a:rPr lang="en-US" sz="2594" dirty="0" smtClean="0">
                <a:solidFill>
                  <a:srgbClr val="000000"/>
                </a:solidFill>
                <a:latin typeface="ดองเต่า"/>
                <a:ea typeface="ดองเต่า"/>
                <a:cs typeface="ดองเต่า"/>
                <a:sym typeface="ดองเต่า"/>
              </a:rPr>
              <a:t>PHÉP </a:t>
            </a:r>
            <a:r>
              <a:rPr lang="en-US" sz="2594" dirty="0">
                <a:solidFill>
                  <a:srgbClr val="000000"/>
                </a:solidFill>
                <a:latin typeface="ดองเต่า"/>
                <a:ea typeface="ดองเต่า"/>
                <a:cs typeface="ดองเต่า"/>
                <a:sym typeface="ดองเต่า"/>
              </a:rPr>
              <a:t>NHÂN </a:t>
            </a:r>
          </a:p>
          <a:p>
            <a:pPr algn="ctr">
              <a:lnSpc>
                <a:spcPts val="2724"/>
              </a:lnSpc>
              <a:spcBef>
                <a:spcPct val="0"/>
              </a:spcBef>
            </a:pPr>
            <a:r>
              <a:rPr lang="en-US" sz="2594" dirty="0">
                <a:solidFill>
                  <a:srgbClr val="000000"/>
                </a:solidFill>
                <a:latin typeface="ดองเต่า"/>
                <a:ea typeface="ดองเต่า"/>
                <a:cs typeface="ดองเต่า"/>
                <a:sym typeface="ดองเต่า"/>
              </a:rPr>
              <a:t>SỐ THẬP PHÂN</a:t>
            </a:r>
          </a:p>
        </p:txBody>
      </p:sp>
      <p:sp>
        <p:nvSpPr>
          <p:cNvPr id="20" name="TextBox 20"/>
          <p:cNvSpPr txBox="1"/>
          <p:nvPr/>
        </p:nvSpPr>
        <p:spPr>
          <a:xfrm>
            <a:off x="1306761" y="1450605"/>
            <a:ext cx="2396115" cy="1000274"/>
          </a:xfrm>
          <a:prstGeom prst="rect">
            <a:avLst/>
          </a:prstGeom>
        </p:spPr>
        <p:txBody>
          <a:bodyPr lIns="0" tIns="0" rIns="0" bIns="0" rtlCol="0" anchor="t">
            <a:spAutoFit/>
          </a:bodyPr>
          <a:lstStyle/>
          <a:p>
            <a:pPr algn="ctr">
              <a:lnSpc>
                <a:spcPts val="2584"/>
              </a:lnSpc>
            </a:pPr>
            <a:r>
              <a:rPr lang="en-US" sz="2461" dirty="0">
                <a:solidFill>
                  <a:srgbClr val="000000"/>
                </a:solidFill>
                <a:latin typeface="ดองเต่า"/>
                <a:ea typeface="ดองเต่า"/>
                <a:cs typeface="ดองเต่า"/>
                <a:sym typeface="ดองเต่า"/>
              </a:rPr>
              <a:t>PHÉP CỘNG, TRỪ </a:t>
            </a:r>
          </a:p>
          <a:p>
            <a:pPr algn="ctr">
              <a:lnSpc>
                <a:spcPts val="2584"/>
              </a:lnSpc>
              <a:spcBef>
                <a:spcPct val="0"/>
              </a:spcBef>
            </a:pPr>
            <a:r>
              <a:rPr lang="en-US" sz="2461" dirty="0">
                <a:solidFill>
                  <a:srgbClr val="000000"/>
                </a:solidFill>
                <a:latin typeface="ดองเต่า"/>
                <a:ea typeface="ดองเต่า"/>
                <a:cs typeface="ดองเต่า"/>
                <a:sym typeface="ดองเต่า"/>
              </a:rPr>
              <a:t>SỐ THẬP PHÂN</a:t>
            </a:r>
          </a:p>
        </p:txBody>
      </p:sp>
    </p:spTree>
    <p:extLst>
      <p:ext uri="{BB962C8B-B14F-4D97-AF65-F5344CB8AC3E}">
        <p14:creationId xmlns:p14="http://schemas.microsoft.com/office/powerpoint/2010/main" val="328035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EA5D2"/>
        </a:solidFill>
        <a:effectLst/>
      </p:bgPr>
    </p:bg>
    <p:spTree>
      <p:nvGrpSpPr>
        <p:cNvPr id="1" name=""/>
        <p:cNvGrpSpPr/>
        <p:nvPr/>
      </p:nvGrpSpPr>
      <p:grpSpPr>
        <a:xfrm>
          <a:off x="0" y="0"/>
          <a:ext cx="0" cy="0"/>
          <a:chOff x="0" y="0"/>
          <a:chExt cx="0" cy="0"/>
        </a:xfrm>
      </p:grpSpPr>
      <p:sp>
        <p:nvSpPr>
          <p:cNvPr id="2" name="Freeform 2"/>
          <p:cNvSpPr/>
          <p:nvPr/>
        </p:nvSpPr>
        <p:spPr>
          <a:xfrm rot="107610">
            <a:off x="590352" y="314909"/>
            <a:ext cx="10526681" cy="5934615"/>
          </a:xfrm>
          <a:custGeom>
            <a:avLst/>
            <a:gdLst/>
            <a:ahLst/>
            <a:cxnLst/>
            <a:rect l="l" t="t" r="r" b="b"/>
            <a:pathLst>
              <a:path w="15790022" h="8901923">
                <a:moveTo>
                  <a:pt x="0" y="0"/>
                </a:moveTo>
                <a:lnTo>
                  <a:pt x="15790022" y="0"/>
                </a:lnTo>
                <a:lnTo>
                  <a:pt x="15790022" y="8901923"/>
                </a:lnTo>
                <a:lnTo>
                  <a:pt x="0" y="890192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437159" y="4550781"/>
            <a:ext cx="1864585" cy="1783009"/>
          </a:xfrm>
          <a:custGeom>
            <a:avLst/>
            <a:gdLst/>
            <a:ahLst/>
            <a:cxnLst/>
            <a:rect l="l" t="t" r="r" b="b"/>
            <a:pathLst>
              <a:path w="2796877" h="2674513">
                <a:moveTo>
                  <a:pt x="0" y="0"/>
                </a:moveTo>
                <a:lnTo>
                  <a:pt x="2796876" y="0"/>
                </a:lnTo>
                <a:lnTo>
                  <a:pt x="2796876" y="2674513"/>
                </a:lnTo>
                <a:lnTo>
                  <a:pt x="0" y="2674513"/>
                </a:lnTo>
                <a:lnTo>
                  <a:pt x="0" y="0"/>
                </a:lnTo>
                <a:close/>
              </a:path>
            </a:pathLst>
          </a:custGeom>
          <a:blipFill>
            <a:blip r:embed="rId4"/>
            <a:stretch>
              <a:fillRect/>
            </a:stretch>
          </a:blipFill>
        </p:spPr>
      </p:sp>
      <p:sp>
        <p:nvSpPr>
          <p:cNvPr id="4" name="Freeform 4"/>
          <p:cNvSpPr/>
          <p:nvPr/>
        </p:nvSpPr>
        <p:spPr>
          <a:xfrm rot="363194">
            <a:off x="8081060" y="5304167"/>
            <a:ext cx="1301813" cy="1098405"/>
          </a:xfrm>
          <a:custGeom>
            <a:avLst/>
            <a:gdLst/>
            <a:ahLst/>
            <a:cxnLst/>
            <a:rect l="l" t="t" r="r" b="b"/>
            <a:pathLst>
              <a:path w="1952719" h="1647607">
                <a:moveTo>
                  <a:pt x="0" y="0"/>
                </a:moveTo>
                <a:lnTo>
                  <a:pt x="1952720" y="0"/>
                </a:lnTo>
                <a:lnTo>
                  <a:pt x="1952720" y="1647607"/>
                </a:lnTo>
                <a:lnTo>
                  <a:pt x="0" y="1647607"/>
                </a:lnTo>
                <a:lnTo>
                  <a:pt x="0" y="0"/>
                </a:lnTo>
                <a:close/>
              </a:path>
            </a:pathLst>
          </a:custGeom>
          <a:blipFill>
            <a:blip r:embed="rId5"/>
            <a:stretch>
              <a:fillRect/>
            </a:stretch>
          </a:blipFill>
        </p:spPr>
      </p:sp>
      <p:sp>
        <p:nvSpPr>
          <p:cNvPr id="5" name="Freeform 5"/>
          <p:cNvSpPr/>
          <p:nvPr/>
        </p:nvSpPr>
        <p:spPr>
          <a:xfrm rot="-696772">
            <a:off x="306271" y="5107345"/>
            <a:ext cx="1621623" cy="1244595"/>
          </a:xfrm>
          <a:custGeom>
            <a:avLst/>
            <a:gdLst/>
            <a:ahLst/>
            <a:cxnLst/>
            <a:rect l="l" t="t" r="r" b="b"/>
            <a:pathLst>
              <a:path w="2432434" h="1866893">
                <a:moveTo>
                  <a:pt x="0" y="0"/>
                </a:moveTo>
                <a:lnTo>
                  <a:pt x="2432434" y="0"/>
                </a:lnTo>
                <a:lnTo>
                  <a:pt x="2432434" y="1866893"/>
                </a:lnTo>
                <a:lnTo>
                  <a:pt x="0" y="1866893"/>
                </a:lnTo>
                <a:lnTo>
                  <a:pt x="0" y="0"/>
                </a:lnTo>
                <a:close/>
              </a:path>
            </a:pathLst>
          </a:custGeom>
          <a:blipFill>
            <a:blip r:embed="rId6"/>
            <a:stretch>
              <a:fillRect/>
            </a:stretch>
          </a:blipFill>
        </p:spPr>
      </p:sp>
      <p:sp>
        <p:nvSpPr>
          <p:cNvPr id="6" name="TextBox 6"/>
          <p:cNvSpPr txBox="1"/>
          <p:nvPr/>
        </p:nvSpPr>
        <p:spPr>
          <a:xfrm>
            <a:off x="785074" y="1891937"/>
            <a:ext cx="9796233" cy="1755930"/>
          </a:xfrm>
          <a:prstGeom prst="rect">
            <a:avLst/>
          </a:prstGeom>
        </p:spPr>
        <p:txBody>
          <a:bodyPr lIns="0" tIns="0" rIns="0" bIns="0" rtlCol="0" anchor="t">
            <a:spAutoFit/>
          </a:bodyPr>
          <a:lstStyle/>
          <a:p>
            <a:pPr algn="ctr">
              <a:lnSpc>
                <a:spcPts val="7200"/>
              </a:lnSpc>
            </a:pPr>
            <a:r>
              <a:rPr lang="en-US" sz="5334" b="1" dirty="0">
                <a:solidFill>
                  <a:srgbClr val="E33036"/>
                </a:solidFill>
                <a:latin typeface="Saira ExtraCondensed Bold"/>
                <a:ea typeface="Saira ExtraCondensed Bold"/>
                <a:cs typeface="Saira ExtraCondensed Bold"/>
                <a:sym typeface="Saira ExtraCondensed Bold"/>
              </a:rPr>
              <a:t>TIẾT 90 </a:t>
            </a:r>
            <a:r>
              <a:rPr lang="en-US" sz="5334" b="1" dirty="0" smtClean="0">
                <a:solidFill>
                  <a:srgbClr val="E33036"/>
                </a:solidFill>
                <a:latin typeface="Saira ExtraCondensed Bold"/>
                <a:ea typeface="Saira ExtraCondensed Bold"/>
                <a:cs typeface="Saira ExtraCondensed Bold"/>
                <a:sym typeface="Saira ExtraCondensed Bold"/>
              </a:rPr>
              <a:t>– BÀI </a:t>
            </a:r>
            <a:r>
              <a:rPr lang="en-US" sz="5334" b="1" dirty="0">
                <a:solidFill>
                  <a:srgbClr val="E33036"/>
                </a:solidFill>
                <a:latin typeface="Saira ExtraCondensed Bold"/>
                <a:ea typeface="Saira ExtraCondensed Bold"/>
                <a:cs typeface="Saira ExtraCondensed Bold"/>
                <a:sym typeface="Saira ExtraCondensed Bold"/>
              </a:rPr>
              <a:t>29 : </a:t>
            </a:r>
            <a:endParaRPr lang="en-US" sz="5334" b="1" dirty="0" smtClean="0">
              <a:solidFill>
                <a:srgbClr val="E33036"/>
              </a:solidFill>
              <a:latin typeface="Saira ExtraCondensed Bold"/>
              <a:ea typeface="Saira ExtraCondensed Bold"/>
              <a:cs typeface="Saira ExtraCondensed Bold"/>
              <a:sym typeface="Saira ExtraCondensed Bold"/>
            </a:endParaRPr>
          </a:p>
          <a:p>
            <a:pPr algn="ctr">
              <a:lnSpc>
                <a:spcPts val="7200"/>
              </a:lnSpc>
            </a:pPr>
            <a:r>
              <a:rPr lang="en-US" sz="4800" b="1" dirty="0" smtClean="0">
                <a:solidFill>
                  <a:srgbClr val="E33036"/>
                </a:solidFill>
                <a:latin typeface="Saira ExtraCondensed Bold"/>
                <a:ea typeface="Saira ExtraCondensed Bold"/>
                <a:cs typeface="Saira ExtraCondensed Bold"/>
                <a:sym typeface="Saira ExtraCondensed Bold"/>
              </a:rPr>
              <a:t>TÍNH </a:t>
            </a:r>
            <a:r>
              <a:rPr lang="en-US" sz="4800" b="1" dirty="0">
                <a:solidFill>
                  <a:srgbClr val="E33036"/>
                </a:solidFill>
                <a:latin typeface="Saira ExtraCondensed Bold"/>
                <a:ea typeface="Saira ExtraCondensed Bold"/>
                <a:cs typeface="Saira ExtraCondensed Bold"/>
                <a:sym typeface="Saira ExtraCondensed Bold"/>
              </a:rPr>
              <a:t>TOÁN VỚI SỐ THẬP </a:t>
            </a:r>
            <a:r>
              <a:rPr lang="en-US" sz="4800" b="1" dirty="0" smtClean="0">
                <a:solidFill>
                  <a:srgbClr val="E33036"/>
                </a:solidFill>
                <a:latin typeface="Saira ExtraCondensed Bold"/>
                <a:ea typeface="Saira ExtraCondensed Bold"/>
                <a:cs typeface="Saira ExtraCondensed Bold"/>
                <a:sym typeface="Saira ExtraCondensed Bold"/>
              </a:rPr>
              <a:t>PHÂN</a:t>
            </a:r>
            <a:endParaRPr lang="en-US" sz="4800" b="1" dirty="0">
              <a:solidFill>
                <a:srgbClr val="E33036"/>
              </a:solidFill>
              <a:latin typeface="Saira ExtraCondensed Bold"/>
              <a:ea typeface="Saira ExtraCondensed Bold"/>
              <a:cs typeface="Saira ExtraCondensed Bold"/>
              <a:sym typeface="Saira ExtraCondensed Bold"/>
            </a:endParaRPr>
          </a:p>
        </p:txBody>
      </p:sp>
      <p:sp>
        <p:nvSpPr>
          <p:cNvPr id="7" name="Freeform 7"/>
          <p:cNvSpPr/>
          <p:nvPr/>
        </p:nvSpPr>
        <p:spPr>
          <a:xfrm rot="20095565">
            <a:off x="324612" y="385688"/>
            <a:ext cx="2266183" cy="1654599"/>
          </a:xfrm>
          <a:custGeom>
            <a:avLst/>
            <a:gdLst/>
            <a:ahLst/>
            <a:cxnLst/>
            <a:rect l="l" t="t" r="r" b="b"/>
            <a:pathLst>
              <a:path w="3725177" h="2481899">
                <a:moveTo>
                  <a:pt x="0" y="0"/>
                </a:moveTo>
                <a:lnTo>
                  <a:pt x="3725176" y="0"/>
                </a:lnTo>
                <a:lnTo>
                  <a:pt x="3725176" y="2481899"/>
                </a:lnTo>
                <a:lnTo>
                  <a:pt x="0" y="2481899"/>
                </a:lnTo>
                <a:lnTo>
                  <a:pt x="0" y="0"/>
                </a:lnTo>
                <a:close/>
              </a:path>
            </a:pathLst>
          </a:custGeom>
          <a:blipFill>
            <a:blip r:embed="rId7"/>
            <a:stretch>
              <a:fillRect/>
            </a:stretch>
          </a:blipFill>
        </p:spPr>
      </p:sp>
      <p:sp>
        <p:nvSpPr>
          <p:cNvPr id="8" name="Freeform 8"/>
          <p:cNvSpPr/>
          <p:nvPr/>
        </p:nvSpPr>
        <p:spPr>
          <a:xfrm rot="1409914">
            <a:off x="9661810" y="600373"/>
            <a:ext cx="1838994" cy="1225230"/>
          </a:xfrm>
          <a:custGeom>
            <a:avLst/>
            <a:gdLst/>
            <a:ahLst/>
            <a:cxnLst/>
            <a:rect l="l" t="t" r="r" b="b"/>
            <a:pathLst>
              <a:path w="2758491" h="1837845">
                <a:moveTo>
                  <a:pt x="0" y="0"/>
                </a:moveTo>
                <a:lnTo>
                  <a:pt x="2758491" y="0"/>
                </a:lnTo>
                <a:lnTo>
                  <a:pt x="2758491" y="1837844"/>
                </a:lnTo>
                <a:lnTo>
                  <a:pt x="0" y="1837844"/>
                </a:lnTo>
                <a:lnTo>
                  <a:pt x="0" y="0"/>
                </a:lnTo>
                <a:close/>
              </a:path>
            </a:pathLst>
          </a:custGeom>
          <a:blipFill>
            <a:blip r:embed="rId8"/>
            <a:stretch>
              <a:fillRect/>
            </a:stretch>
          </a:blipFill>
        </p:spPr>
      </p:sp>
      <p:sp>
        <p:nvSpPr>
          <p:cNvPr id="9" name="Freeform 9"/>
          <p:cNvSpPr/>
          <p:nvPr/>
        </p:nvSpPr>
        <p:spPr>
          <a:xfrm>
            <a:off x="5169163" y="316745"/>
            <a:ext cx="1194992" cy="896244"/>
          </a:xfrm>
          <a:custGeom>
            <a:avLst/>
            <a:gdLst/>
            <a:ahLst/>
            <a:cxnLst/>
            <a:rect l="l" t="t" r="r" b="b"/>
            <a:pathLst>
              <a:path w="1792488" h="1344366">
                <a:moveTo>
                  <a:pt x="0" y="0"/>
                </a:moveTo>
                <a:lnTo>
                  <a:pt x="1792488" y="0"/>
                </a:lnTo>
                <a:lnTo>
                  <a:pt x="1792488" y="1344366"/>
                </a:lnTo>
                <a:lnTo>
                  <a:pt x="0" y="1344366"/>
                </a:lnTo>
                <a:lnTo>
                  <a:pt x="0" y="0"/>
                </a:lnTo>
                <a:close/>
              </a:path>
            </a:pathLst>
          </a:custGeom>
          <a:blipFill>
            <a:blip r:embed="rId9"/>
            <a:stretch>
              <a:fillRect/>
            </a:stretch>
          </a:blipFill>
        </p:spPr>
      </p:sp>
      <p:pic>
        <p:nvPicPr>
          <p:cNvPr id="10" name="Picture 9"/>
          <p:cNvPicPr>
            <a:picLocks noChangeAspect="1"/>
          </p:cNvPicPr>
          <p:nvPr/>
        </p:nvPicPr>
        <p:blipFill>
          <a:blip r:embed="rId10"/>
          <a:stretch>
            <a:fillRect/>
          </a:stretch>
        </p:blipFill>
        <p:spPr>
          <a:xfrm>
            <a:off x="2036564" y="3703217"/>
            <a:ext cx="1140051" cy="2377646"/>
          </a:xfrm>
          <a:prstGeom prst="rect">
            <a:avLst/>
          </a:prstGeom>
        </p:spPr>
      </p:pic>
      <p:pic>
        <p:nvPicPr>
          <p:cNvPr id="11" name="Picture 10"/>
          <p:cNvPicPr>
            <a:picLocks noChangeAspect="1"/>
          </p:cNvPicPr>
          <p:nvPr/>
        </p:nvPicPr>
        <p:blipFill>
          <a:blip r:embed="rId11"/>
          <a:stretch>
            <a:fillRect/>
          </a:stretch>
        </p:blipFill>
        <p:spPr>
          <a:xfrm>
            <a:off x="6857122" y="3703217"/>
            <a:ext cx="1658256" cy="2377646"/>
          </a:xfrm>
          <a:prstGeom prst="rect">
            <a:avLst/>
          </a:prstGeom>
        </p:spPr>
      </p:pic>
    </p:spTree>
    <p:extLst>
      <p:ext uri="{BB962C8B-B14F-4D97-AF65-F5344CB8AC3E}">
        <p14:creationId xmlns:p14="http://schemas.microsoft.com/office/powerpoint/2010/main" val="621762464"/>
      </p:ext>
    </p:extLst>
  </p:cSld>
  <p:clrMapOvr>
    <a:masterClrMapping/>
  </p:clrMapOvr>
  <p:timing>
    <p:tnLst>
      <p:par>
        <p:cTn id="1" dur="indefinite" restart="never" nodeType="tmRoot">
          <p:childTnLst>
            <p:cmd cmd="playFrom(0.0)">
              <p:cBhvr>
                <p:cTn id="2"/>
                <p:tgtEl>
                  <p:sldTgt/>
                </p:tgtEl>
              </p:cBhvr>
            </p:cmd>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p:cNvPicPr>
            <a:picLocks noGrp="1" noChangeAspect="1"/>
          </p:cNvPicPr>
          <p:nvPr>
            <p:ph idx="1"/>
          </p:nvPr>
        </p:nvPicPr>
        <p:blipFill>
          <a:blip r:embed="rId2"/>
          <a:stretch>
            <a:fillRect/>
          </a:stretch>
        </p:blipFill>
        <p:spPr>
          <a:xfrm>
            <a:off x="10426304" y="4480354"/>
            <a:ext cx="1658256" cy="2377646"/>
          </a:xfrm>
          <a:prstGeom prst="rect">
            <a:avLst/>
          </a:prstGeom>
        </p:spPr>
      </p:pic>
      <p:sp>
        <p:nvSpPr>
          <p:cNvPr id="6" name="Text Box 84"/>
          <p:cNvSpPr txBox="1">
            <a:spLocks noChangeArrowheads="1"/>
          </p:cNvSpPr>
          <p:nvPr/>
        </p:nvSpPr>
        <p:spPr bwMode="auto">
          <a:xfrm>
            <a:off x="1281539" y="564603"/>
            <a:ext cx="103064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solidFill>
                  <a:prstClr val="black"/>
                </a:solidFill>
                <a:effectLst>
                  <a:outerShdw blurRad="38100" dist="38100" dir="2700000" algn="tl">
                    <a:srgbClr val="000000">
                      <a:alpha val="43137"/>
                    </a:srgbClr>
                  </a:outerShdw>
                </a:effectLst>
              </a:rPr>
              <a:t>Hãy</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điền</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vào</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dấu</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và</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gọi</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tên</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phần</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kiến</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thức</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sau</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khi</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hoàn</a:t>
            </a:r>
            <a:r>
              <a:rPr lang="en-US" sz="2800" dirty="0" smtClean="0">
                <a:solidFill>
                  <a:prstClr val="black"/>
                </a:solidFill>
                <a:effectLst>
                  <a:outerShdw blurRad="38100" dist="38100" dir="2700000" algn="tl">
                    <a:srgbClr val="000000">
                      <a:alpha val="43137"/>
                    </a:srgbClr>
                  </a:outerShdw>
                </a:effectLst>
              </a:rPr>
              <a:t> </a:t>
            </a:r>
            <a:r>
              <a:rPr lang="en-US" sz="2800" dirty="0" err="1" smtClean="0">
                <a:solidFill>
                  <a:prstClr val="black"/>
                </a:solidFill>
                <a:effectLst>
                  <a:outerShdw blurRad="38100" dist="38100" dir="2700000" algn="tl">
                    <a:srgbClr val="000000">
                      <a:alpha val="43137"/>
                    </a:srgbClr>
                  </a:outerShdw>
                </a:effectLst>
              </a:rPr>
              <a:t>thành</a:t>
            </a:r>
            <a:endParaRPr lang="en-US" sz="2800" dirty="0">
              <a:solidFill>
                <a:prstClr val="black"/>
              </a:solidFill>
              <a:effectLst>
                <a:outerShdw blurRad="38100" dist="38100" dir="2700000" algn="tl">
                  <a:srgbClr val="000000">
                    <a:alpha val="43137"/>
                  </a:srgbClr>
                </a:outerShdw>
              </a:effectLst>
            </a:endParaRPr>
          </a:p>
        </p:txBody>
      </p:sp>
      <p:sp>
        <p:nvSpPr>
          <p:cNvPr id="7" name="Text Box 84"/>
          <p:cNvSpPr txBox="1">
            <a:spLocks noChangeArrowheads="1"/>
          </p:cNvSpPr>
          <p:nvPr/>
        </p:nvSpPr>
        <p:spPr bwMode="auto">
          <a:xfrm>
            <a:off x="1661374" y="1669583"/>
            <a:ext cx="29503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1) a + b = b + </a:t>
            </a:r>
            <a:r>
              <a:rPr lang="en-US"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8" name="Text Box 84"/>
          <p:cNvSpPr txBox="1">
            <a:spLocks noChangeArrowheads="1"/>
          </p:cNvSpPr>
          <p:nvPr/>
        </p:nvSpPr>
        <p:spPr bwMode="auto">
          <a:xfrm>
            <a:off x="1659226" y="2298504"/>
            <a:ext cx="2590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2) a . b = b . </a:t>
            </a:r>
            <a:r>
              <a:rPr lang="en-US"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9" name="Text Box 84"/>
          <p:cNvSpPr txBox="1">
            <a:spLocks noChangeArrowheads="1"/>
          </p:cNvSpPr>
          <p:nvPr/>
        </p:nvSpPr>
        <p:spPr bwMode="auto">
          <a:xfrm>
            <a:off x="1528733" y="2945155"/>
            <a:ext cx="4679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 3) (a + b) + c = a + (</a:t>
            </a:r>
            <a:r>
              <a:rPr lang="en-US" sz="2800" dirty="0" smtClean="0">
                <a:solidFill>
                  <a:srgbClr val="FF0000"/>
                </a:solidFill>
                <a:effectLst>
                  <a:outerShdw blurRad="38100" dist="38100" dir="2700000" algn="tl">
                    <a:srgbClr val="000000">
                      <a:alpha val="43137"/>
                    </a:srgbClr>
                  </a:outerShdw>
                </a:effectLst>
              </a:rPr>
              <a:t>…</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r>
              <a:rPr lang="en-US" sz="2800" dirty="0" smtClean="0">
                <a:solidFill>
                  <a:prstClr val="black"/>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10" name="Text Box 84"/>
          <p:cNvSpPr txBox="1">
            <a:spLocks noChangeArrowheads="1"/>
          </p:cNvSpPr>
          <p:nvPr/>
        </p:nvSpPr>
        <p:spPr bwMode="auto">
          <a:xfrm>
            <a:off x="1588230" y="3580891"/>
            <a:ext cx="4679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4) a. (b . c) = (</a:t>
            </a:r>
            <a:r>
              <a:rPr lang="en-US" sz="2800" dirty="0" smtClean="0">
                <a:solidFill>
                  <a:srgbClr val="FF0000"/>
                </a:solidFill>
                <a:effectLst>
                  <a:outerShdw blurRad="38100" dist="38100" dir="2700000" algn="tl">
                    <a:srgbClr val="000000">
                      <a:alpha val="43137"/>
                    </a:srgbClr>
                  </a:outerShdw>
                </a:effectLst>
              </a:rPr>
              <a:t>… </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r>
              <a:rPr lang="en-US" sz="2800" dirty="0" smtClean="0">
                <a:solidFill>
                  <a:prstClr val="black"/>
                </a:solidFill>
                <a:effectLst>
                  <a:outerShdw blurRad="38100" dist="38100" dir="2700000" algn="tl">
                    <a:srgbClr val="000000">
                      <a:alpha val="43137"/>
                    </a:srgbClr>
                  </a:outerShdw>
                </a:effectLst>
              </a:rPr>
              <a:t>) . c</a:t>
            </a:r>
            <a:endParaRPr lang="en-US" sz="2800" dirty="0">
              <a:solidFill>
                <a:srgbClr val="FF0000"/>
              </a:solidFill>
              <a:effectLst>
                <a:outerShdw blurRad="38100" dist="38100" dir="2700000" algn="tl">
                  <a:srgbClr val="000000">
                    <a:alpha val="43137"/>
                  </a:srgbClr>
                </a:outerShdw>
              </a:effectLst>
            </a:endParaRPr>
          </a:p>
        </p:txBody>
      </p:sp>
      <p:sp>
        <p:nvSpPr>
          <p:cNvPr id="11" name="Text Box 84"/>
          <p:cNvSpPr txBox="1">
            <a:spLocks noChangeArrowheads="1"/>
          </p:cNvSpPr>
          <p:nvPr/>
        </p:nvSpPr>
        <p:spPr bwMode="auto">
          <a:xfrm>
            <a:off x="1627024" y="4211021"/>
            <a:ext cx="4679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5) a. (b + c) = </a:t>
            </a:r>
            <a:r>
              <a:rPr lang="en-US" sz="2800" dirty="0" smtClean="0">
                <a:solidFill>
                  <a:srgbClr val="FF0000"/>
                </a:solidFill>
                <a:effectLst>
                  <a:outerShdw blurRad="38100" dist="38100" dir="2700000" algn="tl">
                    <a:srgbClr val="000000">
                      <a:alpha val="43137"/>
                    </a:srgbClr>
                  </a:outerShdw>
                </a:effectLst>
              </a:rPr>
              <a:t>…   </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12" name="Text Box 84"/>
          <p:cNvSpPr txBox="1">
            <a:spLocks noChangeArrowheads="1"/>
          </p:cNvSpPr>
          <p:nvPr/>
        </p:nvSpPr>
        <p:spPr bwMode="auto">
          <a:xfrm>
            <a:off x="3771359" y="1627468"/>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a:t>
            </a:r>
            <a:endParaRPr lang="en-US" sz="2800" dirty="0">
              <a:solidFill>
                <a:srgbClr val="FF0000"/>
              </a:solidFill>
              <a:effectLst>
                <a:outerShdw blurRad="38100" dist="38100" dir="2700000" algn="tl">
                  <a:srgbClr val="000000">
                    <a:alpha val="43137"/>
                  </a:srgbClr>
                </a:outerShdw>
              </a:effectLst>
            </a:endParaRPr>
          </a:p>
        </p:txBody>
      </p:sp>
      <p:sp>
        <p:nvSpPr>
          <p:cNvPr id="14" name="Text Box 84"/>
          <p:cNvSpPr txBox="1">
            <a:spLocks noChangeArrowheads="1"/>
          </p:cNvSpPr>
          <p:nvPr/>
        </p:nvSpPr>
        <p:spPr bwMode="auto">
          <a:xfrm>
            <a:off x="3457971" y="2280746"/>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a:t>
            </a:r>
            <a:endParaRPr lang="en-US" sz="2800" dirty="0">
              <a:solidFill>
                <a:srgbClr val="FF0000"/>
              </a:solidFill>
              <a:effectLst>
                <a:outerShdw blurRad="38100" dist="38100" dir="2700000" algn="tl">
                  <a:srgbClr val="000000">
                    <a:alpha val="43137"/>
                  </a:srgbClr>
                </a:outerShdw>
              </a:effectLst>
            </a:endParaRPr>
          </a:p>
        </p:txBody>
      </p:sp>
      <p:sp>
        <p:nvSpPr>
          <p:cNvPr id="15" name="Text Box 84"/>
          <p:cNvSpPr txBox="1">
            <a:spLocks noChangeArrowheads="1"/>
          </p:cNvSpPr>
          <p:nvPr/>
        </p:nvSpPr>
        <p:spPr bwMode="auto">
          <a:xfrm>
            <a:off x="4576902" y="2929404"/>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b</a:t>
            </a:r>
            <a:endParaRPr lang="en-US" sz="2800" dirty="0">
              <a:solidFill>
                <a:srgbClr val="FF0000"/>
              </a:solidFill>
              <a:effectLst>
                <a:outerShdw blurRad="38100" dist="38100" dir="2700000" algn="tl">
                  <a:srgbClr val="000000">
                    <a:alpha val="43137"/>
                  </a:srgbClr>
                </a:outerShdw>
              </a:effectLst>
            </a:endParaRPr>
          </a:p>
        </p:txBody>
      </p:sp>
      <p:sp>
        <p:nvSpPr>
          <p:cNvPr id="16" name="Text Box 84"/>
          <p:cNvSpPr txBox="1">
            <a:spLocks noChangeArrowheads="1"/>
          </p:cNvSpPr>
          <p:nvPr/>
        </p:nvSpPr>
        <p:spPr bwMode="auto">
          <a:xfrm>
            <a:off x="5243108" y="2916338"/>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c</a:t>
            </a:r>
            <a:endParaRPr lang="en-US" sz="2800" dirty="0">
              <a:solidFill>
                <a:srgbClr val="FF0000"/>
              </a:solidFill>
              <a:effectLst>
                <a:outerShdw blurRad="38100" dist="38100" dir="2700000" algn="tl">
                  <a:srgbClr val="000000">
                    <a:alpha val="43137"/>
                  </a:srgbClr>
                </a:outerShdw>
              </a:effectLst>
            </a:endParaRPr>
          </a:p>
        </p:txBody>
      </p:sp>
      <p:sp>
        <p:nvSpPr>
          <p:cNvPr id="17" name="Text Box 84"/>
          <p:cNvSpPr txBox="1">
            <a:spLocks noChangeArrowheads="1"/>
          </p:cNvSpPr>
          <p:nvPr/>
        </p:nvSpPr>
        <p:spPr bwMode="auto">
          <a:xfrm>
            <a:off x="3793129" y="3556416"/>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a:t>
            </a:r>
            <a:endParaRPr lang="en-US" sz="2800" dirty="0">
              <a:solidFill>
                <a:srgbClr val="FF0000"/>
              </a:solidFill>
              <a:effectLst>
                <a:outerShdw blurRad="38100" dist="38100" dir="2700000" algn="tl">
                  <a:srgbClr val="000000">
                    <a:alpha val="43137"/>
                  </a:srgbClr>
                </a:outerShdw>
              </a:effectLst>
            </a:endParaRPr>
          </a:p>
        </p:txBody>
      </p:sp>
      <p:sp>
        <p:nvSpPr>
          <p:cNvPr id="18" name="Text Box 84"/>
          <p:cNvSpPr txBox="1">
            <a:spLocks noChangeArrowheads="1"/>
          </p:cNvSpPr>
          <p:nvPr/>
        </p:nvSpPr>
        <p:spPr bwMode="auto">
          <a:xfrm>
            <a:off x="4350477" y="3578197"/>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b</a:t>
            </a:r>
            <a:endParaRPr lang="en-US" sz="2800" dirty="0">
              <a:solidFill>
                <a:srgbClr val="FF0000"/>
              </a:solidFill>
              <a:effectLst>
                <a:outerShdw blurRad="38100" dist="38100" dir="2700000" algn="tl">
                  <a:srgbClr val="000000">
                    <a:alpha val="43137"/>
                  </a:srgbClr>
                </a:outerShdw>
              </a:effectLst>
            </a:endParaRPr>
          </a:p>
        </p:txBody>
      </p:sp>
      <p:sp>
        <p:nvSpPr>
          <p:cNvPr id="19" name="Text Box 84"/>
          <p:cNvSpPr txBox="1">
            <a:spLocks noChangeArrowheads="1"/>
          </p:cNvSpPr>
          <p:nvPr/>
        </p:nvSpPr>
        <p:spPr bwMode="auto">
          <a:xfrm>
            <a:off x="3658147" y="4192152"/>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solidFill>
                  <a:srgbClr val="FF0000"/>
                </a:solidFill>
                <a:effectLst>
                  <a:outerShdw blurRad="38100" dist="38100" dir="2700000" algn="tl">
                    <a:srgbClr val="000000">
                      <a:alpha val="43137"/>
                    </a:srgbClr>
                  </a:outerShdw>
                </a:effectLst>
              </a:rPr>
              <a:t>ab</a:t>
            </a:r>
            <a:endParaRPr lang="en-US" sz="2800" dirty="0">
              <a:solidFill>
                <a:srgbClr val="FF0000"/>
              </a:solidFill>
              <a:effectLst>
                <a:outerShdw blurRad="38100" dist="38100" dir="2700000" algn="tl">
                  <a:srgbClr val="000000">
                    <a:alpha val="43137"/>
                  </a:srgbClr>
                </a:outerShdw>
              </a:effectLst>
            </a:endParaRPr>
          </a:p>
        </p:txBody>
      </p:sp>
      <p:sp>
        <p:nvSpPr>
          <p:cNvPr id="20" name="Text Box 84"/>
          <p:cNvSpPr txBox="1">
            <a:spLocks noChangeArrowheads="1"/>
          </p:cNvSpPr>
          <p:nvPr/>
        </p:nvSpPr>
        <p:spPr bwMode="auto">
          <a:xfrm>
            <a:off x="4646572" y="4213922"/>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ac</a:t>
            </a:r>
            <a:endParaRPr lang="en-US" sz="2800" dirty="0">
              <a:solidFill>
                <a:srgbClr val="FF0000"/>
              </a:solidFill>
              <a:effectLst>
                <a:outerShdw blurRad="38100" dist="38100" dir="2700000" algn="tl">
                  <a:srgbClr val="000000">
                    <a:alpha val="43137"/>
                  </a:srgbClr>
                </a:outerShdw>
              </a:effectLst>
            </a:endParaRPr>
          </a:p>
        </p:txBody>
      </p:sp>
      <p:sp>
        <p:nvSpPr>
          <p:cNvPr id="22" name="Right Arrow 21"/>
          <p:cNvSpPr/>
          <p:nvPr/>
        </p:nvSpPr>
        <p:spPr>
          <a:xfrm>
            <a:off x="5789092" y="2169598"/>
            <a:ext cx="2012822" cy="285835"/>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03364" y="2055323"/>
            <a:ext cx="2371162" cy="400110"/>
          </a:xfrm>
          <a:prstGeom prst="rect">
            <a:avLst/>
          </a:prstGeom>
          <a:noFill/>
        </p:spPr>
        <p:txBody>
          <a:bodyPr wrap="none" rtlCol="0">
            <a:spAutoFit/>
          </a:bodyPr>
          <a:lstStyle/>
          <a:p>
            <a:r>
              <a:rPr lang="en-US" sz="2000" b="1" dirty="0" err="1" smtClean="0">
                <a:solidFill>
                  <a:srgbClr val="FF0000"/>
                </a:solidFill>
              </a:rPr>
              <a:t>Tính</a:t>
            </a:r>
            <a:r>
              <a:rPr lang="en-US" sz="2000" b="1" dirty="0" smtClean="0">
                <a:solidFill>
                  <a:srgbClr val="FF0000"/>
                </a:solidFill>
              </a:rPr>
              <a:t> </a:t>
            </a:r>
            <a:r>
              <a:rPr lang="en-US" sz="2000" b="1" dirty="0" err="1" smtClean="0">
                <a:solidFill>
                  <a:srgbClr val="FF0000"/>
                </a:solidFill>
              </a:rPr>
              <a:t>chất</a:t>
            </a:r>
            <a:r>
              <a:rPr lang="en-US" sz="2000" b="1" dirty="0" smtClean="0">
                <a:solidFill>
                  <a:srgbClr val="FF0000"/>
                </a:solidFill>
              </a:rPr>
              <a:t> </a:t>
            </a:r>
            <a:r>
              <a:rPr lang="en-US" sz="2000" b="1" dirty="0" err="1" smtClean="0">
                <a:solidFill>
                  <a:srgbClr val="FF0000"/>
                </a:solidFill>
              </a:rPr>
              <a:t>giao</a:t>
            </a:r>
            <a:r>
              <a:rPr lang="en-US" sz="2000" b="1" dirty="0" smtClean="0">
                <a:solidFill>
                  <a:srgbClr val="FF0000"/>
                </a:solidFill>
              </a:rPr>
              <a:t> </a:t>
            </a:r>
            <a:r>
              <a:rPr lang="en-US" sz="2000" b="1" dirty="0" err="1" smtClean="0">
                <a:solidFill>
                  <a:srgbClr val="FF0000"/>
                </a:solidFill>
              </a:rPr>
              <a:t>hoán</a:t>
            </a:r>
            <a:endParaRPr lang="en-US" sz="2000" b="1" dirty="0">
              <a:solidFill>
                <a:srgbClr val="FF0000"/>
              </a:solidFill>
            </a:endParaRPr>
          </a:p>
        </p:txBody>
      </p:sp>
      <p:pic>
        <p:nvPicPr>
          <p:cNvPr id="26" name="Picture 25"/>
          <p:cNvPicPr>
            <a:picLocks noChangeAspect="1"/>
          </p:cNvPicPr>
          <p:nvPr/>
        </p:nvPicPr>
        <p:blipFill>
          <a:blip r:embed="rId3"/>
          <a:stretch>
            <a:fillRect/>
          </a:stretch>
        </p:blipFill>
        <p:spPr>
          <a:xfrm>
            <a:off x="5831828" y="3439558"/>
            <a:ext cx="2030144" cy="323116"/>
          </a:xfrm>
          <a:prstGeom prst="rect">
            <a:avLst/>
          </a:prstGeom>
        </p:spPr>
      </p:pic>
      <p:pic>
        <p:nvPicPr>
          <p:cNvPr id="27" name="Picture 26"/>
          <p:cNvPicPr>
            <a:picLocks noChangeAspect="1"/>
          </p:cNvPicPr>
          <p:nvPr/>
        </p:nvPicPr>
        <p:blipFill>
          <a:blip r:embed="rId3"/>
          <a:stretch>
            <a:fillRect/>
          </a:stretch>
        </p:blipFill>
        <p:spPr>
          <a:xfrm>
            <a:off x="5914956" y="4413259"/>
            <a:ext cx="2030144" cy="323116"/>
          </a:xfrm>
          <a:prstGeom prst="rect">
            <a:avLst/>
          </a:prstGeom>
        </p:spPr>
      </p:pic>
      <p:sp>
        <p:nvSpPr>
          <p:cNvPr id="28" name="TextBox 27"/>
          <p:cNvSpPr txBox="1"/>
          <p:nvPr/>
        </p:nvSpPr>
        <p:spPr>
          <a:xfrm>
            <a:off x="8082746" y="4326832"/>
            <a:ext cx="2414444" cy="400110"/>
          </a:xfrm>
          <a:prstGeom prst="rect">
            <a:avLst/>
          </a:prstGeom>
          <a:noFill/>
        </p:spPr>
        <p:txBody>
          <a:bodyPr wrap="none" rtlCol="0">
            <a:spAutoFit/>
          </a:bodyPr>
          <a:lstStyle/>
          <a:p>
            <a:r>
              <a:rPr lang="en-US" sz="2000" b="1" dirty="0" err="1" smtClean="0">
                <a:solidFill>
                  <a:srgbClr val="FF0000"/>
                </a:solidFill>
              </a:rPr>
              <a:t>Tính</a:t>
            </a:r>
            <a:r>
              <a:rPr lang="en-US" sz="2000" b="1" dirty="0" smtClean="0">
                <a:solidFill>
                  <a:srgbClr val="FF0000"/>
                </a:solidFill>
              </a:rPr>
              <a:t> </a:t>
            </a:r>
            <a:r>
              <a:rPr lang="en-US" sz="2000" b="1" dirty="0" err="1" smtClean="0">
                <a:solidFill>
                  <a:srgbClr val="FF0000"/>
                </a:solidFill>
              </a:rPr>
              <a:t>chất</a:t>
            </a:r>
            <a:r>
              <a:rPr lang="en-US" sz="2000" b="1" dirty="0" smtClean="0">
                <a:solidFill>
                  <a:srgbClr val="FF0000"/>
                </a:solidFill>
              </a:rPr>
              <a:t> </a:t>
            </a:r>
            <a:r>
              <a:rPr lang="en-US" sz="2000" b="1" dirty="0" err="1" smtClean="0">
                <a:solidFill>
                  <a:srgbClr val="FF0000"/>
                </a:solidFill>
              </a:rPr>
              <a:t>phân</a:t>
            </a:r>
            <a:r>
              <a:rPr lang="en-US" sz="2000" b="1" dirty="0" smtClean="0">
                <a:solidFill>
                  <a:srgbClr val="FF0000"/>
                </a:solidFill>
              </a:rPr>
              <a:t> </a:t>
            </a:r>
            <a:r>
              <a:rPr lang="en-US" sz="2000" b="1" dirty="0" err="1" smtClean="0">
                <a:solidFill>
                  <a:srgbClr val="FF0000"/>
                </a:solidFill>
              </a:rPr>
              <a:t>phối</a:t>
            </a:r>
            <a:endParaRPr lang="en-US" sz="2000" b="1" dirty="0">
              <a:solidFill>
                <a:srgbClr val="FF0000"/>
              </a:solidFill>
            </a:endParaRPr>
          </a:p>
        </p:txBody>
      </p:sp>
      <p:sp>
        <p:nvSpPr>
          <p:cNvPr id="29" name="TextBox 28"/>
          <p:cNvSpPr txBox="1"/>
          <p:nvPr/>
        </p:nvSpPr>
        <p:spPr>
          <a:xfrm>
            <a:off x="8192029" y="3370652"/>
            <a:ext cx="2143536" cy="400110"/>
          </a:xfrm>
          <a:prstGeom prst="rect">
            <a:avLst/>
          </a:prstGeom>
          <a:noFill/>
        </p:spPr>
        <p:txBody>
          <a:bodyPr wrap="none" rtlCol="0">
            <a:spAutoFit/>
          </a:bodyPr>
          <a:lstStyle/>
          <a:p>
            <a:r>
              <a:rPr lang="en-US" sz="2000" b="1" dirty="0" err="1" smtClean="0">
                <a:solidFill>
                  <a:srgbClr val="FF0000"/>
                </a:solidFill>
              </a:rPr>
              <a:t>Tính</a:t>
            </a:r>
            <a:r>
              <a:rPr lang="en-US" sz="2000" b="1" dirty="0" smtClean="0">
                <a:solidFill>
                  <a:srgbClr val="FF0000"/>
                </a:solidFill>
              </a:rPr>
              <a:t> </a:t>
            </a:r>
            <a:r>
              <a:rPr lang="en-US" sz="2000" b="1" dirty="0" err="1" smtClean="0">
                <a:solidFill>
                  <a:srgbClr val="FF0000"/>
                </a:solidFill>
              </a:rPr>
              <a:t>chất</a:t>
            </a:r>
            <a:r>
              <a:rPr lang="en-US" sz="2000" b="1" dirty="0" smtClean="0">
                <a:solidFill>
                  <a:srgbClr val="FF0000"/>
                </a:solidFill>
              </a:rPr>
              <a:t> </a:t>
            </a:r>
            <a:r>
              <a:rPr lang="en-US" sz="2000" b="1" dirty="0" err="1" smtClean="0">
                <a:solidFill>
                  <a:srgbClr val="FF0000"/>
                </a:solidFill>
              </a:rPr>
              <a:t>kết</a:t>
            </a:r>
            <a:r>
              <a:rPr lang="en-US" sz="2000" b="1" dirty="0" smtClean="0">
                <a:solidFill>
                  <a:srgbClr val="FF0000"/>
                </a:solidFill>
              </a:rPr>
              <a:t> </a:t>
            </a:r>
            <a:r>
              <a:rPr lang="en-US" sz="2000" b="1" dirty="0" err="1" smtClean="0">
                <a:solidFill>
                  <a:srgbClr val="FF0000"/>
                </a:solidFill>
              </a:rPr>
              <a:t>hợp</a:t>
            </a:r>
            <a:endParaRPr lang="en-US" sz="2000" b="1" dirty="0">
              <a:solidFill>
                <a:srgbClr val="FF0000"/>
              </a:solidFill>
            </a:endParaRPr>
          </a:p>
        </p:txBody>
      </p:sp>
      <p:sp>
        <p:nvSpPr>
          <p:cNvPr id="30" name="Freeform 5"/>
          <p:cNvSpPr/>
          <p:nvPr/>
        </p:nvSpPr>
        <p:spPr>
          <a:xfrm>
            <a:off x="191713" y="4478905"/>
            <a:ext cx="1136841" cy="2379095"/>
          </a:xfrm>
          <a:custGeom>
            <a:avLst/>
            <a:gdLst/>
            <a:ahLst/>
            <a:cxnLst/>
            <a:rect l="l" t="t" r="r" b="b"/>
            <a:pathLst>
              <a:path w="1705261" h="3568642">
                <a:moveTo>
                  <a:pt x="0" y="0"/>
                </a:moveTo>
                <a:lnTo>
                  <a:pt x="1705261" y="0"/>
                </a:lnTo>
                <a:lnTo>
                  <a:pt x="1705261" y="3568642"/>
                </a:lnTo>
                <a:lnTo>
                  <a:pt x="0" y="3568642"/>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pic>
        <p:nvPicPr>
          <p:cNvPr id="32" name="Picture 31"/>
          <p:cNvPicPr>
            <a:picLocks noChangeAspect="1"/>
          </p:cNvPicPr>
          <p:nvPr/>
        </p:nvPicPr>
        <p:blipFill>
          <a:blip r:embed="rId9"/>
          <a:stretch>
            <a:fillRect/>
          </a:stretch>
        </p:blipFill>
        <p:spPr>
          <a:xfrm>
            <a:off x="40982" y="9468"/>
            <a:ext cx="1060796" cy="1060796"/>
          </a:xfrm>
          <a:prstGeom prst="rect">
            <a:avLst/>
          </a:prstGeom>
        </p:spPr>
      </p:pic>
      <p:sp>
        <p:nvSpPr>
          <p:cNvPr id="33" name="Text Box 84"/>
          <p:cNvSpPr txBox="1">
            <a:spLocks noChangeArrowheads="1"/>
          </p:cNvSpPr>
          <p:nvPr/>
        </p:nvSpPr>
        <p:spPr bwMode="auto">
          <a:xfrm>
            <a:off x="1588229" y="4873088"/>
            <a:ext cx="4679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a:solidFill>
                  <a:prstClr val="black"/>
                </a:solidFill>
                <a:effectLst>
                  <a:outerShdw blurRad="38100" dist="38100" dir="2700000" algn="tl">
                    <a:srgbClr val="000000">
                      <a:alpha val="43137"/>
                    </a:srgbClr>
                  </a:outerShdw>
                </a:effectLst>
              </a:rPr>
              <a:t>6</a:t>
            </a:r>
            <a:r>
              <a:rPr lang="en-US" sz="2800" dirty="0" smtClean="0">
                <a:solidFill>
                  <a:prstClr val="black"/>
                </a:solidFill>
                <a:effectLst>
                  <a:outerShdw blurRad="38100" dist="38100" dir="2700000" algn="tl">
                    <a:srgbClr val="000000">
                      <a:alpha val="43137"/>
                    </a:srgbClr>
                  </a:outerShdw>
                </a:effectLst>
              </a:rPr>
              <a:t>) + ( a + b) = </a:t>
            </a:r>
            <a:r>
              <a:rPr lang="en-US" sz="2800" dirty="0" smtClean="0">
                <a:solidFill>
                  <a:srgbClr val="FF0000"/>
                </a:solidFill>
                <a:effectLst>
                  <a:outerShdw blurRad="38100" dist="38100" dir="2700000" algn="tl">
                    <a:srgbClr val="000000">
                      <a:alpha val="43137"/>
                    </a:srgbClr>
                  </a:outerShdw>
                </a:effectLst>
              </a:rPr>
              <a:t>…   </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34" name="Text Box 84"/>
          <p:cNvSpPr txBox="1">
            <a:spLocks noChangeArrowheads="1"/>
          </p:cNvSpPr>
          <p:nvPr/>
        </p:nvSpPr>
        <p:spPr bwMode="auto">
          <a:xfrm>
            <a:off x="1528733" y="5523900"/>
            <a:ext cx="4679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prstClr val="black"/>
                </a:solidFill>
                <a:effectLst>
                  <a:outerShdw blurRad="38100" dist="38100" dir="2700000" algn="tl">
                    <a:srgbClr val="000000">
                      <a:alpha val="43137"/>
                    </a:srgbClr>
                  </a:outerShdw>
                </a:effectLst>
              </a:rPr>
              <a:t> 7) -  (a </a:t>
            </a:r>
            <a:r>
              <a:rPr lang="en-US" sz="2800" dirty="0">
                <a:solidFill>
                  <a:prstClr val="black"/>
                </a:solidFill>
                <a:effectLst>
                  <a:outerShdw blurRad="38100" dist="38100" dir="2700000" algn="tl">
                    <a:srgbClr val="000000">
                      <a:alpha val="43137"/>
                    </a:srgbClr>
                  </a:outerShdw>
                </a:effectLst>
              </a:rPr>
              <a:t>-</a:t>
            </a:r>
            <a:r>
              <a:rPr lang="en-US" sz="2800" dirty="0" smtClean="0">
                <a:solidFill>
                  <a:prstClr val="black"/>
                </a:solidFill>
                <a:effectLst>
                  <a:outerShdw blurRad="38100" dist="38100" dir="2700000" algn="tl">
                    <a:srgbClr val="000000">
                      <a:alpha val="43137"/>
                    </a:srgbClr>
                  </a:outerShdw>
                </a:effectLst>
              </a:rPr>
              <a:t> </a:t>
            </a:r>
            <a:r>
              <a:rPr lang="en-US" sz="2800" dirty="0">
                <a:solidFill>
                  <a:prstClr val="black"/>
                </a:solidFill>
                <a:effectLst>
                  <a:outerShdw blurRad="38100" dist="38100" dir="2700000" algn="tl">
                    <a:srgbClr val="000000">
                      <a:alpha val="43137"/>
                    </a:srgbClr>
                  </a:outerShdw>
                </a:effectLst>
              </a:rPr>
              <a:t>b</a:t>
            </a:r>
            <a:r>
              <a:rPr lang="en-US" sz="2800" dirty="0" smtClean="0">
                <a:solidFill>
                  <a:prstClr val="black"/>
                </a:solidFill>
                <a:effectLst>
                  <a:outerShdw blurRad="38100" dist="38100" dir="2700000" algn="tl">
                    <a:srgbClr val="000000">
                      <a:alpha val="43137"/>
                    </a:srgbClr>
                  </a:outerShdw>
                </a:effectLst>
              </a:rPr>
              <a:t>) = </a:t>
            </a:r>
            <a:r>
              <a:rPr lang="en-US" sz="2800" dirty="0" smtClean="0">
                <a:solidFill>
                  <a:srgbClr val="FF0000"/>
                </a:solidFill>
                <a:effectLst>
                  <a:outerShdw blurRad="38100" dist="38100" dir="2700000" algn="tl">
                    <a:srgbClr val="000000">
                      <a:alpha val="43137"/>
                    </a:srgbClr>
                  </a:outerShdw>
                </a:effectLst>
              </a:rPr>
              <a:t>…   </a:t>
            </a:r>
            <a:r>
              <a:rPr lang="en-US" sz="2800" dirty="0" smtClean="0">
                <a:solidFill>
                  <a:prstClr val="black"/>
                </a:solidFill>
                <a:effectLst>
                  <a:outerShdw blurRad="38100" dist="38100" dir="2700000" algn="tl">
                    <a:srgbClr val="000000">
                      <a:alpha val="43137"/>
                    </a:srgbClr>
                  </a:outerShdw>
                </a:effectLst>
              </a:rPr>
              <a:t>+ </a:t>
            </a:r>
            <a:r>
              <a:rPr lang="en-US"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35" name="Text Box 84"/>
          <p:cNvSpPr txBox="1">
            <a:spLocks noChangeArrowheads="1"/>
          </p:cNvSpPr>
          <p:nvPr/>
        </p:nvSpPr>
        <p:spPr bwMode="auto">
          <a:xfrm>
            <a:off x="3724253" y="4810747"/>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a:t>
            </a:r>
            <a:endParaRPr lang="en-US" sz="2800" dirty="0">
              <a:solidFill>
                <a:srgbClr val="FF0000"/>
              </a:solidFill>
              <a:effectLst>
                <a:outerShdw blurRad="38100" dist="38100" dir="2700000" algn="tl">
                  <a:srgbClr val="000000">
                    <a:alpha val="43137"/>
                  </a:srgbClr>
                </a:outerShdw>
              </a:effectLst>
            </a:endParaRPr>
          </a:p>
        </p:txBody>
      </p:sp>
      <p:sp>
        <p:nvSpPr>
          <p:cNvPr id="36" name="Text Box 84"/>
          <p:cNvSpPr txBox="1">
            <a:spLocks noChangeArrowheads="1"/>
          </p:cNvSpPr>
          <p:nvPr/>
        </p:nvSpPr>
        <p:spPr bwMode="auto">
          <a:xfrm>
            <a:off x="3683624" y="5410473"/>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-a</a:t>
            </a:r>
            <a:endParaRPr lang="en-US" sz="2800" dirty="0">
              <a:solidFill>
                <a:srgbClr val="FF0000"/>
              </a:solidFill>
              <a:effectLst>
                <a:outerShdw blurRad="38100" dist="38100" dir="2700000" algn="tl">
                  <a:srgbClr val="000000">
                    <a:alpha val="43137"/>
                  </a:srgbClr>
                </a:outerShdw>
              </a:effectLst>
            </a:endParaRPr>
          </a:p>
        </p:txBody>
      </p:sp>
      <p:sp>
        <p:nvSpPr>
          <p:cNvPr id="37" name="Text Box 84"/>
          <p:cNvSpPr txBox="1">
            <a:spLocks noChangeArrowheads="1"/>
          </p:cNvSpPr>
          <p:nvPr/>
        </p:nvSpPr>
        <p:spPr bwMode="auto">
          <a:xfrm>
            <a:off x="4693492" y="4841151"/>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b</a:t>
            </a:r>
            <a:endParaRPr lang="en-US" sz="2800" dirty="0">
              <a:solidFill>
                <a:srgbClr val="FF0000"/>
              </a:solidFill>
              <a:effectLst>
                <a:outerShdw blurRad="38100" dist="38100" dir="2700000" algn="tl">
                  <a:srgbClr val="000000">
                    <a:alpha val="43137"/>
                  </a:srgbClr>
                </a:outerShdw>
              </a:effectLst>
            </a:endParaRPr>
          </a:p>
        </p:txBody>
      </p:sp>
      <p:sp>
        <p:nvSpPr>
          <p:cNvPr id="38" name="Text Box 84"/>
          <p:cNvSpPr txBox="1">
            <a:spLocks noChangeArrowheads="1"/>
          </p:cNvSpPr>
          <p:nvPr/>
        </p:nvSpPr>
        <p:spPr bwMode="auto">
          <a:xfrm>
            <a:off x="4616742" y="5426712"/>
            <a:ext cx="6718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smtClean="0">
                <a:solidFill>
                  <a:srgbClr val="FF0000"/>
                </a:solidFill>
                <a:effectLst>
                  <a:outerShdw blurRad="38100" dist="38100" dir="2700000" algn="tl">
                    <a:srgbClr val="000000">
                      <a:alpha val="43137"/>
                    </a:srgbClr>
                  </a:outerShdw>
                </a:effectLst>
              </a:rPr>
              <a:t>b</a:t>
            </a:r>
            <a:endParaRPr lang="en-US" sz="2800" dirty="0">
              <a:solidFill>
                <a:srgbClr val="FF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10"/>
          <a:stretch>
            <a:fillRect/>
          </a:stretch>
        </p:blipFill>
        <p:spPr>
          <a:xfrm>
            <a:off x="5842218" y="5364371"/>
            <a:ext cx="2030144" cy="323116"/>
          </a:xfrm>
          <a:prstGeom prst="rect">
            <a:avLst/>
          </a:prstGeom>
        </p:spPr>
      </p:pic>
      <p:sp>
        <p:nvSpPr>
          <p:cNvPr id="39" name="TextBox 38"/>
          <p:cNvSpPr txBox="1"/>
          <p:nvPr/>
        </p:nvSpPr>
        <p:spPr>
          <a:xfrm>
            <a:off x="8075278" y="5274151"/>
            <a:ext cx="2228495" cy="400110"/>
          </a:xfrm>
          <a:prstGeom prst="rect">
            <a:avLst/>
          </a:prstGeom>
          <a:noFill/>
        </p:spPr>
        <p:txBody>
          <a:bodyPr wrap="none" rtlCol="0">
            <a:spAutoFit/>
          </a:bodyPr>
          <a:lstStyle/>
          <a:p>
            <a:r>
              <a:rPr lang="en-US" sz="2000" b="1" dirty="0" err="1" smtClean="0">
                <a:solidFill>
                  <a:srgbClr val="FF0000"/>
                </a:solidFill>
              </a:rPr>
              <a:t>Quy</a:t>
            </a:r>
            <a:r>
              <a:rPr lang="en-US" sz="2000" b="1" dirty="0" smtClean="0">
                <a:solidFill>
                  <a:srgbClr val="FF0000"/>
                </a:solidFill>
              </a:rPr>
              <a:t> </a:t>
            </a:r>
            <a:r>
              <a:rPr lang="en-US" sz="2000" b="1" dirty="0" err="1" smtClean="0">
                <a:solidFill>
                  <a:srgbClr val="FF0000"/>
                </a:solidFill>
              </a:rPr>
              <a:t>tắc</a:t>
            </a:r>
            <a:r>
              <a:rPr lang="en-US" sz="2000" b="1" dirty="0" smtClean="0">
                <a:solidFill>
                  <a:srgbClr val="FF0000"/>
                </a:solidFill>
              </a:rPr>
              <a:t> </a:t>
            </a:r>
            <a:r>
              <a:rPr lang="en-US" sz="2000" b="1" dirty="0" err="1" smtClean="0">
                <a:solidFill>
                  <a:srgbClr val="FF0000"/>
                </a:solidFill>
              </a:rPr>
              <a:t>dấu</a:t>
            </a:r>
            <a:r>
              <a:rPr lang="en-US" sz="2000" b="1" dirty="0" smtClean="0">
                <a:solidFill>
                  <a:srgbClr val="FF0000"/>
                </a:solidFill>
              </a:rPr>
              <a:t> </a:t>
            </a:r>
            <a:r>
              <a:rPr lang="en-US" sz="2000" b="1" dirty="0" err="1" smtClean="0">
                <a:solidFill>
                  <a:srgbClr val="FF0000"/>
                </a:solidFill>
              </a:rPr>
              <a:t>ngoặc</a:t>
            </a:r>
            <a:endParaRPr lang="en-US" sz="2000" b="1" dirty="0">
              <a:solidFill>
                <a:srgbClr val="FF0000"/>
              </a:solidFill>
            </a:endParaRPr>
          </a:p>
        </p:txBody>
      </p:sp>
    </p:spTree>
    <p:extLst>
      <p:ext uri="{BB962C8B-B14F-4D97-AF65-F5344CB8AC3E}">
        <p14:creationId xmlns:p14="http://schemas.microsoft.com/office/powerpoint/2010/main" val="324329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down)">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additive="base">
                                        <p:cTn id="102" dur="500" fill="hold"/>
                                        <p:tgtEl>
                                          <p:spTgt spid="37"/>
                                        </p:tgtEl>
                                        <p:attrNameLst>
                                          <p:attrName>ppt_x</p:attrName>
                                        </p:attrNameLst>
                                      </p:cBhvr>
                                      <p:tavLst>
                                        <p:tav tm="0">
                                          <p:val>
                                            <p:strVal val="#ppt_x"/>
                                          </p:val>
                                        </p:tav>
                                        <p:tav tm="100000">
                                          <p:val>
                                            <p:strVal val="#ppt_x"/>
                                          </p:val>
                                        </p:tav>
                                      </p:tavLst>
                                    </p:anim>
                                    <p:anim calcmode="lin" valueType="num">
                                      <p:cBhvr additive="base">
                                        <p:cTn id="10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additive="base">
                                        <p:cTn id="108" dur="500" fill="hold"/>
                                        <p:tgtEl>
                                          <p:spTgt spid="36"/>
                                        </p:tgtEl>
                                        <p:attrNameLst>
                                          <p:attrName>ppt_x</p:attrName>
                                        </p:attrNameLst>
                                      </p:cBhvr>
                                      <p:tavLst>
                                        <p:tav tm="0">
                                          <p:val>
                                            <p:strVal val="#ppt_x"/>
                                          </p:val>
                                        </p:tav>
                                        <p:tav tm="100000">
                                          <p:val>
                                            <p:strVal val="#ppt_x"/>
                                          </p:val>
                                        </p:tav>
                                      </p:tavLst>
                                    </p:anim>
                                    <p:anim calcmode="lin" valueType="num">
                                      <p:cBhvr additive="base">
                                        <p:cTn id="10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 calcmode="lin" valueType="num">
                                      <p:cBhvr additive="base">
                                        <p:cTn id="114" dur="500" fill="hold"/>
                                        <p:tgtEl>
                                          <p:spTgt spid="38"/>
                                        </p:tgtEl>
                                        <p:attrNameLst>
                                          <p:attrName>ppt_x</p:attrName>
                                        </p:attrNameLst>
                                      </p:cBhvr>
                                      <p:tavLst>
                                        <p:tav tm="0">
                                          <p:val>
                                            <p:strVal val="#ppt_x"/>
                                          </p:val>
                                        </p:tav>
                                        <p:tav tm="100000">
                                          <p:val>
                                            <p:strVal val="#ppt_x"/>
                                          </p:val>
                                        </p:tav>
                                      </p:tavLst>
                                    </p:anim>
                                    <p:anim calcmode="lin" valueType="num">
                                      <p:cBhvr additive="base">
                                        <p:cTn id="1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3"/>
                                        </p:tgtEl>
                                        <p:attrNameLst>
                                          <p:attrName>style.visibility</p:attrName>
                                        </p:attrNameLst>
                                      </p:cBhvr>
                                      <p:to>
                                        <p:strVal val="visible"/>
                                      </p:to>
                                    </p:set>
                                    <p:animEffect transition="in" filter="fade">
                                      <p:cBhvr>
                                        <p:cTn id="120" dur="1000"/>
                                        <p:tgtEl>
                                          <p:spTgt spid="3"/>
                                        </p:tgtEl>
                                      </p:cBhvr>
                                    </p:animEffect>
                                    <p:anim calcmode="lin" valueType="num">
                                      <p:cBhvr>
                                        <p:cTn id="121" dur="1000" fill="hold"/>
                                        <p:tgtEl>
                                          <p:spTgt spid="3"/>
                                        </p:tgtEl>
                                        <p:attrNameLst>
                                          <p:attrName>ppt_x</p:attrName>
                                        </p:attrNameLst>
                                      </p:cBhvr>
                                      <p:tavLst>
                                        <p:tav tm="0">
                                          <p:val>
                                            <p:strVal val="#ppt_x"/>
                                          </p:val>
                                        </p:tav>
                                        <p:tav tm="100000">
                                          <p:val>
                                            <p:strVal val="#ppt_x"/>
                                          </p:val>
                                        </p:tav>
                                      </p:tavLst>
                                    </p:anim>
                                    <p:anim calcmode="lin" valueType="num">
                                      <p:cBhvr>
                                        <p:cTn id="1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1000"/>
                                        <p:tgtEl>
                                          <p:spTgt spid="39"/>
                                        </p:tgtEl>
                                      </p:cBhvr>
                                    </p:animEffect>
                                    <p:anim calcmode="lin" valueType="num">
                                      <p:cBhvr>
                                        <p:cTn id="128" dur="1000" fill="hold"/>
                                        <p:tgtEl>
                                          <p:spTgt spid="39"/>
                                        </p:tgtEl>
                                        <p:attrNameLst>
                                          <p:attrName>ppt_x</p:attrName>
                                        </p:attrNameLst>
                                      </p:cBhvr>
                                      <p:tavLst>
                                        <p:tav tm="0">
                                          <p:val>
                                            <p:strVal val="#ppt_x"/>
                                          </p:val>
                                        </p:tav>
                                        <p:tav tm="100000">
                                          <p:val>
                                            <p:strVal val="#ppt_x"/>
                                          </p:val>
                                        </p:tav>
                                      </p:tavLst>
                                    </p:anim>
                                    <p:anim calcmode="lin" valueType="num">
                                      <p:cBhvr>
                                        <p:cTn id="1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2" grpId="0" animBg="1"/>
      <p:bldP spid="25" grpId="0"/>
      <p:bldP spid="28" grpId="0"/>
      <p:bldP spid="29"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168225" y="3591"/>
            <a:ext cx="2023775" cy="1588663"/>
          </a:xfrm>
          <a:prstGeom prst="rect">
            <a:avLst/>
          </a:prstGeom>
        </p:spPr>
      </p:pic>
      <p:sp>
        <p:nvSpPr>
          <p:cNvPr id="3" name="Freeform 3"/>
          <p:cNvSpPr/>
          <p:nvPr/>
        </p:nvSpPr>
        <p:spPr>
          <a:xfrm rot="-1442553">
            <a:off x="0" y="149441"/>
            <a:ext cx="2438940" cy="988879"/>
          </a:xfrm>
          <a:custGeom>
            <a:avLst/>
            <a:gdLst/>
            <a:ahLst/>
            <a:cxnLst/>
            <a:rect l="l" t="t" r="r" b="b"/>
            <a:pathLst>
              <a:path w="3658410" h="1483319">
                <a:moveTo>
                  <a:pt x="0" y="0"/>
                </a:moveTo>
                <a:lnTo>
                  <a:pt x="3658410" y="0"/>
                </a:lnTo>
                <a:lnTo>
                  <a:pt x="3658410" y="1483319"/>
                </a:lnTo>
                <a:lnTo>
                  <a:pt x="0" y="14833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040713" y="4860594"/>
            <a:ext cx="2151287" cy="1997406"/>
          </a:xfrm>
          <a:custGeom>
            <a:avLst/>
            <a:gdLst/>
            <a:ahLst/>
            <a:cxnLst/>
            <a:rect l="l" t="t" r="r" b="b"/>
            <a:pathLst>
              <a:path w="3226930" h="2996109">
                <a:moveTo>
                  <a:pt x="0" y="0"/>
                </a:moveTo>
                <a:lnTo>
                  <a:pt x="3226930" y="0"/>
                </a:lnTo>
                <a:lnTo>
                  <a:pt x="3226930" y="2996109"/>
                </a:lnTo>
                <a:lnTo>
                  <a:pt x="0" y="29961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91713" y="4478905"/>
            <a:ext cx="1136841" cy="2379095"/>
          </a:xfrm>
          <a:custGeom>
            <a:avLst/>
            <a:gdLst/>
            <a:ahLst/>
            <a:cxnLst/>
            <a:rect l="l" t="t" r="r" b="b"/>
            <a:pathLst>
              <a:path w="1705261" h="3568642">
                <a:moveTo>
                  <a:pt x="0" y="0"/>
                </a:moveTo>
                <a:lnTo>
                  <a:pt x="1705261" y="0"/>
                </a:lnTo>
                <a:lnTo>
                  <a:pt x="1705261" y="3568642"/>
                </a:lnTo>
                <a:lnTo>
                  <a:pt x="0" y="35686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5715397" y="0"/>
            <a:ext cx="1063462" cy="1063462"/>
          </a:xfrm>
          <a:custGeom>
            <a:avLst/>
            <a:gdLst/>
            <a:ahLst/>
            <a:cxnLst/>
            <a:rect l="l" t="t" r="r" b="b"/>
            <a:pathLst>
              <a:path w="1595193" h="1595193">
                <a:moveTo>
                  <a:pt x="0" y="0"/>
                </a:moveTo>
                <a:lnTo>
                  <a:pt x="1595193" y="0"/>
                </a:lnTo>
                <a:lnTo>
                  <a:pt x="1595193" y="1595193"/>
                </a:lnTo>
                <a:lnTo>
                  <a:pt x="0" y="15951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341271" y="4478905"/>
            <a:ext cx="1656271" cy="2379095"/>
          </a:xfrm>
          <a:custGeom>
            <a:avLst/>
            <a:gdLst/>
            <a:ahLst/>
            <a:cxnLst/>
            <a:rect l="l" t="t" r="r" b="b"/>
            <a:pathLst>
              <a:path w="2484407" h="3568642">
                <a:moveTo>
                  <a:pt x="0" y="0"/>
                </a:moveTo>
                <a:lnTo>
                  <a:pt x="2484407" y="0"/>
                </a:lnTo>
                <a:lnTo>
                  <a:pt x="2484407" y="3568642"/>
                </a:lnTo>
                <a:lnTo>
                  <a:pt x="0" y="35686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420254" y="1449985"/>
            <a:ext cx="11771746" cy="2603277"/>
          </a:xfrm>
          <a:prstGeom prst="rect">
            <a:avLst/>
          </a:prstGeom>
        </p:spPr>
        <p:txBody>
          <a:bodyPr lIns="0" tIns="0" rIns="0" bIns="0" rtlCol="0" anchor="t">
            <a:spAutoFit/>
          </a:bodyPr>
          <a:lstStyle/>
          <a:p>
            <a:pPr algn="ctr">
              <a:lnSpc>
                <a:spcPts val="4577"/>
              </a:lnSpc>
            </a:pPr>
            <a:r>
              <a:rPr lang="en-US" sz="3113" b="1">
                <a:solidFill>
                  <a:srgbClr val="000000"/>
                </a:solidFill>
                <a:latin typeface="Noto Sans Bold"/>
                <a:ea typeface="Noto Sans Bold"/>
                <a:cs typeface="Noto Sans Bold"/>
                <a:sym typeface="Noto Sans Bold"/>
              </a:rPr>
              <a:t>Phép cộng và phép nhân số thập phân cũng có các tính chất giao hoán, kết hợp, phân phối như phép cộng, phép nhân số nguyên và phân số. Vận dụng các tính chất này và quy tắc dấu ngoặc, ta có thể tính giá trị các biểu thức một cách hợp lí.</a:t>
            </a:r>
          </a:p>
          <a:p>
            <a:pPr algn="ctr">
              <a:lnSpc>
                <a:spcPts val="1932"/>
              </a:lnSpc>
            </a:pPr>
            <a:endParaRPr lang="en-US" sz="3113" b="1">
              <a:solidFill>
                <a:srgbClr val="000000"/>
              </a:solidFill>
              <a:latin typeface="Noto Sans Bold"/>
              <a:ea typeface="Noto Sans Bold"/>
              <a:cs typeface="Noto Sans Bold"/>
              <a:sym typeface="Noto Sans Bold"/>
            </a:endParaRPr>
          </a:p>
        </p:txBody>
      </p:sp>
    </p:spTree>
    <p:extLst>
      <p:ext uri="{BB962C8B-B14F-4D97-AF65-F5344CB8AC3E}">
        <p14:creationId xmlns:p14="http://schemas.microsoft.com/office/powerpoint/2010/main" val="3866326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43400" y="2938790"/>
            <a:ext cx="184731" cy="369332"/>
          </a:xfrm>
          <a:prstGeom prst="rect">
            <a:avLst/>
          </a:prstGeom>
          <a:noFill/>
        </p:spPr>
        <p:txBody>
          <a:bodyPr wrap="none" rtlCol="0">
            <a:spAutoFit/>
          </a:bodyPr>
          <a:lstStyle/>
          <a:p>
            <a:endParaRPr lang="en-US"/>
          </a:p>
        </p:txBody>
      </p:sp>
      <p:sp>
        <p:nvSpPr>
          <p:cNvPr id="8" name="TextBox 7"/>
          <p:cNvSpPr txBox="1"/>
          <p:nvPr/>
        </p:nvSpPr>
        <p:spPr>
          <a:xfrm>
            <a:off x="989185" y="726007"/>
            <a:ext cx="1905000" cy="523220"/>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Ví</a:t>
            </a:r>
            <a:r>
              <a:rPr lang="en-US" sz="2800" b="1" dirty="0" smtClean="0">
                <a:solidFill>
                  <a:schemeClr val="accent6"/>
                </a:solidFill>
                <a:latin typeface="Times New Roman" pitchFamily="18" charset="0"/>
                <a:cs typeface="Times New Roman" pitchFamily="18" charset="0"/>
              </a:rPr>
              <a:t> </a:t>
            </a:r>
            <a:r>
              <a:rPr lang="en-US" sz="2800" b="1" dirty="0" err="1" smtClean="0">
                <a:solidFill>
                  <a:schemeClr val="accent6"/>
                </a:solidFill>
                <a:latin typeface="Times New Roman" pitchFamily="18" charset="0"/>
                <a:cs typeface="Times New Roman" pitchFamily="18" charset="0"/>
              </a:rPr>
              <a:t>dụ</a:t>
            </a:r>
            <a:r>
              <a:rPr lang="en-US" sz="2800" b="1" dirty="0" smtClean="0">
                <a:solidFill>
                  <a:schemeClr val="accent6"/>
                </a:solidFill>
                <a:latin typeface="Times New Roman" pitchFamily="18" charset="0"/>
                <a:cs typeface="Times New Roman" pitchFamily="18" charset="0"/>
              </a:rPr>
              <a:t> 4:</a:t>
            </a:r>
            <a:endParaRPr lang="en-US" sz="2800" b="1" dirty="0">
              <a:solidFill>
                <a:schemeClr val="accent6"/>
              </a:solidFill>
              <a:latin typeface="Times New Roman" pitchFamily="18" charset="0"/>
              <a:cs typeface="Times New Roman"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95044945"/>
              </p:ext>
            </p:extLst>
          </p:nvPr>
        </p:nvGraphicFramePr>
        <p:xfrm>
          <a:off x="989185" y="1374708"/>
          <a:ext cx="2874470" cy="584063"/>
        </p:xfrm>
        <a:graphic>
          <a:graphicData uri="http://schemas.openxmlformats.org/presentationml/2006/ole">
            <mc:AlternateContent xmlns:mc="http://schemas.openxmlformats.org/markup-compatibility/2006">
              <mc:Choice xmlns:v="urn:schemas-microsoft-com:vml" Requires="v">
                <p:oleObj spid="_x0000_s1961" name="Equation" r:id="rId3" imgW="1193760" imgH="203040" progId="Equation.DSMT4">
                  <p:embed/>
                </p:oleObj>
              </mc:Choice>
              <mc:Fallback>
                <p:oleObj name="Equation" r:id="rId3" imgW="1193760" imgH="203040" progId="Equation.DSMT4">
                  <p:embed/>
                  <p:pic>
                    <p:nvPicPr>
                      <p:cNvPr id="0" name=""/>
                      <p:cNvPicPr>
                        <a:picLocks noChangeAspect="1" noChangeArrowheads="1"/>
                      </p:cNvPicPr>
                      <p:nvPr/>
                    </p:nvPicPr>
                    <p:blipFill>
                      <a:blip r:embed="rId4"/>
                      <a:srcRect/>
                      <a:stretch>
                        <a:fillRect/>
                      </a:stretch>
                    </p:blipFill>
                    <p:spPr bwMode="auto">
                      <a:xfrm>
                        <a:off x="989185" y="1374708"/>
                        <a:ext cx="2874470" cy="584063"/>
                      </a:xfrm>
                      <a:prstGeom prst="rect">
                        <a:avLst/>
                      </a:prstGeom>
                      <a:noFill/>
                      <a:ln>
                        <a:noFill/>
                      </a:ln>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614325"/>
              </p:ext>
            </p:extLst>
          </p:nvPr>
        </p:nvGraphicFramePr>
        <p:xfrm>
          <a:off x="5848087" y="1354569"/>
          <a:ext cx="3835400" cy="652463"/>
        </p:xfrm>
        <a:graphic>
          <a:graphicData uri="http://schemas.openxmlformats.org/presentationml/2006/ole">
            <mc:AlternateContent xmlns:mc="http://schemas.openxmlformats.org/markup-compatibility/2006">
              <mc:Choice xmlns:v="urn:schemas-microsoft-com:vml" Requires="v">
                <p:oleObj spid="_x0000_s1962" name="Equation" r:id="rId5" imgW="1942920" imgH="253800" progId="Equation.DSMT4">
                  <p:embed/>
                </p:oleObj>
              </mc:Choice>
              <mc:Fallback>
                <p:oleObj name="Equation" r:id="rId5" imgW="1942920" imgH="253800" progId="Equation.DSMT4">
                  <p:embed/>
                  <p:pic>
                    <p:nvPicPr>
                      <p:cNvPr id="0" name=""/>
                      <p:cNvPicPr>
                        <a:picLocks noChangeAspect="1" noChangeArrowheads="1"/>
                      </p:cNvPicPr>
                      <p:nvPr/>
                    </p:nvPicPr>
                    <p:blipFill>
                      <a:blip r:embed="rId6"/>
                      <a:srcRect/>
                      <a:stretch>
                        <a:fillRect/>
                      </a:stretch>
                    </p:blipFill>
                    <p:spPr bwMode="auto">
                      <a:xfrm>
                        <a:off x="5848087" y="1354569"/>
                        <a:ext cx="38354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4568768" y="1997969"/>
            <a:ext cx="1143000" cy="523220"/>
          </a:xfrm>
          <a:prstGeom prst="rect">
            <a:avLst/>
          </a:prstGeom>
          <a:solidFill>
            <a:srgbClr val="92D050"/>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Giải</a:t>
            </a:r>
            <a:endParaRPr lang="en-US" sz="2800" b="1" dirty="0">
              <a:solidFill>
                <a:srgbClr val="FF0000"/>
              </a:solidFill>
              <a:latin typeface="Times New Roman" pitchFamily="18" charset="0"/>
              <a:cs typeface="Times New Roman"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217171"/>
              </p:ext>
            </p:extLst>
          </p:nvPr>
        </p:nvGraphicFramePr>
        <p:xfrm>
          <a:off x="978637" y="2676525"/>
          <a:ext cx="2836862" cy="523875"/>
        </p:xfrm>
        <a:graphic>
          <a:graphicData uri="http://schemas.openxmlformats.org/presentationml/2006/ole">
            <mc:AlternateContent xmlns:mc="http://schemas.openxmlformats.org/markup-compatibility/2006">
              <mc:Choice xmlns:v="urn:schemas-microsoft-com:vml" Requires="v">
                <p:oleObj spid="_x0000_s1963" name="Equation" r:id="rId7" imgW="1193760" imgH="203040" progId="Equation.DSMT4">
                  <p:embed/>
                </p:oleObj>
              </mc:Choice>
              <mc:Fallback>
                <p:oleObj name="Equation" r:id="rId7" imgW="1193760" imgH="203040" progId="Equation.DSMT4">
                  <p:embed/>
                  <p:pic>
                    <p:nvPicPr>
                      <p:cNvPr id="0" name=""/>
                      <p:cNvPicPr>
                        <a:picLocks noChangeAspect="1" noChangeArrowheads="1"/>
                      </p:cNvPicPr>
                      <p:nvPr/>
                    </p:nvPicPr>
                    <p:blipFill>
                      <a:blip r:embed="rId8"/>
                      <a:srcRect/>
                      <a:stretch>
                        <a:fillRect/>
                      </a:stretch>
                    </p:blipFill>
                    <p:spPr bwMode="auto">
                      <a:xfrm>
                        <a:off x="978637" y="2676525"/>
                        <a:ext cx="2836862" cy="523875"/>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04194299"/>
              </p:ext>
            </p:extLst>
          </p:nvPr>
        </p:nvGraphicFramePr>
        <p:xfrm>
          <a:off x="903128" y="3190877"/>
          <a:ext cx="3068638" cy="654050"/>
        </p:xfrm>
        <a:graphic>
          <a:graphicData uri="http://schemas.openxmlformats.org/presentationml/2006/ole">
            <mc:AlternateContent xmlns:mc="http://schemas.openxmlformats.org/markup-compatibility/2006">
              <mc:Choice xmlns:v="urn:schemas-microsoft-com:vml" Requires="v">
                <p:oleObj spid="_x0000_s1964" name="Equation" r:id="rId9" imgW="1295280" imgH="253800" progId="Equation.DSMT4">
                  <p:embed/>
                </p:oleObj>
              </mc:Choice>
              <mc:Fallback>
                <p:oleObj name="Equation" r:id="rId9" imgW="1295280" imgH="253800" progId="Equation.DSMT4">
                  <p:embed/>
                  <p:pic>
                    <p:nvPicPr>
                      <p:cNvPr id="0" name=""/>
                      <p:cNvPicPr>
                        <a:picLocks noChangeAspect="1" noChangeArrowheads="1"/>
                      </p:cNvPicPr>
                      <p:nvPr/>
                    </p:nvPicPr>
                    <p:blipFill>
                      <a:blip r:embed="rId10"/>
                      <a:srcRect/>
                      <a:stretch>
                        <a:fillRect/>
                      </a:stretch>
                    </p:blipFill>
                    <p:spPr bwMode="auto">
                      <a:xfrm>
                        <a:off x="903128" y="3190877"/>
                        <a:ext cx="3068638" cy="654050"/>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936971547"/>
              </p:ext>
            </p:extLst>
          </p:nvPr>
        </p:nvGraphicFramePr>
        <p:xfrm>
          <a:off x="875449" y="3904461"/>
          <a:ext cx="1609725" cy="519411"/>
        </p:xfrm>
        <a:graphic>
          <a:graphicData uri="http://schemas.openxmlformats.org/presentationml/2006/ole">
            <mc:AlternateContent xmlns:mc="http://schemas.openxmlformats.org/markup-compatibility/2006">
              <mc:Choice xmlns:v="urn:schemas-microsoft-com:vml" Requires="v">
                <p:oleObj spid="_x0000_s1965" name="Equation" r:id="rId11" imgW="634680" imgH="203040" progId="Equation.DSMT4">
                  <p:embed/>
                </p:oleObj>
              </mc:Choice>
              <mc:Fallback>
                <p:oleObj name="Equation" r:id="rId11" imgW="634680" imgH="203040" progId="Equation.DSMT4">
                  <p:embed/>
                  <p:pic>
                    <p:nvPicPr>
                      <p:cNvPr id="0" name=""/>
                      <p:cNvPicPr>
                        <a:picLocks noChangeAspect="1" noChangeArrowheads="1"/>
                      </p:cNvPicPr>
                      <p:nvPr/>
                    </p:nvPicPr>
                    <p:blipFill>
                      <a:blip r:embed="rId12"/>
                      <a:srcRect/>
                      <a:stretch>
                        <a:fillRect/>
                      </a:stretch>
                    </p:blipFill>
                    <p:spPr bwMode="auto">
                      <a:xfrm>
                        <a:off x="875449" y="3904461"/>
                        <a:ext cx="1609725" cy="519411"/>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10429684"/>
              </p:ext>
            </p:extLst>
          </p:nvPr>
        </p:nvGraphicFramePr>
        <p:xfrm>
          <a:off x="903128" y="4635405"/>
          <a:ext cx="701675" cy="522287"/>
        </p:xfrm>
        <a:graphic>
          <a:graphicData uri="http://schemas.openxmlformats.org/presentationml/2006/ole">
            <mc:AlternateContent xmlns:mc="http://schemas.openxmlformats.org/markup-compatibility/2006">
              <mc:Choice xmlns:v="urn:schemas-microsoft-com:vml" Requires="v">
                <p:oleObj spid="_x0000_s1966" name="Equation" r:id="rId13" imgW="355320" imgH="203040" progId="Equation.DSMT4">
                  <p:embed/>
                </p:oleObj>
              </mc:Choice>
              <mc:Fallback>
                <p:oleObj name="Equation" r:id="rId13" imgW="355320" imgH="203040" progId="Equation.DSMT4">
                  <p:embed/>
                  <p:pic>
                    <p:nvPicPr>
                      <p:cNvPr id="0" name=""/>
                      <p:cNvPicPr>
                        <a:picLocks noChangeAspect="1" noChangeArrowheads="1"/>
                      </p:cNvPicPr>
                      <p:nvPr/>
                    </p:nvPicPr>
                    <p:blipFill>
                      <a:blip r:embed="rId14"/>
                      <a:srcRect/>
                      <a:stretch>
                        <a:fillRect/>
                      </a:stretch>
                    </p:blipFill>
                    <p:spPr bwMode="auto">
                      <a:xfrm>
                        <a:off x="903128" y="4635405"/>
                        <a:ext cx="70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Connector 17"/>
          <p:cNvCxnSpPr/>
          <p:nvPr/>
        </p:nvCxnSpPr>
        <p:spPr>
          <a:xfrm flipV="1">
            <a:off x="5173553" y="3352800"/>
            <a:ext cx="0" cy="2895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72388395"/>
              </p:ext>
            </p:extLst>
          </p:nvPr>
        </p:nvGraphicFramePr>
        <p:xfrm>
          <a:off x="5500049" y="2755335"/>
          <a:ext cx="5375275" cy="655637"/>
        </p:xfrm>
        <a:graphic>
          <a:graphicData uri="http://schemas.openxmlformats.org/presentationml/2006/ole">
            <mc:AlternateContent xmlns:mc="http://schemas.openxmlformats.org/markup-compatibility/2006">
              <mc:Choice xmlns:v="urn:schemas-microsoft-com:vml" Requires="v">
                <p:oleObj spid="_x0000_s1967" name="Equation" r:id="rId15" imgW="1942920" imgH="253800" progId="Equation.DSMT4">
                  <p:embed/>
                </p:oleObj>
              </mc:Choice>
              <mc:Fallback>
                <p:oleObj name="Equation" r:id="rId15" imgW="1942920" imgH="253800" progId="Equation.DSMT4">
                  <p:embed/>
                  <p:pic>
                    <p:nvPicPr>
                      <p:cNvPr id="0" name=""/>
                      <p:cNvPicPr>
                        <a:picLocks noChangeAspect="1" noChangeArrowheads="1"/>
                      </p:cNvPicPr>
                      <p:nvPr/>
                    </p:nvPicPr>
                    <p:blipFill>
                      <a:blip r:embed="rId16"/>
                      <a:srcRect/>
                      <a:stretch>
                        <a:fillRect/>
                      </a:stretch>
                    </p:blipFill>
                    <p:spPr bwMode="auto">
                      <a:xfrm>
                        <a:off x="5500049" y="2755335"/>
                        <a:ext cx="5375275" cy="655637"/>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11310540"/>
              </p:ext>
            </p:extLst>
          </p:nvPr>
        </p:nvGraphicFramePr>
        <p:xfrm>
          <a:off x="5711768" y="3454400"/>
          <a:ext cx="4784725" cy="654050"/>
        </p:xfrm>
        <a:graphic>
          <a:graphicData uri="http://schemas.openxmlformats.org/presentationml/2006/ole">
            <mc:AlternateContent xmlns:mc="http://schemas.openxmlformats.org/markup-compatibility/2006">
              <mc:Choice xmlns:v="urn:schemas-microsoft-com:vml" Requires="v">
                <p:oleObj spid="_x0000_s1968" name="Equation" r:id="rId17" imgW="2019240" imgH="253800" progId="Equation.DSMT4">
                  <p:embed/>
                </p:oleObj>
              </mc:Choice>
              <mc:Fallback>
                <p:oleObj name="Equation" r:id="rId17" imgW="2019240" imgH="253800" progId="Equation.DSMT4">
                  <p:embed/>
                  <p:pic>
                    <p:nvPicPr>
                      <p:cNvPr id="0" name=""/>
                      <p:cNvPicPr>
                        <a:picLocks noChangeAspect="1" noChangeArrowheads="1"/>
                      </p:cNvPicPr>
                      <p:nvPr/>
                    </p:nvPicPr>
                    <p:blipFill>
                      <a:blip r:embed="rId18"/>
                      <a:srcRect/>
                      <a:stretch>
                        <a:fillRect/>
                      </a:stretch>
                    </p:blipFill>
                    <p:spPr bwMode="auto">
                      <a:xfrm>
                        <a:off x="5711768" y="3454400"/>
                        <a:ext cx="47847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972228154"/>
              </p:ext>
            </p:extLst>
          </p:nvPr>
        </p:nvGraphicFramePr>
        <p:xfrm>
          <a:off x="5711768" y="4159275"/>
          <a:ext cx="2557463" cy="652462"/>
        </p:xfrm>
        <a:graphic>
          <a:graphicData uri="http://schemas.openxmlformats.org/presentationml/2006/ole">
            <mc:AlternateContent xmlns:mc="http://schemas.openxmlformats.org/markup-compatibility/2006">
              <mc:Choice xmlns:v="urn:schemas-microsoft-com:vml" Requires="v">
                <p:oleObj spid="_x0000_s1969" name="Equation" r:id="rId19" imgW="1079280" imgH="253800" progId="Equation.DSMT4">
                  <p:embed/>
                </p:oleObj>
              </mc:Choice>
              <mc:Fallback>
                <p:oleObj name="Equation" r:id="rId19" imgW="1079280" imgH="253800" progId="Equation.DSMT4">
                  <p:embed/>
                  <p:pic>
                    <p:nvPicPr>
                      <p:cNvPr id="0" name=""/>
                      <p:cNvPicPr>
                        <a:picLocks noChangeAspect="1" noChangeArrowheads="1"/>
                      </p:cNvPicPr>
                      <p:nvPr/>
                    </p:nvPicPr>
                    <p:blipFill>
                      <a:blip r:embed="rId20"/>
                      <a:srcRect/>
                      <a:stretch>
                        <a:fillRect/>
                      </a:stretch>
                    </p:blipFill>
                    <p:spPr bwMode="auto">
                      <a:xfrm>
                        <a:off x="5711768" y="4159275"/>
                        <a:ext cx="25574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04792718"/>
              </p:ext>
            </p:extLst>
          </p:nvPr>
        </p:nvGraphicFramePr>
        <p:xfrm>
          <a:off x="5711768" y="4862562"/>
          <a:ext cx="838200" cy="423862"/>
        </p:xfrm>
        <a:graphic>
          <a:graphicData uri="http://schemas.openxmlformats.org/presentationml/2006/ole">
            <mc:AlternateContent xmlns:mc="http://schemas.openxmlformats.org/markup-compatibility/2006">
              <mc:Choice xmlns:v="urn:schemas-microsoft-com:vml" Requires="v">
                <p:oleObj spid="_x0000_s1970" name="Equation" r:id="rId21" imgW="330120" imgH="164880" progId="Equation.DSMT4">
                  <p:embed/>
                </p:oleObj>
              </mc:Choice>
              <mc:Fallback>
                <p:oleObj name="Equation" r:id="rId21" imgW="330120" imgH="164880" progId="Equation.DSMT4">
                  <p:embed/>
                  <p:pic>
                    <p:nvPicPr>
                      <p:cNvPr id="0" name=""/>
                      <p:cNvPicPr>
                        <a:picLocks noChangeAspect="1" noChangeArrowheads="1"/>
                      </p:cNvPicPr>
                      <p:nvPr/>
                    </p:nvPicPr>
                    <p:blipFill>
                      <a:blip r:embed="rId22"/>
                      <a:srcRect/>
                      <a:stretch>
                        <a:fillRect/>
                      </a:stretch>
                    </p:blipFill>
                    <p:spPr bwMode="auto">
                      <a:xfrm>
                        <a:off x="5711768" y="4862562"/>
                        <a:ext cx="838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 Box 84"/>
          <p:cNvSpPr txBox="1">
            <a:spLocks noChangeArrowheads="1"/>
          </p:cNvSpPr>
          <p:nvPr/>
        </p:nvSpPr>
        <p:spPr bwMode="auto">
          <a:xfrm>
            <a:off x="2397068" y="706555"/>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dirty="0" err="1" smtClean="0">
                <a:effectLst>
                  <a:outerShdw blurRad="38100" dist="38100" dir="2700000" algn="tl">
                    <a:srgbClr val="000000">
                      <a:alpha val="43137"/>
                    </a:srgbClr>
                  </a:outerShdw>
                </a:effectLst>
              </a:rPr>
              <a:t>Tính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một</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cách</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hợp</a:t>
            </a:r>
            <a:r>
              <a:rPr lang="en-US" sz="2800" dirty="0" smtClean="0">
                <a:effectLst>
                  <a:outerShdw blurRad="38100" dist="38100" dir="2700000" algn="tl">
                    <a:srgbClr val="000000">
                      <a:alpha val="43137"/>
                    </a:srgbClr>
                  </a:outerShdw>
                </a:effectLst>
              </a:rPr>
              <a:t> </a:t>
            </a:r>
            <a:r>
              <a:rPr lang="en-US" sz="2800" dirty="0" err="1" smtClean="0">
                <a:effectLst>
                  <a:outerShdw blurRad="38100" dist="38100" dir="2700000" algn="tl">
                    <a:srgbClr val="000000">
                      <a:alpha val="43137"/>
                    </a:srgbClr>
                  </a:outerShdw>
                </a:effectLst>
              </a:rPr>
              <a:t>lí</a:t>
            </a:r>
            <a:endParaRPr lang="en-US" sz="2800" dirty="0">
              <a:effectLst>
                <a:outerShdw blurRad="38100" dist="38100" dir="2700000" algn="tl">
                  <a:srgbClr val="000000">
                    <a:alpha val="43137"/>
                  </a:srgbClr>
                </a:outerShdw>
              </a:effectLst>
            </a:endParaRPr>
          </a:p>
        </p:txBody>
      </p:sp>
      <p:pic>
        <p:nvPicPr>
          <p:cNvPr id="26" name="Picture 25"/>
          <p:cNvPicPr>
            <a:picLocks noChangeAspect="1"/>
          </p:cNvPicPr>
          <p:nvPr/>
        </p:nvPicPr>
        <p:blipFill>
          <a:blip r:embed="rId23"/>
          <a:stretch>
            <a:fillRect/>
          </a:stretch>
        </p:blipFill>
        <p:spPr>
          <a:xfrm>
            <a:off x="10945872" y="4409586"/>
            <a:ext cx="1140051" cy="2377646"/>
          </a:xfrm>
          <a:prstGeom prst="rect">
            <a:avLst/>
          </a:prstGeom>
        </p:spPr>
      </p:pic>
      <p:pic>
        <p:nvPicPr>
          <p:cNvPr id="31" name="Picture 30"/>
          <p:cNvPicPr>
            <a:picLocks noChangeAspect="1"/>
          </p:cNvPicPr>
          <p:nvPr/>
        </p:nvPicPr>
        <p:blipFill>
          <a:blip r:embed="rId24"/>
          <a:stretch>
            <a:fillRect/>
          </a:stretch>
        </p:blipFill>
        <p:spPr>
          <a:xfrm>
            <a:off x="10331403" y="101532"/>
            <a:ext cx="1860597" cy="1728826"/>
          </a:xfrm>
          <a:prstGeom prst="rect">
            <a:avLst/>
          </a:prstGeom>
        </p:spPr>
      </p:pic>
      <p:pic>
        <p:nvPicPr>
          <p:cNvPr id="32" name="Picture 31"/>
          <p:cNvPicPr>
            <a:picLocks noChangeAspect="1"/>
          </p:cNvPicPr>
          <p:nvPr/>
        </p:nvPicPr>
        <p:blipFill>
          <a:blip r:embed="rId25"/>
          <a:stretch>
            <a:fillRect/>
          </a:stretch>
        </p:blipFill>
        <p:spPr>
          <a:xfrm>
            <a:off x="0" y="0"/>
            <a:ext cx="1060796" cy="1060796"/>
          </a:xfrm>
          <a:prstGeom prst="rect">
            <a:avLst/>
          </a:prstGeom>
        </p:spPr>
      </p:pic>
    </p:spTree>
    <p:extLst>
      <p:ext uri="{BB962C8B-B14F-4D97-AF65-F5344CB8AC3E}">
        <p14:creationId xmlns:p14="http://schemas.microsoft.com/office/powerpoint/2010/main" val="353963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1809</TotalTime>
  <Words>960</Words>
  <Application>Microsoft Office PowerPoint</Application>
  <PresentationFormat>Widescreen</PresentationFormat>
  <Paragraphs>132</Paragraphs>
  <Slides>22</Slides>
  <Notes>0</Notes>
  <HiddenSlides>0</HiddenSlides>
  <MMClips>1</MMClips>
  <ScaleCrop>false</ScaleCrop>
  <HeadingPairs>
    <vt:vector size="8" baseType="variant">
      <vt:variant>
        <vt:lpstr>Fonts Used</vt:lpstr>
      </vt:variant>
      <vt:variant>
        <vt:i4>20</vt:i4>
      </vt:variant>
      <vt:variant>
        <vt:lpstr>Theme</vt:lpstr>
      </vt:variant>
      <vt:variant>
        <vt:i4>15</vt:i4>
      </vt:variant>
      <vt:variant>
        <vt:lpstr>Embedded OLE Servers</vt:lpstr>
      </vt:variant>
      <vt:variant>
        <vt:i4>1</vt:i4>
      </vt:variant>
      <vt:variant>
        <vt:lpstr>Slide Titles</vt:lpstr>
      </vt:variant>
      <vt:variant>
        <vt:i4>22</vt:i4>
      </vt:variant>
    </vt:vector>
  </HeadingPairs>
  <TitlesOfParts>
    <vt:vector size="58" baseType="lpstr">
      <vt:lpstr>Arial</vt:lpstr>
      <vt:lpstr>Asap Bold</vt:lpstr>
      <vt:lpstr>Cabin</vt:lpstr>
      <vt:lpstr>Cabin Bold</vt:lpstr>
      <vt:lpstr>Cabin Medium</vt:lpstr>
      <vt:lpstr>Calibri</vt:lpstr>
      <vt:lpstr>Canva Sans</vt:lpstr>
      <vt:lpstr>Faustina Bold</vt:lpstr>
      <vt:lpstr>Fredoka</vt:lpstr>
      <vt:lpstr>Montserrat</vt:lpstr>
      <vt:lpstr>Noto Sans Bold</vt:lpstr>
      <vt:lpstr>Noto Serif Display</vt:lpstr>
      <vt:lpstr>Noto Serif Display Bold</vt:lpstr>
      <vt:lpstr>Noto Serif Display Bold Italics</vt:lpstr>
      <vt:lpstr>Nunito Bold</vt:lpstr>
      <vt:lpstr>Saira ExtraCondensed Bold</vt:lpstr>
      <vt:lpstr>Times New Roman</vt:lpstr>
      <vt:lpstr>ไอติม</vt:lpstr>
      <vt:lpstr>ดองเต่า</vt:lpstr>
      <vt:lpstr>ดองเต่า Bold</vt:lpstr>
      <vt:lpstr>Office Theme</vt:lpstr>
      <vt:lpstr>1_Office Theme</vt:lpstr>
      <vt:lpstr>4_Office Theme</vt:lpstr>
      <vt:lpstr>5_Office Theme</vt:lpstr>
      <vt:lpstr>6_Office Theme</vt:lpstr>
      <vt:lpstr>7_Office Theme</vt:lpstr>
      <vt:lpstr>9_Office Theme</vt:lpstr>
      <vt:lpstr>2_Office Theme</vt:lpstr>
      <vt:lpstr>10_Office Theme</vt:lpstr>
      <vt:lpstr>3_Office Theme</vt:lpstr>
      <vt:lpstr>13_Office Theme</vt:lpstr>
      <vt:lpstr>14_Office Theme</vt:lpstr>
      <vt:lpstr>15_Office Theme</vt:lpstr>
      <vt:lpstr>12_Office Theme</vt:lpstr>
      <vt:lpstr>16_Office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123</cp:revision>
  <dcterms:created xsi:type="dcterms:W3CDTF">2021-06-21T15:30:30Z</dcterms:created>
  <dcterms:modified xsi:type="dcterms:W3CDTF">2025-05-08T08:13:10Z</dcterms:modified>
</cp:coreProperties>
</file>