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7" r:id="rId1"/>
  </p:sldMasterIdLst>
  <p:notesMasterIdLst>
    <p:notesMasterId r:id="rId29"/>
  </p:notesMasterIdLst>
  <p:sldIdLst>
    <p:sldId id="300" r:id="rId2"/>
    <p:sldId id="328" r:id="rId3"/>
    <p:sldId id="260" r:id="rId4"/>
    <p:sldId id="303" r:id="rId5"/>
    <p:sldId id="306" r:id="rId6"/>
    <p:sldId id="307" r:id="rId7"/>
    <p:sldId id="308" r:id="rId8"/>
    <p:sldId id="309" r:id="rId9"/>
    <p:sldId id="265" r:id="rId10"/>
    <p:sldId id="310" r:id="rId11"/>
    <p:sldId id="311" r:id="rId12"/>
    <p:sldId id="312" r:id="rId13"/>
    <p:sldId id="314" r:id="rId14"/>
    <p:sldId id="315" r:id="rId15"/>
    <p:sldId id="317" r:id="rId16"/>
    <p:sldId id="318" r:id="rId17"/>
    <p:sldId id="313" r:id="rId18"/>
    <p:sldId id="326" r:id="rId19"/>
    <p:sldId id="316" r:id="rId20"/>
    <p:sldId id="319" r:id="rId21"/>
    <p:sldId id="320" r:id="rId22"/>
    <p:sldId id="322" r:id="rId23"/>
    <p:sldId id="324" r:id="rId24"/>
    <p:sldId id="323" r:id="rId25"/>
    <p:sldId id="325" r:id="rId26"/>
    <p:sldId id="327" r:id="rId27"/>
    <p:sldId id="32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4AB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29" autoAdjust="0"/>
    <p:restoredTop sz="93457" autoAdjust="0"/>
  </p:normalViewPr>
  <p:slideViewPr>
    <p:cSldViewPr snapToGrid="0">
      <p:cViewPr varScale="1">
        <p:scale>
          <a:sx n="69" d="100"/>
          <a:sy n="69" d="100"/>
        </p:scale>
        <p:origin x="576"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E57DE4-91B5-4B11-8B1A-013E2BF8C157}" type="datetimeFigureOut">
              <a:rPr lang="en-US" smtClean="0"/>
              <a:t>14/6/2022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6BC118-5F7E-4263-AE1D-F6E270071242}" type="slidenum">
              <a:rPr lang="en-US" smtClean="0"/>
              <a:t>‹#›</a:t>
            </a:fld>
            <a:endParaRPr lang="en-US"/>
          </a:p>
        </p:txBody>
      </p:sp>
    </p:spTree>
    <p:extLst>
      <p:ext uri="{BB962C8B-B14F-4D97-AF65-F5344CB8AC3E}">
        <p14:creationId xmlns:p14="http://schemas.microsoft.com/office/powerpoint/2010/main" val="1585285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6BC118-5F7E-4263-AE1D-F6E270071242}" type="slidenum">
              <a:rPr lang="en-US" smtClean="0"/>
              <a:t>3</a:t>
            </a:fld>
            <a:endParaRPr lang="en-US"/>
          </a:p>
        </p:txBody>
      </p:sp>
    </p:spTree>
    <p:extLst>
      <p:ext uri="{BB962C8B-B14F-4D97-AF65-F5344CB8AC3E}">
        <p14:creationId xmlns:p14="http://schemas.microsoft.com/office/powerpoint/2010/main" val="2786820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6BC118-5F7E-4263-AE1D-F6E270071242}" type="slidenum">
              <a:rPr lang="en-US" smtClean="0"/>
              <a:t>8</a:t>
            </a:fld>
            <a:endParaRPr lang="en-US"/>
          </a:p>
        </p:txBody>
      </p:sp>
    </p:spTree>
    <p:extLst>
      <p:ext uri="{BB962C8B-B14F-4D97-AF65-F5344CB8AC3E}">
        <p14:creationId xmlns:p14="http://schemas.microsoft.com/office/powerpoint/2010/main" val="38321551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6982CCF-E55E-4DE0-B0FF-2B1A69BF3335}" type="datetimeFigureOut">
              <a:rPr lang="en-US" smtClean="0"/>
              <a:t>14/6/2022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2CE224-1F65-4A23-904C-DAA5B1D8D9E2}" type="slidenum">
              <a:rPr lang="en-US" smtClean="0"/>
              <a:t>‹#›</a:t>
            </a:fld>
            <a:endParaRPr lang="en-US"/>
          </a:p>
        </p:txBody>
      </p:sp>
    </p:spTree>
    <p:extLst>
      <p:ext uri="{BB962C8B-B14F-4D97-AF65-F5344CB8AC3E}">
        <p14:creationId xmlns:p14="http://schemas.microsoft.com/office/powerpoint/2010/main" val="28522380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982CCF-E55E-4DE0-B0FF-2B1A69BF3335}" type="datetimeFigureOut">
              <a:rPr lang="en-US" smtClean="0"/>
              <a:t>14/6/2022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2CE224-1F65-4A23-904C-DAA5B1D8D9E2}" type="slidenum">
              <a:rPr lang="en-US" smtClean="0"/>
              <a:t>‹#›</a:t>
            </a:fld>
            <a:endParaRPr lang="en-US"/>
          </a:p>
        </p:txBody>
      </p:sp>
    </p:spTree>
    <p:extLst>
      <p:ext uri="{BB962C8B-B14F-4D97-AF65-F5344CB8AC3E}">
        <p14:creationId xmlns:p14="http://schemas.microsoft.com/office/powerpoint/2010/main" val="3194114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3"/>
            <a:ext cx="36576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274643"/>
            <a:ext cx="10769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982CCF-E55E-4DE0-B0FF-2B1A69BF3335}" type="datetimeFigureOut">
              <a:rPr lang="en-US" smtClean="0"/>
              <a:t>14/6/2022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2CE224-1F65-4A23-904C-DAA5B1D8D9E2}" type="slidenum">
              <a:rPr lang="en-US" smtClean="0"/>
              <a:t>‹#›</a:t>
            </a:fld>
            <a:endParaRPr lang="en-US"/>
          </a:p>
        </p:txBody>
      </p:sp>
    </p:spTree>
    <p:extLst>
      <p:ext uri="{BB962C8B-B14F-4D97-AF65-F5344CB8AC3E}">
        <p14:creationId xmlns:p14="http://schemas.microsoft.com/office/powerpoint/2010/main" val="1244728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982CCF-E55E-4DE0-B0FF-2B1A69BF3335}" type="datetimeFigureOut">
              <a:rPr lang="en-US" smtClean="0"/>
              <a:t>14/6/2022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2CE224-1F65-4A23-904C-DAA5B1D8D9E2}" type="slidenum">
              <a:rPr lang="en-US" smtClean="0"/>
              <a:t>‹#›</a:t>
            </a:fld>
            <a:endParaRPr lang="en-US"/>
          </a:p>
        </p:txBody>
      </p:sp>
    </p:spTree>
    <p:extLst>
      <p:ext uri="{BB962C8B-B14F-4D97-AF65-F5344CB8AC3E}">
        <p14:creationId xmlns:p14="http://schemas.microsoft.com/office/powerpoint/2010/main" val="1366882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982CCF-E55E-4DE0-B0FF-2B1A69BF3335}" type="datetimeFigureOut">
              <a:rPr lang="en-US" smtClean="0"/>
              <a:t>14/6/2022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2CE224-1F65-4A23-904C-DAA5B1D8D9E2}" type="slidenum">
              <a:rPr lang="en-US" smtClean="0"/>
              <a:t>‹#›</a:t>
            </a:fld>
            <a:endParaRPr lang="en-US"/>
          </a:p>
        </p:txBody>
      </p:sp>
    </p:spTree>
    <p:extLst>
      <p:ext uri="{BB962C8B-B14F-4D97-AF65-F5344CB8AC3E}">
        <p14:creationId xmlns:p14="http://schemas.microsoft.com/office/powerpoint/2010/main" val="2805515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5"/>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29600" y="1600205"/>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6982CCF-E55E-4DE0-B0FF-2B1A69BF3335}" type="datetimeFigureOut">
              <a:rPr lang="en-US" smtClean="0"/>
              <a:t>14/6/2022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2CE224-1F65-4A23-904C-DAA5B1D8D9E2}" type="slidenum">
              <a:rPr lang="en-US" smtClean="0"/>
              <a:t>‹#›</a:t>
            </a:fld>
            <a:endParaRPr lang="en-US"/>
          </a:p>
        </p:txBody>
      </p:sp>
    </p:spTree>
    <p:extLst>
      <p:ext uri="{BB962C8B-B14F-4D97-AF65-F5344CB8AC3E}">
        <p14:creationId xmlns:p14="http://schemas.microsoft.com/office/powerpoint/2010/main" val="348569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982CCF-E55E-4DE0-B0FF-2B1A69BF3335}" type="datetimeFigureOut">
              <a:rPr lang="en-US" smtClean="0"/>
              <a:t>14/6/2022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2CE224-1F65-4A23-904C-DAA5B1D8D9E2}" type="slidenum">
              <a:rPr lang="en-US" smtClean="0"/>
              <a:t>‹#›</a:t>
            </a:fld>
            <a:endParaRPr lang="en-US"/>
          </a:p>
        </p:txBody>
      </p:sp>
    </p:spTree>
    <p:extLst>
      <p:ext uri="{BB962C8B-B14F-4D97-AF65-F5344CB8AC3E}">
        <p14:creationId xmlns:p14="http://schemas.microsoft.com/office/powerpoint/2010/main" val="2868118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982CCF-E55E-4DE0-B0FF-2B1A69BF3335}" type="datetimeFigureOut">
              <a:rPr lang="en-US" smtClean="0"/>
              <a:t>14/6/2022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2CE224-1F65-4A23-904C-DAA5B1D8D9E2}" type="slidenum">
              <a:rPr lang="en-US" smtClean="0"/>
              <a:t>‹#›</a:t>
            </a:fld>
            <a:endParaRPr lang="en-US"/>
          </a:p>
        </p:txBody>
      </p:sp>
    </p:spTree>
    <p:extLst>
      <p:ext uri="{BB962C8B-B14F-4D97-AF65-F5344CB8AC3E}">
        <p14:creationId xmlns:p14="http://schemas.microsoft.com/office/powerpoint/2010/main" val="1436264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982CCF-E55E-4DE0-B0FF-2B1A69BF3335}" type="datetimeFigureOut">
              <a:rPr lang="en-US" smtClean="0"/>
              <a:t>14/6/2022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2CE224-1F65-4A23-904C-DAA5B1D8D9E2}" type="slidenum">
              <a:rPr lang="en-US" smtClean="0"/>
              <a:t>‹#›</a:t>
            </a:fld>
            <a:endParaRPr lang="en-US"/>
          </a:p>
        </p:txBody>
      </p:sp>
    </p:spTree>
    <p:extLst>
      <p:ext uri="{BB962C8B-B14F-4D97-AF65-F5344CB8AC3E}">
        <p14:creationId xmlns:p14="http://schemas.microsoft.com/office/powerpoint/2010/main" val="1700728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6982CCF-E55E-4DE0-B0FF-2B1A69BF3335}" type="datetimeFigureOut">
              <a:rPr lang="en-US" smtClean="0"/>
              <a:t>14/6/2022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2CE224-1F65-4A23-904C-DAA5B1D8D9E2}" type="slidenum">
              <a:rPr lang="en-US" smtClean="0"/>
              <a:t>‹#›</a:t>
            </a:fld>
            <a:endParaRPr lang="en-US"/>
          </a:p>
        </p:txBody>
      </p:sp>
    </p:spTree>
    <p:extLst>
      <p:ext uri="{BB962C8B-B14F-4D97-AF65-F5344CB8AC3E}">
        <p14:creationId xmlns:p14="http://schemas.microsoft.com/office/powerpoint/2010/main" val="1987253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6982CCF-E55E-4DE0-B0FF-2B1A69BF3335}" type="datetimeFigureOut">
              <a:rPr lang="en-US" smtClean="0"/>
              <a:t>14/6/2022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2CE224-1F65-4A23-904C-DAA5B1D8D9E2}" type="slidenum">
              <a:rPr lang="en-US" smtClean="0"/>
              <a:t>‹#›</a:t>
            </a:fld>
            <a:endParaRPr lang="en-US"/>
          </a:p>
        </p:txBody>
      </p:sp>
    </p:spTree>
    <p:extLst>
      <p:ext uri="{BB962C8B-B14F-4D97-AF65-F5344CB8AC3E}">
        <p14:creationId xmlns:p14="http://schemas.microsoft.com/office/powerpoint/2010/main" val="23186308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82CCF-E55E-4DE0-B0FF-2B1A69BF3335}" type="datetimeFigureOut">
              <a:rPr lang="en-US" smtClean="0"/>
              <a:t>14/6/2022</a:t>
            </a:fld>
            <a:endParaRPr lang="en-US"/>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2CE224-1F65-4A23-904C-DAA5B1D8D9E2}" type="slidenum">
              <a:rPr lang="en-US" smtClean="0"/>
              <a:t>‹#›</a:t>
            </a:fld>
            <a:endParaRPr lang="en-US"/>
          </a:p>
        </p:txBody>
      </p:sp>
    </p:spTree>
    <p:extLst>
      <p:ext uri="{BB962C8B-B14F-4D97-AF65-F5344CB8AC3E}">
        <p14:creationId xmlns:p14="http://schemas.microsoft.com/office/powerpoint/2010/main" val="3909206080"/>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 Id="rId9" Type="http://schemas.microsoft.com/office/2007/relationships/hdphoto" Target="../media/hdphoto3.wd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microsoft.com/office/2007/relationships/hdphoto" Target="../media/hdphoto5.wdp"/></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microsoft.com/office/2007/relationships/hdphoto" Target="../media/hdphoto5.wdp"/></Relationships>
</file>

<file path=ppt/slides/_rels/slide2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op 9 Bài văn phân tích văn bản &amp;quot;Thông tin về ngày Trái đất năm 2000&amp;quot; hay  nhất - Toplist.vn">
            <a:extLst>
              <a:ext uri="{FF2B5EF4-FFF2-40B4-BE49-F238E27FC236}">
                <a16:creationId xmlns:a16="http://schemas.microsoft.com/office/drawing/2014/main" id="{7C6D7BF1-FA0C-4CDB-838A-A556F775F8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21" y="0"/>
            <a:ext cx="12113079" cy="689065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EEE36E1-76F6-48DE-BEE2-84F0E243EDA4}"/>
              </a:ext>
            </a:extLst>
          </p:cNvPr>
          <p:cNvSpPr txBox="1"/>
          <p:nvPr/>
        </p:nvSpPr>
        <p:spPr>
          <a:xfrm>
            <a:off x="685801" y="299356"/>
            <a:ext cx="10395856" cy="1600438"/>
          </a:xfrm>
          <a:prstGeom prst="rect">
            <a:avLst/>
          </a:prstGeom>
          <a:noFill/>
        </p:spPr>
        <p:txBody>
          <a:bodyPr wrap="square" rtlCol="0">
            <a:spAutoFit/>
          </a:bodyPr>
          <a:lstStyle/>
          <a:p>
            <a:r>
              <a:rPr lang="en-US" sz="4000" b="1" dirty="0">
                <a:solidFill>
                  <a:srgbClr val="FFFF00"/>
                </a:solidFill>
                <a:latin typeface="Times New Roman" panose="02020603050405020304" pitchFamily="18" charset="0"/>
                <a:cs typeface="Times New Roman" panose="02020603050405020304" pitchFamily="18" charset="0"/>
              </a:rPr>
              <a:t>BÀI 9: TRÁI ĐẤT NGÔI NHÀ CHUNG </a:t>
            </a:r>
          </a:p>
          <a:p>
            <a:pPr algn="ctr"/>
            <a:r>
              <a:rPr lang="en-US" sz="4000" b="1" dirty="0">
                <a:solidFill>
                  <a:srgbClr val="FFFF00"/>
                </a:solidFill>
                <a:latin typeface="Times New Roman" panose="02020603050405020304" pitchFamily="18" charset="0"/>
                <a:cs typeface="Times New Roman" panose="02020603050405020304" pitchFamily="18" charset="0"/>
              </a:rPr>
              <a:t>(13 TIẾT) </a:t>
            </a:r>
          </a:p>
          <a:p>
            <a:endParaRPr lang="en-US" dirty="0"/>
          </a:p>
        </p:txBody>
      </p:sp>
      <p:pic>
        <p:nvPicPr>
          <p:cNvPr id="4" name="Picture 2" descr="Top 9 Bài văn phân tích văn bản &amp;quot;Thông tin về ngày Trái đất năm 2000&amp;quot; hay  nhất - Toplist.vn">
            <a:extLst>
              <a:ext uri="{FF2B5EF4-FFF2-40B4-BE49-F238E27FC236}">
                <a16:creationId xmlns:a16="http://schemas.microsoft.com/office/drawing/2014/main" id="{7C6D7BF1-FA0C-4CDB-838A-A556F775F8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21" y="299356"/>
            <a:ext cx="12113079" cy="689065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9921" y="580335"/>
            <a:ext cx="12063383" cy="1692771"/>
          </a:xfrm>
          <a:prstGeom prst="rect">
            <a:avLst/>
          </a:prstGeom>
          <a:noFill/>
        </p:spPr>
        <p:txBody>
          <a:bodyPr wrap="square" rtlCol="0">
            <a:spAutoFit/>
          </a:bodyPr>
          <a:lstStyle/>
          <a:p>
            <a:r>
              <a:rPr lang="en-US" sz="6000" b="1" dirty="0">
                <a:solidFill>
                  <a:srgbClr val="FF0000"/>
                </a:solidFill>
                <a:latin typeface="Times New Roman" pitchFamily="18" charset="0"/>
                <a:cs typeface="Times New Roman" pitchFamily="18" charset="0"/>
              </a:rPr>
              <a:t>BÀI 9:</a:t>
            </a:r>
            <a:r>
              <a:rPr lang="en-US" sz="6000" dirty="0">
                <a:solidFill>
                  <a:srgbClr val="FF0000"/>
                </a:solidFill>
                <a:latin typeface="Times New Roman" pitchFamily="18" charset="0"/>
                <a:cs typeface="Times New Roman" pitchFamily="18" charset="0"/>
              </a:rPr>
              <a:t> </a:t>
            </a:r>
            <a:r>
              <a:rPr lang="vi-VN" sz="6000" b="1" dirty="0">
                <a:solidFill>
                  <a:srgbClr val="FF0000"/>
                </a:solidFill>
                <a:latin typeface="Times New Roman" panose="02020603050405020304" pitchFamily="18" charset="0"/>
                <a:cs typeface="Times New Roman" panose="02020603050405020304" pitchFamily="18" charset="0"/>
              </a:rPr>
              <a:t>HÒA ĐIỆU VỚI TỰ NHIÊN</a:t>
            </a:r>
          </a:p>
          <a:p>
            <a:r>
              <a:rPr lang="vi-VN" sz="4400" b="1" dirty="0">
                <a:solidFill>
                  <a:srgbClr val="FF0000"/>
                </a:solidFill>
                <a:latin typeface="Times New Roman" panose="02020603050405020304" pitchFamily="18" charset="0"/>
                <a:cs typeface="Times New Roman" panose="02020603050405020304" pitchFamily="18" charset="0"/>
              </a:rPr>
              <a:t>Văn bản: </a:t>
            </a:r>
            <a:r>
              <a:rPr lang="vi-VN" sz="4400" b="1" i="1" dirty="0">
                <a:solidFill>
                  <a:srgbClr val="FF0000"/>
                </a:solidFill>
                <a:latin typeface="+mj-lt"/>
              </a:rPr>
              <a:t>HOA THỦY TIÊN THÁNG MỘT</a:t>
            </a:r>
            <a:endParaRPr lang="en-US" sz="4400" dirty="0">
              <a:solidFill>
                <a:srgbClr val="FF0000"/>
              </a:solidFill>
              <a:latin typeface="+mj-lt"/>
              <a:cs typeface="Times New Roman" pitchFamily="18" charset="0"/>
            </a:endParaRPr>
          </a:p>
        </p:txBody>
      </p:sp>
    </p:spTree>
    <p:extLst>
      <p:ext uri="{BB962C8B-B14F-4D97-AF65-F5344CB8AC3E}">
        <p14:creationId xmlns:p14="http://schemas.microsoft.com/office/powerpoint/2010/main" val="19217712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b="1" dirty="0"/>
              <a:t>Hoạt động nhóm (7P)</a:t>
            </a:r>
            <a:endParaRPr lang="en-US" b="1" dirty="0"/>
          </a:p>
        </p:txBody>
      </p:sp>
      <p:sp>
        <p:nvSpPr>
          <p:cNvPr id="3" name="Content Placeholder 2"/>
          <p:cNvSpPr>
            <a:spLocks noGrp="1"/>
          </p:cNvSpPr>
          <p:nvPr>
            <p:ph idx="1"/>
          </p:nvPr>
        </p:nvSpPr>
        <p:spPr/>
        <p:txBody>
          <a:bodyPr>
            <a:normAutofit/>
          </a:bodyPr>
          <a:lstStyle/>
          <a:p>
            <a:pPr marL="0" indent="0">
              <a:buNone/>
            </a:pPr>
            <a:r>
              <a:rPr lang="vi-VN" sz="3600" dirty="0">
                <a:latin typeface="+mj-lt"/>
              </a:rPr>
              <a:t>? </a:t>
            </a:r>
            <a:r>
              <a:rPr lang="en-US" sz="3600" dirty="0" err="1">
                <a:latin typeface="Times New Roman" panose="02020603050405020304" pitchFamily="18" charset="0"/>
                <a:cs typeface="Times New Roman" panose="02020603050405020304" pitchFamily="18" charset="0"/>
              </a:rPr>
              <a:t>Vẽ</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sơ</a:t>
            </a:r>
            <a:r>
              <a:rPr lang="en-US" sz="3600" dirty="0">
                <a:latin typeface="Times New Roman" panose="02020603050405020304" pitchFamily="18" charset="0"/>
                <a:cs typeface="Times New Roman" panose="02020603050405020304" pitchFamily="18" charset="0"/>
              </a:rPr>
              <a:t> đ</a:t>
            </a:r>
            <a:r>
              <a:rPr lang="vi-VN" sz="3600" dirty="0">
                <a:latin typeface="Times New Roman" panose="02020603050405020304" pitchFamily="18" charset="0"/>
                <a:cs typeface="Times New Roman" panose="02020603050405020304" pitchFamily="18" charset="0"/>
              </a:rPr>
              <a:t>ồ</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dụng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mũi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biểu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thị</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quan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hệ</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giữa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sự</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kiện</a:t>
            </a:r>
            <a:r>
              <a:rPr lang="en-US" sz="3600" dirty="0">
                <a:latin typeface="Times New Roman" panose="02020603050405020304" pitchFamily="18" charset="0"/>
                <a:cs typeface="Times New Roman" panose="02020603050405020304" pitchFamily="18" charset="0"/>
              </a:rPr>
              <a:t>.</a:t>
            </a:r>
          </a:p>
          <a:p>
            <a:pPr marL="0" indent="0">
              <a:buNone/>
            </a:pPr>
            <a:r>
              <a:rPr lang="vi-VN" sz="3600" dirty="0">
                <a:latin typeface="+mj-lt"/>
              </a:rPr>
              <a:t>? Sự bất thường của Trái đất” đã được tác giả làm sáng tỏ qua những bằng chứng nào? Tìm thêm những bằng chứng thực tế mà em biết được ?</a:t>
            </a:r>
            <a:endParaRPr lang="en-US" sz="3600" dirty="0">
              <a:latin typeface="+mj-lt"/>
            </a:endParaRPr>
          </a:p>
          <a:p>
            <a:pPr marL="0" indent="0">
              <a:buNone/>
            </a:pPr>
            <a:r>
              <a:rPr lang="vi-VN" sz="3600" dirty="0">
                <a:latin typeface="+mj-lt"/>
              </a:rPr>
              <a:t>? Nhận xét về những tác động do biến đổi khí hậu gây ra?</a:t>
            </a:r>
            <a:endParaRPr lang="en-US" sz="3600" dirty="0">
              <a:latin typeface="+mj-lt"/>
            </a:endParaRPr>
          </a:p>
          <a:p>
            <a:pPr marL="0" indent="0">
              <a:buNone/>
            </a:pPr>
            <a:endParaRPr lang="en-US" sz="3600" dirty="0">
              <a:latin typeface="+mj-lt"/>
            </a:endParaRPr>
          </a:p>
        </p:txBody>
      </p:sp>
    </p:spTree>
    <p:extLst>
      <p:ext uri="{BB962C8B-B14F-4D97-AF65-F5344CB8AC3E}">
        <p14:creationId xmlns:p14="http://schemas.microsoft.com/office/powerpoint/2010/main" val="21121490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54745"/>
            <a:ext cx="10803990" cy="982134"/>
          </a:xfrm>
          <a:prstGeom prst="rect">
            <a:avLst/>
          </a:prstGeom>
          <a:noFill/>
        </p:spPr>
        <p:txBody>
          <a:bodyPr wrap="square" rtlCol="0">
            <a:spAutoFit/>
          </a:bodyPr>
          <a:lstStyle/>
          <a:p>
            <a:r>
              <a:rPr lang="en-US" sz="4000" b="1" dirty="0">
                <a:latin typeface="Times New Roman" pitchFamily="18" charset="0"/>
                <a:cs typeface="Times New Roman" pitchFamily="18" charset="0"/>
              </a:rPr>
              <a:t>2</a:t>
            </a:r>
            <a:r>
              <a:rPr lang="vi-VN" sz="4000" b="1" dirty="0">
                <a:latin typeface="Times New Roman" pitchFamily="18" charset="0"/>
                <a:cs typeface="Times New Roman" pitchFamily="18" charset="0"/>
              </a:rPr>
              <a:t>.</a:t>
            </a:r>
            <a:r>
              <a:rPr lang="en-US" sz="4000" b="1" dirty="0">
                <a:latin typeface="Times New Roman" pitchFamily="18" charset="0"/>
                <a:cs typeface="Times New Roman" pitchFamily="18" charset="0"/>
              </a:rPr>
              <a:t> </a:t>
            </a:r>
            <a:r>
              <a:rPr lang="en-US" sz="4000" b="1" i="1" dirty="0" err="1">
                <a:latin typeface="Times New Roman" panose="02020603050405020304" pitchFamily="18" charset="0"/>
                <a:cs typeface="Times New Roman" panose="02020603050405020304" pitchFamily="18" charset="0"/>
              </a:rPr>
              <a:t>Biến</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đổi</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khí</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hậu</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và</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những</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tác</a:t>
            </a:r>
            <a:r>
              <a:rPr lang="vi-VN" sz="4000" b="1" i="1" dirty="0">
                <a:latin typeface="Times New Roman" panose="02020603050405020304" pitchFamily="18" charset="0"/>
                <a:cs typeface="Times New Roman" panose="02020603050405020304" pitchFamily="18" charset="0"/>
              </a:rPr>
              <a:t> động của nó.</a:t>
            </a:r>
            <a:endParaRPr lang="en-US" sz="4000" b="1" dirty="0">
              <a:latin typeface="Times New Roman" panose="02020603050405020304" pitchFamily="18" charset="0"/>
              <a:cs typeface="Times New Roman" panose="02020603050405020304" pitchFamily="18" charset="0"/>
            </a:endParaRPr>
          </a:p>
          <a:p>
            <a:endParaRPr lang="en-US" dirty="0"/>
          </a:p>
        </p:txBody>
      </p:sp>
      <p:sp>
        <p:nvSpPr>
          <p:cNvPr id="5" name="TextBox 4"/>
          <p:cNvSpPr txBox="1"/>
          <p:nvPr/>
        </p:nvSpPr>
        <p:spPr>
          <a:xfrm>
            <a:off x="34720" y="1136879"/>
            <a:ext cx="10734549" cy="2547410"/>
          </a:xfrm>
          <a:prstGeom prst="rect">
            <a:avLst/>
          </a:prstGeom>
          <a:noFill/>
        </p:spPr>
        <p:txBody>
          <a:bodyPr wrap="square" rtlCol="0">
            <a:spAutoFit/>
          </a:bodyPr>
          <a:lstStyle/>
          <a:p>
            <a:r>
              <a:rPr lang="vi-VN" sz="4000" dirty="0">
                <a:latin typeface="+mj-lt"/>
              </a:rPr>
              <a:t>- Nguyên nhân của biến đổi khí hậu:</a:t>
            </a:r>
            <a:endParaRPr lang="en-US" sz="4000" dirty="0">
              <a:latin typeface="+mj-lt"/>
            </a:endParaRPr>
          </a:p>
          <a:p>
            <a:r>
              <a:rPr lang="vi-VN" sz="4000" dirty="0">
                <a:latin typeface="+mj-lt"/>
              </a:rPr>
              <a:t>+ Nhiệt độ trung bình toàn Trái Đất tăng</a:t>
            </a:r>
            <a:endParaRPr lang="en-US" sz="4000" dirty="0">
              <a:latin typeface="+mj-lt"/>
            </a:endParaRPr>
          </a:p>
          <a:p>
            <a:r>
              <a:rPr lang="vi-VN" sz="4000" dirty="0">
                <a:latin typeface="+mj-lt"/>
              </a:rPr>
              <a:t>+ Sự chênh lệch nhiệt độ hình thành, Trái Đất nóng hơn, tốc độ bay hơi.</a:t>
            </a:r>
            <a:endParaRPr lang="en-US" sz="4000" dirty="0">
              <a:latin typeface="+mj-lt"/>
            </a:endParaRPr>
          </a:p>
        </p:txBody>
      </p:sp>
    </p:spTree>
    <p:extLst>
      <p:ext uri="{BB962C8B-B14F-4D97-AF65-F5344CB8AC3E}">
        <p14:creationId xmlns:p14="http://schemas.microsoft.com/office/powerpoint/2010/main" val="4224337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0"/>
            <a:ext cx="10824938" cy="984885"/>
          </a:xfrm>
          <a:prstGeom prst="rect">
            <a:avLst/>
          </a:prstGeom>
          <a:noFill/>
        </p:spPr>
        <p:txBody>
          <a:bodyPr wrap="square" rtlCol="0">
            <a:spAutoFit/>
          </a:bodyPr>
          <a:lstStyle/>
          <a:p>
            <a:r>
              <a:rPr lang="en-US" sz="4000" b="1" dirty="0">
                <a:latin typeface="Times New Roman" pitchFamily="18" charset="0"/>
                <a:cs typeface="Times New Roman" pitchFamily="18" charset="0"/>
              </a:rPr>
              <a:t>2</a:t>
            </a:r>
            <a:r>
              <a:rPr lang="vi-VN" sz="4000" b="1" dirty="0">
                <a:latin typeface="Times New Roman" pitchFamily="18" charset="0"/>
                <a:cs typeface="Times New Roman" pitchFamily="18" charset="0"/>
              </a:rPr>
              <a:t>.</a:t>
            </a:r>
            <a:r>
              <a:rPr lang="en-US" sz="4000" b="1" dirty="0">
                <a:latin typeface="Times New Roman" pitchFamily="18" charset="0"/>
                <a:cs typeface="Times New Roman" pitchFamily="18" charset="0"/>
              </a:rPr>
              <a:t> </a:t>
            </a:r>
            <a:r>
              <a:rPr lang="en-US" sz="4000" b="1" i="1" dirty="0" err="1">
                <a:latin typeface="Times New Roman" panose="02020603050405020304" pitchFamily="18" charset="0"/>
                <a:cs typeface="Times New Roman" panose="02020603050405020304" pitchFamily="18" charset="0"/>
              </a:rPr>
              <a:t>Biến</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đổi</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khí</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hậu</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và</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những</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tác</a:t>
            </a:r>
            <a:r>
              <a:rPr lang="vi-VN" sz="4000" b="1" i="1" dirty="0">
                <a:latin typeface="Times New Roman" panose="02020603050405020304" pitchFamily="18" charset="0"/>
                <a:cs typeface="Times New Roman" panose="02020603050405020304" pitchFamily="18" charset="0"/>
              </a:rPr>
              <a:t> động của nó.</a:t>
            </a:r>
            <a:endParaRPr lang="en-US" sz="4000" b="1" dirty="0">
              <a:latin typeface="Times New Roman" panose="02020603050405020304" pitchFamily="18" charset="0"/>
              <a:cs typeface="Times New Roman" panose="02020603050405020304" pitchFamily="18" charset="0"/>
            </a:endParaRPr>
          </a:p>
          <a:p>
            <a:endParaRPr lang="en-US" dirty="0"/>
          </a:p>
        </p:txBody>
      </p:sp>
      <p:sp>
        <p:nvSpPr>
          <p:cNvPr id="5" name="TextBox 4"/>
          <p:cNvSpPr txBox="1"/>
          <p:nvPr/>
        </p:nvSpPr>
        <p:spPr>
          <a:xfrm>
            <a:off x="-1" y="830781"/>
            <a:ext cx="12192001" cy="6247864"/>
          </a:xfrm>
          <a:prstGeom prst="rect">
            <a:avLst/>
          </a:prstGeom>
          <a:noFill/>
        </p:spPr>
        <p:txBody>
          <a:bodyPr wrap="square" rtlCol="0">
            <a:spAutoFit/>
          </a:bodyPr>
          <a:lstStyle/>
          <a:p>
            <a:pPr marL="571500" indent="-571500">
              <a:buFontTx/>
              <a:buChar char="-"/>
            </a:pPr>
            <a:r>
              <a:rPr lang="vi-VN" sz="4000" dirty="0">
                <a:latin typeface="+mj-lt"/>
              </a:rPr>
              <a:t>Nguyên nhân của biến đổi khí hậu:</a:t>
            </a:r>
          </a:p>
          <a:p>
            <a:pPr marL="571500" indent="-571500">
              <a:buFontTx/>
              <a:buChar char="-"/>
            </a:pPr>
            <a:r>
              <a:rPr lang="vi-VN" sz="4000" dirty="0">
                <a:latin typeface="+mj-lt"/>
              </a:rPr>
              <a:t>Những tác động của nó:</a:t>
            </a:r>
            <a:endParaRPr lang="en-US" sz="4000" dirty="0">
              <a:latin typeface="+mj-lt"/>
            </a:endParaRPr>
          </a:p>
          <a:p>
            <a:r>
              <a:rPr lang="vi-VN" sz="4000" dirty="0">
                <a:latin typeface="+mj-lt"/>
              </a:rPr>
              <a:t>+</a:t>
            </a:r>
            <a:r>
              <a:rPr lang="en-US" sz="4000" dirty="0">
                <a:latin typeface="+mj-lt"/>
              </a:rPr>
              <a:t> </a:t>
            </a:r>
            <a:r>
              <a:rPr lang="en-US" sz="4000" dirty="0" err="1">
                <a:latin typeface="Times New Roman" panose="02020603050405020304" pitchFamily="18" charset="0"/>
                <a:cs typeface="Times New Roman" panose="02020603050405020304" pitchFamily="18" charset="0"/>
              </a:rPr>
              <a:t>Thời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thay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đổi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thường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diễn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tốc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nhanh</a:t>
            </a:r>
            <a:r>
              <a:rPr lang="vi-VN" sz="4000" dirty="0">
                <a:latin typeface="Times New Roman" panose="02020603050405020304" pitchFamily="18" charset="0"/>
                <a:cs typeface="Times New Roman" panose="02020603050405020304" pitchFamily="18" charset="0"/>
              </a:rPr>
              <a:t>: đợt nóng, hạn hán, tuyết rơi dày, bão lớn, lũ lụt, mưa to, cháy rừng, loài sinh vật biến mất, thủy tiên nở tháng </a:t>
            </a:r>
            <a:r>
              <a:rPr lang="en-US" sz="4000" dirty="0" err="1">
                <a:latin typeface="Times New Roman" panose="02020603050405020304" pitchFamily="18" charset="0"/>
                <a:cs typeface="Times New Roman" panose="02020603050405020304" pitchFamily="18" charset="0"/>
              </a:rPr>
              <a:t>Một</a:t>
            </a:r>
            <a:r>
              <a:rPr lang="vi-VN" sz="4000" dirty="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a:p>
            <a:r>
              <a:rPr lang="vi-VN" sz="4000" dirty="0">
                <a:latin typeface="+mj-lt"/>
              </a:rPr>
              <a:t>+</a:t>
            </a:r>
            <a:r>
              <a:rPr lang="en-US" sz="4000" dirty="0">
                <a:latin typeface="+mj-lt"/>
              </a:rPr>
              <a:t> </a:t>
            </a:r>
            <a:r>
              <a:rPr lang="en-US" sz="4000" dirty="0" err="1">
                <a:latin typeface="Times New Roman" panose="02020603050405020304" pitchFamily="18" charset="0"/>
                <a:cs typeface="Times New Roman" panose="02020603050405020304" pitchFamily="18" charset="0"/>
              </a:rPr>
              <a:t>Thời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tiết</a:t>
            </a:r>
            <a:r>
              <a:rPr lang="en-US" sz="4000" dirty="0">
                <a:latin typeface="Times New Roman" panose="02020603050405020304" pitchFamily="18" charset="0"/>
                <a:cs typeface="Times New Roman" panose="02020603050405020304" pitchFamily="18" charset="0"/>
              </a:rPr>
              <a:t> đ</a:t>
            </a:r>
            <a:r>
              <a:rPr lang="vi-VN" sz="4000" dirty="0">
                <a:latin typeface="Times New Roman" panose="02020603050405020304" pitchFamily="18" charset="0"/>
                <a:cs typeface="Times New Roman" panose="02020603050405020304" pitchFamily="18" charset="0"/>
              </a:rPr>
              <a:t>ồ</a:t>
            </a:r>
            <a:r>
              <a:rPr lang="en-US" sz="4000" dirty="0">
                <a:latin typeface="Times New Roman" panose="02020603050405020304" pitchFamily="18" charset="0"/>
                <a:cs typeface="Times New Roman" panose="02020603050405020304" pitchFamily="18" charset="0"/>
              </a:rPr>
              <a:t>ng </a:t>
            </a:r>
            <a:r>
              <a:rPr lang="en-US" sz="4000" dirty="0" err="1">
                <a:latin typeface="Times New Roman" panose="02020603050405020304" pitchFamily="18" charset="0"/>
                <a:cs typeface="Times New Roman" panose="02020603050405020304" pitchFamily="18" charset="0"/>
              </a:rPr>
              <a:t>thời</a:t>
            </a:r>
            <a:r>
              <a:rPr lang="en-US" sz="4000" dirty="0">
                <a:latin typeface="Times New Roman" panose="02020603050405020304" pitchFamily="18" charset="0"/>
                <a:cs typeface="Times New Roman" panose="02020603050405020304" pitchFamily="18" charset="0"/>
              </a:rPr>
              <a:t> t</a:t>
            </a:r>
            <a:r>
              <a:rPr lang="vi-VN" sz="4000" dirty="0">
                <a:latin typeface="Times New Roman" panose="02020603050405020304" pitchFamily="18" charset="0"/>
                <a:cs typeface="Times New Roman" panose="02020603050405020304" pitchFamily="18" charset="0"/>
              </a:rPr>
              <a:t>ồ</a:t>
            </a:r>
            <a:r>
              <a:rPr lang="en-US" sz="4000" dirty="0">
                <a:latin typeface="Times New Roman" panose="02020603050405020304" pitchFamily="18" charset="0"/>
                <a:cs typeface="Times New Roman" panose="02020603050405020304" pitchFamily="18" charset="0"/>
              </a:rPr>
              <a:t>n </a:t>
            </a:r>
            <a:r>
              <a:rPr lang="en-US" sz="4000" dirty="0" err="1">
                <a:latin typeface="Times New Roman" panose="02020603050405020304" pitchFamily="18" charset="0"/>
                <a:cs typeface="Times New Roman" panose="02020603050405020304" pitchFamily="18" charset="0"/>
              </a:rPr>
              <a:t>tại</a:t>
            </a:r>
            <a:r>
              <a:rPr lang="en-US" sz="4000" dirty="0">
                <a:latin typeface="Times New Roman" panose="02020603050405020304" pitchFamily="18" charset="0"/>
                <a:cs typeface="Times New Roman" panose="02020603050405020304" pitchFamily="18" charset="0"/>
              </a:rPr>
              <a:t> ở </a:t>
            </a:r>
            <a:r>
              <a:rPr lang="en-US" sz="4000" dirty="0" err="1">
                <a:latin typeface="Times New Roman" panose="02020603050405020304" pitchFamily="18" charset="0"/>
                <a:cs typeface="Times New Roman" panose="02020603050405020304" pitchFamily="18" charset="0"/>
              </a:rPr>
              <a:t>hai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cực</a:t>
            </a:r>
            <a:r>
              <a:rPr lang="vi-VN"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hạn</a:t>
            </a:r>
            <a:r>
              <a:rPr lang="en-US" sz="4000" dirty="0">
                <a:latin typeface="Times New Roman" panose="02020603050405020304" pitchFamily="18" charset="0"/>
                <a:cs typeface="Times New Roman" panose="02020603050405020304" pitchFamily="18" charset="0"/>
              </a:rPr>
              <a:t> gay </a:t>
            </a:r>
            <a:r>
              <a:rPr lang="en-US" sz="4000" dirty="0" err="1">
                <a:latin typeface="Times New Roman" panose="02020603050405020304" pitchFamily="18" charset="0"/>
                <a:cs typeface="Times New Roman" panose="02020603050405020304" pitchFamily="18" charset="0"/>
              </a:rPr>
              <a:t>gắt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mưa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bão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lội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hoàng</a:t>
            </a:r>
            <a:r>
              <a:rPr lang="en-US" sz="4000" dirty="0">
                <a:latin typeface="Times New Roman" panose="02020603050405020304" pitchFamily="18" charset="0"/>
                <a:cs typeface="Times New Roman" panose="02020603050405020304" pitchFamily="18" charset="0"/>
              </a:rPr>
              <a:t>.</a:t>
            </a:r>
          </a:p>
          <a:p>
            <a:r>
              <a:rPr lang="vi-VN" sz="4000" b="1" i="1" dirty="0">
                <a:latin typeface="+mj-lt"/>
              </a:rPr>
              <a:t>* Biến đổi khí hậu gây ảnh hưởng nghiêm trọng, nặng nề, tiêu cực  đến hệ sinh thái và đời sống con người. </a:t>
            </a:r>
            <a:endParaRPr lang="en-US" sz="4000" b="1" dirty="0">
              <a:latin typeface="+mj-lt"/>
              <a:cs typeface="Times New Roman" pitchFamily="18" charset="0"/>
            </a:endParaRPr>
          </a:p>
        </p:txBody>
      </p:sp>
    </p:spTree>
    <p:extLst>
      <p:ext uri="{BB962C8B-B14F-4D97-AF65-F5344CB8AC3E}">
        <p14:creationId xmlns:p14="http://schemas.microsoft.com/office/powerpoint/2010/main" val="878209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barn(inVertical)">
                                      <p:cBhvr>
                                        <p:cTn id="15" dur="5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barn(inVertical)">
                                      <p:cBhvr>
                                        <p:cTn id="20" dur="500"/>
                                        <p:tgtEl>
                                          <p:spTgt spid="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barn(inVertical)">
                                      <p:cBhvr>
                                        <p:cTn id="25" dur="500"/>
                                        <p:tgtEl>
                                          <p:spTgt spid="5">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5">
                                            <p:txEl>
                                              <p:pRg st="4" end="4"/>
                                            </p:txEl>
                                          </p:spTgt>
                                        </p:tgtEl>
                                        <p:attrNameLst>
                                          <p:attrName>style.visibility</p:attrName>
                                        </p:attrNameLst>
                                      </p:cBhvr>
                                      <p:to>
                                        <p:strVal val="visible"/>
                                      </p:to>
                                    </p:set>
                                    <p:animEffect transition="in" filter="barn(inVertical)">
                                      <p:cBhvr>
                                        <p:cTn id="30"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98474"/>
            <a:ext cx="12192000" cy="6956474"/>
          </a:xfrm>
        </p:spPr>
      </p:pic>
    </p:spTree>
    <p:extLst>
      <p:ext uri="{BB962C8B-B14F-4D97-AF65-F5344CB8AC3E}">
        <p14:creationId xmlns:p14="http://schemas.microsoft.com/office/powerpoint/2010/main" val="29525469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2001" cy="6857999"/>
          </a:xfrm>
        </p:spPr>
      </p:pic>
    </p:spTree>
    <p:extLst>
      <p:ext uri="{BB962C8B-B14F-4D97-AF65-F5344CB8AC3E}">
        <p14:creationId xmlns:p14="http://schemas.microsoft.com/office/powerpoint/2010/main" val="26535399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1999" cy="6858000"/>
          </a:xfrm>
        </p:spPr>
      </p:pic>
    </p:spTree>
    <p:extLst>
      <p:ext uri="{BB962C8B-B14F-4D97-AF65-F5344CB8AC3E}">
        <p14:creationId xmlns:p14="http://schemas.microsoft.com/office/powerpoint/2010/main" val="692356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0A60ED-95EE-4CC3-9439-B0190610E03C}"/>
              </a:ext>
            </a:extLst>
          </p:cNvPr>
          <p:cNvPicPr>
            <a:picLocks noChangeAspect="1"/>
          </p:cNvPicPr>
          <p:nvPr/>
        </p:nvPicPr>
        <p:blipFill>
          <a:blip r:embed="rId2"/>
          <a:stretch>
            <a:fillRect/>
          </a:stretch>
        </p:blipFill>
        <p:spPr>
          <a:xfrm>
            <a:off x="-67989" y="0"/>
            <a:ext cx="12192528" cy="6858000"/>
          </a:xfrm>
          <a:prstGeom prst="rect">
            <a:avLst/>
          </a:prstGeom>
        </p:spPr>
      </p:pic>
      <p:pic>
        <p:nvPicPr>
          <p:cNvPr id="3" name="Picture 2">
            <a:extLst>
              <a:ext uri="{FF2B5EF4-FFF2-40B4-BE49-F238E27FC236}">
                <a16:creationId xmlns:a16="http://schemas.microsoft.com/office/drawing/2014/main" id="{1A7C48CC-F7EE-48CF-8EB8-E718ADB7D7B7}"/>
              </a:ext>
            </a:extLst>
          </p:cNvPr>
          <p:cNvPicPr>
            <a:picLocks noChangeAspect="1"/>
          </p:cNvPicPr>
          <p:nvPr/>
        </p:nvPicPr>
        <p:blipFill>
          <a:blip r:embed="rId3"/>
          <a:stretch>
            <a:fillRect/>
          </a:stretch>
        </p:blipFill>
        <p:spPr>
          <a:xfrm>
            <a:off x="568037" y="1667607"/>
            <a:ext cx="7497440" cy="4026126"/>
          </a:xfrm>
          <a:prstGeom prst="rect">
            <a:avLst/>
          </a:prstGeom>
        </p:spPr>
      </p:pic>
      <p:sp>
        <p:nvSpPr>
          <p:cNvPr id="2" name="TextBox 1">
            <a:extLst>
              <a:ext uri="{FF2B5EF4-FFF2-40B4-BE49-F238E27FC236}">
                <a16:creationId xmlns:a16="http://schemas.microsoft.com/office/drawing/2014/main" id="{72F8A3E7-D540-46D6-9BC8-8B1647BB0846}"/>
              </a:ext>
            </a:extLst>
          </p:cNvPr>
          <p:cNvSpPr txBox="1"/>
          <p:nvPr/>
        </p:nvSpPr>
        <p:spPr>
          <a:xfrm>
            <a:off x="1132450" y="671338"/>
            <a:ext cx="8714245" cy="707886"/>
          </a:xfrm>
          <a:prstGeom prst="rect">
            <a:avLst/>
          </a:prstGeom>
          <a:noFill/>
        </p:spPr>
        <p:txBody>
          <a:bodyPr wrap="none" rtlCol="0">
            <a:spAutoFit/>
          </a:bodyPr>
          <a:lstStyle/>
          <a:p>
            <a:pPr lvl="0"/>
            <a:r>
              <a:rPr lang="vi-VN" sz="3200" b="1" dirty="0">
                <a:solidFill>
                  <a:srgbClr val="FF0000"/>
                </a:solidFill>
                <a:latin typeface="Times New Roman" panose="02020603050405020304" pitchFamily="18" charset="0"/>
                <a:cs typeface="Times New Roman" panose="02020603050405020304" pitchFamily="18" charset="0"/>
              </a:rPr>
              <a:t>3</a:t>
            </a:r>
            <a:r>
              <a:rPr lang="en-US" sz="3200" b="1" dirty="0">
                <a:solidFill>
                  <a:srgbClr val="FF0000"/>
                </a:solidFill>
                <a:latin typeface="Times New Roman" panose="02020603050405020304" pitchFamily="18" charset="0"/>
                <a:cs typeface="Times New Roman" panose="02020603050405020304" pitchFamily="18" charset="0"/>
              </a:rPr>
              <a:t>. </a:t>
            </a:r>
            <a:r>
              <a:rPr lang="vi-VN" sz="4000" b="1" dirty="0">
                <a:solidFill>
                  <a:srgbClr val="FF0000"/>
                </a:solidFill>
                <a:latin typeface="Times New Roman" panose="02020603050405020304" pitchFamily="18" charset="0"/>
                <a:cs typeface="Times New Roman" panose="02020603050405020304" pitchFamily="18" charset="0"/>
              </a:rPr>
              <a:t>Những báo cáo và con số đầy ám ảnh</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3F3DFCC8-8245-439C-BC49-F82E6BFC028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84" b="92356" l="10000" r="90000">
                        <a14:foregroundMark x1="52024" y1="92356" x2="52024" y2="92356"/>
                      </a14:backgroundRemoval>
                    </a14:imgEffect>
                  </a14:imgLayer>
                </a14:imgProps>
              </a:ext>
            </a:extLst>
          </a:blip>
          <a:stretch>
            <a:fillRect/>
          </a:stretch>
        </p:blipFill>
        <p:spPr>
          <a:xfrm>
            <a:off x="282379" y="-17114"/>
            <a:ext cx="1587339" cy="1211290"/>
          </a:xfrm>
          <a:prstGeom prst="rect">
            <a:avLst/>
          </a:prstGeom>
        </p:spPr>
      </p:pic>
      <p:sp>
        <p:nvSpPr>
          <p:cNvPr id="16" name="Rectangle 15">
            <a:extLst>
              <a:ext uri="{FF2B5EF4-FFF2-40B4-BE49-F238E27FC236}">
                <a16:creationId xmlns:a16="http://schemas.microsoft.com/office/drawing/2014/main" id="{2933CAD8-58C2-4E52-9C60-AF3685879F19}"/>
              </a:ext>
            </a:extLst>
          </p:cNvPr>
          <p:cNvSpPr/>
          <p:nvPr/>
        </p:nvSpPr>
        <p:spPr>
          <a:xfrm>
            <a:off x="1132450" y="1925635"/>
            <a:ext cx="6529114" cy="2308324"/>
          </a:xfrm>
          <a:prstGeom prst="rect">
            <a:avLst/>
          </a:prstGeom>
        </p:spPr>
        <p:txBody>
          <a:bodyPr wrap="square">
            <a:spAutoFit/>
          </a:bodyPr>
          <a:lstStyle/>
          <a:p>
            <a:r>
              <a:rPr lang="vi-VN" sz="3600" i="1" dirty="0">
                <a:latin typeface="+mj-lt"/>
              </a:rPr>
              <a:t>? Hai đoạn cuối tác giả đã đưa vào rất nhiều số liệu, là những số liệu nào?</a:t>
            </a:r>
            <a:endParaRPr lang="en-US" sz="3600" dirty="0">
              <a:latin typeface="+mj-lt"/>
            </a:endParaRPr>
          </a:p>
          <a:p>
            <a:r>
              <a:rPr lang="vi-VN" sz="3600" i="1" dirty="0">
                <a:latin typeface="+mj-lt"/>
              </a:rPr>
              <a:t>? Ý nghĩa của số liệu ấy?</a:t>
            </a:r>
            <a:endParaRPr lang="en-US" sz="3600" dirty="0">
              <a:latin typeface="+mj-lt"/>
            </a:endParaRPr>
          </a:p>
        </p:txBody>
      </p:sp>
      <p:pic>
        <p:nvPicPr>
          <p:cNvPr id="17" name="Picture 16">
            <a:extLst>
              <a:ext uri="{FF2B5EF4-FFF2-40B4-BE49-F238E27FC236}">
                <a16:creationId xmlns:a16="http://schemas.microsoft.com/office/drawing/2014/main" id="{6B5D3B10-8A57-402C-A751-8EDD47433B8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9641465" y="-351530"/>
            <a:ext cx="2458613" cy="2400576"/>
          </a:xfrm>
          <a:prstGeom prst="rect">
            <a:avLst/>
          </a:prstGeom>
        </p:spPr>
      </p:pic>
      <p:pic>
        <p:nvPicPr>
          <p:cNvPr id="18" name="Picture 17">
            <a:extLst>
              <a:ext uri="{FF2B5EF4-FFF2-40B4-BE49-F238E27FC236}">
                <a16:creationId xmlns:a16="http://schemas.microsoft.com/office/drawing/2014/main" id="{5CD331A0-E843-46D5-A60D-5B4EBA1A294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163" b="90233" l="10000" r="90000">
                        <a14:foregroundMark x1="42209" y1="9419" x2="42209" y2="9419"/>
                        <a14:foregroundMark x1="42209" y1="9419" x2="42209" y2="9419"/>
                        <a14:foregroundMark x1="39767" y1="11047" x2="39767" y2="11047"/>
                        <a14:foregroundMark x1="40233" y1="6163" x2="40233" y2="6163"/>
                        <a14:foregroundMark x1="47791" y1="15581" x2="47791" y2="15581"/>
                        <a14:foregroundMark x1="47791" y1="16977" x2="47791" y2="16977"/>
                        <a14:foregroundMark x1="48837" y1="19651" x2="49419" y2="19651"/>
                        <a14:foregroundMark x1="38488" y1="89070" x2="38488" y2="89070"/>
                        <a14:foregroundMark x1="69419" y1="89884" x2="69419" y2="89884"/>
                        <a14:foregroundMark x1="60465" y1="90233" x2="60465" y2="90233"/>
                      </a14:backgroundRemoval>
                    </a14:imgEffect>
                  </a14:imgLayer>
                </a14:imgProps>
              </a:ext>
            </a:extLst>
          </a:blip>
          <a:stretch>
            <a:fillRect/>
          </a:stretch>
        </p:blipFill>
        <p:spPr>
          <a:xfrm>
            <a:off x="7498508" y="1417330"/>
            <a:ext cx="4286676" cy="4586753"/>
          </a:xfrm>
          <a:prstGeom prst="rect">
            <a:avLst/>
          </a:prstGeom>
        </p:spPr>
      </p:pic>
      <p:pic>
        <p:nvPicPr>
          <p:cNvPr id="11" name="Picture 10">
            <a:extLst>
              <a:ext uri="{FF2B5EF4-FFF2-40B4-BE49-F238E27FC236}">
                <a16:creationId xmlns:a16="http://schemas.microsoft.com/office/drawing/2014/main" id="{20127B0B-EABC-42B3-98A7-D185EBA258F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84" b="92356" l="10000" r="90000">
                        <a14:foregroundMark x1="52024" y1="92356" x2="52024" y2="92356"/>
                      </a14:backgroundRemoval>
                    </a14:imgEffect>
                  </a14:imgLayer>
                </a14:imgProps>
              </a:ext>
            </a:extLst>
          </a:blip>
          <a:stretch>
            <a:fillRect/>
          </a:stretch>
        </p:blipFill>
        <p:spPr>
          <a:xfrm>
            <a:off x="6028275" y="-33353"/>
            <a:ext cx="1155965" cy="882111"/>
          </a:xfrm>
          <a:prstGeom prst="rect">
            <a:avLst/>
          </a:prstGeom>
        </p:spPr>
      </p:pic>
    </p:spTree>
    <p:extLst>
      <p:ext uri="{BB962C8B-B14F-4D97-AF65-F5344CB8AC3E}">
        <p14:creationId xmlns:p14="http://schemas.microsoft.com/office/powerpoint/2010/main" val="27582142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256E35D-843F-4FAD-ACEC-BA85601E9424}"/>
              </a:ext>
            </a:extLst>
          </p:cNvPr>
          <p:cNvSpPr txBox="1"/>
          <p:nvPr/>
        </p:nvSpPr>
        <p:spPr>
          <a:xfrm>
            <a:off x="0" y="-23446"/>
            <a:ext cx="9708489" cy="707886"/>
          </a:xfrm>
          <a:prstGeom prst="rect">
            <a:avLst/>
          </a:prstGeom>
          <a:noFill/>
        </p:spPr>
        <p:txBody>
          <a:bodyPr wrap="square" rtlCol="0">
            <a:spAutoFit/>
          </a:bodyPr>
          <a:lstStyle/>
          <a:p>
            <a:r>
              <a:rPr lang="vi-VN" sz="4000" b="1" i="1" dirty="0">
                <a:latin typeface="Times New Roman" panose="02020603050405020304" pitchFamily="18" charset="0"/>
                <a:cs typeface="Times New Roman" panose="02020603050405020304" pitchFamily="18" charset="0"/>
              </a:rPr>
              <a:t>3. </a:t>
            </a:r>
            <a:r>
              <a:rPr lang="en-US" sz="4000" b="1" i="1" dirty="0" err="1">
                <a:latin typeface="Times New Roman" panose="02020603050405020304" pitchFamily="18" charset="0"/>
                <a:cs typeface="Times New Roman" panose="02020603050405020304" pitchFamily="18" charset="0"/>
              </a:rPr>
              <a:t>Những</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báo</a:t>
            </a:r>
            <a:r>
              <a:rPr lang="en-US" sz="4000" b="1" i="1" dirty="0">
                <a:latin typeface="Times New Roman" panose="02020603050405020304" pitchFamily="18" charset="0"/>
                <a:cs typeface="Times New Roman" panose="02020603050405020304" pitchFamily="18" charset="0"/>
              </a:rPr>
              <a:t> c</a:t>
            </a:r>
            <a:r>
              <a:rPr lang="vi-VN" sz="4000" b="1" i="1" dirty="0">
                <a:latin typeface="Times New Roman" panose="02020603050405020304" pitchFamily="18" charset="0"/>
                <a:cs typeface="Times New Roman" panose="02020603050405020304" pitchFamily="18" charset="0"/>
              </a:rPr>
              <a:t>á</a:t>
            </a:r>
            <a:r>
              <a:rPr lang="en-US" sz="4000" b="1" i="1" dirty="0">
                <a:latin typeface="Times New Roman" panose="02020603050405020304" pitchFamily="18" charset="0"/>
                <a:cs typeface="Times New Roman" panose="02020603050405020304" pitchFamily="18" charset="0"/>
              </a:rPr>
              <a:t>o </a:t>
            </a:r>
            <a:r>
              <a:rPr lang="en-US" sz="4000" b="1" i="1" dirty="0" err="1">
                <a:latin typeface="Times New Roman" panose="02020603050405020304" pitchFamily="18" charset="0"/>
                <a:cs typeface="Times New Roman" panose="02020603050405020304" pitchFamily="18" charset="0"/>
              </a:rPr>
              <a:t>và</a:t>
            </a:r>
            <a:r>
              <a:rPr lang="en-US" sz="4000" b="1" i="1" dirty="0">
                <a:latin typeface="Times New Roman" panose="02020603050405020304" pitchFamily="18" charset="0"/>
                <a:cs typeface="Times New Roman" panose="02020603050405020304" pitchFamily="18" charset="0"/>
              </a:rPr>
              <a:t> con s</a:t>
            </a:r>
            <a:r>
              <a:rPr lang="vi-VN" sz="4000" b="1" i="1" dirty="0">
                <a:latin typeface="Times New Roman" panose="02020603050405020304" pitchFamily="18" charset="0"/>
                <a:cs typeface="Times New Roman" panose="02020603050405020304" pitchFamily="18" charset="0"/>
              </a:rPr>
              <a:t>ố</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đầy</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ám</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ảnh</a:t>
            </a:r>
            <a:r>
              <a:rPr lang="vi-VN" sz="4000" b="1" i="1" dirty="0">
                <a:latin typeface="Times New Roman" panose="02020603050405020304" pitchFamily="18" charset="0"/>
                <a:cs typeface="Times New Roman" panose="02020603050405020304" pitchFamily="18" charset="0"/>
              </a:rPr>
              <a:t>.</a:t>
            </a:r>
            <a:endParaRPr lang="en-US" sz="4000" b="1" i="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BC6C897-4DC6-4838-A49C-9EAE8F48160E}"/>
              </a:ext>
            </a:extLst>
          </p:cNvPr>
          <p:cNvSpPr txBox="1"/>
          <p:nvPr/>
        </p:nvSpPr>
        <p:spPr>
          <a:xfrm>
            <a:off x="0" y="684440"/>
            <a:ext cx="12192000" cy="6186309"/>
          </a:xfrm>
          <a:prstGeom prst="rect">
            <a:avLst/>
          </a:prstGeom>
          <a:noFill/>
        </p:spPr>
        <p:txBody>
          <a:bodyPr wrap="square" rtlCol="0">
            <a:spAutoFit/>
          </a:bodyPr>
          <a:lstStyle/>
          <a:p>
            <a:r>
              <a:rPr lang="vi-VN" sz="3600" dirty="0">
                <a:latin typeface="+mj-lt"/>
              </a:rPr>
              <a:t>- Báo cáo “ Sự bất thường của Trái Đất năm 2007”:</a:t>
            </a:r>
            <a:endParaRPr lang="en-US" sz="3600" dirty="0">
              <a:latin typeface="+mj-lt"/>
            </a:endParaRPr>
          </a:p>
          <a:p>
            <a:r>
              <a:rPr lang="vi-VN" sz="3600" dirty="0">
                <a:latin typeface="+mj-lt"/>
              </a:rPr>
              <a:t>+ Bốn đợt giớ mùa, lũ lụt nặng nề ở Ấn Độ, Pa-ki-xtan...</a:t>
            </a:r>
            <a:endParaRPr lang="en-US" sz="3600" dirty="0">
              <a:latin typeface="+mj-lt"/>
            </a:endParaRPr>
          </a:p>
          <a:p>
            <a:r>
              <a:rPr lang="vi-VN" sz="3600" dirty="0">
                <a:latin typeface="+mj-lt"/>
              </a:rPr>
              <a:t>+ Vào tháng 5, sóng lớn cao 4,6 m tràn qua 68 đảo ở Man-đi-vơ...</a:t>
            </a:r>
            <a:endParaRPr lang="en-US" sz="3600" dirty="0">
              <a:latin typeface="+mj-lt"/>
            </a:endParaRPr>
          </a:p>
          <a:p>
            <a:r>
              <a:rPr lang="vi-VN" sz="3600" dirty="0">
                <a:latin typeface="+mj-lt"/>
              </a:rPr>
              <a:t>- Mùa hè 2008, hiện tượng thời tiết cực đoan vẫn diễn ra: </a:t>
            </a:r>
            <a:endParaRPr lang="en-US" sz="3600" dirty="0">
              <a:latin typeface="+mj-lt"/>
            </a:endParaRPr>
          </a:p>
          <a:p>
            <a:r>
              <a:rPr lang="vi-VN" sz="3600" dirty="0">
                <a:latin typeface="+mj-lt"/>
              </a:rPr>
              <a:t>+ </a:t>
            </a:r>
            <a:r>
              <a:rPr lang="en-US" sz="3600" dirty="0">
                <a:latin typeface="Times New Roman" panose="02020603050405020304" pitchFamily="18" charset="0"/>
                <a:cs typeface="Times New Roman" panose="02020603050405020304" pitchFamily="18" charset="0"/>
              </a:rPr>
              <a:t>M</a:t>
            </a:r>
            <a:r>
              <a:rPr lang="vi-VN" sz="3600" dirty="0">
                <a:latin typeface="+mj-lt"/>
              </a:rPr>
              <a:t>ưa lớn khiến trung tâm thành phố Xi-đa Ra-pit bị lụt.</a:t>
            </a:r>
            <a:endParaRPr lang="en-US" sz="3600" dirty="0">
              <a:latin typeface="+mj-lt"/>
            </a:endParaRPr>
          </a:p>
          <a:p>
            <a:r>
              <a:rPr lang="vi-VN" sz="3600" dirty="0">
                <a:latin typeface="+mj-lt"/>
              </a:rPr>
              <a:t>+ Mực nước sông cao hơn mặt nước biển 9,1 m (hơn kỉ lục cũ 1,8 m).</a:t>
            </a:r>
            <a:endParaRPr lang="en-US" sz="3600" dirty="0">
              <a:latin typeface="+mj-lt"/>
            </a:endParaRPr>
          </a:p>
          <a:p>
            <a:r>
              <a:rPr lang="vi-VN" sz="3600" b="1" i="1" dirty="0">
                <a:latin typeface="+mj-lt"/>
              </a:rPr>
              <a:t>* Những số liệu  ấn tượng, đáng tin cậy, thuyết phục khiến người đọc ám ảnh và nhận thức được vấn đề biến đổi khí hậu vẫn còn tiếp tục diễn ra hết sức cực đoan.</a:t>
            </a:r>
            <a:endParaRPr lang="en-US" sz="3600" b="1" dirty="0">
              <a:latin typeface="+mj-lt"/>
            </a:endParaRPr>
          </a:p>
        </p:txBody>
      </p:sp>
    </p:spTree>
    <p:extLst>
      <p:ext uri="{BB962C8B-B14F-4D97-AF65-F5344CB8AC3E}">
        <p14:creationId xmlns:p14="http://schemas.microsoft.com/office/powerpoint/2010/main" val="2965702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6651" y="313826"/>
            <a:ext cx="10972800" cy="1143000"/>
          </a:xfrm>
        </p:spPr>
        <p:txBody>
          <a:bodyPr>
            <a:normAutofit fontScale="90000"/>
          </a:bodyPr>
          <a:lstStyle/>
          <a:p>
            <a:r>
              <a:rPr lang="vi-VN" dirty="0"/>
              <a:t>Tốc độ biến đổi khí hậu đang tăng báo động gia tăng</a:t>
            </a:r>
            <a:br>
              <a:rPr lang="en-US" b="1" dirty="0"/>
            </a:br>
            <a:endParaRPr lang="en-US" dirty="0"/>
          </a:p>
        </p:txBody>
      </p:sp>
      <p:pic>
        <p:nvPicPr>
          <p:cNvPr id="4" name="Tốc độ biến đổi khí hậu đang tăng đáng báo động - VTV2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36469" y="875211"/>
            <a:ext cx="10802982" cy="5473337"/>
          </a:xfrm>
        </p:spPr>
      </p:pic>
    </p:spTree>
    <p:extLst>
      <p:ext uri="{BB962C8B-B14F-4D97-AF65-F5344CB8AC3E}">
        <p14:creationId xmlns:p14="http://schemas.microsoft.com/office/powerpoint/2010/main" val="31064610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0A60ED-95EE-4CC3-9439-B0190610E03C}"/>
              </a:ext>
            </a:extLst>
          </p:cNvPr>
          <p:cNvPicPr>
            <a:picLocks noChangeAspect="1"/>
          </p:cNvPicPr>
          <p:nvPr/>
        </p:nvPicPr>
        <p:blipFill>
          <a:blip r:embed="rId2"/>
          <a:stretch>
            <a:fillRect/>
          </a:stretch>
        </p:blipFill>
        <p:spPr>
          <a:xfrm>
            <a:off x="-528" y="0"/>
            <a:ext cx="12192528" cy="6858000"/>
          </a:xfrm>
          <a:prstGeom prst="rect">
            <a:avLst/>
          </a:prstGeom>
        </p:spPr>
      </p:pic>
      <p:pic>
        <p:nvPicPr>
          <p:cNvPr id="3" name="Picture 2">
            <a:extLst>
              <a:ext uri="{FF2B5EF4-FFF2-40B4-BE49-F238E27FC236}">
                <a16:creationId xmlns:a16="http://schemas.microsoft.com/office/drawing/2014/main" id="{1A7C48CC-F7EE-48CF-8EB8-E718ADB7D7B7}"/>
              </a:ext>
            </a:extLst>
          </p:cNvPr>
          <p:cNvPicPr>
            <a:picLocks noChangeAspect="1"/>
          </p:cNvPicPr>
          <p:nvPr/>
        </p:nvPicPr>
        <p:blipFill>
          <a:blip r:embed="rId3"/>
          <a:stretch>
            <a:fillRect/>
          </a:stretch>
        </p:blipFill>
        <p:spPr>
          <a:xfrm>
            <a:off x="11562" y="2266025"/>
            <a:ext cx="4825179" cy="3432669"/>
          </a:xfrm>
          <a:prstGeom prst="rect">
            <a:avLst/>
          </a:prstGeom>
        </p:spPr>
      </p:pic>
      <p:pic>
        <p:nvPicPr>
          <p:cNvPr id="15" name="Picture 14">
            <a:extLst>
              <a:ext uri="{FF2B5EF4-FFF2-40B4-BE49-F238E27FC236}">
                <a16:creationId xmlns:a16="http://schemas.microsoft.com/office/drawing/2014/main" id="{3F3DFCC8-8245-439C-BC49-F82E6BFC0287}"/>
              </a:ext>
            </a:extLst>
          </p:cNvPr>
          <p:cNvPicPr>
            <a:picLocks noChangeAspect="1"/>
          </p:cNvPicPr>
          <p:nvPr/>
        </p:nvPicPr>
        <p:blipFill>
          <a:blip r:embed="rId4"/>
          <a:stretch>
            <a:fillRect/>
          </a:stretch>
        </p:blipFill>
        <p:spPr>
          <a:xfrm>
            <a:off x="462211" y="82392"/>
            <a:ext cx="1155965" cy="882111"/>
          </a:xfrm>
          <a:prstGeom prst="rect">
            <a:avLst/>
          </a:prstGeom>
        </p:spPr>
      </p:pic>
      <p:sp>
        <p:nvSpPr>
          <p:cNvPr id="16" name="Rectangle 15">
            <a:extLst>
              <a:ext uri="{FF2B5EF4-FFF2-40B4-BE49-F238E27FC236}">
                <a16:creationId xmlns:a16="http://schemas.microsoft.com/office/drawing/2014/main" id="{2933CAD8-58C2-4E52-9C60-AF3685879F19}"/>
              </a:ext>
            </a:extLst>
          </p:cNvPr>
          <p:cNvSpPr/>
          <p:nvPr/>
        </p:nvSpPr>
        <p:spPr>
          <a:xfrm>
            <a:off x="993124" y="2429133"/>
            <a:ext cx="3576687" cy="2308324"/>
          </a:xfrm>
          <a:prstGeom prst="rect">
            <a:avLst/>
          </a:prstGeom>
        </p:spPr>
        <p:txBody>
          <a:bodyPr wrap="square">
            <a:spAutoFit/>
          </a:bodyPr>
          <a:lstStyle/>
          <a:p>
            <a:r>
              <a:rPr lang="vi-VN" sz="3600" i="1" dirty="0">
                <a:latin typeface="+mj-lt"/>
              </a:rPr>
              <a:t>? Nêu những biện pháp nghệ thuật được sử dụng trong văn bản?</a:t>
            </a:r>
            <a:endParaRPr lang="en-US" sz="3600" dirty="0">
              <a:latin typeface="+mj-lt"/>
            </a:endParaRPr>
          </a:p>
        </p:txBody>
      </p:sp>
      <p:pic>
        <p:nvPicPr>
          <p:cNvPr id="17" name="Picture 16">
            <a:extLst>
              <a:ext uri="{FF2B5EF4-FFF2-40B4-BE49-F238E27FC236}">
                <a16:creationId xmlns:a16="http://schemas.microsoft.com/office/drawing/2014/main" id="{6B5D3B10-8A57-402C-A751-8EDD47433B86}"/>
              </a:ext>
            </a:extLst>
          </p:cNvPr>
          <p:cNvPicPr>
            <a:picLocks noChangeAspect="1"/>
          </p:cNvPicPr>
          <p:nvPr/>
        </p:nvPicPr>
        <p:blipFill>
          <a:blip r:embed="rId5"/>
          <a:stretch>
            <a:fillRect/>
          </a:stretch>
        </p:blipFill>
        <p:spPr>
          <a:xfrm>
            <a:off x="10435529" y="-262568"/>
            <a:ext cx="1983879" cy="1937048"/>
          </a:xfrm>
          <a:prstGeom prst="rect">
            <a:avLst/>
          </a:prstGeom>
        </p:spPr>
      </p:pic>
      <p:pic>
        <p:nvPicPr>
          <p:cNvPr id="18" name="Picture 17">
            <a:extLst>
              <a:ext uri="{FF2B5EF4-FFF2-40B4-BE49-F238E27FC236}">
                <a16:creationId xmlns:a16="http://schemas.microsoft.com/office/drawing/2014/main" id="{5CD331A0-E843-46D5-A60D-5B4EBA1A2943}"/>
              </a:ext>
            </a:extLst>
          </p:cNvPr>
          <p:cNvPicPr>
            <a:picLocks noChangeAspect="1"/>
          </p:cNvPicPr>
          <p:nvPr/>
        </p:nvPicPr>
        <p:blipFill>
          <a:blip r:embed="rId6"/>
          <a:stretch>
            <a:fillRect/>
          </a:stretch>
        </p:blipFill>
        <p:spPr>
          <a:xfrm>
            <a:off x="4613065" y="3129063"/>
            <a:ext cx="3271707" cy="3090507"/>
          </a:xfrm>
          <a:prstGeom prst="rect">
            <a:avLst/>
          </a:prstGeom>
        </p:spPr>
      </p:pic>
      <p:pic>
        <p:nvPicPr>
          <p:cNvPr id="11" name="Picture 10">
            <a:extLst>
              <a:ext uri="{FF2B5EF4-FFF2-40B4-BE49-F238E27FC236}">
                <a16:creationId xmlns:a16="http://schemas.microsoft.com/office/drawing/2014/main" id="{20127B0B-EABC-42B3-98A7-D185EBA258FE}"/>
              </a:ext>
            </a:extLst>
          </p:cNvPr>
          <p:cNvPicPr>
            <a:picLocks noChangeAspect="1"/>
          </p:cNvPicPr>
          <p:nvPr/>
        </p:nvPicPr>
        <p:blipFill>
          <a:blip r:embed="rId4"/>
          <a:stretch>
            <a:fillRect/>
          </a:stretch>
        </p:blipFill>
        <p:spPr>
          <a:xfrm>
            <a:off x="1040193" y="-163256"/>
            <a:ext cx="1155965" cy="882111"/>
          </a:xfrm>
          <a:prstGeom prst="rect">
            <a:avLst/>
          </a:prstGeom>
        </p:spPr>
      </p:pic>
      <p:pic>
        <p:nvPicPr>
          <p:cNvPr id="12" name="Picture 11">
            <a:extLst>
              <a:ext uri="{FF2B5EF4-FFF2-40B4-BE49-F238E27FC236}">
                <a16:creationId xmlns:a16="http://schemas.microsoft.com/office/drawing/2014/main" id="{266639D5-1575-4C6E-9497-1EEC34D73D66}"/>
              </a:ext>
            </a:extLst>
          </p:cNvPr>
          <p:cNvPicPr>
            <a:picLocks noChangeAspect="1"/>
          </p:cNvPicPr>
          <p:nvPr/>
        </p:nvPicPr>
        <p:blipFill>
          <a:blip r:embed="rId3"/>
          <a:stretch>
            <a:fillRect/>
          </a:stretch>
        </p:blipFill>
        <p:spPr>
          <a:xfrm>
            <a:off x="4217010" y="723724"/>
            <a:ext cx="4611345" cy="3137457"/>
          </a:xfrm>
          <a:prstGeom prst="rect">
            <a:avLst/>
          </a:prstGeom>
        </p:spPr>
      </p:pic>
      <p:sp>
        <p:nvSpPr>
          <p:cNvPr id="13" name="Rectangle 12">
            <a:extLst>
              <a:ext uri="{FF2B5EF4-FFF2-40B4-BE49-F238E27FC236}">
                <a16:creationId xmlns:a16="http://schemas.microsoft.com/office/drawing/2014/main" id="{38F57B4B-6EA9-4222-92F9-FA101F18A16E}"/>
              </a:ext>
            </a:extLst>
          </p:cNvPr>
          <p:cNvSpPr/>
          <p:nvPr/>
        </p:nvSpPr>
        <p:spPr>
          <a:xfrm>
            <a:off x="4913451" y="648255"/>
            <a:ext cx="4065603" cy="2308324"/>
          </a:xfrm>
          <a:prstGeom prst="rect">
            <a:avLst/>
          </a:prstGeom>
        </p:spPr>
        <p:txBody>
          <a:bodyPr wrap="square">
            <a:spAutoFit/>
          </a:bodyPr>
          <a:lstStyle/>
          <a:p>
            <a:r>
              <a:rPr lang="vi-VN" sz="3600" i="1" dirty="0">
                <a:latin typeface="+mj-lt"/>
              </a:rPr>
              <a:t>? Nội dung chính của văn bản “Hoa thủy tiên tháng Một”?</a:t>
            </a:r>
            <a:endParaRPr lang="en-US" sz="3600" dirty="0">
              <a:latin typeface="+mj-lt"/>
            </a:endParaRPr>
          </a:p>
        </p:txBody>
      </p:sp>
      <p:pic>
        <p:nvPicPr>
          <p:cNvPr id="14" name="Picture 13">
            <a:extLst>
              <a:ext uri="{FF2B5EF4-FFF2-40B4-BE49-F238E27FC236}">
                <a16:creationId xmlns:a16="http://schemas.microsoft.com/office/drawing/2014/main" id="{49037B25-6DA4-4E5F-9C9D-165AA497E91F}"/>
              </a:ext>
            </a:extLst>
          </p:cNvPr>
          <p:cNvPicPr>
            <a:picLocks noChangeAspect="1"/>
          </p:cNvPicPr>
          <p:nvPr/>
        </p:nvPicPr>
        <p:blipFill>
          <a:blip r:embed="rId3"/>
          <a:stretch>
            <a:fillRect/>
          </a:stretch>
        </p:blipFill>
        <p:spPr>
          <a:xfrm>
            <a:off x="7700704" y="2906416"/>
            <a:ext cx="3777841" cy="2547960"/>
          </a:xfrm>
          <a:prstGeom prst="rect">
            <a:avLst/>
          </a:prstGeom>
        </p:spPr>
      </p:pic>
      <p:sp>
        <p:nvSpPr>
          <p:cNvPr id="19" name="Rectangle 18">
            <a:extLst>
              <a:ext uri="{FF2B5EF4-FFF2-40B4-BE49-F238E27FC236}">
                <a16:creationId xmlns:a16="http://schemas.microsoft.com/office/drawing/2014/main" id="{D2A9CEF0-ABED-4473-94CC-206939933F1D}"/>
              </a:ext>
            </a:extLst>
          </p:cNvPr>
          <p:cNvSpPr/>
          <p:nvPr/>
        </p:nvSpPr>
        <p:spPr>
          <a:xfrm>
            <a:off x="8301360" y="3032048"/>
            <a:ext cx="2745621" cy="1754326"/>
          </a:xfrm>
          <a:prstGeom prst="rect">
            <a:avLst/>
          </a:prstGeom>
        </p:spPr>
        <p:txBody>
          <a:bodyPr wrap="square">
            <a:spAutoFit/>
          </a:bodyPr>
          <a:lstStyle/>
          <a:p>
            <a:r>
              <a:rPr lang="vi-VN" sz="3600" i="1" dirty="0">
                <a:latin typeface="+mj-lt"/>
              </a:rPr>
              <a:t>? Ý nghĩa nhan đề  của văn bản.</a:t>
            </a:r>
            <a:endParaRPr lang="en-US" sz="3600" dirty="0">
              <a:latin typeface="+mj-lt"/>
            </a:endParaRPr>
          </a:p>
        </p:txBody>
      </p:sp>
      <p:pic>
        <p:nvPicPr>
          <p:cNvPr id="5" name="Picture 4">
            <a:extLst>
              <a:ext uri="{FF2B5EF4-FFF2-40B4-BE49-F238E27FC236}">
                <a16:creationId xmlns:a16="http://schemas.microsoft.com/office/drawing/2014/main" id="{CBAC7D21-DDB2-4A4C-8E11-6C74328D449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982" b="94096" l="3994" r="97604">
                        <a14:foregroundMark x1="10064" y1="6458" x2="10064" y2="6458"/>
                        <a14:foregroundMark x1="5911" y1="5166" x2="5911" y2="5166"/>
                        <a14:foregroundMark x1="41214" y1="25092" x2="41214" y2="25092"/>
                        <a14:foregroundMark x1="43131" y1="22325" x2="43131" y2="22325"/>
                        <a14:foregroundMark x1="32588" y1="21033" x2="32588" y2="21033"/>
                        <a14:foregroundMark x1="3994" y1="37823" x2="3994" y2="37823"/>
                        <a14:foregroundMark x1="48562" y1="94096" x2="48562" y2="94096"/>
                        <a14:foregroundMark x1="95048" y1="7011" x2="95048" y2="7011"/>
                        <a14:foregroundMark x1="97604" y1="6458" x2="97604" y2="6458"/>
                      </a14:backgroundRemoval>
                    </a14:imgEffect>
                  </a14:imgLayer>
                </a14:imgProps>
              </a:ext>
            </a:extLst>
          </a:blip>
          <a:stretch>
            <a:fillRect/>
          </a:stretch>
        </p:blipFill>
        <p:spPr>
          <a:xfrm>
            <a:off x="2972923" y="685289"/>
            <a:ext cx="1329957" cy="1151496"/>
          </a:xfrm>
          <a:prstGeom prst="rect">
            <a:avLst/>
          </a:prstGeom>
        </p:spPr>
      </p:pic>
      <p:pic>
        <p:nvPicPr>
          <p:cNvPr id="20" name="Picture 19">
            <a:extLst>
              <a:ext uri="{FF2B5EF4-FFF2-40B4-BE49-F238E27FC236}">
                <a16:creationId xmlns:a16="http://schemas.microsoft.com/office/drawing/2014/main" id="{75597E4C-EFB7-46A5-98AA-0DF26F0154A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982" b="94096" l="3994" r="97604">
                        <a14:foregroundMark x1="10064" y1="6458" x2="10064" y2="6458"/>
                        <a14:foregroundMark x1="5911" y1="5166" x2="5911" y2="5166"/>
                        <a14:foregroundMark x1="41214" y1="25092" x2="41214" y2="25092"/>
                        <a14:foregroundMark x1="43131" y1="22325" x2="43131" y2="22325"/>
                        <a14:foregroundMark x1="32588" y1="21033" x2="32588" y2="21033"/>
                        <a14:foregroundMark x1="3994" y1="37823" x2="3994" y2="37823"/>
                        <a14:foregroundMark x1="48562" y1="94096" x2="48562" y2="94096"/>
                        <a14:foregroundMark x1="95048" y1="7011" x2="95048" y2="7011"/>
                        <a14:foregroundMark x1="97604" y1="6458" x2="97604" y2="6458"/>
                      </a14:backgroundRemoval>
                    </a14:imgEffect>
                  </a14:imgLayer>
                </a14:imgProps>
              </a:ext>
            </a:extLst>
          </a:blip>
          <a:stretch>
            <a:fillRect/>
          </a:stretch>
        </p:blipFill>
        <p:spPr>
          <a:xfrm>
            <a:off x="9055764" y="261852"/>
            <a:ext cx="1329957" cy="1151496"/>
          </a:xfrm>
          <a:prstGeom prst="rect">
            <a:avLst/>
          </a:prstGeom>
        </p:spPr>
      </p:pic>
      <p:sp>
        <p:nvSpPr>
          <p:cNvPr id="2" name="Rectangle 1"/>
          <p:cNvSpPr/>
          <p:nvPr/>
        </p:nvSpPr>
        <p:spPr>
          <a:xfrm>
            <a:off x="3702108" y="198108"/>
            <a:ext cx="4558937" cy="4672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latin typeface="+mj-lt"/>
              </a:rPr>
              <a:t>III. TỔNG KẾT</a:t>
            </a:r>
            <a:endParaRPr lang="en-US" sz="4000" b="1" dirty="0">
              <a:solidFill>
                <a:srgbClr val="FF0000"/>
              </a:solidFill>
              <a:latin typeface="+mj-lt"/>
            </a:endParaRPr>
          </a:p>
        </p:txBody>
      </p:sp>
    </p:spTree>
    <p:extLst>
      <p:ext uri="{BB962C8B-B14F-4D97-AF65-F5344CB8AC3E}">
        <p14:creationId xmlns:p14="http://schemas.microsoft.com/office/powerpoint/2010/main" val="24131118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par>
                                <p:cTn id="26" presetID="16" presetClass="entr" presetSubtype="21"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par>
                                <p:cTn id="34" presetID="16" presetClass="entr" presetSubtype="21"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3"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Nắng nóng có thể khiến một số khu vực không sinh sống được - VTV2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09600" y="111034"/>
            <a:ext cx="10972799" cy="6746966"/>
          </a:xfrm>
        </p:spPr>
      </p:pic>
    </p:spTree>
    <p:extLst>
      <p:ext uri="{BB962C8B-B14F-4D97-AF65-F5344CB8AC3E}">
        <p14:creationId xmlns:p14="http://schemas.microsoft.com/office/powerpoint/2010/main" val="20690829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256E35D-843F-4FAD-ACEC-BA85601E9424}"/>
              </a:ext>
            </a:extLst>
          </p:cNvPr>
          <p:cNvSpPr txBox="1"/>
          <p:nvPr/>
        </p:nvSpPr>
        <p:spPr>
          <a:xfrm>
            <a:off x="0" y="-23446"/>
            <a:ext cx="9708489" cy="707886"/>
          </a:xfrm>
          <a:prstGeom prst="rect">
            <a:avLst/>
          </a:prstGeom>
          <a:noFill/>
        </p:spPr>
        <p:txBody>
          <a:bodyPr wrap="square" rtlCol="0">
            <a:spAutoFit/>
          </a:bodyPr>
          <a:lstStyle/>
          <a:p>
            <a:r>
              <a:rPr lang="vi-VN" sz="4000" b="1" i="1" dirty="0">
                <a:latin typeface="Times New Roman" panose="02020603050405020304" pitchFamily="18" charset="0"/>
                <a:cs typeface="Times New Roman" panose="02020603050405020304" pitchFamily="18" charset="0"/>
              </a:rPr>
              <a:t>III. Tổng kết</a:t>
            </a:r>
            <a:endParaRPr lang="en-US" sz="4000" b="1" i="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BC6C897-4DC6-4838-A49C-9EAE8F48160E}"/>
              </a:ext>
            </a:extLst>
          </p:cNvPr>
          <p:cNvSpPr txBox="1"/>
          <p:nvPr/>
        </p:nvSpPr>
        <p:spPr>
          <a:xfrm>
            <a:off x="0" y="684440"/>
            <a:ext cx="12192000" cy="4524315"/>
          </a:xfrm>
          <a:prstGeom prst="rect">
            <a:avLst/>
          </a:prstGeom>
          <a:noFill/>
        </p:spPr>
        <p:txBody>
          <a:bodyPr wrap="square" rtlCol="0">
            <a:spAutoFit/>
          </a:bodyPr>
          <a:lstStyle/>
          <a:p>
            <a:r>
              <a:rPr lang="fr-FR" sz="3600" b="1" dirty="0">
                <a:latin typeface="Times New Roman" panose="02020603050405020304" pitchFamily="18" charset="0"/>
                <a:cs typeface="Times New Roman" panose="02020603050405020304" pitchFamily="18" charset="0"/>
              </a:rPr>
              <a:t>1. </a:t>
            </a:r>
            <a:r>
              <a:rPr lang="fr-FR" sz="3600" b="1" dirty="0" err="1">
                <a:latin typeface="Times New Roman" panose="02020603050405020304" pitchFamily="18" charset="0"/>
                <a:cs typeface="Times New Roman" panose="02020603050405020304" pitchFamily="18" charset="0"/>
              </a:rPr>
              <a:t>Nghệ</a:t>
            </a:r>
            <a:r>
              <a:rPr lang="fr-FR" sz="3600" b="1" dirty="0">
                <a:latin typeface="Times New Roman" panose="02020603050405020304" pitchFamily="18" charset="0"/>
                <a:cs typeface="Times New Roman" panose="02020603050405020304" pitchFamily="18" charset="0"/>
              </a:rPr>
              <a:t> </a:t>
            </a:r>
            <a:r>
              <a:rPr lang="fr-FR" sz="3600" b="1" dirty="0" err="1">
                <a:latin typeface="Times New Roman" panose="02020603050405020304" pitchFamily="18" charset="0"/>
                <a:cs typeface="Times New Roman" panose="02020603050405020304" pitchFamily="18" charset="0"/>
              </a:rPr>
              <a:t>thuật</a:t>
            </a:r>
            <a:r>
              <a:rPr lang="fr-FR" sz="3600" dirty="0">
                <a:latin typeface="Times New Roman" panose="02020603050405020304" pitchFamily="18" charset="0"/>
                <a:cs typeface="Times New Roman" panose="02020603050405020304" pitchFamily="18" charset="0"/>
              </a:rPr>
              <a:t> </a:t>
            </a:r>
            <a:endParaRPr lang="en-US" sz="3600" dirty="0">
              <a:latin typeface="Times New Roman" panose="02020603050405020304" pitchFamily="18" charset="0"/>
              <a:cs typeface="Times New Roman" panose="02020603050405020304" pitchFamily="18" charset="0"/>
            </a:endParaRPr>
          </a:p>
          <a:p>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Nghệ</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thuật</a:t>
            </a:r>
            <a:r>
              <a:rPr lang="fr-FR"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trình bày vấn đề </a:t>
            </a:r>
            <a:r>
              <a:rPr lang="fr-FR" sz="3600" dirty="0" err="1">
                <a:latin typeface="Times New Roman" panose="02020603050405020304" pitchFamily="18" charset="0"/>
                <a:cs typeface="Times New Roman" panose="02020603050405020304" pitchFamily="18" charset="0"/>
              </a:rPr>
              <a:t>theo</a:t>
            </a:r>
            <a:r>
              <a:rPr lang="fr-FR"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quan hệ</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nhân</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quả</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giữa</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các</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phần</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trong</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văn</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bản</a:t>
            </a:r>
            <a:r>
              <a:rPr lang="fr-FR"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Đưa ra những số liệu chính xác, có căn cứ thuyết phục.</a:t>
            </a:r>
            <a:endParaRPr lang="en-US" sz="3600" dirty="0">
              <a:latin typeface="Times New Roman" panose="02020603050405020304" pitchFamily="18" charset="0"/>
              <a:cs typeface="Times New Roman" panose="02020603050405020304" pitchFamily="18" charset="0"/>
            </a:endParaRPr>
          </a:p>
          <a:p>
            <a:r>
              <a:rPr lang="fr-FR" sz="3600" b="1" dirty="0">
                <a:latin typeface="Times New Roman" panose="02020603050405020304" pitchFamily="18" charset="0"/>
                <a:cs typeface="Times New Roman" panose="02020603050405020304" pitchFamily="18" charset="0"/>
              </a:rPr>
              <a:t>2. </a:t>
            </a:r>
            <a:r>
              <a:rPr lang="fr-FR" sz="3600" b="1" dirty="0" err="1">
                <a:latin typeface="Times New Roman" panose="02020603050405020304" pitchFamily="18" charset="0"/>
                <a:cs typeface="Times New Roman" panose="02020603050405020304" pitchFamily="18" charset="0"/>
              </a:rPr>
              <a:t>Nội</a:t>
            </a:r>
            <a:r>
              <a:rPr lang="fr-FR" sz="3600" b="1" dirty="0">
                <a:latin typeface="Times New Roman" panose="02020603050405020304" pitchFamily="18" charset="0"/>
                <a:cs typeface="Times New Roman" panose="02020603050405020304" pitchFamily="18" charset="0"/>
              </a:rPr>
              <a:t> </a:t>
            </a:r>
            <a:r>
              <a:rPr lang="fr-FR" sz="3600" b="1" dirty="0" err="1">
                <a:latin typeface="Times New Roman" panose="02020603050405020304" pitchFamily="18" charset="0"/>
                <a:cs typeface="Times New Roman" panose="02020603050405020304" pitchFamily="18" charset="0"/>
              </a:rPr>
              <a:t>dung</a:t>
            </a:r>
            <a:endParaRPr lang="en-US" sz="3600" dirty="0">
              <a:latin typeface="Times New Roman" panose="02020603050405020304" pitchFamily="18" charset="0"/>
              <a:cs typeface="Times New Roman" panose="02020603050405020304" pitchFamily="18" charset="0"/>
            </a:endParaRPr>
          </a:p>
          <a:p>
            <a:r>
              <a:rPr lang="nl-NL" sz="3600" dirty="0">
                <a:latin typeface="Times New Roman" panose="02020603050405020304" pitchFamily="18" charset="0"/>
                <a:cs typeface="Times New Roman" panose="02020603050405020304" pitchFamily="18" charset="0"/>
              </a:rPr>
              <a:t>- Văn bản đề cập  đến vấn đề </a:t>
            </a:r>
            <a:r>
              <a:rPr lang="vi-VN" sz="3600" dirty="0">
                <a:latin typeface="Times New Roman" panose="02020603050405020304" pitchFamily="18" charset="0"/>
                <a:cs typeface="Times New Roman" panose="02020603050405020304" pitchFamily="18" charset="0"/>
              </a:rPr>
              <a:t>biến đổi khí hậu</a:t>
            </a:r>
            <a:r>
              <a:rPr lang="nl-NL" sz="3600" dirty="0">
                <a:latin typeface="Times New Roman" panose="02020603050405020304" pitchFamily="18" charset="0"/>
                <a:cs typeface="Times New Roman" panose="02020603050405020304" pitchFamily="18" charset="0"/>
              </a:rPr>
              <a:t> trên trái đất </a:t>
            </a:r>
            <a:r>
              <a:rPr lang="vi-VN" sz="3600" dirty="0">
                <a:latin typeface="Times New Roman" panose="02020603050405020304" pitchFamily="18" charset="0"/>
                <a:cs typeface="Times New Roman" panose="02020603050405020304" pitchFamily="18" charset="0"/>
              </a:rPr>
              <a:t>với những hiện tượng thời tiết cực đoan</a:t>
            </a:r>
            <a:r>
              <a:rPr lang="nl-NL" sz="3600" dirty="0">
                <a:latin typeface="Times New Roman" panose="02020603050405020304" pitchFamily="18" charset="0"/>
                <a:cs typeface="Times New Roman" panose="02020603050405020304" pitchFamily="18" charset="0"/>
              </a:rPr>
              <a:t>. </a:t>
            </a:r>
            <a:endParaRPr lang="vi-VN" sz="3600" dirty="0">
              <a:latin typeface="Times New Roman" panose="02020603050405020304" pitchFamily="18" charset="0"/>
              <a:cs typeface="Times New Roman" panose="02020603050405020304" pitchFamily="18" charset="0"/>
            </a:endParaRPr>
          </a:p>
          <a:p>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6111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barn(inVertical)">
                                      <p:cBhvr>
                                        <p:cTn id="15" dur="500"/>
                                        <p:tgtEl>
                                          <p:spTgt spid="5">
                                            <p:txEl>
                                              <p:pRg st="0" end="0"/>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barn(inVertical)">
                                      <p:cBhvr>
                                        <p:cTn id="18" dur="500"/>
                                        <p:tgtEl>
                                          <p:spTgt spid="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barn(inVertical)">
                                      <p:cBhvr>
                                        <p:cTn id="23" dur="500"/>
                                        <p:tgtEl>
                                          <p:spTgt spid="5">
                                            <p:txEl>
                                              <p:pRg st="2" end="2"/>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barn(inVertical)">
                                      <p:cBhvr>
                                        <p:cTn id="26"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256E35D-843F-4FAD-ACEC-BA85601E9424}"/>
              </a:ext>
            </a:extLst>
          </p:cNvPr>
          <p:cNvSpPr txBox="1"/>
          <p:nvPr/>
        </p:nvSpPr>
        <p:spPr>
          <a:xfrm>
            <a:off x="0" y="-23446"/>
            <a:ext cx="9708489" cy="707886"/>
          </a:xfrm>
          <a:prstGeom prst="rect">
            <a:avLst/>
          </a:prstGeom>
          <a:noFill/>
        </p:spPr>
        <p:txBody>
          <a:bodyPr wrap="square" rtlCol="0">
            <a:spAutoFit/>
          </a:bodyPr>
          <a:lstStyle/>
          <a:p>
            <a:r>
              <a:rPr lang="vi-VN" sz="4000" b="1" i="1" dirty="0">
                <a:latin typeface="Times New Roman" panose="02020603050405020304" pitchFamily="18" charset="0"/>
                <a:cs typeface="Times New Roman" panose="02020603050405020304" pitchFamily="18" charset="0"/>
              </a:rPr>
              <a:t>III. Tổng kết</a:t>
            </a:r>
            <a:endParaRPr lang="en-US" sz="4000" b="1" i="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BC6C897-4DC6-4838-A49C-9EAE8F48160E}"/>
              </a:ext>
            </a:extLst>
          </p:cNvPr>
          <p:cNvSpPr txBox="1"/>
          <p:nvPr/>
        </p:nvSpPr>
        <p:spPr>
          <a:xfrm>
            <a:off x="0" y="684440"/>
            <a:ext cx="12192000" cy="6186309"/>
          </a:xfrm>
          <a:prstGeom prst="rect">
            <a:avLst/>
          </a:prstGeom>
          <a:noFill/>
        </p:spPr>
        <p:txBody>
          <a:bodyPr wrap="square" rtlCol="0">
            <a:spAutoFit/>
          </a:bodyPr>
          <a:lstStyle/>
          <a:p>
            <a:r>
              <a:rPr lang="fr-FR" sz="3600" b="1" dirty="0">
                <a:latin typeface="Times New Roman" panose="02020603050405020304" pitchFamily="18" charset="0"/>
                <a:cs typeface="Times New Roman" panose="02020603050405020304" pitchFamily="18" charset="0"/>
              </a:rPr>
              <a:t>1. </a:t>
            </a:r>
            <a:r>
              <a:rPr lang="fr-FR" sz="3600" b="1" dirty="0" err="1">
                <a:latin typeface="Times New Roman" panose="02020603050405020304" pitchFamily="18" charset="0"/>
                <a:cs typeface="Times New Roman" panose="02020603050405020304" pitchFamily="18" charset="0"/>
              </a:rPr>
              <a:t>Nghệ</a:t>
            </a:r>
            <a:r>
              <a:rPr lang="fr-FR" sz="3600" b="1" dirty="0">
                <a:latin typeface="Times New Roman" panose="02020603050405020304" pitchFamily="18" charset="0"/>
                <a:cs typeface="Times New Roman" panose="02020603050405020304" pitchFamily="18" charset="0"/>
              </a:rPr>
              <a:t> </a:t>
            </a:r>
            <a:r>
              <a:rPr lang="fr-FR" sz="3600" b="1" dirty="0" err="1">
                <a:latin typeface="Times New Roman" panose="02020603050405020304" pitchFamily="18" charset="0"/>
                <a:cs typeface="Times New Roman" panose="02020603050405020304" pitchFamily="18" charset="0"/>
              </a:rPr>
              <a:t>thuật</a:t>
            </a:r>
            <a:r>
              <a:rPr lang="fr-FR" sz="3600" dirty="0">
                <a:latin typeface="Times New Roman" panose="02020603050405020304" pitchFamily="18" charset="0"/>
                <a:cs typeface="Times New Roman" panose="02020603050405020304" pitchFamily="18" charset="0"/>
              </a:rPr>
              <a:t> </a:t>
            </a:r>
            <a:endParaRPr lang="en-US" sz="3600" dirty="0">
              <a:latin typeface="Times New Roman" panose="02020603050405020304" pitchFamily="18" charset="0"/>
              <a:cs typeface="Times New Roman" panose="02020603050405020304" pitchFamily="18" charset="0"/>
            </a:endParaRPr>
          </a:p>
          <a:p>
            <a:r>
              <a:rPr lang="fr-FR" sz="3600" b="1" dirty="0">
                <a:latin typeface="Times New Roman" panose="02020603050405020304" pitchFamily="18" charset="0"/>
                <a:cs typeface="Times New Roman" panose="02020603050405020304" pitchFamily="18" charset="0"/>
              </a:rPr>
              <a:t>2. </a:t>
            </a:r>
            <a:r>
              <a:rPr lang="fr-FR" sz="3600" b="1" dirty="0" err="1">
                <a:latin typeface="Times New Roman" panose="02020603050405020304" pitchFamily="18" charset="0"/>
                <a:cs typeface="Times New Roman" panose="02020603050405020304" pitchFamily="18" charset="0"/>
              </a:rPr>
              <a:t>Nội</a:t>
            </a:r>
            <a:r>
              <a:rPr lang="fr-FR" sz="3600" b="1" dirty="0">
                <a:latin typeface="Times New Roman" panose="02020603050405020304" pitchFamily="18" charset="0"/>
                <a:cs typeface="Times New Roman" panose="02020603050405020304" pitchFamily="18" charset="0"/>
              </a:rPr>
              <a:t> </a:t>
            </a:r>
            <a:r>
              <a:rPr lang="fr-FR" sz="3600" b="1" dirty="0" err="1">
                <a:latin typeface="Times New Roman" panose="02020603050405020304" pitchFamily="18" charset="0"/>
                <a:cs typeface="Times New Roman" panose="02020603050405020304" pitchFamily="18" charset="0"/>
              </a:rPr>
              <a:t>dung</a:t>
            </a:r>
            <a:endParaRPr lang="en-US" sz="3600" dirty="0">
              <a:latin typeface="Times New Roman" panose="02020603050405020304" pitchFamily="18" charset="0"/>
              <a:cs typeface="Times New Roman" panose="02020603050405020304" pitchFamily="18" charset="0"/>
            </a:endParaRPr>
          </a:p>
          <a:p>
            <a:r>
              <a:rPr lang="fr-FR" sz="3600" b="1" dirty="0">
                <a:latin typeface="Times New Roman" panose="02020603050405020304" pitchFamily="18" charset="0"/>
                <a:cs typeface="Times New Roman" panose="02020603050405020304" pitchFamily="18" charset="0"/>
              </a:rPr>
              <a:t>3. Ý </a:t>
            </a:r>
            <a:r>
              <a:rPr lang="fr-FR" sz="3600" b="1" dirty="0" err="1">
                <a:latin typeface="Times New Roman" panose="02020603050405020304" pitchFamily="18" charset="0"/>
                <a:cs typeface="Times New Roman" panose="02020603050405020304" pitchFamily="18" charset="0"/>
              </a:rPr>
              <a:t>nghĩa</a:t>
            </a:r>
            <a:r>
              <a:rPr lang="vi-VN" sz="3600" b="1" dirty="0">
                <a:latin typeface="Times New Roman" panose="02020603050405020304" pitchFamily="18" charset="0"/>
                <a:cs typeface="Times New Roman" panose="02020603050405020304" pitchFamily="18" charset="0"/>
              </a:rPr>
              <a:t> nhan đề.</a:t>
            </a:r>
            <a:endParaRPr lang="en-US" sz="3600" dirty="0">
              <a:latin typeface="Times New Roman" panose="02020603050405020304" pitchFamily="18" charset="0"/>
              <a:cs typeface="Times New Roman" panose="02020603050405020304" pitchFamily="18" charset="0"/>
            </a:endParaRPr>
          </a:p>
          <a:p>
            <a:r>
              <a:rPr lang="vi-VN" sz="3600" dirty="0">
                <a:latin typeface="Times New Roman" panose="02020603050405020304" pitchFamily="18" charset="0"/>
                <a:cs typeface="Times New Roman" panose="02020603050405020304" pitchFamily="18" charset="0"/>
              </a:rPr>
              <a:t>- N</a:t>
            </a:r>
            <a:r>
              <a:rPr lang="en-US" sz="3600" dirty="0" err="1">
                <a:latin typeface="Times New Roman" panose="02020603050405020304" pitchFamily="18" charset="0"/>
                <a:cs typeface="Times New Roman" panose="02020603050405020304" pitchFamily="18" charset="0"/>
              </a:rPr>
              <a:t>han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đế</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ấn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tượng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nảy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nhi</a:t>
            </a:r>
            <a:r>
              <a:rPr lang="vi-VN" sz="3600" dirty="0">
                <a:latin typeface="Times New Roman" panose="02020603050405020304" pitchFamily="18" charset="0"/>
                <a:cs typeface="Times New Roman" panose="02020603050405020304" pitchFamily="18" charset="0"/>
              </a:rPr>
              <a:t>ề</a:t>
            </a:r>
            <a:r>
              <a:rPr lang="en-US" sz="3600" dirty="0">
                <a:latin typeface="Times New Roman" panose="02020603050405020304" pitchFamily="18" charset="0"/>
                <a:cs typeface="Times New Roman" panose="02020603050405020304" pitchFamily="18" charset="0"/>
              </a:rPr>
              <a:t>u </a:t>
            </a:r>
            <a:r>
              <a:rPr lang="en-US" sz="3600" dirty="0" err="1">
                <a:latin typeface="Times New Roman" panose="02020603050405020304" pitchFamily="18" charset="0"/>
                <a:cs typeface="Times New Roman" panose="02020603050405020304" pitchFamily="18" charset="0"/>
              </a:rPr>
              <a:t>suy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đoán</a:t>
            </a:r>
            <a:r>
              <a:rPr lang="vi-VN" sz="3600" dirty="0">
                <a:latin typeface="Times New Roman" panose="02020603050405020304" pitchFamily="18" charset="0"/>
                <a:cs typeface="Times New Roman" panose="02020603050405020304" pitchFamily="18" charset="0"/>
              </a:rPr>
              <a:t>, thể hiện sự quan sát thực tế của tác giả. </a:t>
            </a:r>
            <a:endParaRPr lang="en-US" sz="3600" dirty="0">
              <a:latin typeface="Times New Roman" panose="02020603050405020304" pitchFamily="18" charset="0"/>
              <a:cs typeface="Times New Roman" panose="02020603050405020304" pitchFamily="18" charset="0"/>
            </a:endParaRPr>
          </a:p>
          <a:p>
            <a:r>
              <a:rPr lang="vi-VN" sz="3600" dirty="0">
                <a:latin typeface="Times New Roman" panose="02020603050405020304" pitchFamily="18" charset="0"/>
                <a:cs typeface="Times New Roman" panose="02020603050405020304" pitchFamily="18" charset="0"/>
              </a:rPr>
              <a:t>- S</a:t>
            </a:r>
            <a:r>
              <a:rPr lang="en-US" sz="3600" dirty="0">
                <a:latin typeface="Times New Roman" panose="02020603050405020304" pitchFamily="18" charset="0"/>
                <a:cs typeface="Times New Roman" panose="02020603050405020304" pitchFamily="18" charset="0"/>
              </a:rPr>
              <a:t>ự </a:t>
            </a:r>
            <a:r>
              <a:rPr lang="en-US" sz="3600" dirty="0" err="1">
                <a:latin typeface="Times New Roman" panose="02020603050405020304" pitchFamily="18" charset="0"/>
                <a:cs typeface="Times New Roman" panose="02020603050405020304" pitchFamily="18" charset="0"/>
              </a:rPr>
              <a:t>biến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đổi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hậu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dẫn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nhiêu</a:t>
            </a:r>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sự </a:t>
            </a:r>
            <a:r>
              <a:rPr lang="en-US" sz="3600" dirty="0" err="1">
                <a:latin typeface="Times New Roman" panose="02020603050405020304" pitchFamily="18" charset="0"/>
                <a:cs typeface="Times New Roman" panose="02020603050405020304" pitchFamily="18" charset="0"/>
              </a:rPr>
              <a:t>vận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dường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như</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luật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sống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muôn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loài</a:t>
            </a:r>
            <a:r>
              <a:rPr lang="en-US" sz="3600" dirty="0">
                <a:latin typeface="Times New Roman" panose="02020603050405020304" pitchFamily="18" charset="0"/>
                <a:cs typeface="Times New Roman" panose="02020603050405020304" pitchFamily="18" charset="0"/>
              </a:rPr>
              <a:t>.</a:t>
            </a:r>
          </a:p>
          <a:p>
            <a:r>
              <a:rPr lang="vi-VN" sz="3600" dirty="0">
                <a:latin typeface="Times New Roman" panose="02020603050405020304" pitchFamily="18" charset="0"/>
                <a:cs typeface="Times New Roman" panose="02020603050405020304" pitchFamily="18" charset="0"/>
              </a:rPr>
              <a:t>-  Từ đó k</a:t>
            </a:r>
            <a:r>
              <a:rPr lang="fr-FR" sz="3600" dirty="0" err="1">
                <a:latin typeface="Times New Roman" panose="02020603050405020304" pitchFamily="18" charset="0"/>
                <a:cs typeface="Times New Roman" panose="02020603050405020304" pitchFamily="18" charset="0"/>
              </a:rPr>
              <a:t>êu</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gọi</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mọi</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người</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luôn</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phải</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có</a:t>
            </a:r>
            <a:r>
              <a:rPr lang="fr-FR" sz="3600" dirty="0">
                <a:latin typeface="Times New Roman" panose="02020603050405020304" pitchFamily="18" charset="0"/>
                <a:cs typeface="Times New Roman" panose="02020603050405020304" pitchFamily="18" charset="0"/>
              </a:rPr>
              <a:t> ý </a:t>
            </a:r>
            <a:r>
              <a:rPr lang="fr-FR" sz="3600" dirty="0" err="1">
                <a:latin typeface="Times New Roman" panose="02020603050405020304" pitchFamily="18" charset="0"/>
                <a:cs typeface="Times New Roman" panose="02020603050405020304" pitchFamily="18" charset="0"/>
              </a:rPr>
              <a:t>thức</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bảo</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vệ</a:t>
            </a:r>
            <a:r>
              <a:rPr lang="fr-FR"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T</a:t>
            </a:r>
            <a:r>
              <a:rPr lang="fr-FR" sz="3600" dirty="0" err="1">
                <a:latin typeface="Times New Roman" panose="02020603050405020304" pitchFamily="18" charset="0"/>
                <a:cs typeface="Times New Roman" panose="02020603050405020304" pitchFamily="18" charset="0"/>
              </a:rPr>
              <a:t>rái</a:t>
            </a:r>
            <a:r>
              <a:rPr lang="fr-FR"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Đ</a:t>
            </a:r>
            <a:r>
              <a:rPr lang="fr-FR" sz="3600" dirty="0" err="1">
                <a:latin typeface="Times New Roman" panose="02020603050405020304" pitchFamily="18" charset="0"/>
                <a:cs typeface="Times New Roman" panose="02020603050405020304" pitchFamily="18" charset="0"/>
              </a:rPr>
              <a:t>ất</a:t>
            </a:r>
            <a:r>
              <a:rPr lang="vi-VN" sz="3600" dirty="0">
                <a:latin typeface="Times New Roman" panose="02020603050405020304" pitchFamily="18" charset="0"/>
                <a:cs typeface="Times New Roman" panose="02020603050405020304" pitchFamily="18" charset="0"/>
              </a:rPr>
              <a:t>, giảm thiểu và khắc phục hiện tượng biến đổi khí hậu để cuộc sống chúng ta ít bị đe dọa, tác động.</a:t>
            </a:r>
            <a:endParaRPr lang="en-US" sz="3600" dirty="0">
              <a:latin typeface="Times New Roman" panose="02020603050405020304" pitchFamily="18" charset="0"/>
              <a:cs typeface="Times New Roman" panose="02020603050405020304" pitchFamily="18" charset="0"/>
            </a:endParaRPr>
          </a:p>
          <a:p>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1133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barn(inVertical)">
                                      <p:cBhvr>
                                        <p:cTn id="7" dur="500"/>
                                        <p:tgtEl>
                                          <p:spTgt spid="5">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barn(inVertical)">
                                      <p:cBhvr>
                                        <p:cTn id="12" dur="500"/>
                                        <p:tgtEl>
                                          <p:spTgt spid="5">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animEffect transition="in" filter="barn(inVertical)">
                                      <p:cBhvr>
                                        <p:cTn id="1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FFE561-8BC6-46E2-A5F4-47F6155CC960}"/>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9CF4ECE-660C-4ECF-868B-61F3A2287FAA}"/>
              </a:ext>
            </a:extLst>
          </p:cNvPr>
          <p:cNvSpPr txBox="1"/>
          <p:nvPr/>
        </p:nvSpPr>
        <p:spPr>
          <a:xfrm>
            <a:off x="4473963" y="398051"/>
            <a:ext cx="529839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LUYỆN</a:t>
            </a:r>
            <a:r>
              <a:rPr kumimoji="0" lang="vi-VN" sz="60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TẬP</a:t>
            </a:r>
            <a:endPar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a:extLst>
              <a:ext uri="{FF2B5EF4-FFF2-40B4-BE49-F238E27FC236}">
                <a16:creationId xmlns:a16="http://schemas.microsoft.com/office/drawing/2014/main" id="{0617FE04-BF16-4690-8597-C7A19B7C4BA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91556" l="5778" r="89778">
                        <a14:foregroundMark x1="8889" y1="41778" x2="8889" y2="41778"/>
                        <a14:foregroundMark x1="6222" y1="48889" x2="6222" y2="48889"/>
                        <a14:foregroundMark x1="45333" y1="90222" x2="45333" y2="90222"/>
                        <a14:foregroundMark x1="46222" y1="91556" x2="46222" y2="91556"/>
                      </a14:backgroundRemoval>
                    </a14:imgEffect>
                  </a14:imgLayer>
                </a14:imgProps>
              </a:ext>
            </a:extLst>
          </a:blip>
          <a:stretch>
            <a:fillRect/>
          </a:stretch>
        </p:blipFill>
        <p:spPr>
          <a:xfrm>
            <a:off x="2943777" y="3487089"/>
            <a:ext cx="4179383" cy="3768962"/>
          </a:xfrm>
          <a:prstGeom prst="rect">
            <a:avLst/>
          </a:prstGeom>
        </p:spPr>
      </p:pic>
      <p:sp>
        <p:nvSpPr>
          <p:cNvPr id="7" name="TextBox 6">
            <a:extLst>
              <a:ext uri="{FF2B5EF4-FFF2-40B4-BE49-F238E27FC236}">
                <a16:creationId xmlns:a16="http://schemas.microsoft.com/office/drawing/2014/main" id="{A9CF4ECE-660C-4ECF-868B-61F3A2287FAA}"/>
              </a:ext>
            </a:extLst>
          </p:cNvPr>
          <p:cNvSpPr txBox="1"/>
          <p:nvPr/>
        </p:nvSpPr>
        <p:spPr>
          <a:xfrm>
            <a:off x="2710064" y="1373233"/>
            <a:ext cx="8826191" cy="1938992"/>
          </a:xfrm>
          <a:prstGeom prst="rect">
            <a:avLst/>
          </a:prstGeom>
          <a:noFill/>
        </p:spPr>
        <p:txBody>
          <a:bodyPr wrap="square" rtlCol="0">
            <a:spAutoFit/>
          </a:bodyPr>
          <a:lstStyle/>
          <a:p>
            <a:pPr algn="ctr">
              <a:defRPr/>
            </a:pPr>
            <a:r>
              <a:rPr lang="vi-VN"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Em</a:t>
            </a: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quan sát được những hiện tượng thời tiết cực đoan nào thường xảy ra</a:t>
            </a:r>
            <a:r>
              <a:rPr lang="en-US" sz="4000" dirty="0">
                <a:latin typeface="Times New Roman" panose="02020603050405020304" pitchFamily="18" charset="0"/>
                <a:cs typeface="Times New Roman" panose="02020603050405020304" pitchFamily="18" charset="0"/>
              </a:rPr>
              <a:t> ở </a:t>
            </a:r>
            <a:r>
              <a:rPr lang="en-US" sz="4000" dirty="0" err="1">
                <a:latin typeface="Times New Roman" panose="02020603050405020304" pitchFamily="18" charset="0"/>
                <a:cs typeface="Times New Roman" panose="02020603050405020304" pitchFamily="18" charset="0"/>
              </a:rPr>
              <a:t>địa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em</a:t>
            </a:r>
            <a:r>
              <a:rPr lang="vi-VN" sz="4000" dirty="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2472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FFE561-8BC6-46E2-A5F4-47F6155CC960}"/>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9CF4ECE-660C-4ECF-868B-61F3A2287FAA}"/>
              </a:ext>
            </a:extLst>
          </p:cNvPr>
          <p:cNvSpPr txBox="1"/>
          <p:nvPr/>
        </p:nvSpPr>
        <p:spPr>
          <a:xfrm>
            <a:off x="4473963" y="398051"/>
            <a:ext cx="529839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LUYỆN</a:t>
            </a:r>
            <a:r>
              <a:rPr kumimoji="0" lang="vi-VN" sz="60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TẬP</a:t>
            </a:r>
            <a:endPar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A9CF4ECE-660C-4ECF-868B-61F3A2287FAA}"/>
              </a:ext>
            </a:extLst>
          </p:cNvPr>
          <p:cNvSpPr txBox="1"/>
          <p:nvPr/>
        </p:nvSpPr>
        <p:spPr>
          <a:xfrm>
            <a:off x="2710064" y="1091880"/>
            <a:ext cx="8826191" cy="5016758"/>
          </a:xfrm>
          <a:prstGeom prst="rect">
            <a:avLst/>
          </a:prstGeom>
          <a:noFill/>
        </p:spPr>
        <p:txBody>
          <a:bodyPr wrap="square" rtlCol="0">
            <a:spAutoFit/>
          </a:bodyPr>
          <a:lstStyle/>
          <a:p>
            <a:pPr algn="ctr">
              <a:defRPr/>
            </a:pPr>
            <a:r>
              <a:rPr lang="vi-VN" sz="4000" b="1" i="1" dirty="0">
                <a:latin typeface="+mj-lt"/>
              </a:rPr>
              <a:t>Những hiện tượng thời tiết cực đoan thường xảy ra:</a:t>
            </a:r>
          </a:p>
          <a:p>
            <a:pPr>
              <a:defRPr/>
            </a:pPr>
            <a:r>
              <a:rPr lang="vi-VN" sz="4000" dirty="0">
                <a:latin typeface="+mj-lt"/>
              </a:rPr>
              <a:t>                  - Bão lũ vào mùa hạ</a:t>
            </a:r>
          </a:p>
          <a:p>
            <a:pPr>
              <a:defRPr/>
            </a:pPr>
            <a:r>
              <a:rPr lang="vi-VN" sz="4000" dirty="0">
                <a:latin typeface="+mj-lt"/>
              </a:rPr>
              <a:t>                  - Hạn </a:t>
            </a:r>
            <a:r>
              <a:rPr lang="vi-VN" sz="4000" dirty="0">
                <a:latin typeface="Times New Roman" panose="02020603050405020304" pitchFamily="18" charset="0"/>
                <a:cs typeface="Times New Roman" panose="02020603050405020304" pitchFamily="18" charset="0"/>
              </a:rPr>
              <a:t>hán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kéo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dài</a:t>
            </a:r>
            <a:r>
              <a:rPr lang="en-US" sz="4000" dirty="0">
                <a:latin typeface="+mj-lt"/>
              </a:rPr>
              <a:t>.</a:t>
            </a:r>
            <a:endParaRPr lang="vi-VN" sz="4000" dirty="0">
              <a:latin typeface="+mj-lt"/>
            </a:endParaRPr>
          </a:p>
          <a:p>
            <a:pPr>
              <a:defRPr/>
            </a:pPr>
            <a:r>
              <a:rPr lang="vi-VN" sz="4000" dirty="0">
                <a:latin typeface="+mj-lt"/>
              </a:rPr>
              <a:t>                  - Nước biển dâng...</a:t>
            </a:r>
          </a:p>
          <a:p>
            <a:pPr>
              <a:defRPr/>
            </a:pPr>
            <a:r>
              <a:rPr lang="vi-VN" sz="4000" dirty="0">
                <a:latin typeface="Times New Roman" panose="02020603050405020304" pitchFamily="18" charset="0"/>
                <a:cs typeface="Times New Roman" panose="02020603050405020304" pitchFamily="18" charset="0"/>
              </a:rPr>
              <a:t>                  - </a:t>
            </a:r>
            <a:r>
              <a:rPr lang="en-US" sz="4000" dirty="0" err="1">
                <a:latin typeface="Times New Roman" panose="02020603050405020304" pitchFamily="18" charset="0"/>
                <a:cs typeface="Times New Roman" panose="02020603050405020304" pitchFamily="18" charset="0"/>
              </a:rPr>
              <a:t>mưa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cực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đoan</a:t>
            </a:r>
            <a:endParaRPr lang="vi-VN" sz="4000" dirty="0">
              <a:latin typeface="Times New Roman" panose="02020603050405020304" pitchFamily="18" charset="0"/>
              <a:cs typeface="Times New Roman" panose="02020603050405020304" pitchFamily="18" charset="0"/>
            </a:endParaRPr>
          </a:p>
          <a:p>
            <a:pPr>
              <a:defRPr/>
            </a:pP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                 - </a:t>
            </a:r>
            <a:r>
              <a:rPr lang="en-US" sz="4000" dirty="0" err="1">
                <a:latin typeface="Times New Roman" panose="02020603050405020304" pitchFamily="18" charset="0"/>
                <a:cs typeface="Times New Roman" panose="02020603050405020304" pitchFamily="18" charset="0"/>
              </a:rPr>
              <a:t>rét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đậm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rét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hại</a:t>
            </a:r>
            <a:r>
              <a:rPr lang="en-US" sz="4000" dirty="0">
                <a:latin typeface="Times New Roman" panose="02020603050405020304" pitchFamily="18" charset="0"/>
                <a:cs typeface="Times New Roman" panose="02020603050405020304" pitchFamily="18" charset="0"/>
              </a:rPr>
              <a:t> </a:t>
            </a:r>
            <a:endParaRPr lang="vi-VN" sz="4000" dirty="0">
              <a:latin typeface="Times New Roman" panose="02020603050405020304" pitchFamily="18" charset="0"/>
              <a:cs typeface="Times New Roman" panose="02020603050405020304" pitchFamily="18" charset="0"/>
            </a:endParaRPr>
          </a:p>
          <a:p>
            <a:pPr>
              <a:defRPr/>
            </a:pPr>
            <a:r>
              <a:rPr lang="vi-VN" sz="4000" dirty="0">
                <a:latin typeface="Times New Roman" panose="02020603050405020304" pitchFamily="18" charset="0"/>
                <a:cs typeface="Times New Roman" panose="02020603050405020304" pitchFamily="18" charset="0"/>
              </a:rPr>
              <a:t>                  - </a:t>
            </a:r>
            <a:r>
              <a:rPr lang="en-US" sz="4000" dirty="0" err="1">
                <a:latin typeface="Times New Roman" panose="02020603050405020304" pitchFamily="18" charset="0"/>
                <a:cs typeface="Times New Roman" panose="02020603050405020304" pitchFamily="18" charset="0"/>
              </a:rPr>
              <a:t>xâm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nhập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mặn</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8550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arn(inVertic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barn(inVertical)">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barn(inVertical)">
                                      <p:cBhvr>
                                        <p:cTn id="27" dur="500"/>
                                        <p:tgtEl>
                                          <p:spTgt spid="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barn(inVertical)">
                                      <p:cBhvr>
                                        <p:cTn id="32" dur="500"/>
                                        <p:tgtEl>
                                          <p:spTgt spid="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Effect transition="in" filter="barn(inVertical)">
                                      <p:cBhvr>
                                        <p:cTn id="37" dur="500"/>
                                        <p:tgtEl>
                                          <p:spTgt spid="7">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7">
                                            <p:txEl>
                                              <p:pRg st="6" end="6"/>
                                            </p:txEl>
                                          </p:spTgt>
                                        </p:tgtEl>
                                        <p:attrNameLst>
                                          <p:attrName>style.visibility</p:attrName>
                                        </p:attrNameLst>
                                      </p:cBhvr>
                                      <p:to>
                                        <p:strVal val="visible"/>
                                      </p:to>
                                    </p:set>
                                    <p:animEffect transition="in" filter="barn(inVertical)">
                                      <p:cBhvr>
                                        <p:cTn id="42"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FFE561-8BC6-46E2-A5F4-47F6155CC960}"/>
              </a:ext>
            </a:extLst>
          </p:cNvPr>
          <p:cNvPicPr>
            <a:picLocks noChangeAspect="1"/>
          </p:cNvPicPr>
          <p:nvPr/>
        </p:nvPicPr>
        <p:blipFill>
          <a:blip r:embed="rId2"/>
          <a:stretch>
            <a:fillRect/>
          </a:stretch>
        </p:blipFill>
        <p:spPr>
          <a:xfrm>
            <a:off x="0" y="13083"/>
            <a:ext cx="12192000" cy="6858000"/>
          </a:xfrm>
          <a:prstGeom prst="rect">
            <a:avLst/>
          </a:prstGeom>
        </p:spPr>
      </p:pic>
      <p:sp>
        <p:nvSpPr>
          <p:cNvPr id="5" name="TextBox 4">
            <a:extLst>
              <a:ext uri="{FF2B5EF4-FFF2-40B4-BE49-F238E27FC236}">
                <a16:creationId xmlns:a16="http://schemas.microsoft.com/office/drawing/2014/main" id="{A9CF4ECE-660C-4ECF-868B-61F3A2287FAA}"/>
              </a:ext>
            </a:extLst>
          </p:cNvPr>
          <p:cNvSpPr txBox="1"/>
          <p:nvPr/>
        </p:nvSpPr>
        <p:spPr>
          <a:xfrm>
            <a:off x="4245979" y="832210"/>
            <a:ext cx="529839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VẬN DỤNG</a:t>
            </a:r>
          </a:p>
        </p:txBody>
      </p:sp>
      <p:pic>
        <p:nvPicPr>
          <p:cNvPr id="6" name="Picture 5">
            <a:extLst>
              <a:ext uri="{FF2B5EF4-FFF2-40B4-BE49-F238E27FC236}">
                <a16:creationId xmlns:a16="http://schemas.microsoft.com/office/drawing/2014/main" id="{0617FE04-BF16-4690-8597-C7A19B7C4BA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91556" l="5778" r="89778">
                        <a14:foregroundMark x1="8889" y1="41778" x2="8889" y2="41778"/>
                        <a14:foregroundMark x1="6222" y1="48889" x2="6222" y2="48889"/>
                        <a14:foregroundMark x1="45333" y1="90222" x2="45333" y2="90222"/>
                        <a14:foregroundMark x1="46222" y1="91556" x2="46222" y2="91556"/>
                      </a14:backgroundRemoval>
                    </a14:imgEffect>
                  </a14:imgLayer>
                </a14:imgProps>
              </a:ext>
            </a:extLst>
          </a:blip>
          <a:stretch>
            <a:fillRect/>
          </a:stretch>
        </p:blipFill>
        <p:spPr>
          <a:xfrm>
            <a:off x="1722533" y="2803175"/>
            <a:ext cx="4179383" cy="3768962"/>
          </a:xfrm>
          <a:prstGeom prst="rect">
            <a:avLst/>
          </a:prstGeom>
        </p:spPr>
      </p:pic>
      <p:sp>
        <p:nvSpPr>
          <p:cNvPr id="7" name="TextBox 6">
            <a:extLst>
              <a:ext uri="{FF2B5EF4-FFF2-40B4-BE49-F238E27FC236}">
                <a16:creationId xmlns:a16="http://schemas.microsoft.com/office/drawing/2014/main" id="{A9CF4ECE-660C-4ECF-868B-61F3A2287FAA}"/>
              </a:ext>
            </a:extLst>
          </p:cNvPr>
          <p:cNvSpPr txBox="1"/>
          <p:nvPr/>
        </p:nvSpPr>
        <p:spPr>
          <a:xfrm>
            <a:off x="2647626" y="1847873"/>
            <a:ext cx="9075449" cy="2123658"/>
          </a:xfrm>
          <a:prstGeom prst="rect">
            <a:avLst/>
          </a:prstGeom>
          <a:noFill/>
        </p:spPr>
        <p:txBody>
          <a:bodyPr wrap="square" rtlCol="0">
            <a:spAutoFit/>
          </a:bodyPr>
          <a:lstStyle/>
          <a:p>
            <a:pPr lvl="0" algn="ctr">
              <a:defRPr/>
            </a:pPr>
            <a:r>
              <a:rPr lang="vi-VN" sz="4400" i="1" dirty="0">
                <a:latin typeface="+mj-lt"/>
              </a:rPr>
              <a:t>Em hãy trình bày một số giải pháp để hạn chế sự tác động của biến đổi khí hậu?</a:t>
            </a:r>
            <a:endParaRPr kumimoji="0" lang="en-US" sz="4400" b="1" i="0" u="none" strike="noStrike" kern="1200" cap="none" spc="0" normalizeH="0" baseline="0" noProof="0" dirty="0">
              <a:ln>
                <a:noFill/>
              </a:ln>
              <a:solidFill>
                <a:srgbClr val="FF0000"/>
              </a:solidFill>
              <a:effectLst/>
              <a:uLnTx/>
              <a:uFillTx/>
              <a:latin typeface="+mj-lt"/>
              <a:cs typeface="Times New Roman" panose="02020603050405020304" pitchFamily="18" charset="0"/>
            </a:endParaRPr>
          </a:p>
        </p:txBody>
      </p:sp>
    </p:spTree>
    <p:extLst>
      <p:ext uri="{BB962C8B-B14F-4D97-AF65-F5344CB8AC3E}">
        <p14:creationId xmlns:p14="http://schemas.microsoft.com/office/powerpoint/2010/main" val="41731643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9CF4ECE-660C-4ECF-868B-61F3A2287FAA}"/>
              </a:ext>
            </a:extLst>
          </p:cNvPr>
          <p:cNvSpPr txBox="1"/>
          <p:nvPr/>
        </p:nvSpPr>
        <p:spPr>
          <a:xfrm>
            <a:off x="3812224" y="38036"/>
            <a:ext cx="529839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VẬN DỤNG</a:t>
            </a:r>
          </a:p>
        </p:txBody>
      </p:sp>
      <p:pic>
        <p:nvPicPr>
          <p:cNvPr id="6" name="Picture 5">
            <a:extLst>
              <a:ext uri="{FF2B5EF4-FFF2-40B4-BE49-F238E27FC236}">
                <a16:creationId xmlns:a16="http://schemas.microsoft.com/office/drawing/2014/main" id="{0617FE04-BF16-4690-8597-C7A19B7C4BA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8" b="91556" l="5778" r="89778">
                        <a14:foregroundMark x1="8889" y1="41778" x2="8889" y2="41778"/>
                        <a14:foregroundMark x1="6222" y1="48889" x2="6222" y2="48889"/>
                        <a14:foregroundMark x1="45333" y1="90222" x2="45333" y2="90222"/>
                        <a14:foregroundMark x1="46222" y1="91556" x2="46222" y2="91556"/>
                      </a14:backgroundRemoval>
                    </a14:imgEffect>
                  </a14:imgLayer>
                </a14:imgProps>
              </a:ext>
            </a:extLst>
          </a:blip>
          <a:stretch>
            <a:fillRect/>
          </a:stretch>
        </p:blipFill>
        <p:spPr>
          <a:xfrm>
            <a:off x="8651631" y="3469745"/>
            <a:ext cx="4179383" cy="3768962"/>
          </a:xfrm>
          <a:prstGeom prst="rect">
            <a:avLst/>
          </a:prstGeom>
        </p:spPr>
      </p:pic>
      <p:sp>
        <p:nvSpPr>
          <p:cNvPr id="7" name="TextBox 6">
            <a:extLst>
              <a:ext uri="{FF2B5EF4-FFF2-40B4-BE49-F238E27FC236}">
                <a16:creationId xmlns:a16="http://schemas.microsoft.com/office/drawing/2014/main" id="{A9CF4ECE-660C-4ECF-868B-61F3A2287FAA}"/>
              </a:ext>
            </a:extLst>
          </p:cNvPr>
          <p:cNvSpPr txBox="1"/>
          <p:nvPr/>
        </p:nvSpPr>
        <p:spPr>
          <a:xfrm>
            <a:off x="1" y="1053699"/>
            <a:ext cx="12192000" cy="6186309"/>
          </a:xfrm>
          <a:prstGeom prst="rect">
            <a:avLst/>
          </a:prstGeom>
          <a:noFill/>
        </p:spPr>
        <p:txBody>
          <a:bodyPr wrap="square" rtlCol="0">
            <a:spAutoFit/>
          </a:bodyPr>
          <a:lstStyle/>
          <a:p>
            <a:pPr lvl="0" algn="ctr">
              <a:defRPr/>
            </a:pPr>
            <a:r>
              <a:rPr lang="vi-VN" sz="4400" i="1" dirty="0">
                <a:latin typeface="+mj-lt"/>
              </a:rPr>
              <a:t>Một số giải pháp để hạn chế sự tác động của biến đổi khí hậu:</a:t>
            </a:r>
          </a:p>
          <a:p>
            <a:pPr marL="571500" lvl="0" indent="-571500">
              <a:buFontTx/>
              <a:buChar char="-"/>
              <a:defRPr/>
            </a:pPr>
            <a:r>
              <a:rPr kumimoji="0" lang="vi-VN" sz="4400" u="none" strike="noStrike" kern="1200" cap="none" spc="0" normalizeH="0" baseline="0" noProof="0" dirty="0">
                <a:ln>
                  <a:noFill/>
                </a:ln>
                <a:solidFill>
                  <a:schemeClr val="tx1">
                    <a:lumMod val="95000"/>
                    <a:lumOff val="5000"/>
                  </a:schemeClr>
                </a:solidFill>
                <a:effectLst/>
                <a:uLnTx/>
                <a:uFillTx/>
                <a:latin typeface="+mj-lt"/>
                <a:cs typeface="Times New Roman" panose="02020603050405020304" pitchFamily="18" charset="0"/>
              </a:rPr>
              <a:t>Trồng nhiều</a:t>
            </a:r>
            <a:r>
              <a:rPr kumimoji="0" lang="vi-VN" sz="4400" u="none" strike="noStrike" kern="1200" cap="none" spc="0" normalizeH="0" noProof="0" dirty="0">
                <a:ln>
                  <a:noFill/>
                </a:ln>
                <a:solidFill>
                  <a:schemeClr val="tx1">
                    <a:lumMod val="95000"/>
                    <a:lumOff val="5000"/>
                  </a:schemeClr>
                </a:solidFill>
                <a:effectLst/>
                <a:uLnTx/>
                <a:uFillTx/>
                <a:latin typeface="+mj-lt"/>
                <a:cs typeface="Times New Roman" panose="02020603050405020304" pitchFamily="18" charset="0"/>
              </a:rPr>
              <a:t> cây xanh.</a:t>
            </a:r>
          </a:p>
          <a:p>
            <a:pPr marL="571500" lvl="0" indent="-571500">
              <a:buFontTx/>
              <a:buChar char="-"/>
              <a:defRPr/>
            </a:pPr>
            <a:r>
              <a:rPr lang="vi-VN" sz="4400" noProof="0" dirty="0">
                <a:solidFill>
                  <a:schemeClr val="tx1">
                    <a:lumMod val="95000"/>
                    <a:lumOff val="5000"/>
                  </a:schemeClr>
                </a:solidFill>
                <a:latin typeface="+mj-lt"/>
                <a:cs typeface="Times New Roman" panose="02020603050405020304" pitchFamily="18" charset="0"/>
              </a:rPr>
              <a:t>Trồng các loại cây có tác dụng giữ đất (tre)</a:t>
            </a:r>
          </a:p>
          <a:p>
            <a:pPr marL="571500" lvl="0" indent="-571500">
              <a:buFontTx/>
              <a:buChar char="-"/>
              <a:defRPr/>
            </a:pPr>
            <a:r>
              <a:rPr kumimoji="0" lang="vi-VN" sz="4400" u="none" strike="noStrike" kern="1200" cap="none" spc="0" normalizeH="0" baseline="0" dirty="0">
                <a:ln>
                  <a:noFill/>
                </a:ln>
                <a:solidFill>
                  <a:schemeClr val="tx1">
                    <a:lumMod val="95000"/>
                    <a:lumOff val="5000"/>
                  </a:schemeClr>
                </a:solidFill>
                <a:effectLst/>
                <a:uLnTx/>
                <a:uFillTx/>
                <a:latin typeface="+mj-lt"/>
                <a:cs typeface="Times New Roman" panose="02020603050405020304" pitchFamily="18" charset="0"/>
              </a:rPr>
              <a:t>Xây</a:t>
            </a:r>
            <a:r>
              <a:rPr kumimoji="0" lang="vi-VN" sz="4400" u="none" strike="noStrike" kern="1200" cap="none" spc="0" normalizeH="0" dirty="0">
                <a:ln>
                  <a:noFill/>
                </a:ln>
                <a:solidFill>
                  <a:schemeClr val="tx1">
                    <a:lumMod val="95000"/>
                    <a:lumOff val="5000"/>
                  </a:schemeClr>
                </a:solidFill>
                <a:effectLst/>
                <a:uLnTx/>
                <a:uFillTx/>
                <a:latin typeface="+mj-lt"/>
                <a:cs typeface="Times New Roman" panose="02020603050405020304" pitchFamily="18" charset="0"/>
              </a:rPr>
              <a:t> dựng hệ thống đê điều, thủy lợi điều tiết nước.</a:t>
            </a:r>
          </a:p>
          <a:p>
            <a:pPr lvl="0">
              <a:defRPr/>
            </a:pPr>
            <a:r>
              <a:rPr kumimoji="0" lang="vi-VN" sz="4400" u="none" strike="noStrike" kern="1200" cap="none" spc="0" normalizeH="0" dirty="0">
                <a:ln>
                  <a:noFill/>
                </a:ln>
                <a:solidFill>
                  <a:schemeClr val="tx1">
                    <a:lumMod val="95000"/>
                    <a:lumOff val="5000"/>
                  </a:schemeClr>
                </a:solidFill>
                <a:effectLst/>
                <a:uLnTx/>
                <a:uFillTx/>
                <a:latin typeface="+mj-lt"/>
                <a:cs typeface="Times New Roman" panose="02020603050405020304" pitchFamily="18" charset="0"/>
              </a:rPr>
              <a:t>-   Giảm thiểu rác thải gây ô nhiễm</a:t>
            </a:r>
          </a:p>
          <a:p>
            <a:pPr lvl="0">
              <a:defRPr/>
            </a:pPr>
            <a:r>
              <a:rPr kumimoji="0" lang="vi-VN" sz="4400" u="none" strike="noStrike" kern="1200" cap="none" spc="0" normalizeH="0" dirty="0">
                <a:ln>
                  <a:noFill/>
                </a:ln>
                <a:solidFill>
                  <a:schemeClr val="tx1">
                    <a:lumMod val="95000"/>
                    <a:lumOff val="5000"/>
                  </a:schemeClr>
                </a:solidFill>
                <a:effectLst/>
                <a:uLnTx/>
                <a:uFillTx/>
                <a:latin typeface="+mj-lt"/>
                <a:cs typeface="Times New Roman" panose="02020603050405020304" pitchFamily="18" charset="0"/>
              </a:rPr>
              <a:t>    ...</a:t>
            </a:r>
          </a:p>
          <a:p>
            <a:pPr marL="571500" lvl="0" indent="-571500">
              <a:buFontTx/>
              <a:buChar char="-"/>
              <a:defRPr/>
            </a:pPr>
            <a:endParaRPr kumimoji="0" lang="en-US" sz="4400" b="1" i="0" u="none" strike="noStrike" kern="1200" cap="none" spc="0" normalizeH="0" baseline="0" noProof="0" dirty="0">
              <a:ln>
                <a:noFill/>
              </a:ln>
              <a:solidFill>
                <a:srgbClr val="FF0000"/>
              </a:solidFill>
              <a:effectLst/>
              <a:uLnTx/>
              <a:uFillTx/>
              <a:latin typeface="+mj-lt"/>
              <a:cs typeface="Times New Roman" panose="02020603050405020304" pitchFamily="18" charset="0"/>
            </a:endParaRPr>
          </a:p>
        </p:txBody>
      </p:sp>
    </p:spTree>
    <p:extLst>
      <p:ext uri="{BB962C8B-B14F-4D97-AF65-F5344CB8AC3E}">
        <p14:creationId xmlns:p14="http://schemas.microsoft.com/office/powerpoint/2010/main" val="2109885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barn(inVertical)">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barn(inVertical)">
                                      <p:cBhvr>
                                        <p:cTn id="2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video biến đổi khí hậu">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5646739"/>
          </a:xfrm>
        </p:spPr>
      </p:pic>
    </p:spTree>
    <p:extLst>
      <p:ext uri="{BB962C8B-B14F-4D97-AF65-F5344CB8AC3E}">
        <p14:creationId xmlns:p14="http://schemas.microsoft.com/office/powerpoint/2010/main" val="38532732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3479497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pattFill prst="pct70">
          <a:fgClr>
            <a:schemeClr val="accent1"/>
          </a:fgClr>
          <a:bgClr>
            <a:schemeClr val="bg1"/>
          </a:bgClr>
        </a:pattFill>
        <a:effectLst/>
      </p:bgPr>
    </p:bg>
    <p:spTree>
      <p:nvGrpSpPr>
        <p:cNvPr id="1" name=""/>
        <p:cNvGrpSpPr/>
        <p:nvPr/>
      </p:nvGrpSpPr>
      <p:grpSpPr>
        <a:xfrm>
          <a:off x="0" y="0"/>
          <a:ext cx="0" cy="0"/>
          <a:chOff x="0" y="0"/>
          <a:chExt cx="0" cy="0"/>
        </a:xfrm>
      </p:grpSpPr>
      <p:sp>
        <p:nvSpPr>
          <p:cNvPr id="5" name="AutoShape 49">
            <a:extLst>
              <a:ext uri="{FF2B5EF4-FFF2-40B4-BE49-F238E27FC236}">
                <a16:creationId xmlns:a16="http://schemas.microsoft.com/office/drawing/2014/main" id="{C1F2427A-28F3-44F4-AE14-56FA8FF5871D}"/>
              </a:ext>
            </a:extLst>
          </p:cNvPr>
          <p:cNvSpPr>
            <a:spLocks noChangeArrowheads="1"/>
          </p:cNvSpPr>
          <p:nvPr/>
        </p:nvSpPr>
        <p:spPr bwMode="auto">
          <a:xfrm>
            <a:off x="1236995" y="-375138"/>
            <a:ext cx="11511644" cy="5400446"/>
          </a:xfrm>
          <a:prstGeom prst="cloudCallout">
            <a:avLst>
              <a:gd name="adj1" fmla="val 23250"/>
              <a:gd name="adj2" fmla="val 82380"/>
            </a:avLst>
          </a:prstGeom>
          <a:solidFill>
            <a:srgbClr val="92D050"/>
          </a:solidFill>
          <a:ln w="12700">
            <a:solidFill>
              <a:srgbClr val="666699"/>
            </a:solidFill>
            <a:round/>
            <a:headEnd/>
            <a:tailEnd/>
          </a:ln>
          <a:effectLst>
            <a:outerShdw dist="35921" dir="2700000" sy="50000" kx="2115830" algn="bl" rotWithShape="0">
              <a:srgbClr val="C0C0C0">
                <a:alpha val="79999"/>
              </a:srgbClr>
            </a:outerShdw>
          </a:effec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400" b="1" dirty="0">
              <a:solidFill>
                <a:schemeClr val="bg1"/>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6B2BE3D6-05CD-4609-AEF8-E22CF6381F2A}"/>
              </a:ext>
            </a:extLst>
          </p:cNvPr>
          <p:cNvSpPr txBox="1"/>
          <p:nvPr/>
        </p:nvSpPr>
        <p:spPr>
          <a:xfrm>
            <a:off x="2801258" y="1160693"/>
            <a:ext cx="8461828" cy="2585323"/>
          </a:xfrm>
          <a:prstGeom prst="rect">
            <a:avLst/>
          </a:prstGeom>
          <a:noFill/>
        </p:spPr>
        <p:txBody>
          <a:bodyPr wrap="square" rtlCol="0">
            <a:spAutoFit/>
          </a:bodyPr>
          <a:lstStyle/>
          <a:p>
            <a:r>
              <a:rPr lang="en-US" sz="4800" i="1" dirty="0" err="1">
                <a:latin typeface="Times New Roman" panose="02020603050405020304" pitchFamily="18" charset="0"/>
                <a:cs typeface="Times New Roman" panose="02020603050405020304" pitchFamily="18" charset="0"/>
              </a:rPr>
              <a:t>Em</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hãy</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cho</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biết</a:t>
            </a:r>
            <a:r>
              <a:rPr lang="en-US" sz="4800" i="1" dirty="0">
                <a:latin typeface="Times New Roman" panose="02020603050405020304" pitchFamily="18" charset="0"/>
                <a:cs typeface="Times New Roman" panose="02020603050405020304" pitchFamily="18" charset="0"/>
              </a:rPr>
              <a:t> video </a:t>
            </a:r>
            <a:r>
              <a:rPr lang="en-US" sz="4800" i="1" dirty="0" err="1">
                <a:latin typeface="Times New Roman" panose="02020603050405020304" pitchFamily="18" charset="0"/>
                <a:cs typeface="Times New Roman" panose="02020603050405020304" pitchFamily="18" charset="0"/>
              </a:rPr>
              <a:t>đề</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cập</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nội</a:t>
            </a:r>
            <a:r>
              <a:rPr lang="en-US" sz="4800" i="1" dirty="0">
                <a:latin typeface="Times New Roman" panose="02020603050405020304" pitchFamily="18" charset="0"/>
                <a:cs typeface="Times New Roman" panose="02020603050405020304" pitchFamily="18" charset="0"/>
              </a:rPr>
              <a:t> dung </a:t>
            </a:r>
            <a:r>
              <a:rPr lang="en-US" sz="4800" i="1" dirty="0" err="1">
                <a:latin typeface="Times New Roman" panose="02020603050405020304" pitchFamily="18" charset="0"/>
                <a:cs typeface="Times New Roman" panose="02020603050405020304" pitchFamily="18" charset="0"/>
              </a:rPr>
              <a:t>gì</a:t>
            </a:r>
            <a:r>
              <a:rPr lang="en-US" sz="4800" i="1" dirty="0">
                <a:latin typeface="Times New Roman" panose="02020603050405020304" pitchFamily="18" charset="0"/>
                <a:cs typeface="Times New Roman" panose="02020603050405020304" pitchFamily="18" charset="0"/>
              </a:rPr>
              <a:t> ? </a:t>
            </a:r>
            <a:r>
              <a:rPr lang="vi-VN" sz="4800" i="1" dirty="0">
                <a:latin typeface="Times New Roman" panose="02020603050405020304" pitchFamily="18" charset="0"/>
                <a:cs typeface="Times New Roman" panose="02020603050405020304" pitchFamily="18" charset="0"/>
              </a:rPr>
              <a:t>Những thông tin từ video </a:t>
            </a:r>
            <a:r>
              <a:rPr lang="en-US" sz="4800" i="1" dirty="0" err="1">
                <a:latin typeface="Times New Roman" panose="02020603050405020304" pitchFamily="18" charset="0"/>
                <a:cs typeface="Times New Roman" panose="02020603050405020304" pitchFamily="18" charset="0"/>
              </a:rPr>
              <a:t>gợi</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cho</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em</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suy</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nghĩ</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gì</a:t>
            </a:r>
            <a:r>
              <a:rPr lang="en-US" sz="4800" i="1" dirty="0">
                <a:latin typeface="Times New Roman" panose="02020603050405020304" pitchFamily="18" charset="0"/>
                <a:cs typeface="Times New Roman" panose="02020603050405020304" pitchFamily="18" charset="0"/>
              </a:rPr>
              <a:t>?</a:t>
            </a:r>
            <a:endParaRPr lang="en-US" sz="48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3769549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256E35D-843F-4FAD-ACEC-BA85601E9424}"/>
              </a:ext>
            </a:extLst>
          </p:cNvPr>
          <p:cNvSpPr txBox="1"/>
          <p:nvPr/>
        </p:nvSpPr>
        <p:spPr>
          <a:xfrm>
            <a:off x="0" y="98061"/>
            <a:ext cx="6380415"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I</a:t>
            </a:r>
            <a:r>
              <a:rPr lang="vi-VN" sz="4000" b="1" dirty="0">
                <a:latin typeface="Times New Roman" panose="02020603050405020304" pitchFamily="18" charset="0"/>
                <a:cs typeface="Times New Roman" panose="02020603050405020304" pitchFamily="18" charset="0"/>
              </a:rPr>
              <a:t>.</a:t>
            </a:r>
            <a:r>
              <a:rPr lang="en-US" sz="4000" b="1" dirty="0">
                <a:latin typeface="Times New Roman" panose="02020603050405020304" pitchFamily="18" charset="0"/>
                <a:cs typeface="Times New Roman" panose="02020603050405020304" pitchFamily="18" charset="0"/>
              </a:rPr>
              <a:t> </a:t>
            </a:r>
            <a:r>
              <a:rPr lang="vi-VN" sz="4000" b="1" dirty="0">
                <a:latin typeface="Times New Roman" panose="02020603050405020304" pitchFamily="18" charset="0"/>
                <a:cs typeface="Times New Roman" panose="02020603050405020304" pitchFamily="18" charset="0"/>
              </a:rPr>
              <a:t>TÌM HIỂU CHUNG</a:t>
            </a:r>
            <a:endParaRPr lang="en-US" sz="40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BC6C897-4DC6-4838-A49C-9EAE8F48160E}"/>
              </a:ext>
            </a:extLst>
          </p:cNvPr>
          <p:cNvSpPr txBox="1"/>
          <p:nvPr/>
        </p:nvSpPr>
        <p:spPr>
          <a:xfrm>
            <a:off x="0" y="780543"/>
            <a:ext cx="9699585" cy="1046440"/>
          </a:xfrm>
          <a:prstGeom prst="rect">
            <a:avLst/>
          </a:prstGeom>
          <a:noFill/>
        </p:spPr>
        <p:txBody>
          <a:bodyPr wrap="square" rtlCol="0">
            <a:spAutoFit/>
          </a:bodyPr>
          <a:lstStyle/>
          <a:p>
            <a:r>
              <a:rPr lang="vi-VN" sz="4400" b="1" dirty="0">
                <a:effectLst/>
                <a:latin typeface="Times New Roman" panose="02020603050405020304" pitchFamily="18" charset="0"/>
                <a:ea typeface="Times New Roman" panose="02020603050405020304" pitchFamily="18" charset="0"/>
              </a:rPr>
              <a:t>1. Tác giả</a:t>
            </a:r>
            <a:endParaRPr lang="en-US" sz="4400" dirty="0">
              <a:effectLst/>
              <a:latin typeface="Times New Roman" panose="02020603050405020304" pitchFamily="18" charset="0"/>
              <a:ea typeface="Times New Roman" panose="02020603050405020304" pitchFamily="18" charset="0"/>
            </a:endParaRPr>
          </a:p>
          <a:p>
            <a:endParaRPr lang="en-US" sz="1600" dirty="0"/>
          </a:p>
        </p:txBody>
      </p:sp>
      <p:sp>
        <p:nvSpPr>
          <p:cNvPr id="8" name="TextBox 7">
            <a:extLst>
              <a:ext uri="{FF2B5EF4-FFF2-40B4-BE49-F238E27FC236}">
                <a16:creationId xmlns:a16="http://schemas.microsoft.com/office/drawing/2014/main" id="{8BC6C897-4DC6-4838-A49C-9EAE8F48160E}"/>
              </a:ext>
            </a:extLst>
          </p:cNvPr>
          <p:cNvSpPr txBox="1"/>
          <p:nvPr/>
        </p:nvSpPr>
        <p:spPr>
          <a:xfrm>
            <a:off x="98474" y="1664510"/>
            <a:ext cx="8369102" cy="5940088"/>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Thô-mát</a:t>
            </a:r>
            <a:r>
              <a:rPr lang="en-US" sz="3200" dirty="0">
                <a:latin typeface="Times New Roman" panose="02020603050405020304" pitchFamily="18" charset="0"/>
                <a:cs typeface="Times New Roman" panose="02020603050405020304" pitchFamily="18" charset="0"/>
              </a:rPr>
              <a:t> L. </a:t>
            </a:r>
            <a:r>
              <a:rPr lang="en-US" sz="3200" dirty="0" err="1">
                <a:latin typeface="Times New Roman" panose="02020603050405020304" pitchFamily="18" charset="0"/>
                <a:cs typeface="Times New Roman" panose="02020603050405020304" pitchFamily="18" charset="0"/>
              </a:rPr>
              <a:t>Phrít-man</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1953),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St.Louis</a:t>
            </a:r>
            <a:r>
              <a:rPr lang="en-US" sz="3200" dirty="0">
                <a:latin typeface="Times New Roman" panose="02020603050405020304" pitchFamily="18" charset="0"/>
                <a:cs typeface="Times New Roman" panose="02020603050405020304" pitchFamily="18" charset="0"/>
              </a:rPr>
              <a:t> Park, </a:t>
            </a:r>
            <a:r>
              <a:rPr lang="en-US" sz="3200" dirty="0" err="1">
                <a:latin typeface="Times New Roman" panose="02020603050405020304" pitchFamily="18" charset="0"/>
                <a:cs typeface="Times New Roman" panose="02020603050405020304" pitchFamily="18" charset="0"/>
              </a:rPr>
              <a:t>một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vùng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ngoại</a:t>
            </a:r>
            <a:r>
              <a:rPr lang="en-US" sz="3200" dirty="0">
                <a:latin typeface="Times New Roman" panose="02020603050405020304" pitchFamily="18" charset="0"/>
                <a:cs typeface="Times New Roman" panose="02020603050405020304" pitchFamily="18" charset="0"/>
              </a:rPr>
              <a:t> ô </a:t>
            </a:r>
            <a:r>
              <a:rPr lang="en-US" sz="3200" dirty="0" err="1">
                <a:latin typeface="Times New Roman" panose="02020603050405020304" pitchFamily="18" charset="0"/>
                <a:cs typeface="Times New Roman" panose="02020603050405020304" pitchFamily="18" charset="0"/>
              </a:rPr>
              <a:t>của</a:t>
            </a:r>
            <a:r>
              <a:rPr lang="en-US" sz="3200" dirty="0">
                <a:latin typeface="Times New Roman" panose="02020603050405020304" pitchFamily="18" charset="0"/>
                <a:cs typeface="Times New Roman" panose="02020603050405020304" pitchFamily="18" charset="0"/>
              </a:rPr>
              <a:t> Minneapolis.</a:t>
            </a:r>
            <a:br>
              <a:rPr lang="en-US" sz="3200" dirty="0">
                <a:latin typeface="Times New Roman" panose="02020603050405020304" pitchFamily="18" charset="0"/>
                <a:cs typeface="Times New Roman" panose="02020603050405020304" pitchFamily="18" charset="0"/>
              </a:rPr>
            </a:br>
            <a:r>
              <a:rPr lang="vi-VN" sz="3200" b="1" dirty="0">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Là </a:t>
            </a:r>
            <a:r>
              <a:rPr lang="en-US" sz="3200" dirty="0" err="1">
                <a:latin typeface="Times New Roman" panose="02020603050405020304" pitchFamily="18" charset="0"/>
                <a:cs typeface="Times New Roman" panose="02020603050405020304" pitchFamily="18" charset="0"/>
              </a:rPr>
              <a:t>nhà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người</a:t>
            </a:r>
            <a:r>
              <a:rPr lang="en-US" sz="3200" dirty="0">
                <a:latin typeface="Times New Roman" panose="02020603050405020304" pitchFamily="18" charset="0"/>
                <a:cs typeface="Times New Roman" panose="02020603050405020304" pitchFamily="18" charset="0"/>
              </a:rPr>
              <a:t> Mỹ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uy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trách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mục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các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đê</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quốc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tê</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báo</a:t>
            </a:r>
            <a:r>
              <a:rPr lang="en-US" sz="3200" dirty="0">
                <a:latin typeface="Times New Roman" panose="02020603050405020304" pitchFamily="18" charset="0"/>
                <a:cs typeface="Times New Roman" panose="02020603050405020304" pitchFamily="18" charset="0"/>
              </a:rPr>
              <a:t> New York Times, </a:t>
            </a:r>
            <a:r>
              <a:rPr lang="en-US" sz="3200" dirty="0" err="1">
                <a:latin typeface="Times New Roman" panose="02020603050405020304" pitchFamily="18" charset="0"/>
                <a:cs typeface="Times New Roman" panose="02020603050405020304" pitchFamily="18" charset="0"/>
              </a:rPr>
              <a:t>chuyên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dõi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vấn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mang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tín</a:t>
            </a:r>
            <a:r>
              <a:rPr lang="vi-VN" sz="3200" dirty="0">
                <a:latin typeface="Times New Roman" panose="02020603050405020304" pitchFamily="18" charset="0"/>
                <a:cs typeface="Times New Roman" panose="02020603050405020304" pitchFamily="18" charset="0"/>
              </a:rPr>
              <a:t>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vấn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trường</a:t>
            </a:r>
            <a:r>
              <a:rPr lang="en-US" sz="3200" dirty="0">
                <a:latin typeface="Times New Roman" panose="02020603050405020304" pitchFamily="18" charset="0"/>
                <a:cs typeface="Times New Roman" panose="02020603050405020304" pitchFamily="18" charset="0"/>
              </a:rPr>
              <a:t>.</a:t>
            </a:r>
          </a:p>
          <a:p>
            <a:r>
              <a:rPr lang="en-US" sz="3200" b="1"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Ba </a:t>
            </a:r>
            <a:r>
              <a:rPr lang="en-US" sz="3200" dirty="0" err="1">
                <a:latin typeface="Times New Roman" panose="02020603050405020304" pitchFamily="18" charset="0"/>
                <a:cs typeface="Times New Roman" panose="02020603050405020304" pitchFamily="18" charset="0"/>
              </a:rPr>
              <a:t>lần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Pu-lít-dơ</a:t>
            </a:r>
            <a:r>
              <a:rPr lang="en-US" sz="3200" dirty="0">
                <a:latin typeface="Times New Roman" panose="02020603050405020304" pitchFamily="18" charset="0"/>
                <a:cs typeface="Times New Roman" panose="02020603050405020304" pitchFamily="18" charset="0"/>
              </a:rPr>
              <a:t> (Pulitzer)</a:t>
            </a:r>
          </a:p>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Các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tác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biểu</a:t>
            </a:r>
            <a:r>
              <a:rPr lang="en-US" sz="3200"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Chiếc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Lếch-xớt</a:t>
            </a:r>
            <a:r>
              <a:rPr lang="en-US" sz="3200" i="1" dirty="0">
                <a:latin typeface="Times New Roman" panose="02020603050405020304" pitchFamily="18" charset="0"/>
                <a:cs typeface="Times New Roman" panose="02020603050405020304" pitchFamily="18" charset="0"/>
              </a:rPr>
              <a:t> (Lexus) </a:t>
            </a:r>
            <a:r>
              <a:rPr lang="en-US" sz="3200" i="1" dirty="0" err="1">
                <a:latin typeface="Times New Roman" panose="02020603050405020304" pitchFamily="18" charset="0"/>
                <a:cs typeface="Times New Roman" panose="02020603050405020304" pitchFamily="18" charset="0"/>
              </a:rPr>
              <a:t>va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cây</a:t>
            </a:r>
            <a:r>
              <a:rPr lang="en-US" sz="3200" i="1" dirty="0">
                <a:latin typeface="Times New Roman" panose="02020603050405020304" pitchFamily="18" charset="0"/>
                <a:cs typeface="Times New Roman" panose="02020603050405020304" pitchFamily="18" charset="0"/>
              </a:rPr>
              <a:t> ô-</a:t>
            </a:r>
            <a:r>
              <a:rPr lang="en-US" sz="3200" i="1" dirty="0" err="1">
                <a:latin typeface="Times New Roman" panose="02020603050405020304" pitchFamily="18" charset="0"/>
                <a:cs typeface="Times New Roman" panose="02020603050405020304" pitchFamily="18" charset="0"/>
              </a:rPr>
              <a:t>liu</a:t>
            </a:r>
            <a:r>
              <a:rPr lang="en-US" sz="3200" i="1" dirty="0">
                <a:latin typeface="Times New Roman" panose="02020603050405020304" pitchFamily="18" charset="0"/>
                <a:cs typeface="Times New Roman" panose="02020603050405020304" pitchFamily="18" charset="0"/>
              </a:rPr>
              <a:t> (1999); </a:t>
            </a:r>
            <a:r>
              <a:rPr lang="en-US" sz="3200" i="1" dirty="0" err="1">
                <a:latin typeface="Times New Roman" panose="02020603050405020304" pitchFamily="18" charset="0"/>
                <a:cs typeface="Times New Roman" panose="02020603050405020304" pitchFamily="18" charset="0"/>
              </a:rPr>
              <a:t>Thê</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giới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phẳng</a:t>
            </a:r>
            <a:r>
              <a:rPr lang="en-US" sz="3200" i="1" dirty="0">
                <a:latin typeface="Times New Roman" panose="02020603050405020304" pitchFamily="18" charset="0"/>
                <a:cs typeface="Times New Roman" panose="02020603050405020304" pitchFamily="18" charset="0"/>
              </a:rPr>
              <a:t> (2005-2007); </a:t>
            </a:r>
            <a:r>
              <a:rPr lang="en-US" sz="3200" i="1" dirty="0" err="1">
                <a:latin typeface="Times New Roman" panose="02020603050405020304" pitchFamily="18" charset="0"/>
                <a:cs typeface="Times New Roman" panose="02020603050405020304" pitchFamily="18" charset="0"/>
              </a:rPr>
              <a:t>Nóng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Phẳng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Chật</a:t>
            </a:r>
            <a:r>
              <a:rPr lang="en-US" sz="3200" i="1" dirty="0">
                <a:latin typeface="Times New Roman" panose="02020603050405020304" pitchFamily="18" charset="0"/>
                <a:cs typeface="Times New Roman" panose="02020603050405020304" pitchFamily="18" charset="0"/>
              </a:rPr>
              <a:t> (2008);...</a:t>
            </a:r>
            <a:endParaRPr lang="en-US" sz="3200" dirty="0">
              <a:latin typeface="Times New Roman" panose="02020603050405020304" pitchFamily="18" charset="0"/>
              <a:cs typeface="Times New Roman" panose="02020603050405020304" pitchFamily="18" charset="0"/>
            </a:endParaRPr>
          </a:p>
          <a:p>
            <a:endParaRPr lang="en-US" sz="4400" dirty="0">
              <a:effectLst/>
              <a:latin typeface="Times New Roman" panose="02020603050405020304" pitchFamily="18" charset="0"/>
              <a:ea typeface="Times New Roman" panose="02020603050405020304" pitchFamily="18" charset="0"/>
            </a:endParaRPr>
          </a:p>
          <a:p>
            <a:endParaRPr lang="en-US" sz="1600" dirty="0"/>
          </a:p>
        </p:txBody>
      </p:sp>
      <p:pic>
        <p:nvPicPr>
          <p:cNvPr id="9" name="Picture 8" descr="https://img.loigiaihay.com/picture/2022/0427/sc_3.jpg"/>
          <p:cNvPicPr/>
          <p:nvPr/>
        </p:nvPicPr>
        <p:blipFill>
          <a:blip r:embed="rId2">
            <a:extLst>
              <a:ext uri="{28A0092B-C50C-407E-A947-70E740481C1C}">
                <a14:useLocalDpi xmlns:a14="http://schemas.microsoft.com/office/drawing/2010/main" val="0"/>
              </a:ext>
            </a:extLst>
          </a:blip>
          <a:srcRect/>
          <a:stretch>
            <a:fillRect/>
          </a:stretch>
        </p:blipFill>
        <p:spPr bwMode="auto">
          <a:xfrm>
            <a:off x="8264680" y="1016450"/>
            <a:ext cx="3962400" cy="5160758"/>
          </a:xfrm>
          <a:prstGeom prst="rect">
            <a:avLst/>
          </a:prstGeom>
          <a:noFill/>
          <a:ln>
            <a:noFill/>
          </a:ln>
        </p:spPr>
      </p:pic>
    </p:spTree>
    <p:extLst>
      <p:ext uri="{BB962C8B-B14F-4D97-AF65-F5344CB8AC3E}">
        <p14:creationId xmlns:p14="http://schemas.microsoft.com/office/powerpoint/2010/main" val="2104397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barn(inVertical)">
                                      <p:cBhvr>
                                        <p:cTn id="24" dur="500"/>
                                        <p:tgtEl>
                                          <p:spTgt spid="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8">
                                            <p:txEl>
                                              <p:pRg st="1" end="1"/>
                                            </p:txEl>
                                          </p:spTgt>
                                        </p:tgtEl>
                                        <p:attrNameLst>
                                          <p:attrName>style.visibility</p:attrName>
                                        </p:attrNameLst>
                                      </p:cBhvr>
                                      <p:to>
                                        <p:strVal val="visible"/>
                                      </p:to>
                                    </p:set>
                                    <p:animEffect transition="in" filter="barn(inVertical)">
                                      <p:cBhvr>
                                        <p:cTn id="29" dur="500"/>
                                        <p:tgtEl>
                                          <p:spTgt spid="8">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8">
                                            <p:txEl>
                                              <p:pRg st="2" end="2"/>
                                            </p:txEl>
                                          </p:spTgt>
                                        </p:tgtEl>
                                        <p:attrNameLst>
                                          <p:attrName>style.visibility</p:attrName>
                                        </p:attrNameLst>
                                      </p:cBhvr>
                                      <p:to>
                                        <p:strVal val="visible"/>
                                      </p:to>
                                    </p:set>
                                    <p:animEffect transition="in" filter="barn(inVertical)">
                                      <p:cBhvr>
                                        <p:cTn id="34"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256E35D-843F-4FAD-ACEC-BA85601E9424}"/>
              </a:ext>
            </a:extLst>
          </p:cNvPr>
          <p:cNvSpPr txBox="1"/>
          <p:nvPr/>
        </p:nvSpPr>
        <p:spPr>
          <a:xfrm>
            <a:off x="0" y="98061"/>
            <a:ext cx="6380415"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I</a:t>
            </a:r>
            <a:r>
              <a:rPr lang="vi-VN" sz="4000" b="1" dirty="0">
                <a:latin typeface="Times New Roman" panose="02020603050405020304" pitchFamily="18" charset="0"/>
                <a:cs typeface="Times New Roman" panose="02020603050405020304" pitchFamily="18" charset="0"/>
              </a:rPr>
              <a:t>.</a:t>
            </a:r>
            <a:r>
              <a:rPr lang="en-US" sz="4000" b="1" dirty="0">
                <a:latin typeface="Times New Roman" panose="02020603050405020304" pitchFamily="18" charset="0"/>
                <a:cs typeface="Times New Roman" panose="02020603050405020304" pitchFamily="18" charset="0"/>
              </a:rPr>
              <a:t> </a:t>
            </a:r>
            <a:r>
              <a:rPr lang="vi-VN" sz="4000" b="1" dirty="0">
                <a:latin typeface="Times New Roman" panose="02020603050405020304" pitchFamily="18" charset="0"/>
                <a:cs typeface="Times New Roman" panose="02020603050405020304" pitchFamily="18" charset="0"/>
              </a:rPr>
              <a:t>TÌM HIỂU CHUNG</a:t>
            </a:r>
            <a:endParaRPr lang="en-US" sz="40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BC6C897-4DC6-4838-A49C-9EAE8F48160E}"/>
              </a:ext>
            </a:extLst>
          </p:cNvPr>
          <p:cNvSpPr txBox="1"/>
          <p:nvPr/>
        </p:nvSpPr>
        <p:spPr>
          <a:xfrm>
            <a:off x="0" y="663007"/>
            <a:ext cx="9699585" cy="954107"/>
          </a:xfrm>
          <a:prstGeom prst="rect">
            <a:avLst/>
          </a:prstGeom>
          <a:noFill/>
        </p:spPr>
        <p:txBody>
          <a:bodyPr wrap="square" rtlCol="0">
            <a:spAutoFit/>
          </a:bodyPr>
          <a:lstStyle/>
          <a:p>
            <a:r>
              <a:rPr lang="vi-VN" sz="4000" b="1" dirty="0">
                <a:effectLst/>
                <a:latin typeface="Times New Roman" panose="02020603050405020304" pitchFamily="18" charset="0"/>
                <a:ea typeface="Times New Roman" panose="02020603050405020304" pitchFamily="18" charset="0"/>
              </a:rPr>
              <a:t>1. Tác giả</a:t>
            </a:r>
            <a:endParaRPr lang="en-US" sz="4000" dirty="0">
              <a:effectLst/>
              <a:latin typeface="Times New Roman" panose="02020603050405020304" pitchFamily="18" charset="0"/>
              <a:ea typeface="Times New Roman" panose="02020603050405020304" pitchFamily="18" charset="0"/>
            </a:endParaRPr>
          </a:p>
          <a:p>
            <a:endParaRPr lang="en-US" sz="1600" dirty="0"/>
          </a:p>
        </p:txBody>
      </p:sp>
      <p:sp>
        <p:nvSpPr>
          <p:cNvPr id="6" name="TextBox 5">
            <a:extLst>
              <a:ext uri="{FF2B5EF4-FFF2-40B4-BE49-F238E27FC236}">
                <a16:creationId xmlns:a16="http://schemas.microsoft.com/office/drawing/2014/main" id="{E586B21C-803E-4973-96D0-9C686997AF72}"/>
              </a:ext>
            </a:extLst>
          </p:cNvPr>
          <p:cNvSpPr txBox="1"/>
          <p:nvPr/>
        </p:nvSpPr>
        <p:spPr>
          <a:xfrm>
            <a:off x="0" y="1381590"/>
            <a:ext cx="2897268" cy="984885"/>
          </a:xfrm>
          <a:prstGeom prst="rect">
            <a:avLst/>
          </a:prstGeom>
          <a:noFill/>
        </p:spPr>
        <p:txBody>
          <a:bodyPr wrap="none" rtlCol="0">
            <a:spAutoFit/>
          </a:bodyPr>
          <a:lstStyle/>
          <a:p>
            <a:r>
              <a:rPr lang="vi-VN" sz="4000" b="1" dirty="0">
                <a:effectLst/>
                <a:latin typeface="Times New Roman" panose="02020603050405020304" pitchFamily="18" charset="0"/>
                <a:ea typeface="Times New Roman" panose="02020603050405020304" pitchFamily="18" charset="0"/>
              </a:rPr>
              <a:t>2. Tác phẩm</a:t>
            </a:r>
            <a:endParaRPr lang="en-US" sz="4000" dirty="0">
              <a:effectLst/>
              <a:latin typeface="Times New Roman" panose="02020603050405020304" pitchFamily="18" charset="0"/>
              <a:ea typeface="Times New Roman" panose="02020603050405020304" pitchFamily="18" charset="0"/>
            </a:endParaRPr>
          </a:p>
          <a:p>
            <a:endParaRPr lang="en-US" dirty="0"/>
          </a:p>
        </p:txBody>
      </p:sp>
      <p:sp>
        <p:nvSpPr>
          <p:cNvPr id="7" name="TextBox 6">
            <a:extLst>
              <a:ext uri="{FF2B5EF4-FFF2-40B4-BE49-F238E27FC236}">
                <a16:creationId xmlns:a16="http://schemas.microsoft.com/office/drawing/2014/main" id="{4F9B5DD3-76A6-4594-B4FF-0FCB0B9DE9D0}"/>
              </a:ext>
            </a:extLst>
          </p:cNvPr>
          <p:cNvSpPr txBox="1"/>
          <p:nvPr/>
        </p:nvSpPr>
        <p:spPr>
          <a:xfrm>
            <a:off x="0" y="1874032"/>
            <a:ext cx="10081550" cy="707886"/>
          </a:xfrm>
          <a:prstGeom prst="rect">
            <a:avLst/>
          </a:prstGeom>
          <a:noFill/>
        </p:spPr>
        <p:txBody>
          <a:bodyPr wrap="square" rtlCol="0">
            <a:spAutoFit/>
          </a:bodyPr>
          <a:lstStyle/>
          <a:p>
            <a:pPr algn="just"/>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Thể</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loại</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Văn</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bản</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thông</a:t>
            </a:r>
            <a:r>
              <a:rPr lang="en-US" sz="4000" dirty="0">
                <a:effectLst/>
                <a:latin typeface="Times New Roman" panose="02020603050405020304" pitchFamily="18" charset="0"/>
                <a:ea typeface="Times New Roman" panose="02020603050405020304" pitchFamily="18" charset="0"/>
              </a:rPr>
              <a:t> tin.</a:t>
            </a:r>
          </a:p>
        </p:txBody>
      </p:sp>
      <p:sp>
        <p:nvSpPr>
          <p:cNvPr id="10" name="TextBox 9">
            <a:extLst>
              <a:ext uri="{FF2B5EF4-FFF2-40B4-BE49-F238E27FC236}">
                <a16:creationId xmlns:a16="http://schemas.microsoft.com/office/drawing/2014/main" id="{4F9B5DD3-76A6-4594-B4FF-0FCB0B9DE9D0}"/>
              </a:ext>
            </a:extLst>
          </p:cNvPr>
          <p:cNvSpPr txBox="1"/>
          <p:nvPr/>
        </p:nvSpPr>
        <p:spPr>
          <a:xfrm>
            <a:off x="0" y="2402141"/>
            <a:ext cx="12041945" cy="5632311"/>
          </a:xfrm>
          <a:prstGeom prst="rect">
            <a:avLst/>
          </a:prstGeom>
          <a:noFill/>
        </p:spPr>
        <p:txBody>
          <a:bodyPr wrap="square" rtlCol="0">
            <a:spAutoFit/>
          </a:bodyPr>
          <a:lstStyle/>
          <a:p>
            <a:pPr marL="571500" indent="-571500" algn="just">
              <a:buFontTx/>
              <a:buChar char="-"/>
            </a:pPr>
            <a:r>
              <a:rPr lang="vi-VN" sz="3600" dirty="0">
                <a:effectLst/>
                <a:latin typeface="+mj-lt"/>
                <a:ea typeface="Times New Roman" panose="02020603050405020304" pitchFamily="18" charset="0"/>
              </a:rPr>
              <a:t>Xuất xứ</a:t>
            </a:r>
            <a:r>
              <a:rPr lang="en-US" sz="3600" dirty="0">
                <a:effectLst/>
                <a:latin typeface="+mj-lt"/>
                <a:ea typeface="Times New Roman" panose="02020603050405020304" pitchFamily="18" charset="0"/>
              </a:rPr>
              <a:t>:</a:t>
            </a:r>
            <a:endParaRPr lang="vi-VN" sz="3600" dirty="0">
              <a:effectLst/>
              <a:latin typeface="+mj-lt"/>
              <a:ea typeface="Times New Roman" panose="02020603050405020304" pitchFamily="18" charset="0"/>
            </a:endParaRPr>
          </a:p>
          <a:p>
            <a:pPr algn="just"/>
            <a:r>
              <a:rPr lang="vi-VN" sz="3600" dirty="0">
                <a:latin typeface="+mj-lt"/>
                <a:ea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Trích</a:t>
            </a:r>
            <a:r>
              <a:rPr lang="en-US" sz="3600"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Nóng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Phẳng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Chật</a:t>
            </a:r>
            <a:r>
              <a:rPr lang="en-US" sz="3600" i="1" dirty="0">
                <a:latin typeface="Times New Roman" panose="02020603050405020304" pitchFamily="18" charset="0"/>
                <a:cs typeface="Times New Roman" panose="02020603050405020304" pitchFamily="18" charset="0"/>
              </a:rPr>
              <a:t> (2008)</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nói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vê</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những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thách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thức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nhất</a:t>
            </a:r>
            <a:r>
              <a:rPr lang="en-US" sz="3600" dirty="0">
                <a:latin typeface="Times New Roman" panose="02020603050405020304" pitchFamily="18" charset="0"/>
                <a:cs typeface="Times New Roman" panose="02020603050405020304" pitchFamily="18" charset="0"/>
              </a:rPr>
              <a:t> mà </a:t>
            </a:r>
            <a:r>
              <a:rPr lang="en-US" sz="3600" dirty="0" err="1">
                <a:latin typeface="Times New Roman" panose="02020603050405020304" pitchFamily="18" charset="0"/>
                <a:cs typeface="Times New Roman" panose="02020603050405020304" pitchFamily="18" charset="0"/>
              </a:rPr>
              <a:t>hiện</a:t>
            </a:r>
            <a:r>
              <a:rPr lang="en-US" sz="3600" dirty="0">
                <a:latin typeface="Times New Roman" panose="02020603050405020304" pitchFamily="18" charset="0"/>
                <a:cs typeface="Times New Roman" panose="02020603050405020304" pitchFamily="18" charset="0"/>
              </a:rPr>
              <a:t> nay </a:t>
            </a:r>
            <a:r>
              <a:rPr lang="en-US" sz="3600" dirty="0" err="1">
                <a:latin typeface="Times New Roman" panose="02020603050405020304" pitchFamily="18" charset="0"/>
                <a:cs typeface="Times New Roman" panose="02020603050405020304" pitchFamily="18" charset="0"/>
              </a:rPr>
              <a:t>nước</a:t>
            </a:r>
            <a:r>
              <a:rPr lang="en-US" sz="3600" dirty="0">
                <a:latin typeface="Times New Roman" panose="02020603050405020304" pitchFamily="18" charset="0"/>
                <a:cs typeface="Times New Roman" panose="02020603050405020304" pitchFamily="18" charset="0"/>
              </a:rPr>
              <a:t> Mỹ </a:t>
            </a:r>
            <a:r>
              <a:rPr lang="en-US" sz="3600" dirty="0" err="1">
                <a:latin typeface="Times New Roman" panose="02020603050405020304" pitchFamily="18" charset="0"/>
                <a:cs typeface="Times New Roman" panose="02020603050405020304" pitchFamily="18" charset="0"/>
              </a:rPr>
              <a:t>đang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đối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mặt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khủng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hoảng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môi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trường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toàn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cầu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việc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đánh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mất</a:t>
            </a:r>
            <a:r>
              <a:rPr lang="en-US" sz="3600" dirty="0">
                <a:latin typeface="Times New Roman" panose="02020603050405020304" pitchFamily="18" charset="0"/>
                <a:cs typeface="Times New Roman" panose="02020603050405020304" pitchFamily="18" charset="0"/>
              </a:rPr>
              <a:t> vị </a:t>
            </a:r>
            <a:r>
              <a:rPr lang="en-US" sz="3600" dirty="0" err="1">
                <a:latin typeface="Times New Roman" panose="02020603050405020304" pitchFamily="18" charset="0"/>
                <a:cs typeface="Times New Roman" panose="02020603050405020304" pitchFamily="18" charset="0"/>
              </a:rPr>
              <a:t>thê</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của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một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quốc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đầu</a:t>
            </a:r>
            <a:r>
              <a:rPr lang="en-US" sz="3600" dirty="0">
                <a:latin typeface="Times New Roman" panose="02020603050405020304" pitchFamily="18" charset="0"/>
                <a:cs typeface="Times New Roman" panose="02020603050405020304" pitchFamily="18" charset="0"/>
              </a:rPr>
              <a:t>.</a:t>
            </a:r>
            <a:endParaRPr lang="vi-VN" sz="3600" dirty="0">
              <a:latin typeface="Times New Roman" panose="02020603050405020304" pitchFamily="18" charset="0"/>
              <a:cs typeface="Times New Roman" panose="02020603050405020304" pitchFamily="18" charset="0"/>
            </a:endParaRPr>
          </a:p>
          <a:p>
            <a:pPr algn="just"/>
            <a:r>
              <a:rPr lang="vi-VN" sz="3600" dirty="0">
                <a:latin typeface="+mj-lt"/>
              </a:rPr>
              <a:t>+ </a:t>
            </a:r>
            <a:r>
              <a:rPr lang="en-US" sz="3600" dirty="0">
                <a:latin typeface="Times New Roman" panose="02020603050405020304" pitchFamily="18" charset="0"/>
                <a:cs typeface="Times New Roman" panose="02020603050405020304" pitchFamily="18" charset="0"/>
              </a:rPr>
              <a:t>“</a:t>
            </a:r>
            <a:r>
              <a:rPr lang="en-US" sz="3600" i="1" dirty="0" err="1">
                <a:latin typeface="Times New Roman" panose="02020603050405020304" pitchFamily="18" charset="0"/>
                <a:cs typeface="Times New Roman" panose="02020603050405020304" pitchFamily="18" charset="0"/>
              </a:rPr>
              <a:t>Thủy</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tiên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tháng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Một</a:t>
            </a:r>
            <a:r>
              <a:rPr lang="en-US" sz="3600" i="1"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nằm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mục</a:t>
            </a:r>
            <a:r>
              <a:rPr lang="en-US" sz="3600" dirty="0">
                <a:latin typeface="Times New Roman" panose="02020603050405020304" pitchFamily="18" charset="0"/>
                <a:cs typeface="Times New Roman" panose="02020603050405020304" pitchFamily="18" charset="0"/>
              </a:rPr>
              <a:t> 5 (</a:t>
            </a:r>
            <a:r>
              <a:rPr lang="en-US" sz="3600" i="1" dirty="0" err="1">
                <a:latin typeface="Times New Roman" panose="02020603050405020304" pitchFamily="18" charset="0"/>
                <a:cs typeface="Times New Roman" panose="02020603050405020304" pitchFamily="18" charset="0"/>
              </a:rPr>
              <a:t>Sư</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bất</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thường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của</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Trái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Đất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thuộc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phần</a:t>
            </a:r>
            <a:r>
              <a:rPr lang="en-US" sz="3600" dirty="0">
                <a:latin typeface="Times New Roman" panose="02020603050405020304" pitchFamily="18" charset="0"/>
                <a:cs typeface="Times New Roman" panose="02020603050405020304" pitchFamily="18" charset="0"/>
              </a:rPr>
              <a:t> 2 (</a:t>
            </a:r>
            <a:r>
              <a:rPr lang="en-US" sz="3600" i="1" dirty="0" err="1">
                <a:latin typeface="Times New Roman" panose="02020603050405020304" pitchFamily="18" charset="0"/>
                <a:cs typeface="Times New Roman" panose="02020603050405020304" pitchFamily="18" charset="0"/>
              </a:rPr>
              <a:t>Tại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sao</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chúng</a:t>
            </a:r>
            <a:r>
              <a:rPr lang="en-US" sz="3600" i="1" dirty="0">
                <a:latin typeface="Times New Roman" panose="02020603050405020304" pitchFamily="18" charset="0"/>
                <a:cs typeface="Times New Roman" panose="02020603050405020304" pitchFamily="18" charset="0"/>
              </a:rPr>
              <a:t> ta </a:t>
            </a:r>
            <a:r>
              <a:rPr lang="en-US" sz="3600" i="1" dirty="0" err="1">
                <a:latin typeface="Times New Roman" panose="02020603050405020304" pitchFamily="18" charset="0"/>
                <a:cs typeface="Times New Roman" panose="02020603050405020304" pitchFamily="18" charset="0"/>
              </a:rPr>
              <a:t>lại</a:t>
            </a:r>
            <a:r>
              <a:rPr lang="en-US" sz="3600" i="1" dirty="0">
                <a:latin typeface="Times New Roman" panose="02020603050405020304" pitchFamily="18" charset="0"/>
                <a:cs typeface="Times New Roman" panose="02020603050405020304" pitchFamily="18" charset="0"/>
              </a:rPr>
              <a:t> ở </a:t>
            </a:r>
            <a:r>
              <a:rPr lang="en-US" sz="3600" i="1" dirty="0" err="1">
                <a:latin typeface="Times New Roman" panose="02020603050405020304" pitchFamily="18" charset="0"/>
                <a:cs typeface="Times New Roman" panose="02020603050405020304" pitchFamily="18" charset="0"/>
              </a:rPr>
              <a:t>đây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của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cuốn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sách</a:t>
            </a:r>
            <a:r>
              <a:rPr lang="en-US" sz="3600" dirty="0">
                <a:latin typeface="Times New Roman" panose="02020603050405020304" pitchFamily="18" charset="0"/>
                <a:cs typeface="Times New Roman" panose="02020603050405020304" pitchFamily="18" charset="0"/>
              </a:rPr>
              <a:t>.</a:t>
            </a:r>
          </a:p>
          <a:p>
            <a:pPr algn="just"/>
            <a:endParaRPr lang="en-US" sz="3600" dirty="0">
              <a:latin typeface="+mj-lt"/>
            </a:endParaRPr>
          </a:p>
          <a:p>
            <a:pPr algn="just"/>
            <a:endParaRPr lang="en-US" sz="3600" dirty="0">
              <a:effectLst/>
              <a:latin typeface="+mj-lt"/>
              <a:ea typeface="Times New Roman" panose="02020603050405020304" pitchFamily="18" charset="0"/>
            </a:endParaRPr>
          </a:p>
        </p:txBody>
      </p:sp>
    </p:spTree>
    <p:extLst>
      <p:ext uri="{BB962C8B-B14F-4D97-AF65-F5344CB8AC3E}">
        <p14:creationId xmlns:p14="http://schemas.microsoft.com/office/powerpoint/2010/main" val="2902800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256E35D-843F-4FAD-ACEC-BA85601E9424}"/>
              </a:ext>
            </a:extLst>
          </p:cNvPr>
          <p:cNvSpPr txBox="1"/>
          <p:nvPr/>
        </p:nvSpPr>
        <p:spPr>
          <a:xfrm>
            <a:off x="0" y="98061"/>
            <a:ext cx="6380415"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I</a:t>
            </a:r>
            <a:r>
              <a:rPr lang="vi-VN" sz="4000" b="1" dirty="0">
                <a:latin typeface="Times New Roman" panose="02020603050405020304" pitchFamily="18" charset="0"/>
                <a:cs typeface="Times New Roman" panose="02020603050405020304" pitchFamily="18" charset="0"/>
              </a:rPr>
              <a:t>.</a:t>
            </a:r>
            <a:r>
              <a:rPr lang="en-US" sz="4000" b="1" dirty="0">
                <a:latin typeface="Times New Roman" panose="02020603050405020304" pitchFamily="18" charset="0"/>
                <a:cs typeface="Times New Roman" panose="02020603050405020304" pitchFamily="18" charset="0"/>
              </a:rPr>
              <a:t> </a:t>
            </a:r>
            <a:r>
              <a:rPr lang="vi-VN" sz="4000" b="1" dirty="0">
                <a:latin typeface="Times New Roman" panose="02020603050405020304" pitchFamily="18" charset="0"/>
                <a:cs typeface="Times New Roman" panose="02020603050405020304" pitchFamily="18" charset="0"/>
              </a:rPr>
              <a:t>TÌM HIỂU CHUNG</a:t>
            </a:r>
            <a:endParaRPr lang="en-US" sz="40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BC6C897-4DC6-4838-A49C-9EAE8F48160E}"/>
              </a:ext>
            </a:extLst>
          </p:cNvPr>
          <p:cNvSpPr txBox="1"/>
          <p:nvPr/>
        </p:nvSpPr>
        <p:spPr>
          <a:xfrm>
            <a:off x="0" y="663007"/>
            <a:ext cx="9699585" cy="954107"/>
          </a:xfrm>
          <a:prstGeom prst="rect">
            <a:avLst/>
          </a:prstGeom>
          <a:noFill/>
        </p:spPr>
        <p:txBody>
          <a:bodyPr wrap="square" rtlCol="0">
            <a:spAutoFit/>
          </a:bodyPr>
          <a:lstStyle/>
          <a:p>
            <a:r>
              <a:rPr lang="vi-VN" sz="4000" b="1" dirty="0">
                <a:effectLst/>
                <a:latin typeface="Times New Roman" panose="02020603050405020304" pitchFamily="18" charset="0"/>
                <a:ea typeface="Times New Roman" panose="02020603050405020304" pitchFamily="18" charset="0"/>
              </a:rPr>
              <a:t>1. Tác giả</a:t>
            </a:r>
            <a:endParaRPr lang="en-US" sz="4000" dirty="0">
              <a:effectLst/>
              <a:latin typeface="Times New Roman" panose="02020603050405020304" pitchFamily="18" charset="0"/>
              <a:ea typeface="Times New Roman" panose="02020603050405020304" pitchFamily="18" charset="0"/>
            </a:endParaRPr>
          </a:p>
          <a:p>
            <a:endParaRPr lang="en-US" sz="1600" dirty="0"/>
          </a:p>
        </p:txBody>
      </p:sp>
      <p:sp>
        <p:nvSpPr>
          <p:cNvPr id="6" name="TextBox 5">
            <a:extLst>
              <a:ext uri="{FF2B5EF4-FFF2-40B4-BE49-F238E27FC236}">
                <a16:creationId xmlns:a16="http://schemas.microsoft.com/office/drawing/2014/main" id="{E586B21C-803E-4973-96D0-9C686997AF72}"/>
              </a:ext>
            </a:extLst>
          </p:cNvPr>
          <p:cNvSpPr txBox="1"/>
          <p:nvPr/>
        </p:nvSpPr>
        <p:spPr>
          <a:xfrm>
            <a:off x="0" y="1381590"/>
            <a:ext cx="2897268" cy="984885"/>
          </a:xfrm>
          <a:prstGeom prst="rect">
            <a:avLst/>
          </a:prstGeom>
          <a:noFill/>
        </p:spPr>
        <p:txBody>
          <a:bodyPr wrap="none" rtlCol="0">
            <a:spAutoFit/>
          </a:bodyPr>
          <a:lstStyle/>
          <a:p>
            <a:r>
              <a:rPr lang="vi-VN" sz="4000" b="1" dirty="0">
                <a:effectLst/>
                <a:latin typeface="Times New Roman" panose="02020603050405020304" pitchFamily="18" charset="0"/>
                <a:ea typeface="Times New Roman" panose="02020603050405020304" pitchFamily="18" charset="0"/>
              </a:rPr>
              <a:t>2. Tác phẩm</a:t>
            </a:r>
            <a:endParaRPr lang="en-US" sz="4000" dirty="0">
              <a:effectLst/>
              <a:latin typeface="Times New Roman" panose="02020603050405020304" pitchFamily="18" charset="0"/>
              <a:ea typeface="Times New Roman" panose="02020603050405020304" pitchFamily="18" charset="0"/>
            </a:endParaRPr>
          </a:p>
          <a:p>
            <a:endParaRPr lang="en-US" dirty="0"/>
          </a:p>
        </p:txBody>
      </p:sp>
      <p:sp>
        <p:nvSpPr>
          <p:cNvPr id="7" name="TextBox 6">
            <a:extLst>
              <a:ext uri="{FF2B5EF4-FFF2-40B4-BE49-F238E27FC236}">
                <a16:creationId xmlns:a16="http://schemas.microsoft.com/office/drawing/2014/main" id="{4F9B5DD3-76A6-4594-B4FF-0FCB0B9DE9D0}"/>
              </a:ext>
            </a:extLst>
          </p:cNvPr>
          <p:cNvSpPr txBox="1"/>
          <p:nvPr/>
        </p:nvSpPr>
        <p:spPr>
          <a:xfrm>
            <a:off x="135649" y="2089475"/>
            <a:ext cx="10081550" cy="707886"/>
          </a:xfrm>
          <a:prstGeom prst="rect">
            <a:avLst/>
          </a:prstGeom>
          <a:noFill/>
        </p:spPr>
        <p:txBody>
          <a:bodyPr wrap="square" rtlCol="0">
            <a:spAutoFit/>
          </a:bodyPr>
          <a:lstStyle/>
          <a:p>
            <a:pPr algn="just"/>
            <a:r>
              <a:rPr lang="en-US" sz="4000" dirty="0">
                <a:effectLst/>
                <a:latin typeface="Times New Roman" panose="02020603050405020304" pitchFamily="18" charset="0"/>
                <a:ea typeface="Times New Roman" panose="02020603050405020304" pitchFamily="18" charset="0"/>
              </a:rPr>
              <a:t>- </a:t>
            </a:r>
            <a:r>
              <a:rPr lang="vi-VN" sz="4000" dirty="0">
                <a:effectLst/>
                <a:latin typeface="Times New Roman" panose="02020603050405020304" pitchFamily="18" charset="0"/>
                <a:ea typeface="Times New Roman" panose="02020603050405020304" pitchFamily="18" charset="0"/>
              </a:rPr>
              <a:t>Bố cục: 3 phần</a:t>
            </a:r>
            <a:endParaRPr lang="en-US" sz="4000" dirty="0">
              <a:effectLst/>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a16="http://schemas.microsoft.com/office/drawing/2014/main" id="{4F9B5DD3-76A6-4594-B4FF-0FCB0B9DE9D0}"/>
              </a:ext>
            </a:extLst>
          </p:cNvPr>
          <p:cNvSpPr txBox="1"/>
          <p:nvPr/>
        </p:nvSpPr>
        <p:spPr>
          <a:xfrm>
            <a:off x="150055" y="2838836"/>
            <a:ext cx="12041945" cy="2862322"/>
          </a:xfrm>
          <a:prstGeom prst="rect">
            <a:avLst/>
          </a:prstGeom>
          <a:noFill/>
        </p:spPr>
        <p:txBody>
          <a:bodyPr wrap="square" rtlCol="0">
            <a:spAutoFit/>
          </a:bodyPr>
          <a:lstStyle/>
          <a:p>
            <a:r>
              <a:rPr lang="vi-VN" sz="3600" dirty="0">
                <a:latin typeface="+mj-lt"/>
              </a:rPr>
              <a:t>+ </a:t>
            </a:r>
            <a:r>
              <a:rPr lang="en-US" sz="3600" b="1" dirty="0" err="1">
                <a:latin typeface="Times New Roman" panose="02020603050405020304" pitchFamily="18" charset="0"/>
                <a:cs typeface="Times New Roman" panose="02020603050405020304" pitchFamily="18" charset="0"/>
              </a:rPr>
              <a:t>Phần</a:t>
            </a:r>
            <a:r>
              <a:rPr lang="en-US" sz="3600" b="1" dirty="0">
                <a:latin typeface="Times New Roman" panose="02020603050405020304" pitchFamily="18" charset="0"/>
                <a:cs typeface="Times New Roman" panose="02020603050405020304" pitchFamily="18" charset="0"/>
              </a:rPr>
              <a:t> 1</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Từ</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đầu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đến</a:t>
            </a:r>
            <a:r>
              <a:rPr lang="en-US" sz="3600" dirty="0">
                <a:latin typeface="Times New Roman" panose="02020603050405020304" pitchFamily="18" charset="0"/>
                <a:cs typeface="Times New Roman" panose="02020603050405020304" pitchFamily="18" charset="0"/>
              </a:rPr>
              <a:t> “nó </a:t>
            </a:r>
            <a:r>
              <a:rPr lang="en-US" sz="3600" dirty="0" err="1">
                <a:latin typeface="Times New Roman" panose="02020603050405020304" pitchFamily="18" charset="0"/>
                <a:cs typeface="Times New Roman" panose="02020603050405020304" pitchFamily="18" charset="0"/>
              </a:rPr>
              <a:t>còn</a:t>
            </a:r>
            <a:r>
              <a:rPr lang="en-US" sz="3600" dirty="0">
                <a:latin typeface="Times New Roman" panose="02020603050405020304" pitchFamily="18" charset="0"/>
                <a:cs typeface="Times New Roman" panose="02020603050405020304" pitchFamily="18" charset="0"/>
              </a:rPr>
              <a:t> là “</a:t>
            </a:r>
            <a:r>
              <a:rPr lang="en-US" sz="3600" dirty="0" err="1">
                <a:latin typeface="Times New Roman" panose="02020603050405020304" pitchFamily="18" charset="0"/>
                <a:cs typeface="Times New Roman" panose="02020603050405020304" pitchFamily="18" charset="0"/>
              </a:rPr>
              <a:t>sư</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bất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thường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của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Trái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Đất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nữa</a:t>
            </a:r>
            <a:r>
              <a:rPr lang="en-US" sz="3600" dirty="0">
                <a:latin typeface="Times New Roman" panose="02020603050405020304" pitchFamily="18" charset="0"/>
                <a:cs typeface="Times New Roman" panose="02020603050405020304" pitchFamily="18" charset="0"/>
              </a:rPr>
              <a:t>”):</a:t>
            </a:r>
            <a:r>
              <a:rPr lang="en-US" sz="3600" i="1" dirty="0">
                <a:latin typeface="Times New Roman" panose="02020603050405020304" pitchFamily="18" charset="0"/>
                <a:cs typeface="Times New Roman" panose="02020603050405020304" pitchFamily="18" charset="0"/>
              </a:rPr>
              <a:t> C</a:t>
            </a:r>
            <a:r>
              <a:rPr lang="vi-VN" sz="3600" i="1" dirty="0">
                <a:latin typeface="Times New Roman" panose="02020603050405020304" pitchFamily="18" charset="0"/>
                <a:cs typeface="Times New Roman" panose="02020603050405020304" pitchFamily="18" charset="0"/>
              </a:rPr>
              <a:t>ầ</a:t>
            </a:r>
            <a:r>
              <a:rPr lang="en-US" sz="3600" i="1" dirty="0">
                <a:latin typeface="Times New Roman" panose="02020603050405020304" pitchFamily="18" charset="0"/>
                <a:cs typeface="Times New Roman" panose="02020603050405020304" pitchFamily="18" charset="0"/>
              </a:rPr>
              <a:t>n </a:t>
            </a:r>
            <a:r>
              <a:rPr lang="en-US" sz="3600" i="1" dirty="0" err="1">
                <a:latin typeface="Times New Roman" panose="02020603050405020304" pitchFamily="18" charset="0"/>
                <a:cs typeface="Times New Roman" panose="02020603050405020304" pitchFamily="18" charset="0"/>
              </a:rPr>
              <a:t>hiểu</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thế</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nào</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về</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tình</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trạng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biến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đổi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khí</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hậu</a:t>
            </a:r>
            <a:r>
              <a:rPr lang="vi-VN" sz="3600" i="1"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a:p>
            <a:r>
              <a:rPr lang="vi-VN" sz="3600" dirty="0">
                <a:latin typeface="+mj-lt"/>
              </a:rPr>
              <a:t>+</a:t>
            </a:r>
            <a:r>
              <a:rPr lang="en-US" sz="3600" dirty="0">
                <a:latin typeface="+mj-lt"/>
              </a:rPr>
              <a:t> </a:t>
            </a:r>
            <a:r>
              <a:rPr lang="en-US" sz="3600" b="1" dirty="0" err="1">
                <a:latin typeface="Times New Roman" panose="02020603050405020304" pitchFamily="18" charset="0"/>
                <a:cs typeface="Times New Roman" panose="02020603050405020304" pitchFamily="18" charset="0"/>
              </a:rPr>
              <a:t>Phần</a:t>
            </a:r>
            <a:r>
              <a:rPr lang="en-US" sz="3600" b="1" dirty="0">
                <a:latin typeface="Times New Roman" panose="02020603050405020304" pitchFamily="18" charset="0"/>
                <a:cs typeface="Times New Roman" panose="02020603050405020304" pitchFamily="18" charset="0"/>
              </a:rPr>
              <a:t> 2 </a:t>
            </a:r>
            <a:r>
              <a:rPr lang="en-US" sz="3600" dirty="0">
                <a:latin typeface="Times New Roman" panose="02020603050405020304" pitchFamily="18" charset="0"/>
                <a:cs typeface="Times New Roman" panose="02020603050405020304" pitchFamily="18" charset="0"/>
              </a:rPr>
              <a:t>(</a:t>
            </a:r>
            <a:r>
              <a:rPr lang="en-US" sz="3600" dirty="0" err="1">
                <a:latin typeface="Times New Roman" panose="02020603050405020304" pitchFamily="18" charset="0"/>
                <a:cs typeface="Times New Roman" panose="02020603050405020304" pitchFamily="18" charset="0"/>
              </a:rPr>
              <a:t>tiếp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đến</a:t>
            </a:r>
            <a:r>
              <a:rPr lang="en-US" sz="3600" dirty="0">
                <a:latin typeface="Times New Roman" panose="02020603050405020304" pitchFamily="18" charset="0"/>
                <a:cs typeface="Times New Roman" panose="02020603050405020304" pitchFamily="18" charset="0"/>
              </a:rPr>
              <a:t> “</a:t>
            </a:r>
            <a:r>
              <a:rPr lang="vi-VN" sz="3600" i="1" dirty="0">
                <a:latin typeface="Times New Roman" panose="02020603050405020304" pitchFamily="18" charset="0"/>
                <a:cs typeface="Times New Roman" panose="02020603050405020304" pitchFamily="18" charset="0"/>
              </a:rPr>
              <a:t>toàn cầu</a:t>
            </a:r>
            <a:r>
              <a:rPr lang="en-US" sz="3600" dirty="0">
                <a:latin typeface="Times New Roman" panose="02020603050405020304" pitchFamily="18" charset="0"/>
                <a:cs typeface="Times New Roman" panose="02020603050405020304" pitchFamily="18" charset="0"/>
              </a:rPr>
              <a:t>…”):</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Biến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đổi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khí</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hậu</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và</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những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tác</a:t>
            </a:r>
            <a:r>
              <a:rPr lang="vi-VN" sz="3600" i="1" dirty="0">
                <a:latin typeface="Times New Roman" panose="02020603050405020304" pitchFamily="18" charset="0"/>
                <a:cs typeface="Times New Roman" panose="02020603050405020304" pitchFamily="18" charset="0"/>
              </a:rPr>
              <a:t> động của nó.</a:t>
            </a:r>
            <a:endParaRPr lang="en-US" sz="3600" dirty="0">
              <a:latin typeface="Times New Roman" panose="02020603050405020304" pitchFamily="18" charset="0"/>
              <a:cs typeface="Times New Roman" panose="02020603050405020304" pitchFamily="18" charset="0"/>
            </a:endParaRPr>
          </a:p>
          <a:p>
            <a:r>
              <a:rPr lang="vi-VN" sz="3600" dirty="0">
                <a:latin typeface="+mj-lt"/>
              </a:rPr>
              <a:t>+</a:t>
            </a:r>
            <a:r>
              <a:rPr lang="en-US" sz="3600" dirty="0">
                <a:latin typeface="+mj-lt"/>
              </a:rPr>
              <a:t> </a:t>
            </a:r>
            <a:r>
              <a:rPr lang="en-US" sz="3600" b="1" dirty="0" err="1">
                <a:latin typeface="Times New Roman" panose="02020603050405020304" pitchFamily="18" charset="0"/>
                <a:cs typeface="Times New Roman" panose="02020603050405020304" pitchFamily="18" charset="0"/>
              </a:rPr>
              <a:t>Phần</a:t>
            </a:r>
            <a:r>
              <a:rPr lang="en-US" sz="3600" b="1" dirty="0">
                <a:latin typeface="Times New Roman" panose="02020603050405020304" pitchFamily="18" charset="0"/>
                <a:cs typeface="Times New Roman" panose="02020603050405020304" pitchFamily="18" charset="0"/>
              </a:rPr>
              <a:t> 3</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còn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lại</a:t>
            </a:r>
            <a:r>
              <a:rPr lang="en-US" sz="3600" dirty="0">
                <a:latin typeface="Times New Roman" panose="02020603050405020304" pitchFamily="18" charset="0"/>
                <a:cs typeface="Times New Roman" panose="02020603050405020304" pitchFamily="18" charset="0"/>
              </a:rPr>
              <a:t>):</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Những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báo</a:t>
            </a:r>
            <a:r>
              <a:rPr lang="en-US" sz="3600" i="1" dirty="0">
                <a:latin typeface="Times New Roman" panose="02020603050405020304" pitchFamily="18" charset="0"/>
                <a:cs typeface="Times New Roman" panose="02020603050405020304" pitchFamily="18" charset="0"/>
              </a:rPr>
              <a:t> c</a:t>
            </a:r>
            <a:r>
              <a:rPr lang="vi-VN" sz="3600" i="1" dirty="0">
                <a:latin typeface="Times New Roman" panose="02020603050405020304" pitchFamily="18" charset="0"/>
                <a:cs typeface="Times New Roman" panose="02020603050405020304" pitchFamily="18" charset="0"/>
              </a:rPr>
              <a:t>á</a:t>
            </a:r>
            <a:r>
              <a:rPr lang="en-US" sz="3600" i="1" dirty="0">
                <a:latin typeface="Times New Roman" panose="02020603050405020304" pitchFamily="18" charset="0"/>
                <a:cs typeface="Times New Roman" panose="02020603050405020304" pitchFamily="18" charset="0"/>
              </a:rPr>
              <a:t>o </a:t>
            </a:r>
            <a:r>
              <a:rPr lang="en-US" sz="3600" i="1" dirty="0" err="1">
                <a:latin typeface="Times New Roman" panose="02020603050405020304" pitchFamily="18" charset="0"/>
                <a:cs typeface="Times New Roman" panose="02020603050405020304" pitchFamily="18" charset="0"/>
              </a:rPr>
              <a:t>và</a:t>
            </a:r>
            <a:r>
              <a:rPr lang="en-US" sz="3600" i="1" dirty="0">
                <a:latin typeface="Times New Roman" panose="02020603050405020304" pitchFamily="18" charset="0"/>
                <a:cs typeface="Times New Roman" panose="02020603050405020304" pitchFamily="18" charset="0"/>
              </a:rPr>
              <a:t> con s</a:t>
            </a:r>
            <a:r>
              <a:rPr lang="vi-VN" sz="3600" i="1" dirty="0">
                <a:latin typeface="Times New Roman" panose="02020603050405020304" pitchFamily="18" charset="0"/>
                <a:cs typeface="Times New Roman" panose="02020603050405020304" pitchFamily="18" charset="0"/>
              </a:rPr>
              <a:t>ố</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đầy</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ám</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ảnh</a:t>
            </a:r>
            <a:r>
              <a:rPr lang="vi-VN" sz="3600" i="1" dirty="0">
                <a:latin typeface="Times New Roman" panose="02020603050405020304" pitchFamily="18" charset="0"/>
                <a:cs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5250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barn(inVertical)">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barn(inVertical)">
                                      <p:cBhvr>
                                        <p:cTn id="22"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9A79807-82EA-41BF-865D-CEAE475BCD8F}"/>
              </a:ext>
            </a:extLst>
          </p:cNvPr>
          <p:cNvSpPr txBox="1"/>
          <p:nvPr/>
        </p:nvSpPr>
        <p:spPr>
          <a:xfrm>
            <a:off x="110837" y="71444"/>
            <a:ext cx="9613653" cy="707886"/>
          </a:xfrm>
          <a:prstGeom prst="rect">
            <a:avLst/>
          </a:prstGeom>
          <a:noFill/>
        </p:spPr>
        <p:txBody>
          <a:bodyPr wrap="square" rtlCol="0">
            <a:spAutoFit/>
          </a:bodyPr>
          <a:lstStyle/>
          <a:p>
            <a:r>
              <a:rPr lang="vi-VN" sz="4000" b="1" dirty="0">
                <a:effectLst/>
                <a:latin typeface="Times New Roman" panose="02020603050405020304" pitchFamily="18" charset="0"/>
                <a:ea typeface="Times New Roman" panose="02020603050405020304" pitchFamily="18" charset="0"/>
                <a:cs typeface="Times New Roman" panose="02020603050405020304" pitchFamily="18" charset="0"/>
              </a:rPr>
              <a:t>II. </a:t>
            </a:r>
            <a:r>
              <a:rPr lang="en-US" sz="4000" b="1" dirty="0">
                <a:latin typeface="Times New Roman" panose="02020603050405020304" pitchFamily="18" charset="0"/>
                <a:cs typeface="Times New Roman" panose="02020603050405020304" pitchFamily="18" charset="0"/>
              </a:rPr>
              <a:t>KHÁM PHÁ VĂN BẢN</a:t>
            </a:r>
            <a:endParaRPr lang="en-US" sz="40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142AFCBF-E120-49FF-A458-A8931D85E097}"/>
              </a:ext>
            </a:extLst>
          </p:cNvPr>
          <p:cNvSpPr txBox="1"/>
          <p:nvPr/>
        </p:nvSpPr>
        <p:spPr>
          <a:xfrm>
            <a:off x="110837" y="779330"/>
            <a:ext cx="6336283" cy="661720"/>
          </a:xfrm>
          <a:prstGeom prst="rect">
            <a:avLst/>
          </a:prstGeom>
          <a:noFill/>
        </p:spPr>
        <p:txBody>
          <a:bodyPr wrap="square" rtlCol="0">
            <a:spAutoFit/>
          </a:bodyPr>
          <a:lstStyle/>
          <a:p>
            <a:r>
              <a:rPr lang="en-US" sz="3700" b="1" i="1" dirty="0">
                <a:effectLst/>
                <a:latin typeface="Times New Roman" panose="02020603050405020304" pitchFamily="18" charset="0"/>
                <a:ea typeface="Times New Roman" panose="02020603050405020304" pitchFamily="18" charset="0"/>
                <a:cs typeface="Times New Roman" panose="02020603050405020304" pitchFamily="18" charset="0"/>
              </a:rPr>
              <a:t>1</a:t>
            </a:r>
            <a:r>
              <a:rPr lang="vi-VN" sz="3700" b="1" i="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7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700" b="1" i="1" dirty="0">
                <a:latin typeface="Times New Roman" panose="02020603050405020304" pitchFamily="18" charset="0"/>
                <a:cs typeface="Times New Roman" panose="02020603050405020304" pitchFamily="18" charset="0"/>
              </a:rPr>
              <a:t>Nêu vấn đề cần thông tin</a:t>
            </a:r>
            <a:endParaRPr lang="en-US" sz="3700" b="1" i="1" dirty="0">
              <a:latin typeface="Times New Roman" panose="02020603050405020304" pitchFamily="18" charset="0"/>
              <a:cs typeface="Times New Roman" panose="02020603050405020304" pitchFamily="18" charset="0"/>
            </a:endParaRPr>
          </a:p>
        </p:txBody>
      </p:sp>
      <p:sp>
        <p:nvSpPr>
          <p:cNvPr id="7" name="AutoShape 61">
            <a:extLst>
              <a:ext uri="{FF2B5EF4-FFF2-40B4-BE49-F238E27FC236}">
                <a16:creationId xmlns:a16="http://schemas.microsoft.com/office/drawing/2014/main" id="{327CAAD3-5E48-4938-BC92-9743AF674B86}"/>
              </a:ext>
            </a:extLst>
          </p:cNvPr>
          <p:cNvSpPr>
            <a:spLocks noChangeArrowheads="1"/>
          </p:cNvSpPr>
          <p:nvPr/>
        </p:nvSpPr>
        <p:spPr bwMode="auto">
          <a:xfrm>
            <a:off x="110837" y="1592267"/>
            <a:ext cx="9653285" cy="2522805"/>
          </a:xfrm>
          <a:prstGeom prst="star16">
            <a:avLst>
              <a:gd name="adj" fmla="val 37500"/>
            </a:avLst>
          </a:prstGeom>
          <a:solidFill>
            <a:srgbClr val="FF99CC"/>
          </a:solidFill>
          <a:ln w="12700" algn="ctr">
            <a:solidFill>
              <a:srgbClr val="FFCC99"/>
            </a:solidFill>
            <a:miter lim="800000"/>
            <a:headEnd/>
            <a:tailEnd/>
          </a:ln>
          <a:effectLst>
            <a:outerShdw dist="35921" dir="2700000" sy="50000" kx="2115830" algn="bl" rotWithShape="0">
              <a:srgbClr val="C0C0C0">
                <a:alpha val="79999"/>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800" b="1" i="1" dirty="0">
              <a:latin typeface="Times New Roman" panose="02020603050405020304" pitchFamily="18" charset="0"/>
            </a:endParaRPr>
          </a:p>
          <a:p>
            <a:pPr algn="ctr" eaLnBrk="1" hangingPunct="1">
              <a:spcBef>
                <a:spcPct val="0"/>
              </a:spcBef>
              <a:buFontTx/>
              <a:buNone/>
            </a:pPr>
            <a:endParaRPr lang="en-US" altLang="en-US" sz="2800" b="1" i="1" dirty="0">
              <a:latin typeface="Times New Roman" panose="02020603050405020304" pitchFamily="18" charset="0"/>
            </a:endParaRPr>
          </a:p>
          <a:p>
            <a:pPr algn="ctr">
              <a:spcBef>
                <a:spcPct val="0"/>
              </a:spcBef>
              <a:buNone/>
            </a:pPr>
            <a:r>
              <a:rPr lang="en-US" sz="3600" i="1" dirty="0">
                <a:effectLst/>
                <a:latin typeface="Times New Roman" panose="02020603050405020304" pitchFamily="18" charset="0"/>
                <a:ea typeface="Times New Roman" panose="02020603050405020304" pitchFamily="18" charset="0"/>
              </a:rPr>
              <a:t>? </a:t>
            </a:r>
            <a:r>
              <a:rPr lang="vi-VN" sz="3600" i="1" dirty="0">
                <a:effectLst/>
                <a:latin typeface="Times New Roman" panose="02020603050405020304" pitchFamily="18" charset="0"/>
                <a:ea typeface="Times New Roman" panose="02020603050405020304" pitchFamily="18" charset="0"/>
              </a:rPr>
              <a:t>Tìm trong đoạn 1 một cụm từ khái quát nội </a:t>
            </a:r>
          </a:p>
          <a:p>
            <a:pPr algn="ctr">
              <a:spcBef>
                <a:spcPct val="0"/>
              </a:spcBef>
              <a:buNone/>
            </a:pPr>
            <a:r>
              <a:rPr lang="vi-VN" sz="3600" i="1" dirty="0">
                <a:effectLst/>
                <a:latin typeface="Times New Roman" panose="02020603050405020304" pitchFamily="18" charset="0"/>
                <a:ea typeface="Times New Roman" panose="02020603050405020304" pitchFamily="18" charset="0"/>
              </a:rPr>
              <a:t>dung vấn  </a:t>
            </a:r>
            <a:r>
              <a:rPr lang="vi-VN" sz="3600" i="1" dirty="0">
                <a:latin typeface="Times New Roman" panose="02020603050405020304" pitchFamily="18" charset="0"/>
                <a:ea typeface="Times New Roman" panose="02020603050405020304" pitchFamily="18" charset="0"/>
              </a:rPr>
              <a:t>đề</a:t>
            </a:r>
            <a:r>
              <a:rPr lang="en-US" sz="3600" i="1" dirty="0">
                <a:effectLst/>
                <a:latin typeface="Times New Roman" panose="02020603050405020304" pitchFamily="18" charset="0"/>
                <a:ea typeface="Times New Roman" panose="02020603050405020304" pitchFamily="18" charset="0"/>
              </a:rPr>
              <a:t>?</a:t>
            </a:r>
            <a:endParaRPr lang="vi-VN" sz="3600" i="1" dirty="0">
              <a:effectLst/>
              <a:latin typeface="Times New Roman" panose="02020603050405020304" pitchFamily="18" charset="0"/>
              <a:ea typeface="Times New Roman" panose="02020603050405020304" pitchFamily="18" charset="0"/>
            </a:endParaRPr>
          </a:p>
          <a:p>
            <a:pPr algn="ctr">
              <a:spcBef>
                <a:spcPct val="0"/>
              </a:spcBef>
              <a:buNone/>
            </a:pPr>
            <a:r>
              <a:rPr lang="vi-VN" i="1" dirty="0">
                <a:latin typeface="+mj-lt"/>
              </a:rPr>
              <a:t>Những cách gọi khác nhau của vấn đề?</a:t>
            </a:r>
            <a:endParaRPr lang="en-US" sz="3600" dirty="0">
              <a:effectLst/>
              <a:latin typeface="+mj-lt"/>
              <a:ea typeface="Times New Roman" panose="02020603050405020304" pitchFamily="18" charset="0"/>
            </a:endParaRPr>
          </a:p>
          <a:p>
            <a:pPr algn="ctr" eaLnBrk="1" hangingPunct="1">
              <a:spcBef>
                <a:spcPct val="0"/>
              </a:spcBef>
              <a:buFontTx/>
              <a:buNone/>
            </a:pPr>
            <a:endParaRPr lang="en-US" altLang="en-US" sz="4800" i="1" dirty="0">
              <a:latin typeface="Times New Roman" panose="02020603050405020304" pitchFamily="18" charset="0"/>
            </a:endParaRPr>
          </a:p>
          <a:p>
            <a:pPr algn="ctr" eaLnBrk="1" hangingPunct="1">
              <a:spcBef>
                <a:spcPct val="0"/>
              </a:spcBef>
              <a:buFontTx/>
              <a:buNone/>
            </a:pPr>
            <a:endParaRPr lang="en-US" altLang="en-US" sz="2800" dirty="0">
              <a:latin typeface="Times New Roman" panose="02020603050405020304" pitchFamily="18" charset="0"/>
            </a:endParaRPr>
          </a:p>
        </p:txBody>
      </p:sp>
      <p:sp>
        <p:nvSpPr>
          <p:cNvPr id="9" name="AutoShape 40">
            <a:extLst>
              <a:ext uri="{FF2B5EF4-FFF2-40B4-BE49-F238E27FC236}">
                <a16:creationId xmlns:a16="http://schemas.microsoft.com/office/drawing/2014/main" id="{5E58FB82-8718-4850-80B1-74BD35109A49}"/>
              </a:ext>
            </a:extLst>
          </p:cNvPr>
          <p:cNvSpPr>
            <a:spLocks noChangeArrowheads="1"/>
          </p:cNvSpPr>
          <p:nvPr/>
        </p:nvSpPr>
        <p:spPr bwMode="auto">
          <a:xfrm>
            <a:off x="4224757" y="3976099"/>
            <a:ext cx="7967241" cy="2645596"/>
          </a:xfrm>
          <a:prstGeom prst="cloudCallout">
            <a:avLst>
              <a:gd name="adj1" fmla="val -43931"/>
              <a:gd name="adj2" fmla="val 87833"/>
            </a:avLst>
          </a:prstGeom>
          <a:gradFill rotWithShape="1">
            <a:gsLst>
              <a:gs pos="0">
                <a:srgbClr val="FFFFFF"/>
              </a:gs>
              <a:gs pos="100000">
                <a:srgbClr val="FF99FF"/>
              </a:gs>
            </a:gsLst>
            <a:lin ang="18900000" scaled="1"/>
          </a:gradFill>
          <a:ln w="12700">
            <a:solidFill>
              <a:srgbClr val="666699"/>
            </a:solidFill>
            <a:round/>
            <a:headEnd/>
            <a:tailEnd/>
          </a:ln>
          <a:effectLst>
            <a:outerShdw dist="35921" dir="2700000" sy="50000" kx="2115830" algn="bl" rotWithShape="0">
              <a:srgbClr val="C0C0C0">
                <a:alpha val="79999"/>
              </a:srgbClr>
            </a:outerShdw>
          </a:effec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vi-VN" sz="3600" i="1" dirty="0">
                <a:latin typeface="+mj-lt"/>
              </a:rPr>
              <a:t>Nhận xét về cách nêu vấn đề của tác giả?</a:t>
            </a:r>
            <a:endParaRPr lang="en-US" altLang="en-US" sz="3600" b="1" i="1" dirty="0">
              <a:latin typeface="+mj-lt"/>
            </a:endParaRPr>
          </a:p>
        </p:txBody>
      </p:sp>
    </p:spTree>
    <p:extLst>
      <p:ext uri="{BB962C8B-B14F-4D97-AF65-F5344CB8AC3E}">
        <p14:creationId xmlns:p14="http://schemas.microsoft.com/office/powerpoint/2010/main" val="102819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84739" y="773723"/>
            <a:ext cx="10902461" cy="4401205"/>
          </a:xfrm>
          <a:prstGeom prst="rect">
            <a:avLst/>
          </a:prstGeom>
          <a:noFill/>
        </p:spPr>
        <p:txBody>
          <a:bodyPr wrap="square" rtlCol="0">
            <a:spAutoFit/>
          </a:bodyPr>
          <a:lstStyle/>
          <a:p>
            <a:r>
              <a:rPr lang="vi-VN" sz="4000" b="1" i="1" dirty="0">
                <a:latin typeface="Times New Roman" panose="02020603050405020304" pitchFamily="18" charset="0"/>
                <a:cs typeface="Times New Roman" panose="02020603050405020304" pitchFamily="18" charset="0"/>
              </a:rPr>
              <a:t>1. </a:t>
            </a:r>
            <a:r>
              <a:rPr lang="en-US" sz="4000" b="1" i="1" dirty="0" err="1">
                <a:latin typeface="Times New Roman" panose="02020603050405020304" pitchFamily="18" charset="0"/>
                <a:cs typeface="Times New Roman" panose="02020603050405020304" pitchFamily="18" charset="0"/>
              </a:rPr>
              <a:t>Cần</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hiểu</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thế</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nào</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về</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tình</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trạng</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biến</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đổi</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khí</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hậu</a:t>
            </a:r>
            <a:endParaRPr lang="en-US" sz="4000" b="1" dirty="0">
              <a:latin typeface="Times New Roman" panose="02020603050405020304" pitchFamily="18" charset="0"/>
              <a:cs typeface="Times New Roman" panose="02020603050405020304" pitchFamily="18" charset="0"/>
            </a:endParaRPr>
          </a:p>
          <a:p>
            <a:r>
              <a:rPr lang="vi-VN" sz="4000" dirty="0">
                <a:latin typeface="+mj-lt"/>
              </a:rPr>
              <a:t>- Vấn đề: </a:t>
            </a:r>
            <a:r>
              <a:rPr lang="en-US" sz="4000" dirty="0" err="1">
                <a:latin typeface="Times New Roman" panose="02020603050405020304" pitchFamily="18" charset="0"/>
                <a:cs typeface="Times New Roman" panose="02020603050405020304" pitchFamily="18" charset="0"/>
              </a:rPr>
              <a:t>biến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đổi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hậu</a:t>
            </a:r>
            <a:endParaRPr lang="en-US" sz="4000" dirty="0">
              <a:latin typeface="Times New Roman" panose="02020603050405020304" pitchFamily="18" charset="0"/>
              <a:cs typeface="Times New Roman" panose="02020603050405020304" pitchFamily="18" charset="0"/>
            </a:endParaRPr>
          </a:p>
          <a:p>
            <a:r>
              <a:rPr lang="vi-VN" sz="4000" dirty="0">
                <a:latin typeface="+mj-lt"/>
              </a:rPr>
              <a:t>+ </a:t>
            </a:r>
            <a:r>
              <a:rPr lang="en-US" sz="4000" dirty="0" err="1">
                <a:latin typeface="Times New Roman" panose="02020603050405020304" pitchFamily="18" charset="0"/>
                <a:cs typeface="Times New Roman" panose="02020603050405020304" pitchFamily="18" charset="0"/>
              </a:rPr>
              <a:t>sự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nóng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Đất</a:t>
            </a:r>
            <a:r>
              <a:rPr lang="en-US" sz="4000" dirty="0">
                <a:latin typeface="Times New Roman" panose="02020603050405020304" pitchFamily="18" charset="0"/>
                <a:cs typeface="Times New Roman" panose="02020603050405020304" pitchFamily="18" charset="0"/>
              </a:rPr>
              <a:t>, </a:t>
            </a:r>
          </a:p>
          <a:p>
            <a:r>
              <a:rPr lang="vi-VN" sz="4000" dirty="0">
                <a:latin typeface="+mj-lt"/>
              </a:rPr>
              <a:t>+ </a:t>
            </a:r>
            <a:r>
              <a:rPr lang="en-US" sz="4000" dirty="0" err="1">
                <a:latin typeface="Times New Roman" panose="02020603050405020304" pitchFamily="18" charset="0"/>
                <a:cs typeface="Times New Roman" panose="02020603050405020304" pitchFamily="18" charset="0"/>
              </a:rPr>
              <a:t>sự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thường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Đất</a:t>
            </a:r>
            <a:r>
              <a:rPr lang="en-US" sz="4000" dirty="0">
                <a:latin typeface="Times New Roman" panose="02020603050405020304" pitchFamily="18" charset="0"/>
                <a:cs typeface="Times New Roman" panose="02020603050405020304" pitchFamily="18" charset="0"/>
              </a:rPr>
              <a:t>, </a:t>
            </a:r>
          </a:p>
          <a:p>
            <a:r>
              <a:rPr lang="vi-VN" sz="4000" dirty="0">
                <a:latin typeface="+mj-lt"/>
              </a:rPr>
              <a:t>+ </a:t>
            </a:r>
            <a:r>
              <a:rPr lang="en-US" sz="4000" dirty="0" err="1">
                <a:latin typeface="Times New Roman" panose="02020603050405020304" pitchFamily="18" charset="0"/>
                <a:cs typeface="Times New Roman" panose="02020603050405020304" pitchFamily="18" charset="0"/>
              </a:rPr>
              <a:t>sự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loạn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hậu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toàn</a:t>
            </a:r>
            <a:r>
              <a:rPr lang="en-US" sz="4000" dirty="0">
                <a:latin typeface="Times New Roman" panose="02020603050405020304" pitchFamily="18" charset="0"/>
                <a:cs typeface="Times New Roman" panose="02020603050405020304" pitchFamily="18" charset="0"/>
              </a:rPr>
              <a:t> c</a:t>
            </a:r>
            <a:r>
              <a:rPr lang="vi-VN" sz="4000" dirty="0">
                <a:latin typeface="Times New Roman" panose="02020603050405020304" pitchFamily="18" charset="0"/>
                <a:cs typeface="Times New Roman" panose="02020603050405020304" pitchFamily="18" charset="0"/>
              </a:rPr>
              <a:t>ầ</a:t>
            </a:r>
            <a:r>
              <a:rPr lang="en-US" sz="4000" dirty="0">
                <a:latin typeface="Times New Roman" panose="02020603050405020304" pitchFamily="18" charset="0"/>
                <a:cs typeface="Times New Roman" panose="02020603050405020304" pitchFamily="18" charset="0"/>
              </a:rPr>
              <a:t>u</a:t>
            </a:r>
            <a:r>
              <a:rPr lang="vi-VN" sz="4000" dirty="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a:p>
            <a:r>
              <a:rPr lang="en-US" sz="4000" dirty="0">
                <a:latin typeface="+mj-lt"/>
              </a:rPr>
              <a:t> </a:t>
            </a:r>
            <a:r>
              <a:rPr lang="vi-VN" sz="4000" dirty="0">
                <a:latin typeface="+mj-lt"/>
              </a:rPr>
              <a:t> Cách nêu vấn đề trực tiếp, nhìn nhận từ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khía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cạnh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vấn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đế</a:t>
            </a:r>
            <a:r>
              <a:rPr lang="vi-VN" sz="4000" dirty="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534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C30FF94-621D-4B0C-9D46-C2841A22D865}"/>
              </a:ext>
            </a:extLst>
          </p:cNvPr>
          <p:cNvSpPr txBox="1"/>
          <p:nvPr/>
        </p:nvSpPr>
        <p:spPr>
          <a:xfrm>
            <a:off x="1849120" y="2782669"/>
            <a:ext cx="9032240" cy="830997"/>
          </a:xfrm>
          <a:prstGeom prst="rect">
            <a:avLst/>
          </a:prstGeom>
          <a:noFill/>
        </p:spPr>
        <p:txBody>
          <a:bodyPr wrap="square" rtlCol="0">
            <a:spAutoFit/>
          </a:bodyPr>
          <a:lstStyle/>
          <a:p>
            <a:r>
              <a:rPr lang="en-US" sz="4800" dirty="0">
                <a:latin typeface="Times New Roman" panose="02020603050405020304" pitchFamily="18" charset="0"/>
                <a:cs typeface="Times New Roman" panose="02020603050405020304" pitchFamily="18" charset="0"/>
              </a:rPr>
              <a:t>HỌC SINH THẢO LUẬN NHÓM  </a:t>
            </a:r>
          </a:p>
        </p:txBody>
      </p:sp>
      <p:pic>
        <p:nvPicPr>
          <p:cNvPr id="3" name="Picture 3">
            <a:extLst>
              <a:ext uri="{FF2B5EF4-FFF2-40B4-BE49-F238E27FC236}">
                <a16:creationId xmlns:a16="http://schemas.microsoft.com/office/drawing/2014/main" id="{66CAC458-C764-498F-AA7F-8C67C5ABA0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C4E83A6-3F0F-4C65-96AD-33AC87E244AE}"/>
              </a:ext>
            </a:extLst>
          </p:cNvPr>
          <p:cNvSpPr txBox="1"/>
          <p:nvPr/>
        </p:nvSpPr>
        <p:spPr>
          <a:xfrm>
            <a:off x="3159889" y="2187615"/>
            <a:ext cx="5868365" cy="830997"/>
          </a:xfrm>
          <a:prstGeom prst="rect">
            <a:avLst/>
          </a:prstGeom>
          <a:noFill/>
        </p:spPr>
        <p:txBody>
          <a:bodyPr wrap="square" rtlCol="0">
            <a:spAutoFit/>
          </a:bodyPr>
          <a:lstStyle/>
          <a:p>
            <a:r>
              <a:rPr lang="en-US" sz="3200" dirty="0"/>
              <a:t> </a:t>
            </a:r>
            <a:r>
              <a:rPr lang="en-US" sz="4800" dirty="0">
                <a:solidFill>
                  <a:srgbClr val="FF0000"/>
                </a:solidFill>
                <a:latin typeface="Times New Roman" panose="02020603050405020304" pitchFamily="18" charset="0"/>
                <a:cs typeface="Times New Roman" panose="02020603050405020304" pitchFamily="18" charset="0"/>
              </a:rPr>
              <a:t>THẢO LUẬN NHÓM</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6782EBEC-1954-4AFD-BF96-9FCF10FBDCD9}"/>
              </a:ext>
            </a:extLst>
          </p:cNvPr>
          <p:cNvSpPr txBox="1"/>
          <p:nvPr/>
        </p:nvSpPr>
        <p:spPr>
          <a:xfrm>
            <a:off x="5058849" y="2844225"/>
            <a:ext cx="2381288" cy="769441"/>
          </a:xfrm>
          <a:prstGeom prst="rect">
            <a:avLst/>
          </a:prstGeom>
          <a:noFill/>
        </p:spPr>
        <p:txBody>
          <a:bodyPr wrap="square" rtlCol="0">
            <a:spAutoFit/>
          </a:bodyPr>
          <a:lstStyle/>
          <a:p>
            <a:r>
              <a:rPr lang="vi-VN" sz="4400" dirty="0">
                <a:solidFill>
                  <a:srgbClr val="FF0000"/>
                </a:solidFill>
                <a:latin typeface="Times New Roman" panose="02020603050405020304" pitchFamily="18" charset="0"/>
                <a:cs typeface="Times New Roman" panose="02020603050405020304" pitchFamily="18" charset="0"/>
              </a:rPr>
              <a:t>7</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phút</a:t>
            </a:r>
            <a:r>
              <a:rPr lang="en-US" sz="4400"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6431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 calcmode="lin" valueType="num">
                                      <p:cBhvr additive="base">
                                        <p:cTn id="14"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1000"/>
                                        <p:tgtEl>
                                          <p:spTgt spid="5">
                                            <p:txEl>
                                              <p:pRg st="0" end="0"/>
                                            </p:txEl>
                                          </p:spTgt>
                                        </p:tgtEl>
                                      </p:cBhvr>
                                    </p:animEffect>
                                    <p:anim calcmode="lin" valueType="num">
                                      <p:cBhvr>
                                        <p:cTn id="21"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1011</TotalTime>
  <Words>1341</Words>
  <Application>Microsoft Office PowerPoint</Application>
  <PresentationFormat>Widescreen</PresentationFormat>
  <Paragraphs>104</Paragraphs>
  <Slides>27</Slides>
  <Notes>2</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nhóm (7P)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Tốc độ biến đổi khí hậu đang tăng báo động gia tăng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LNV</dc:creator>
  <cp:lastModifiedBy>Admin</cp:lastModifiedBy>
  <cp:revision>102</cp:revision>
  <dcterms:created xsi:type="dcterms:W3CDTF">2021-06-18T07:35:22Z</dcterms:created>
  <dcterms:modified xsi:type="dcterms:W3CDTF">2022-06-14T08:02:19Z</dcterms:modified>
</cp:coreProperties>
</file>