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342" r:id="rId2"/>
    <p:sldId id="281" r:id="rId3"/>
    <p:sldId id="315" r:id="rId4"/>
    <p:sldId id="316" r:id="rId5"/>
    <p:sldId id="317" r:id="rId6"/>
    <p:sldId id="343" r:id="rId7"/>
    <p:sldId id="344" r:id="rId8"/>
    <p:sldId id="283" r:id="rId9"/>
    <p:sldId id="276" r:id="rId10"/>
    <p:sldId id="298" r:id="rId11"/>
    <p:sldId id="327" r:id="rId12"/>
    <p:sldId id="339" r:id="rId13"/>
    <p:sldId id="325" r:id="rId14"/>
    <p:sldId id="313" r:id="rId15"/>
    <p:sldId id="330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A5"/>
    <a:srgbClr val="048DA4"/>
    <a:srgbClr val="FFDAAB"/>
    <a:srgbClr val="F7941E"/>
    <a:srgbClr val="CBEAF0"/>
    <a:srgbClr val="48C0B6"/>
    <a:srgbClr val="FBB040"/>
    <a:srgbClr val="00B2A5"/>
    <a:srgbClr val="FF9801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105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03/10/2024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86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80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03/10/2024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03/10/2024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03/10/2024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03/10/2024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jpe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7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jpeg"/><Relationship Id="rId5" Type="http://schemas.microsoft.com/office/2007/relationships/media" Target="../media/media3.mp3"/><Relationship Id="rId10" Type="http://schemas.openxmlformats.org/officeDocument/2006/relationships/notesSlide" Target="../notesSlides/notesSlide5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8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Kết quả hình ảnh cho welc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696900"/>
            <a:ext cx="11785600" cy="401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2"/>
          <p:cNvSpPr txBox="1">
            <a:spLocks noChangeArrowheads="1"/>
          </p:cNvSpPr>
          <p:nvPr/>
        </p:nvSpPr>
        <p:spPr bwMode="auto">
          <a:xfrm>
            <a:off x="578735" y="795177"/>
            <a:ext cx="11250592" cy="144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4300">
                <a:solidFill>
                  <a:srgbClr val="FF0000"/>
                </a:solidFill>
                <a:cs typeface="Times New Roman" pitchFamily="18" charset="0"/>
              </a:rPr>
              <a:t>Period </a:t>
            </a:r>
            <a:r>
              <a:rPr lang="en-US" sz="4300" b="1">
                <a:solidFill>
                  <a:srgbClr val="FF0000"/>
                </a:solidFill>
                <a:cs typeface="Times New Roman" pitchFamily="18" charset="0"/>
              </a:rPr>
              <a:t>UNIT 3: COMMUNITY SERVICE</a:t>
            </a:r>
          </a:p>
          <a:p>
            <a:pPr algn="ctr" eaLnBrk="1" hangingPunct="1"/>
            <a:r>
              <a:rPr lang="en-US" sz="4300" b="1">
                <a:solidFill>
                  <a:srgbClr val="FF0000"/>
                </a:solidFill>
                <a:cs typeface="Times New Roman" pitchFamily="18" charset="0"/>
              </a:rPr>
              <a:t>Lesson 1: 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4155178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8585" y="1328388"/>
            <a:ext cx="768742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tick the appropriate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336EA9C8-C040-41D8-A450-F85D6218DA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135703"/>
              </p:ext>
            </p:extLst>
          </p:nvPr>
        </p:nvGraphicFramePr>
        <p:xfrm>
          <a:off x="1078804" y="2240146"/>
          <a:ext cx="9809763" cy="372738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055901">
                  <a:extLst>
                    <a:ext uri="{9D8B030D-6E8A-4147-A177-3AD203B41FA5}">
                      <a16:colId xmlns:a16="http://schemas.microsoft.com/office/drawing/2014/main" val="879033425"/>
                    </a:ext>
                  </a:extLst>
                </a:gridCol>
                <a:gridCol w="1902633">
                  <a:extLst>
                    <a:ext uri="{9D8B030D-6E8A-4147-A177-3AD203B41FA5}">
                      <a16:colId xmlns:a16="http://schemas.microsoft.com/office/drawing/2014/main" val="1137353043"/>
                    </a:ext>
                  </a:extLst>
                </a:gridCol>
                <a:gridCol w="1851229">
                  <a:extLst>
                    <a:ext uri="{9D8B030D-6E8A-4147-A177-3AD203B41FA5}">
                      <a16:colId xmlns:a16="http://schemas.microsoft.com/office/drawing/2014/main" val="1069350663"/>
                    </a:ext>
                  </a:extLst>
                </a:gridCol>
              </a:tblGrid>
              <a:tr h="6212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Community activity</a:t>
                      </a:r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Minh’s club</a:t>
                      </a:r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Tom’s club</a:t>
                      </a:r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2223861"/>
                  </a:ext>
                </a:extLst>
              </a:tr>
              <a:tr h="621231">
                <a:tc>
                  <a:txBody>
                    <a:bodyPr/>
                    <a:lstStyle/>
                    <a:p>
                      <a:r>
                        <a:rPr lang="en-US" sz="2400" dirty="0"/>
                        <a:t>1. picking up litter</a:t>
                      </a:r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1285410"/>
                  </a:ext>
                </a:extLst>
              </a:tr>
              <a:tr h="621231">
                <a:tc>
                  <a:txBody>
                    <a:bodyPr/>
                    <a:lstStyle/>
                    <a:p>
                      <a:r>
                        <a:rPr lang="en-US" sz="2400" dirty="0"/>
                        <a:t>2. planting vegetables</a:t>
                      </a:r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5424088"/>
                  </a:ext>
                </a:extLst>
              </a:tr>
              <a:tr h="621231">
                <a:tc>
                  <a:txBody>
                    <a:bodyPr/>
                    <a:lstStyle/>
                    <a:p>
                      <a:r>
                        <a:rPr lang="en-US" sz="2400" dirty="0"/>
                        <a:t>3. donating books</a:t>
                      </a:r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178348"/>
                  </a:ext>
                </a:extLst>
              </a:tr>
              <a:tr h="621231">
                <a:tc>
                  <a:txBody>
                    <a:bodyPr/>
                    <a:lstStyle/>
                    <a:p>
                      <a:r>
                        <a:rPr lang="en-US" sz="2400" dirty="0"/>
                        <a:t>4. donating vegetables</a:t>
                      </a:r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9224885"/>
                  </a:ext>
                </a:extLst>
              </a:tr>
              <a:tr h="621231">
                <a:tc>
                  <a:txBody>
                    <a:bodyPr/>
                    <a:lstStyle/>
                    <a:p>
                      <a:r>
                        <a:rPr lang="en-US" sz="2400" dirty="0"/>
                        <a:t>5. </a:t>
                      </a:r>
                      <a:r>
                        <a:rPr lang="en-US" sz="2400"/>
                        <a:t>teaching English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3411285"/>
                  </a:ext>
                </a:extLst>
              </a:tr>
            </a:tbl>
          </a:graphicData>
        </a:graphic>
      </p:graphicFrame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8D745C6C-E200-494B-8744-17E2E40608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45895" y="2856790"/>
            <a:ext cx="572210" cy="572210"/>
          </a:xfrm>
          <a:prstGeom prst="rect">
            <a:avLst/>
          </a:prstGeom>
        </p:spPr>
      </p:pic>
      <p:pic>
        <p:nvPicPr>
          <p:cNvPr id="15" name="Graphic 14" descr="Checkmark with solid fill">
            <a:extLst>
              <a:ext uri="{FF2B5EF4-FFF2-40B4-BE49-F238E27FC236}">
                <a16:creationId xmlns:a16="http://schemas.microsoft.com/office/drawing/2014/main" id="{672DBF6C-61C8-42BF-9FA3-D24256E73E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45895" y="3529632"/>
            <a:ext cx="572210" cy="572210"/>
          </a:xfrm>
          <a:prstGeom prst="rect">
            <a:avLst/>
          </a:prstGeom>
        </p:spPr>
      </p:pic>
      <p:pic>
        <p:nvPicPr>
          <p:cNvPr id="19" name="Graphic 18" descr="Checkmark with solid fill">
            <a:extLst>
              <a:ext uri="{FF2B5EF4-FFF2-40B4-BE49-F238E27FC236}">
                <a16:creationId xmlns:a16="http://schemas.microsoft.com/office/drawing/2014/main" id="{3BECFC6B-963A-4AF8-B4BF-6296C708F3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45895" y="4774684"/>
            <a:ext cx="572210" cy="572210"/>
          </a:xfrm>
          <a:prstGeom prst="rect">
            <a:avLst/>
          </a:prstGeom>
        </p:spPr>
      </p:pic>
      <p:pic>
        <p:nvPicPr>
          <p:cNvPr id="20" name="Graphic 19" descr="Checkmark with solid fill">
            <a:extLst>
              <a:ext uri="{FF2B5EF4-FFF2-40B4-BE49-F238E27FC236}">
                <a16:creationId xmlns:a16="http://schemas.microsoft.com/office/drawing/2014/main" id="{202ECE30-9A4F-491E-8050-E63BDF90E0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0056" y="4136098"/>
            <a:ext cx="572210" cy="572210"/>
          </a:xfrm>
          <a:prstGeom prst="rect">
            <a:avLst/>
          </a:prstGeom>
        </p:spPr>
      </p:pic>
      <p:pic>
        <p:nvPicPr>
          <p:cNvPr id="21" name="Graphic 20" descr="Checkmark with solid fill">
            <a:extLst>
              <a:ext uri="{FF2B5EF4-FFF2-40B4-BE49-F238E27FC236}">
                <a16:creationId xmlns:a16="http://schemas.microsoft.com/office/drawing/2014/main" id="{32884D8F-04A2-49AB-B8CB-5832990A97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0056" y="5346894"/>
            <a:ext cx="572210" cy="57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5834" y="1338896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phrases under the pictures with the verbs below.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46A3D0-D1E2-4E65-BCCB-BF32391E5194}"/>
              </a:ext>
            </a:extLst>
          </p:cNvPr>
          <p:cNvSpPr txBox="1"/>
          <p:nvPr/>
        </p:nvSpPr>
        <p:spPr>
          <a:xfrm>
            <a:off x="1981788" y="1968464"/>
            <a:ext cx="8116613" cy="46166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/>
              <a:t>pick up		clean		donate		recycle		help  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C74C3C-513A-4FC9-BBB3-5BFB3586ABBC}"/>
              </a:ext>
            </a:extLst>
          </p:cNvPr>
          <p:cNvSpPr txBox="1"/>
          <p:nvPr/>
        </p:nvSpPr>
        <p:spPr>
          <a:xfrm>
            <a:off x="626114" y="5704331"/>
            <a:ext cx="448789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solidFill>
                  <a:srgbClr val="F26548"/>
                </a:solidFill>
                <a:effectLst/>
              </a:rPr>
              <a:t>1</a:t>
            </a:r>
            <a:r>
              <a:rPr lang="en-US" sz="2600" b="1" i="0">
                <a:solidFill>
                  <a:srgbClr val="F26548"/>
                </a:solidFill>
                <a:effectLst/>
              </a:rPr>
              <a:t>. </a:t>
            </a:r>
            <a:r>
              <a:rPr lang="en-US" sz="2600" b="0" i="0">
                <a:solidFill>
                  <a:srgbClr val="949599"/>
                </a:solidFill>
                <a:effectLst/>
              </a:rPr>
              <a:t>________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litter</a:t>
            </a:r>
            <a:r>
              <a:rPr lang="en-US" sz="2600" dirty="0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F1F3CC-B829-4711-AC99-A059FD50060B}"/>
              </a:ext>
            </a:extLst>
          </p:cNvPr>
          <p:cNvSpPr txBox="1"/>
          <p:nvPr/>
        </p:nvSpPr>
        <p:spPr>
          <a:xfrm>
            <a:off x="4118991" y="5720263"/>
            <a:ext cx="418721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i="0" dirty="0">
                <a:solidFill>
                  <a:srgbClr val="F26548"/>
                </a:solidFill>
                <a:effectLst/>
              </a:rPr>
              <a:t>2</a:t>
            </a:r>
            <a:r>
              <a:rPr lang="en-US" sz="2600" b="1" i="0">
                <a:solidFill>
                  <a:srgbClr val="F26548"/>
                </a:solidFill>
                <a:effectLst/>
              </a:rPr>
              <a:t>. </a:t>
            </a:r>
            <a:r>
              <a:rPr lang="en-US" sz="2600" b="0" i="0">
                <a:solidFill>
                  <a:srgbClr val="949599"/>
                </a:solidFill>
                <a:effectLst/>
              </a:rPr>
              <a:t>______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homeless children</a:t>
            </a:r>
            <a:r>
              <a:rPr lang="en-US" sz="2600" dirty="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D200BE-A9D8-4DD9-A53A-D8A9ECFA1DEA}"/>
              </a:ext>
            </a:extLst>
          </p:cNvPr>
          <p:cNvSpPr txBox="1"/>
          <p:nvPr/>
        </p:nvSpPr>
        <p:spPr>
          <a:xfrm>
            <a:off x="7975508" y="5720263"/>
            <a:ext cx="412704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i="0" dirty="0">
                <a:solidFill>
                  <a:srgbClr val="F26548"/>
                </a:solidFill>
                <a:effectLst/>
              </a:rPr>
              <a:t>3</a:t>
            </a:r>
            <a:r>
              <a:rPr lang="en-US" sz="2600" b="1" i="0">
                <a:solidFill>
                  <a:srgbClr val="F26548"/>
                </a:solidFill>
                <a:effectLst/>
              </a:rPr>
              <a:t>. </a:t>
            </a:r>
            <a:r>
              <a:rPr lang="en-US" sz="2600" b="0" i="0">
                <a:solidFill>
                  <a:srgbClr val="949599"/>
                </a:solidFill>
                <a:effectLst/>
              </a:rPr>
              <a:t>_______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plastic bottles</a:t>
            </a:r>
            <a:r>
              <a:rPr lang="en-US" sz="2600" dirty="0"/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DED0FC-3853-409A-9D77-2C0FF218F983}"/>
              </a:ext>
            </a:extLst>
          </p:cNvPr>
          <p:cNvSpPr txBox="1"/>
          <p:nvPr/>
        </p:nvSpPr>
        <p:spPr>
          <a:xfrm>
            <a:off x="1085845" y="5666130"/>
            <a:ext cx="137698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accent2"/>
                </a:solidFill>
              </a:rPr>
              <a:t>pick up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B00F91-96D3-4383-B518-CD7FC1F337AE}"/>
              </a:ext>
            </a:extLst>
          </p:cNvPr>
          <p:cNvSpPr txBox="1"/>
          <p:nvPr/>
        </p:nvSpPr>
        <p:spPr>
          <a:xfrm>
            <a:off x="4687466" y="5704330"/>
            <a:ext cx="99481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accent2"/>
                </a:solidFill>
              </a:rPr>
              <a:t>help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DCC7E56-CA6D-4BAC-9A10-348E9D9E0D47}"/>
              </a:ext>
            </a:extLst>
          </p:cNvPr>
          <p:cNvSpPr txBox="1"/>
          <p:nvPr/>
        </p:nvSpPr>
        <p:spPr>
          <a:xfrm>
            <a:off x="8656734" y="5685247"/>
            <a:ext cx="129448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accent2"/>
                </a:solidFill>
              </a:rPr>
              <a:t>recycle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67" y="3128372"/>
            <a:ext cx="3386676" cy="22411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1349" y="3128372"/>
            <a:ext cx="3062097" cy="22411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7365" y="3128372"/>
            <a:ext cx="3355876" cy="224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5834" y="1338896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phrases under the pictures with the verbs below.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46A3D0-D1E2-4E65-BCCB-BF32391E5194}"/>
              </a:ext>
            </a:extLst>
          </p:cNvPr>
          <p:cNvSpPr txBox="1"/>
          <p:nvPr/>
        </p:nvSpPr>
        <p:spPr>
          <a:xfrm>
            <a:off x="1981788" y="1968464"/>
            <a:ext cx="8116613" cy="46166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/>
              <a:t>pick up		clean		donate		recycle		help  </a:t>
            </a: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B7309B-2D2C-441D-97F8-CB2C8C0F4036}"/>
              </a:ext>
            </a:extLst>
          </p:cNvPr>
          <p:cNvSpPr txBox="1"/>
          <p:nvPr/>
        </p:nvSpPr>
        <p:spPr>
          <a:xfrm>
            <a:off x="1336048" y="5593469"/>
            <a:ext cx="34478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26548"/>
                </a:solidFill>
                <a:effectLst/>
              </a:rPr>
              <a:t>4</a:t>
            </a:r>
            <a:r>
              <a:rPr lang="en-US" sz="2800" b="1" i="0">
                <a:solidFill>
                  <a:srgbClr val="F26548"/>
                </a:solidFill>
                <a:effectLst/>
              </a:rPr>
              <a:t>. </a:t>
            </a:r>
            <a:r>
              <a:rPr lang="en-US" sz="2800" b="0" i="0">
                <a:solidFill>
                  <a:srgbClr val="949599"/>
                </a:solidFill>
                <a:effectLst/>
              </a:rPr>
              <a:t>_________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clothes</a:t>
            </a:r>
            <a:r>
              <a:rPr lang="en-US" sz="2800" dirty="0"/>
              <a:t>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98004C-8EE8-4A95-A988-19A5527983BB}"/>
              </a:ext>
            </a:extLst>
          </p:cNvPr>
          <p:cNvSpPr txBox="1"/>
          <p:nvPr/>
        </p:nvSpPr>
        <p:spPr>
          <a:xfrm>
            <a:off x="6483491" y="5655794"/>
            <a:ext cx="51339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5</a:t>
            </a:r>
            <a:r>
              <a:rPr lang="en-US" sz="2400" b="1" i="0">
                <a:solidFill>
                  <a:srgbClr val="F26548"/>
                </a:solidFill>
                <a:effectLst/>
                <a:latin typeface="ChronicaPro-Bold"/>
              </a:rPr>
              <a:t>. </a:t>
            </a:r>
            <a:r>
              <a:rPr lang="en-US" sz="2400" b="0" i="0">
                <a:solidFill>
                  <a:srgbClr val="949599"/>
                </a:solidFill>
                <a:effectLst/>
                <a:latin typeface="ChronicaPro-Book"/>
              </a:rPr>
              <a:t>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the playground</a:t>
            </a:r>
            <a:r>
              <a:rPr lang="en-US" sz="2400" dirty="0"/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FBC758-3121-40AD-8F5B-5CA2750E546E}"/>
              </a:ext>
            </a:extLst>
          </p:cNvPr>
          <p:cNvSpPr txBox="1"/>
          <p:nvPr/>
        </p:nvSpPr>
        <p:spPr>
          <a:xfrm>
            <a:off x="1843518" y="5573841"/>
            <a:ext cx="14014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donate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20278C4-C073-4DFF-BA2E-5B2EF60A6547}"/>
              </a:ext>
            </a:extLst>
          </p:cNvPr>
          <p:cNvSpPr txBox="1"/>
          <p:nvPr/>
        </p:nvSpPr>
        <p:spPr>
          <a:xfrm>
            <a:off x="7011174" y="5573841"/>
            <a:ext cx="11626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clean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851" y="3071668"/>
            <a:ext cx="3488022" cy="23499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0940" y="3016099"/>
            <a:ext cx="3567461" cy="240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6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6985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correct words or phrases below.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82F91C-C231-4E4B-9399-89C65FBB0A0C}"/>
              </a:ext>
            </a:extLst>
          </p:cNvPr>
          <p:cNvSpPr txBox="1"/>
          <p:nvPr/>
        </p:nvSpPr>
        <p:spPr>
          <a:xfrm>
            <a:off x="1438509" y="1914496"/>
            <a:ext cx="9433135" cy="46166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/>
              <a:t>old people	homeless children	planted              litter	        taught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2B6E71-64B2-40BF-9B52-0C78933CEF7E}"/>
              </a:ext>
            </a:extLst>
          </p:cNvPr>
          <p:cNvSpPr txBox="1"/>
          <p:nvPr/>
        </p:nvSpPr>
        <p:spPr>
          <a:xfrm>
            <a:off x="622402" y="2452035"/>
            <a:ext cx="1094719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We collected clothes and gave them to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_________________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Those students picked up all the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on the street.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We helped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in the nursing home last Sunday.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The club members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maths</a:t>
            </a:r>
            <a:r>
              <a:rPr lang="en-US" sz="2400" dirty="0">
                <a:solidFill>
                  <a:srgbClr val="242021"/>
                </a:solidFill>
              </a:rPr>
              <a:t>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to primary students during school holidays.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We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a lot of trees in the park last summer.</a:t>
            </a:r>
            <a:r>
              <a:rPr lang="en-US" sz="2400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60BE08-BA52-4908-A709-72DF96270ED1}"/>
              </a:ext>
            </a:extLst>
          </p:cNvPr>
          <p:cNvSpPr txBox="1"/>
          <p:nvPr/>
        </p:nvSpPr>
        <p:spPr>
          <a:xfrm>
            <a:off x="5917704" y="2692855"/>
            <a:ext cx="27120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homeless children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84696F-7C3F-446E-9786-057A0A26BE52}"/>
              </a:ext>
            </a:extLst>
          </p:cNvPr>
          <p:cNvSpPr txBox="1"/>
          <p:nvPr/>
        </p:nvSpPr>
        <p:spPr>
          <a:xfrm>
            <a:off x="5379514" y="3445657"/>
            <a:ext cx="10088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litter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268528-D828-46E9-942B-1F9BF5510B22}"/>
              </a:ext>
            </a:extLst>
          </p:cNvPr>
          <p:cNvSpPr txBox="1"/>
          <p:nvPr/>
        </p:nvSpPr>
        <p:spPr>
          <a:xfrm>
            <a:off x="2515470" y="4139687"/>
            <a:ext cx="15547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old people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60F290-5B09-49D4-AA44-EFB5F25A6F0B}"/>
              </a:ext>
            </a:extLst>
          </p:cNvPr>
          <p:cNvSpPr txBox="1"/>
          <p:nvPr/>
        </p:nvSpPr>
        <p:spPr>
          <a:xfrm>
            <a:off x="3457862" y="4926337"/>
            <a:ext cx="12246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taught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172ACF-FE86-40E4-8E49-A9892B523FC5}"/>
              </a:ext>
            </a:extLst>
          </p:cNvPr>
          <p:cNvSpPr txBox="1"/>
          <p:nvPr/>
        </p:nvSpPr>
        <p:spPr>
          <a:xfrm>
            <a:off x="1681482" y="5615465"/>
            <a:ext cx="11955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planted</a:t>
            </a: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7906" y="131406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Game: Vocabulary Ping-pong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1026" name="Picture 2" descr="Ball games and sports | Baamboozle">
            <a:extLst>
              <a:ext uri="{FF2B5EF4-FFF2-40B4-BE49-F238E27FC236}">
                <a16:creationId xmlns:a16="http://schemas.microsoft.com/office/drawing/2014/main" id="{323A1CAF-D721-4D91-8F64-3451F709F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504" y="1649700"/>
            <a:ext cx="5148257" cy="260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74BCE9-C5A7-42EA-958E-49E5B5110208}"/>
              </a:ext>
            </a:extLst>
          </p:cNvPr>
          <p:cNvSpPr txBox="1"/>
          <p:nvPr/>
        </p:nvSpPr>
        <p:spPr>
          <a:xfrm>
            <a:off x="628983" y="1978813"/>
            <a:ext cx="5053271" cy="2251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Work in two teams.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Team A provides a cue word.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Team B makes up a sentence with it.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Then switch roles.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0B8B02-D3FD-4E7E-9CCB-8F38E5D565EE}"/>
              </a:ext>
            </a:extLst>
          </p:cNvPr>
          <p:cNvSpPr txBox="1"/>
          <p:nvPr/>
        </p:nvSpPr>
        <p:spPr>
          <a:xfrm>
            <a:off x="4170556" y="3845272"/>
            <a:ext cx="820198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4494D0"/>
                </a:solidFill>
                <a:effectLst/>
                <a:latin typeface="ChronicaPro-Medium"/>
              </a:rPr>
              <a:t>Example:</a:t>
            </a:r>
            <a:br>
              <a:rPr lang="en-US" sz="2400" b="0" i="1" dirty="0">
                <a:solidFill>
                  <a:srgbClr val="4494D0"/>
                </a:solidFill>
                <a:effectLst/>
                <a:latin typeface="ChronicaPro-Medium"/>
              </a:rPr>
            </a:br>
            <a:r>
              <a:rPr lang="en-US" sz="2400" b="0" i="1" dirty="0">
                <a:solidFill>
                  <a:srgbClr val="242021"/>
                </a:solidFill>
                <a:effectLst/>
                <a:latin typeface="ChronicaProMediumIt"/>
              </a:rPr>
              <a:t>Team A</a:t>
            </a:r>
            <a:r>
              <a:rPr lang="en-US" sz="2400" b="0" i="1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400" b="1" i="1">
                <a:solidFill>
                  <a:schemeClr val="accent2"/>
                </a:solidFill>
                <a:effectLst/>
                <a:latin typeface="ChronicaPro-Book"/>
              </a:rPr>
              <a:t>Litter</a:t>
            </a:r>
            <a:br>
              <a:rPr lang="en-US" sz="2400" b="0" i="1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1" dirty="0">
                <a:solidFill>
                  <a:srgbClr val="242021"/>
                </a:solidFill>
                <a:effectLst/>
                <a:latin typeface="ChronicaProMediumIt"/>
              </a:rPr>
              <a:t>Team B: </a:t>
            </a:r>
            <a:r>
              <a:rPr lang="en-US" sz="2400" b="0" i="1" dirty="0">
                <a:solidFill>
                  <a:srgbClr val="242021"/>
                </a:solidFill>
                <a:effectLst/>
                <a:latin typeface="ChronicaPro-Book"/>
              </a:rPr>
              <a:t>We often pick up </a:t>
            </a:r>
            <a:r>
              <a:rPr lang="en-US" sz="2400" b="0" i="1" u="sng" dirty="0">
                <a:solidFill>
                  <a:srgbClr val="242021"/>
                </a:solidFill>
                <a:effectLst/>
                <a:latin typeface="ChronicaPro-Book"/>
              </a:rPr>
              <a:t>litter</a:t>
            </a:r>
            <a:r>
              <a:rPr lang="en-US" sz="2400" b="0" i="1" dirty="0">
                <a:solidFill>
                  <a:srgbClr val="242021"/>
                </a:solidFill>
                <a:effectLst/>
                <a:latin typeface="ChronicaPro-Book"/>
              </a:rPr>
              <a:t> in the park</a:t>
            </a:r>
            <a:r>
              <a:rPr lang="en-US" sz="2400" b="0" i="1">
                <a:solidFill>
                  <a:srgbClr val="242021"/>
                </a:solidFill>
                <a:effectLst/>
                <a:latin typeface="ChronicaPro-Book"/>
              </a:rPr>
              <a:t>. </a:t>
            </a:r>
            <a:r>
              <a:rPr lang="en-US" sz="2400" b="1" i="1" dirty="0">
                <a:solidFill>
                  <a:schemeClr val="accent2"/>
                </a:solidFill>
                <a:latin typeface="ChronicaPro-Book"/>
              </a:rPr>
              <a:t>T</a:t>
            </a:r>
            <a:r>
              <a:rPr lang="en-US" sz="2400" b="1" i="1">
                <a:solidFill>
                  <a:schemeClr val="accent2"/>
                </a:solidFill>
                <a:effectLst/>
                <a:latin typeface="ChronicaPro-Book"/>
              </a:rPr>
              <a:t>rees</a:t>
            </a:r>
            <a:br>
              <a:rPr lang="en-US" sz="2400" b="0" i="1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1" dirty="0">
                <a:solidFill>
                  <a:srgbClr val="242021"/>
                </a:solidFill>
                <a:effectLst/>
                <a:latin typeface="ChronicaProMediumIt"/>
              </a:rPr>
              <a:t>Team A: </a:t>
            </a:r>
            <a:r>
              <a:rPr lang="en-US" sz="2400" b="0" i="1" dirty="0">
                <a:solidFill>
                  <a:srgbClr val="242021"/>
                </a:solidFill>
                <a:effectLst/>
                <a:latin typeface="ChronicaPro-Book"/>
              </a:rPr>
              <a:t>We plant </a:t>
            </a:r>
            <a:r>
              <a:rPr lang="en-US" sz="2400" b="0" i="1" u="sng" dirty="0">
                <a:solidFill>
                  <a:srgbClr val="242021"/>
                </a:solidFill>
                <a:effectLst/>
                <a:latin typeface="ChronicaPro-Book"/>
              </a:rPr>
              <a:t>trees</a:t>
            </a:r>
            <a:r>
              <a:rPr lang="en-US" sz="2400" b="0" i="1" dirty="0">
                <a:solidFill>
                  <a:srgbClr val="242021"/>
                </a:solidFill>
                <a:effectLst/>
                <a:latin typeface="ChronicaPro-Book"/>
              </a:rPr>
              <a:t> in our school every year. </a:t>
            </a:r>
            <a:r>
              <a:rPr lang="en-US" sz="2400" b="1" i="1" dirty="0">
                <a:solidFill>
                  <a:schemeClr val="accent2"/>
                </a:solidFill>
                <a:effectLst/>
                <a:latin typeface="ChronicaPro-Book"/>
              </a:rPr>
              <a:t>Book</a:t>
            </a:r>
          </a:p>
          <a:p>
            <a:pPr>
              <a:lnSpc>
                <a:spcPct val="150000"/>
              </a:lnSpc>
            </a:pPr>
            <a:r>
              <a:rPr lang="en-US" sz="2400" i="1" dirty="0"/>
              <a:t> </a:t>
            </a:r>
            <a:r>
              <a:rPr lang="en-US" sz="2400" b="0" i="1" dirty="0">
                <a:solidFill>
                  <a:srgbClr val="242021"/>
                </a:solidFill>
                <a:effectLst/>
                <a:latin typeface="ChronicaProMediumIt"/>
              </a:rPr>
              <a:t>Team A</a:t>
            </a:r>
            <a:r>
              <a:rPr lang="en-US" sz="2400" b="0" i="1">
                <a:solidFill>
                  <a:srgbClr val="242021"/>
                </a:solidFill>
                <a:effectLst/>
                <a:latin typeface="ChronicaProMediumIt"/>
              </a:rPr>
              <a:t>: …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5772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 ASSIGNMENTS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74012" y="2187032"/>
            <a:ext cx="87184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Think about </a:t>
            </a:r>
            <a:r>
              <a:rPr lang="en-GB" sz="2800" dirty="0"/>
              <a:t>community activities that students can do (at least 3 activities)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Prepare for the Project lesson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sachmem.vn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165741" y="1544746"/>
            <a:ext cx="8384189" cy="1083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>
                <a:solidFill>
                  <a:srgbClr val="F7941E"/>
                </a:solidFill>
              </a:rPr>
              <a:t>- community </a:t>
            </a:r>
            <a:r>
              <a:rPr lang="en-US" sz="5400" b="1" dirty="0">
                <a:solidFill>
                  <a:srgbClr val="F7941E"/>
                </a:solidFill>
              </a:rPr>
              <a:t>activity </a:t>
            </a:r>
            <a:r>
              <a:rPr lang="en-US" sz="3600" b="1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23587" y="4304229"/>
            <a:ext cx="4050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/>
              <a:t>hoạt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cộng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976615" y="3179364"/>
            <a:ext cx="45448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FB7BD"/>
                </a:solidFill>
              </a:rPr>
              <a:t>/</a:t>
            </a:r>
            <a:r>
              <a:rPr lang="vi-VN" sz="3200" b="1" dirty="0">
                <a:solidFill>
                  <a:srgbClr val="0FB7BD"/>
                </a:solidFill>
              </a:rPr>
              <a:t>kəˈmjuːnɪti ækˈtɪvɪti</a:t>
            </a:r>
            <a:r>
              <a:rPr lang="en-US" sz="32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Integrate STEM into Community Activities">
            <a:extLst>
              <a:ext uri="{FF2B5EF4-FFF2-40B4-BE49-F238E27FC236}">
                <a16:creationId xmlns:a16="http://schemas.microsoft.com/office/drawing/2014/main" id="{DCB86969-9551-4570-BDFB-D86B03A84E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" t="2059" r="3116" b="4139"/>
          <a:stretch/>
        </p:blipFill>
        <p:spPr bwMode="auto">
          <a:xfrm>
            <a:off x="6222380" y="2559134"/>
            <a:ext cx="5876693" cy="351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mmunity activity ">
            <a:hlinkClick r:id="" action="ppaction://media"/>
            <a:extLst>
              <a:ext uri="{FF2B5EF4-FFF2-40B4-BE49-F238E27FC236}">
                <a16:creationId xmlns:a16="http://schemas.microsoft.com/office/drawing/2014/main" id="{DA38A0ED-0ECD-4119-8E39-085BD68BC8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64927" y="5202062"/>
            <a:ext cx="996274" cy="9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23926" y="163524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>
                <a:solidFill>
                  <a:srgbClr val="F7941E"/>
                </a:solidFill>
              </a:rPr>
              <a:t>- donate</a:t>
            </a:r>
            <a:r>
              <a:rPr lang="en-US"/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(v)</a:t>
            </a:r>
            <a:endParaRPr lang="en-US" sz="48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14043" y="4215809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quyên</a:t>
            </a:r>
            <a:r>
              <a:rPr lang="en-US" sz="3600" dirty="0"/>
              <a:t> </a:t>
            </a:r>
            <a:r>
              <a:rPr lang="en-US" sz="3600" dirty="0" err="1"/>
              <a:t>góp</a:t>
            </a:r>
            <a:r>
              <a:rPr lang="en-US" sz="3600" dirty="0"/>
              <a:t>, </a:t>
            </a:r>
            <a:r>
              <a:rPr lang="en-US" sz="3600" dirty="0" err="1"/>
              <a:t>ủng</a:t>
            </a:r>
            <a:r>
              <a:rPr lang="en-US" sz="3600" dirty="0"/>
              <a:t> </a:t>
            </a:r>
            <a:r>
              <a:rPr lang="en-US" sz="3600" dirty="0" err="1"/>
              <a:t>hộ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966545" y="3145689"/>
            <a:ext cx="2545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vi-VN" sz="3600" b="1" dirty="0">
                <a:solidFill>
                  <a:srgbClr val="0FB7BD"/>
                </a:solidFill>
              </a:rPr>
              <a:t>d</a:t>
            </a:r>
            <a:r>
              <a:rPr lang="vi-VN" sz="3600" b="1" dirty="0">
                <a:solidFill>
                  <a:srgbClr val="0FB7BD"/>
                </a:solidFill>
                <a:cs typeface="Calibri" panose="020F0502020204030204" pitchFamily="34" charset="0"/>
              </a:rPr>
              <a:t>ə</a:t>
            </a:r>
            <a:r>
              <a:rPr lang="vi-VN" sz="3600" b="1" dirty="0">
                <a:solidFill>
                  <a:srgbClr val="0FB7BD"/>
                </a:solidFill>
              </a:rPr>
              <a:t>ʊˈneɪt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pic>
        <p:nvPicPr>
          <p:cNvPr id="4098" name="Picture 2" descr="Donate là gì? Cách donate và ý nghĩa đối với Streamer">
            <a:extLst>
              <a:ext uri="{FF2B5EF4-FFF2-40B4-BE49-F238E27FC236}">
                <a16:creationId xmlns:a16="http://schemas.microsoft.com/office/drawing/2014/main" id="{0B2FF8C9-A1D0-47D0-A51C-2DE8AF101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111" y="1963968"/>
            <a:ext cx="5448093" cy="33097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donate">
            <a:hlinkClick r:id="" action="ppaction://media"/>
            <a:extLst>
              <a:ext uri="{FF2B5EF4-FFF2-40B4-BE49-F238E27FC236}">
                <a16:creationId xmlns:a16="http://schemas.microsoft.com/office/drawing/2014/main" id="{F27C58FA-E76A-4F70-ABD5-8EFB90092F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30508" y="5285929"/>
            <a:ext cx="1017963" cy="101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0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48888" y="1588819"/>
            <a:ext cx="716308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>
                <a:solidFill>
                  <a:srgbClr val="F7941E"/>
                </a:solidFill>
              </a:rPr>
              <a:t>- nursing </a:t>
            </a:r>
            <a:r>
              <a:rPr lang="en-US" sz="6000" b="1" dirty="0">
                <a:solidFill>
                  <a:srgbClr val="F7941E"/>
                </a:solidFill>
              </a:rPr>
              <a:t>home </a:t>
            </a:r>
            <a:r>
              <a:rPr lang="en-US" sz="4000" b="1" dirty="0">
                <a:solidFill>
                  <a:srgbClr val="F7941E"/>
                </a:solidFill>
                <a:cs typeface="Calibri" panose="020F0502020204030204" pitchFamily="34" charset="0"/>
              </a:rPr>
              <a:t>(</a:t>
            </a:r>
            <a:r>
              <a:rPr lang="en-US" sz="4000" b="1" dirty="0" err="1">
                <a:solidFill>
                  <a:srgbClr val="F7941E"/>
                </a:solidFill>
                <a:cs typeface="Calibri" panose="020F0502020204030204" pitchFamily="34" charset="0"/>
              </a:rPr>
              <a:t>n.phr</a:t>
            </a:r>
            <a:r>
              <a:rPr lang="en-US" sz="4000" b="1" dirty="0">
                <a:solidFill>
                  <a:srgbClr val="F7941E"/>
                </a:solidFill>
                <a:cs typeface="Calibri" panose="020F0502020204030204" pitchFamily="34" charset="0"/>
              </a:rPr>
              <a:t>.)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78085" y="4214265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viện</a:t>
            </a:r>
            <a:r>
              <a:rPr lang="en-US" sz="3600" dirty="0"/>
              <a:t> </a:t>
            </a:r>
            <a:r>
              <a:rPr lang="en-US" sz="3600" dirty="0" err="1"/>
              <a:t>dưỡng</a:t>
            </a:r>
            <a:r>
              <a:rPr lang="en-US" sz="3600" dirty="0"/>
              <a:t> </a:t>
            </a:r>
            <a:r>
              <a:rPr lang="en-US" sz="3600" dirty="0" err="1"/>
              <a:t>lão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605603" y="3116494"/>
            <a:ext cx="35958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vi-VN" sz="3600" b="1" dirty="0">
                <a:solidFill>
                  <a:srgbClr val="0FB7BD"/>
                </a:solidFill>
              </a:rPr>
              <a:t>ˈnɜːsɪŋ həʊm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pic>
        <p:nvPicPr>
          <p:cNvPr id="5122" name="Picture 2" descr="Our Community – Franciscan Court">
            <a:extLst>
              <a:ext uri="{FF2B5EF4-FFF2-40B4-BE49-F238E27FC236}">
                <a16:creationId xmlns:a16="http://schemas.microsoft.com/office/drawing/2014/main" id="{55CAA921-67BD-47FC-85B5-C1B4B454D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615" y="2026790"/>
            <a:ext cx="5586931" cy="407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nursing home ">
            <a:hlinkClick r:id="" action="ppaction://media"/>
            <a:extLst>
              <a:ext uri="{FF2B5EF4-FFF2-40B4-BE49-F238E27FC236}">
                <a16:creationId xmlns:a16="http://schemas.microsoft.com/office/drawing/2014/main" id="{37920D83-8996-49D2-8A61-3B0D35CFD5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17579" y="5133213"/>
            <a:ext cx="971904" cy="97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3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864872" y="158881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>
                <a:solidFill>
                  <a:srgbClr val="F7941E"/>
                </a:solidFill>
              </a:rPr>
              <a:t>- homeless</a:t>
            </a:r>
            <a:r>
              <a:rPr lang="en-US" sz="4800" b="1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69147" y="4020782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vô</a:t>
            </a:r>
            <a:r>
              <a:rPr lang="en-US" sz="3600" dirty="0"/>
              <a:t> </a:t>
            </a:r>
            <a:r>
              <a:rPr lang="en-US" sz="3600" dirty="0" err="1"/>
              <a:t>gia</a:t>
            </a:r>
            <a:r>
              <a:rPr lang="en-US" sz="3600" dirty="0"/>
              <a:t> </a:t>
            </a:r>
            <a:r>
              <a:rPr lang="en-US" sz="3600" dirty="0" err="1"/>
              <a:t>cư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060780" y="3018054"/>
            <a:ext cx="26725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/ˈ</a:t>
            </a:r>
            <a:r>
              <a:rPr lang="vi-VN" sz="3600" b="1" dirty="0">
                <a:solidFill>
                  <a:srgbClr val="0FB7BD"/>
                </a:solidFill>
              </a:rPr>
              <a:t>həʊml</a:t>
            </a:r>
            <a:r>
              <a:rPr lang="en-GB" sz="3600" b="1" dirty="0">
                <a:solidFill>
                  <a:srgbClr val="0FB7BD"/>
                </a:solidFill>
              </a:rPr>
              <a:t>ə</a:t>
            </a:r>
            <a:r>
              <a:rPr lang="vi-VN" sz="3600" b="1" dirty="0">
                <a:solidFill>
                  <a:srgbClr val="0FB7BD"/>
                </a:solidFill>
              </a:rPr>
              <a:t>s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pic>
        <p:nvPicPr>
          <p:cNvPr id="6146" name="Picture 2" descr="GETTING STARTED, trắc nghiệm - Hoc24">
            <a:extLst>
              <a:ext uri="{FF2B5EF4-FFF2-40B4-BE49-F238E27FC236}">
                <a16:creationId xmlns:a16="http://schemas.microsoft.com/office/drawing/2014/main" id="{93141C3D-53AA-4137-A80E-CC1D9E7D0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214" y="1170098"/>
            <a:ext cx="5447911" cy="544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homeless">
            <a:hlinkClick r:id="" action="ppaction://media"/>
            <a:extLst>
              <a:ext uri="{FF2B5EF4-FFF2-40B4-BE49-F238E27FC236}">
                <a16:creationId xmlns:a16="http://schemas.microsoft.com/office/drawing/2014/main" id="{3434F517-39BD-40CC-9E30-836134F616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009691" y="5247046"/>
            <a:ext cx="941489" cy="94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8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0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>
                <a:solidFill>
                  <a:srgbClr val="F7941E"/>
                </a:solidFill>
              </a:rPr>
              <a:t>- Board game (n): </a:t>
            </a:r>
            <a:r>
              <a:rPr lang="en-US" sz="6000" b="1">
                <a:solidFill>
                  <a:schemeClr val="accent2"/>
                </a:solidFill>
              </a:rPr>
              <a:t>trò chơi trên bàn cờ</a:t>
            </a:r>
            <a:endParaRPr lang="en-US" sz="60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472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>
                <a:solidFill>
                  <a:srgbClr val="F7941E"/>
                </a:solidFill>
              </a:rPr>
              <a:t>- pick up(v): </a:t>
            </a:r>
            <a:r>
              <a:rPr lang="en-US" sz="6000" b="1">
                <a:solidFill>
                  <a:schemeClr val="accent2"/>
                </a:solidFill>
              </a:rPr>
              <a:t>Nhặt</a:t>
            </a:r>
            <a:endParaRPr lang="en-US" sz="60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951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401102"/>
              </p:ext>
            </p:extLst>
          </p:nvPr>
        </p:nvGraphicFramePr>
        <p:xfrm>
          <a:off x="1261127" y="1447400"/>
          <a:ext cx="10403049" cy="439975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243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3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6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388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+mn-lt"/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+mn-lt"/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+mn-lt"/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54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community activity 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/kəˈmjuːnɪti ækˈtɪvɪti/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hoạt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động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cộng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đồng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1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donate 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/dəʊˈneɪt/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quyên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góp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ủng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hộ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4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nursing home 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/ˈnɜːsɪŋ həʊm/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viện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dưỡng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lão</a:t>
                      </a:r>
                      <a:endParaRPr lang="vi-VN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60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homeless 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/ˈhəʊmləs/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vô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gia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cư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32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board</a:t>
                      </a:r>
                      <a:r>
                        <a:rPr lang="en-US" sz="2800" b="1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game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trò</a:t>
                      </a:r>
                      <a:r>
                        <a:rPr lang="en-US" sz="2800" b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chơi trên bàn cờ</a:t>
                      </a:r>
                      <a:endParaRPr lang="en-US" sz="2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32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pick up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nhặt</a:t>
                      </a:r>
                      <a:endParaRPr lang="en-US" sz="2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2" name="community activity ">
            <a:hlinkClick r:id="" action="ppaction://media"/>
            <a:extLst>
              <a:ext uri="{FF2B5EF4-FFF2-40B4-BE49-F238E27FC236}">
                <a16:creationId xmlns:a16="http://schemas.microsoft.com/office/drawing/2014/main" id="{B95B0556-1437-495E-83F7-7987ECD949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47212" y="2237251"/>
            <a:ext cx="587828" cy="587828"/>
          </a:xfrm>
          <a:prstGeom prst="rect">
            <a:avLst/>
          </a:prstGeom>
        </p:spPr>
      </p:pic>
      <p:pic>
        <p:nvPicPr>
          <p:cNvPr id="7" name="donate">
            <a:hlinkClick r:id="" action="ppaction://media"/>
            <a:extLst>
              <a:ext uri="{FF2B5EF4-FFF2-40B4-BE49-F238E27FC236}">
                <a16:creationId xmlns:a16="http://schemas.microsoft.com/office/drawing/2014/main" id="{55178D7D-7A96-45F5-892C-30F5A0C8274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47212" y="3292263"/>
            <a:ext cx="587828" cy="587828"/>
          </a:xfrm>
          <a:prstGeom prst="rect">
            <a:avLst/>
          </a:prstGeom>
        </p:spPr>
      </p:pic>
      <p:pic>
        <p:nvPicPr>
          <p:cNvPr id="8" name="nursing home ">
            <a:hlinkClick r:id="" action="ppaction://media"/>
            <a:extLst>
              <a:ext uri="{FF2B5EF4-FFF2-40B4-BE49-F238E27FC236}">
                <a16:creationId xmlns:a16="http://schemas.microsoft.com/office/drawing/2014/main" id="{EE65F0AC-FD48-474C-BFAE-ADE50C975AE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47212" y="4463031"/>
            <a:ext cx="587828" cy="587828"/>
          </a:xfrm>
          <a:prstGeom prst="rect">
            <a:avLst/>
          </a:prstGeom>
        </p:spPr>
      </p:pic>
      <p:pic>
        <p:nvPicPr>
          <p:cNvPr id="9" name="homeless">
            <a:hlinkClick r:id="" action="ppaction://media"/>
            <a:extLst>
              <a:ext uri="{FF2B5EF4-FFF2-40B4-BE49-F238E27FC236}">
                <a16:creationId xmlns:a16="http://schemas.microsoft.com/office/drawing/2014/main" id="{824A87D4-54C1-46CF-AD11-1122FE4D749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47211" y="5591486"/>
            <a:ext cx="587829" cy="58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9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87377"/>
            <a:ext cx="802263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ED1EB4-113D-4AEB-89E8-CDE9E15413C6}"/>
              </a:ext>
            </a:extLst>
          </p:cNvPr>
          <p:cNvSpPr txBox="1"/>
          <p:nvPr/>
        </p:nvSpPr>
        <p:spPr>
          <a:xfrm>
            <a:off x="487066" y="1962833"/>
            <a:ext cx="11635523" cy="4745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100" b="1" i="1" dirty="0">
                <a:solidFill>
                  <a:srgbClr val="242021"/>
                </a:solidFill>
                <a:effectLst/>
              </a:rPr>
              <a:t>Minh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: </a:t>
            </a:r>
            <a:r>
              <a:rPr lang="en-US" sz="2100" dirty="0">
                <a:solidFill>
                  <a:srgbClr val="242021"/>
                </a:solidFill>
              </a:rPr>
              <a:t>H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i, Tom. Are you back in Ha </a:t>
            </a:r>
            <a:r>
              <a:rPr lang="en-US" sz="2100" b="0" i="0" dirty="0" err="1">
                <a:solidFill>
                  <a:srgbClr val="242021"/>
                </a:solidFill>
                <a:effectLst/>
              </a:rPr>
              <a:t>Noi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?</a:t>
            </a:r>
            <a:br>
              <a:rPr lang="en-US" sz="2100" b="0" i="0" dirty="0">
                <a:solidFill>
                  <a:srgbClr val="242021"/>
                </a:solidFill>
                <a:effectLst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</a:rPr>
              <a:t>Tom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: </a:t>
            </a:r>
            <a:r>
              <a:rPr lang="en-US" sz="2100" dirty="0">
                <a:solidFill>
                  <a:srgbClr val="242021"/>
                </a:solidFill>
              </a:rPr>
              <a:t>Y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es. </a:t>
            </a:r>
            <a:r>
              <a:rPr lang="en-US" sz="2100" dirty="0">
                <a:solidFill>
                  <a:srgbClr val="242021"/>
                </a:solidFill>
              </a:rPr>
              <a:t>I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 came back yesterday. Can we meet up this Sunday morning? </a:t>
            </a:r>
            <a:r>
              <a:rPr lang="en-US" sz="2100" dirty="0">
                <a:solidFill>
                  <a:srgbClr val="242021"/>
                </a:solidFill>
              </a:rPr>
              <a:t>I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 bought you a board game.</a:t>
            </a:r>
            <a:br>
              <a:rPr lang="en-US" sz="2100" b="0" i="0" dirty="0">
                <a:solidFill>
                  <a:srgbClr val="242021"/>
                </a:solidFill>
                <a:effectLst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</a:rPr>
              <a:t>Minh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: </a:t>
            </a:r>
            <a:r>
              <a:rPr lang="en-US" sz="2100" dirty="0">
                <a:solidFill>
                  <a:srgbClr val="242021"/>
                </a:solidFill>
              </a:rPr>
              <a:t>S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ure, </a:t>
            </a:r>
            <a:r>
              <a:rPr lang="en-US" sz="2100" dirty="0">
                <a:solidFill>
                  <a:srgbClr val="242021"/>
                </a:solidFill>
              </a:rPr>
              <a:t>I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 can’t wait! But our Green School Club will have some community activities on that morning.</a:t>
            </a:r>
            <a:br>
              <a:rPr lang="en-US" sz="2100" b="0" i="0" dirty="0">
                <a:solidFill>
                  <a:srgbClr val="242021"/>
                </a:solidFill>
                <a:effectLst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</a:rPr>
              <a:t>Tom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: What activities does your club do?</a:t>
            </a:r>
            <a:br>
              <a:rPr lang="en-US" sz="2100" b="0" i="0" dirty="0">
                <a:solidFill>
                  <a:srgbClr val="242021"/>
                </a:solidFill>
                <a:effectLst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</a:rPr>
              <a:t>Minh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: Well, we pick up litter around our school and plant vegetables in our school garden.</a:t>
            </a:r>
            <a:br>
              <a:rPr lang="en-US" sz="2100" b="0" i="0" dirty="0">
                <a:solidFill>
                  <a:srgbClr val="242021"/>
                </a:solidFill>
                <a:effectLst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</a:rPr>
              <a:t>Tom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: School gardening? That’s fantastic!</a:t>
            </a:r>
            <a:br>
              <a:rPr lang="en-US" sz="2100" b="0" i="0" dirty="0">
                <a:solidFill>
                  <a:srgbClr val="242021"/>
                </a:solidFill>
                <a:effectLst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</a:rPr>
              <a:t>Minh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: </a:t>
            </a:r>
            <a:r>
              <a:rPr lang="en-US" sz="2100" dirty="0">
                <a:solidFill>
                  <a:srgbClr val="242021"/>
                </a:solidFill>
              </a:rPr>
              <a:t>Y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es. We donate the vegetables to a nursing home. Does your school have any activities like these?</a:t>
            </a:r>
            <a:br>
              <a:rPr lang="en-US" sz="2100" b="0" i="0" dirty="0">
                <a:solidFill>
                  <a:srgbClr val="242021"/>
                </a:solidFill>
                <a:effectLst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</a:rPr>
              <a:t>Tom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: </a:t>
            </a:r>
            <a:r>
              <a:rPr lang="en-US" sz="2100" dirty="0">
                <a:solidFill>
                  <a:srgbClr val="242021"/>
                </a:solidFill>
              </a:rPr>
              <a:t>Y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es. We donate books to homeless children. We also have English classes. Last summer, we taught</a:t>
            </a:r>
            <a:br>
              <a:rPr lang="en-US" sz="2100" b="0" i="0" dirty="0">
                <a:solidFill>
                  <a:srgbClr val="242021"/>
                </a:solidFill>
                <a:effectLst/>
              </a:rPr>
            </a:br>
            <a:r>
              <a:rPr lang="en-US" sz="2100" b="0" i="0" dirty="0">
                <a:solidFill>
                  <a:srgbClr val="242021"/>
                </a:solidFill>
                <a:effectLst/>
              </a:rPr>
              <a:t>English to 30 kids in the area.</a:t>
            </a:r>
            <a:br>
              <a:rPr lang="en-US" sz="2100" b="0" i="0" dirty="0">
                <a:solidFill>
                  <a:srgbClr val="242021"/>
                </a:solidFill>
                <a:effectLst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</a:rPr>
              <a:t>Minh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: </a:t>
            </a:r>
            <a:r>
              <a:rPr lang="en-US" sz="2100" dirty="0">
                <a:solidFill>
                  <a:srgbClr val="242021"/>
                </a:solidFill>
              </a:rPr>
              <a:t>S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ounds like great work!</a:t>
            </a:r>
            <a:br>
              <a:rPr lang="en-US" sz="2100" b="0" i="0" dirty="0">
                <a:solidFill>
                  <a:srgbClr val="242021"/>
                </a:solidFill>
                <a:effectLst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</a:rPr>
              <a:t>Tom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: </a:t>
            </a:r>
            <a:r>
              <a:rPr lang="en-US" sz="2100" dirty="0">
                <a:solidFill>
                  <a:srgbClr val="242021"/>
                </a:solidFill>
              </a:rPr>
              <a:t>T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hanks.</a:t>
            </a:r>
            <a:br>
              <a:rPr lang="en-US" sz="2100" b="0" i="0" dirty="0">
                <a:solidFill>
                  <a:srgbClr val="242021"/>
                </a:solidFill>
                <a:effectLst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</a:rPr>
              <a:t>Minh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: ... So, let’s meet in the afternoon then.</a:t>
            </a:r>
            <a:r>
              <a:rPr lang="en-US" sz="2100" dirty="0"/>
              <a:t> </a:t>
            </a:r>
          </a:p>
        </p:txBody>
      </p:sp>
      <p:pic>
        <p:nvPicPr>
          <p:cNvPr id="3" name="014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03545" y="13873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3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2651</TotalTime>
  <Words>675</Words>
  <Application>Microsoft Office PowerPoint</Application>
  <PresentationFormat>Widescreen</PresentationFormat>
  <Paragraphs>100</Paragraphs>
  <Slides>16</Slides>
  <Notes>12</Notes>
  <HiddenSlides>0</HiddenSlides>
  <MMClips>9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Calibri Light</vt:lpstr>
      <vt:lpstr>ChronicaPro-Bold</vt:lpstr>
      <vt:lpstr>ChronicaPro-Book</vt:lpstr>
      <vt:lpstr>ChronicaPro-Medium</vt:lpstr>
      <vt:lpstr>ChronicaProMediumIt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141</cp:revision>
  <dcterms:created xsi:type="dcterms:W3CDTF">2020-12-09T02:04:09Z</dcterms:created>
  <dcterms:modified xsi:type="dcterms:W3CDTF">2024-10-03T00:54:13Z</dcterms:modified>
</cp:coreProperties>
</file>