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7" r:id="rId2"/>
    <p:sldId id="256" r:id="rId3"/>
    <p:sldId id="292" r:id="rId4"/>
    <p:sldId id="293" r:id="rId5"/>
    <p:sldId id="294" r:id="rId6"/>
    <p:sldId id="295" r:id="rId7"/>
    <p:sldId id="296" r:id="rId8"/>
    <p:sldId id="297" r:id="rId9"/>
    <p:sldId id="258" r:id="rId10"/>
    <p:sldId id="265" r:id="rId11"/>
    <p:sldId id="300" r:id="rId12"/>
    <p:sldId id="302" r:id="rId13"/>
    <p:sldId id="301" r:id="rId14"/>
    <p:sldId id="304" r:id="rId15"/>
    <p:sldId id="299" r:id="rId16"/>
    <p:sldId id="306" r:id="rId17"/>
    <p:sldId id="260" r:id="rId18"/>
    <p:sldId id="315" r:id="rId19"/>
    <p:sldId id="312" r:id="rId20"/>
    <p:sldId id="314" r:id="rId21"/>
    <p:sldId id="313" r:id="rId22"/>
    <p:sldId id="316" r:id="rId23"/>
    <p:sldId id="317" r:id="rId24"/>
    <p:sldId id="308" r:id="rId25"/>
    <p:sldId id="319" r:id="rId26"/>
    <p:sldId id="320" r:id="rId27"/>
    <p:sldId id="266" r:id="rId28"/>
    <p:sldId id="321" r:id="rId29"/>
    <p:sldId id="271" r:id="rId30"/>
    <p:sldId id="280" r:id="rId31"/>
    <p:sldId id="282" r:id="rId32"/>
    <p:sldId id="283" r:id="rId33"/>
    <p:sldId id="284" r:id="rId34"/>
    <p:sldId id="285" r:id="rId35"/>
    <p:sldId id="286" r:id="rId36"/>
    <p:sldId id="287" r:id="rId37"/>
    <p:sldId id="288" r:id="rId38"/>
    <p:sldId id="289" r:id="rId39"/>
    <p:sldId id="290" r:id="rId40"/>
    <p:sldId id="291" r:id="rId41"/>
    <p:sldId id="322" r:id="rId42"/>
    <p:sldId id="323" r:id="rId43"/>
    <p:sldId id="272" r:id="rId44"/>
    <p:sldId id="278" r:id="rId45"/>
    <p:sldId id="324" r:id="rId46"/>
    <p:sldId id="325" r:id="rId47"/>
  </p:sldIdLst>
  <p:sldSz cx="12192000" cy="6858000"/>
  <p:notesSz cx="6742113" cy="9872663"/>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a:srgbClr val="A64E86"/>
    <a:srgbClr val="0B0044"/>
    <a:srgbClr val="F9C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r>
              <a:rPr lang="en-US" sz="2200" b="1" dirty="0" err="1">
                <a:solidFill>
                  <a:schemeClr val="bg1"/>
                </a:solidFill>
              </a:rPr>
              <a:t>Tỉ</a:t>
            </a:r>
            <a:r>
              <a:rPr lang="en-US" sz="2200" b="1" baseline="0" dirty="0">
                <a:solidFill>
                  <a:schemeClr val="bg1"/>
                </a:solidFill>
              </a:rPr>
              <a:t> </a:t>
            </a:r>
            <a:r>
              <a:rPr lang="en-US" sz="2200" b="1" baseline="0" dirty="0" err="1">
                <a:solidFill>
                  <a:schemeClr val="bg1"/>
                </a:solidFill>
              </a:rPr>
              <a:t>lệ</a:t>
            </a:r>
            <a:r>
              <a:rPr lang="en-US" sz="2200" b="1" baseline="0" dirty="0">
                <a:solidFill>
                  <a:schemeClr val="bg1"/>
                </a:solidFill>
              </a:rPr>
              <a:t> </a:t>
            </a:r>
            <a:r>
              <a:rPr lang="en-US" sz="2200" b="1" baseline="0" dirty="0" err="1">
                <a:solidFill>
                  <a:schemeClr val="bg1"/>
                </a:solidFill>
              </a:rPr>
              <a:t>số</a:t>
            </a:r>
            <a:r>
              <a:rPr lang="en-US" sz="2200" b="1" baseline="0" dirty="0">
                <a:solidFill>
                  <a:schemeClr val="bg1"/>
                </a:solidFill>
              </a:rPr>
              <a:t> </a:t>
            </a:r>
            <a:r>
              <a:rPr lang="en-US" sz="2200" b="1" baseline="0" dirty="0" err="1">
                <a:solidFill>
                  <a:schemeClr val="bg1"/>
                </a:solidFill>
              </a:rPr>
              <a:t>dân</a:t>
            </a:r>
            <a:r>
              <a:rPr lang="en-US" sz="2200" b="1" baseline="0" dirty="0">
                <a:solidFill>
                  <a:schemeClr val="bg1"/>
                </a:solidFill>
              </a:rPr>
              <a:t> </a:t>
            </a:r>
            <a:r>
              <a:rPr lang="en-US" sz="2200" b="1" baseline="0" dirty="0" err="1">
                <a:solidFill>
                  <a:schemeClr val="bg1"/>
                </a:solidFill>
              </a:rPr>
              <a:t>ven</a:t>
            </a:r>
            <a:r>
              <a:rPr lang="en-US" sz="2200" b="1" baseline="0" dirty="0">
                <a:solidFill>
                  <a:schemeClr val="bg1"/>
                </a:solidFill>
              </a:rPr>
              <a:t> </a:t>
            </a:r>
            <a:r>
              <a:rPr lang="en-US" sz="2200" b="1" baseline="0" dirty="0" err="1">
                <a:solidFill>
                  <a:schemeClr val="bg1"/>
                </a:solidFill>
              </a:rPr>
              <a:t>biển</a:t>
            </a:r>
            <a:r>
              <a:rPr lang="en-US" sz="2200" b="1" baseline="0" dirty="0">
                <a:solidFill>
                  <a:schemeClr val="bg1"/>
                </a:solidFill>
              </a:rPr>
              <a:t> </a:t>
            </a:r>
            <a:r>
              <a:rPr lang="en-US" sz="2200" b="1" baseline="0" dirty="0" err="1">
                <a:solidFill>
                  <a:schemeClr val="bg1"/>
                </a:solidFill>
              </a:rPr>
              <a:t>Hải</a:t>
            </a:r>
            <a:r>
              <a:rPr lang="en-US" sz="2200" b="1" baseline="0" dirty="0">
                <a:solidFill>
                  <a:schemeClr val="bg1"/>
                </a:solidFill>
              </a:rPr>
              <a:t> </a:t>
            </a:r>
            <a:r>
              <a:rPr lang="en-US" sz="2200" b="1" baseline="0" dirty="0" err="1">
                <a:solidFill>
                  <a:schemeClr val="bg1"/>
                </a:solidFill>
              </a:rPr>
              <a:t>phòng</a:t>
            </a:r>
            <a:r>
              <a:rPr lang="en-US" sz="2200" b="1" baseline="0" dirty="0">
                <a:solidFill>
                  <a:schemeClr val="bg1"/>
                </a:solidFill>
              </a:rPr>
              <a:t> so </a:t>
            </a:r>
            <a:r>
              <a:rPr lang="en-US" sz="2200" b="1" baseline="0" dirty="0" err="1">
                <a:solidFill>
                  <a:schemeClr val="bg1"/>
                </a:solidFill>
              </a:rPr>
              <a:t>với</a:t>
            </a:r>
            <a:r>
              <a:rPr lang="en-US" sz="2200" b="1" baseline="0" dirty="0">
                <a:solidFill>
                  <a:schemeClr val="bg1"/>
                </a:solidFill>
              </a:rPr>
              <a:t> </a:t>
            </a:r>
            <a:r>
              <a:rPr lang="en-US" sz="2200" b="1" baseline="0" dirty="0" err="1">
                <a:solidFill>
                  <a:schemeClr val="bg1"/>
                </a:solidFill>
              </a:rPr>
              <a:t>dân</a:t>
            </a:r>
            <a:r>
              <a:rPr lang="en-US" sz="2200" b="1" baseline="0" dirty="0">
                <a:solidFill>
                  <a:schemeClr val="bg1"/>
                </a:solidFill>
              </a:rPr>
              <a:t> </a:t>
            </a:r>
            <a:r>
              <a:rPr lang="en-US" sz="2200" b="1" baseline="0" dirty="0" err="1">
                <a:solidFill>
                  <a:schemeClr val="bg1"/>
                </a:solidFill>
              </a:rPr>
              <a:t>số</a:t>
            </a:r>
            <a:r>
              <a:rPr lang="en-US" sz="2200" b="1" baseline="0" dirty="0">
                <a:solidFill>
                  <a:schemeClr val="bg1"/>
                </a:solidFill>
              </a:rPr>
              <a:t> </a:t>
            </a:r>
            <a:r>
              <a:rPr lang="en-US" sz="2200" b="1" baseline="0" dirty="0" err="1">
                <a:solidFill>
                  <a:schemeClr val="bg1"/>
                </a:solidFill>
              </a:rPr>
              <a:t>toàn</a:t>
            </a:r>
            <a:r>
              <a:rPr lang="en-US" sz="2200" b="1" baseline="0" dirty="0">
                <a:solidFill>
                  <a:schemeClr val="bg1"/>
                </a:solidFill>
              </a:rPr>
              <a:t> </a:t>
            </a:r>
            <a:r>
              <a:rPr lang="en-US" sz="2200" b="1" baseline="0" dirty="0" err="1">
                <a:solidFill>
                  <a:schemeClr val="bg1"/>
                </a:solidFill>
              </a:rPr>
              <a:t>thành</a:t>
            </a:r>
            <a:r>
              <a:rPr lang="en-US" sz="2200" b="1" baseline="0" dirty="0">
                <a:solidFill>
                  <a:schemeClr val="bg1"/>
                </a:solidFill>
              </a:rPr>
              <a:t> </a:t>
            </a:r>
            <a:r>
              <a:rPr lang="en-US" sz="2200" b="1" baseline="0" dirty="0" err="1">
                <a:solidFill>
                  <a:schemeClr val="bg1"/>
                </a:solidFill>
              </a:rPr>
              <a:t>phố</a:t>
            </a:r>
            <a:endParaRPr lang="en-US" sz="2200" b="1" dirty="0">
              <a:solidFill>
                <a:schemeClr val="bg1"/>
              </a:solidFill>
            </a:endParaRP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BC-420E-B46D-F4B36D0405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BC-420E-B46D-F4B36D0405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BC-420E-B46D-F4B36D0405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BC-420E-B46D-F4B36D0405E9}"/>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Số dân các quận huyện không giáp biển</c:v>
                </c:pt>
                <c:pt idx="1">
                  <c:v>số dân các quận, huyện ven biển</c:v>
                </c:pt>
              </c:strCache>
            </c:strRef>
          </c:cat>
          <c:val>
            <c:numRef>
              <c:f>Sheet1!$B$2:$B$5</c:f>
              <c:numCache>
                <c:formatCode>General</c:formatCode>
                <c:ptCount val="4"/>
                <c:pt idx="0">
                  <c:v>1122455</c:v>
                </c:pt>
                <c:pt idx="1">
                  <c:v>891321</c:v>
                </c:pt>
              </c:numCache>
            </c:numRef>
          </c:val>
          <c:extLst>
            <c:ext xmlns:c16="http://schemas.microsoft.com/office/drawing/2014/chart" uri="{C3380CC4-5D6E-409C-BE32-E72D297353CC}">
              <c16:uniqueId val="{00000008-5ABC-420E-B46D-F4B36D0405E9}"/>
            </c:ext>
          </c:extLst>
        </c:ser>
        <c:dLbls>
          <c:showLegendKey val="0"/>
          <c:showVal val="0"/>
          <c:showCatName val="0"/>
          <c:showSerName val="0"/>
          <c:showPercent val="0"/>
          <c:showBubbleSize val="0"/>
          <c:showLeaderLines val="1"/>
        </c:dLbls>
        <c:firstSliceAng val="0"/>
        <c:holeSize val="4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BD680C7F-2375-4F33-95FC-E1E07771FFE3}" type="datetimeFigureOut">
              <a:rPr lang="vi-VN" smtClean="0"/>
              <a:t>10/04/2025</a:t>
            </a:fld>
            <a:endParaRPr lang="vi-VN"/>
          </a:p>
        </p:txBody>
      </p:sp>
      <p:sp>
        <p:nvSpPr>
          <p:cNvPr id="4" name="Chỗ dành sẵn cho Hình ảnh của Bản chiếu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EF242F9-A8A3-48F3-BA11-0769D04CE34D}" type="slidenum">
              <a:rPr lang="vi-VN" smtClean="0"/>
              <a:t>‹#›</a:t>
            </a:fld>
            <a:endParaRPr lang="vi-VN"/>
          </a:p>
        </p:txBody>
      </p:sp>
    </p:spTree>
    <p:extLst>
      <p:ext uri="{BB962C8B-B14F-4D97-AF65-F5344CB8AC3E}">
        <p14:creationId xmlns:p14="http://schemas.microsoft.com/office/powerpoint/2010/main" val="258546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17</a:t>
            </a:fld>
            <a:endParaRPr lang="vi-VN"/>
          </a:p>
        </p:txBody>
      </p:sp>
    </p:spTree>
    <p:extLst>
      <p:ext uri="{BB962C8B-B14F-4D97-AF65-F5344CB8AC3E}">
        <p14:creationId xmlns:p14="http://schemas.microsoft.com/office/powerpoint/2010/main" val="311983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17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a:solidFill>
                  <a:srgbClr val="000000"/>
                </a:solidFill>
                <a:effectLst/>
                <a:latin typeface="Arial"/>
                <a:ea typeface="Arial"/>
                <a:cs typeface="Arial"/>
                <a:sym typeface="Arial"/>
                <a:hlinkClick r:id="rId3"/>
              </a:rPr>
              <a:t>https://www.facebook.com/baokefb</a:t>
            </a:r>
            <a:r>
              <a:rPr lang="en-US" sz="1100" b="0" i="0" u="none" strike="noStrike" cap="none" dirty="0">
                <a:solidFill>
                  <a:srgbClr val="000000"/>
                </a:solidFill>
                <a:effectLst/>
                <a:latin typeface="Arial"/>
                <a:ea typeface="Arial"/>
                <a:cs typeface="Arial"/>
                <a:sym typeface="Arial"/>
              </a:rPr>
              <a:t>  - fb </a:t>
            </a:r>
            <a:r>
              <a:rPr lang="en-US" sz="1100" b="0" i="0" u="none" strike="noStrike" cap="none" dirty="0" err="1">
                <a:solidFill>
                  <a:srgbClr val="000000"/>
                </a:solidFill>
                <a:effectLst/>
                <a:latin typeface="Arial"/>
                <a:ea typeface="Arial"/>
                <a:cs typeface="Arial"/>
                <a:sym typeface="Arial"/>
              </a:rPr>
              <a:t>Nguyễn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Nhâm</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0981.713.891</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02564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a:solidFill>
                  <a:srgbClr val="000000"/>
                </a:solidFill>
                <a:effectLst/>
                <a:latin typeface="Arial"/>
                <a:ea typeface="Arial"/>
                <a:cs typeface="Arial"/>
                <a:sym typeface="Arial"/>
                <a:hlinkClick r:id="rId3"/>
              </a:rPr>
              <a:t>https://www.facebook.com/baokefb</a:t>
            </a:r>
            <a:r>
              <a:rPr lang="en-US" sz="1100" b="0" i="0" u="none" strike="noStrike" cap="none" dirty="0">
                <a:solidFill>
                  <a:srgbClr val="000000"/>
                </a:solidFill>
                <a:effectLst/>
                <a:latin typeface="Arial"/>
                <a:ea typeface="Arial"/>
                <a:cs typeface="Arial"/>
                <a:sym typeface="Arial"/>
              </a:rPr>
              <a:t>  - fb </a:t>
            </a:r>
            <a:r>
              <a:rPr lang="en-US" sz="1100" b="0" i="0" u="none" strike="noStrike" cap="none" dirty="0" err="1">
                <a:solidFill>
                  <a:srgbClr val="000000"/>
                </a:solidFill>
                <a:effectLst/>
                <a:latin typeface="Arial"/>
                <a:ea typeface="Arial"/>
                <a:cs typeface="Arial"/>
                <a:sym typeface="Arial"/>
              </a:rPr>
              <a:t>Nguyễn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Nhâm</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0981.713.891</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42165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a:solidFill>
                  <a:srgbClr val="000000"/>
                </a:solidFill>
                <a:effectLst/>
                <a:latin typeface="Arial"/>
                <a:ea typeface="Arial"/>
                <a:cs typeface="Arial"/>
                <a:sym typeface="Arial"/>
                <a:hlinkClick r:id="rId3"/>
              </a:rPr>
              <a:t>https://www.facebook.com/baokefb</a:t>
            </a:r>
            <a:r>
              <a:rPr lang="en-US" sz="1100" b="0" i="0" u="none" strike="noStrike" cap="none" dirty="0">
                <a:solidFill>
                  <a:srgbClr val="000000"/>
                </a:solidFill>
                <a:effectLst/>
                <a:latin typeface="Arial"/>
                <a:ea typeface="Arial"/>
                <a:cs typeface="Arial"/>
                <a:sym typeface="Arial"/>
              </a:rPr>
              <a:t>  - fb </a:t>
            </a:r>
            <a:r>
              <a:rPr lang="en-US" sz="1100" b="0" i="0" u="none" strike="noStrike" cap="none" dirty="0" err="1">
                <a:solidFill>
                  <a:srgbClr val="000000"/>
                </a:solidFill>
                <a:effectLst/>
                <a:latin typeface="Arial"/>
                <a:ea typeface="Arial"/>
                <a:cs typeface="Arial"/>
                <a:sym typeface="Arial"/>
              </a:rPr>
              <a:t>Nguyễn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Nhâm</a:t>
            </a:r>
            <a:r>
              <a:rPr lang="en-US" sz="1100" b="0" i="0" u="none" strike="noStrike" cap="none">
                <a:solidFill>
                  <a:srgbClr val="000000"/>
                </a:solidFill>
                <a:effectLst/>
                <a:latin typeface="Arial"/>
                <a:ea typeface="Arial"/>
                <a:cs typeface="Arial"/>
                <a:sym typeface="Arial"/>
              </a:rPr>
              <a:t> -</a:t>
            </a:r>
            <a:r>
              <a:rPr lang="en-US" sz="1100" b="1" i="0" u="none" strike="noStrike" cap="none">
                <a:solidFill>
                  <a:srgbClr val="000000"/>
                </a:solidFill>
                <a:effectLst/>
                <a:latin typeface="Arial"/>
                <a:ea typeface="Arial"/>
                <a:cs typeface="Arial"/>
                <a:sym typeface="Arial"/>
              </a:rPr>
              <a:t>0981.713.891</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293246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F607EA-9201-41D1-B94C-780DCE037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E7CF982-F3E5-4DED-AFB9-2740B9DDB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098E31B0-4206-437D-809F-037BAED17837}"/>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270C2DCF-0791-4E72-94F6-4570DB06D63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2E69BF7-7562-406D-8040-177A28020AC7}"/>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2295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EA840E-3FA0-4533-866B-6F8F8682E7D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97DA02E-F4B6-4770-AC44-71721CFA951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F89B91A-5A22-4A1D-A799-D880BD8B0B12}"/>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3109E04C-FED1-4CA7-809C-7719396C3F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C2BB071-7BFE-4B40-9322-B4A9EC33B025}"/>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44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D8D44C6-A3CA-44B2-93D3-5946F165A6C0}"/>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BE97C44-9D9D-4725-95FC-50B4F6957AC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A5FCBA2-1FC4-45AE-9000-3974F8313334}"/>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311B6FAC-528F-49A2-8BF6-9B093D69C22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6A8078C-E7EF-4FE3-AF3E-DFC546B64A4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85553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027FB1-8675-4E98-BDEC-4C93B8E51E4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40F61685-381C-4C5F-AED4-10C841FF9FF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5BAF502-67F0-4927-B583-CCCAE3547A46}"/>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F11A5BF1-7F14-41CA-A040-480B0F9A1D8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5F1F963-5908-4865-871A-EEB4D4FD7C7C}"/>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9076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481D00-D4C4-418A-8BD3-4CDD75A4D88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FC3C1D7-8CA3-4CA1-A0BF-B793F611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2D5061A-D9DF-4E78-8C8F-A39B4DC40048}"/>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C17732A8-8732-460B-B9A5-3977E03BD3E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7FDCB8E-814B-4BD3-9322-B31CBFD06C93}"/>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78785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3E06E-ADBD-4442-B14C-49800239797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182BFC0-F7FA-4F77-AC6B-4EDF958C1F3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6523F9F-7D6F-4F76-9655-12D0E48216C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1A3066B-C735-4E03-AAC3-4D96A49365DD}"/>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6" name="Chỗ dành sẵn cho Chân trang 5">
            <a:extLst>
              <a:ext uri="{FF2B5EF4-FFF2-40B4-BE49-F238E27FC236}">
                <a16:creationId xmlns:a16="http://schemas.microsoft.com/office/drawing/2014/main" id="{D03CF129-BFE9-43F3-A1F1-2D8013BF3B7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FD9D15E-97F1-4522-AD62-39EA71AE3428}"/>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4178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159329-7047-4FF0-B2F8-6E0E58711A1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C531465-7BB5-46DE-A3D5-03387CA4F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19C34E0-E06C-4C15-AA56-9147D704D7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832CE6D-4475-4A1A-B594-73F431785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A9CA0EE-B8BE-4B16-BBD6-342763B4B0A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A3D2643-40F2-4E08-A643-D139FF9AFE8D}"/>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8" name="Chỗ dành sẵn cho Chân trang 7">
            <a:extLst>
              <a:ext uri="{FF2B5EF4-FFF2-40B4-BE49-F238E27FC236}">
                <a16:creationId xmlns:a16="http://schemas.microsoft.com/office/drawing/2014/main" id="{58D123F3-F6C0-46FC-B5D0-E1FE0D2EEDD3}"/>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2B7FED3D-FC64-4109-BC72-43D6490E46C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384800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52015D-D151-4A4C-9FED-9F423EF25D0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4C38D30-42FE-47D3-82A1-106EE5E2DD64}"/>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4" name="Chỗ dành sẵn cho Chân trang 3">
            <a:extLst>
              <a:ext uri="{FF2B5EF4-FFF2-40B4-BE49-F238E27FC236}">
                <a16:creationId xmlns:a16="http://schemas.microsoft.com/office/drawing/2014/main" id="{207094EF-B158-41A3-A6AE-012C92BC25E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E9CCBE8-BDAA-4566-945F-0F9BF2E97BE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19310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FDE270B-0648-45AF-8EE8-2AB7BC2B749E}"/>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3" name="Chỗ dành sẵn cho Chân trang 2">
            <a:extLst>
              <a:ext uri="{FF2B5EF4-FFF2-40B4-BE49-F238E27FC236}">
                <a16:creationId xmlns:a16="http://schemas.microsoft.com/office/drawing/2014/main" id="{C6EAA08C-04F6-4E34-941F-32BD9DB82ED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54CB6978-67B1-42F6-B4AB-68714B36A161}"/>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4408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F71003-9C8A-4C53-BF89-C31170D14C7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132BED2-C06E-42FD-A558-A612E262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5222484-1F82-4FE7-813B-38C96E93B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9C77523-7B17-4CE8-BC91-09E766468BC3}"/>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6" name="Chỗ dành sẵn cho Chân trang 5">
            <a:extLst>
              <a:ext uri="{FF2B5EF4-FFF2-40B4-BE49-F238E27FC236}">
                <a16:creationId xmlns:a16="http://schemas.microsoft.com/office/drawing/2014/main" id="{0AA17BF3-3470-4C39-8112-0FF3DB1389E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266CF44-CB54-4CA3-9A11-0CCD68391CEE}"/>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09600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692E5F-87A1-4832-83AB-0B6AEFE184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5204EB7-3F5B-469C-9C40-03540465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8CCAE0C-50AF-4FAF-B4B3-11908E91B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FA9125F-8A1E-496C-9EB8-2753F9D5C166}"/>
              </a:ext>
            </a:extLst>
          </p:cNvPr>
          <p:cNvSpPr>
            <a:spLocks noGrp="1"/>
          </p:cNvSpPr>
          <p:nvPr>
            <p:ph type="dt" sz="half" idx="10"/>
          </p:nvPr>
        </p:nvSpPr>
        <p:spPr/>
        <p:txBody>
          <a:bodyPr/>
          <a:lstStyle/>
          <a:p>
            <a:fld id="{A19EEC58-4FEA-485F-BF51-529002598A96}" type="datetimeFigureOut">
              <a:rPr lang="vi-VN" smtClean="0"/>
              <a:t>10/04/2025</a:t>
            </a:fld>
            <a:endParaRPr lang="vi-VN"/>
          </a:p>
        </p:txBody>
      </p:sp>
      <p:sp>
        <p:nvSpPr>
          <p:cNvPr id="6" name="Chỗ dành sẵn cho Chân trang 5">
            <a:extLst>
              <a:ext uri="{FF2B5EF4-FFF2-40B4-BE49-F238E27FC236}">
                <a16:creationId xmlns:a16="http://schemas.microsoft.com/office/drawing/2014/main" id="{3149D640-8841-4BB3-8450-1B6A0A20F2E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EC6629-1A5C-41EE-9E26-E1304E90077F}"/>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34367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16D9D48-2994-4A7F-8AB8-F416A1CDD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9DE47CFD-0470-4459-99CE-750ED6FE6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EB9471-AA4A-4D8F-BFEE-D04A14930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EC58-4FEA-485F-BF51-529002598A96}" type="datetimeFigureOut">
              <a:rPr lang="vi-VN" smtClean="0"/>
              <a:t>10/04/2025</a:t>
            </a:fld>
            <a:endParaRPr lang="vi-VN"/>
          </a:p>
        </p:txBody>
      </p:sp>
      <p:sp>
        <p:nvSpPr>
          <p:cNvPr id="5" name="Chỗ dành sẵn cho Chân trang 4">
            <a:extLst>
              <a:ext uri="{FF2B5EF4-FFF2-40B4-BE49-F238E27FC236}">
                <a16:creationId xmlns:a16="http://schemas.microsoft.com/office/drawing/2014/main" id="{FD476F54-F97D-47D5-B14A-8599D28EE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062E3D93-0C7B-4A65-8D16-7B2C1A72B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C7237-0187-4A5F-AED9-B7267C8C4EBA}" type="slidenum">
              <a:rPr lang="vi-VN" smtClean="0"/>
              <a:t>‹#›</a:t>
            </a:fld>
            <a:endParaRPr lang="vi-VN"/>
          </a:p>
        </p:txBody>
      </p:sp>
    </p:spTree>
    <p:extLst>
      <p:ext uri="{BB962C8B-B14F-4D97-AF65-F5344CB8AC3E}">
        <p14:creationId xmlns:p14="http://schemas.microsoft.com/office/powerpoint/2010/main" val="141890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4.gif"/><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gif"/><Relationship Id="rId1" Type="http://schemas.microsoft.com/office/2007/relationships/media" Target="../media/media1.mp3"/><Relationship Id="rId6" Type="http://schemas.openxmlformats.org/officeDocument/2006/relationships/image" Target="../media/image3.gif"/><Relationship Id="rId11" Type="http://schemas.microsoft.com/office/2007/relationships/hdphoto" Target="../media/hdphoto2.wdp"/><Relationship Id="rId5" Type="http://schemas.openxmlformats.org/officeDocument/2006/relationships/image" Target="../media/image2.gif"/><Relationship Id="rId15" Type="http://schemas.openxmlformats.org/officeDocument/2006/relationships/image" Target="../media/image9.gif"/><Relationship Id="rId10" Type="http://schemas.openxmlformats.org/officeDocument/2006/relationships/image" Target="../media/image6.png"/><Relationship Id="rId4" Type="http://schemas.openxmlformats.org/officeDocument/2006/relationships/image" Target="../media/image1.gif"/><Relationship Id="rId9" Type="http://schemas.microsoft.com/office/2007/relationships/hdphoto" Target="../media/hdphoto1.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32.xml"/><Relationship Id="rId5" Type="http://schemas.openxmlformats.org/officeDocument/2006/relationships/image" Target="../media/image69.jpe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slide" Target="slide36.xml"/><Relationship Id="rId26" Type="http://schemas.openxmlformats.org/officeDocument/2006/relationships/slide" Target="slide42.xml"/><Relationship Id="rId3" Type="http://schemas.openxmlformats.org/officeDocument/2006/relationships/slideLayout" Target="../slideLayouts/slideLayout1.xml"/><Relationship Id="rId21" Type="http://schemas.openxmlformats.org/officeDocument/2006/relationships/slide" Target="slide41.xml"/><Relationship Id="rId7" Type="http://schemas.openxmlformats.org/officeDocument/2006/relationships/slide" Target="slide34.xml"/><Relationship Id="rId12" Type="http://schemas.openxmlformats.org/officeDocument/2006/relationships/image" Target="../media/image77.png"/><Relationship Id="rId17" Type="http://schemas.openxmlformats.org/officeDocument/2006/relationships/slide" Target="slide35.xml"/><Relationship Id="rId25" Type="http://schemas.openxmlformats.org/officeDocument/2006/relationships/slide" Target="slide37.xml"/><Relationship Id="rId2" Type="http://schemas.microsoft.com/office/2007/relationships/media" Target="../media/media2.mp3"/><Relationship Id="rId16" Type="http://schemas.openxmlformats.org/officeDocument/2006/relationships/slide" Target="slide33.xml"/><Relationship Id="rId20" Type="http://schemas.openxmlformats.org/officeDocument/2006/relationships/slide" Target="slide40.xml"/><Relationship Id="rId1" Type="http://schemas.openxmlformats.org/officeDocument/2006/relationships/audio" Target="NULL" TargetMode="External"/><Relationship Id="rId6" Type="http://schemas.microsoft.com/office/2007/relationships/hdphoto" Target="../media/hdphoto8.wdp"/><Relationship Id="rId11" Type="http://schemas.openxmlformats.org/officeDocument/2006/relationships/image" Target="../media/image76.png"/><Relationship Id="rId24" Type="http://schemas.openxmlformats.org/officeDocument/2006/relationships/image" Target="../media/image70.png"/><Relationship Id="rId5" Type="http://schemas.openxmlformats.org/officeDocument/2006/relationships/image" Target="../media/image72.png"/><Relationship Id="rId15" Type="http://schemas.openxmlformats.org/officeDocument/2006/relationships/image" Target="../media/image80.png"/><Relationship Id="rId23" Type="http://schemas.openxmlformats.org/officeDocument/2006/relationships/image" Target="../media/image81.png"/><Relationship Id="rId10" Type="http://schemas.openxmlformats.org/officeDocument/2006/relationships/image" Target="../media/image75.png"/><Relationship Id="rId19" Type="http://schemas.openxmlformats.org/officeDocument/2006/relationships/slide" Target="slide39.xml"/><Relationship Id="rId4" Type="http://schemas.openxmlformats.org/officeDocument/2006/relationships/image" Target="../media/image71.gif"/><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slide" Target="slide38.xml"/><Relationship Id="rId27" Type="http://schemas.openxmlformats.org/officeDocument/2006/relationships/slide" Target="slide43.xml"/></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73.png"/><Relationship Id="rId7"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8.wdp"/><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73.png"/><Relationship Id="rId7"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8.wdp"/><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73.png"/><Relationship Id="rId7"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8.wdp"/><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8.wdp"/><Relationship Id="rId7" Type="http://schemas.openxmlformats.org/officeDocument/2006/relationships/slide" Target="slide32.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5" y="-1545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6896" y="5575026"/>
            <a:ext cx="364633" cy="24065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7256" y="5465618"/>
            <a:ext cx="283871" cy="31134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9830" y="6081878"/>
            <a:ext cx="343155" cy="4321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239" y="5270692"/>
            <a:ext cx="789457" cy="5210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203" y="5270692"/>
            <a:ext cx="554329" cy="60797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2655" y="5776961"/>
            <a:ext cx="464059" cy="584371"/>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9534340" y="2103683"/>
            <a:ext cx="2696196" cy="2696196"/>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21333" b="89778" l="9778" r="97778">
                        <a14:backgroundMark x1="39111" y1="49778" x2="47556" y2="55556"/>
                        <a14:backgroundMark x1="57778" y1="60444" x2="67111" y2="64889"/>
                        <a14:backgroundMark x1="77333" y1="76889" x2="77778" y2="70667"/>
                        <a14:backgroundMark x1="21333" y1="48444" x2="16000" y2="46667"/>
                        <a14:backgroundMark x1="29333" y1="50222" x2="36889" y2="51556"/>
                      </a14:backgroundRemoval>
                    </a14:imgEffect>
                  </a14:imgLayer>
                </a14:imgProps>
              </a:ext>
            </a:extLst>
          </a:blip>
          <a:stretch>
            <a:fillRect/>
          </a:stretch>
        </p:blipFill>
        <p:spPr>
          <a:xfrm>
            <a:off x="8736507" y="3825717"/>
            <a:ext cx="974162" cy="974162"/>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453199" y="3477296"/>
            <a:ext cx="1690105" cy="1690105"/>
          </a:xfrm>
          <a:prstGeom prst="rect">
            <a:avLst/>
          </a:prstGeom>
        </p:spPr>
      </p:pic>
      <p:sp>
        <p:nvSpPr>
          <p:cNvPr id="13" name="Rectangle 12"/>
          <p:cNvSpPr/>
          <p:nvPr/>
        </p:nvSpPr>
        <p:spPr>
          <a:xfrm>
            <a:off x="2350115" y="2720487"/>
            <a:ext cx="8471871" cy="1107996"/>
          </a:xfrm>
          <a:prstGeom prst="rect">
            <a:avLst/>
          </a:prstGeom>
        </p:spPr>
        <p:txBody>
          <a:bodyPr wrap="none">
            <a:spAutoFit/>
          </a:bodyPr>
          <a:lstStyle/>
          <a:p>
            <a:pPr algn="ctr"/>
            <a:r>
              <a:rPr lang="en-US" sz="6600" b="1" dirty="0">
                <a:ln/>
                <a:solidFill>
                  <a:srgbClr val="FF0000"/>
                </a:solidFill>
              </a:rPr>
              <a:t>BIỂN ĐẢO QUÊ HƯƠNG</a:t>
            </a:r>
          </a:p>
        </p:txBody>
      </p:sp>
      <p:pic>
        <p:nvPicPr>
          <p:cNvPr id="15" name="Picture 14"/>
          <p:cNvPicPr>
            <a:picLocks noChangeAspect="1"/>
          </p:cNvPicPr>
          <p:nvPr/>
        </p:nvPicPr>
        <p:blipFill>
          <a:blip r:embed="rId14"/>
          <a:stretch>
            <a:fillRect/>
          </a:stretch>
        </p:blipFill>
        <p:spPr>
          <a:xfrm>
            <a:off x="497530" y="-184321"/>
            <a:ext cx="2556879" cy="2549359"/>
          </a:xfrm>
          <a:prstGeom prst="rect">
            <a:avLst/>
          </a:prstGeom>
        </p:spPr>
      </p:pic>
      <p:pic>
        <p:nvPicPr>
          <p:cNvPr id="16" name="Picture 15"/>
          <p:cNvPicPr>
            <a:picLocks noChangeAspect="1"/>
          </p:cNvPicPr>
          <p:nvPr/>
        </p:nvPicPr>
        <p:blipFill rotWithShape="1">
          <a:blip r:embed="rId14"/>
          <a:srcRect l="21565" t="21878" r="24950" b="25214"/>
          <a:stretch/>
        </p:blipFill>
        <p:spPr>
          <a:xfrm>
            <a:off x="1070224" y="362038"/>
            <a:ext cx="1483185" cy="1462867"/>
          </a:xfrm>
          <a:prstGeom prst="ellipse">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69491" y="5490961"/>
            <a:ext cx="1428750" cy="9525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42752" y="541446"/>
            <a:ext cx="4476750" cy="885825"/>
          </a:xfrm>
          <a:prstGeom prst="rect">
            <a:avLst/>
          </a:prstGeom>
        </p:spPr>
      </p:pic>
      <p:sp>
        <p:nvSpPr>
          <p:cNvPr id="20" name="云形 28"/>
          <p:cNvSpPr/>
          <p:nvPr/>
        </p:nvSpPr>
        <p:spPr>
          <a:xfrm>
            <a:off x="2159839" y="890361"/>
            <a:ext cx="2934528" cy="128999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a:solidFill>
                  <a:schemeClr val="accent6">
                    <a:lumMod val="50000"/>
                  </a:schemeClr>
                </a:solidFill>
              </a:rPr>
              <a:t>Chủ</a:t>
            </a:r>
            <a:r>
              <a:rPr lang="en-US" altLang="zh-CN" sz="3600" b="1" dirty="0">
                <a:solidFill>
                  <a:schemeClr val="accent6">
                    <a:lumMod val="50000"/>
                  </a:schemeClr>
                </a:solidFill>
              </a:rPr>
              <a:t> </a:t>
            </a:r>
            <a:r>
              <a:rPr lang="en-US" altLang="zh-CN" sz="3600" b="1" dirty="0" err="1">
                <a:solidFill>
                  <a:schemeClr val="accent6">
                    <a:lumMod val="50000"/>
                  </a:schemeClr>
                </a:solidFill>
              </a:rPr>
              <a:t>đề</a:t>
            </a:r>
            <a:r>
              <a:rPr lang="en-US" altLang="zh-CN" sz="3600" b="1" dirty="0">
                <a:solidFill>
                  <a:schemeClr val="accent6">
                    <a:lumMod val="50000"/>
                  </a:schemeClr>
                </a:solidFill>
              </a:rPr>
              <a:t> 6</a:t>
            </a:r>
            <a:endParaRPr lang="zh-CN" altLang="en-US" sz="3600" b="1" dirty="0">
              <a:solidFill>
                <a:schemeClr val="accent6">
                  <a:lumMod val="50000"/>
                </a:schemeClr>
              </a:solidFill>
            </a:endParaRPr>
          </a:p>
        </p:txBody>
      </p:sp>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412" y="5167401"/>
            <a:ext cx="2531334" cy="1178004"/>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89644" y="5265457"/>
            <a:ext cx="2531334" cy="1178004"/>
          </a:xfrm>
          <a:prstGeom prst="rect">
            <a:avLst/>
          </a:prstGeom>
        </p:spPr>
      </p:pic>
      <p:pic>
        <p:nvPicPr>
          <p:cNvPr id="14" name="Biển Đảo Quê Hư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89530" y="2365038"/>
            <a:ext cx="609600" cy="609600"/>
          </a:xfrm>
          <a:prstGeom prst="rect">
            <a:avLst/>
          </a:prstGeom>
        </p:spPr>
      </p:pic>
    </p:spTree>
    <p:extLst>
      <p:ext uri="{BB962C8B-B14F-4D97-AF65-F5344CB8AC3E}">
        <p14:creationId xmlns:p14="http://schemas.microsoft.com/office/powerpoint/2010/main" val="14847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42" presetClass="path" presetSubtype="0" repeatCount="indefinite" fill="hold" nodeType="withEffect">
                                  <p:stCondLst>
                                    <p:cond delay="0"/>
                                  </p:stCondLst>
                                  <p:childTnLst>
                                    <p:animMotion origin="layout" path="M -4.16667E-7 4.81481E-6 L -0.65937 -0.01112 " pathEditMode="relative" rAng="0" ptsTypes="AA">
                                      <p:cBhvr>
                                        <p:cTn id="8" dur="30000" fill="hold"/>
                                        <p:tgtEl>
                                          <p:spTgt spid="10"/>
                                        </p:tgtEl>
                                        <p:attrNameLst>
                                          <p:attrName>ppt_x</p:attrName>
                                          <p:attrName>ppt_y</p:attrName>
                                        </p:attrNameLst>
                                      </p:cBhvr>
                                      <p:rCtr x="-32969" y="-556"/>
                                    </p:animMotion>
                                  </p:childTnLst>
                                </p:cTn>
                              </p:par>
                              <p:par>
                                <p:cTn id="9" presetID="42" presetClass="path" presetSubtype="0" repeatCount="indefinite" fill="hold" nodeType="withEffect">
                                  <p:stCondLst>
                                    <p:cond delay="0"/>
                                  </p:stCondLst>
                                  <p:childTnLst>
                                    <p:animMotion origin="layout" path="M -3.95833E-6 -2.59259E-6 L 0.40404 -0.00116 " pathEditMode="relative" rAng="0" ptsTypes="AA">
                                      <p:cBhvr>
                                        <p:cTn id="10" dur="25000" fill="hold"/>
                                        <p:tgtEl>
                                          <p:spTgt spid="11"/>
                                        </p:tgtEl>
                                        <p:attrNameLst>
                                          <p:attrName>ppt_x</p:attrName>
                                          <p:attrName>ppt_y</p:attrName>
                                        </p:attrNameLst>
                                      </p:cBhvr>
                                      <p:rCtr x="19193" y="-1551"/>
                                    </p:animMotion>
                                  </p:childTnLst>
                                </p:cTn>
                              </p:par>
                              <p:par>
                                <p:cTn id="11" presetID="8" presetClass="emph" presetSubtype="0" repeatCount="indefinite" fill="hold" nodeType="withEffect">
                                  <p:stCondLst>
                                    <p:cond delay="0"/>
                                  </p:stCondLst>
                                  <p:childTnLst>
                                    <p:animRot by="21600000">
                                      <p:cBhvr>
                                        <p:cTn id="12"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39" y="68627"/>
            <a:ext cx="7365044" cy="128233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vi-VN" sz="3733" b="1" dirty="0">
                <a:ln/>
                <a:solidFill>
                  <a:schemeClr val="accent2">
                    <a:lumMod val="75000"/>
                  </a:schemeClr>
                </a:solidFill>
              </a:rPr>
              <a:t>I.</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phạm</a:t>
            </a:r>
            <a:r>
              <a:rPr lang="en-US" sz="4000" b="1" dirty="0">
                <a:solidFill>
                  <a:srgbClr val="FF0000"/>
                </a:solidFill>
                <a:latin typeface="Times New Roman" panose="02020603050405020304" pitchFamily="18" charset="0"/>
                <a:cs typeface="Times New Roman" panose="02020603050405020304" pitchFamily="18" charset="0"/>
              </a:rPr>
              <a:t> vi </a:t>
            </a:r>
            <a:r>
              <a:rPr lang="en-US" sz="4000" b="1" dirty="0" err="1">
                <a:solidFill>
                  <a:srgbClr val="FF0000"/>
                </a:solidFill>
                <a:latin typeface="Times New Roman" panose="02020603050405020304" pitchFamily="18" charset="0"/>
                <a:cs typeface="Times New Roman" panose="02020603050405020304" pitchFamily="18" charset="0"/>
              </a:rPr>
              <a:t>vùng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biển</a:t>
            </a:r>
            <a:r>
              <a:rPr lang="en-US" sz="4000" b="1" dirty="0">
                <a:solidFill>
                  <a:srgbClr val="FF0000"/>
                </a:solidFill>
                <a:latin typeface="Times New Roman" panose="02020603050405020304" pitchFamily="18" charset="0"/>
                <a:cs typeface="Times New Roman" panose="02020603050405020304" pitchFamily="18" charset="0"/>
              </a:rPr>
              <a:t> </a:t>
            </a:r>
          </a:p>
          <a:p>
            <a:r>
              <a:rPr lang="vi-VN" sz="3733" b="1" dirty="0">
                <a:ln/>
                <a:solidFill>
                  <a:schemeClr val="accent4"/>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371" y="836713"/>
            <a:ext cx="3291416"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0309" y="2660915"/>
            <a:ext cx="4248817" cy="3046988"/>
          </a:xfrm>
          <a:prstGeom prst="rect">
            <a:avLst/>
          </a:prstGeom>
        </p:spPr>
        <p:txBody>
          <a:bodyPr wrap="square">
            <a:spAutoFit/>
          </a:bodyPr>
          <a:lstStyle/>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dung: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Tìm</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hiểu</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thông</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tin,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tập</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391010" y="3622331"/>
            <a:ext cx="714472" cy="659019"/>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1067">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60960" tIns="30480" rIns="60960" bIns="30480" numCol="1" anchor="t" anchorCtr="0" compatLnSpc="1"/>
            <a:lstStyle/>
            <a:p>
              <a:pPr>
                <a:lnSpc>
                  <a:spcPct val="120000"/>
                </a:lnSpc>
              </a:pPr>
              <a:endParaRPr lang="en-GB" sz="1067" dirty="0">
                <a:solidFill>
                  <a:schemeClr val="bg1"/>
                </a:solidFill>
                <a:cs typeface="+mn-ea"/>
                <a:sym typeface="+mn-lt"/>
              </a:endParaRPr>
            </a:p>
          </p:txBody>
        </p:sp>
      </p:grpSp>
      <p:sp>
        <p:nvSpPr>
          <p:cNvPr id="10" name="菱形 40"/>
          <p:cNvSpPr/>
          <p:nvPr/>
        </p:nvSpPr>
        <p:spPr>
          <a:xfrm>
            <a:off x="343542" y="2554522"/>
            <a:ext cx="795505" cy="778468"/>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1" name="Freeform 34"/>
          <p:cNvSpPr>
            <a:spLocks noChangeArrowheads="1"/>
          </p:cNvSpPr>
          <p:nvPr/>
        </p:nvSpPr>
        <p:spPr bwMode="auto">
          <a:xfrm>
            <a:off x="633670" y="2702486"/>
            <a:ext cx="235635" cy="427412"/>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12" name="菱形 38"/>
          <p:cNvSpPr/>
          <p:nvPr/>
        </p:nvSpPr>
        <p:spPr>
          <a:xfrm>
            <a:off x="343541" y="4677139"/>
            <a:ext cx="843973" cy="8128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3" name="Freeform 79"/>
          <p:cNvSpPr>
            <a:spLocks noChangeArrowheads="1"/>
          </p:cNvSpPr>
          <p:nvPr/>
        </p:nvSpPr>
        <p:spPr bwMode="auto">
          <a:xfrm>
            <a:off x="614419" y="4911769"/>
            <a:ext cx="352508" cy="348972"/>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3" name="TextBox 2"/>
          <p:cNvSpPr txBox="1"/>
          <p:nvPr/>
        </p:nvSpPr>
        <p:spPr>
          <a:xfrm>
            <a:off x="5409126" y="971550"/>
            <a:ext cx="6630474" cy="5524500"/>
          </a:xfrm>
          <a:prstGeom prst="rect">
            <a:avLst/>
          </a:prstGeom>
          <a:solidFill>
            <a:schemeClr val="accent5">
              <a:lumMod val="40000"/>
              <a:lumOff val="60000"/>
            </a:schemeClr>
          </a:solidFill>
        </p:spPr>
        <p:txBody>
          <a:bodyPr wrap="square" rtlCol="0">
            <a:spAutoFit/>
          </a:bodyPr>
          <a:lstStyle/>
          <a:p>
            <a:endParaRPr lang="en-US" dirty="0"/>
          </a:p>
        </p:txBody>
      </p:sp>
      <p:sp>
        <p:nvSpPr>
          <p:cNvPr id="4" name="TextBox 3"/>
          <p:cNvSpPr txBox="1"/>
          <p:nvPr/>
        </p:nvSpPr>
        <p:spPr>
          <a:xfrm>
            <a:off x="6256514" y="594118"/>
            <a:ext cx="5615188" cy="461665"/>
          </a:xfrm>
          <a:prstGeom prst="rect">
            <a:avLst/>
          </a:prstGeom>
          <a:noFill/>
        </p:spPr>
        <p:txBody>
          <a:bodyPr wrap="square" rtlCol="0">
            <a:spAutoFit/>
          </a:bodyPr>
          <a:lstStyle/>
          <a:p>
            <a:pPr algn="ctr"/>
            <a:r>
              <a:rPr lang="en-US" sz="2400" b="1" dirty="0">
                <a:solidFill>
                  <a:srgbClr val="FF0000"/>
                </a:solidFill>
              </a:rPr>
              <a:t>PHIẾU BÀI TẬP</a:t>
            </a:r>
          </a:p>
        </p:txBody>
      </p:sp>
      <p:sp>
        <p:nvSpPr>
          <p:cNvPr id="14" name="TextBox 13"/>
          <p:cNvSpPr txBox="1"/>
          <p:nvPr/>
        </p:nvSpPr>
        <p:spPr>
          <a:xfrm>
            <a:off x="5482666" y="1543732"/>
            <a:ext cx="6389036" cy="4678204"/>
          </a:xfrm>
          <a:prstGeom prst="rect">
            <a:avLst/>
          </a:prstGeom>
          <a:solidFill>
            <a:schemeClr val="bg1"/>
          </a:solidFill>
        </p:spPr>
        <p:txBody>
          <a:bodyPr wrap="square" rtlCol="0">
            <a:spAutoFit/>
          </a:bodyPr>
          <a:lstStyle/>
          <a:p>
            <a:pPr marL="342900" indent="-342900">
              <a:buFontTx/>
              <a:buChar char="-"/>
            </a:pPr>
            <a:r>
              <a:rPr lang="en-US" sz="2000" dirty="0" err="1">
                <a:latin typeface="Arial" panose="020B0604020202020204" pitchFamily="34" charset="0"/>
                <a:cs typeface="Arial" panose="020B0604020202020204" pitchFamily="34" charset="0"/>
              </a:rPr>
              <a:t>Vùng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nằm</a:t>
            </a:r>
            <a:r>
              <a:rPr lang="en-US" sz="2000" dirty="0">
                <a:latin typeface="Arial" panose="020B0604020202020204" pitchFamily="34" charset="0"/>
                <a:cs typeface="Arial" panose="020B0604020202020204" pitchFamily="34" charset="0"/>
              </a:rPr>
              <a:t> ở ( 1)               </a:t>
            </a:r>
            <a:r>
              <a:rPr lang="en-US" sz="2000" dirty="0" err="1">
                <a:latin typeface="Arial" panose="020B0604020202020204" pitchFamily="34" charset="0"/>
                <a:cs typeface="Arial" panose="020B0604020202020204" pitchFamily="34" charset="0"/>
              </a:rPr>
              <a:t>vịnh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Vùng biển Hải Phòng có diện tích khoảng</a:t>
            </a:r>
            <a:r>
              <a:rPr lang="en-US" sz="2000" dirty="0">
                <a:latin typeface="Arial" panose="020B0604020202020204" pitchFamily="34" charset="0"/>
                <a:cs typeface="Arial" panose="020B0604020202020204" pitchFamily="34" charset="0"/>
              </a:rPr>
              <a:t> (2)             </a:t>
            </a:r>
            <a:r>
              <a:rPr lang="vi-VN" sz="2000" dirty="0">
                <a:latin typeface="Arial" panose="020B0604020202020204" pitchFamily="34" charset="0"/>
                <a:cs typeface="Arial" panose="020B0604020202020204" pitchFamily="34" charset="0"/>
              </a:rPr>
              <a:t>, gấp 2,6 lần diện tích đất liền của thành phố</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Hải Phòng có</a:t>
            </a:r>
            <a:r>
              <a:rPr lang="en-US" sz="2000" dirty="0">
                <a:latin typeface="Arial" panose="020B0604020202020204" pitchFamily="34" charset="0"/>
                <a:cs typeface="Arial" panose="020B0604020202020204" pitchFamily="34" charset="0"/>
              </a:rPr>
              <a:t> ( 3)</a:t>
            </a:r>
            <a:r>
              <a:rPr lang="vi-VN"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quận/huyện tiếp giáp với biển và </a:t>
            </a:r>
            <a:r>
              <a:rPr lang="en-US" sz="2000" dirty="0">
                <a:latin typeface="Arial" panose="020B0604020202020204" pitchFamily="34" charset="0"/>
                <a:cs typeface="Arial" panose="020B0604020202020204" pitchFamily="34" charset="0"/>
              </a:rPr>
              <a:t>(4)      </a:t>
            </a:r>
            <a:r>
              <a:rPr lang="vi-VN" sz="2000" dirty="0">
                <a:latin typeface="Arial" panose="020B0604020202020204" pitchFamily="34" charset="0"/>
                <a:cs typeface="Arial" panose="020B0604020202020204" pitchFamily="34" charset="0"/>
              </a:rPr>
              <a:t>huyện đảo: Cát Hải và Bạch Long V</a:t>
            </a:r>
            <a:r>
              <a:rPr lang="en-US" sz="2000" dirty="0">
                <a:latin typeface="Arial" panose="020B0604020202020204" pitchFamily="34" charset="0"/>
                <a:cs typeface="Arial" panose="020B0604020202020204" pitchFamily="34" charset="0"/>
              </a:rPr>
              <a:t>ĩ</a:t>
            </a:r>
            <a:r>
              <a:rPr lang="vi-VN"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FontTx/>
              <a:buChar char="-"/>
            </a:pP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388 </a:t>
            </a:r>
            <a:r>
              <a:rPr lang="en-US" sz="2000" dirty="0" err="1">
                <a:latin typeface="Arial" panose="020B0604020202020204" pitchFamily="34" charset="0"/>
                <a:cs typeface="Arial" panose="020B0604020202020204" pitchFamily="34" charset="0"/>
              </a:rPr>
              <a:t>hòn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pPr marL="342900" indent="-342900">
              <a:buFontTx/>
              <a:buChar char="-"/>
            </a:pPr>
            <a:r>
              <a:rPr lang="en-US" sz="2000" dirty="0">
                <a:latin typeface="Arial" panose="020B0604020202020204" pitchFamily="34" charset="0"/>
                <a:cs typeface="Arial" panose="020B0604020202020204" pitchFamily="34" charset="0"/>
              </a:rPr>
              <a:t> (6)                    </a:t>
            </a:r>
            <a:r>
              <a:rPr lang="vi-VN" sz="2000" dirty="0">
                <a:latin typeface="Arial" panose="020B0604020202020204" pitchFamily="34" charset="0"/>
                <a:cs typeface="Arial" panose="020B0604020202020204" pitchFamily="34" charset="0"/>
              </a:rPr>
              <a:t>là đảo xa bờ nhất của Việt Nam trong vịnh Bắc Bộ, có vị trí chiến lược và tầm quan trọng đặc biệt đối với bảo đảm chủ quyền quốc gia trên biển và quốc phòng - an ninh.</a:t>
            </a:r>
          </a:p>
          <a:p>
            <a:pPr marL="342900" indent="-342900">
              <a:buFontTx/>
              <a:buChar char="-"/>
            </a:pP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03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3" grpId="0" animBg="1"/>
      <p:bldP spid="4"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068" y="227996"/>
            <a:ext cx="11603864" cy="6172804"/>
          </a:xfrm>
          <a:prstGeom prst="rect">
            <a:avLst/>
          </a:prstGeom>
        </p:spPr>
      </p:pic>
      <p:sp>
        <p:nvSpPr>
          <p:cNvPr id="5" name="TextBox 4"/>
          <p:cNvSpPr txBox="1"/>
          <p:nvPr/>
        </p:nvSpPr>
        <p:spPr>
          <a:xfrm>
            <a:off x="8087931" y="1006074"/>
            <a:ext cx="3219719" cy="2308324"/>
          </a:xfrm>
          <a:prstGeom prst="rect">
            <a:avLst/>
          </a:prstGeom>
          <a:solidFill>
            <a:schemeClr val="bg1"/>
          </a:solidFill>
        </p:spPr>
        <p:txBody>
          <a:bodyPr wrap="square" rtlCol="0">
            <a:spAutoFit/>
          </a:bodyPr>
          <a:lstStyle/>
          <a:p>
            <a:r>
              <a:rPr lang="en-US" sz="2400" dirty="0" err="1"/>
              <a:t>Vùng</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nằm</a:t>
            </a:r>
            <a:r>
              <a:rPr lang="en-US" sz="2400" dirty="0"/>
              <a:t> ở </a:t>
            </a:r>
            <a:r>
              <a:rPr lang="en-US" sz="2400" dirty="0" err="1"/>
              <a:t>phía</a:t>
            </a:r>
            <a:r>
              <a:rPr lang="en-US" sz="2400" dirty="0"/>
              <a:t> </a:t>
            </a:r>
            <a:r>
              <a:rPr lang="en-US" sz="2400" dirty="0" err="1"/>
              <a:t>tây</a:t>
            </a:r>
            <a:r>
              <a:rPr lang="en-US" sz="2400" dirty="0"/>
              <a:t> </a:t>
            </a:r>
            <a:r>
              <a:rPr lang="en-US" sz="2400" dirty="0" err="1"/>
              <a:t>vịnh</a:t>
            </a:r>
            <a:r>
              <a:rPr lang="en-US" sz="2400" dirty="0"/>
              <a:t> </a:t>
            </a:r>
            <a:r>
              <a:rPr lang="en-US" sz="2400" dirty="0" err="1"/>
              <a:t>Bắc</a:t>
            </a:r>
            <a:r>
              <a:rPr lang="en-US" sz="2400" dirty="0"/>
              <a:t> </a:t>
            </a:r>
            <a:r>
              <a:rPr lang="en-US" sz="2400" dirty="0" err="1"/>
              <a:t>Bộ</a:t>
            </a:r>
            <a:r>
              <a:rPr lang="en-US" sz="2400" dirty="0"/>
              <a:t>, </a:t>
            </a:r>
            <a:r>
              <a:rPr lang="en-US" sz="2400" dirty="0" err="1"/>
              <a:t>giáp</a:t>
            </a:r>
            <a:r>
              <a:rPr lang="en-US" sz="2400" dirty="0"/>
              <a:t> </a:t>
            </a:r>
            <a:r>
              <a:rPr lang="en-US" sz="2400" dirty="0" err="1"/>
              <a:t>với</a:t>
            </a:r>
            <a:r>
              <a:rPr lang="en-US" sz="2400" dirty="0"/>
              <a:t> </a:t>
            </a:r>
            <a:r>
              <a:rPr lang="en-US" sz="2400" dirty="0" err="1"/>
              <a:t>vùng</a:t>
            </a:r>
            <a:r>
              <a:rPr lang="en-US" sz="2400" dirty="0"/>
              <a:t> </a:t>
            </a:r>
            <a:r>
              <a:rPr lang="en-US" sz="2400" dirty="0" err="1"/>
              <a:t>biển</a:t>
            </a:r>
            <a:r>
              <a:rPr lang="en-US" sz="2400" dirty="0"/>
              <a:t> </a:t>
            </a:r>
            <a:r>
              <a:rPr lang="en-US" sz="2400" dirty="0" err="1"/>
              <a:t>của</a:t>
            </a:r>
            <a:r>
              <a:rPr lang="en-US" sz="2400" dirty="0"/>
              <a:t> </a:t>
            </a:r>
            <a:r>
              <a:rPr lang="en-US" sz="2400" dirty="0" err="1"/>
              <a:t>Trung</a:t>
            </a:r>
            <a:r>
              <a:rPr lang="en-US" sz="2400" dirty="0"/>
              <a:t> </a:t>
            </a:r>
            <a:r>
              <a:rPr lang="en-US" sz="2400" dirty="0" err="1"/>
              <a:t>Quốc</a:t>
            </a:r>
            <a:r>
              <a:rPr lang="en-US" sz="2400" dirty="0"/>
              <a:t>, </a:t>
            </a:r>
            <a:r>
              <a:rPr lang="en-US" sz="2400" dirty="0" err="1"/>
              <a:t>phía</a:t>
            </a:r>
            <a:r>
              <a:rPr lang="en-US" sz="2400" dirty="0"/>
              <a:t> </a:t>
            </a:r>
            <a:r>
              <a:rPr lang="en-US" sz="2400" dirty="0" err="1"/>
              <a:t>Đông</a:t>
            </a:r>
            <a:r>
              <a:rPr lang="en-US" sz="2400" dirty="0"/>
              <a:t> </a:t>
            </a:r>
            <a:r>
              <a:rPr lang="en-US" sz="2400" dirty="0" err="1"/>
              <a:t>trải</a:t>
            </a:r>
            <a:r>
              <a:rPr lang="en-US" sz="2400" dirty="0"/>
              <a:t> </a:t>
            </a:r>
            <a:r>
              <a:rPr lang="en-US" sz="2400" dirty="0" err="1"/>
              <a:t>dài</a:t>
            </a:r>
            <a:r>
              <a:rPr lang="en-US" sz="2400" dirty="0"/>
              <a:t> </a:t>
            </a:r>
            <a:r>
              <a:rPr lang="en-US" sz="2400" dirty="0" err="1"/>
              <a:t>ra</a:t>
            </a:r>
            <a:r>
              <a:rPr lang="en-US" sz="2400" dirty="0"/>
              <a:t> </a:t>
            </a:r>
            <a:r>
              <a:rPr lang="en-US" sz="2400" dirty="0" err="1"/>
              <a:t>đến</a:t>
            </a:r>
            <a:r>
              <a:rPr lang="en-US" sz="2400" dirty="0"/>
              <a:t> </a:t>
            </a:r>
            <a:r>
              <a:rPr lang="en-US" sz="2400" dirty="0" err="1"/>
              <a:t>hải</a:t>
            </a:r>
            <a:r>
              <a:rPr lang="en-US" sz="2400" dirty="0"/>
              <a:t> </a:t>
            </a:r>
            <a:r>
              <a:rPr lang="en-US" sz="2400" dirty="0" err="1"/>
              <a:t>phận</a:t>
            </a:r>
            <a:r>
              <a:rPr lang="en-US" sz="2400" dirty="0"/>
              <a:t> </a:t>
            </a:r>
            <a:r>
              <a:rPr lang="en-US" sz="2400" dirty="0" err="1"/>
              <a:t>quốc</a:t>
            </a:r>
            <a:r>
              <a:rPr lang="en-US" sz="2400" dirty="0"/>
              <a:t> </a:t>
            </a:r>
            <a:r>
              <a:rPr lang="en-US" sz="2400" dirty="0" err="1"/>
              <a:t>tế</a:t>
            </a:r>
            <a:endParaRPr lang="en-US" sz="2400" dirty="0"/>
          </a:p>
        </p:txBody>
      </p:sp>
      <p:cxnSp>
        <p:nvCxnSpPr>
          <p:cNvPr id="7" name="Straight Arrow Connector 6"/>
          <p:cNvCxnSpPr/>
          <p:nvPr/>
        </p:nvCxnSpPr>
        <p:spPr>
          <a:xfrm>
            <a:off x="6516708" y="1848118"/>
            <a:ext cx="0" cy="21507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09126" y="2820473"/>
            <a:ext cx="22022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48974" y="2635807"/>
            <a:ext cx="386367" cy="369332"/>
          </a:xfrm>
          <a:prstGeom prst="rect">
            <a:avLst/>
          </a:prstGeom>
          <a:noFill/>
        </p:spPr>
        <p:txBody>
          <a:bodyPr wrap="square" rtlCol="0">
            <a:spAutoFit/>
          </a:bodyPr>
          <a:lstStyle/>
          <a:p>
            <a:r>
              <a:rPr lang="en-US" b="1" dirty="0">
                <a:solidFill>
                  <a:srgbClr val="FF0000"/>
                </a:solidFill>
              </a:rPr>
              <a:t>Đ</a:t>
            </a:r>
          </a:p>
        </p:txBody>
      </p:sp>
      <p:sp>
        <p:nvSpPr>
          <p:cNvPr id="13" name="TextBox 12"/>
          <p:cNvSpPr txBox="1"/>
          <p:nvPr/>
        </p:nvSpPr>
        <p:spPr>
          <a:xfrm>
            <a:off x="4996464" y="2635807"/>
            <a:ext cx="386367" cy="369332"/>
          </a:xfrm>
          <a:prstGeom prst="rect">
            <a:avLst/>
          </a:prstGeom>
          <a:noFill/>
        </p:spPr>
        <p:txBody>
          <a:bodyPr wrap="square" rtlCol="0">
            <a:spAutoFit/>
          </a:bodyPr>
          <a:lstStyle/>
          <a:p>
            <a:r>
              <a:rPr lang="en-US" b="1" dirty="0">
                <a:solidFill>
                  <a:srgbClr val="FF0000"/>
                </a:solidFill>
              </a:rPr>
              <a:t>T</a:t>
            </a:r>
          </a:p>
        </p:txBody>
      </p:sp>
      <p:sp>
        <p:nvSpPr>
          <p:cNvPr id="14" name="TextBox 13"/>
          <p:cNvSpPr txBox="1"/>
          <p:nvPr/>
        </p:nvSpPr>
        <p:spPr>
          <a:xfrm>
            <a:off x="6317086" y="4056639"/>
            <a:ext cx="386367" cy="369332"/>
          </a:xfrm>
          <a:prstGeom prst="rect">
            <a:avLst/>
          </a:prstGeom>
          <a:noFill/>
        </p:spPr>
        <p:txBody>
          <a:bodyPr wrap="square" rtlCol="0">
            <a:spAutoFit/>
          </a:bodyPr>
          <a:lstStyle/>
          <a:p>
            <a:r>
              <a:rPr lang="en-US" b="1" dirty="0">
                <a:solidFill>
                  <a:srgbClr val="FF0000"/>
                </a:solidFill>
              </a:rPr>
              <a:t>N</a:t>
            </a:r>
          </a:p>
        </p:txBody>
      </p:sp>
      <p:sp>
        <p:nvSpPr>
          <p:cNvPr id="15" name="TextBox 14"/>
          <p:cNvSpPr txBox="1"/>
          <p:nvPr/>
        </p:nvSpPr>
        <p:spPr>
          <a:xfrm>
            <a:off x="6317086" y="1478786"/>
            <a:ext cx="386367" cy="369332"/>
          </a:xfrm>
          <a:prstGeom prst="rect">
            <a:avLst/>
          </a:prstGeom>
          <a:noFill/>
        </p:spPr>
        <p:txBody>
          <a:bodyPr wrap="square" rtlCol="0">
            <a:spAutoFit/>
          </a:bodyPr>
          <a:lstStyle/>
          <a:p>
            <a:r>
              <a:rPr lang="en-US" b="1" dirty="0">
                <a:solidFill>
                  <a:srgbClr val="FF0000"/>
                </a:solidFill>
              </a:rPr>
              <a:t>B</a:t>
            </a:r>
          </a:p>
        </p:txBody>
      </p:sp>
    </p:spTree>
    <p:extLst>
      <p:ext uri="{BB962C8B-B14F-4D97-AF65-F5344CB8AC3E}">
        <p14:creationId xmlns:p14="http://schemas.microsoft.com/office/powerpoint/2010/main" val="1155756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5">
                                            <p:txEl>
                                              <p:pRg st="0" end="0"/>
                                            </p:txEl>
                                          </p:spTgt>
                                        </p:tgtEl>
                                        <p:attrNameLst>
                                          <p:attrName>ppt_w</p:attrName>
                                        </p:attrNameLst>
                                      </p:cBhvr>
                                    </p:anim>
                                    <p:anim by="(#ppt_w*0.50)" calcmode="lin" valueType="num">
                                      <p:cBhvr>
                                        <p:cTn id="8" dur="250" decel="50000" autoRev="1" fill="hold">
                                          <p:stCondLst>
                                            <p:cond delay="0"/>
                                          </p:stCondLst>
                                        </p:cTn>
                                        <p:tgtEl>
                                          <p:spTgt spid="5">
                                            <p:txEl>
                                              <p:pRg st="0" end="0"/>
                                            </p:txEl>
                                          </p:spTgt>
                                        </p:tgtEl>
                                        <p:attrNameLst>
                                          <p:attrName>ppt_x</p:attrName>
                                        </p:attrNameLst>
                                      </p:cBhvr>
                                    </p:anim>
                                    <p:anim from="(-#ppt_h/2)" to="(#ppt_y)" calcmode="lin" valueType="num">
                                      <p:cBhvr>
                                        <p:cTn id="9" dur="500" fill="hold">
                                          <p:stCondLst>
                                            <p:cond delay="0"/>
                                          </p:stCondLst>
                                        </p:cTn>
                                        <p:tgtEl>
                                          <p:spTgt spid="5">
                                            <p:txEl>
                                              <p:pRg st="0" end="0"/>
                                            </p:txEl>
                                          </p:spTgt>
                                        </p:tgtEl>
                                        <p:attrNameLst>
                                          <p:attrName>ppt_y</p:attrName>
                                        </p:attrNameLst>
                                      </p:cBhvr>
                                    </p:anim>
                                    <p:animRot by="21600000">
                                      <p:cBhvr>
                                        <p:cTn id="10" dur="5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1" y="5400276"/>
            <a:ext cx="11176000" cy="954107"/>
          </a:xfrm>
          <a:prstGeom prst="rect">
            <a:avLst/>
          </a:prstGeom>
          <a:solidFill>
            <a:schemeClr val="accent5">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vi-VN" sz="2800" dirty="0">
                <a:solidFill>
                  <a:srgbClr val="333333"/>
                </a:solidFill>
                <a:latin typeface="Roboto-Regular"/>
              </a:rPr>
              <a:t>Vùng biển Hải Phòng có diện tích khoảng 4.000km</a:t>
            </a:r>
            <a:r>
              <a:rPr lang="vi-VN" sz="2800" baseline="30000" dirty="0">
                <a:solidFill>
                  <a:srgbClr val="333333"/>
                </a:solidFill>
                <a:latin typeface="Roboto-Regular"/>
              </a:rPr>
              <a:t>2</a:t>
            </a:r>
            <a:r>
              <a:rPr lang="vi-VN" sz="2800" dirty="0">
                <a:solidFill>
                  <a:srgbClr val="333333"/>
                </a:solidFill>
                <a:latin typeface="Roboto-Regular"/>
              </a:rPr>
              <a:t>, gấp 2,6 lần diện tích đất liền của thành phố</a:t>
            </a:r>
            <a:r>
              <a:rPr lang="en-US" sz="2800" dirty="0">
                <a:solidFill>
                  <a:srgbClr val="333333"/>
                </a:solidFill>
                <a:latin typeface="Roboto-Regular"/>
              </a:rPr>
              <a:t>.</a:t>
            </a:r>
            <a:endParaRPr lang="vi-VN" sz="2800" dirty="0">
              <a:solidFill>
                <a:srgbClr val="333333"/>
              </a:solidFill>
              <a:latin typeface="Roboto-Regular"/>
            </a:endParaRPr>
          </a:p>
        </p:txBody>
      </p:sp>
      <p:pic>
        <p:nvPicPr>
          <p:cNvPr id="5" name="Picture 4"/>
          <p:cNvPicPr>
            <a:picLocks noChangeAspect="1"/>
          </p:cNvPicPr>
          <p:nvPr/>
        </p:nvPicPr>
        <p:blipFill>
          <a:blip r:embed="rId2"/>
          <a:stretch>
            <a:fillRect/>
          </a:stretch>
        </p:blipFill>
        <p:spPr>
          <a:xfrm>
            <a:off x="88944" y="326731"/>
            <a:ext cx="5830366" cy="3818165"/>
          </a:xfrm>
          <a:prstGeom prst="rect">
            <a:avLst/>
          </a:prstGeom>
        </p:spPr>
      </p:pic>
      <p:pic>
        <p:nvPicPr>
          <p:cNvPr id="8" name="Picture 7"/>
          <p:cNvPicPr>
            <a:picLocks noChangeAspect="1"/>
          </p:cNvPicPr>
          <p:nvPr/>
        </p:nvPicPr>
        <p:blipFill>
          <a:blip r:embed="rId3"/>
          <a:stretch>
            <a:fillRect/>
          </a:stretch>
        </p:blipFill>
        <p:spPr>
          <a:xfrm>
            <a:off x="6241064" y="326733"/>
            <a:ext cx="5809957" cy="3818165"/>
          </a:xfrm>
          <a:prstGeom prst="rect">
            <a:avLst/>
          </a:prstGeom>
        </p:spPr>
      </p:pic>
      <p:pic>
        <p:nvPicPr>
          <p:cNvPr id="1026" name="Picture 2" descr="Vẻ đẹp biển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732"/>
            <a:ext cx="5987845" cy="3818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008254" y="304790"/>
            <a:ext cx="6096000" cy="381816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1803847" y="-753463"/>
            <a:ext cx="9615948" cy="593467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4338068" y="-753463"/>
            <a:ext cx="9615948" cy="5934670"/>
          </a:xfrm>
          <a:prstGeom prst="rect">
            <a:avLst/>
          </a:prstGeom>
        </p:spPr>
      </p:pic>
    </p:spTree>
    <p:extLst>
      <p:ext uri="{BB962C8B-B14F-4D97-AF65-F5344CB8AC3E}">
        <p14:creationId xmlns:p14="http://schemas.microsoft.com/office/powerpoint/2010/main" val="1237412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1+#ppt_w/2"/>
                                          </p:val>
                                        </p:tav>
                                        <p:tav tm="100000">
                                          <p:val>
                                            <p:strVal val="#ppt_x"/>
                                          </p:val>
                                        </p:tav>
                                      </p:tavLst>
                                    </p:anim>
                                    <p:anim calcmode="lin" valueType="num">
                                      <p:cBhvr additive="base">
                                        <p:cTn id="8" dur="2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1+#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1" presetClass="exit" presetSubtype="1" fill="hold" nodeType="afterEffect">
                                  <p:stCondLst>
                                    <p:cond delay="3000"/>
                                  </p:stCondLst>
                                  <p:childTnLst>
                                    <p:animEffect transition="out" filter="wheel(1)">
                                      <p:cBhvr>
                                        <p:cTn id="35" dur="5000"/>
                                        <p:tgtEl>
                                          <p:spTgt spid="1026"/>
                                        </p:tgtEl>
                                      </p:cBhvr>
                                    </p:animEffect>
                                    <p:set>
                                      <p:cBhvr>
                                        <p:cTn id="36" dur="1" fill="hold">
                                          <p:stCondLst>
                                            <p:cond delay="4999"/>
                                          </p:stCondLst>
                                        </p:cTn>
                                        <p:tgtEl>
                                          <p:spTgt spid="1026"/>
                                        </p:tgtEl>
                                        <p:attrNameLst>
                                          <p:attrName>style.visibility</p:attrName>
                                        </p:attrNameLst>
                                      </p:cBhvr>
                                      <p:to>
                                        <p:strVal val="hidden"/>
                                      </p:to>
                                    </p:set>
                                  </p:childTnLst>
                                </p:cTn>
                              </p:par>
                              <p:par>
                                <p:cTn id="37" presetID="21" presetClass="exit" presetSubtype="1" fill="hold" nodeType="withEffect">
                                  <p:stCondLst>
                                    <p:cond delay="0"/>
                                  </p:stCondLst>
                                  <p:childTnLst>
                                    <p:animEffect transition="out" filter="wheel(1)">
                                      <p:cBhvr>
                                        <p:cTn id="38" dur="5000"/>
                                        <p:tgtEl>
                                          <p:spTgt spid="9"/>
                                        </p:tgtEl>
                                      </p:cBhvr>
                                    </p:animEffect>
                                    <p:set>
                                      <p:cBhvr>
                                        <p:cTn id="39"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6000">
              <a:srgbClr val="56B8EA"/>
            </a:gs>
            <a:gs pos="37000">
              <a:srgbClr val="00B0F0"/>
            </a:gs>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tretch>
            <a:fillRect/>
          </a:stretch>
        </p:blipFill>
        <p:spPr>
          <a:xfrm>
            <a:off x="390392" y="0"/>
            <a:ext cx="10964873" cy="6478073"/>
          </a:xfrm>
          <a:prstGeom prst="rect">
            <a:avLst/>
          </a:prstGeom>
        </p:spPr>
      </p:pic>
      <p:sp>
        <p:nvSpPr>
          <p:cNvPr id="4" name="Rectangle 3"/>
          <p:cNvSpPr/>
          <p:nvPr/>
        </p:nvSpPr>
        <p:spPr>
          <a:xfrm>
            <a:off x="6866915" y="141667"/>
            <a:ext cx="4998389" cy="1323439"/>
          </a:xfrm>
          <a:prstGeom prst="rect">
            <a:avLst/>
          </a:prstGeom>
          <a:solidFill>
            <a:schemeClr val="bg1"/>
          </a:solidFill>
        </p:spPr>
        <p:txBody>
          <a:bodyPr wrap="square">
            <a:spAutoFit/>
          </a:bodyPr>
          <a:lstStyle/>
          <a:p>
            <a:pPr algn="just"/>
            <a:r>
              <a:rPr lang="vi-VN" sz="2000" dirty="0">
                <a:solidFill>
                  <a:srgbClr val="333333"/>
                </a:solidFill>
                <a:latin typeface="Roboto-Regular"/>
              </a:rPr>
              <a:t>Hải Phòng có 6 quận/huyện tiếp giáp với biển là: Đồ Sơn, Dương Kinh, Hải An, Tiên Lãng, Kiến Thụy, Thủy Nguyên và 2 huyện đảo: Cát Hải và Bạch Long V</a:t>
            </a:r>
            <a:r>
              <a:rPr lang="en-US" sz="2000" dirty="0">
                <a:solidFill>
                  <a:srgbClr val="333333"/>
                </a:solidFill>
                <a:latin typeface="Roboto-Regular"/>
              </a:rPr>
              <a:t>ĩ</a:t>
            </a:r>
            <a:r>
              <a:rPr lang="vi-VN" sz="2000" dirty="0">
                <a:solidFill>
                  <a:srgbClr val="333333"/>
                </a:solidFill>
                <a:latin typeface="Roboto-Regular"/>
              </a:rPr>
              <a:t>.</a:t>
            </a:r>
          </a:p>
        </p:txBody>
      </p:sp>
      <p:sp>
        <p:nvSpPr>
          <p:cNvPr id="6" name="Rectangle 5"/>
          <p:cNvSpPr/>
          <p:nvPr/>
        </p:nvSpPr>
        <p:spPr>
          <a:xfrm>
            <a:off x="9366110" y="6219630"/>
            <a:ext cx="2253803" cy="400110"/>
          </a:xfrm>
          <a:prstGeom prst="rect">
            <a:avLst/>
          </a:prstGeom>
          <a:noFill/>
        </p:spPr>
        <p:txBody>
          <a:bodyPr wrap="square">
            <a:spAutoFit/>
          </a:bodyPr>
          <a:lstStyle/>
          <a:p>
            <a:pPr algn="just"/>
            <a:r>
              <a:rPr lang="vi-VN" sz="2000" b="1" dirty="0">
                <a:latin typeface="Roboto-Regular"/>
              </a:rPr>
              <a:t>Bạch Long V</a:t>
            </a:r>
            <a:r>
              <a:rPr lang="en-US" sz="2000" b="1" dirty="0">
                <a:latin typeface="Roboto-Regular"/>
              </a:rPr>
              <a:t>ĩ</a:t>
            </a:r>
            <a:r>
              <a:rPr lang="vi-VN" sz="2000" b="1" dirty="0">
                <a:latin typeface="Roboto-Regular"/>
              </a:rPr>
              <a:t>.</a:t>
            </a:r>
          </a:p>
        </p:txBody>
      </p:sp>
    </p:spTree>
    <p:extLst>
      <p:ext uri="{BB962C8B-B14F-4D97-AF65-F5344CB8AC3E}">
        <p14:creationId xmlns:p14="http://schemas.microsoft.com/office/powerpoint/2010/main" val="19846465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rcRect l="56929"/>
          <a:stretch/>
        </p:blipFill>
        <p:spPr>
          <a:xfrm>
            <a:off x="7004785" y="154658"/>
            <a:ext cx="4722645" cy="6478073"/>
          </a:xfrm>
          <a:prstGeom prst="rect">
            <a:avLst/>
          </a:prstGeom>
        </p:spPr>
      </p:pic>
      <p:sp>
        <p:nvSpPr>
          <p:cNvPr id="4" name="Rectangle 3"/>
          <p:cNvSpPr/>
          <p:nvPr/>
        </p:nvSpPr>
        <p:spPr>
          <a:xfrm>
            <a:off x="157655" y="5123302"/>
            <a:ext cx="7983049" cy="156966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ctr"/>
            <a:r>
              <a:rPr lang="en-US" sz="2400" dirty="0" err="1">
                <a:solidFill>
                  <a:srgbClr val="333333"/>
                </a:solidFill>
                <a:latin typeface="Roboto-Regular"/>
              </a:rPr>
              <a:t>Cát</a:t>
            </a:r>
            <a:r>
              <a:rPr lang="en-US" sz="2400" dirty="0">
                <a:solidFill>
                  <a:srgbClr val="333333"/>
                </a:solidFill>
                <a:latin typeface="Roboto-Regular"/>
              </a:rPr>
              <a:t> </a:t>
            </a:r>
            <a:r>
              <a:rPr lang="en-US" sz="2400" dirty="0" err="1">
                <a:solidFill>
                  <a:srgbClr val="333333"/>
                </a:solidFill>
                <a:latin typeface="Roboto-Regular"/>
              </a:rPr>
              <a:t>Hải</a:t>
            </a:r>
            <a:r>
              <a:rPr lang="en-US" sz="2400" dirty="0">
                <a:solidFill>
                  <a:srgbClr val="333333"/>
                </a:solidFill>
                <a:latin typeface="Roboto-Regular"/>
              </a:rPr>
              <a:t> </a:t>
            </a:r>
            <a:r>
              <a:rPr lang="en-US" sz="2400" dirty="0" err="1">
                <a:solidFill>
                  <a:srgbClr val="333333"/>
                </a:solidFill>
                <a:latin typeface="Roboto-Regular"/>
              </a:rPr>
              <a:t>là</a:t>
            </a:r>
            <a:r>
              <a:rPr lang="en-US" sz="2400" dirty="0">
                <a:solidFill>
                  <a:srgbClr val="333333"/>
                </a:solidFill>
                <a:latin typeface="Roboto-Regular"/>
              </a:rPr>
              <a:t> </a:t>
            </a:r>
            <a:r>
              <a:rPr lang="en-US" sz="2400" dirty="0" err="1">
                <a:solidFill>
                  <a:srgbClr val="333333"/>
                </a:solidFill>
                <a:latin typeface="Roboto-Regular"/>
              </a:rPr>
              <a:t>địa</a:t>
            </a:r>
            <a:r>
              <a:rPr lang="en-US" sz="2400" dirty="0">
                <a:solidFill>
                  <a:srgbClr val="333333"/>
                </a:solidFill>
                <a:latin typeface="Roboto-Regular"/>
              </a:rPr>
              <a:t> </a:t>
            </a:r>
            <a:r>
              <a:rPr lang="en-US" sz="2400" dirty="0" err="1">
                <a:solidFill>
                  <a:srgbClr val="333333"/>
                </a:solidFill>
                <a:latin typeface="Roboto-Regular"/>
              </a:rPr>
              <a:t>phương</a:t>
            </a:r>
            <a:r>
              <a:rPr lang="en-US" sz="2400" dirty="0">
                <a:solidFill>
                  <a:srgbClr val="333333"/>
                </a:solidFill>
                <a:latin typeface="Roboto-Regular"/>
              </a:rPr>
              <a:t> </a:t>
            </a:r>
            <a:r>
              <a:rPr lang="en-US" sz="2400" dirty="0" err="1">
                <a:solidFill>
                  <a:srgbClr val="333333"/>
                </a:solidFill>
                <a:latin typeface="Roboto-Regular"/>
              </a:rPr>
              <a:t>có</a:t>
            </a:r>
            <a:r>
              <a:rPr lang="en-US" sz="2400" dirty="0">
                <a:solidFill>
                  <a:srgbClr val="333333"/>
                </a:solidFill>
                <a:latin typeface="Roboto-Regular"/>
              </a:rPr>
              <a:t> </a:t>
            </a:r>
            <a:r>
              <a:rPr lang="en-US" sz="2400" dirty="0" err="1">
                <a:solidFill>
                  <a:srgbClr val="333333"/>
                </a:solidFill>
                <a:latin typeface="Roboto-Regular"/>
              </a:rPr>
              <a:t>số</a:t>
            </a:r>
            <a:r>
              <a:rPr lang="en-US" sz="2400" dirty="0">
                <a:solidFill>
                  <a:srgbClr val="333333"/>
                </a:solidFill>
                <a:latin typeface="Roboto-Regular"/>
              </a:rPr>
              <a:t> </a:t>
            </a:r>
            <a:r>
              <a:rPr lang="en-US" sz="2400" dirty="0" err="1">
                <a:solidFill>
                  <a:srgbClr val="333333"/>
                </a:solidFill>
                <a:latin typeface="Roboto-Regular"/>
              </a:rPr>
              <a:t>lượng</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lớn</a:t>
            </a:r>
            <a:r>
              <a:rPr lang="en-US" sz="2400" dirty="0">
                <a:solidFill>
                  <a:srgbClr val="333333"/>
                </a:solidFill>
                <a:latin typeface="Roboto-Regular"/>
              </a:rPr>
              <a:t> </a:t>
            </a:r>
            <a:r>
              <a:rPr lang="en-US" sz="2400" dirty="0" err="1">
                <a:solidFill>
                  <a:srgbClr val="333333"/>
                </a:solidFill>
                <a:latin typeface="Roboto-Regular"/>
              </a:rPr>
              <a:t>nhất</a:t>
            </a:r>
            <a:r>
              <a:rPr lang="en-US" sz="2400" dirty="0">
                <a:solidFill>
                  <a:srgbClr val="333333"/>
                </a:solidFill>
                <a:latin typeface="Roboto-Regular"/>
              </a:rPr>
              <a:t> </a:t>
            </a:r>
            <a:r>
              <a:rPr lang="en-US" sz="2400" dirty="0" err="1">
                <a:solidFill>
                  <a:srgbClr val="333333"/>
                </a:solidFill>
                <a:latin typeface="Roboto-Regular"/>
              </a:rPr>
              <a:t>thành</a:t>
            </a:r>
            <a:r>
              <a:rPr lang="en-US" sz="2400" dirty="0">
                <a:solidFill>
                  <a:srgbClr val="333333"/>
                </a:solidFill>
                <a:latin typeface="Roboto-Regular"/>
              </a:rPr>
              <a:t> </a:t>
            </a:r>
            <a:r>
              <a:rPr lang="en-US" sz="2400" dirty="0" err="1">
                <a:solidFill>
                  <a:srgbClr val="333333"/>
                </a:solidFill>
                <a:latin typeface="Roboto-Regular"/>
              </a:rPr>
              <a:t>phố</a:t>
            </a:r>
            <a:r>
              <a:rPr lang="en-US" sz="2400" dirty="0">
                <a:solidFill>
                  <a:srgbClr val="333333"/>
                </a:solidFill>
                <a:latin typeface="Roboto-Regular"/>
              </a:rPr>
              <a:t> </a:t>
            </a:r>
            <a:r>
              <a:rPr lang="en-US" sz="2400" dirty="0" err="1">
                <a:solidFill>
                  <a:srgbClr val="333333"/>
                </a:solidFill>
                <a:latin typeface="Roboto-Regular"/>
              </a:rPr>
              <a:t>Hải</a:t>
            </a:r>
            <a:r>
              <a:rPr lang="en-US" sz="2400" dirty="0">
                <a:solidFill>
                  <a:srgbClr val="333333"/>
                </a:solidFill>
                <a:latin typeface="Roboto-Regular"/>
              </a:rPr>
              <a:t> </a:t>
            </a:r>
            <a:r>
              <a:rPr lang="en-US" sz="2400" dirty="0" err="1">
                <a:solidFill>
                  <a:srgbClr val="333333"/>
                </a:solidFill>
                <a:latin typeface="Roboto-Regular"/>
              </a:rPr>
              <a:t>Phòng</a:t>
            </a:r>
            <a:r>
              <a:rPr lang="en-US" sz="2400" dirty="0">
                <a:solidFill>
                  <a:srgbClr val="333333"/>
                </a:solidFill>
                <a:latin typeface="Roboto-Regular"/>
              </a:rPr>
              <a:t> </a:t>
            </a:r>
            <a:r>
              <a:rPr lang="en-US" sz="2400" dirty="0" err="1">
                <a:solidFill>
                  <a:srgbClr val="333333"/>
                </a:solidFill>
                <a:latin typeface="Roboto-Regular"/>
              </a:rPr>
              <a:t>với</a:t>
            </a:r>
            <a:r>
              <a:rPr lang="en-US" sz="2400" dirty="0">
                <a:solidFill>
                  <a:srgbClr val="333333"/>
                </a:solidFill>
                <a:latin typeface="Roboto-Regular"/>
              </a:rPr>
              <a:t> </a:t>
            </a:r>
            <a:r>
              <a:rPr lang="en-US" sz="2400" dirty="0" err="1">
                <a:solidFill>
                  <a:srgbClr val="333333"/>
                </a:solidFill>
                <a:latin typeface="Roboto-Regular"/>
              </a:rPr>
              <a:t>tổng</a:t>
            </a:r>
            <a:r>
              <a:rPr lang="en-US" sz="2400" dirty="0">
                <a:solidFill>
                  <a:srgbClr val="333333"/>
                </a:solidFill>
                <a:latin typeface="Roboto-Regular"/>
              </a:rPr>
              <a:t> </a:t>
            </a:r>
            <a:r>
              <a:rPr lang="en-US" sz="2400" dirty="0" err="1">
                <a:solidFill>
                  <a:srgbClr val="333333"/>
                </a:solidFill>
                <a:latin typeface="Roboto-Regular"/>
              </a:rPr>
              <a:t>số</a:t>
            </a:r>
            <a:r>
              <a:rPr lang="en-US" sz="2400" dirty="0">
                <a:solidFill>
                  <a:srgbClr val="333333"/>
                </a:solidFill>
                <a:latin typeface="Roboto-Regular"/>
              </a:rPr>
              <a:t> 388 </a:t>
            </a:r>
            <a:r>
              <a:rPr lang="en-US" sz="2400" dirty="0" err="1">
                <a:solidFill>
                  <a:srgbClr val="333333"/>
                </a:solidFill>
                <a:latin typeface="Roboto-Regular"/>
              </a:rPr>
              <a:t>hòn</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lớn</a:t>
            </a:r>
            <a:r>
              <a:rPr lang="en-US" sz="2400" dirty="0">
                <a:solidFill>
                  <a:srgbClr val="333333"/>
                </a:solidFill>
                <a:latin typeface="Roboto-Regular"/>
              </a:rPr>
              <a:t> </a:t>
            </a:r>
            <a:r>
              <a:rPr lang="en-US" sz="2400" dirty="0" err="1">
                <a:solidFill>
                  <a:srgbClr val="333333"/>
                </a:solidFill>
                <a:latin typeface="Roboto-Regular"/>
              </a:rPr>
              <a:t>nhỏ</a:t>
            </a:r>
            <a:r>
              <a:rPr lang="en-US" sz="2400" dirty="0">
                <a:solidFill>
                  <a:srgbClr val="333333"/>
                </a:solidFill>
                <a:latin typeface="Roboto-Regular"/>
              </a:rPr>
              <a:t>, </a:t>
            </a:r>
            <a:r>
              <a:rPr lang="en-US" sz="2400" dirty="0" err="1">
                <a:solidFill>
                  <a:srgbClr val="333333"/>
                </a:solidFill>
                <a:latin typeface="Roboto-Regular"/>
              </a:rPr>
              <a:t>các</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này</a:t>
            </a:r>
            <a:r>
              <a:rPr lang="en-US" sz="2400" dirty="0">
                <a:solidFill>
                  <a:srgbClr val="333333"/>
                </a:solidFill>
                <a:latin typeface="Roboto-Regular"/>
              </a:rPr>
              <a:t> </a:t>
            </a:r>
            <a:r>
              <a:rPr lang="en-US" sz="2400" dirty="0" err="1">
                <a:solidFill>
                  <a:srgbClr val="333333"/>
                </a:solidFill>
                <a:latin typeface="Roboto-Regular"/>
              </a:rPr>
              <a:t>phân</a:t>
            </a:r>
            <a:r>
              <a:rPr lang="en-US" sz="2400" dirty="0">
                <a:solidFill>
                  <a:srgbClr val="333333"/>
                </a:solidFill>
                <a:latin typeface="Roboto-Regular"/>
              </a:rPr>
              <a:t> </a:t>
            </a:r>
            <a:r>
              <a:rPr lang="en-US" sz="2400" dirty="0" err="1">
                <a:solidFill>
                  <a:srgbClr val="333333"/>
                </a:solidFill>
                <a:latin typeface="Roboto-Regular"/>
              </a:rPr>
              <a:t>bố</a:t>
            </a:r>
            <a:r>
              <a:rPr lang="en-US" sz="2400" dirty="0">
                <a:solidFill>
                  <a:srgbClr val="333333"/>
                </a:solidFill>
                <a:latin typeface="Roboto-Regular"/>
              </a:rPr>
              <a:t> </a:t>
            </a:r>
            <a:r>
              <a:rPr lang="en-US" sz="2400" dirty="0" err="1">
                <a:solidFill>
                  <a:srgbClr val="333333"/>
                </a:solidFill>
                <a:latin typeface="Roboto-Regular"/>
              </a:rPr>
              <a:t>tập</a:t>
            </a:r>
            <a:r>
              <a:rPr lang="en-US" sz="2400" dirty="0">
                <a:solidFill>
                  <a:srgbClr val="333333"/>
                </a:solidFill>
                <a:latin typeface="Roboto-Regular"/>
              </a:rPr>
              <a:t> </a:t>
            </a:r>
            <a:r>
              <a:rPr lang="en-US" sz="2400" dirty="0" err="1">
                <a:solidFill>
                  <a:srgbClr val="333333"/>
                </a:solidFill>
                <a:latin typeface="Roboto-Regular"/>
              </a:rPr>
              <a:t>trung</a:t>
            </a:r>
            <a:r>
              <a:rPr lang="en-US" sz="2400" dirty="0">
                <a:solidFill>
                  <a:srgbClr val="333333"/>
                </a:solidFill>
                <a:latin typeface="Roboto-Regular"/>
              </a:rPr>
              <a:t> </a:t>
            </a:r>
            <a:r>
              <a:rPr lang="en-US" sz="2400" dirty="0" err="1">
                <a:solidFill>
                  <a:srgbClr val="333333"/>
                </a:solidFill>
                <a:latin typeface="Roboto-Regular"/>
              </a:rPr>
              <a:t>thành</a:t>
            </a:r>
            <a:r>
              <a:rPr lang="en-US" sz="2400" dirty="0">
                <a:solidFill>
                  <a:srgbClr val="333333"/>
                </a:solidFill>
                <a:latin typeface="Roboto-Regular"/>
              </a:rPr>
              <a:t> </a:t>
            </a:r>
            <a:r>
              <a:rPr lang="en-US" sz="2400" dirty="0" err="1">
                <a:solidFill>
                  <a:srgbClr val="333333"/>
                </a:solidFill>
                <a:latin typeface="Roboto-Regular"/>
              </a:rPr>
              <a:t>một</a:t>
            </a:r>
            <a:r>
              <a:rPr lang="en-US" sz="2400" dirty="0">
                <a:solidFill>
                  <a:srgbClr val="333333"/>
                </a:solidFill>
                <a:latin typeface="Roboto-Regular"/>
              </a:rPr>
              <a:t> </a:t>
            </a:r>
            <a:r>
              <a:rPr lang="en-US" sz="2400" dirty="0" err="1">
                <a:solidFill>
                  <a:srgbClr val="333333"/>
                </a:solidFill>
                <a:latin typeface="Roboto-Regular"/>
              </a:rPr>
              <a:t>quần</a:t>
            </a:r>
            <a:r>
              <a:rPr lang="en-US" sz="2400" dirty="0">
                <a:solidFill>
                  <a:srgbClr val="333333"/>
                </a:solidFill>
                <a:latin typeface="Roboto-Regular"/>
              </a:rPr>
              <a:t> </a:t>
            </a:r>
            <a:r>
              <a:rPr lang="en-US" sz="2400" dirty="0" err="1">
                <a:solidFill>
                  <a:srgbClr val="333333"/>
                </a:solidFill>
                <a:latin typeface="Roboto-Regular"/>
              </a:rPr>
              <a:t>thể</a:t>
            </a:r>
            <a:r>
              <a:rPr lang="en-US" sz="2400" dirty="0">
                <a:solidFill>
                  <a:srgbClr val="333333"/>
                </a:solidFill>
                <a:latin typeface="Roboto-Regular"/>
              </a:rPr>
              <a:t> </a:t>
            </a:r>
            <a:r>
              <a:rPr lang="en-US" sz="2400" dirty="0" err="1">
                <a:solidFill>
                  <a:srgbClr val="333333"/>
                </a:solidFill>
                <a:latin typeface="Roboto-Regular"/>
              </a:rPr>
              <a:t>nối</a:t>
            </a:r>
            <a:r>
              <a:rPr lang="en-US" sz="2400" dirty="0">
                <a:solidFill>
                  <a:srgbClr val="333333"/>
                </a:solidFill>
                <a:latin typeface="Roboto-Regular"/>
              </a:rPr>
              <a:t> </a:t>
            </a:r>
            <a:r>
              <a:rPr lang="en-US" sz="2400" dirty="0" err="1">
                <a:solidFill>
                  <a:srgbClr val="333333"/>
                </a:solidFill>
                <a:latin typeface="Roboto-Regular"/>
              </a:rPr>
              <a:t>tiếp</a:t>
            </a:r>
            <a:r>
              <a:rPr lang="en-US" sz="2400" dirty="0">
                <a:solidFill>
                  <a:srgbClr val="333333"/>
                </a:solidFill>
                <a:latin typeface="Roboto-Regular"/>
              </a:rPr>
              <a:t> </a:t>
            </a:r>
            <a:r>
              <a:rPr lang="en-US" sz="2400" dirty="0" err="1">
                <a:solidFill>
                  <a:srgbClr val="333333"/>
                </a:solidFill>
                <a:latin typeface="Roboto-Regular"/>
              </a:rPr>
              <a:t>với</a:t>
            </a:r>
            <a:r>
              <a:rPr lang="en-US" sz="2400" dirty="0">
                <a:solidFill>
                  <a:srgbClr val="333333"/>
                </a:solidFill>
                <a:latin typeface="Roboto-Regular"/>
              </a:rPr>
              <a:t> </a:t>
            </a:r>
            <a:r>
              <a:rPr lang="en-US" sz="2400" dirty="0" err="1">
                <a:solidFill>
                  <a:srgbClr val="333333"/>
                </a:solidFill>
                <a:latin typeface="Roboto-Regular"/>
              </a:rPr>
              <a:t>vùng</a:t>
            </a:r>
            <a:r>
              <a:rPr lang="en-US" sz="2400" dirty="0">
                <a:solidFill>
                  <a:srgbClr val="333333"/>
                </a:solidFill>
                <a:latin typeface="Roboto-Regular"/>
              </a:rPr>
              <a:t> </a:t>
            </a:r>
            <a:r>
              <a:rPr lang="en-US" sz="2400" dirty="0" err="1">
                <a:solidFill>
                  <a:srgbClr val="333333"/>
                </a:solidFill>
                <a:latin typeface="Roboto-Regular"/>
              </a:rPr>
              <a:t>biển</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của</a:t>
            </a:r>
            <a:r>
              <a:rPr lang="en-US" sz="2400" dirty="0">
                <a:solidFill>
                  <a:srgbClr val="333333"/>
                </a:solidFill>
                <a:latin typeface="Roboto-Regular"/>
              </a:rPr>
              <a:t> </a:t>
            </a:r>
            <a:r>
              <a:rPr lang="en-US" sz="2400" dirty="0" err="1">
                <a:solidFill>
                  <a:srgbClr val="333333"/>
                </a:solidFill>
                <a:latin typeface="Roboto-Regular"/>
              </a:rPr>
              <a:t>Vịnh</a:t>
            </a:r>
            <a:r>
              <a:rPr lang="en-US" sz="2400" dirty="0">
                <a:solidFill>
                  <a:srgbClr val="333333"/>
                </a:solidFill>
                <a:latin typeface="Roboto-Regular"/>
              </a:rPr>
              <a:t> </a:t>
            </a:r>
            <a:r>
              <a:rPr lang="en-US" sz="2400" dirty="0" err="1">
                <a:solidFill>
                  <a:srgbClr val="333333"/>
                </a:solidFill>
                <a:latin typeface="Roboto-Regular"/>
              </a:rPr>
              <a:t>Hạ</a:t>
            </a:r>
            <a:r>
              <a:rPr lang="en-US" sz="2400" dirty="0">
                <a:solidFill>
                  <a:srgbClr val="333333"/>
                </a:solidFill>
                <a:latin typeface="Roboto-Regular"/>
              </a:rPr>
              <a:t> Long </a:t>
            </a:r>
            <a:r>
              <a:rPr lang="en-US" sz="2400" dirty="0" err="1">
                <a:solidFill>
                  <a:srgbClr val="333333"/>
                </a:solidFill>
                <a:latin typeface="Roboto-Regular"/>
              </a:rPr>
              <a:t>tỉnh</a:t>
            </a:r>
            <a:r>
              <a:rPr lang="en-US" sz="2400" dirty="0">
                <a:solidFill>
                  <a:srgbClr val="333333"/>
                </a:solidFill>
                <a:latin typeface="Roboto-Regular"/>
              </a:rPr>
              <a:t> </a:t>
            </a:r>
            <a:r>
              <a:rPr lang="en-US" sz="2400" dirty="0" err="1">
                <a:solidFill>
                  <a:srgbClr val="333333"/>
                </a:solidFill>
                <a:latin typeface="Roboto-Regular"/>
              </a:rPr>
              <a:t>Quảng</a:t>
            </a:r>
            <a:r>
              <a:rPr lang="en-US" sz="2400" dirty="0">
                <a:solidFill>
                  <a:srgbClr val="333333"/>
                </a:solidFill>
                <a:latin typeface="Roboto-Regular"/>
              </a:rPr>
              <a:t> </a:t>
            </a:r>
            <a:r>
              <a:rPr lang="en-US" sz="2400" dirty="0" err="1">
                <a:solidFill>
                  <a:srgbClr val="333333"/>
                </a:solidFill>
                <a:latin typeface="Roboto-Regular"/>
              </a:rPr>
              <a:t>Ninh</a:t>
            </a:r>
            <a:r>
              <a:rPr lang="en-US" sz="2400" dirty="0">
                <a:solidFill>
                  <a:srgbClr val="333333"/>
                </a:solidFill>
                <a:latin typeface="Roboto-Regular"/>
              </a:rPr>
              <a:t>.</a:t>
            </a:r>
            <a:endParaRPr lang="vi-VN" sz="2400" dirty="0">
              <a:solidFill>
                <a:srgbClr val="333333"/>
              </a:solidFill>
              <a:latin typeface="Roboto-Regular"/>
            </a:endParaRPr>
          </a:p>
        </p:txBody>
      </p:sp>
      <p:sp>
        <p:nvSpPr>
          <p:cNvPr id="6" name="Rectangle 5"/>
          <p:cNvSpPr/>
          <p:nvPr/>
        </p:nvSpPr>
        <p:spPr>
          <a:xfrm>
            <a:off x="9938197" y="6232621"/>
            <a:ext cx="2253803" cy="400110"/>
          </a:xfrm>
          <a:prstGeom prst="rect">
            <a:avLst/>
          </a:prstGeom>
          <a:noFill/>
        </p:spPr>
        <p:txBody>
          <a:bodyPr wrap="square">
            <a:spAutoFit/>
          </a:bodyPr>
          <a:lstStyle/>
          <a:p>
            <a:pPr algn="just"/>
            <a:r>
              <a:rPr lang="vi-VN" sz="2000" b="1" dirty="0">
                <a:latin typeface="Roboto-Regular"/>
              </a:rPr>
              <a:t>Bạch Long V</a:t>
            </a:r>
            <a:r>
              <a:rPr lang="en-US" sz="2000" b="1" dirty="0">
                <a:latin typeface="Roboto-Regular"/>
              </a:rPr>
              <a:t>ĩ</a:t>
            </a:r>
            <a:r>
              <a:rPr lang="vi-VN" sz="2000" b="1" dirty="0">
                <a:latin typeface="Roboto-Regular"/>
              </a:rPr>
              <a:t>.</a:t>
            </a:r>
          </a:p>
        </p:txBody>
      </p:sp>
      <p:sp>
        <p:nvSpPr>
          <p:cNvPr id="7" name="Freeform 6"/>
          <p:cNvSpPr/>
          <p:nvPr/>
        </p:nvSpPr>
        <p:spPr>
          <a:xfrm>
            <a:off x="6963063" y="1575356"/>
            <a:ext cx="4761645" cy="3367253"/>
          </a:xfrm>
          <a:custGeom>
            <a:avLst/>
            <a:gdLst>
              <a:gd name="connsiteX0" fmla="*/ 1841947 w 4761645"/>
              <a:gd name="connsiteY0" fmla="*/ 2169355 h 3314608"/>
              <a:gd name="connsiteX1" fmla="*/ 1571491 w 4761645"/>
              <a:gd name="connsiteY1" fmla="*/ 1937535 h 3314608"/>
              <a:gd name="connsiteX2" fmla="*/ 1198003 w 4761645"/>
              <a:gd name="connsiteY2" fmla="*/ 1924656 h 3314608"/>
              <a:gd name="connsiteX3" fmla="*/ 489665 w 4761645"/>
              <a:gd name="connsiteY3" fmla="*/ 1924656 h 3314608"/>
              <a:gd name="connsiteX4" fmla="*/ 13147 w 4761645"/>
              <a:gd name="connsiteY4" fmla="*/ 1821625 h 3314608"/>
              <a:gd name="connsiteX5" fmla="*/ 141936 w 4761645"/>
              <a:gd name="connsiteY5" fmla="*/ 1473895 h 3314608"/>
              <a:gd name="connsiteX6" fmla="*/ 232088 w 4761645"/>
              <a:gd name="connsiteY6" fmla="*/ 1538290 h 3314608"/>
              <a:gd name="connsiteX7" fmla="*/ 682848 w 4761645"/>
              <a:gd name="connsiteY7" fmla="*/ 1319349 h 3314608"/>
              <a:gd name="connsiteX8" fmla="*/ 721485 w 4761645"/>
              <a:gd name="connsiteY8" fmla="*/ 726921 h 3314608"/>
              <a:gd name="connsiteX9" fmla="*/ 2833620 w 4761645"/>
              <a:gd name="connsiteY9" fmla="*/ 95856 h 3314608"/>
              <a:gd name="connsiteX10" fmla="*/ 2923772 w 4761645"/>
              <a:gd name="connsiteY10" fmla="*/ 82977 h 3314608"/>
              <a:gd name="connsiteX11" fmla="*/ 3954082 w 4761645"/>
              <a:gd name="connsiteY11" fmla="*/ 868588 h 3314608"/>
              <a:gd name="connsiteX12" fmla="*/ 4610905 w 4761645"/>
              <a:gd name="connsiteY12" fmla="*/ 1422380 h 3314608"/>
              <a:gd name="connsiteX13" fmla="*/ 4701057 w 4761645"/>
              <a:gd name="connsiteY13" fmla="*/ 2298143 h 3314608"/>
              <a:gd name="connsiteX14" fmla="*/ 3851051 w 4761645"/>
              <a:gd name="connsiteY14" fmla="*/ 3186785 h 3314608"/>
              <a:gd name="connsiteX15" fmla="*/ 2588922 w 4761645"/>
              <a:gd name="connsiteY15" fmla="*/ 3199664 h 3314608"/>
              <a:gd name="connsiteX16" fmla="*/ 1841947 w 4761645"/>
              <a:gd name="connsiteY16" fmla="*/ 2169355 h 33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1645" h="3314608">
                <a:moveTo>
                  <a:pt x="1841947" y="2169355"/>
                </a:moveTo>
                <a:cubicBezTo>
                  <a:pt x="1672375" y="1959000"/>
                  <a:pt x="1678815" y="1978318"/>
                  <a:pt x="1571491" y="1937535"/>
                </a:cubicBezTo>
                <a:cubicBezTo>
                  <a:pt x="1464167" y="1896752"/>
                  <a:pt x="1378307" y="1926802"/>
                  <a:pt x="1198003" y="1924656"/>
                </a:cubicBezTo>
                <a:cubicBezTo>
                  <a:pt x="1017699" y="1922509"/>
                  <a:pt x="687141" y="1941828"/>
                  <a:pt x="489665" y="1924656"/>
                </a:cubicBezTo>
                <a:cubicBezTo>
                  <a:pt x="292189" y="1907484"/>
                  <a:pt x="71102" y="1896752"/>
                  <a:pt x="13147" y="1821625"/>
                </a:cubicBezTo>
                <a:cubicBezTo>
                  <a:pt x="-44808" y="1746498"/>
                  <a:pt x="105446" y="1521117"/>
                  <a:pt x="141936" y="1473895"/>
                </a:cubicBezTo>
                <a:cubicBezTo>
                  <a:pt x="178426" y="1426673"/>
                  <a:pt x="141936" y="1564048"/>
                  <a:pt x="232088" y="1538290"/>
                </a:cubicBezTo>
                <a:cubicBezTo>
                  <a:pt x="322240" y="1512532"/>
                  <a:pt x="601282" y="1454577"/>
                  <a:pt x="682848" y="1319349"/>
                </a:cubicBezTo>
                <a:cubicBezTo>
                  <a:pt x="764414" y="1184121"/>
                  <a:pt x="363023" y="930836"/>
                  <a:pt x="721485" y="726921"/>
                </a:cubicBezTo>
                <a:cubicBezTo>
                  <a:pt x="1079947" y="523006"/>
                  <a:pt x="2466572" y="203180"/>
                  <a:pt x="2833620" y="95856"/>
                </a:cubicBezTo>
                <a:cubicBezTo>
                  <a:pt x="3200668" y="-11468"/>
                  <a:pt x="2737028" y="-45812"/>
                  <a:pt x="2923772" y="82977"/>
                </a:cubicBezTo>
                <a:cubicBezTo>
                  <a:pt x="3110516" y="211766"/>
                  <a:pt x="3672893" y="645354"/>
                  <a:pt x="3954082" y="868588"/>
                </a:cubicBezTo>
                <a:cubicBezTo>
                  <a:pt x="4235271" y="1091822"/>
                  <a:pt x="4486409" y="1184121"/>
                  <a:pt x="4610905" y="1422380"/>
                </a:cubicBezTo>
                <a:cubicBezTo>
                  <a:pt x="4735401" y="1660639"/>
                  <a:pt x="4827699" y="2004076"/>
                  <a:pt x="4701057" y="2298143"/>
                </a:cubicBezTo>
                <a:cubicBezTo>
                  <a:pt x="4574415" y="2592210"/>
                  <a:pt x="4203074" y="3036532"/>
                  <a:pt x="3851051" y="3186785"/>
                </a:cubicBezTo>
                <a:cubicBezTo>
                  <a:pt x="3499029" y="3337039"/>
                  <a:pt x="2923773" y="3371382"/>
                  <a:pt x="2588922" y="3199664"/>
                </a:cubicBezTo>
                <a:cubicBezTo>
                  <a:pt x="2254071" y="3027946"/>
                  <a:pt x="2011519" y="2379710"/>
                  <a:pt x="1841947" y="2169355"/>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68825" y="2797317"/>
            <a:ext cx="1194567" cy="461665"/>
          </a:xfrm>
          <a:prstGeom prst="rect">
            <a:avLst/>
          </a:prstGeom>
          <a:solidFill>
            <a:schemeClr val="bg1"/>
          </a:solidFill>
        </p:spPr>
        <p:txBody>
          <a:bodyPr wrap="square" rtlCol="0">
            <a:spAutoFit/>
          </a:bodyPr>
          <a:lstStyle/>
          <a:p>
            <a:r>
              <a:rPr lang="en-US" sz="2400" b="1" dirty="0">
                <a:solidFill>
                  <a:srgbClr val="FF0000"/>
                </a:solidFill>
              </a:rPr>
              <a:t>CÁT HẢI</a:t>
            </a:r>
          </a:p>
        </p:txBody>
      </p:sp>
      <p:pic>
        <p:nvPicPr>
          <p:cNvPr id="10" name="Picture 9"/>
          <p:cNvPicPr>
            <a:picLocks noChangeAspect="1"/>
          </p:cNvPicPr>
          <p:nvPr/>
        </p:nvPicPr>
        <p:blipFill rotWithShape="1">
          <a:blip r:embed="rId4"/>
          <a:srcRect r="10612"/>
          <a:stretch/>
        </p:blipFill>
        <p:spPr>
          <a:xfrm>
            <a:off x="485353" y="333432"/>
            <a:ext cx="6516710" cy="4729639"/>
          </a:xfrm>
          <a:prstGeom prst="rect">
            <a:avLst/>
          </a:prstGeom>
        </p:spPr>
      </p:pic>
    </p:spTree>
    <p:extLst>
      <p:ext uri="{BB962C8B-B14F-4D97-AF65-F5344CB8AC3E}">
        <p14:creationId xmlns:p14="http://schemas.microsoft.com/office/powerpoint/2010/main" val="16224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mph" presetSubtype="0" repeatCount="indefinite" fill="hold" grpId="0" nodeType="afterEffect">
                                  <p:stCondLst>
                                    <p:cond delay="0"/>
                                  </p:stCondLst>
                                  <p:childTnLst>
                                    <p:animClr clrSpc="hsl" dir="cw">
                                      <p:cBhvr override="childStyle">
                                        <p:cTn id="12" dur="2000" fill="hold"/>
                                        <p:tgtEl>
                                          <p:spTgt spid="7"/>
                                        </p:tgtEl>
                                        <p:attrNameLst>
                                          <p:attrName>style.color</p:attrName>
                                        </p:attrNameLst>
                                      </p:cBhvr>
                                      <p:by>
                                        <p:hsl h="7200000" s="0" l="0"/>
                                      </p:by>
                                    </p:animClr>
                                    <p:animClr clrSpc="hsl" dir="cw">
                                      <p:cBhvr>
                                        <p:cTn id="13" dur="2000" fill="hold"/>
                                        <p:tgtEl>
                                          <p:spTgt spid="7"/>
                                        </p:tgtEl>
                                        <p:attrNameLst>
                                          <p:attrName>fillcolor</p:attrName>
                                        </p:attrNameLst>
                                      </p:cBhvr>
                                      <p:by>
                                        <p:hsl h="7200000" s="0" l="0"/>
                                      </p:by>
                                    </p:animClr>
                                    <p:animClr clrSpc="hsl" dir="cw">
                                      <p:cBhvr>
                                        <p:cTn id="14" dur="2000" fill="hold"/>
                                        <p:tgtEl>
                                          <p:spTgt spid="7"/>
                                        </p:tgtEl>
                                        <p:attrNameLst>
                                          <p:attrName>stroke.color</p:attrName>
                                        </p:attrNameLst>
                                      </p:cBhvr>
                                      <p:by>
                                        <p:hsl h="7200000" s="0" l="0"/>
                                      </p:by>
                                    </p:animClr>
                                    <p:set>
                                      <p:cBhvr>
                                        <p:cTn id="15" dur="2000" fill="hold"/>
                                        <p:tgtEl>
                                          <p:spTgt spid="7"/>
                                        </p:tgtEl>
                                        <p:attrNameLst>
                                          <p:attrName>fill.type</p:attrName>
                                        </p:attrNameLst>
                                      </p:cBhvr>
                                      <p:to>
                                        <p:strVal val="solid"/>
                                      </p:to>
                                    </p:set>
                                  </p:childTnLst>
                                </p:cTn>
                              </p:par>
                              <p:par>
                                <p:cTn id="16" presetID="21" presetClass="emph" presetSubtype="0" repeatCount="indefinite" fill="hold" grpId="0" nodeType="withEffect">
                                  <p:stCondLst>
                                    <p:cond delay="0"/>
                                  </p:stCondLst>
                                  <p:childTnLst>
                                    <p:animClr clrSpc="hsl" dir="cw">
                                      <p:cBhvr override="childStyle">
                                        <p:cTn id="17" dur="2000" fill="hold"/>
                                        <p:tgtEl>
                                          <p:spTgt spid="9"/>
                                        </p:tgtEl>
                                        <p:attrNameLst>
                                          <p:attrName>style.color</p:attrName>
                                        </p:attrNameLst>
                                      </p:cBhvr>
                                      <p:by>
                                        <p:hsl h="7200000" s="0" l="0"/>
                                      </p:by>
                                    </p:animClr>
                                    <p:animClr clrSpc="hsl" dir="cw">
                                      <p:cBhvr>
                                        <p:cTn id="18" dur="2000" fill="hold"/>
                                        <p:tgtEl>
                                          <p:spTgt spid="9"/>
                                        </p:tgtEl>
                                        <p:attrNameLst>
                                          <p:attrName>fillcolor</p:attrName>
                                        </p:attrNameLst>
                                      </p:cBhvr>
                                      <p:by>
                                        <p:hsl h="7200000" s="0" l="0"/>
                                      </p:by>
                                    </p:animClr>
                                    <p:animClr clrSpc="hsl" dir="cw">
                                      <p:cBhvr>
                                        <p:cTn id="19" dur="2000" fill="hold"/>
                                        <p:tgtEl>
                                          <p:spTgt spid="9"/>
                                        </p:tgtEl>
                                        <p:attrNameLst>
                                          <p:attrName>stroke.color</p:attrName>
                                        </p:attrNameLst>
                                      </p:cBhvr>
                                      <p:by>
                                        <p:hsl h="7200000" s="0" l="0"/>
                                      </p:by>
                                    </p:animClr>
                                    <p:set>
                                      <p:cBhvr>
                                        <p:cTn id="20"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5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317867" y="780856"/>
            <a:ext cx="4679691" cy="452431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just"/>
            <a:r>
              <a:rPr lang="vi-VN" sz="2400" dirty="0">
                <a:solidFill>
                  <a:srgbClr val="333333"/>
                </a:solidFill>
                <a:latin typeface="Roboto-Regular"/>
              </a:rPr>
              <a:t>Bạch Long Vĩ là đảo xa bờ nhất của Việt Nam trong vịnh Bắc Bộ, có diện tích đất tự nhiên không lớn (3,2 km</a:t>
            </a:r>
            <a:r>
              <a:rPr lang="vi-VN" sz="2400" baseline="30000" dirty="0">
                <a:solidFill>
                  <a:srgbClr val="333333"/>
                </a:solidFill>
                <a:latin typeface="Roboto-Regular"/>
              </a:rPr>
              <a:t>2</a:t>
            </a:r>
            <a:r>
              <a:rPr lang="vi-VN" sz="2400" dirty="0">
                <a:solidFill>
                  <a:srgbClr val="333333"/>
                </a:solidFill>
                <a:latin typeface="Roboto-Regular"/>
              </a:rPr>
              <a:t> khi triều kiệt), nhưng có vị trí chiến lược và tầm quan trọng đặc biệt đối với bảo đảm chủ quyền quốc gia trên biển và quốc phòng - an ninh.</a:t>
            </a:r>
          </a:p>
          <a:p>
            <a:pPr algn="just"/>
            <a:r>
              <a:rPr lang="vi-VN" sz="2400" dirty="0">
                <a:solidFill>
                  <a:srgbClr val="333333"/>
                </a:solidFill>
                <a:latin typeface="Roboto-Regular"/>
              </a:rPr>
              <a:t>Trong vùng biển Hải Phòng có hai ngư trường quan trọng và nổi tiếng là Bạch Long Vĩ và Cát Bà - Long Châu.</a:t>
            </a:r>
          </a:p>
        </p:txBody>
      </p:sp>
      <p:pic>
        <p:nvPicPr>
          <p:cNvPr id="4" name="Picture 3"/>
          <p:cNvPicPr>
            <a:picLocks noChangeAspect="1"/>
          </p:cNvPicPr>
          <p:nvPr/>
        </p:nvPicPr>
        <p:blipFill>
          <a:blip r:embed="rId2"/>
          <a:stretch>
            <a:fillRect/>
          </a:stretch>
        </p:blipFill>
        <p:spPr>
          <a:xfrm>
            <a:off x="220224" y="906222"/>
            <a:ext cx="6968852" cy="4273582"/>
          </a:xfrm>
          <a:prstGeom prst="rect">
            <a:avLst/>
          </a:prstGeom>
        </p:spPr>
      </p:pic>
      <p:sp>
        <p:nvSpPr>
          <p:cNvPr id="5" name="TextBox 4"/>
          <p:cNvSpPr txBox="1"/>
          <p:nvPr/>
        </p:nvSpPr>
        <p:spPr>
          <a:xfrm>
            <a:off x="1970690" y="5549462"/>
            <a:ext cx="2538248" cy="40011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2000" b="1" dirty="0"/>
              <a:t>ĐẢO BẠCH LONG VĨ</a:t>
            </a:r>
          </a:p>
        </p:txBody>
      </p:sp>
    </p:spTree>
    <p:extLst>
      <p:ext uri="{BB962C8B-B14F-4D97-AF65-F5344CB8AC3E}">
        <p14:creationId xmlns:p14="http://schemas.microsoft.com/office/powerpoint/2010/main" val="318113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8"/>
            <a:ext cx="12180498" cy="6851176"/>
          </a:xfrm>
          <a:prstGeom prst="rect">
            <a:avLst/>
          </a:prstGeom>
        </p:spPr>
      </p:pic>
      <p:sp>
        <p:nvSpPr>
          <p:cNvPr id="2" name="TextBox 1"/>
          <p:cNvSpPr txBox="1"/>
          <p:nvPr/>
        </p:nvSpPr>
        <p:spPr>
          <a:xfrm>
            <a:off x="1936703" y="535020"/>
            <a:ext cx="8307092" cy="738664"/>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ĐIỀN TỪ THÍCH HỢP VÀO CHỖ TRỐNG:</a:t>
            </a:r>
          </a:p>
          <a:p>
            <a:pPr algn="ctr"/>
            <a:endParaRPr lang="en-US" dirty="0"/>
          </a:p>
        </p:txBody>
      </p:sp>
      <p:sp>
        <p:nvSpPr>
          <p:cNvPr id="3" name="TextBox 2"/>
          <p:cNvSpPr txBox="1"/>
          <p:nvPr/>
        </p:nvSpPr>
        <p:spPr>
          <a:xfrm>
            <a:off x="1235176" y="1189100"/>
            <a:ext cx="9384175" cy="4832092"/>
          </a:xfrm>
          <a:prstGeom prst="rect">
            <a:avLst/>
          </a:prstGeom>
          <a:solidFill>
            <a:schemeClr val="bg1"/>
          </a:solidFill>
        </p:spPr>
        <p:txBody>
          <a:bodyPr wrap="square" rtlCol="0">
            <a:spAutoFit/>
          </a:bodyPr>
          <a:lstStyle/>
          <a:p>
            <a:pPr marL="342900" indent="-342900">
              <a:buFontTx/>
              <a:buChar char="-"/>
            </a:pP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ở(1)                  </a:t>
            </a:r>
            <a:r>
              <a:rPr lang="en-US" sz="2400" dirty="0" err="1">
                <a:latin typeface="Arial" panose="020B0604020202020204" pitchFamily="34" charset="0"/>
                <a:cs typeface="Arial" panose="020B0604020202020204" pitchFamily="34" charset="0"/>
              </a:rPr>
              <a:t>vịnh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Vùng biển Hải Phòng có diện tích khoảng</a:t>
            </a:r>
            <a:r>
              <a:rPr lang="en-US" sz="2400" dirty="0">
                <a:solidFill>
                  <a:srgbClr val="333333"/>
                </a:solidFill>
                <a:latin typeface="Arial" panose="020B0604020202020204" pitchFamily="34" charset="0"/>
                <a:cs typeface="Arial" panose="020B0604020202020204" pitchFamily="34" charset="0"/>
              </a:rPr>
              <a:t> (2)                   </a:t>
            </a:r>
            <a:r>
              <a:rPr lang="vi-VN" sz="2400" dirty="0">
                <a:solidFill>
                  <a:srgbClr val="333333"/>
                </a:solidFill>
                <a:latin typeface="Arial" panose="020B0604020202020204" pitchFamily="34" charset="0"/>
                <a:cs typeface="Arial" panose="020B0604020202020204" pitchFamily="34" charset="0"/>
              </a:rPr>
              <a:t>, gấp 2,6 lần diện tích đất liền của thành phố</a:t>
            </a:r>
            <a:r>
              <a:rPr lang="en-US" sz="2400" dirty="0">
                <a:solidFill>
                  <a:srgbClr val="333333"/>
                </a:solidFill>
                <a:latin typeface="Arial" panose="020B0604020202020204" pitchFamily="34" charset="0"/>
                <a:cs typeface="Arial" panose="020B0604020202020204" pitchFamily="34" charset="0"/>
              </a:rPr>
              <a:t>.</a:t>
            </a:r>
          </a:p>
          <a:p>
            <a:pPr marL="342900" indent="-342900">
              <a:buFontTx/>
              <a:buChar char="-"/>
            </a:pPr>
            <a:r>
              <a:rPr lang="vi-VN" sz="2400" dirty="0">
                <a:solidFill>
                  <a:srgbClr val="333333"/>
                </a:solidFill>
                <a:latin typeface="Arial" panose="020B0604020202020204" pitchFamily="34" charset="0"/>
                <a:cs typeface="Arial" panose="020B0604020202020204" pitchFamily="34" charset="0"/>
              </a:rPr>
              <a:t>Hải Phòng có</a:t>
            </a:r>
            <a:r>
              <a:rPr lang="en-US" sz="2400" dirty="0">
                <a:solidFill>
                  <a:srgbClr val="333333"/>
                </a:solidFill>
                <a:latin typeface="Arial" panose="020B0604020202020204" pitchFamily="34" charset="0"/>
                <a:cs typeface="Arial" panose="020B0604020202020204" pitchFamily="34" charset="0"/>
              </a:rPr>
              <a:t> (3)</a:t>
            </a:r>
            <a:r>
              <a:rPr lang="vi-VN" sz="2400" dirty="0">
                <a:solidFill>
                  <a:srgbClr val="333333"/>
                </a:solidFill>
                <a:latin typeface="Arial" panose="020B0604020202020204" pitchFamily="34" charset="0"/>
                <a:cs typeface="Arial" panose="020B0604020202020204" pitchFamily="34" charset="0"/>
              </a:rPr>
              <a:t> </a:t>
            </a:r>
            <a:r>
              <a:rPr lang="en-US" sz="2400" dirty="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quận/huyện tiếp giáp với biển và </a:t>
            </a:r>
            <a:r>
              <a:rPr lang="en-US" sz="2400" dirty="0">
                <a:solidFill>
                  <a:srgbClr val="333333"/>
                </a:solidFill>
                <a:latin typeface="Arial" panose="020B0604020202020204" pitchFamily="34" charset="0"/>
                <a:cs typeface="Arial" panose="020B0604020202020204" pitchFamily="34" charset="0"/>
              </a:rPr>
              <a:t>(4)        </a:t>
            </a:r>
            <a:r>
              <a:rPr lang="vi-VN" sz="2400" dirty="0">
                <a:solidFill>
                  <a:srgbClr val="333333"/>
                </a:solidFill>
                <a:latin typeface="Arial" panose="020B0604020202020204" pitchFamily="34" charset="0"/>
                <a:cs typeface="Arial" panose="020B0604020202020204" pitchFamily="34" charset="0"/>
              </a:rPr>
              <a:t>huyện đảo: Cát Hải và Bạch Long Vỹ.</a:t>
            </a:r>
            <a:endParaRPr lang="en-US" sz="2400" dirty="0">
              <a:solidFill>
                <a:srgbClr val="333333"/>
              </a:solidFill>
              <a:latin typeface="Arial" panose="020B0604020202020204" pitchFamily="34" charset="0"/>
              <a:cs typeface="Arial" panose="020B0604020202020204" pitchFamily="34" charset="0"/>
            </a:endParaRPr>
          </a:p>
          <a:p>
            <a:pPr marL="342900" indent="-342900">
              <a:buFontTx/>
              <a:buChar char="-"/>
            </a:pPr>
            <a:r>
              <a:rPr lang="en-US" sz="2400" dirty="0">
                <a:solidFill>
                  <a:srgbClr val="333333"/>
                </a:solidFill>
                <a:latin typeface="Arial" panose="020B0604020202020204" pitchFamily="34" charset="0"/>
                <a:cs typeface="Arial" panose="020B0604020202020204" pitchFamily="34" charset="0"/>
              </a:rPr>
              <a:t>(5)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địa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phương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có</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lượng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phố</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tổng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số</a:t>
            </a:r>
            <a:r>
              <a:rPr lang="en-US" sz="2400" dirty="0">
                <a:solidFill>
                  <a:srgbClr val="333333"/>
                </a:solidFill>
                <a:latin typeface="Arial" panose="020B0604020202020204" pitchFamily="34" charset="0"/>
                <a:cs typeface="Arial" panose="020B0604020202020204" pitchFamily="34" charset="0"/>
              </a:rPr>
              <a:t> 388 </a:t>
            </a:r>
            <a:r>
              <a:rPr lang="en-US" sz="2400" dirty="0" err="1">
                <a:solidFill>
                  <a:srgbClr val="333333"/>
                </a:solidFill>
                <a:latin typeface="Arial" panose="020B0604020202020204" pitchFamily="34" charset="0"/>
                <a:cs typeface="Arial" panose="020B0604020202020204" pitchFamily="34" charset="0"/>
              </a:rPr>
              <a:t>hòn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đảo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nhỏ</a:t>
            </a:r>
            <a:r>
              <a:rPr lang="en-US" sz="2400" dirty="0">
                <a:solidFill>
                  <a:srgbClr val="333333"/>
                </a:solidFill>
                <a:latin typeface="Arial" panose="020B0604020202020204" pitchFamily="34" charset="0"/>
                <a:cs typeface="Arial" panose="020B0604020202020204" pitchFamily="34" charset="0"/>
              </a:rPr>
              <a:t>.</a:t>
            </a:r>
          </a:p>
          <a:p>
            <a:pPr marL="342900" indent="-342900">
              <a:buFontTx/>
              <a:buChar char="-"/>
            </a:pPr>
            <a:r>
              <a:rPr lang="en-US" sz="2400" dirty="0">
                <a:solidFill>
                  <a:srgbClr val="333333"/>
                </a:solidFill>
                <a:latin typeface="Arial" panose="020B0604020202020204" pitchFamily="34" charset="0"/>
                <a:cs typeface="Arial" panose="020B0604020202020204" pitchFamily="34" charset="0"/>
              </a:rPr>
              <a:t> (6)                      </a:t>
            </a:r>
            <a:r>
              <a:rPr lang="vi-VN" sz="2400" dirty="0">
                <a:solidFill>
                  <a:srgbClr val="333333"/>
                </a:solidFill>
                <a:latin typeface="Arial" panose="020B0604020202020204" pitchFamily="34" charset="0"/>
                <a:cs typeface="Arial" panose="020B0604020202020204" pitchFamily="34" charset="0"/>
              </a:rPr>
              <a:t>là đảo xa bờ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vi-VN" sz="2400" dirty="0">
                <a:solidFill>
                  <a:srgbClr val="333333"/>
                </a:solidFill>
                <a:latin typeface="Arial" panose="020B0604020202020204" pitchFamily="34" charset="0"/>
                <a:cs typeface="Arial" panose="020B0604020202020204" pitchFamily="34" charset="0"/>
              </a:rPr>
              <a:t>có vị trí chiến lược và t</a:t>
            </a:r>
            <a:r>
              <a:rPr lang="en-US" sz="2400" dirty="0" err="1">
                <a:solidFill>
                  <a:srgbClr val="333333"/>
                </a:solidFill>
                <a:latin typeface="Arial" panose="020B0604020202020204" pitchFamily="34" charset="0"/>
                <a:cs typeface="Arial" panose="020B0604020202020204" pitchFamily="34" charset="0"/>
              </a:rPr>
              <a:t>ầm</a:t>
            </a:r>
            <a:r>
              <a:rPr lang="vi-VN" sz="2400" dirty="0">
                <a:solidFill>
                  <a:srgbClr val="333333"/>
                </a:solidFill>
                <a:latin typeface="Arial" panose="020B0604020202020204" pitchFamily="34" charset="0"/>
                <a:cs typeface="Arial" panose="020B0604020202020204" pitchFamily="34" charset="0"/>
              </a:rPr>
              <a:t> quan trọng đặc biệt đối với bảo đảm chủ quyền quốc gia trên biển và quốc phòng - an ninh.</a:t>
            </a:r>
          </a:p>
          <a:p>
            <a:pPr marL="342900" indent="-342900">
              <a:buFontTx/>
              <a:buChar char="-"/>
            </a:pPr>
            <a:endParaRPr lang="vi-VN" sz="2000" dirty="0">
              <a:solidFill>
                <a:srgbClr val="333333"/>
              </a:solidFill>
            </a:endParaRPr>
          </a:p>
        </p:txBody>
      </p:sp>
      <p:sp>
        <p:nvSpPr>
          <p:cNvPr id="4" name="Rectangle 3"/>
          <p:cNvSpPr/>
          <p:nvPr/>
        </p:nvSpPr>
        <p:spPr>
          <a:xfrm>
            <a:off x="5927263" y="1209059"/>
            <a:ext cx="1431802"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phía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tây</a:t>
            </a:r>
            <a:r>
              <a:rPr lang="en-US" sz="2400" b="1" dirty="0">
                <a:solidFill>
                  <a:srgbClr val="FF0000"/>
                </a:solidFill>
                <a:latin typeface="Arial" panose="020B0604020202020204" pitchFamily="34" charset="0"/>
                <a:cs typeface="Arial" panose="020B0604020202020204" pitchFamily="34" charset="0"/>
              </a:rPr>
              <a:t> </a:t>
            </a:r>
          </a:p>
        </p:txBody>
      </p:sp>
      <p:sp>
        <p:nvSpPr>
          <p:cNvPr id="5" name="Rectangle 4"/>
          <p:cNvSpPr/>
          <p:nvPr/>
        </p:nvSpPr>
        <p:spPr>
          <a:xfrm>
            <a:off x="7819463" y="2320761"/>
            <a:ext cx="1515158"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4.000km</a:t>
            </a:r>
            <a:r>
              <a:rPr lang="vi-VN" sz="2400" b="1" baseline="30000"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4599825" y="3053167"/>
            <a:ext cx="297639"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6</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flipH="1">
            <a:off x="2114204" y="3374313"/>
            <a:ext cx="535531"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2</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984328" y="3771252"/>
            <a:ext cx="1330814"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cs typeface="Arial" panose="020B0604020202020204" pitchFamily="34" charset="0"/>
              </a:rPr>
              <a:t>Cát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Hải</a:t>
            </a:r>
            <a:r>
              <a:rPr lang="en-US" sz="2400" b="1" dirty="0">
                <a:solidFill>
                  <a:srgbClr val="FF0000"/>
                </a:solidFill>
                <a:latin typeface="Arial" panose="020B0604020202020204" pitchFamily="34" charset="0"/>
                <a:cs typeface="Arial" panose="020B0604020202020204" pitchFamily="34" charset="0"/>
              </a:rPr>
              <a:t> </a:t>
            </a:r>
          </a:p>
        </p:txBody>
      </p:sp>
      <p:sp>
        <p:nvSpPr>
          <p:cNvPr id="9" name="Rectangle 8"/>
          <p:cNvSpPr/>
          <p:nvPr/>
        </p:nvSpPr>
        <p:spPr>
          <a:xfrm>
            <a:off x="1703561" y="4452789"/>
            <a:ext cx="2233304" cy="461665"/>
          </a:xfrm>
          <a:prstGeom prst="rect">
            <a:avLst/>
          </a:prstGeom>
          <a:solidFill>
            <a:schemeClr val="bg1"/>
          </a:solidFill>
        </p:spPr>
        <p:txBody>
          <a:bodyPr wrap="none">
            <a:spAutoFit/>
          </a:bodyPr>
          <a:lstStyle/>
          <a:p>
            <a:r>
              <a:rPr lang="vi-VN" sz="2400" b="1" dirty="0">
                <a:solidFill>
                  <a:srgbClr val="FF0000"/>
                </a:solidFill>
                <a:latin typeface="Arial" panose="020B0604020202020204" pitchFamily="34" charset="0"/>
                <a:cs typeface="Arial" panose="020B0604020202020204" pitchFamily="34" charset="0"/>
              </a:rPr>
              <a:t>Bạch Long Vĩ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570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9B7AB21-E265-418E-ADA1-7773EE726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171" y="1"/>
            <a:ext cx="3080942" cy="3006119"/>
          </a:xfrm>
          <a:prstGeom prst="rect">
            <a:avLst/>
          </a:prstGeom>
        </p:spPr>
      </p:pic>
      <p:pic>
        <p:nvPicPr>
          <p:cNvPr id="2" name="Picture 2" descr="D:\TRƯỜNG HOÀNG VIỆT\hình nền\hình nền hoạt động nhóm, khung ngộ nghĩnh\dbd45adab45b5303d6f95478e153f48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63" b="89904" l="9816" r="93661"/>
                    </a14:imgEffect>
                  </a14:imgLayer>
                </a14:imgProps>
              </a:ext>
            </a:extLst>
          </a:blip>
          <a:srcRect/>
          <a:stretch>
            <a:fillRect/>
          </a:stretch>
        </p:blipFill>
        <p:spPr bwMode="auto">
          <a:xfrm>
            <a:off x="-189340" y="548680"/>
            <a:ext cx="3541053" cy="6921056"/>
          </a:xfrm>
          <a:prstGeom prst="rect">
            <a:avLst/>
          </a:prstGeom>
          <a:noFill/>
        </p:spPr>
      </p:pic>
      <p:sp>
        <p:nvSpPr>
          <p:cNvPr id="3" name="Rectangle 2"/>
          <p:cNvSpPr/>
          <p:nvPr/>
        </p:nvSpPr>
        <p:spPr>
          <a:xfrm>
            <a:off x="333756" y="1320635"/>
            <a:ext cx="2615460" cy="143641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3564724" y="887353"/>
            <a:ext cx="8490389" cy="255454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hỏi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a:p>
            <a:pPr marL="380990" indent="-380990" algn="just">
              <a:buFont typeface="Wingdings" panose="05000000000000000000" pitchFamily="2" charset="2"/>
              <a:buChar char="ü"/>
            </a:pPr>
            <a:r>
              <a:rPr lang="nl-NL" sz="3200" dirty="0">
                <a:latin typeface="Times New Roman" panose="02020603050405020304" pitchFamily="18" charset="0"/>
                <a:cs typeface="Times New Roman" panose="02020603050405020304" pitchFamily="18" charset="0"/>
              </a:rPr>
              <a:t> Trình bày đặc điểm địa hình bờ biển Hải Phòng, khí hậu, thủy triều?</a:t>
            </a:r>
            <a:endParaRPr lang="en-US" sz="3200" dirty="0">
              <a:latin typeface="Times New Roman" panose="02020603050405020304" pitchFamily="18" charset="0"/>
              <a:cs typeface="Times New Roman" panose="02020603050405020304" pitchFamily="18" charset="0"/>
            </a:endParaRPr>
          </a:p>
          <a:p>
            <a:pPr marL="380990" indent="-380990" algn="just">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qua?</a:t>
            </a:r>
            <a:endParaRPr lang="vi-VN"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9" name="Hình ảnh 8">
            <a:extLst>
              <a:ext uri="{FF2B5EF4-FFF2-40B4-BE49-F238E27FC236}">
                <a16:creationId xmlns:a16="http://schemas.microsoft.com/office/drawing/2014/main" id="{56E7255F-90DE-47C8-8AC4-4AD67C1A93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0798" y="4965031"/>
            <a:ext cx="2212722" cy="1729147"/>
          </a:xfrm>
          <a:prstGeom prst="rect">
            <a:avLst/>
          </a:prstGeom>
        </p:spPr>
      </p:pic>
      <p:pic>
        <p:nvPicPr>
          <p:cNvPr id="8" name="Picture 11" descr="D:\Dropbox\DATA\Dong ho Dem nguoc\DongHoDemNguoc\DongHo\Clock_m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7865" y="3396491"/>
            <a:ext cx="3459921" cy="346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istrator\Downloads\Dongho\DongHo\Clock_k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7277" y="3730351"/>
            <a:ext cx="2745061" cy="27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453077" y="4066632"/>
            <a:ext cx="13725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HẾT GIỜ</a:t>
            </a:r>
          </a:p>
        </p:txBody>
      </p:sp>
      <p:sp>
        <p:nvSpPr>
          <p:cNvPr id="12" name="TextBox 11"/>
          <p:cNvSpPr txBox="1"/>
          <p:nvPr/>
        </p:nvSpPr>
        <p:spPr>
          <a:xfrm>
            <a:off x="6453078" y="5743032"/>
            <a:ext cx="144878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TÍNH GIỜ</a:t>
            </a:r>
          </a:p>
        </p:txBody>
      </p:sp>
      <p:sp>
        <p:nvSpPr>
          <p:cNvPr id="13" name="TextBox 11"/>
          <p:cNvSpPr txBox="1">
            <a:spLocks noChangeArrowheads="1"/>
          </p:cNvSpPr>
          <p:nvPr/>
        </p:nvSpPr>
        <p:spPr bwMode="auto">
          <a:xfrm>
            <a:off x="5668853" y="4965031"/>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45</a:t>
            </a:r>
          </a:p>
        </p:txBody>
      </p:sp>
      <p:sp>
        <p:nvSpPr>
          <p:cNvPr id="14" name="TextBox 12"/>
          <p:cNvSpPr txBox="1">
            <a:spLocks noChangeArrowheads="1"/>
          </p:cNvSpPr>
          <p:nvPr/>
        </p:nvSpPr>
        <p:spPr bwMode="auto">
          <a:xfrm>
            <a:off x="6903928" y="6276432"/>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30</a:t>
            </a:r>
          </a:p>
        </p:txBody>
      </p:sp>
      <p:sp>
        <p:nvSpPr>
          <p:cNvPr id="15" name="TextBox 13"/>
          <p:cNvSpPr txBox="1">
            <a:spLocks noChangeArrowheads="1"/>
          </p:cNvSpPr>
          <p:nvPr/>
        </p:nvSpPr>
        <p:spPr bwMode="auto">
          <a:xfrm>
            <a:off x="8159639" y="4977857"/>
            <a:ext cx="497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15</a:t>
            </a:r>
          </a:p>
        </p:txBody>
      </p:sp>
      <p:sp>
        <p:nvSpPr>
          <p:cNvPr id="16" name="TextBox 14"/>
          <p:cNvSpPr txBox="1">
            <a:spLocks noChangeArrowheads="1"/>
          </p:cNvSpPr>
          <p:nvPr/>
        </p:nvSpPr>
        <p:spPr bwMode="auto">
          <a:xfrm>
            <a:off x="6848365" y="3761832"/>
            <a:ext cx="610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FF0000"/>
                </a:solidFill>
                <a:latin typeface="Tahoma" panose="020B0604030504040204" pitchFamily="34" charset="0"/>
                <a:cs typeface="Tahoma" panose="020B0604030504040204" pitchFamily="34" charset="0"/>
              </a:rPr>
              <a:t>60</a:t>
            </a:r>
          </a:p>
        </p:txBody>
      </p:sp>
      <p:sp>
        <p:nvSpPr>
          <p:cNvPr id="17" name="TextBox 14"/>
          <p:cNvSpPr txBox="1">
            <a:spLocks noChangeArrowheads="1"/>
          </p:cNvSpPr>
          <p:nvPr/>
        </p:nvSpPr>
        <p:spPr bwMode="auto">
          <a:xfrm>
            <a:off x="6712634" y="3758690"/>
            <a:ext cx="970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11710174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100"/>
                                        <p:tgtEl>
                                          <p:spTgt spid="12"/>
                                        </p:tgtEl>
                                      </p:cBhvr>
                                    </p:animEffect>
                                    <p:set>
                                      <p:cBhvr>
                                        <p:cTn id="27" dur="1" fill="hold">
                                          <p:stCondLst>
                                            <p:cond delay="99"/>
                                          </p:stCondLst>
                                        </p:cTn>
                                        <p:tgtEl>
                                          <p:spTgt spid="12"/>
                                        </p:tgtEl>
                                        <p:attrNameLst>
                                          <p:attrName>style.visibility</p:attrName>
                                        </p:attrNameLst>
                                      </p:cBhvr>
                                      <p:to>
                                        <p:strVal val="hidden"/>
                                      </p:to>
                                    </p:set>
                                  </p:childTnLst>
                                </p:cTn>
                              </p:par>
                            </p:childTnLst>
                          </p:cTn>
                        </p:par>
                        <p:par>
                          <p:cTn id="28" fill="hold">
                            <p:stCondLst>
                              <p:cond delay="100"/>
                            </p:stCondLst>
                            <p:childTnLst>
                              <p:par>
                                <p:cTn id="29" presetID="4" presetClass="exit" presetSubtype="16" fill="hold" grpId="0" nodeType="afterEffect">
                                  <p:stCondLst>
                                    <p:cond delay="0"/>
                                  </p:stCondLst>
                                  <p:childTnLst>
                                    <p:animEffect transition="out" filter="box(in)">
                                      <p:cBhvr>
                                        <p:cTn id="30" dur="200"/>
                                        <p:tgtEl>
                                          <p:spTgt spid="16"/>
                                        </p:tgtEl>
                                      </p:cBhvr>
                                    </p:animEffect>
                                    <p:set>
                                      <p:cBhvr>
                                        <p:cTn id="31" dur="1" fill="hold">
                                          <p:stCondLst>
                                            <p:cond delay="199"/>
                                          </p:stCondLst>
                                        </p:cTn>
                                        <p:tgtEl>
                                          <p:spTgt spid="16"/>
                                        </p:tgtEl>
                                        <p:attrNameLst>
                                          <p:attrName>style.visibility</p:attrName>
                                        </p:attrNameLst>
                                      </p:cBhvr>
                                      <p:to>
                                        <p:strVal val="hidden"/>
                                      </p:to>
                                    </p:set>
                                  </p:childTnLst>
                                </p:cTn>
                              </p:par>
                            </p:childTnLst>
                          </p:cTn>
                        </p:par>
                        <p:par>
                          <p:cTn id="32" fill="hold">
                            <p:stCondLst>
                              <p:cond delay="300"/>
                            </p:stCondLst>
                            <p:childTnLst>
                              <p:par>
                                <p:cTn id="33" presetID="8" presetClass="emph" presetSubtype="0" fill="hold" nodeType="afterEffect">
                                  <p:stCondLst>
                                    <p:cond delay="0"/>
                                  </p:stCondLst>
                                  <p:childTnLst>
                                    <p:animRot by="-21600000">
                                      <p:cBhvr>
                                        <p:cTn id="34" dur="30000" fill="hold"/>
                                        <p:tgtEl>
                                          <p:spTgt spid="10"/>
                                        </p:tgtEl>
                                        <p:attrNameLst>
                                          <p:attrName>r</p:attrName>
                                        </p:attrNameLst>
                                      </p:cBhvr>
                                    </p:animRot>
                                  </p:childTnLst>
                                </p:cTn>
                              </p:par>
                              <p:par>
                                <p:cTn id="35" presetID="3" presetClass="emph" presetSubtype="2" fill="hold" grpId="0" nodeType="withEffect">
                                  <p:stCondLst>
                                    <p:cond delay="7000"/>
                                  </p:stCondLst>
                                  <p:childTnLst>
                                    <p:animClr clrSpc="rgb" dir="cw">
                                      <p:cBhvr override="childStyle">
                                        <p:cTn id="36" dur="2000" fill="hold"/>
                                        <p:tgtEl>
                                          <p:spTgt spid="13"/>
                                        </p:tgtEl>
                                        <p:attrNameLst>
                                          <p:attrName>style.color</p:attrName>
                                        </p:attrNameLst>
                                      </p:cBhvr>
                                      <p:to>
                                        <a:schemeClr val="accent2"/>
                                      </p:to>
                                    </p:animClr>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par>
                                <p:cTn id="37" presetID="3" presetClass="emph" presetSubtype="2" fill="hold" grpId="0" nodeType="withEffect">
                                  <p:stCondLst>
                                    <p:cond delay="15000"/>
                                  </p:stCondLst>
                                  <p:childTnLst>
                                    <p:animClr clrSpc="rgb" dir="cw">
                                      <p:cBhvr override="childStyle">
                                        <p:cTn id="38" dur="1000" fill="hold"/>
                                        <p:tgtEl>
                                          <p:spTgt spid="14"/>
                                        </p:tgtEl>
                                        <p:attrNameLst>
                                          <p:attrName>style.color</p:attrName>
                                        </p:attrNameLst>
                                      </p:cBhvr>
                                      <p:to>
                                        <a:schemeClr val="accent2"/>
                                      </p:to>
                                    </p:animClr>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par>
                                <p:cTn id="39" presetID="3" presetClass="emph" presetSubtype="2" fill="hold" grpId="0" nodeType="withEffect">
                                  <p:stCondLst>
                                    <p:cond delay="22000"/>
                                  </p:stCondLst>
                                  <p:childTnLst>
                                    <p:animClr clrSpc="rgb" dir="cw">
                                      <p:cBhvr override="childStyle">
                                        <p:cTn id="40" dur="1000" fill="hold"/>
                                        <p:tgtEl>
                                          <p:spTgt spid="15"/>
                                        </p:tgtEl>
                                        <p:attrNameLst>
                                          <p:attrName>style.color</p:attrName>
                                        </p:attrNameLst>
                                      </p:cBhvr>
                                      <p:to>
                                        <a:schemeClr val="accent2"/>
                                      </p:to>
                                    </p:animClr>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1" fill="hold">
                            <p:stCondLst>
                              <p:cond delay="30300"/>
                            </p:stCondLst>
                            <p:childTnLst>
                              <p:par>
                                <p:cTn id="42" presetID="4" presetClass="entr" presetSubtype="32" repeatCount="4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out)">
                                      <p:cBhvr>
                                        <p:cTn id="44" dur="3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4" name="drumroll.wav"/>
                                        </p:tgtEl>
                                      </p:cMediaNode>
                                    </p:audio>
                                  </p:subTnLst>
                                </p:cTn>
                              </p:par>
                              <p:par>
                                <p:cTn id="45" presetID="4"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500"/>
                                        <p:tgtEl>
                                          <p:spTgt spid="17"/>
                                        </p:tgtEl>
                                      </p:cBhvr>
                                    </p:animEffect>
                                  </p:childTnLst>
                                </p:cTn>
                              </p:par>
                            </p:childTnLst>
                          </p:cTn>
                        </p:par>
                      </p:childTnLst>
                    </p:cTn>
                  </p:par>
                </p:childTnLst>
              </p:cTn>
              <p:nextCondLst>
                <p:cond evt="onClick" delay="0">
                  <p:tgtEl>
                    <p:spTgt spid="12"/>
                  </p:tgtEl>
                </p:cond>
              </p:nextCondLst>
            </p:seq>
          </p:childTnLst>
        </p:cTn>
      </p:par>
    </p:tnLst>
    <p:bldLst>
      <p:bldP spid="3" grpId="0"/>
      <p:bldP spid="5" grpId="0" animBg="1"/>
      <p:bldP spid="6" grpId="0"/>
      <p:bldP spid="11" grpId="0" animBg="1"/>
      <p:bldP spid="12" grpId="0" animBg="1"/>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67425" y="309093"/>
            <a:ext cx="1996226" cy="884442"/>
          </a:xfrm>
          <a:prstGeom prst="homePlat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51756" t="46576" r="6984" b="3213"/>
          <a:stretch/>
        </p:blipFill>
        <p:spPr>
          <a:xfrm>
            <a:off x="6272010" y="180304"/>
            <a:ext cx="5919989" cy="6452315"/>
          </a:xfrm>
          <a:prstGeom prst="rect">
            <a:avLst/>
          </a:prstGeom>
        </p:spPr>
      </p:pic>
      <p:sp>
        <p:nvSpPr>
          <p:cNvPr id="3" name="TextBox 2"/>
          <p:cNvSpPr txBox="1"/>
          <p:nvPr/>
        </p:nvSpPr>
        <p:spPr>
          <a:xfrm>
            <a:off x="553791" y="1352561"/>
            <a:ext cx="5550794" cy="526297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a:r>
              <a:rPr lang="en-US" sz="2400" dirty="0"/>
              <a:t>	</a:t>
            </a:r>
            <a:r>
              <a:rPr lang="en-US" sz="2400" dirty="0" err="1"/>
              <a:t>Bờ</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dài</a:t>
            </a:r>
            <a:r>
              <a:rPr lang="en-US" sz="2400" dirty="0"/>
              <a:t> </a:t>
            </a:r>
            <a:r>
              <a:rPr lang="en-US" sz="2400" dirty="0" err="1"/>
              <a:t>hơn</a:t>
            </a:r>
            <a:r>
              <a:rPr lang="en-US" sz="2400" dirty="0"/>
              <a:t> 125 km, </a:t>
            </a:r>
            <a:r>
              <a:rPr lang="en-US" sz="2400" dirty="0" err="1"/>
              <a:t>địa</a:t>
            </a:r>
            <a:r>
              <a:rPr lang="en-US" sz="2400" dirty="0"/>
              <a:t> </a:t>
            </a:r>
            <a:r>
              <a:rPr lang="en-US" sz="2400" dirty="0" err="1"/>
              <a:t>hình</a:t>
            </a:r>
            <a:r>
              <a:rPr lang="en-US" sz="2400" dirty="0"/>
              <a:t> </a:t>
            </a:r>
            <a:r>
              <a:rPr lang="en-US" sz="2400" dirty="0" err="1"/>
              <a:t>thấp</a:t>
            </a:r>
            <a:r>
              <a:rPr lang="en-US" sz="2400" dirty="0"/>
              <a:t>, </a:t>
            </a:r>
            <a:r>
              <a:rPr lang="en-US" sz="2400" dirty="0" err="1"/>
              <a:t>nền</a:t>
            </a:r>
            <a:r>
              <a:rPr lang="en-US" sz="2400" dirty="0"/>
              <a:t> </a:t>
            </a:r>
            <a:r>
              <a:rPr lang="en-US" sz="2400" dirty="0" err="1"/>
              <a:t>đáy</a:t>
            </a:r>
            <a:r>
              <a:rPr lang="en-US" sz="2400" dirty="0"/>
              <a:t> </a:t>
            </a:r>
            <a:r>
              <a:rPr lang="en-US" sz="2400" dirty="0" err="1"/>
              <a:t>khá</a:t>
            </a:r>
            <a:r>
              <a:rPr lang="en-US" sz="2400" dirty="0"/>
              <a:t> </a:t>
            </a:r>
            <a:r>
              <a:rPr lang="en-US" sz="2400" dirty="0" err="1"/>
              <a:t>bằng</a:t>
            </a:r>
            <a:r>
              <a:rPr lang="en-US" sz="2400" dirty="0"/>
              <a:t> </a:t>
            </a:r>
            <a:r>
              <a:rPr lang="en-US" sz="2400" dirty="0" err="1"/>
              <a:t>phẳng</a:t>
            </a:r>
            <a:r>
              <a:rPr lang="en-US" sz="2400" dirty="0"/>
              <a:t>. Ở </a:t>
            </a:r>
            <a:r>
              <a:rPr lang="en-US" sz="2400" dirty="0" err="1"/>
              <a:t>khu</a:t>
            </a:r>
            <a:r>
              <a:rPr lang="en-US" sz="2400" dirty="0"/>
              <a:t> </a:t>
            </a:r>
            <a:r>
              <a:rPr lang="en-US" sz="2400" dirty="0" err="1"/>
              <a:t>vực</a:t>
            </a:r>
            <a:r>
              <a:rPr lang="en-US" sz="2400" dirty="0"/>
              <a:t> </a:t>
            </a:r>
            <a:r>
              <a:rPr lang="en-US" sz="2400" dirty="0" err="1"/>
              <a:t>ven</a:t>
            </a:r>
            <a:r>
              <a:rPr lang="en-US" sz="2400" dirty="0"/>
              <a:t> </a:t>
            </a:r>
            <a:r>
              <a:rPr lang="en-US" sz="2400" dirty="0" err="1"/>
              <a:t>bờ</a:t>
            </a:r>
            <a:r>
              <a:rPr lang="en-US" sz="2400" dirty="0"/>
              <a:t> </a:t>
            </a:r>
            <a:r>
              <a:rPr lang="en-US" sz="2400" dirty="0" err="1"/>
              <a:t>của</a:t>
            </a:r>
            <a:r>
              <a:rPr lang="en-US" sz="2400" dirty="0"/>
              <a:t> </a:t>
            </a:r>
            <a:r>
              <a:rPr lang="en-US" sz="2400" dirty="0" err="1"/>
              <a:t>sông</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cát</a:t>
            </a:r>
            <a:r>
              <a:rPr lang="en-US" sz="2400" dirty="0"/>
              <a:t> </a:t>
            </a:r>
            <a:r>
              <a:rPr lang="en-US" sz="2400" dirty="0" err="1"/>
              <a:t>bùn</a:t>
            </a:r>
            <a:r>
              <a:rPr lang="en-US" sz="2400" dirty="0"/>
              <a:t>, </a:t>
            </a:r>
            <a:r>
              <a:rPr lang="en-US" sz="2400" dirty="0" err="1"/>
              <a:t>dọc</a:t>
            </a:r>
            <a:r>
              <a:rPr lang="en-US" sz="2400" dirty="0"/>
              <a:t> </a:t>
            </a:r>
            <a:r>
              <a:rPr lang="en-US" sz="2400" dirty="0" err="1"/>
              <a:t>lên</a:t>
            </a:r>
            <a:r>
              <a:rPr lang="en-US" sz="2400" dirty="0"/>
              <a:t> </a:t>
            </a:r>
            <a:r>
              <a:rPr lang="en-US" sz="2400" dirty="0" err="1"/>
              <a:t>phía</a:t>
            </a:r>
            <a:r>
              <a:rPr lang="en-US" sz="2400" dirty="0"/>
              <a:t> </a:t>
            </a:r>
            <a:r>
              <a:rPr lang="en-US" sz="2400" dirty="0" err="1"/>
              <a:t>Đông</a:t>
            </a:r>
            <a:r>
              <a:rPr lang="en-US" sz="2400" dirty="0"/>
              <a:t> </a:t>
            </a:r>
            <a:r>
              <a:rPr lang="en-US" sz="2400" dirty="0" err="1"/>
              <a:t>Bắc</a:t>
            </a:r>
            <a:r>
              <a:rPr lang="en-US" sz="2400" dirty="0"/>
              <a:t>, </a:t>
            </a:r>
            <a:r>
              <a:rPr lang="en-US" sz="2400" dirty="0" err="1"/>
              <a:t>giới</a:t>
            </a:r>
            <a:r>
              <a:rPr lang="en-US" sz="2400" dirty="0"/>
              <a:t> </a:t>
            </a:r>
            <a:r>
              <a:rPr lang="en-US" sz="2400" dirty="0" err="1"/>
              <a:t>hạn</a:t>
            </a:r>
            <a:r>
              <a:rPr lang="en-US" sz="2400" dirty="0"/>
              <a:t> </a:t>
            </a:r>
            <a:r>
              <a:rPr lang="en-US" sz="2400" dirty="0" err="1"/>
              <a:t>bởi</a:t>
            </a:r>
            <a:r>
              <a:rPr lang="en-US" sz="2400" dirty="0"/>
              <a:t> </a:t>
            </a:r>
            <a:r>
              <a:rPr lang="en-US" sz="2400" dirty="0" err="1"/>
              <a:t>quần</a:t>
            </a:r>
            <a:r>
              <a:rPr lang="en-US" sz="2400" dirty="0"/>
              <a:t> </a:t>
            </a:r>
            <a:r>
              <a:rPr lang="en-US" sz="2400" dirty="0" err="1"/>
              <a:t>đảo</a:t>
            </a:r>
            <a:r>
              <a:rPr lang="en-US" sz="2400" dirty="0"/>
              <a:t> </a:t>
            </a:r>
            <a:r>
              <a:rPr lang="en-US" sz="2400" dirty="0" err="1"/>
              <a:t>Cát</a:t>
            </a:r>
            <a:r>
              <a:rPr lang="en-US" sz="2400" dirty="0"/>
              <a:t> </a:t>
            </a:r>
            <a:r>
              <a:rPr lang="en-US" sz="2400" dirty="0" err="1"/>
              <a:t>Bà</a:t>
            </a:r>
            <a:r>
              <a:rPr lang="en-US" sz="2400" dirty="0"/>
              <a:t>, </a:t>
            </a:r>
            <a:r>
              <a:rPr lang="en-US" sz="2400" dirty="0" err="1"/>
              <a:t>nền</a:t>
            </a:r>
            <a:r>
              <a:rPr lang="en-US" sz="2400" dirty="0"/>
              <a:t> </a:t>
            </a:r>
            <a:r>
              <a:rPr lang="en-US" sz="2400" dirty="0" err="1"/>
              <a:t>đáy</a:t>
            </a:r>
            <a:r>
              <a:rPr lang="en-US" sz="2400" dirty="0"/>
              <a:t> </a:t>
            </a:r>
            <a:r>
              <a:rPr lang="en-US" sz="2400" dirty="0" err="1"/>
              <a:t>gồ</a:t>
            </a:r>
            <a:r>
              <a:rPr lang="en-US" sz="2400" dirty="0"/>
              <a:t> </a:t>
            </a:r>
            <a:r>
              <a:rPr lang="en-US" sz="2400" dirty="0" err="1"/>
              <a:t>ghề</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cát</a:t>
            </a:r>
            <a:r>
              <a:rPr lang="en-US" sz="2400" dirty="0"/>
              <a:t> </a:t>
            </a:r>
            <a:r>
              <a:rPr lang="en-US" sz="2400" dirty="0" err="1"/>
              <a:t>sỏi</a:t>
            </a:r>
            <a:r>
              <a:rPr lang="en-US" sz="2400" dirty="0"/>
              <a:t>.</a:t>
            </a:r>
          </a:p>
          <a:p>
            <a:pPr algn="just"/>
            <a:r>
              <a:rPr lang="en-US" sz="2400" dirty="0"/>
              <a:t>	</a:t>
            </a:r>
            <a:r>
              <a:rPr lang="en-US" sz="2400" dirty="0" err="1"/>
              <a:t>Địa</a:t>
            </a:r>
            <a:r>
              <a:rPr lang="en-US" sz="2400" dirty="0"/>
              <a:t> </a:t>
            </a:r>
            <a:r>
              <a:rPr lang="en-US" sz="2400" dirty="0" err="1"/>
              <a:t>hình</a:t>
            </a:r>
            <a:r>
              <a:rPr lang="en-US" sz="2400" dirty="0"/>
              <a:t> </a:t>
            </a:r>
            <a:r>
              <a:rPr lang="en-US" sz="2400" dirty="0" err="1"/>
              <a:t>bờ</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đồng</a:t>
            </a:r>
            <a:r>
              <a:rPr lang="en-US" sz="2400" dirty="0"/>
              <a:t> </a:t>
            </a:r>
            <a:r>
              <a:rPr lang="en-US" sz="2400" dirty="0" err="1"/>
              <a:t>bằng</a:t>
            </a:r>
            <a:r>
              <a:rPr lang="en-US" sz="2400" dirty="0"/>
              <a:t> </a:t>
            </a:r>
            <a:r>
              <a:rPr lang="en-US" sz="2400" dirty="0" err="1"/>
              <a:t>tích</a:t>
            </a:r>
            <a:r>
              <a:rPr lang="en-US" sz="2400" dirty="0"/>
              <a:t> </a:t>
            </a:r>
            <a:r>
              <a:rPr lang="en-US" sz="2400" dirty="0" err="1"/>
              <a:t>tụ</a:t>
            </a:r>
            <a:r>
              <a:rPr lang="en-US" sz="2400" dirty="0"/>
              <a:t>, </a:t>
            </a:r>
            <a:r>
              <a:rPr lang="en-US" sz="2400" dirty="0" err="1"/>
              <a:t>bằng</a:t>
            </a:r>
            <a:r>
              <a:rPr lang="en-US" sz="2400" dirty="0"/>
              <a:t> </a:t>
            </a:r>
            <a:r>
              <a:rPr lang="en-US" sz="2400" dirty="0" err="1"/>
              <a:t>phẳng</a:t>
            </a:r>
            <a:r>
              <a:rPr lang="en-US" sz="2400" dirty="0"/>
              <a:t>, </a:t>
            </a:r>
            <a:r>
              <a:rPr lang="en-US" sz="2400" dirty="0" err="1"/>
              <a:t>nguồn</a:t>
            </a:r>
            <a:r>
              <a:rPr lang="en-US" sz="2400" dirty="0"/>
              <a:t> </a:t>
            </a:r>
            <a:r>
              <a:rPr lang="en-US" sz="2400" dirty="0" err="1"/>
              <a:t>gốc</a:t>
            </a:r>
            <a:r>
              <a:rPr lang="en-US" sz="2400" dirty="0"/>
              <a:t> </a:t>
            </a:r>
            <a:r>
              <a:rPr lang="en-US" sz="2400" dirty="0" err="1"/>
              <a:t>sông</a:t>
            </a:r>
            <a:r>
              <a:rPr lang="en-US" sz="2400" dirty="0"/>
              <a:t> </a:t>
            </a:r>
            <a:r>
              <a:rPr lang="en-US" sz="2400" dirty="0" err="1"/>
              <a:t>biển</a:t>
            </a:r>
            <a:r>
              <a:rPr lang="en-US" sz="2400" dirty="0"/>
              <a:t> – </a:t>
            </a:r>
            <a:r>
              <a:rPr lang="en-US" sz="2400" dirty="0" err="1"/>
              <a:t>đầm</a:t>
            </a:r>
            <a:r>
              <a:rPr lang="en-US" sz="2400" dirty="0"/>
              <a:t> </a:t>
            </a:r>
            <a:r>
              <a:rPr lang="en-US" sz="2400" dirty="0" err="1"/>
              <a:t>lầy</a:t>
            </a:r>
            <a:r>
              <a:rPr lang="en-US" sz="2400" dirty="0"/>
              <a:t> </a:t>
            </a:r>
            <a:r>
              <a:rPr lang="en-US" sz="2400" dirty="0" err="1"/>
              <a:t>hỗn</a:t>
            </a:r>
            <a:r>
              <a:rPr lang="en-US" sz="2400" dirty="0"/>
              <a:t> </a:t>
            </a:r>
            <a:r>
              <a:rPr lang="en-US" sz="2400" dirty="0" err="1"/>
              <a:t>hợp</a:t>
            </a:r>
            <a:r>
              <a:rPr lang="en-US" sz="2400" dirty="0"/>
              <a:t>. </a:t>
            </a:r>
            <a:r>
              <a:rPr lang="en-US" sz="2400" dirty="0" err="1"/>
              <a:t>Phân</a:t>
            </a:r>
            <a:r>
              <a:rPr lang="en-US" sz="2400" dirty="0"/>
              <a:t> </a:t>
            </a:r>
            <a:r>
              <a:rPr lang="en-US" sz="2400" dirty="0" err="1"/>
              <a:t>cách</a:t>
            </a:r>
            <a:r>
              <a:rPr lang="en-US" sz="2400" dirty="0"/>
              <a:t> </a:t>
            </a:r>
            <a:r>
              <a:rPr lang="en-US" sz="2400" dirty="0" err="1"/>
              <a:t>giữa</a:t>
            </a:r>
            <a:r>
              <a:rPr lang="en-US" sz="2400" dirty="0"/>
              <a:t> </a:t>
            </a:r>
            <a:r>
              <a:rPr lang="en-US" sz="2400" dirty="0" err="1"/>
              <a:t>đồng</a:t>
            </a:r>
            <a:r>
              <a:rPr lang="en-US" sz="2400" dirty="0"/>
              <a:t> </a:t>
            </a:r>
            <a:r>
              <a:rPr lang="en-US" sz="2400" dirty="0" err="1"/>
              <a:t>bằng</a:t>
            </a:r>
            <a:r>
              <a:rPr lang="en-US" sz="2400" dirty="0"/>
              <a:t> </a:t>
            </a:r>
            <a:r>
              <a:rPr lang="en-US" sz="2400" dirty="0" err="1"/>
              <a:t>bồn</a:t>
            </a:r>
            <a:r>
              <a:rPr lang="en-US" sz="2400" dirty="0"/>
              <a:t> </a:t>
            </a:r>
            <a:r>
              <a:rPr lang="en-US" sz="2400" dirty="0" err="1"/>
              <a:t>trũng</a:t>
            </a:r>
            <a:r>
              <a:rPr lang="en-US" sz="2400" dirty="0"/>
              <a:t> </a:t>
            </a:r>
            <a:r>
              <a:rPr lang="en-US" sz="2400" dirty="0" err="1"/>
              <a:t>Hải</a:t>
            </a:r>
            <a:r>
              <a:rPr lang="en-US" sz="2400" dirty="0"/>
              <a:t> </a:t>
            </a:r>
            <a:r>
              <a:rPr lang="en-US" sz="2400" dirty="0" err="1"/>
              <a:t>Phòng</a:t>
            </a:r>
            <a:r>
              <a:rPr lang="en-US" sz="2400" dirty="0"/>
              <a:t> </a:t>
            </a:r>
            <a:r>
              <a:rPr lang="en-US" sz="2400" dirty="0" err="1"/>
              <a:t>với</a:t>
            </a:r>
            <a:r>
              <a:rPr lang="en-US" sz="2400" dirty="0"/>
              <a:t> </a:t>
            </a:r>
            <a:r>
              <a:rPr lang="en-US" sz="2400" dirty="0" err="1"/>
              <a:t>đồng</a:t>
            </a:r>
            <a:r>
              <a:rPr lang="en-US" sz="2400" dirty="0"/>
              <a:t> </a:t>
            </a:r>
            <a:r>
              <a:rPr lang="en-US" sz="2400" dirty="0" err="1"/>
              <a:t>bằng</a:t>
            </a:r>
            <a:r>
              <a:rPr lang="en-US" sz="2400" dirty="0"/>
              <a:t> </a:t>
            </a:r>
            <a:r>
              <a:rPr lang="en-US" sz="2400" dirty="0" err="1"/>
              <a:t>Thái</a:t>
            </a:r>
            <a:r>
              <a:rPr lang="en-US" sz="2400" dirty="0"/>
              <a:t> </a:t>
            </a:r>
            <a:r>
              <a:rPr lang="en-US" sz="2400" dirty="0" err="1"/>
              <a:t>Bình</a:t>
            </a:r>
            <a:r>
              <a:rPr lang="en-US" sz="2400" dirty="0"/>
              <a:t> </a:t>
            </a:r>
            <a:r>
              <a:rPr lang="en-US" sz="2400" dirty="0" err="1"/>
              <a:t>là</a:t>
            </a:r>
            <a:r>
              <a:rPr lang="en-US" sz="2400" dirty="0"/>
              <a:t> </a:t>
            </a:r>
            <a:r>
              <a:rPr lang="en-US" sz="2400" dirty="0" err="1"/>
              <a:t>bán</a:t>
            </a:r>
            <a:r>
              <a:rPr lang="en-US" sz="2400" dirty="0"/>
              <a:t> </a:t>
            </a:r>
            <a:r>
              <a:rPr lang="en-US" sz="2400" dirty="0" err="1"/>
              <a:t>đảo</a:t>
            </a:r>
            <a:r>
              <a:rPr lang="en-US" sz="2400" dirty="0"/>
              <a:t> </a:t>
            </a:r>
            <a:r>
              <a:rPr lang="en-US" sz="2400" dirty="0" err="1"/>
              <a:t>Đồ</a:t>
            </a:r>
            <a:r>
              <a:rPr lang="en-US" sz="2400" dirty="0"/>
              <a:t> </a:t>
            </a:r>
            <a:r>
              <a:rPr lang="en-US" sz="2400" dirty="0" err="1"/>
              <a:t>Sơn</a:t>
            </a:r>
            <a:r>
              <a:rPr lang="en-US" sz="2400" dirty="0"/>
              <a:t>, </a:t>
            </a:r>
            <a:r>
              <a:rPr lang="en-US" sz="2400" dirty="0" err="1"/>
              <a:t>cấu</a:t>
            </a:r>
            <a:r>
              <a:rPr lang="en-US" sz="2400" dirty="0"/>
              <a:t> </a:t>
            </a:r>
            <a:r>
              <a:rPr lang="en-US" sz="2400" dirty="0" err="1"/>
              <a:t>tạo</a:t>
            </a:r>
            <a:r>
              <a:rPr lang="en-US" sz="2400" dirty="0"/>
              <a:t> </a:t>
            </a:r>
            <a:r>
              <a:rPr lang="en-US" sz="2400" dirty="0" err="1"/>
              <a:t>bờ</a:t>
            </a:r>
            <a:r>
              <a:rPr lang="en-US" sz="2400" dirty="0"/>
              <a:t> </a:t>
            </a:r>
            <a:r>
              <a:rPr lang="en-US" sz="2400" dirty="0" err="1"/>
              <a:t>đá</a:t>
            </a:r>
            <a:r>
              <a:rPr lang="en-US" sz="2400" dirty="0"/>
              <a:t> </a:t>
            </a:r>
            <a:r>
              <a:rPr lang="en-US" sz="2400" dirty="0" err="1"/>
              <a:t>cứng</a:t>
            </a:r>
            <a:r>
              <a:rPr lang="en-US" sz="2400" dirty="0"/>
              <a:t>, </a:t>
            </a:r>
            <a:r>
              <a:rPr lang="en-US" sz="2400" dirty="0" err="1"/>
              <a:t>bờ</a:t>
            </a:r>
            <a:r>
              <a:rPr lang="en-US" sz="2400" dirty="0"/>
              <a:t> </a:t>
            </a:r>
            <a:r>
              <a:rPr lang="en-US" sz="2400" dirty="0" err="1"/>
              <a:t>biển</a:t>
            </a:r>
            <a:r>
              <a:rPr lang="en-US" sz="2400" dirty="0"/>
              <a:t> </a:t>
            </a:r>
            <a:r>
              <a:rPr lang="en-US" sz="2400" dirty="0" err="1"/>
              <a:t>khúc</a:t>
            </a:r>
            <a:r>
              <a:rPr lang="en-US" sz="2400" dirty="0"/>
              <a:t> </a:t>
            </a:r>
            <a:r>
              <a:rPr lang="en-US" sz="2400" dirty="0" err="1"/>
              <a:t>khuỷu</a:t>
            </a:r>
            <a:r>
              <a:rPr lang="en-US" sz="2400" dirty="0"/>
              <a:t>, </a:t>
            </a:r>
            <a:r>
              <a:rPr lang="en-US" sz="2400" dirty="0" err="1"/>
              <a:t>bị</a:t>
            </a:r>
            <a:r>
              <a:rPr lang="en-US" sz="2400" dirty="0"/>
              <a:t> </a:t>
            </a:r>
            <a:r>
              <a:rPr lang="en-US" sz="2400" dirty="0" err="1"/>
              <a:t>phân</a:t>
            </a:r>
            <a:r>
              <a:rPr lang="en-US" sz="2400" dirty="0"/>
              <a:t> </a:t>
            </a:r>
            <a:r>
              <a:rPr lang="en-US" sz="2400" dirty="0" err="1"/>
              <a:t>cách</a:t>
            </a:r>
            <a:r>
              <a:rPr lang="en-US" sz="2400" dirty="0"/>
              <a:t> </a:t>
            </a:r>
            <a:r>
              <a:rPr lang="en-US" sz="2400" dirty="0" err="1"/>
              <a:t>bởi</a:t>
            </a:r>
            <a:r>
              <a:rPr lang="en-US" sz="2400" dirty="0"/>
              <a:t> </a:t>
            </a:r>
            <a:r>
              <a:rPr lang="en-US" sz="2400" dirty="0" err="1"/>
              <a:t>hệ</a:t>
            </a:r>
            <a:r>
              <a:rPr lang="en-US" sz="2400" dirty="0"/>
              <a:t> </a:t>
            </a:r>
            <a:r>
              <a:rPr lang="en-US" sz="2400" dirty="0" err="1"/>
              <a:t>thống</a:t>
            </a:r>
            <a:r>
              <a:rPr lang="en-US" sz="2400" dirty="0"/>
              <a:t> song </a:t>
            </a:r>
            <a:r>
              <a:rPr lang="en-US" sz="2400" dirty="0" err="1"/>
              <a:t>dày</a:t>
            </a:r>
            <a:r>
              <a:rPr lang="en-US" sz="2400" dirty="0"/>
              <a:t> </a:t>
            </a:r>
            <a:r>
              <a:rPr lang="en-US" sz="2400" dirty="0" err="1"/>
              <a:t>đặc</a:t>
            </a:r>
            <a:r>
              <a:rPr lang="en-US" sz="2400" dirty="0"/>
              <a:t>.</a:t>
            </a:r>
          </a:p>
        </p:txBody>
      </p:sp>
      <p:sp>
        <p:nvSpPr>
          <p:cNvPr id="4" name="Rectangle 3"/>
          <p:cNvSpPr/>
          <p:nvPr/>
        </p:nvSpPr>
        <p:spPr>
          <a:xfrm>
            <a:off x="361471" y="489704"/>
            <a:ext cx="1608133" cy="523220"/>
          </a:xfrm>
          <a:prstGeom prst="rect">
            <a:avLst/>
          </a:prstGeom>
        </p:spPr>
        <p:txBody>
          <a:bodyPr wrap="none">
            <a:spAutoFit/>
          </a:bodyPr>
          <a:lstStyle/>
          <a:p>
            <a:r>
              <a:rPr lang="en-US" sz="2800" b="1" dirty="0" err="1">
                <a:solidFill>
                  <a:schemeClr val="bg1"/>
                </a:solidFill>
              </a:rPr>
              <a:t>Địa</a:t>
            </a:r>
            <a:r>
              <a:rPr lang="en-US" sz="2800" b="1" dirty="0">
                <a:solidFill>
                  <a:schemeClr val="bg1"/>
                </a:solidFill>
              </a:rPr>
              <a:t> </a:t>
            </a:r>
            <a:r>
              <a:rPr lang="en-US" sz="2800" b="1" dirty="0" err="1">
                <a:solidFill>
                  <a:schemeClr val="bg1"/>
                </a:solidFill>
              </a:rPr>
              <a:t>hình</a:t>
            </a:r>
            <a:r>
              <a:rPr lang="en-US" sz="2800" b="1"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40815966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3">
            <a:extLst>
              <a:ext uri="{FF2B5EF4-FFF2-40B4-BE49-F238E27FC236}">
                <a16:creationId xmlns:a16="http://schemas.microsoft.com/office/drawing/2014/main" id="{85B72EB8-B2E8-4676-8C42-2808838BEBA8}"/>
              </a:ext>
            </a:extLst>
          </p:cNvPr>
          <p:cNvSpPr/>
          <p:nvPr/>
        </p:nvSpPr>
        <p:spPr>
          <a:xfrm>
            <a:off x="727347" y="999800"/>
            <a:ext cx="4913598" cy="849086"/>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ĐỊA HÌNH</a:t>
            </a:r>
            <a:endParaRPr lang="vi-VN" sz="2400" b="1" dirty="0">
              <a:effectLst>
                <a:outerShdw blurRad="38100" dist="38100" dir="2700000" algn="tl">
                  <a:srgbClr val="000000">
                    <a:alpha val="43137"/>
                  </a:srgbClr>
                </a:outerShdw>
              </a:effectLst>
            </a:endParaRPr>
          </a:p>
        </p:txBody>
      </p:sp>
      <p:sp>
        <p:nvSpPr>
          <p:cNvPr id="4" name="Hình chữ nhật 4">
            <a:extLst>
              <a:ext uri="{FF2B5EF4-FFF2-40B4-BE49-F238E27FC236}">
                <a16:creationId xmlns:a16="http://schemas.microsoft.com/office/drawing/2014/main" id="{F43B2352-69CD-494D-83B9-9D808430BB1B}"/>
              </a:ext>
            </a:extLst>
          </p:cNvPr>
          <p:cNvSpPr/>
          <p:nvPr/>
        </p:nvSpPr>
        <p:spPr>
          <a:xfrm>
            <a:off x="727346" y="1848885"/>
            <a:ext cx="4913599" cy="193750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Bờ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dài</a:t>
            </a:r>
            <a:r>
              <a:rPr lang="en-US" sz="2400" b="1" dirty="0">
                <a:solidFill>
                  <a:schemeClr val="tx1"/>
                </a:solidFill>
                <a:latin typeface="Times New Roman" panose="02020603050405020304" pitchFamily="18" charset="0"/>
                <a:cs typeface="Times New Roman" panose="02020603050405020304" pitchFamily="18" charset="0"/>
              </a:rPr>
              <a:t> 125 km. </a:t>
            </a:r>
            <a:r>
              <a:rPr lang="en-US" sz="2400" b="1" dirty="0" err="1">
                <a:solidFill>
                  <a:schemeClr val="tx1"/>
                </a:solidFill>
                <a:latin typeface="Times New Roman" panose="02020603050405020304" pitchFamily="18" charset="0"/>
                <a:cs typeface="Times New Roman" panose="02020603050405020304" pitchFamily="18" charset="0"/>
              </a:rPr>
              <a:t>thấp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phẳng</a:t>
            </a: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6" name="Hình chữ nhật 3">
            <a:extLst>
              <a:ext uri="{FF2B5EF4-FFF2-40B4-BE49-F238E27FC236}">
                <a16:creationId xmlns:a16="http://schemas.microsoft.com/office/drawing/2014/main" id="{85B72EB8-B2E8-4676-8C42-2808838BEBA8}"/>
              </a:ext>
            </a:extLst>
          </p:cNvPr>
          <p:cNvSpPr/>
          <p:nvPr/>
        </p:nvSpPr>
        <p:spPr>
          <a:xfrm>
            <a:off x="6612991" y="977033"/>
            <a:ext cx="5055267" cy="849086"/>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KHÍ HẬU</a:t>
            </a:r>
            <a:endParaRPr lang="vi-VN" sz="2400" b="1" dirty="0">
              <a:effectLst>
                <a:outerShdw blurRad="38100" dist="38100" dir="2700000" algn="tl">
                  <a:srgbClr val="000000">
                    <a:alpha val="43137"/>
                  </a:srgbClr>
                </a:outerShdw>
              </a:effectLst>
            </a:endParaRPr>
          </a:p>
        </p:txBody>
      </p:sp>
      <p:sp>
        <p:nvSpPr>
          <p:cNvPr id="7" name="Hình chữ nhật 4">
            <a:extLst>
              <a:ext uri="{FF2B5EF4-FFF2-40B4-BE49-F238E27FC236}">
                <a16:creationId xmlns:a16="http://schemas.microsoft.com/office/drawing/2014/main" id="{F43B2352-69CD-494D-83B9-9D808430BB1B}"/>
              </a:ext>
            </a:extLst>
          </p:cNvPr>
          <p:cNvSpPr/>
          <p:nvPr/>
        </p:nvSpPr>
        <p:spPr>
          <a:xfrm>
            <a:off x="6612992" y="1844210"/>
            <a:ext cx="5055267" cy="193750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Nhiệt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chịu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ảnh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hưởng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hậu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dương</a:t>
            </a:r>
            <a:r>
              <a:rPr lang="en-US" sz="2400" b="1"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2, 3 </a:t>
            </a:r>
            <a:r>
              <a:rPr lang="en-US" sz="2400" b="1" dirty="0" err="1">
                <a:solidFill>
                  <a:schemeClr val="tx1"/>
                </a:solidFill>
                <a:latin typeface="Times New Roman" panose="02020603050405020304" pitchFamily="18" charset="0"/>
                <a:cs typeface="Times New Roman" panose="02020603050405020304" pitchFamily="18" charset="0"/>
              </a:rPr>
              <a:t>cơn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bão</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1" name="Hình chữ nhật 3">
            <a:extLst>
              <a:ext uri="{FF2B5EF4-FFF2-40B4-BE49-F238E27FC236}">
                <a16:creationId xmlns:a16="http://schemas.microsoft.com/office/drawing/2014/main" id="{85B72EB8-B2E8-4676-8C42-2808838BEBA8}"/>
              </a:ext>
            </a:extLst>
          </p:cNvPr>
          <p:cNvSpPr/>
          <p:nvPr/>
        </p:nvSpPr>
        <p:spPr>
          <a:xfrm>
            <a:off x="4256158" y="3892333"/>
            <a:ext cx="3921927" cy="849086"/>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THỦY TRIỀU</a:t>
            </a:r>
            <a:endParaRPr lang="vi-VN" sz="2400" b="1" dirty="0">
              <a:effectLst>
                <a:outerShdw blurRad="38100" dist="38100" dir="2700000" algn="tl">
                  <a:srgbClr val="000000">
                    <a:alpha val="43137"/>
                  </a:srgbClr>
                </a:outerShdw>
              </a:effectLst>
            </a:endParaRPr>
          </a:p>
        </p:txBody>
      </p:sp>
      <p:sp>
        <p:nvSpPr>
          <p:cNvPr id="12" name="Hình chữ nhật 4">
            <a:extLst>
              <a:ext uri="{FF2B5EF4-FFF2-40B4-BE49-F238E27FC236}">
                <a16:creationId xmlns:a16="http://schemas.microsoft.com/office/drawing/2014/main" id="{F43B2352-69CD-494D-83B9-9D808430BB1B}"/>
              </a:ext>
            </a:extLst>
          </p:cNvPr>
          <p:cNvSpPr/>
          <p:nvPr/>
        </p:nvSpPr>
        <p:spPr>
          <a:xfrm>
            <a:off x="4256158" y="4759510"/>
            <a:ext cx="3921927" cy="19375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Chế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triều</a:t>
            </a:r>
            <a:r>
              <a:rPr lang="en-US" sz="2400" b="1"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Sóng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lớn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758092" y="4108362"/>
            <a:ext cx="3314768" cy="25729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Hình ảnh 8">
            <a:extLst>
              <a:ext uri="{FF2B5EF4-FFF2-40B4-BE49-F238E27FC236}">
                <a16:creationId xmlns:a16="http://schemas.microsoft.com/office/drawing/2014/main" id="{28A33054-45E1-4DD5-86D9-40CB4AB99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303" y="4108362"/>
            <a:ext cx="3283955" cy="2512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68283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0-#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ppt_x"/>
                                          </p:val>
                                        </p:tav>
                                        <p:tav tm="100000">
                                          <p:val>
                                            <p:strVal val="#ppt_x"/>
                                          </p:val>
                                        </p:tav>
                                      </p:tavLst>
                                    </p:anim>
                                    <p:anim calcmode="lin" valueType="num">
                                      <p:cBhvr additive="base">
                                        <p:cTn id="27" dur="10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0-#ppt_w/2"/>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1+#ppt_w/2"/>
                                          </p:val>
                                        </p:tav>
                                        <p:tav tm="100000">
                                          <p:val>
                                            <p:strVal val="#ppt_x"/>
                                          </p:val>
                                        </p:tav>
                                      </p:tavLst>
                                    </p:anim>
                                    <p:anim calcmode="lin" valueType="num">
                                      <p:cBhvr additive="base">
                                        <p:cTn id="39"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0" grpId="0"/>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a:stretch>
        </a:blipFill>
        <a:effectLst/>
      </p:bgPr>
    </p:bg>
    <p:spTree>
      <p:nvGrpSpPr>
        <p:cNvPr id="1" name=""/>
        <p:cNvGrpSpPr/>
        <p:nvPr/>
      </p:nvGrpSpPr>
      <p:grpSpPr>
        <a:xfrm>
          <a:off x="0" y="0"/>
          <a:ext cx="0" cy="0"/>
          <a:chOff x="0" y="0"/>
          <a:chExt cx="0" cy="0"/>
        </a:xfrm>
      </p:grpSpPr>
      <p:sp>
        <p:nvSpPr>
          <p:cNvPr id="7" name="Hình ngũ giác 6">
            <a:extLst>
              <a:ext uri="{FF2B5EF4-FFF2-40B4-BE49-F238E27FC236}">
                <a16:creationId xmlns:a16="http://schemas.microsoft.com/office/drawing/2014/main" id="{413746A3-D3CB-4EFD-8A9D-69C34AED8A70}"/>
              </a:ext>
            </a:extLst>
          </p:cNvPr>
          <p:cNvSpPr/>
          <p:nvPr/>
        </p:nvSpPr>
        <p:spPr>
          <a:xfrm>
            <a:off x="55984" y="3741576"/>
            <a:ext cx="2211355" cy="1950097"/>
          </a:xfrm>
          <a:prstGeom prst="pentagon">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ình thoi 7">
            <a:extLst>
              <a:ext uri="{FF2B5EF4-FFF2-40B4-BE49-F238E27FC236}">
                <a16:creationId xmlns:a16="http://schemas.microsoft.com/office/drawing/2014/main" id="{1BB13805-2DEF-4FAD-ADC8-D31BE76ABBBD}"/>
              </a:ext>
            </a:extLst>
          </p:cNvPr>
          <p:cNvSpPr/>
          <p:nvPr/>
        </p:nvSpPr>
        <p:spPr>
          <a:xfrm>
            <a:off x="2416629" y="3741576"/>
            <a:ext cx="2090057" cy="1950097"/>
          </a:xfrm>
          <a:prstGeom prst="diamond">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Lưu đồ: Thẻ 8">
            <a:extLst>
              <a:ext uri="{FF2B5EF4-FFF2-40B4-BE49-F238E27FC236}">
                <a16:creationId xmlns:a16="http://schemas.microsoft.com/office/drawing/2014/main" id="{5956C22B-9900-4BFD-BA72-C325B448913F}"/>
              </a:ext>
            </a:extLst>
          </p:cNvPr>
          <p:cNvSpPr/>
          <p:nvPr/>
        </p:nvSpPr>
        <p:spPr>
          <a:xfrm>
            <a:off x="4805265" y="3741576"/>
            <a:ext cx="2090057" cy="1950097"/>
          </a:xfrm>
          <a:prstGeom prst="flowChartPunchedCard">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509468" y="1455535"/>
            <a:ext cx="5379999" cy="1107996"/>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600" b="1" cap="none" spc="0" dirty="0">
                <a:ln/>
                <a:solidFill>
                  <a:srgbClr val="0B0044"/>
                </a:solidFill>
                <a:effectLst/>
                <a:latin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209341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595" y="158120"/>
            <a:ext cx="5298919" cy="2998753"/>
          </a:xfrm>
          <a:prstGeom prst="rect">
            <a:avLst/>
          </a:prstGeom>
        </p:spPr>
      </p:pic>
      <p:pic>
        <p:nvPicPr>
          <p:cNvPr id="3" name="Picture 2"/>
          <p:cNvPicPr>
            <a:picLocks noChangeAspect="1"/>
          </p:cNvPicPr>
          <p:nvPr/>
        </p:nvPicPr>
        <p:blipFill>
          <a:blip r:embed="rId3"/>
          <a:stretch>
            <a:fillRect/>
          </a:stretch>
        </p:blipFill>
        <p:spPr>
          <a:xfrm>
            <a:off x="6490951" y="243135"/>
            <a:ext cx="5215943" cy="2913738"/>
          </a:xfrm>
          <a:prstGeom prst="rect">
            <a:avLst/>
          </a:prstGeom>
        </p:spPr>
      </p:pic>
      <p:pic>
        <p:nvPicPr>
          <p:cNvPr id="4" name="Picture 3"/>
          <p:cNvPicPr>
            <a:picLocks noChangeAspect="1"/>
          </p:cNvPicPr>
          <p:nvPr/>
        </p:nvPicPr>
        <p:blipFill>
          <a:blip r:embed="rId4"/>
          <a:stretch>
            <a:fillRect/>
          </a:stretch>
        </p:blipFill>
        <p:spPr>
          <a:xfrm>
            <a:off x="6490951" y="3644722"/>
            <a:ext cx="5215943" cy="2916374"/>
          </a:xfrm>
          <a:prstGeom prst="rect">
            <a:avLst/>
          </a:prstGeom>
        </p:spPr>
      </p:pic>
      <p:pic>
        <p:nvPicPr>
          <p:cNvPr id="5" name="Picture 4"/>
          <p:cNvPicPr>
            <a:picLocks noChangeAspect="1"/>
          </p:cNvPicPr>
          <p:nvPr/>
        </p:nvPicPr>
        <p:blipFill>
          <a:blip r:embed="rId5"/>
          <a:stretch>
            <a:fillRect/>
          </a:stretch>
        </p:blipFill>
        <p:spPr>
          <a:xfrm>
            <a:off x="466595" y="3644722"/>
            <a:ext cx="5298919" cy="2949262"/>
          </a:xfrm>
          <a:prstGeom prst="rect">
            <a:avLst/>
          </a:prstGeom>
        </p:spPr>
      </p:pic>
      <p:sp>
        <p:nvSpPr>
          <p:cNvPr id="7" name="TextBox 6"/>
          <p:cNvSpPr txBox="1"/>
          <p:nvPr/>
        </p:nvSpPr>
        <p:spPr>
          <a:xfrm>
            <a:off x="3374265" y="3183057"/>
            <a:ext cx="5164427" cy="461665"/>
          </a:xfrm>
          <a:prstGeom prst="rect">
            <a:avLst/>
          </a:prstGeom>
          <a:noFill/>
        </p:spPr>
        <p:txBody>
          <a:bodyPr wrap="square" rtlCol="0">
            <a:spAutoFit/>
          </a:bodyPr>
          <a:lstStyle/>
          <a:p>
            <a:r>
              <a:rPr lang="en-US" sz="2400" b="1" dirty="0">
                <a:solidFill>
                  <a:srgbClr val="FF0000"/>
                </a:solidFill>
              </a:rPr>
              <a:t>HẬU QUẢ CỦA BÃO TẠI HẢI PHÒNG</a:t>
            </a:r>
          </a:p>
        </p:txBody>
      </p:sp>
    </p:spTree>
    <p:extLst>
      <p:ext uri="{BB962C8B-B14F-4D97-AF65-F5344CB8AC3E}">
        <p14:creationId xmlns:p14="http://schemas.microsoft.com/office/powerpoint/2010/main" val="19130252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01522"/>
            <a:ext cx="12192000" cy="7159522"/>
          </a:xfrm>
          <a:prstGeom prst="rect">
            <a:avLst/>
          </a:prstGeom>
        </p:spPr>
      </p:pic>
      <p:sp>
        <p:nvSpPr>
          <p:cNvPr id="7" name="TextBox 6"/>
          <p:cNvSpPr txBox="1"/>
          <p:nvPr/>
        </p:nvSpPr>
        <p:spPr>
          <a:xfrm>
            <a:off x="3412902" y="3047406"/>
            <a:ext cx="5164427" cy="461665"/>
          </a:xfrm>
          <a:prstGeom prst="rect">
            <a:avLst/>
          </a:prstGeom>
          <a:solidFill>
            <a:schemeClr val="bg1"/>
          </a:solidFill>
        </p:spPr>
        <p:txBody>
          <a:bodyPr wrap="square" rtlCol="0">
            <a:spAutoFit/>
          </a:bodyPr>
          <a:lstStyle/>
          <a:p>
            <a:pPr algn="ctr"/>
            <a:r>
              <a:rPr lang="en-US" sz="2400" b="1" dirty="0">
                <a:solidFill>
                  <a:srgbClr val="FF0000"/>
                </a:solidFill>
              </a:rPr>
              <a:t>HẬU QUẢ CỦA BÃO TẠI HẢI PHÒNG</a:t>
            </a:r>
          </a:p>
        </p:txBody>
      </p:sp>
    </p:spTree>
    <p:extLst>
      <p:ext uri="{BB962C8B-B14F-4D97-AF65-F5344CB8AC3E}">
        <p14:creationId xmlns:p14="http://schemas.microsoft.com/office/powerpoint/2010/main" val="355572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exagon 27"/>
          <p:cNvSpPr/>
          <p:nvPr/>
        </p:nvSpPr>
        <p:spPr>
          <a:xfrm>
            <a:off x="-43722" y="264715"/>
            <a:ext cx="1405291" cy="1256755"/>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658923" y="585375"/>
            <a:ext cx="1405291" cy="1245736"/>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67425" y="4642338"/>
            <a:ext cx="6750976"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stretch>
            <a:fillRect/>
          </a:stretch>
        </p:blipFill>
        <p:spPr>
          <a:xfrm>
            <a:off x="9524951" y="5037748"/>
            <a:ext cx="2512257" cy="1600200"/>
          </a:xfrm>
          <a:prstGeom prst="rect">
            <a:avLst/>
          </a:prstGeom>
        </p:spPr>
      </p:pic>
      <p:sp>
        <p:nvSpPr>
          <p:cNvPr id="3" name="Pentagon 2"/>
          <p:cNvSpPr/>
          <p:nvPr/>
        </p:nvSpPr>
        <p:spPr>
          <a:xfrm>
            <a:off x="1130308" y="893092"/>
            <a:ext cx="4069724" cy="884442"/>
          </a:xfrm>
          <a:prstGeom prst="homePlat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TÀI NGUYÊN BIỂN ĐẢO</a:t>
            </a:r>
          </a:p>
        </p:txBody>
      </p:sp>
      <p:sp>
        <p:nvSpPr>
          <p:cNvPr id="4" name="TextBox 3"/>
          <p:cNvSpPr txBox="1"/>
          <p:nvPr/>
        </p:nvSpPr>
        <p:spPr>
          <a:xfrm>
            <a:off x="269395" y="2608739"/>
            <a:ext cx="4997003" cy="2246769"/>
          </a:xfrm>
          <a:prstGeom prst="rect">
            <a:avLst/>
          </a:prstGeom>
          <a:noFill/>
        </p:spPr>
        <p:txBody>
          <a:bodyPr wrap="square" rtlCol="0">
            <a:spAutoFit/>
          </a:bodyPr>
          <a:lstStyle/>
          <a:p>
            <a:r>
              <a:rPr lang="en-US" sz="2800" dirty="0"/>
              <a:t>? </a:t>
            </a:r>
            <a:r>
              <a:rPr lang="en-US" sz="2800" dirty="0" err="1"/>
              <a:t>Kể</a:t>
            </a:r>
            <a:r>
              <a:rPr lang="en-US" sz="2800" dirty="0"/>
              <a:t> </a:t>
            </a:r>
            <a:r>
              <a:rPr lang="en-US" sz="2800" dirty="0" err="1"/>
              <a:t>tên</a:t>
            </a:r>
            <a:r>
              <a:rPr lang="en-US" sz="2800" dirty="0"/>
              <a:t> </a:t>
            </a:r>
            <a:r>
              <a:rPr lang="en-US" sz="2800" dirty="0" err="1"/>
              <a:t>những</a:t>
            </a:r>
            <a:r>
              <a:rPr lang="en-US" sz="2800" dirty="0"/>
              <a:t> </a:t>
            </a:r>
            <a:r>
              <a:rPr lang="en-US" sz="2800" dirty="0" err="1"/>
              <a:t>tài</a:t>
            </a:r>
            <a:r>
              <a:rPr lang="en-US" sz="2800" dirty="0"/>
              <a:t> </a:t>
            </a:r>
            <a:r>
              <a:rPr lang="en-US" sz="2800" dirty="0" err="1"/>
              <a:t>nguyên</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mà</a:t>
            </a:r>
            <a:r>
              <a:rPr lang="en-US" sz="2800" dirty="0"/>
              <a:t> </a:t>
            </a:r>
            <a:r>
              <a:rPr lang="en-US" sz="2800" dirty="0" err="1"/>
              <a:t>em</a:t>
            </a:r>
            <a:r>
              <a:rPr lang="en-US" sz="2800" dirty="0"/>
              <a:t> </a:t>
            </a:r>
            <a:r>
              <a:rPr lang="en-US" sz="2800" dirty="0" err="1"/>
              <a:t>biết</a:t>
            </a:r>
            <a:r>
              <a:rPr lang="en-US" sz="2800" dirty="0"/>
              <a:t>?</a:t>
            </a:r>
          </a:p>
          <a:p>
            <a:r>
              <a:rPr lang="en-US" sz="2800" dirty="0"/>
              <a:t>? </a:t>
            </a:r>
            <a:r>
              <a:rPr lang="en-US" sz="2800" dirty="0" err="1"/>
              <a:t>Vai</a:t>
            </a:r>
            <a:r>
              <a:rPr lang="en-US" sz="2800" dirty="0"/>
              <a:t> </a:t>
            </a:r>
            <a:r>
              <a:rPr lang="en-US" sz="2800" dirty="0" err="1"/>
              <a:t>trò</a:t>
            </a:r>
            <a:r>
              <a:rPr lang="en-US" sz="2800" dirty="0"/>
              <a:t> </a:t>
            </a:r>
            <a:r>
              <a:rPr lang="en-US" sz="2800" dirty="0" err="1"/>
              <a:t>của</a:t>
            </a:r>
            <a:r>
              <a:rPr lang="en-US" sz="2800" dirty="0"/>
              <a:t> </a:t>
            </a:r>
            <a:r>
              <a:rPr lang="en-US" sz="2800" dirty="0" err="1"/>
              <a:t>những</a:t>
            </a:r>
            <a:r>
              <a:rPr lang="en-US" sz="2800" dirty="0"/>
              <a:t> </a:t>
            </a:r>
            <a:r>
              <a:rPr lang="en-US" sz="2800" dirty="0" err="1"/>
              <a:t>tài</a:t>
            </a:r>
            <a:r>
              <a:rPr lang="en-US" sz="2800" dirty="0"/>
              <a:t> </a:t>
            </a:r>
            <a:r>
              <a:rPr lang="en-US" sz="2800" dirty="0" err="1"/>
              <a:t>nguyên</a:t>
            </a:r>
            <a:r>
              <a:rPr lang="en-US" sz="2800" dirty="0"/>
              <a:t> </a:t>
            </a:r>
            <a:r>
              <a:rPr lang="en-US" sz="2800" dirty="0" err="1"/>
              <a:t>này</a:t>
            </a:r>
            <a:r>
              <a:rPr lang="en-US" sz="2800" dirty="0"/>
              <a:t> </a:t>
            </a:r>
            <a:r>
              <a:rPr lang="en-US" sz="2800" dirty="0" err="1"/>
              <a:t>đối</a:t>
            </a:r>
            <a:r>
              <a:rPr lang="en-US" sz="2800" dirty="0"/>
              <a:t> </a:t>
            </a:r>
            <a:r>
              <a:rPr lang="en-US" sz="2800" dirty="0" err="1"/>
              <a:t>với</a:t>
            </a:r>
            <a:r>
              <a:rPr lang="en-US" sz="2800" dirty="0"/>
              <a:t> </a:t>
            </a:r>
            <a:r>
              <a:rPr lang="en-US" sz="2800" dirty="0" err="1"/>
              <a:t>sự</a:t>
            </a:r>
            <a:r>
              <a:rPr lang="en-US" sz="2800" dirty="0"/>
              <a:t> </a:t>
            </a:r>
            <a:r>
              <a:rPr lang="en-US" sz="2800" dirty="0" err="1"/>
              <a:t>phát</a:t>
            </a:r>
            <a:r>
              <a:rPr lang="en-US" sz="2800" dirty="0"/>
              <a:t> </a:t>
            </a:r>
            <a:r>
              <a:rPr lang="en-US" sz="2800" dirty="0" err="1"/>
              <a:t>triển</a:t>
            </a:r>
            <a:r>
              <a:rPr lang="en-US" sz="2800" dirty="0"/>
              <a:t> </a:t>
            </a:r>
            <a:r>
              <a:rPr lang="en-US" sz="2800" dirty="0" err="1"/>
              <a:t>kinh</a:t>
            </a:r>
            <a:r>
              <a:rPr lang="en-US" sz="2800" dirty="0"/>
              <a:t> </a:t>
            </a:r>
            <a:r>
              <a:rPr lang="en-US" sz="2800" dirty="0" err="1"/>
              <a:t>tế</a:t>
            </a:r>
            <a:r>
              <a:rPr lang="en-US" sz="2800" dirty="0"/>
              <a:t> </a:t>
            </a:r>
            <a:r>
              <a:rPr lang="en-US" sz="2800" dirty="0" err="1"/>
              <a:t>của</a:t>
            </a:r>
            <a:r>
              <a:rPr lang="en-US" sz="2800" dirty="0"/>
              <a:t> </a:t>
            </a:r>
            <a:r>
              <a:rPr lang="en-US" sz="2800" dirty="0" err="1"/>
              <a:t>Hải</a:t>
            </a:r>
            <a:r>
              <a:rPr lang="en-US" sz="2800" dirty="0"/>
              <a:t> </a:t>
            </a:r>
            <a:r>
              <a:rPr lang="en-US" sz="2800" dirty="0" err="1"/>
              <a:t>Phòng</a:t>
            </a:r>
            <a:r>
              <a:rPr lang="en-US" sz="2800" dirty="0"/>
              <a:t>?</a:t>
            </a:r>
          </a:p>
        </p:txBody>
      </p:sp>
      <p:pic>
        <p:nvPicPr>
          <p:cNvPr id="5" name="Picture 4"/>
          <p:cNvPicPr>
            <a:picLocks noChangeAspect="1"/>
          </p:cNvPicPr>
          <p:nvPr/>
        </p:nvPicPr>
        <p:blipFill>
          <a:blip r:embed="rId3"/>
          <a:stretch>
            <a:fillRect/>
          </a:stretch>
        </p:blipFill>
        <p:spPr>
          <a:xfrm>
            <a:off x="5490494" y="332099"/>
            <a:ext cx="2847975" cy="1771650"/>
          </a:xfrm>
          <a:prstGeom prst="rect">
            <a:avLst/>
          </a:prstGeom>
        </p:spPr>
      </p:pic>
      <p:pic>
        <p:nvPicPr>
          <p:cNvPr id="6" name="Picture 5"/>
          <p:cNvPicPr>
            <a:picLocks noChangeAspect="1"/>
          </p:cNvPicPr>
          <p:nvPr/>
        </p:nvPicPr>
        <p:blipFill>
          <a:blip r:embed="rId4"/>
          <a:stretch>
            <a:fillRect/>
          </a:stretch>
        </p:blipFill>
        <p:spPr>
          <a:xfrm>
            <a:off x="9471393" y="1838718"/>
            <a:ext cx="2619375" cy="1743075"/>
          </a:xfrm>
          <a:prstGeom prst="rect">
            <a:avLst/>
          </a:prstGeom>
        </p:spPr>
      </p:pic>
      <p:pic>
        <p:nvPicPr>
          <p:cNvPr id="7" name="Picture 6"/>
          <p:cNvPicPr>
            <a:picLocks noChangeAspect="1"/>
          </p:cNvPicPr>
          <p:nvPr/>
        </p:nvPicPr>
        <p:blipFill>
          <a:blip r:embed="rId5"/>
          <a:stretch>
            <a:fillRect/>
          </a:stretch>
        </p:blipFill>
        <p:spPr>
          <a:xfrm>
            <a:off x="5763423" y="3358536"/>
            <a:ext cx="2847975" cy="1600200"/>
          </a:xfrm>
          <a:prstGeom prst="rect">
            <a:avLst/>
          </a:prstGeom>
        </p:spPr>
      </p:pic>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257848" y="1154270"/>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38469" y="2710255"/>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296969" y="4158636"/>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96046" y="937497"/>
            <a:ext cx="1463040" cy="461665"/>
          </a:xfrm>
          <a:prstGeom prst="rect">
            <a:avLst/>
          </a:prstGeom>
          <a:noFill/>
        </p:spPr>
        <p:txBody>
          <a:bodyPr wrap="square" rtlCol="0">
            <a:spAutoFit/>
          </a:bodyPr>
          <a:lstStyle/>
          <a:p>
            <a:r>
              <a:rPr lang="en-US" sz="2400" dirty="0"/>
              <a:t>San </a:t>
            </a:r>
            <a:r>
              <a:rPr lang="en-US" sz="2400" dirty="0" err="1"/>
              <a:t>hô</a:t>
            </a:r>
            <a:endParaRPr lang="en-US" sz="2400" dirty="0"/>
          </a:p>
        </p:txBody>
      </p:sp>
      <p:sp>
        <p:nvSpPr>
          <p:cNvPr id="19" name="TextBox 18"/>
          <p:cNvSpPr txBox="1"/>
          <p:nvPr/>
        </p:nvSpPr>
        <p:spPr>
          <a:xfrm>
            <a:off x="6874305" y="2403514"/>
            <a:ext cx="1463040" cy="461665"/>
          </a:xfrm>
          <a:prstGeom prst="rect">
            <a:avLst/>
          </a:prstGeom>
          <a:noFill/>
        </p:spPr>
        <p:txBody>
          <a:bodyPr wrap="square" rtlCol="0">
            <a:spAutoFit/>
          </a:bodyPr>
          <a:lstStyle/>
          <a:p>
            <a:r>
              <a:rPr lang="en-US" sz="2400" dirty="0" err="1"/>
              <a:t>Bãi</a:t>
            </a:r>
            <a:r>
              <a:rPr lang="en-US" sz="2400" dirty="0"/>
              <a:t> </a:t>
            </a:r>
            <a:r>
              <a:rPr lang="en-US" sz="2400" dirty="0" err="1"/>
              <a:t>tắm</a:t>
            </a:r>
            <a:endParaRPr lang="en-US" sz="2400" dirty="0"/>
          </a:p>
        </p:txBody>
      </p:sp>
      <p:sp>
        <p:nvSpPr>
          <p:cNvPr id="20" name="TextBox 19"/>
          <p:cNvSpPr txBox="1"/>
          <p:nvPr/>
        </p:nvSpPr>
        <p:spPr>
          <a:xfrm>
            <a:off x="9847090" y="3927803"/>
            <a:ext cx="1463040" cy="461665"/>
          </a:xfrm>
          <a:prstGeom prst="rect">
            <a:avLst/>
          </a:prstGeom>
          <a:noFill/>
        </p:spPr>
        <p:txBody>
          <a:bodyPr wrap="square" rtlCol="0">
            <a:spAutoFit/>
          </a:bodyPr>
          <a:lstStyle/>
          <a:p>
            <a:r>
              <a:rPr lang="en-US" sz="2400" dirty="0" err="1"/>
              <a:t>Hải</a:t>
            </a:r>
            <a:r>
              <a:rPr lang="en-US" sz="2400" dirty="0"/>
              <a:t> </a:t>
            </a:r>
            <a:r>
              <a:rPr lang="en-US" sz="2400" dirty="0" err="1"/>
              <a:t>sản</a:t>
            </a:r>
            <a:endParaRPr lang="en-US" sz="2400" dirty="0"/>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3" name="Straight Arrow Connector 22"/>
          <p:cNvCxnSpPr/>
          <p:nvPr/>
        </p:nvCxnSpPr>
        <p:spPr>
          <a:xfrm>
            <a:off x="8310332" y="5818624"/>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48358" y="5557897"/>
            <a:ext cx="1463040" cy="461665"/>
          </a:xfrm>
          <a:prstGeom prst="rect">
            <a:avLst/>
          </a:prstGeom>
          <a:noFill/>
        </p:spPr>
        <p:txBody>
          <a:bodyPr wrap="square" rtlCol="0">
            <a:spAutoFit/>
          </a:bodyPr>
          <a:lstStyle/>
          <a:p>
            <a:r>
              <a:rPr lang="en-US" sz="2400" dirty="0" err="1"/>
              <a:t>Muối</a:t>
            </a:r>
            <a:endParaRPr lang="en-US" sz="2400" dirty="0"/>
          </a:p>
        </p:txBody>
      </p:sp>
      <p:sp>
        <p:nvSpPr>
          <p:cNvPr id="26" name="TextBox 25"/>
          <p:cNvSpPr txBox="1"/>
          <p:nvPr/>
        </p:nvSpPr>
        <p:spPr>
          <a:xfrm>
            <a:off x="357822" y="5288431"/>
            <a:ext cx="5703619" cy="954107"/>
          </a:xfrm>
          <a:prstGeom prst="rect">
            <a:avLst/>
          </a:prstGeom>
          <a:noFill/>
        </p:spPr>
        <p:txBody>
          <a:bodyPr wrap="square" rtlCol="0">
            <a:spAutoFit/>
          </a:bodyPr>
          <a:lstStyle/>
          <a:p>
            <a:r>
              <a:rPr lang="en-US" sz="2800" dirty="0" err="1">
                <a:solidFill>
                  <a:srgbClr val="FF0000"/>
                </a:solidFill>
              </a:rPr>
              <a:t>Hải</a:t>
            </a:r>
            <a:r>
              <a:rPr lang="en-US" sz="2800" dirty="0">
                <a:solidFill>
                  <a:srgbClr val="FF0000"/>
                </a:solidFill>
              </a:rPr>
              <a:t> </a:t>
            </a:r>
            <a:r>
              <a:rPr lang="en-US" sz="2800" dirty="0" err="1">
                <a:solidFill>
                  <a:srgbClr val="FF0000"/>
                </a:solidFill>
              </a:rPr>
              <a:t>phòng</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nguồn</a:t>
            </a:r>
            <a:r>
              <a:rPr lang="en-US" sz="2800" dirty="0">
                <a:solidFill>
                  <a:srgbClr val="FF0000"/>
                </a:solidFill>
              </a:rPr>
              <a:t> </a:t>
            </a:r>
            <a:r>
              <a:rPr lang="en-US" sz="2800" dirty="0" err="1">
                <a:solidFill>
                  <a:srgbClr val="FF0000"/>
                </a:solidFill>
              </a:rPr>
              <a:t>tài</a:t>
            </a:r>
            <a:r>
              <a:rPr lang="en-US" sz="2800" dirty="0">
                <a:solidFill>
                  <a:srgbClr val="FF0000"/>
                </a:solidFill>
              </a:rPr>
              <a:t> </a:t>
            </a:r>
            <a:r>
              <a:rPr lang="en-US" sz="2800" dirty="0" err="1">
                <a:solidFill>
                  <a:srgbClr val="FF0000"/>
                </a:solidFill>
              </a:rPr>
              <a:t>nguyên</a:t>
            </a:r>
            <a:r>
              <a:rPr lang="en-US" sz="2800" dirty="0">
                <a:solidFill>
                  <a:srgbClr val="FF0000"/>
                </a:solidFill>
              </a:rPr>
              <a:t> </a:t>
            </a:r>
            <a:r>
              <a:rPr lang="en-US" sz="2800" dirty="0" err="1">
                <a:solidFill>
                  <a:srgbClr val="FF0000"/>
                </a:solidFill>
              </a:rPr>
              <a:t>Biển</a:t>
            </a:r>
            <a:r>
              <a:rPr lang="en-US" sz="2800" dirty="0">
                <a:solidFill>
                  <a:srgbClr val="FF0000"/>
                </a:solidFill>
              </a:rPr>
              <a:t> </a:t>
            </a:r>
            <a:r>
              <a:rPr lang="en-US" sz="2800" dirty="0" err="1">
                <a:solidFill>
                  <a:srgbClr val="FF0000"/>
                </a:solidFill>
              </a:rPr>
              <a:t>đảo</a:t>
            </a:r>
            <a:r>
              <a:rPr lang="en-US" sz="2800" dirty="0">
                <a:solidFill>
                  <a:srgbClr val="FF0000"/>
                </a:solidFill>
              </a:rPr>
              <a:t> </a:t>
            </a:r>
            <a:r>
              <a:rPr lang="en-US" sz="2800" dirty="0" err="1">
                <a:solidFill>
                  <a:srgbClr val="FF0000"/>
                </a:solidFill>
              </a:rPr>
              <a:t>phong</a:t>
            </a:r>
            <a:r>
              <a:rPr lang="en-US" sz="2800" dirty="0">
                <a:solidFill>
                  <a:srgbClr val="FF0000"/>
                </a:solidFill>
              </a:rPr>
              <a:t> </a:t>
            </a:r>
            <a:r>
              <a:rPr lang="en-US" sz="2800" dirty="0" err="1">
                <a:solidFill>
                  <a:srgbClr val="FF0000"/>
                </a:solidFill>
              </a:rPr>
              <a:t>phú</a:t>
            </a:r>
            <a:r>
              <a:rPr lang="en-US" sz="2800" dirty="0">
                <a:solidFill>
                  <a:srgbClr val="FF0000"/>
                </a:solidFill>
              </a:rPr>
              <a:t> </a:t>
            </a:r>
            <a:r>
              <a:rPr lang="en-US" sz="2800" dirty="0" err="1">
                <a:solidFill>
                  <a:srgbClr val="FF0000"/>
                </a:solidFill>
              </a:rPr>
              <a:t>đa</a:t>
            </a:r>
            <a:r>
              <a:rPr lang="en-US" sz="2800" dirty="0">
                <a:solidFill>
                  <a:srgbClr val="FF0000"/>
                </a:solidFill>
              </a:rPr>
              <a:t> </a:t>
            </a:r>
            <a:r>
              <a:rPr lang="en-US" sz="2800" dirty="0" err="1">
                <a:solidFill>
                  <a:srgbClr val="FF0000"/>
                </a:solidFill>
              </a:rPr>
              <a:t>dạng</a:t>
            </a:r>
            <a:endParaRPr lang="en-US" sz="2800" dirty="0">
              <a:solidFill>
                <a:srgbClr val="FF0000"/>
              </a:solidFill>
            </a:endParaRPr>
          </a:p>
        </p:txBody>
      </p:sp>
    </p:spTree>
    <p:extLst>
      <p:ext uri="{BB962C8B-B14F-4D97-AF65-F5344CB8AC3E}">
        <p14:creationId xmlns:p14="http://schemas.microsoft.com/office/powerpoint/2010/main" val="3215537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0-#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0-#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out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outVertic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circle(in)">
                                      <p:cBhvr>
                                        <p:cTn id="66" dur="2000"/>
                                        <p:tgtEl>
                                          <p:spTgt spid="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out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ircle(in)">
                                      <p:cBhvr>
                                        <p:cTn id="79" dur="2000"/>
                                        <p:tgtEl>
                                          <p:spTgt spid="24"/>
                                        </p:tgtEl>
                                      </p:cBhvr>
                                    </p:animEffect>
                                  </p:childTnLst>
                                </p:cTn>
                              </p:par>
                              <p:par>
                                <p:cTn id="80" presetID="6" presetClass="entr" presetSubtype="16"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circle(in)">
                                      <p:cBhvr>
                                        <p:cTn id="82" dur="2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7" grpId="0" animBg="1"/>
      <p:bldP spid="3" grpId="0"/>
      <p:bldP spid="4" grpId="0"/>
      <p:bldP spid="18" grpId="0"/>
      <p:bldP spid="19" grpId="0"/>
      <p:bldP spid="20" grpId="0"/>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exagon 29"/>
          <p:cNvSpPr/>
          <p:nvPr/>
        </p:nvSpPr>
        <p:spPr>
          <a:xfrm>
            <a:off x="557755" y="147832"/>
            <a:ext cx="3831365" cy="3410474"/>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216389" y="4017081"/>
            <a:ext cx="5374948"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5863013" y="4865579"/>
            <a:ext cx="2869703" cy="1847850"/>
          </a:xfrm>
          <a:prstGeom prst="rect">
            <a:avLst/>
          </a:prstGeom>
        </p:spPr>
      </p:pic>
      <p:pic>
        <p:nvPicPr>
          <p:cNvPr id="15" name="Picture 14"/>
          <p:cNvPicPr>
            <a:picLocks noChangeAspect="1"/>
          </p:cNvPicPr>
          <p:nvPr/>
        </p:nvPicPr>
        <p:blipFill>
          <a:blip r:embed="rId3"/>
          <a:stretch>
            <a:fillRect/>
          </a:stretch>
        </p:blipFill>
        <p:spPr>
          <a:xfrm>
            <a:off x="9264667" y="3278738"/>
            <a:ext cx="2794769" cy="1859792"/>
          </a:xfrm>
          <a:prstGeom prst="rect">
            <a:avLst/>
          </a:prstGeom>
        </p:spPr>
      </p:pic>
      <p:pic>
        <p:nvPicPr>
          <p:cNvPr id="10" name="Picture 9"/>
          <p:cNvPicPr>
            <a:picLocks noChangeAspect="1"/>
          </p:cNvPicPr>
          <p:nvPr/>
        </p:nvPicPr>
        <p:blipFill>
          <a:blip r:embed="rId4"/>
          <a:stretch>
            <a:fillRect/>
          </a:stretch>
        </p:blipFill>
        <p:spPr>
          <a:xfrm>
            <a:off x="9150427" y="121070"/>
            <a:ext cx="2909009" cy="1927417"/>
          </a:xfrm>
          <a:prstGeom prst="rect">
            <a:avLst/>
          </a:prstGeom>
        </p:spPr>
      </p:pic>
      <p:pic>
        <p:nvPicPr>
          <p:cNvPr id="8" name="Picture 7"/>
          <p:cNvPicPr>
            <a:picLocks noChangeAspect="1"/>
          </p:cNvPicPr>
          <p:nvPr/>
        </p:nvPicPr>
        <p:blipFill>
          <a:blip r:embed="rId5"/>
          <a:stretch>
            <a:fillRect/>
          </a:stretch>
        </p:blipFill>
        <p:spPr>
          <a:xfrm>
            <a:off x="5819739" y="1707032"/>
            <a:ext cx="2952750" cy="1851274"/>
          </a:xfrm>
          <a:prstGeom prst="rect">
            <a:avLst/>
          </a:prstGeom>
        </p:spPr>
      </p:pic>
      <p:sp>
        <p:nvSpPr>
          <p:cNvPr id="4" name="TextBox 3"/>
          <p:cNvSpPr txBox="1"/>
          <p:nvPr/>
        </p:nvSpPr>
        <p:spPr>
          <a:xfrm>
            <a:off x="436923" y="4661477"/>
            <a:ext cx="4390634" cy="954107"/>
          </a:xfrm>
          <a:prstGeom prst="rect">
            <a:avLst/>
          </a:prstGeom>
          <a:noFill/>
        </p:spPr>
        <p:txBody>
          <a:bodyPr wrap="square" rtlCol="0">
            <a:spAutoFit/>
          </a:bodyPr>
          <a:lstStyle/>
          <a:p>
            <a:r>
              <a:rPr lang="en-US" sz="2800" dirty="0" err="1"/>
              <a:t>Tạo</a:t>
            </a:r>
            <a:r>
              <a:rPr lang="en-US" sz="2800" dirty="0"/>
              <a:t> </a:t>
            </a:r>
            <a:r>
              <a:rPr lang="en-US" sz="2800" dirty="0" err="1"/>
              <a:t>điều</a:t>
            </a:r>
            <a:r>
              <a:rPr lang="en-US" sz="2800" dirty="0"/>
              <a:t> </a:t>
            </a:r>
            <a:r>
              <a:rPr lang="en-US" sz="2800" dirty="0" err="1"/>
              <a:t>kiện</a:t>
            </a:r>
            <a:r>
              <a:rPr lang="en-US" sz="2800" dirty="0"/>
              <a:t> </a:t>
            </a:r>
            <a:r>
              <a:rPr lang="en-US" sz="2800" dirty="0" err="1"/>
              <a:t>cho</a:t>
            </a:r>
            <a:r>
              <a:rPr lang="en-US" sz="2800" dirty="0"/>
              <a:t> </a:t>
            </a:r>
            <a:r>
              <a:rPr lang="en-US" sz="2800" dirty="0" err="1"/>
              <a:t>Hải</a:t>
            </a:r>
            <a:r>
              <a:rPr lang="en-US" sz="2800" dirty="0"/>
              <a:t> </a:t>
            </a:r>
            <a:r>
              <a:rPr lang="en-US" sz="2800" dirty="0" err="1"/>
              <a:t>Phòng</a:t>
            </a:r>
            <a:r>
              <a:rPr lang="en-US" sz="2800" dirty="0"/>
              <a:t> </a:t>
            </a:r>
            <a:r>
              <a:rPr lang="en-US" sz="2800" dirty="0" err="1"/>
              <a:t>phát</a:t>
            </a:r>
            <a:r>
              <a:rPr lang="en-US" sz="2800" dirty="0"/>
              <a:t> </a:t>
            </a:r>
            <a:r>
              <a:rPr lang="en-US" sz="2800" dirty="0" err="1"/>
              <a:t>triển</a:t>
            </a:r>
            <a:r>
              <a:rPr lang="en-US" sz="2800" dirty="0"/>
              <a:t> </a:t>
            </a:r>
            <a:r>
              <a:rPr lang="en-US" sz="2800" dirty="0" err="1"/>
              <a:t>kinh</a:t>
            </a:r>
            <a:r>
              <a:rPr lang="en-US" sz="2800" dirty="0"/>
              <a:t> </a:t>
            </a:r>
            <a:r>
              <a:rPr lang="en-US" sz="2800" dirty="0" err="1"/>
              <a:t>tế</a:t>
            </a:r>
            <a:r>
              <a:rPr lang="en-US" sz="2800" dirty="0"/>
              <a:t> </a:t>
            </a:r>
            <a:r>
              <a:rPr lang="en-US" sz="2800" dirty="0" err="1"/>
              <a:t>bền</a:t>
            </a:r>
            <a:r>
              <a:rPr lang="en-US" sz="2800" dirty="0"/>
              <a:t> </a:t>
            </a:r>
            <a:r>
              <a:rPr lang="en-US" sz="2800" dirty="0" err="1"/>
              <a:t>vững</a:t>
            </a:r>
            <a:r>
              <a:rPr lang="en-US" sz="2800" dirty="0"/>
              <a:t>.</a:t>
            </a:r>
          </a:p>
        </p:txBody>
      </p:sp>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497155" y="903180"/>
            <a:ext cx="84222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77096" y="2627763"/>
            <a:ext cx="1026943"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39131" y="420863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40736" y="487395"/>
            <a:ext cx="2149832" cy="954107"/>
          </a:xfrm>
          <a:prstGeom prst="rect">
            <a:avLst/>
          </a:prstGeom>
          <a:noFill/>
        </p:spPr>
        <p:txBody>
          <a:bodyPr wrap="square" rtlCol="0">
            <a:spAutoFit/>
          </a:bodyPr>
          <a:lstStyle/>
          <a:p>
            <a:r>
              <a:rPr lang="en-US" sz="2800" dirty="0" err="1">
                <a:solidFill>
                  <a:srgbClr val="0070C0"/>
                </a:solidFill>
              </a:rPr>
              <a:t>Phát</a:t>
            </a:r>
            <a:r>
              <a:rPr lang="en-US" sz="2800" dirty="0">
                <a:solidFill>
                  <a:srgbClr val="0070C0"/>
                </a:solidFill>
              </a:rPr>
              <a:t> </a:t>
            </a:r>
            <a:r>
              <a:rPr lang="en-US" sz="2800" dirty="0" err="1">
                <a:solidFill>
                  <a:srgbClr val="0070C0"/>
                </a:solidFill>
              </a:rPr>
              <a:t>triển</a:t>
            </a:r>
            <a:endParaRPr lang="en-US" sz="2800" dirty="0">
              <a:solidFill>
                <a:srgbClr val="0070C0"/>
              </a:solidFill>
            </a:endParaRPr>
          </a:p>
          <a:p>
            <a:r>
              <a:rPr lang="en-US" sz="2800" dirty="0">
                <a:solidFill>
                  <a:srgbClr val="0070C0"/>
                </a:solidFill>
              </a:rPr>
              <a:t> du </a:t>
            </a:r>
            <a:r>
              <a:rPr lang="en-US" sz="2800" dirty="0" err="1">
                <a:solidFill>
                  <a:srgbClr val="0070C0"/>
                </a:solidFill>
              </a:rPr>
              <a:t>lịch</a:t>
            </a:r>
            <a:endParaRPr lang="en-US" sz="2800" dirty="0">
              <a:solidFill>
                <a:srgbClr val="0070C0"/>
              </a:solidFill>
            </a:endParaRPr>
          </a:p>
        </p:txBody>
      </p:sp>
      <p:sp>
        <p:nvSpPr>
          <p:cNvPr id="19" name="TextBox 18"/>
          <p:cNvSpPr txBox="1"/>
          <p:nvPr/>
        </p:nvSpPr>
        <p:spPr>
          <a:xfrm>
            <a:off x="9663898" y="2186559"/>
            <a:ext cx="2149832" cy="954107"/>
          </a:xfrm>
          <a:prstGeom prst="rect">
            <a:avLst/>
          </a:prstGeom>
          <a:noFill/>
        </p:spPr>
        <p:txBody>
          <a:bodyPr wrap="square" rtlCol="0">
            <a:spAutoFit/>
          </a:bodyPr>
          <a:lstStyle/>
          <a:p>
            <a:r>
              <a:rPr lang="en-US" sz="2800" dirty="0" err="1">
                <a:solidFill>
                  <a:srgbClr val="0070C0"/>
                </a:solidFill>
              </a:rPr>
              <a:t>Xây</a:t>
            </a:r>
            <a:r>
              <a:rPr lang="en-US" sz="2800" dirty="0">
                <a:solidFill>
                  <a:srgbClr val="0070C0"/>
                </a:solidFill>
              </a:rPr>
              <a:t> </a:t>
            </a:r>
            <a:r>
              <a:rPr lang="en-US" sz="2800" dirty="0" err="1">
                <a:solidFill>
                  <a:srgbClr val="0070C0"/>
                </a:solidFill>
              </a:rPr>
              <a:t>dựng</a:t>
            </a:r>
            <a:r>
              <a:rPr lang="en-US" sz="2800" dirty="0">
                <a:solidFill>
                  <a:srgbClr val="0070C0"/>
                </a:solidFill>
              </a:rPr>
              <a:t> </a:t>
            </a:r>
            <a:r>
              <a:rPr lang="en-US" sz="2800" dirty="0" err="1">
                <a:solidFill>
                  <a:srgbClr val="0070C0"/>
                </a:solidFill>
              </a:rPr>
              <a:t>cảng</a:t>
            </a:r>
            <a:r>
              <a:rPr lang="en-US" sz="2800" dirty="0">
                <a:solidFill>
                  <a:srgbClr val="0070C0"/>
                </a:solidFill>
              </a:rPr>
              <a:t> </a:t>
            </a:r>
            <a:r>
              <a:rPr lang="en-US" sz="2800" dirty="0" err="1">
                <a:solidFill>
                  <a:srgbClr val="0070C0"/>
                </a:solidFill>
              </a:rPr>
              <a:t>biển</a:t>
            </a:r>
            <a:endParaRPr lang="en-US" sz="2800" dirty="0">
              <a:solidFill>
                <a:srgbClr val="0070C0"/>
              </a:solidFill>
            </a:endParaRPr>
          </a:p>
        </p:txBody>
      </p:sp>
      <p:sp>
        <p:nvSpPr>
          <p:cNvPr id="20" name="TextBox 19"/>
          <p:cNvSpPr txBox="1"/>
          <p:nvPr/>
        </p:nvSpPr>
        <p:spPr>
          <a:xfrm>
            <a:off x="6582884" y="3949214"/>
            <a:ext cx="2149832" cy="954107"/>
          </a:xfrm>
          <a:prstGeom prst="rect">
            <a:avLst/>
          </a:prstGeom>
          <a:noFill/>
        </p:spPr>
        <p:txBody>
          <a:bodyPr wrap="square" rtlCol="0">
            <a:spAutoFit/>
          </a:bodyPr>
          <a:lstStyle/>
          <a:p>
            <a:r>
              <a:rPr lang="en-US" sz="2800" dirty="0" err="1">
                <a:solidFill>
                  <a:srgbClr val="0070C0"/>
                </a:solidFill>
              </a:rPr>
              <a:t>Khai</a:t>
            </a:r>
            <a:r>
              <a:rPr lang="en-US" sz="2800" dirty="0">
                <a:solidFill>
                  <a:srgbClr val="0070C0"/>
                </a:solidFill>
              </a:rPr>
              <a:t> </a:t>
            </a:r>
            <a:r>
              <a:rPr lang="en-US" sz="2800" dirty="0" err="1">
                <a:solidFill>
                  <a:srgbClr val="0070C0"/>
                </a:solidFill>
              </a:rPr>
              <a:t>thác</a:t>
            </a:r>
            <a:endParaRPr lang="en-US" sz="2800" dirty="0">
              <a:solidFill>
                <a:srgbClr val="0070C0"/>
              </a:solidFill>
            </a:endParaRPr>
          </a:p>
          <a:p>
            <a:r>
              <a:rPr lang="en-US" sz="2800" dirty="0" err="1">
                <a:solidFill>
                  <a:srgbClr val="0070C0"/>
                </a:solidFill>
              </a:rPr>
              <a:t>hải</a:t>
            </a:r>
            <a:r>
              <a:rPr lang="en-US" sz="2800" dirty="0">
                <a:solidFill>
                  <a:srgbClr val="0070C0"/>
                </a:solidFill>
              </a:rPr>
              <a:t> </a:t>
            </a:r>
            <a:r>
              <a:rPr lang="en-US" sz="2800" dirty="0" err="1">
                <a:solidFill>
                  <a:srgbClr val="0070C0"/>
                </a:solidFill>
              </a:rPr>
              <a:t>sản</a:t>
            </a:r>
            <a:endParaRPr lang="en-US" sz="2800" dirty="0">
              <a:solidFill>
                <a:srgbClr val="0070C0"/>
              </a:solidFill>
            </a:endParaRPr>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a:off x="8478904" y="578950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682621" y="5328434"/>
            <a:ext cx="2149832" cy="1384995"/>
          </a:xfrm>
          <a:prstGeom prst="rect">
            <a:avLst/>
          </a:prstGeom>
          <a:noFill/>
        </p:spPr>
        <p:txBody>
          <a:bodyPr wrap="square" rtlCol="0">
            <a:spAutoFit/>
          </a:bodyPr>
          <a:lstStyle/>
          <a:p>
            <a:r>
              <a:rPr lang="en-US" sz="2800" dirty="0" err="1">
                <a:solidFill>
                  <a:srgbClr val="0070C0"/>
                </a:solidFill>
              </a:rPr>
              <a:t>Bảo</a:t>
            </a:r>
            <a:r>
              <a:rPr lang="en-US" sz="2800" dirty="0">
                <a:solidFill>
                  <a:srgbClr val="0070C0"/>
                </a:solidFill>
              </a:rPr>
              <a:t> </a:t>
            </a:r>
            <a:r>
              <a:rPr lang="en-US" sz="2800" dirty="0" err="1">
                <a:solidFill>
                  <a:srgbClr val="0070C0"/>
                </a:solidFill>
              </a:rPr>
              <a:t>tồn</a:t>
            </a:r>
            <a:r>
              <a:rPr lang="en-US" sz="2800" dirty="0">
                <a:solidFill>
                  <a:srgbClr val="0070C0"/>
                </a:solidFill>
              </a:rPr>
              <a:t>, </a:t>
            </a:r>
            <a:r>
              <a:rPr lang="en-US" sz="2800" dirty="0" err="1">
                <a:solidFill>
                  <a:srgbClr val="0070C0"/>
                </a:solidFill>
              </a:rPr>
              <a:t>nghiên</a:t>
            </a:r>
            <a:r>
              <a:rPr lang="en-US" sz="2800" dirty="0">
                <a:solidFill>
                  <a:srgbClr val="0070C0"/>
                </a:solidFill>
              </a:rPr>
              <a:t> </a:t>
            </a:r>
            <a:r>
              <a:rPr lang="en-US" sz="2800" dirty="0" err="1">
                <a:solidFill>
                  <a:srgbClr val="0070C0"/>
                </a:solidFill>
              </a:rPr>
              <a:t>cứu</a:t>
            </a:r>
            <a:r>
              <a:rPr lang="en-US" sz="2800" dirty="0">
                <a:solidFill>
                  <a:srgbClr val="0070C0"/>
                </a:solidFill>
              </a:rPr>
              <a:t> </a:t>
            </a:r>
            <a:r>
              <a:rPr lang="en-US" sz="2800" dirty="0" err="1">
                <a:solidFill>
                  <a:srgbClr val="0070C0"/>
                </a:solidFill>
              </a:rPr>
              <a:t>khoa</a:t>
            </a:r>
            <a:r>
              <a:rPr lang="en-US" sz="2800" dirty="0">
                <a:solidFill>
                  <a:srgbClr val="0070C0"/>
                </a:solidFill>
              </a:rPr>
              <a:t> </a:t>
            </a:r>
            <a:r>
              <a:rPr lang="en-US" sz="2800" dirty="0" err="1">
                <a:solidFill>
                  <a:srgbClr val="0070C0"/>
                </a:solidFill>
              </a:rPr>
              <a:t>học</a:t>
            </a:r>
            <a:r>
              <a:rPr lang="en-US" sz="2800" dirty="0">
                <a:solidFill>
                  <a:srgbClr val="0070C0"/>
                </a:solidFill>
              </a:rPr>
              <a:t> </a:t>
            </a:r>
          </a:p>
        </p:txBody>
      </p:sp>
      <p:sp>
        <p:nvSpPr>
          <p:cNvPr id="29" name="TextBox 28"/>
          <p:cNvSpPr txBox="1"/>
          <p:nvPr/>
        </p:nvSpPr>
        <p:spPr>
          <a:xfrm>
            <a:off x="205452" y="-144463"/>
            <a:ext cx="5254352" cy="2646878"/>
          </a:xfrm>
          <a:prstGeom prst="rect">
            <a:avLst/>
          </a:prstGeom>
          <a:noFill/>
        </p:spPr>
        <p:txBody>
          <a:bodyPr wrap="square" rtlCol="0">
            <a:spAutoFit/>
          </a:bodyPr>
          <a:lstStyle/>
          <a:p>
            <a:r>
              <a:rPr lang="en-US" sz="16600" dirty="0" err="1">
                <a:solidFill>
                  <a:srgbClr val="FF0000"/>
                </a:solidFill>
                <a:latin typeface=".TMC-Ong Do" pitchFamily="2" charset="0"/>
              </a:rPr>
              <a:t>G</a:t>
            </a:r>
            <a:r>
              <a:rPr lang="en-US" sz="4000" dirty="0" err="1">
                <a:solidFill>
                  <a:srgbClr val="FF0000"/>
                </a:solidFill>
              </a:rPr>
              <a:t>ía</a:t>
            </a:r>
            <a:r>
              <a:rPr lang="en-US" sz="4000" dirty="0">
                <a:solidFill>
                  <a:srgbClr val="FF0000"/>
                </a:solidFill>
              </a:rPr>
              <a:t> </a:t>
            </a:r>
            <a:r>
              <a:rPr lang="en-US" sz="4000" dirty="0" err="1">
                <a:solidFill>
                  <a:srgbClr val="FF0000"/>
                </a:solidFill>
              </a:rPr>
              <a:t>trị</a:t>
            </a:r>
            <a:r>
              <a:rPr lang="en-US" sz="4000" dirty="0">
                <a:solidFill>
                  <a:srgbClr val="FF0000"/>
                </a:solidFill>
              </a:rPr>
              <a:t> </a:t>
            </a:r>
            <a:r>
              <a:rPr lang="en-US" sz="4000" dirty="0" err="1">
                <a:solidFill>
                  <a:srgbClr val="FF0000"/>
                </a:solidFill>
              </a:rPr>
              <a:t>kinh</a:t>
            </a:r>
            <a:r>
              <a:rPr lang="en-US" sz="4000" dirty="0">
                <a:solidFill>
                  <a:srgbClr val="FF0000"/>
                </a:solidFill>
              </a:rPr>
              <a:t> </a:t>
            </a:r>
            <a:r>
              <a:rPr lang="en-US" sz="4000" dirty="0" err="1">
                <a:solidFill>
                  <a:srgbClr val="FF0000"/>
                </a:solidFill>
              </a:rPr>
              <a:t>tế</a:t>
            </a:r>
            <a:r>
              <a:rPr lang="en-US" sz="4000" dirty="0">
                <a:solidFill>
                  <a:srgbClr val="FF0000"/>
                </a:solidFill>
              </a:rPr>
              <a:t> </a:t>
            </a:r>
          </a:p>
        </p:txBody>
      </p:sp>
      <p:sp>
        <p:nvSpPr>
          <p:cNvPr id="31" name="Hexagon 30"/>
          <p:cNvSpPr/>
          <p:nvPr/>
        </p:nvSpPr>
        <p:spPr>
          <a:xfrm>
            <a:off x="1527642" y="470029"/>
            <a:ext cx="3831365" cy="338057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949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par>
                                <p:cTn id="24" presetID="16" presetClass="entr" presetSubtype="37"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par>
                                <p:cTn id="27" presetID="16" presetClass="entr" presetSubtype="37"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par>
                                <p:cTn id="30" presetID="16" presetClass="entr" presetSubtype="37"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par>
                                <p:cTn id="36" presetID="16" presetClass="entr" presetSubtype="37"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cTn>
                              </p:par>
                              <p:par>
                                <p:cTn id="39" presetID="16" presetClass="entr" presetSubtype="37"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outVertical)">
                                      <p:cBhvr>
                                        <p:cTn id="44" dur="500"/>
                                        <p:tgtEl>
                                          <p:spTgt spid="19"/>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outVertical)">
                                      <p:cBhvr>
                                        <p:cTn id="47" dur="500"/>
                                        <p:tgtEl>
                                          <p:spTgt spid="20"/>
                                        </p:tgtEl>
                                      </p:cBhvr>
                                    </p:animEffect>
                                  </p:childTnLst>
                                </p:cTn>
                              </p:par>
                              <p:par>
                                <p:cTn id="48" presetID="16" presetClass="entr" presetSubtype="37"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par>
                                <p:cTn id="51" presetID="16" presetClass="entr" presetSubtype="37"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out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4" grpId="0"/>
      <p:bldP spid="18" grpId="0"/>
      <p:bldP spid="19" grpId="0"/>
      <p:bldP spid="20" grpId="0"/>
      <p:bldP spid="25" grpId="0"/>
      <p:bldP spid="29" grpId="0"/>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3439" t="22173" r="5864" b="38207"/>
          <a:stretch/>
        </p:blipFill>
        <p:spPr>
          <a:xfrm>
            <a:off x="2197953" y="386957"/>
            <a:ext cx="10204165" cy="5317587"/>
          </a:xfrm>
          <a:prstGeom prst="rect">
            <a:avLst/>
          </a:prstGeom>
        </p:spPr>
      </p:pic>
      <p:sp>
        <p:nvSpPr>
          <p:cNvPr id="3" name="Hexagon 2"/>
          <p:cNvSpPr/>
          <p:nvPr/>
        </p:nvSpPr>
        <p:spPr>
          <a:xfrm>
            <a:off x="67995" y="92895"/>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21591" y="269524"/>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5" name="Hexagon 4"/>
          <p:cNvSpPr/>
          <p:nvPr/>
        </p:nvSpPr>
        <p:spPr>
          <a:xfrm>
            <a:off x="869070" y="386957"/>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7446" y="5711673"/>
            <a:ext cx="10381957" cy="954107"/>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n-US" sz="2800" dirty="0" err="1"/>
              <a:t>Tính</a:t>
            </a:r>
            <a:r>
              <a:rPr lang="en-US" sz="2800" dirty="0"/>
              <a:t> </a:t>
            </a:r>
            <a:r>
              <a:rPr lang="en-US" sz="2800" dirty="0" err="1"/>
              <a:t>tổng</a:t>
            </a:r>
            <a:r>
              <a:rPr lang="en-US" sz="2800" dirty="0"/>
              <a:t> </a:t>
            </a:r>
            <a:r>
              <a:rPr lang="en-US" sz="2800" dirty="0" err="1"/>
              <a:t>số</a:t>
            </a:r>
            <a:r>
              <a:rPr lang="en-US" sz="2800" dirty="0"/>
              <a:t> </a:t>
            </a:r>
            <a:r>
              <a:rPr lang="en-US" sz="2800" dirty="0" err="1"/>
              <a:t>dân</a:t>
            </a:r>
            <a:r>
              <a:rPr lang="en-US" sz="2800" dirty="0"/>
              <a:t>, </a:t>
            </a:r>
            <a:r>
              <a:rPr lang="en-US" sz="2800" dirty="0" err="1"/>
              <a:t>diện</a:t>
            </a:r>
            <a:r>
              <a:rPr lang="en-US" sz="2800" dirty="0"/>
              <a:t> </a:t>
            </a:r>
            <a:r>
              <a:rPr lang="en-US" sz="2800" dirty="0" err="1"/>
              <a:t>tích</a:t>
            </a:r>
            <a:r>
              <a:rPr lang="en-US" sz="2800" dirty="0"/>
              <a:t> </a:t>
            </a:r>
            <a:r>
              <a:rPr lang="en-US" sz="2800" dirty="0" err="1"/>
              <a:t>của</a:t>
            </a:r>
            <a:r>
              <a:rPr lang="en-US" sz="2800" dirty="0"/>
              <a:t> </a:t>
            </a:r>
            <a:r>
              <a:rPr lang="en-US" sz="2800" dirty="0" err="1"/>
              <a:t>các</a:t>
            </a:r>
            <a:r>
              <a:rPr lang="en-US" sz="2800" dirty="0"/>
              <a:t> </a:t>
            </a:r>
            <a:r>
              <a:rPr lang="en-US" sz="2800" dirty="0" err="1"/>
              <a:t>quận</a:t>
            </a:r>
            <a:r>
              <a:rPr lang="en-US" sz="2800" dirty="0"/>
              <a:t> </a:t>
            </a:r>
            <a:r>
              <a:rPr lang="en-US" sz="2800" dirty="0" err="1"/>
              <a:t>huyện</a:t>
            </a:r>
            <a:r>
              <a:rPr lang="en-US" sz="2800" dirty="0"/>
              <a:t> </a:t>
            </a:r>
            <a:r>
              <a:rPr lang="en-US" sz="2800" dirty="0" err="1"/>
              <a:t>ven</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tỉ</a:t>
            </a:r>
            <a:r>
              <a:rPr lang="en-US" sz="2800" dirty="0"/>
              <a:t> </a:t>
            </a:r>
            <a:r>
              <a:rPr lang="en-US" sz="2800" dirty="0" err="1"/>
              <a:t>lệ</a:t>
            </a:r>
            <a:r>
              <a:rPr lang="en-US" sz="2800" dirty="0"/>
              <a:t> </a:t>
            </a:r>
            <a:r>
              <a:rPr lang="en-US" sz="2800" dirty="0" err="1"/>
              <a:t>dân</a:t>
            </a:r>
            <a:r>
              <a:rPr lang="en-US" sz="2800" dirty="0"/>
              <a:t> </a:t>
            </a:r>
            <a:r>
              <a:rPr lang="en-US" sz="2800" dirty="0" err="1"/>
              <a:t>số</a:t>
            </a:r>
            <a:r>
              <a:rPr lang="en-US" sz="2800" dirty="0"/>
              <a:t> </a:t>
            </a:r>
            <a:r>
              <a:rPr lang="en-US" sz="2800" dirty="0" err="1"/>
              <a:t>ven</a:t>
            </a:r>
            <a:r>
              <a:rPr lang="en-US" sz="2800" dirty="0"/>
              <a:t> </a:t>
            </a:r>
            <a:r>
              <a:rPr lang="en-US" sz="2800" dirty="0" err="1"/>
              <a:t>biển</a:t>
            </a:r>
            <a:r>
              <a:rPr lang="en-US" sz="2800" dirty="0"/>
              <a:t> so </a:t>
            </a:r>
            <a:r>
              <a:rPr lang="en-US" sz="2800" dirty="0" err="1"/>
              <a:t>với</a:t>
            </a:r>
            <a:r>
              <a:rPr lang="en-US" sz="2800" dirty="0"/>
              <a:t> </a:t>
            </a:r>
            <a:r>
              <a:rPr lang="en-US" sz="2800" dirty="0" err="1"/>
              <a:t>số</a:t>
            </a:r>
            <a:r>
              <a:rPr lang="en-US" sz="2800" dirty="0"/>
              <a:t> </a:t>
            </a:r>
            <a:r>
              <a:rPr lang="en-US" sz="2800" dirty="0" err="1"/>
              <a:t>dân</a:t>
            </a:r>
            <a:r>
              <a:rPr lang="en-US" sz="2800" dirty="0"/>
              <a:t> </a:t>
            </a:r>
            <a:r>
              <a:rPr lang="en-US" sz="2800" dirty="0" err="1"/>
              <a:t>toàn</a:t>
            </a:r>
            <a:r>
              <a:rPr lang="en-US" sz="2800" dirty="0"/>
              <a:t> </a:t>
            </a:r>
            <a:r>
              <a:rPr lang="en-US" sz="2800" dirty="0" err="1"/>
              <a:t>thành</a:t>
            </a:r>
            <a:r>
              <a:rPr lang="en-US" sz="2800" dirty="0"/>
              <a:t> </a:t>
            </a:r>
            <a:r>
              <a:rPr lang="en-US" sz="2800" dirty="0" err="1"/>
              <a:t>phố</a:t>
            </a:r>
            <a:r>
              <a:rPr lang="en-US" sz="2800" dirty="0"/>
              <a:t>?</a:t>
            </a:r>
          </a:p>
        </p:txBody>
      </p:sp>
    </p:spTree>
    <p:extLst>
      <p:ext uri="{BB962C8B-B14F-4D97-AF65-F5344CB8AC3E}">
        <p14:creationId xmlns:p14="http://schemas.microsoft.com/office/powerpoint/2010/main" val="1255446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60306"/>
            <a:ext cx="12192000" cy="6918306"/>
          </a:xfrm>
          <a:prstGeom prst="rect">
            <a:avLst/>
          </a:prstGeom>
        </p:spPr>
      </p:pic>
      <p:sp>
        <p:nvSpPr>
          <p:cNvPr id="15" name="Rectangle 14"/>
          <p:cNvSpPr/>
          <p:nvPr/>
        </p:nvSpPr>
        <p:spPr>
          <a:xfrm>
            <a:off x="1448973" y="550927"/>
            <a:ext cx="10072468" cy="6006905"/>
          </a:xfrm>
          <a:prstGeom prst="rect">
            <a:avLst/>
          </a:prstGeom>
          <a:solidFill>
            <a:schemeClr val="tx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p:nvPr>
            <p:extLst>
              <p:ext uri="{D42A27DB-BD31-4B8C-83A1-F6EECF244321}">
                <p14:modId xmlns:p14="http://schemas.microsoft.com/office/powerpoint/2010/main" val="288494979"/>
              </p:ext>
            </p:extLst>
          </p:nvPr>
        </p:nvGraphicFramePr>
        <p:xfrm>
          <a:off x="1413803" y="610747"/>
          <a:ext cx="9129932" cy="593435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02590" y="3094891"/>
            <a:ext cx="2138289" cy="1200329"/>
          </a:xfrm>
          <a:prstGeom prst="rect">
            <a:avLst/>
          </a:prstGeom>
          <a:noFill/>
        </p:spPr>
        <p:txBody>
          <a:bodyPr wrap="square" rtlCol="0">
            <a:spAutoFit/>
          </a:bodyPr>
          <a:lstStyle/>
          <a:p>
            <a:pPr algn="ctr"/>
            <a:r>
              <a:rPr lang="en-US" sz="2400" dirty="0">
                <a:solidFill>
                  <a:schemeClr val="bg1"/>
                </a:solidFill>
              </a:rPr>
              <a:t>DS </a:t>
            </a:r>
            <a:r>
              <a:rPr lang="en-US" sz="2400" dirty="0" err="1">
                <a:solidFill>
                  <a:schemeClr val="bg1"/>
                </a:solidFill>
              </a:rPr>
              <a:t>Hải</a:t>
            </a:r>
            <a:r>
              <a:rPr lang="en-US" sz="2400" dirty="0">
                <a:solidFill>
                  <a:schemeClr val="bg1"/>
                </a:solidFill>
              </a:rPr>
              <a:t> </a:t>
            </a:r>
            <a:r>
              <a:rPr lang="en-US" sz="2400" dirty="0" err="1">
                <a:solidFill>
                  <a:schemeClr val="bg1"/>
                </a:solidFill>
              </a:rPr>
              <a:t>phòng</a:t>
            </a:r>
            <a:endParaRPr lang="en-US" sz="2400" dirty="0">
              <a:solidFill>
                <a:schemeClr val="bg1"/>
              </a:solidFill>
            </a:endParaRPr>
          </a:p>
          <a:p>
            <a:pPr algn="ctr"/>
            <a:r>
              <a:rPr lang="en-US" sz="2400" dirty="0">
                <a:solidFill>
                  <a:schemeClr val="bg1"/>
                </a:solidFill>
              </a:rPr>
              <a:t>2013,776</a:t>
            </a:r>
          </a:p>
          <a:p>
            <a:pPr algn="ctr"/>
            <a:r>
              <a:rPr lang="en-US" sz="2400" dirty="0">
                <a:solidFill>
                  <a:schemeClr val="bg1"/>
                </a:solidFill>
              </a:rPr>
              <a:t>( </a:t>
            </a:r>
            <a:r>
              <a:rPr lang="en-US" sz="2400" dirty="0" err="1">
                <a:solidFill>
                  <a:schemeClr val="bg1"/>
                </a:solidFill>
              </a:rPr>
              <a:t>nghìn</a:t>
            </a:r>
            <a:r>
              <a:rPr lang="en-US" sz="2400" dirty="0">
                <a:solidFill>
                  <a:schemeClr val="bg1"/>
                </a:solidFill>
              </a:rPr>
              <a:t> </a:t>
            </a:r>
            <a:r>
              <a:rPr lang="en-US" sz="2400" dirty="0" err="1">
                <a:solidFill>
                  <a:schemeClr val="bg1"/>
                </a:solidFill>
              </a:rPr>
              <a:t>người</a:t>
            </a:r>
            <a:r>
              <a:rPr lang="en-US" sz="2400" dirty="0">
                <a:solidFill>
                  <a:schemeClr val="bg1"/>
                </a:solidFill>
              </a:rPr>
              <a:t>)</a:t>
            </a:r>
          </a:p>
        </p:txBody>
      </p:sp>
      <p:sp>
        <p:nvSpPr>
          <p:cNvPr id="16" name="Hexagon 15"/>
          <p:cNvSpPr/>
          <p:nvPr/>
        </p:nvSpPr>
        <p:spPr>
          <a:xfrm>
            <a:off x="-295946" y="-59642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7650" y="-419793"/>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18" name="Hexagon 17"/>
          <p:cNvSpPr/>
          <p:nvPr/>
        </p:nvSpPr>
        <p:spPr>
          <a:xfrm>
            <a:off x="505129" y="-30236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ingle Corner Rectangle 18"/>
          <p:cNvSpPr/>
          <p:nvPr/>
        </p:nvSpPr>
        <p:spPr>
          <a:xfrm>
            <a:off x="8679766" y="1667691"/>
            <a:ext cx="2532185" cy="3937620"/>
          </a:xfrm>
          <a:prstGeom prst="snip1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34510" y="1925341"/>
            <a:ext cx="2222696" cy="3539430"/>
          </a:xfrm>
          <a:prstGeom prst="rect">
            <a:avLst/>
          </a:prstGeom>
          <a:noFill/>
        </p:spPr>
        <p:txBody>
          <a:bodyPr wrap="square" rtlCol="0">
            <a:spAutoFit/>
          </a:bodyPr>
          <a:lstStyle/>
          <a:p>
            <a:r>
              <a:rPr lang="en-US" sz="2800" dirty="0" err="1">
                <a:solidFill>
                  <a:schemeClr val="bg1"/>
                </a:solidFill>
              </a:rPr>
              <a:t>Số</a:t>
            </a:r>
            <a:r>
              <a:rPr lang="en-US" sz="2800" dirty="0">
                <a:solidFill>
                  <a:schemeClr val="bg1"/>
                </a:solidFill>
              </a:rPr>
              <a:t> </a:t>
            </a:r>
            <a:r>
              <a:rPr lang="en-US" sz="2800" dirty="0" err="1">
                <a:solidFill>
                  <a:schemeClr val="bg1"/>
                </a:solidFill>
              </a:rPr>
              <a:t>dân</a:t>
            </a:r>
            <a:r>
              <a:rPr lang="en-US" sz="2800" dirty="0">
                <a:solidFill>
                  <a:schemeClr val="bg1"/>
                </a:solidFill>
              </a:rPr>
              <a:t> </a:t>
            </a:r>
            <a:r>
              <a:rPr lang="en-US" sz="2800" dirty="0" err="1">
                <a:solidFill>
                  <a:schemeClr val="bg1"/>
                </a:solidFill>
              </a:rPr>
              <a:t>ven</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chiếm</a:t>
            </a:r>
            <a:r>
              <a:rPr lang="en-US" sz="2800" dirty="0">
                <a:solidFill>
                  <a:schemeClr val="bg1"/>
                </a:solidFill>
              </a:rPr>
              <a:t> 44%. </a:t>
            </a:r>
            <a:r>
              <a:rPr lang="en-US" sz="2800" dirty="0" err="1">
                <a:solidFill>
                  <a:schemeClr val="bg1"/>
                </a:solidFill>
              </a:rPr>
              <a:t>Quyết</a:t>
            </a:r>
            <a:r>
              <a:rPr lang="en-US" sz="2800" dirty="0">
                <a:solidFill>
                  <a:schemeClr val="bg1"/>
                </a:solidFill>
              </a:rPr>
              <a:t> </a:t>
            </a:r>
            <a:r>
              <a:rPr lang="en-US" sz="2800" dirty="0" err="1">
                <a:solidFill>
                  <a:schemeClr val="bg1"/>
                </a:solidFill>
              </a:rPr>
              <a:t>định</a:t>
            </a:r>
            <a:r>
              <a:rPr lang="en-US" sz="2800" dirty="0">
                <a:solidFill>
                  <a:schemeClr val="bg1"/>
                </a:solidFill>
              </a:rPr>
              <a:t> </a:t>
            </a:r>
            <a:r>
              <a:rPr lang="en-US" sz="2800" dirty="0" err="1">
                <a:solidFill>
                  <a:schemeClr val="bg1"/>
                </a:solidFill>
              </a:rPr>
              <a:t>lối</a:t>
            </a:r>
            <a:r>
              <a:rPr lang="en-US" sz="2800" dirty="0">
                <a:solidFill>
                  <a:schemeClr val="bg1"/>
                </a:solidFill>
              </a:rPr>
              <a:t> </a:t>
            </a:r>
            <a:r>
              <a:rPr lang="en-US" sz="2800" dirty="0" err="1">
                <a:solidFill>
                  <a:schemeClr val="bg1"/>
                </a:solidFill>
              </a:rPr>
              <a:t>sống</a:t>
            </a:r>
            <a:r>
              <a:rPr lang="en-US" sz="2800" dirty="0">
                <a:solidFill>
                  <a:schemeClr val="bg1"/>
                </a:solidFill>
              </a:rPr>
              <a:t>, </a:t>
            </a:r>
            <a:r>
              <a:rPr lang="en-US" sz="2800" dirty="0" err="1">
                <a:solidFill>
                  <a:schemeClr val="bg1"/>
                </a:solidFill>
              </a:rPr>
              <a:t>đặc</a:t>
            </a:r>
            <a:r>
              <a:rPr lang="en-US" sz="2800" dirty="0">
                <a:solidFill>
                  <a:schemeClr val="bg1"/>
                </a:solidFill>
              </a:rPr>
              <a:t> </a:t>
            </a:r>
            <a:r>
              <a:rPr lang="en-US" sz="2800" dirty="0" err="1">
                <a:solidFill>
                  <a:schemeClr val="bg1"/>
                </a:solidFill>
              </a:rPr>
              <a:t>trưng</a:t>
            </a:r>
            <a:r>
              <a:rPr lang="en-US" sz="2800" dirty="0">
                <a:solidFill>
                  <a:schemeClr val="bg1"/>
                </a:solidFill>
              </a:rPr>
              <a:t> </a:t>
            </a:r>
            <a:r>
              <a:rPr lang="en-US" sz="2800" dirty="0" err="1">
                <a:solidFill>
                  <a:schemeClr val="bg1"/>
                </a:solidFill>
              </a:rPr>
              <a:t>văn</a:t>
            </a:r>
            <a:r>
              <a:rPr lang="en-US" sz="2800" dirty="0">
                <a:solidFill>
                  <a:schemeClr val="bg1"/>
                </a:solidFill>
              </a:rPr>
              <a:t> </a:t>
            </a:r>
            <a:r>
              <a:rPr lang="en-US" sz="2800" dirty="0" err="1">
                <a:solidFill>
                  <a:schemeClr val="bg1"/>
                </a:solidFill>
              </a:rPr>
              <a:t>hóa</a:t>
            </a:r>
            <a:r>
              <a:rPr lang="en-US" sz="2800" dirty="0">
                <a:solidFill>
                  <a:schemeClr val="bg1"/>
                </a:solidFill>
              </a:rPr>
              <a:t> con </a:t>
            </a:r>
            <a:r>
              <a:rPr lang="en-US" sz="2800" dirty="0" err="1">
                <a:solidFill>
                  <a:schemeClr val="bg1"/>
                </a:solidFill>
              </a:rPr>
              <a:t>người</a:t>
            </a:r>
            <a:r>
              <a:rPr lang="en-US" sz="2800" dirty="0">
                <a:solidFill>
                  <a:schemeClr val="bg1"/>
                </a:solidFill>
              </a:rPr>
              <a:t> </a:t>
            </a:r>
            <a:r>
              <a:rPr lang="en-US" sz="2800" dirty="0" err="1">
                <a:solidFill>
                  <a:schemeClr val="bg1"/>
                </a:solidFill>
              </a:rPr>
              <a:t>Hải</a:t>
            </a:r>
            <a:r>
              <a:rPr lang="en-US" sz="2800" dirty="0">
                <a:solidFill>
                  <a:schemeClr val="bg1"/>
                </a:solidFill>
              </a:rPr>
              <a:t> </a:t>
            </a:r>
            <a:r>
              <a:rPr lang="en-US" sz="2800" dirty="0" err="1">
                <a:solidFill>
                  <a:schemeClr val="bg1"/>
                </a:solidFill>
              </a:rPr>
              <a:t>Phòng</a:t>
            </a:r>
            <a:r>
              <a:rPr lang="en-US" sz="2800" dirty="0">
                <a:solidFill>
                  <a:schemeClr val="bg1"/>
                </a:solidFill>
              </a:rPr>
              <a:t>.</a:t>
            </a:r>
          </a:p>
        </p:txBody>
      </p:sp>
    </p:spTree>
    <p:extLst>
      <p:ext uri="{BB962C8B-B14F-4D97-AF65-F5344CB8AC3E}">
        <p14:creationId xmlns:p14="http://schemas.microsoft.com/office/powerpoint/2010/main" val="12051147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3196" y="201276"/>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0087" y="676757"/>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4" name="Hexagon 3"/>
          <p:cNvSpPr/>
          <p:nvPr/>
        </p:nvSpPr>
        <p:spPr>
          <a:xfrm>
            <a:off x="816203" y="38725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656" y="2390800"/>
            <a:ext cx="6278237" cy="4401205"/>
          </a:xfrm>
          <a:prstGeom prst="rect">
            <a:avLst/>
          </a:prstGeom>
          <a:noFill/>
        </p:spPr>
        <p:txBody>
          <a:bodyPr wrap="square" rtlCol="0">
            <a:spAutoFit/>
          </a:bodyPr>
          <a:lstStyle/>
          <a:p>
            <a:pPr algn="just"/>
            <a:r>
              <a:rPr lang="en-US" sz="2800" dirty="0"/>
              <a:t>	</a:t>
            </a:r>
            <a:r>
              <a:rPr lang="en-US" sz="2800" dirty="0" err="1"/>
              <a:t>Vùng</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có</a:t>
            </a:r>
            <a:r>
              <a:rPr lang="en-US" sz="2800" dirty="0"/>
              <a:t> </a:t>
            </a:r>
            <a:r>
              <a:rPr lang="en-US" sz="2800" dirty="0" err="1"/>
              <a:t>nền</a:t>
            </a:r>
            <a:r>
              <a:rPr lang="en-US" sz="2800" dirty="0"/>
              <a:t> </a:t>
            </a:r>
            <a:r>
              <a:rPr lang="en-US" sz="2800" dirty="0" err="1"/>
              <a:t>văn</a:t>
            </a:r>
            <a:r>
              <a:rPr lang="en-US" sz="2800" dirty="0"/>
              <a:t> </a:t>
            </a:r>
            <a:r>
              <a:rPr lang="en-US" sz="2800" dirty="0" err="1"/>
              <a:t>hóa</a:t>
            </a:r>
            <a:r>
              <a:rPr lang="en-US" sz="2800" dirty="0"/>
              <a:t> </a:t>
            </a:r>
            <a:r>
              <a:rPr lang="en-US" sz="2800" dirty="0" err="1"/>
              <a:t>lâu</a:t>
            </a:r>
            <a:r>
              <a:rPr lang="en-US" sz="2800" dirty="0"/>
              <a:t> </a:t>
            </a:r>
            <a:r>
              <a:rPr lang="en-US" sz="2800" dirty="0" err="1"/>
              <a:t>đời</a:t>
            </a:r>
            <a:r>
              <a:rPr lang="en-US" sz="2800" dirty="0"/>
              <a:t>, </a:t>
            </a:r>
            <a:r>
              <a:rPr lang="en-US" sz="2800" dirty="0" err="1"/>
              <a:t>điển</a:t>
            </a:r>
            <a:r>
              <a:rPr lang="en-US" sz="2800" dirty="0"/>
              <a:t> </a:t>
            </a:r>
            <a:r>
              <a:rPr lang="en-US" sz="2800" dirty="0" err="1"/>
              <a:t>hình</a:t>
            </a:r>
            <a:r>
              <a:rPr lang="en-US" sz="2800" dirty="0"/>
              <a:t> </a:t>
            </a:r>
            <a:r>
              <a:rPr lang="en-US" sz="2800" dirty="0" err="1"/>
              <a:t>cho</a:t>
            </a:r>
            <a:r>
              <a:rPr lang="en-US" sz="2800" dirty="0"/>
              <a:t> </a:t>
            </a:r>
            <a:r>
              <a:rPr lang="en-US" sz="2800" dirty="0" err="1"/>
              <a:t>sự</a:t>
            </a:r>
            <a:r>
              <a:rPr lang="en-US" sz="2800" dirty="0"/>
              <a:t> </a:t>
            </a:r>
            <a:r>
              <a:rPr lang="en-US" sz="2800" dirty="0" err="1"/>
              <a:t>đoàn</a:t>
            </a:r>
            <a:r>
              <a:rPr lang="en-US" sz="2800" dirty="0"/>
              <a:t> </a:t>
            </a:r>
            <a:r>
              <a:rPr lang="en-US" sz="2800" dirty="0" err="1"/>
              <a:t>kết</a:t>
            </a:r>
            <a:r>
              <a:rPr lang="en-US" sz="2800" dirty="0"/>
              <a:t> </a:t>
            </a:r>
            <a:r>
              <a:rPr lang="en-US" sz="2800" dirty="0" err="1"/>
              <a:t>và</a:t>
            </a:r>
            <a:r>
              <a:rPr lang="en-US" sz="2800" dirty="0"/>
              <a:t> </a:t>
            </a:r>
            <a:r>
              <a:rPr lang="en-US" sz="2800" dirty="0" err="1"/>
              <a:t>đùm</a:t>
            </a:r>
            <a:r>
              <a:rPr lang="en-US" sz="2800" dirty="0"/>
              <a:t> </a:t>
            </a:r>
            <a:r>
              <a:rPr lang="en-US" sz="2800" dirty="0" err="1"/>
              <a:t>bọc</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 </a:t>
            </a:r>
            <a:r>
              <a:rPr lang="en-US" sz="2800" dirty="0" err="1"/>
              <a:t>người</a:t>
            </a:r>
            <a:r>
              <a:rPr lang="en-US" sz="2800" dirty="0"/>
              <a:t> </a:t>
            </a:r>
            <a:r>
              <a:rPr lang="en-US" sz="2800" dirty="0" err="1"/>
              <a:t>Việt</a:t>
            </a:r>
            <a:r>
              <a:rPr lang="en-US" sz="2800" dirty="0"/>
              <a:t> </a:t>
            </a:r>
            <a:r>
              <a:rPr lang="en-US" sz="2800" dirty="0" err="1"/>
              <a:t>ven</a:t>
            </a:r>
            <a:r>
              <a:rPr lang="en-US" sz="2800" dirty="0"/>
              <a:t> </a:t>
            </a:r>
            <a:r>
              <a:rPr lang="en-US" sz="2800" dirty="0" err="1"/>
              <a:t>biển</a:t>
            </a:r>
            <a:r>
              <a:rPr lang="en-US" sz="2800" dirty="0"/>
              <a:t> </a:t>
            </a:r>
            <a:r>
              <a:rPr lang="en-US" sz="2800" dirty="0" err="1"/>
              <a:t>Bắc</a:t>
            </a:r>
            <a:r>
              <a:rPr lang="en-US" sz="2800" dirty="0"/>
              <a:t> </a:t>
            </a:r>
            <a:r>
              <a:rPr lang="en-US" sz="2800" dirty="0" err="1"/>
              <a:t>Bộ</a:t>
            </a:r>
            <a:r>
              <a:rPr lang="en-US" sz="2800" dirty="0"/>
              <a:t>. </a:t>
            </a:r>
            <a:r>
              <a:rPr lang="en-US" sz="2800" dirty="0" err="1"/>
              <a:t>Đảo</a:t>
            </a:r>
            <a:r>
              <a:rPr lang="en-US" sz="2800" dirty="0"/>
              <a:t> </a:t>
            </a:r>
            <a:r>
              <a:rPr lang="en-US" sz="2800" dirty="0" err="1"/>
              <a:t>lớn</a:t>
            </a:r>
            <a:r>
              <a:rPr lang="en-US" sz="2800" dirty="0"/>
              <a:t> </a:t>
            </a:r>
            <a:r>
              <a:rPr lang="en-US" sz="2800" dirty="0" err="1"/>
              <a:t>Cát</a:t>
            </a:r>
            <a:r>
              <a:rPr lang="en-US" sz="2800" dirty="0"/>
              <a:t> </a:t>
            </a:r>
            <a:r>
              <a:rPr lang="en-US" sz="2800" dirty="0" err="1"/>
              <a:t>bà</a:t>
            </a:r>
            <a:r>
              <a:rPr lang="en-US" sz="2800" dirty="0"/>
              <a:t> </a:t>
            </a:r>
            <a:r>
              <a:rPr lang="en-US" sz="2800" dirty="0" err="1"/>
              <a:t>có</a:t>
            </a:r>
            <a:r>
              <a:rPr lang="en-US" sz="2800" dirty="0"/>
              <a:t> </a:t>
            </a:r>
            <a:r>
              <a:rPr lang="en-US" sz="2800" dirty="0" err="1"/>
              <a:t>nhiều</a:t>
            </a:r>
            <a:r>
              <a:rPr lang="en-US" sz="2800" dirty="0"/>
              <a:t> di </a:t>
            </a:r>
            <a:r>
              <a:rPr lang="en-US" sz="2800" dirty="0" err="1"/>
              <a:t>tích</a:t>
            </a:r>
            <a:r>
              <a:rPr lang="en-US" sz="2800" dirty="0"/>
              <a:t> </a:t>
            </a:r>
            <a:r>
              <a:rPr lang="en-US" sz="2800" dirty="0" err="1"/>
              <a:t>khảo</a:t>
            </a:r>
            <a:r>
              <a:rPr lang="en-US" sz="2800" dirty="0"/>
              <a:t> </a:t>
            </a:r>
            <a:r>
              <a:rPr lang="en-US" sz="2800" dirty="0" err="1"/>
              <a:t>cổ</a:t>
            </a:r>
            <a:r>
              <a:rPr lang="en-US" sz="2800" dirty="0"/>
              <a:t> </a:t>
            </a:r>
            <a:r>
              <a:rPr lang="en-US" sz="2800" dirty="0" err="1"/>
              <a:t>được</a:t>
            </a:r>
            <a:r>
              <a:rPr lang="en-US" sz="2800" dirty="0"/>
              <a:t> </a:t>
            </a:r>
            <a:r>
              <a:rPr lang="en-US" sz="2800" dirty="0" err="1"/>
              <a:t>phát</a:t>
            </a:r>
            <a:r>
              <a:rPr lang="en-US" sz="2800" dirty="0"/>
              <a:t> </a:t>
            </a:r>
            <a:r>
              <a:rPr lang="en-US" sz="2800" dirty="0" err="1"/>
              <a:t>hiện</a:t>
            </a:r>
            <a:r>
              <a:rPr lang="en-US" sz="2800" dirty="0"/>
              <a:t>, </a:t>
            </a:r>
            <a:r>
              <a:rPr lang="en-US" sz="2800" dirty="0" err="1"/>
              <a:t>có</a:t>
            </a:r>
            <a:r>
              <a:rPr lang="en-US" sz="2800" dirty="0"/>
              <a:t> </a:t>
            </a:r>
            <a:r>
              <a:rPr lang="en-US" sz="2800" dirty="0" err="1"/>
              <a:t>các</a:t>
            </a:r>
            <a:r>
              <a:rPr lang="en-US" sz="2800" dirty="0"/>
              <a:t> </a:t>
            </a:r>
            <a:r>
              <a:rPr lang="en-US" sz="2800" dirty="0" err="1"/>
              <a:t>tầng</a:t>
            </a:r>
            <a:r>
              <a:rPr lang="en-US" sz="2800" dirty="0"/>
              <a:t> </a:t>
            </a:r>
            <a:r>
              <a:rPr lang="en-US" sz="2800" dirty="0" err="1"/>
              <a:t>văn</a:t>
            </a:r>
            <a:r>
              <a:rPr lang="en-US" sz="2800" dirty="0"/>
              <a:t> </a:t>
            </a:r>
            <a:r>
              <a:rPr lang="en-US" sz="2800" dirty="0" err="1"/>
              <a:t>hóa</a:t>
            </a:r>
            <a:r>
              <a:rPr lang="en-US" sz="2800" dirty="0"/>
              <a:t> </a:t>
            </a:r>
            <a:r>
              <a:rPr lang="en-US" sz="2800" dirty="0" err="1"/>
              <a:t>liên</a:t>
            </a:r>
            <a:r>
              <a:rPr lang="en-US" sz="2800" dirty="0"/>
              <a:t> </a:t>
            </a:r>
            <a:r>
              <a:rPr lang="en-US" sz="2800" dirty="0" err="1"/>
              <a:t>đại</a:t>
            </a:r>
            <a:r>
              <a:rPr lang="en-US" sz="2800" dirty="0"/>
              <a:t> 7000 – 4500 </a:t>
            </a:r>
            <a:r>
              <a:rPr lang="en-US" sz="2800" dirty="0" err="1"/>
              <a:t>năm</a:t>
            </a:r>
            <a:r>
              <a:rPr lang="en-US" sz="2800" dirty="0"/>
              <a:t>. </a:t>
            </a:r>
            <a:r>
              <a:rPr lang="en-US" sz="2800" dirty="0" err="1"/>
              <a:t>Nhiều</a:t>
            </a:r>
            <a:r>
              <a:rPr lang="en-US" sz="2800" dirty="0"/>
              <a:t> </a:t>
            </a:r>
            <a:r>
              <a:rPr lang="en-US" sz="2800" dirty="0" err="1"/>
              <a:t>nét</a:t>
            </a:r>
            <a:r>
              <a:rPr lang="en-US" sz="2800" dirty="0"/>
              <a:t> </a:t>
            </a:r>
            <a:r>
              <a:rPr lang="en-US" sz="2800" dirty="0" err="1"/>
              <a:t>đẹp</a:t>
            </a:r>
            <a:r>
              <a:rPr lang="en-US" sz="2800" dirty="0"/>
              <a:t> </a:t>
            </a:r>
            <a:r>
              <a:rPr lang="en-US" sz="2800" dirty="0" err="1"/>
              <a:t>văn</a:t>
            </a:r>
            <a:r>
              <a:rPr lang="en-US" sz="2800" dirty="0"/>
              <a:t> </a:t>
            </a:r>
            <a:r>
              <a:rPr lang="en-US" sz="2800" dirty="0" err="1"/>
              <a:t>hóa</a:t>
            </a:r>
            <a:r>
              <a:rPr lang="en-US" sz="2800" dirty="0"/>
              <a:t> </a:t>
            </a:r>
            <a:r>
              <a:rPr lang="en-US" sz="2800" dirty="0" err="1"/>
              <a:t>truyền</a:t>
            </a:r>
            <a:r>
              <a:rPr lang="en-US" sz="2800" dirty="0"/>
              <a:t> </a:t>
            </a:r>
            <a:r>
              <a:rPr lang="en-US" sz="2800" dirty="0" err="1"/>
              <a:t>thống</a:t>
            </a:r>
            <a:r>
              <a:rPr lang="en-US" sz="2800" dirty="0"/>
              <a:t> </a:t>
            </a:r>
            <a:r>
              <a:rPr lang="en-US" sz="2800" dirty="0" err="1"/>
              <a:t>vẫn</a:t>
            </a:r>
            <a:r>
              <a:rPr lang="en-US" sz="2800" dirty="0"/>
              <a:t> </a:t>
            </a:r>
            <a:r>
              <a:rPr lang="en-US" sz="2800" dirty="0" err="1"/>
              <a:t>còn</a:t>
            </a:r>
            <a:r>
              <a:rPr lang="en-US" sz="2800" dirty="0"/>
              <a:t> </a:t>
            </a:r>
            <a:r>
              <a:rPr lang="en-US" sz="2800" dirty="0" err="1"/>
              <a:t>lưu</a:t>
            </a:r>
            <a:r>
              <a:rPr lang="en-US" sz="2800" dirty="0"/>
              <a:t> </a:t>
            </a:r>
            <a:r>
              <a:rPr lang="en-US" sz="2800" dirty="0" err="1"/>
              <a:t>truyền</a:t>
            </a:r>
            <a:r>
              <a:rPr lang="en-US" sz="2800" dirty="0"/>
              <a:t> </a:t>
            </a:r>
            <a:r>
              <a:rPr lang="en-US" sz="2800" dirty="0" err="1"/>
              <a:t>tới</a:t>
            </a:r>
            <a:r>
              <a:rPr lang="en-US" sz="2800" dirty="0"/>
              <a:t> </a:t>
            </a:r>
            <a:r>
              <a:rPr lang="en-US" sz="2800" dirty="0" err="1"/>
              <a:t>ngày</a:t>
            </a:r>
            <a:r>
              <a:rPr lang="en-US" sz="2800" dirty="0"/>
              <a:t> nay </a:t>
            </a:r>
            <a:r>
              <a:rPr lang="en-US" sz="2800" dirty="0" err="1"/>
              <a:t>như</a:t>
            </a:r>
            <a:r>
              <a:rPr lang="en-US" sz="2800" dirty="0"/>
              <a:t>: </a:t>
            </a:r>
            <a:r>
              <a:rPr lang="en-US" sz="2800" dirty="0" err="1"/>
              <a:t>lễ</a:t>
            </a:r>
            <a:r>
              <a:rPr lang="en-US" sz="2800" dirty="0"/>
              <a:t> </a:t>
            </a:r>
            <a:r>
              <a:rPr lang="en-US" sz="2800" dirty="0" err="1"/>
              <a:t>hội</a:t>
            </a:r>
            <a:r>
              <a:rPr lang="en-US" sz="2800" dirty="0"/>
              <a:t> </a:t>
            </a:r>
            <a:r>
              <a:rPr lang="en-US" sz="2800" dirty="0" err="1"/>
              <a:t>chọi</a:t>
            </a:r>
            <a:r>
              <a:rPr lang="en-US" sz="2800" dirty="0"/>
              <a:t> </a:t>
            </a:r>
            <a:r>
              <a:rPr lang="en-US" sz="2800" dirty="0" err="1"/>
              <a:t>trâu</a:t>
            </a:r>
            <a:r>
              <a:rPr lang="en-US" sz="2800" dirty="0"/>
              <a:t> </a:t>
            </a:r>
            <a:r>
              <a:rPr lang="en-US" sz="2800" dirty="0" err="1"/>
              <a:t>Đồ</a:t>
            </a:r>
            <a:r>
              <a:rPr lang="en-US" sz="2800" dirty="0"/>
              <a:t> </a:t>
            </a:r>
            <a:r>
              <a:rPr lang="en-US" sz="2800" dirty="0" err="1"/>
              <a:t>Sơn</a:t>
            </a:r>
            <a:r>
              <a:rPr lang="en-US" sz="2800" dirty="0"/>
              <a:t>, </a:t>
            </a:r>
            <a:r>
              <a:rPr lang="en-US" sz="2800" dirty="0" err="1"/>
              <a:t>lễ</a:t>
            </a:r>
            <a:r>
              <a:rPr lang="en-US" sz="2800" dirty="0"/>
              <a:t> </a:t>
            </a:r>
            <a:r>
              <a:rPr lang="en-US" sz="2800" dirty="0" err="1"/>
              <a:t>hội</a:t>
            </a:r>
            <a:r>
              <a:rPr lang="en-US" sz="2800" dirty="0"/>
              <a:t> </a:t>
            </a:r>
            <a:r>
              <a:rPr lang="en-US" sz="2800" dirty="0" err="1"/>
              <a:t>làng</a:t>
            </a:r>
            <a:r>
              <a:rPr lang="en-US" sz="2800" dirty="0"/>
              <a:t> </a:t>
            </a:r>
            <a:r>
              <a:rPr lang="en-US" sz="2800" dirty="0" err="1"/>
              <a:t>cá</a:t>
            </a:r>
            <a:r>
              <a:rPr lang="en-US" sz="2800" dirty="0"/>
              <a:t> </a:t>
            </a:r>
            <a:r>
              <a:rPr lang="en-US" sz="2800" dirty="0" err="1"/>
              <a:t>Cát</a:t>
            </a:r>
            <a:r>
              <a:rPr lang="en-US" sz="2800" dirty="0"/>
              <a:t> </a:t>
            </a:r>
            <a:r>
              <a:rPr lang="en-US" sz="2800" dirty="0" err="1"/>
              <a:t>Bà,hội</a:t>
            </a:r>
            <a:r>
              <a:rPr lang="en-US" sz="2800" dirty="0"/>
              <a:t> </a:t>
            </a:r>
            <a:r>
              <a:rPr lang="en-US" sz="2800" dirty="0" err="1"/>
              <a:t>đua</a:t>
            </a:r>
            <a:r>
              <a:rPr lang="en-US" sz="2800" dirty="0"/>
              <a:t> </a:t>
            </a:r>
            <a:r>
              <a:rPr lang="en-US" sz="2800" dirty="0" err="1"/>
              <a:t>thuyền</a:t>
            </a:r>
            <a:r>
              <a:rPr lang="en-US" sz="2800" dirty="0"/>
              <a:t>….</a:t>
            </a:r>
          </a:p>
        </p:txBody>
      </p:sp>
      <p:pic>
        <p:nvPicPr>
          <p:cNvPr id="8" name="Picture 7"/>
          <p:cNvPicPr>
            <a:picLocks noChangeAspect="1"/>
          </p:cNvPicPr>
          <p:nvPr/>
        </p:nvPicPr>
        <p:blipFill rotWithShape="1">
          <a:blip r:embed="rId2"/>
          <a:srcRect l="32895" r="-4142"/>
          <a:stretch/>
        </p:blipFill>
        <p:spPr>
          <a:xfrm>
            <a:off x="7094440" y="387250"/>
            <a:ext cx="5453756" cy="6245370"/>
          </a:xfrm>
          <a:prstGeom prst="rect">
            <a:avLst/>
          </a:prstGeom>
        </p:spPr>
      </p:pic>
    </p:spTree>
    <p:extLst>
      <p:ext uri="{BB962C8B-B14F-4D97-AF65-F5344CB8AC3E}">
        <p14:creationId xmlns:p14="http://schemas.microsoft.com/office/powerpoint/2010/main" val="131153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99000" r="-30000" b="-59000"/>
          </a:stretch>
        </a:blipFill>
        <a:effectLst/>
      </p:bgPr>
    </p:bg>
    <p:spTree>
      <p:nvGrpSpPr>
        <p:cNvPr id="1" name=""/>
        <p:cNvGrpSpPr/>
        <p:nvPr/>
      </p:nvGrpSpPr>
      <p:grpSpPr>
        <a:xfrm>
          <a:off x="0" y="0"/>
          <a:ext cx="0" cy="0"/>
          <a:chOff x="0" y="0"/>
          <a:chExt cx="0" cy="0"/>
        </a:xfrm>
      </p:grpSpPr>
      <p:sp>
        <p:nvSpPr>
          <p:cNvPr id="2" name="Hexagon 1"/>
          <p:cNvSpPr/>
          <p:nvPr/>
        </p:nvSpPr>
        <p:spPr>
          <a:xfrm>
            <a:off x="1850481" y="23991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07372" y="715393"/>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4" name="Hexagon 3"/>
          <p:cNvSpPr/>
          <p:nvPr/>
        </p:nvSpPr>
        <p:spPr>
          <a:xfrm>
            <a:off x="2593488" y="425886"/>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46242" y="2263540"/>
            <a:ext cx="6787165" cy="1077218"/>
          </a:xfrm>
          <a:prstGeom prst="rect">
            <a:avLst/>
          </a:prstGeom>
          <a:noFill/>
        </p:spPr>
        <p:txBody>
          <a:bodyPr wrap="square" rtlCol="0">
            <a:spAutoFit/>
          </a:bodyPr>
          <a:lstStyle/>
          <a:p>
            <a:r>
              <a:rPr lang="en-US" sz="3200" dirty="0" err="1"/>
              <a:t>Nêu</a:t>
            </a:r>
            <a:r>
              <a:rPr lang="en-US" sz="3200" dirty="0"/>
              <a:t> </a:t>
            </a:r>
            <a:r>
              <a:rPr lang="en-US" sz="3200" dirty="0" err="1"/>
              <a:t>một</a:t>
            </a:r>
            <a:r>
              <a:rPr lang="en-US" sz="3200" dirty="0"/>
              <a:t> </a:t>
            </a:r>
            <a:r>
              <a:rPr lang="en-US" sz="3200" dirty="0" err="1"/>
              <a:t>phong</a:t>
            </a:r>
            <a:r>
              <a:rPr lang="en-US" sz="3200" dirty="0"/>
              <a:t> </a:t>
            </a:r>
            <a:r>
              <a:rPr lang="en-US" sz="3200" dirty="0" err="1"/>
              <a:t>tục</a:t>
            </a:r>
            <a:r>
              <a:rPr lang="en-US" sz="3200" dirty="0"/>
              <a:t>, </a:t>
            </a:r>
            <a:r>
              <a:rPr lang="en-US" sz="3200" dirty="0" err="1"/>
              <a:t>tập</a:t>
            </a:r>
            <a:r>
              <a:rPr lang="en-US" sz="3200" dirty="0"/>
              <a:t> </a:t>
            </a:r>
            <a:r>
              <a:rPr lang="en-US" sz="3200" dirty="0" err="1"/>
              <a:t>quán</a:t>
            </a:r>
            <a:r>
              <a:rPr lang="en-US" sz="3200" dirty="0"/>
              <a:t>, </a:t>
            </a:r>
            <a:r>
              <a:rPr lang="en-US" sz="3200" dirty="0" err="1"/>
              <a:t>lễ</a:t>
            </a:r>
            <a:r>
              <a:rPr lang="en-US" sz="3200" dirty="0"/>
              <a:t> </a:t>
            </a:r>
            <a:r>
              <a:rPr lang="en-US" sz="3200" dirty="0" err="1"/>
              <a:t>hội</a:t>
            </a:r>
            <a:r>
              <a:rPr lang="en-US" sz="3200" dirty="0"/>
              <a:t> </a:t>
            </a:r>
            <a:r>
              <a:rPr lang="en-US" sz="3200" dirty="0" err="1"/>
              <a:t>của</a:t>
            </a:r>
            <a:r>
              <a:rPr lang="en-US" sz="3200" dirty="0"/>
              <a:t> </a:t>
            </a:r>
            <a:r>
              <a:rPr lang="en-US" sz="3200" dirty="0" err="1"/>
              <a:t>vùng</a:t>
            </a:r>
            <a:r>
              <a:rPr lang="en-US" sz="3200" dirty="0"/>
              <a:t> </a:t>
            </a:r>
            <a:r>
              <a:rPr lang="en-US" sz="3200" dirty="0" err="1"/>
              <a:t>biển</a:t>
            </a:r>
            <a:r>
              <a:rPr lang="en-US" sz="3200" dirty="0"/>
              <a:t> </a:t>
            </a:r>
            <a:r>
              <a:rPr lang="en-US" sz="3200" dirty="0" err="1"/>
              <a:t>Hải</a:t>
            </a:r>
            <a:r>
              <a:rPr lang="en-US" sz="3200" dirty="0"/>
              <a:t> </a:t>
            </a:r>
            <a:r>
              <a:rPr lang="en-US" sz="3200" dirty="0" err="1"/>
              <a:t>Phòng</a:t>
            </a:r>
            <a:r>
              <a:rPr lang="en-US" sz="3200" dirty="0"/>
              <a:t> </a:t>
            </a:r>
            <a:r>
              <a:rPr lang="en-US" sz="3200" dirty="0" err="1"/>
              <a:t>mà</a:t>
            </a:r>
            <a:r>
              <a:rPr lang="en-US" sz="3200" dirty="0"/>
              <a:t> </a:t>
            </a:r>
            <a:r>
              <a:rPr lang="en-US" sz="3200" dirty="0" err="1"/>
              <a:t>em</a:t>
            </a:r>
            <a:r>
              <a:rPr lang="en-US" sz="3200" dirty="0"/>
              <a:t> </a:t>
            </a:r>
            <a:r>
              <a:rPr lang="en-US" sz="3200" dirty="0" err="1"/>
              <a:t>biết</a:t>
            </a:r>
            <a:r>
              <a:rPr lang="en-US" sz="3200" dirty="0"/>
              <a:t>?</a:t>
            </a:r>
          </a:p>
        </p:txBody>
      </p:sp>
      <p:pic>
        <p:nvPicPr>
          <p:cNvPr id="6" name="Hình ảnh 3">
            <a:extLst>
              <a:ext uri="{FF2B5EF4-FFF2-40B4-BE49-F238E27FC236}">
                <a16:creationId xmlns:a16="http://schemas.microsoft.com/office/drawing/2014/main" id="{A90F1159-DA57-497E-BA70-77DF92D07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446" y="4113579"/>
            <a:ext cx="3109129" cy="2429650"/>
          </a:xfrm>
          <a:prstGeom prst="rect">
            <a:avLst/>
          </a:prstGeom>
        </p:spPr>
      </p:pic>
      <p:pic>
        <p:nvPicPr>
          <p:cNvPr id="7" name="Hình ảnh 4">
            <a:extLst>
              <a:ext uri="{FF2B5EF4-FFF2-40B4-BE49-F238E27FC236}">
                <a16:creationId xmlns:a16="http://schemas.microsoft.com/office/drawing/2014/main" id="{C560AE7C-8C28-42B2-838A-8D97E6C4E8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14" b="95139" l="10000" r="90000">
                        <a14:foregroundMark x1="55952" y1="4514" x2="55952" y2="4514"/>
                        <a14:foregroundMark x1="48095" y1="91840" x2="48095" y2="91840"/>
                        <a14:foregroundMark x1="46786" y1="95139" x2="46786" y2="95139"/>
                      </a14:backgroundRemoval>
                    </a14:imgEffect>
                  </a14:imgLayer>
                </a14:imgProps>
              </a:ext>
              <a:ext uri="{28A0092B-C50C-407E-A947-70E740481C1C}">
                <a14:useLocalDpi xmlns:a14="http://schemas.microsoft.com/office/drawing/2010/main" val="0"/>
              </a:ext>
            </a:extLst>
          </a:blip>
          <a:stretch>
            <a:fillRect/>
          </a:stretch>
        </p:blipFill>
        <p:spPr>
          <a:xfrm>
            <a:off x="8590208" y="3503054"/>
            <a:ext cx="3391950" cy="2501836"/>
          </a:xfrm>
          <a:prstGeom prst="rect">
            <a:avLst/>
          </a:prstGeom>
        </p:spPr>
      </p:pic>
    </p:spTree>
    <p:extLst>
      <p:ext uri="{BB962C8B-B14F-4D97-AF65-F5344CB8AC3E}">
        <p14:creationId xmlns:p14="http://schemas.microsoft.com/office/powerpoint/2010/main" val="260253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799" y="359101"/>
            <a:ext cx="5569057" cy="3392845"/>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stretch>
            <a:fillRect/>
          </a:stretch>
        </p:blipFill>
        <p:spPr>
          <a:xfrm>
            <a:off x="6259132" y="3052293"/>
            <a:ext cx="5718220" cy="3643230"/>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7135137" y="1347638"/>
            <a:ext cx="4237150" cy="707886"/>
          </a:xfrm>
          <a:prstGeom prst="rect">
            <a:avLst/>
          </a:prstGeom>
          <a:noFill/>
        </p:spPr>
        <p:txBody>
          <a:bodyPr wrap="square" rtlCol="0">
            <a:spAutoFit/>
          </a:bodyPr>
          <a:lstStyle/>
          <a:p>
            <a:pPr algn="ctr"/>
            <a:r>
              <a:rPr lang="en-US" sz="2000" b="1" dirty="0"/>
              <a:t>ĐUA THUYỀN RỒNG </a:t>
            </a:r>
          </a:p>
          <a:p>
            <a:pPr algn="ctr"/>
            <a:r>
              <a:rPr lang="en-US" sz="2000" b="1" dirty="0"/>
              <a:t>TRÊN BIỂN CÁT BÀ.</a:t>
            </a:r>
          </a:p>
        </p:txBody>
      </p:sp>
      <p:sp>
        <p:nvSpPr>
          <p:cNvPr id="7" name="Hexagon 6"/>
          <p:cNvSpPr/>
          <p:nvPr/>
        </p:nvSpPr>
        <p:spPr>
          <a:xfrm>
            <a:off x="170848" y="4873908"/>
            <a:ext cx="1867437" cy="1563129"/>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622641" y="4463847"/>
            <a:ext cx="1867437" cy="1549424"/>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3296" y="5038504"/>
            <a:ext cx="4237150" cy="400110"/>
          </a:xfrm>
          <a:prstGeom prst="rect">
            <a:avLst/>
          </a:prstGeom>
          <a:noFill/>
        </p:spPr>
        <p:txBody>
          <a:bodyPr wrap="square" rtlCol="0">
            <a:spAutoFit/>
          </a:bodyPr>
          <a:lstStyle/>
          <a:p>
            <a:pPr algn="ctr"/>
            <a:r>
              <a:rPr lang="en-US" sz="2000" b="1" dirty="0"/>
              <a:t>HỘI CHỌI TRÂU ĐỒ SƠN</a:t>
            </a:r>
          </a:p>
        </p:txBody>
      </p:sp>
      <p:sp>
        <p:nvSpPr>
          <p:cNvPr id="10" name="Hexagon 9"/>
          <p:cNvSpPr/>
          <p:nvPr/>
        </p:nvSpPr>
        <p:spPr>
          <a:xfrm>
            <a:off x="10135673" y="156216"/>
            <a:ext cx="1867437" cy="1563129"/>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9547699" y="588646"/>
            <a:ext cx="1867437" cy="1549424"/>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2437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ppt_x"/>
                                          </p:val>
                                        </p:tav>
                                        <p:tav tm="100000">
                                          <p:val>
                                            <p:strVal val="#ppt_x"/>
                                          </p:val>
                                        </p:tav>
                                      </p:tavLst>
                                    </p:anim>
                                    <p:anim calcmode="lin" valueType="num">
                                      <p:cBhvr additive="base">
                                        <p:cTn id="3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6" grpId="0"/>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1472338-5BFE-4325-BB9C-FA57355188F8}"/>
              </a:ext>
            </a:extLst>
          </p:cNvPr>
          <p:cNvSpPr/>
          <p:nvPr/>
        </p:nvSpPr>
        <p:spPr>
          <a:xfrm>
            <a:off x="5061166" y="2085592"/>
            <a:ext cx="4757748" cy="2123658"/>
          </a:xfrm>
          <a:prstGeom prst="rect">
            <a:avLst/>
          </a:prstGeom>
          <a:noFill/>
        </p:spPr>
        <p:txBody>
          <a:bodyPr wrap="square" lIns="91440" tIns="45720" rIns="91440" bIns="45720">
            <a:spAutoFit/>
          </a:bodyPr>
          <a:lstStyle/>
          <a:p>
            <a:pPr algn="ctr"/>
            <a:r>
              <a:rPr lang="en-US" sz="6600" b="1" cap="none" spc="0" dirty="0" err="1">
                <a:ln w="0"/>
                <a:solidFill>
                  <a:schemeClr val="accent1"/>
                </a:solidFill>
                <a:effectLst>
                  <a:outerShdw blurRad="38100" dist="25400" dir="5400000" algn="ctr" rotWithShape="0">
                    <a:srgbClr val="6E747A">
                      <a:alpha val="43000"/>
                    </a:srgbClr>
                  </a:outerShdw>
                </a:effectLst>
              </a:rPr>
              <a:t>Luyện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tập</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và</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vận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dụng</a:t>
            </a:r>
            <a:endParaRPr lang="vi-VN" sz="6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63120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46645" y="347960"/>
            <a:ext cx="4540025"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a:ln/>
                <a:solidFill>
                  <a:srgbClr val="A64E86"/>
                </a:solidFill>
                <a:effectLst/>
                <a:latin typeface="Tahoma" panose="020B0604030504040204" pitchFamily="34" charset="0"/>
                <a:cs typeface="Tahoma" panose="020B0604030504040204" pitchFamily="34" charset="0"/>
              </a:rPr>
              <a:t>LUẬT CHƠI</a:t>
            </a:r>
          </a:p>
        </p:txBody>
      </p:sp>
      <p:sp>
        <p:nvSpPr>
          <p:cNvPr id="2" name="TextBox 1"/>
          <p:cNvSpPr txBox="1"/>
          <p:nvPr/>
        </p:nvSpPr>
        <p:spPr>
          <a:xfrm>
            <a:off x="367697" y="1509501"/>
            <a:ext cx="5297923" cy="3539430"/>
          </a:xfrm>
          <a:prstGeom prst="rect">
            <a:avLst/>
          </a:prstGeom>
          <a:noFill/>
          <a:ln w="28575">
            <a:solidFill>
              <a:srgbClr val="002060"/>
            </a:solidFill>
          </a:ln>
        </p:spPr>
        <p:txBody>
          <a:bodyPr wrap="square" rtlCol="0">
            <a:spAutoFit/>
          </a:bodyPr>
          <a:lstStyle/>
          <a:p>
            <a:r>
              <a:rPr lang="en-US" sz="2800" dirty="0" err="1"/>
              <a:t>Có</a:t>
            </a:r>
            <a:r>
              <a:rPr lang="en-US" sz="2800" dirty="0"/>
              <a:t> 5 </a:t>
            </a:r>
            <a:r>
              <a:rPr lang="en-US" sz="2800" dirty="0" err="1"/>
              <a:t>câu</a:t>
            </a:r>
            <a:r>
              <a:rPr lang="en-US" sz="2800" dirty="0"/>
              <a:t> </a:t>
            </a:r>
            <a:r>
              <a:rPr lang="en-US" sz="2800" dirty="0" err="1"/>
              <a:t>hỏi</a:t>
            </a:r>
            <a:r>
              <a:rPr lang="en-US" sz="2800" dirty="0"/>
              <a:t>. </a:t>
            </a:r>
            <a:r>
              <a:rPr lang="en-US" sz="2800" dirty="0" err="1"/>
              <a:t>Trả</a:t>
            </a:r>
            <a:r>
              <a:rPr lang="en-US" sz="2800" dirty="0"/>
              <a:t> </a:t>
            </a:r>
            <a:r>
              <a:rPr lang="en-US" sz="2800" dirty="0" err="1"/>
              <a:t>lời</a:t>
            </a:r>
            <a:r>
              <a:rPr lang="en-US" sz="2800" dirty="0"/>
              <a:t> </a:t>
            </a:r>
            <a:r>
              <a:rPr lang="en-US" sz="2800" dirty="0" err="1"/>
              <a:t>đúng</a:t>
            </a:r>
            <a:r>
              <a:rPr lang="en-US" sz="2800" dirty="0"/>
              <a:t> </a:t>
            </a:r>
            <a:r>
              <a:rPr lang="en-US" sz="2800" dirty="0" err="1"/>
              <a:t>một</a:t>
            </a:r>
            <a:r>
              <a:rPr lang="en-US" sz="2800" dirty="0"/>
              <a:t> </a:t>
            </a:r>
            <a:r>
              <a:rPr lang="en-US" sz="2800" dirty="0" err="1"/>
              <a:t>câu</a:t>
            </a:r>
            <a:r>
              <a:rPr lang="en-US" sz="2800" dirty="0"/>
              <a:t> </a:t>
            </a:r>
            <a:r>
              <a:rPr lang="en-US" sz="2800" dirty="0" err="1"/>
              <a:t>bạn</a:t>
            </a:r>
            <a:r>
              <a:rPr lang="en-US" sz="2800" dirty="0"/>
              <a:t> </a:t>
            </a:r>
            <a:r>
              <a:rPr lang="en-US" sz="2800" dirty="0" err="1"/>
              <a:t>sẽ</a:t>
            </a:r>
            <a:r>
              <a:rPr lang="en-US" sz="2800" dirty="0"/>
              <a:t> </a:t>
            </a:r>
            <a:r>
              <a:rPr lang="en-US" sz="2800" dirty="0" err="1"/>
              <a:t>được</a:t>
            </a:r>
            <a:r>
              <a:rPr lang="en-US" sz="2800" dirty="0"/>
              <a:t> </a:t>
            </a:r>
            <a:r>
              <a:rPr lang="en-US" sz="2800" dirty="0" err="1"/>
              <a:t>chọn</a:t>
            </a:r>
            <a:r>
              <a:rPr lang="en-US" sz="2800" dirty="0"/>
              <a:t> </a:t>
            </a:r>
            <a:r>
              <a:rPr lang="en-US" sz="2800" dirty="0" err="1"/>
              <a:t>một</a:t>
            </a:r>
            <a:r>
              <a:rPr lang="en-US" sz="2800" dirty="0"/>
              <a:t> </a:t>
            </a:r>
            <a:r>
              <a:rPr lang="en-US" sz="2800" dirty="0" err="1"/>
              <a:t>món</a:t>
            </a:r>
            <a:r>
              <a:rPr lang="en-US" sz="2800" dirty="0"/>
              <a:t> </a:t>
            </a:r>
            <a:r>
              <a:rPr lang="en-US" sz="2800" dirty="0" err="1"/>
              <a:t>quà</a:t>
            </a:r>
            <a:r>
              <a:rPr lang="en-US" sz="2800" dirty="0"/>
              <a:t>. </a:t>
            </a:r>
            <a:r>
              <a:rPr lang="en-US" sz="2800" dirty="0" err="1"/>
              <a:t>Những</a:t>
            </a:r>
            <a:r>
              <a:rPr lang="en-US" sz="2800" dirty="0"/>
              <a:t> </a:t>
            </a:r>
            <a:r>
              <a:rPr lang="en-US" sz="2800" dirty="0" err="1"/>
              <a:t>món</a:t>
            </a:r>
            <a:r>
              <a:rPr lang="en-US" sz="2800" dirty="0"/>
              <a:t> </a:t>
            </a:r>
            <a:r>
              <a:rPr lang="en-US" sz="2800" dirty="0" err="1"/>
              <a:t>quà</a:t>
            </a:r>
            <a:r>
              <a:rPr lang="en-US" sz="2800" dirty="0"/>
              <a:t> </a:t>
            </a:r>
            <a:r>
              <a:rPr lang="en-US" sz="2800" dirty="0" err="1"/>
              <a:t>này</a:t>
            </a:r>
            <a:r>
              <a:rPr lang="en-US" sz="2800" dirty="0"/>
              <a:t> </a:t>
            </a:r>
            <a:r>
              <a:rPr lang="en-US" sz="2800" dirty="0" err="1"/>
              <a:t>sẽ</a:t>
            </a:r>
            <a:r>
              <a:rPr lang="en-US" sz="2800" dirty="0"/>
              <a:t> </a:t>
            </a:r>
            <a:r>
              <a:rPr lang="en-US" sz="2800" dirty="0" err="1"/>
              <a:t>là</a:t>
            </a:r>
            <a:r>
              <a:rPr lang="en-US" sz="2800" dirty="0"/>
              <a:t> </a:t>
            </a:r>
            <a:r>
              <a:rPr lang="en-US" sz="2800" dirty="0" err="1"/>
              <a:t>tài</a:t>
            </a:r>
            <a:r>
              <a:rPr lang="en-US" sz="2800" dirty="0"/>
              <a:t> </a:t>
            </a:r>
            <a:r>
              <a:rPr lang="en-US" sz="2800" dirty="0" err="1"/>
              <a:t>sản</a:t>
            </a:r>
            <a:r>
              <a:rPr lang="en-US" sz="2800" dirty="0"/>
              <a:t> </a:t>
            </a:r>
            <a:r>
              <a:rPr lang="en-US" sz="2800" dirty="0" err="1"/>
              <a:t>tích</a:t>
            </a:r>
            <a:r>
              <a:rPr lang="en-US" sz="2800" dirty="0"/>
              <a:t> </a:t>
            </a:r>
            <a:r>
              <a:rPr lang="en-US" sz="2800" dirty="0" err="1"/>
              <a:t>lũy</a:t>
            </a:r>
            <a:r>
              <a:rPr lang="en-US" sz="2800" dirty="0"/>
              <a:t> </a:t>
            </a:r>
            <a:r>
              <a:rPr lang="en-US" sz="2800" dirty="0" err="1"/>
              <a:t>của</a:t>
            </a:r>
            <a:r>
              <a:rPr lang="en-US" sz="2800" dirty="0"/>
              <a:t> </a:t>
            </a:r>
            <a:r>
              <a:rPr lang="en-US" sz="2800" dirty="0" err="1"/>
              <a:t>bạn</a:t>
            </a:r>
            <a:r>
              <a:rPr lang="en-US" sz="2800" dirty="0"/>
              <a:t> </a:t>
            </a:r>
            <a:r>
              <a:rPr lang="en-US" sz="2800" dirty="0" err="1"/>
              <a:t>hoặc</a:t>
            </a:r>
            <a:r>
              <a:rPr lang="en-US" sz="2800" dirty="0"/>
              <a:t> </a:t>
            </a:r>
            <a:r>
              <a:rPr lang="en-US" sz="2800" dirty="0" err="1"/>
              <a:t>của</a:t>
            </a:r>
            <a:r>
              <a:rPr lang="en-US" sz="2800" dirty="0"/>
              <a:t> </a:t>
            </a:r>
            <a:r>
              <a:rPr lang="en-US" sz="2800" dirty="0" err="1"/>
              <a:t>đội</a:t>
            </a:r>
            <a:r>
              <a:rPr lang="en-US" sz="2800" dirty="0"/>
              <a:t> </a:t>
            </a:r>
            <a:r>
              <a:rPr lang="en-US" sz="2800" dirty="0" err="1"/>
              <a:t>bạn</a:t>
            </a:r>
            <a:r>
              <a:rPr lang="en-US" sz="2800" dirty="0"/>
              <a:t> </a:t>
            </a:r>
            <a:r>
              <a:rPr lang="en-US" sz="2800" dirty="0" err="1"/>
              <a:t>trong</a:t>
            </a:r>
            <a:r>
              <a:rPr lang="en-US" sz="2800" dirty="0"/>
              <a:t> </a:t>
            </a:r>
            <a:r>
              <a:rPr lang="en-US" sz="2800" dirty="0" err="1"/>
              <a:t>suốt</a:t>
            </a:r>
            <a:r>
              <a:rPr lang="en-US" sz="2800" dirty="0"/>
              <a:t> </a:t>
            </a:r>
            <a:r>
              <a:rPr lang="en-US" sz="2800" dirty="0" err="1"/>
              <a:t>chủ</a:t>
            </a:r>
            <a:r>
              <a:rPr lang="en-US" sz="2800" dirty="0"/>
              <a:t> </a:t>
            </a:r>
            <a:r>
              <a:rPr lang="en-US" sz="2800" dirty="0" err="1"/>
              <a:t>đề</a:t>
            </a:r>
            <a:r>
              <a:rPr lang="en-US" sz="2800" dirty="0"/>
              <a:t>. </a:t>
            </a:r>
            <a:r>
              <a:rPr lang="en-US" sz="2800" dirty="0" err="1"/>
              <a:t>Bạn</a:t>
            </a:r>
            <a:r>
              <a:rPr lang="en-US" sz="2800" dirty="0"/>
              <a:t> </a:t>
            </a:r>
            <a:r>
              <a:rPr lang="en-US" sz="2800" dirty="0" err="1"/>
              <a:t>có</a:t>
            </a:r>
            <a:r>
              <a:rPr lang="en-US" sz="2800" dirty="0"/>
              <a:t> </a:t>
            </a:r>
            <a:r>
              <a:rPr lang="en-US" sz="2800" dirty="0" err="1"/>
              <a:t>quyền</a:t>
            </a:r>
            <a:r>
              <a:rPr lang="en-US" sz="2800" dirty="0"/>
              <a:t> </a:t>
            </a:r>
            <a:r>
              <a:rPr lang="en-US" sz="2800" dirty="0" err="1"/>
              <a:t>đổi</a:t>
            </a:r>
            <a:r>
              <a:rPr lang="en-US" sz="2800" dirty="0"/>
              <a:t> </a:t>
            </a:r>
            <a:r>
              <a:rPr lang="en-US" sz="2800" dirty="0" err="1"/>
              <a:t>quà</a:t>
            </a:r>
            <a:r>
              <a:rPr lang="en-US" sz="2800" dirty="0"/>
              <a:t> </a:t>
            </a:r>
            <a:r>
              <a:rPr lang="en-US" sz="2800" dirty="0" err="1"/>
              <a:t>lấy</a:t>
            </a:r>
            <a:r>
              <a:rPr lang="en-US" sz="2800" dirty="0"/>
              <a:t> </a:t>
            </a:r>
            <a:r>
              <a:rPr lang="en-US" sz="2800" dirty="0" err="1"/>
              <a:t>gợi</a:t>
            </a:r>
            <a:r>
              <a:rPr lang="en-US" sz="2800" dirty="0"/>
              <a:t> ý, </a:t>
            </a:r>
            <a:r>
              <a:rPr lang="en-US" sz="2800" dirty="0" err="1"/>
              <a:t>cộng</a:t>
            </a:r>
            <a:r>
              <a:rPr lang="en-US" sz="2800" dirty="0"/>
              <a:t> </a:t>
            </a:r>
            <a:r>
              <a:rPr lang="en-US" sz="2800" dirty="0" err="1"/>
              <a:t>điểm</a:t>
            </a:r>
            <a:r>
              <a:rPr lang="en-US" sz="2800" dirty="0"/>
              <a:t> </a:t>
            </a:r>
            <a:r>
              <a:rPr lang="en-US" sz="2800" dirty="0" err="1"/>
              <a:t>đổi</a:t>
            </a:r>
            <a:r>
              <a:rPr lang="en-US" sz="2800" dirty="0"/>
              <a:t> </a:t>
            </a:r>
            <a:r>
              <a:rPr lang="en-US" sz="2800" dirty="0" err="1"/>
              <a:t>nhiệm</a:t>
            </a:r>
            <a:r>
              <a:rPr lang="en-US" sz="2800" dirty="0"/>
              <a:t> </a:t>
            </a:r>
            <a:r>
              <a:rPr lang="en-US" sz="2800" dirty="0" err="1"/>
              <a:t>vụ</a:t>
            </a:r>
            <a:r>
              <a:rPr lang="en-US" sz="2800" dirty="0"/>
              <a:t> </a:t>
            </a:r>
            <a:r>
              <a:rPr lang="en-US" sz="2800" dirty="0" err="1"/>
              <a:t>nếu</a:t>
            </a:r>
            <a:r>
              <a:rPr lang="en-US" sz="2800" dirty="0"/>
              <a:t> </a:t>
            </a:r>
            <a:r>
              <a:rPr lang="en-US" sz="2800" dirty="0" err="1"/>
              <a:t>gặp</a:t>
            </a:r>
            <a:r>
              <a:rPr lang="en-US" sz="2800" dirty="0"/>
              <a:t> </a:t>
            </a:r>
            <a:r>
              <a:rPr lang="en-US" sz="2800" dirty="0" err="1"/>
              <a:t>khó</a:t>
            </a:r>
            <a:r>
              <a:rPr lang="en-US" sz="2800" dirty="0"/>
              <a:t> </a:t>
            </a:r>
            <a:r>
              <a:rPr lang="en-US" sz="2800" dirty="0" err="1"/>
              <a:t>khăn</a:t>
            </a:r>
            <a:r>
              <a:rPr lang="en-US" sz="2800" dirty="0"/>
              <a:t> </a:t>
            </a:r>
            <a:r>
              <a:rPr lang="en-US" sz="2800" dirty="0" err="1"/>
              <a:t>trong</a:t>
            </a:r>
            <a:r>
              <a:rPr lang="en-US" sz="2800" dirty="0"/>
              <a:t> </a:t>
            </a:r>
            <a:r>
              <a:rPr lang="en-US" sz="2800" dirty="0" err="1"/>
              <a:t>quá</a:t>
            </a:r>
            <a:r>
              <a:rPr lang="en-US" sz="2800" dirty="0"/>
              <a:t> </a:t>
            </a:r>
            <a:r>
              <a:rPr lang="en-US" sz="2800" dirty="0" err="1"/>
              <a:t>trình</a:t>
            </a:r>
            <a:r>
              <a:rPr lang="en-US" sz="2800" dirty="0"/>
              <a:t> </a:t>
            </a:r>
            <a:r>
              <a:rPr lang="en-US" sz="2800" dirty="0" err="1"/>
              <a:t>học</a:t>
            </a:r>
            <a:r>
              <a:rPr lang="en-US" sz="2800" dirty="0"/>
              <a:t>. </a:t>
            </a:r>
          </a:p>
        </p:txBody>
      </p:sp>
      <p:pic>
        <p:nvPicPr>
          <p:cNvPr id="3" name="Picture 2"/>
          <p:cNvPicPr>
            <a:picLocks noChangeAspect="1"/>
          </p:cNvPicPr>
          <p:nvPr/>
        </p:nvPicPr>
        <p:blipFill>
          <a:blip r:embed="rId3"/>
          <a:stretch>
            <a:fillRect/>
          </a:stretch>
        </p:blipFill>
        <p:spPr>
          <a:xfrm>
            <a:off x="367697" y="5340687"/>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Tree>
    <p:extLst>
      <p:ext uri="{BB962C8B-B14F-4D97-AF65-F5344CB8AC3E}">
        <p14:creationId xmlns:p14="http://schemas.microsoft.com/office/powerpoint/2010/main" val="135972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8851" descr="封面1"/>
          <p:cNvPicPr>
            <a:picLocks noChangeAspect="1"/>
          </p:cNvPicPr>
          <p:nvPr/>
        </p:nvPicPr>
        <p:blipFill>
          <a:blip r:embed="rId2"/>
          <a:stretch>
            <a:fillRect/>
          </a:stretch>
        </p:blipFill>
        <p:spPr>
          <a:xfrm>
            <a:off x="251274" y="584289"/>
            <a:ext cx="11940726" cy="6273711"/>
          </a:xfrm>
          <a:prstGeom prst="rect">
            <a:avLst/>
          </a:prstGeom>
          <a:noFill/>
          <a:ln w="9525">
            <a:noFill/>
          </a:ln>
        </p:spPr>
      </p:pic>
      <p:sp>
        <p:nvSpPr>
          <p:cNvPr id="3" name="TextBox 2"/>
          <p:cNvSpPr txBox="1"/>
          <p:nvPr/>
        </p:nvSpPr>
        <p:spPr>
          <a:xfrm>
            <a:off x="3072056" y="1651160"/>
            <a:ext cx="5808372" cy="3539430"/>
          </a:xfrm>
          <a:prstGeom prst="rect">
            <a:avLst/>
          </a:prstGeom>
          <a:noFill/>
        </p:spPr>
        <p:txBody>
          <a:bodyPr wrap="square" rtlCol="0">
            <a:spAutoFit/>
          </a:bodyPr>
          <a:lstStyle/>
          <a:p>
            <a:r>
              <a:rPr lang="en-US" sz="2800" dirty="0"/>
              <a:t>LUẬT CHƠI: </a:t>
            </a:r>
          </a:p>
          <a:p>
            <a:pPr marL="285750" indent="-285750">
              <a:buFontTx/>
              <a:buChar char="-"/>
            </a:pPr>
            <a:r>
              <a:rPr lang="en-US" sz="2800" dirty="0" err="1"/>
              <a:t>Em</a:t>
            </a:r>
            <a:r>
              <a:rPr lang="en-US" sz="2800" dirty="0"/>
              <a:t> </a:t>
            </a:r>
            <a:r>
              <a:rPr lang="en-US" sz="2800" dirty="0" err="1"/>
              <a:t>hãy</a:t>
            </a:r>
            <a:r>
              <a:rPr lang="en-US" sz="2800" dirty="0"/>
              <a:t> </a:t>
            </a:r>
            <a:r>
              <a:rPr lang="en-US" sz="2800" dirty="0" err="1"/>
              <a:t>viết</a:t>
            </a:r>
            <a:r>
              <a:rPr lang="en-US" sz="2800" dirty="0"/>
              <a:t> </a:t>
            </a:r>
            <a:r>
              <a:rPr lang="en-US" sz="2800" dirty="0" err="1"/>
              <a:t>số</a:t>
            </a:r>
            <a:r>
              <a:rPr lang="en-US" sz="2800" dirty="0"/>
              <a:t> </a:t>
            </a:r>
            <a:r>
              <a:rPr lang="en-US" sz="2800" dirty="0" err="1"/>
              <a:t>thứ</a:t>
            </a:r>
            <a:r>
              <a:rPr lang="en-US" sz="2800" dirty="0"/>
              <a:t> </a:t>
            </a:r>
            <a:r>
              <a:rPr lang="en-US" sz="2800" dirty="0" err="1"/>
              <a:t>tự</a:t>
            </a:r>
            <a:r>
              <a:rPr lang="en-US" sz="2800" dirty="0"/>
              <a:t> </a:t>
            </a:r>
            <a:r>
              <a:rPr lang="en-US" sz="2800" dirty="0" err="1"/>
              <a:t>từ</a:t>
            </a:r>
            <a:r>
              <a:rPr lang="en-US" sz="2800" dirty="0"/>
              <a:t> 1 </a:t>
            </a:r>
            <a:r>
              <a:rPr lang="en-US" sz="2800" dirty="0" err="1"/>
              <a:t>đến</a:t>
            </a:r>
            <a:r>
              <a:rPr lang="en-US" sz="2800" dirty="0"/>
              <a:t> 10 </a:t>
            </a:r>
            <a:r>
              <a:rPr lang="en-US" sz="2800" dirty="0" err="1"/>
              <a:t>theo</a:t>
            </a:r>
            <a:r>
              <a:rPr lang="en-US" sz="2800" dirty="0"/>
              <a:t> </a:t>
            </a:r>
            <a:r>
              <a:rPr lang="en-US" sz="2800" dirty="0" err="1"/>
              <a:t>chiều</a:t>
            </a:r>
            <a:r>
              <a:rPr lang="en-US" sz="2800" dirty="0"/>
              <a:t> </a:t>
            </a:r>
            <a:r>
              <a:rPr lang="en-US" sz="2800" dirty="0" err="1"/>
              <a:t>dọc</a:t>
            </a:r>
            <a:r>
              <a:rPr lang="en-US" sz="2800" dirty="0"/>
              <a:t> </a:t>
            </a:r>
            <a:r>
              <a:rPr lang="en-US" sz="2800" dirty="0" err="1"/>
              <a:t>vào</a:t>
            </a:r>
            <a:r>
              <a:rPr lang="en-US" sz="2800" dirty="0"/>
              <a:t> </a:t>
            </a:r>
            <a:r>
              <a:rPr lang="en-US" sz="2800" dirty="0" err="1"/>
              <a:t>vở</a:t>
            </a:r>
            <a:r>
              <a:rPr lang="en-US" sz="2800" dirty="0"/>
              <a:t>. </a:t>
            </a:r>
            <a:r>
              <a:rPr lang="en-US" sz="2800" dirty="0" err="1"/>
              <a:t>Mỗi</a:t>
            </a:r>
            <a:r>
              <a:rPr lang="en-US" sz="2800" dirty="0"/>
              <a:t> </a:t>
            </a:r>
            <a:r>
              <a:rPr lang="en-US" sz="2800" dirty="0" err="1"/>
              <a:t>câu</a:t>
            </a:r>
            <a:r>
              <a:rPr lang="en-US" sz="2800" dirty="0"/>
              <a:t> </a:t>
            </a:r>
            <a:r>
              <a:rPr lang="en-US" sz="2800" dirty="0" err="1"/>
              <a:t>trả</a:t>
            </a:r>
            <a:r>
              <a:rPr lang="en-US" sz="2800" dirty="0"/>
              <a:t> </a:t>
            </a:r>
            <a:r>
              <a:rPr lang="en-US" sz="2800" dirty="0" err="1"/>
              <a:t>lời</a:t>
            </a:r>
            <a:r>
              <a:rPr lang="en-US" sz="2800" dirty="0"/>
              <a:t> </a:t>
            </a:r>
            <a:r>
              <a:rPr lang="en-US" sz="2800" dirty="0" err="1"/>
              <a:t>đúng</a:t>
            </a:r>
            <a:r>
              <a:rPr lang="en-US" sz="2800" dirty="0"/>
              <a:t> </a:t>
            </a:r>
            <a:r>
              <a:rPr lang="en-US" sz="2800" dirty="0" err="1"/>
              <a:t>được</a:t>
            </a:r>
            <a:r>
              <a:rPr lang="en-US" sz="2800" dirty="0"/>
              <a:t> </a:t>
            </a:r>
            <a:r>
              <a:rPr lang="en-US" sz="2800" dirty="0" err="1"/>
              <a:t>tính</a:t>
            </a:r>
            <a:r>
              <a:rPr lang="en-US" sz="2800" dirty="0"/>
              <a:t> 1 </a:t>
            </a:r>
            <a:r>
              <a:rPr lang="en-US" sz="2800" dirty="0" err="1"/>
              <a:t>điểm</a:t>
            </a:r>
            <a:r>
              <a:rPr lang="en-US" sz="2800" dirty="0"/>
              <a:t>.</a:t>
            </a:r>
          </a:p>
          <a:p>
            <a:pPr marL="285750" indent="-285750">
              <a:buFontTx/>
              <a:buChar char="-"/>
            </a:pPr>
            <a:r>
              <a:rPr lang="en-US" sz="2800" dirty="0" err="1"/>
              <a:t>Sẽ</a:t>
            </a:r>
            <a:r>
              <a:rPr lang="en-US" sz="2800" dirty="0"/>
              <a:t> </a:t>
            </a:r>
            <a:r>
              <a:rPr lang="en-US" sz="2800" dirty="0" err="1"/>
              <a:t>có</a:t>
            </a:r>
            <a:r>
              <a:rPr lang="en-US" sz="2800" dirty="0"/>
              <a:t> </a:t>
            </a:r>
            <a:r>
              <a:rPr lang="en-US" sz="2800" dirty="0" err="1"/>
              <a:t>mười</a:t>
            </a:r>
            <a:r>
              <a:rPr lang="en-US" sz="2800" dirty="0"/>
              <a:t> </a:t>
            </a:r>
            <a:r>
              <a:rPr lang="en-US" sz="2800" dirty="0" err="1"/>
              <a:t>câu</a:t>
            </a:r>
            <a:r>
              <a:rPr lang="en-US" sz="2800" dirty="0"/>
              <a:t> </a:t>
            </a:r>
            <a:r>
              <a:rPr lang="en-US" sz="2800" dirty="0" err="1"/>
              <a:t>hỏi</a:t>
            </a:r>
            <a:r>
              <a:rPr lang="en-US" sz="2800" dirty="0"/>
              <a:t>. </a:t>
            </a:r>
            <a:r>
              <a:rPr lang="en-US" sz="2800" dirty="0" err="1"/>
              <a:t>Em</a:t>
            </a:r>
            <a:r>
              <a:rPr lang="en-US" sz="2800" dirty="0"/>
              <a:t> </a:t>
            </a:r>
            <a:r>
              <a:rPr lang="en-US" sz="2800" dirty="0" err="1"/>
              <a:t>hãy</a:t>
            </a:r>
            <a:r>
              <a:rPr lang="en-US" sz="2800" dirty="0"/>
              <a:t> </a:t>
            </a:r>
            <a:r>
              <a:rPr lang="en-US" sz="2800" dirty="0" err="1"/>
              <a:t>viết</a:t>
            </a:r>
            <a:r>
              <a:rPr lang="en-US" sz="2800" dirty="0"/>
              <a:t> </a:t>
            </a:r>
            <a:r>
              <a:rPr lang="en-US" sz="2800" dirty="0" err="1"/>
              <a:t>đáp</a:t>
            </a:r>
            <a:r>
              <a:rPr lang="en-US" sz="2800" dirty="0"/>
              <a:t> </a:t>
            </a:r>
            <a:r>
              <a:rPr lang="en-US" sz="2800" dirty="0" err="1"/>
              <a:t>án</a:t>
            </a:r>
            <a:r>
              <a:rPr lang="en-US" sz="2800" dirty="0"/>
              <a:t> </a:t>
            </a:r>
            <a:r>
              <a:rPr lang="en-US" sz="2800" dirty="0" err="1"/>
              <a:t>bên</a:t>
            </a:r>
            <a:r>
              <a:rPr lang="en-US" sz="2800" dirty="0"/>
              <a:t> </a:t>
            </a:r>
            <a:r>
              <a:rPr lang="en-US" sz="2800" dirty="0" err="1"/>
              <a:t>cạnh</a:t>
            </a:r>
            <a:r>
              <a:rPr lang="en-US" sz="2800" dirty="0"/>
              <a:t> </a:t>
            </a:r>
            <a:r>
              <a:rPr lang="en-US" sz="2800" dirty="0" err="1"/>
              <a:t>số</a:t>
            </a:r>
            <a:r>
              <a:rPr lang="en-US" sz="2800" dirty="0"/>
              <a:t> </a:t>
            </a:r>
            <a:r>
              <a:rPr lang="en-US" sz="2800" dirty="0" err="1"/>
              <a:t>thứ</a:t>
            </a:r>
            <a:r>
              <a:rPr lang="en-US" sz="2800" dirty="0"/>
              <a:t> </a:t>
            </a:r>
            <a:r>
              <a:rPr lang="en-US" sz="2800" dirty="0" err="1"/>
              <a:t>tự</a:t>
            </a:r>
            <a:r>
              <a:rPr lang="en-US" sz="2800" dirty="0"/>
              <a:t> </a:t>
            </a:r>
            <a:r>
              <a:rPr lang="en-US" sz="2800" dirty="0" err="1"/>
              <a:t>câu</a:t>
            </a:r>
            <a:r>
              <a:rPr lang="en-US" sz="2800" dirty="0"/>
              <a:t> </a:t>
            </a:r>
            <a:r>
              <a:rPr lang="en-US" sz="2800" dirty="0" err="1"/>
              <a:t>hỏi</a:t>
            </a:r>
            <a:r>
              <a:rPr lang="en-US" sz="2800" dirty="0"/>
              <a:t>. </a:t>
            </a:r>
            <a:r>
              <a:rPr lang="en-US" sz="2800" dirty="0" err="1"/>
              <a:t>Chỉ</a:t>
            </a:r>
            <a:r>
              <a:rPr lang="en-US" sz="2800" dirty="0"/>
              <a:t> </a:t>
            </a:r>
            <a:r>
              <a:rPr lang="en-US" sz="2800" dirty="0" err="1"/>
              <a:t>được</a:t>
            </a:r>
            <a:r>
              <a:rPr lang="en-US" sz="2800" dirty="0"/>
              <a:t> </a:t>
            </a:r>
            <a:r>
              <a:rPr lang="en-US" sz="2800" dirty="0" err="1"/>
              <a:t>viết</a:t>
            </a:r>
            <a:r>
              <a:rPr lang="en-US" sz="2800" dirty="0"/>
              <a:t> 1 </a:t>
            </a:r>
            <a:r>
              <a:rPr lang="en-US" sz="2800" dirty="0" err="1"/>
              <a:t>lần</a:t>
            </a:r>
            <a:r>
              <a:rPr lang="en-US" sz="2800" dirty="0"/>
              <a:t>, </a:t>
            </a:r>
            <a:r>
              <a:rPr lang="en-US" sz="2800" dirty="0" err="1"/>
              <a:t>không</a:t>
            </a:r>
            <a:r>
              <a:rPr lang="en-US" sz="2800" dirty="0"/>
              <a:t> </a:t>
            </a:r>
            <a:r>
              <a:rPr lang="en-US" sz="2800" dirty="0" err="1"/>
              <a:t>tính</a:t>
            </a:r>
            <a:r>
              <a:rPr lang="en-US" sz="2800" dirty="0"/>
              <a:t> </a:t>
            </a:r>
            <a:r>
              <a:rPr lang="en-US" sz="2800" dirty="0" err="1"/>
              <a:t>đáp</a:t>
            </a:r>
            <a:r>
              <a:rPr lang="en-US" sz="2800" dirty="0"/>
              <a:t> </a:t>
            </a:r>
            <a:r>
              <a:rPr lang="en-US" sz="2800" dirty="0" err="1"/>
              <a:t>án</a:t>
            </a:r>
            <a:r>
              <a:rPr lang="en-US" sz="2800" dirty="0"/>
              <a:t> </a:t>
            </a:r>
            <a:r>
              <a:rPr lang="en-US" sz="2800" dirty="0" err="1"/>
              <a:t>tẩy</a:t>
            </a:r>
            <a:r>
              <a:rPr lang="en-US" sz="2800" dirty="0"/>
              <a:t>, </a:t>
            </a:r>
            <a:r>
              <a:rPr lang="en-US" sz="2800" dirty="0" err="1"/>
              <a:t>xóa</a:t>
            </a:r>
            <a:r>
              <a:rPr lang="en-US" sz="2800" dirty="0"/>
              <a:t>.</a:t>
            </a:r>
          </a:p>
        </p:txBody>
      </p:sp>
    </p:spTree>
    <p:extLst>
      <p:ext uri="{BB962C8B-B14F-4D97-AF65-F5344CB8AC3E}">
        <p14:creationId xmlns:p14="http://schemas.microsoft.com/office/powerpoint/2010/main" val="4390567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6" action="ppaction://hlinksldjump"/>
          </p:cNvPr>
          <p:cNvSpPr/>
          <p:nvPr/>
        </p:nvSpPr>
        <p:spPr>
          <a:xfrm>
            <a:off x="8155546" y="5717384"/>
            <a:ext cx="2231175"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5" dirty="0" err="1">
                <a:solidFill>
                  <a:srgbClr val="FF0000"/>
                </a:solidFill>
              </a:rPr>
              <a:t>Chơi</a:t>
            </a:r>
            <a:endParaRPr lang="en-US" sz="4055" dirty="0">
              <a:solidFill>
                <a:srgbClr val="FF0000"/>
              </a:solidFill>
            </a:endParaRPr>
          </a:p>
        </p:txBody>
      </p:sp>
      <p:sp>
        <p:nvSpPr>
          <p:cNvPr id="7" name="TextBox 6"/>
          <p:cNvSpPr txBox="1"/>
          <p:nvPr/>
        </p:nvSpPr>
        <p:spPr>
          <a:xfrm rot="20557504">
            <a:off x="2820042" y="4179566"/>
            <a:ext cx="7772391" cy="1132169"/>
          </a:xfrm>
          <a:prstGeom prst="rect">
            <a:avLst/>
          </a:prstGeom>
          <a:noFill/>
        </p:spPr>
        <p:txBody>
          <a:bodyPr wrap="square" rtlCol="0">
            <a:spAutoFit/>
          </a:bodyPr>
          <a:lstStyle/>
          <a:p>
            <a:pPr algn="ctr"/>
            <a:r>
              <a:rPr lang="en-US" sz="6757" dirty="0" err="1"/>
              <a:t>Cánh</a:t>
            </a:r>
            <a:r>
              <a:rPr lang="en-US" sz="6757" dirty="0"/>
              <a:t> </a:t>
            </a:r>
            <a:r>
              <a:rPr lang="en-US" sz="6757" dirty="0" err="1"/>
              <a:t>cụt</a:t>
            </a:r>
            <a:r>
              <a:rPr lang="en-US" sz="6757" dirty="0"/>
              <a:t> </a:t>
            </a:r>
            <a:r>
              <a:rPr lang="en-US" sz="6757" dirty="0" err="1"/>
              <a:t>về</a:t>
            </a:r>
            <a:r>
              <a:rPr lang="en-US" sz="6757" dirty="0"/>
              <a:t> </a:t>
            </a:r>
            <a:r>
              <a:rPr lang="en-US" sz="6757" dirty="0" err="1"/>
              <a:t>nhà</a:t>
            </a:r>
            <a:endParaRPr lang="en-US" sz="6757" dirty="0"/>
          </a:p>
        </p:txBody>
      </p:sp>
      <p:pic>
        <p:nvPicPr>
          <p:cNvPr id="8"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7"/>
          <a:stretch>
            <a:fillRect/>
          </a:stretch>
        </p:blipFill>
        <p:spPr>
          <a:xfrm>
            <a:off x="12482816" y="5860408"/>
            <a:ext cx="457677" cy="457677"/>
          </a:xfrm>
          <a:prstGeom prst="rect">
            <a:avLst/>
          </a:prstGeom>
        </p:spPr>
      </p:pic>
    </p:spTree>
    <p:extLst>
      <p:ext uri="{BB962C8B-B14F-4D97-AF65-F5344CB8AC3E}">
        <p14:creationId xmlns:p14="http://schemas.microsoft.com/office/powerpoint/2010/main" val="2306408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4"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928941"/>
            <a:ext cx="12192000" cy="3929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61951"/>
            <a:ext cx="9201013" cy="6343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92974"/>
            <a:ext cx="12192000"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92290" y="1947710"/>
            <a:ext cx="6589713"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601" y="2000251"/>
            <a:ext cx="3240087"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2000251"/>
            <a:ext cx="4724400"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187" y="1143002"/>
            <a:ext cx="1123951" cy="13589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624" y="1095901"/>
            <a:ext cx="1327149" cy="13525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3806" y="3694113"/>
            <a:ext cx="104775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449" y="1120535"/>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434" y="1047709"/>
            <a:ext cx="927100"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3658199" y="3700463"/>
            <a:ext cx="936876"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5464" y="3753747"/>
            <a:ext cx="1149349" cy="13398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0395" y="3683321"/>
            <a:ext cx="1197595" cy="12205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hlinkClick r:id="rId16" action="ppaction://hlinksldjump"/>
          </p:cNvPr>
          <p:cNvSpPr/>
          <p:nvPr/>
        </p:nvSpPr>
        <p:spPr>
          <a:xfrm>
            <a:off x="1675088" y="658469"/>
            <a:ext cx="1144315" cy="3594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Vị</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trí</a:t>
            </a:r>
            <a:endParaRPr lang="en-US" sz="1501" b="1" dirty="0">
              <a:solidFill>
                <a:srgbClr val="0000FF"/>
              </a:solidFill>
              <a:latin typeface="Arial" panose="020B0604020202020204" pitchFamily="34" charset="0"/>
              <a:cs typeface="Arial" panose="020B0604020202020204" pitchFamily="34" charset="0"/>
            </a:endParaRPr>
          </a:p>
        </p:txBody>
      </p:sp>
      <p:sp>
        <p:nvSpPr>
          <p:cNvPr id="96" name="Rounded Rectangle 95">
            <a:hlinkClick r:id="rId7" action="ppaction://hlinksldjump"/>
          </p:cNvPr>
          <p:cNvSpPr/>
          <p:nvPr/>
        </p:nvSpPr>
        <p:spPr>
          <a:xfrm>
            <a:off x="3806839" y="664975"/>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Giới</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hạn</a:t>
            </a:r>
            <a:endParaRPr lang="en-US" sz="1501" b="1" dirty="0">
              <a:solidFill>
                <a:srgbClr val="0000FF"/>
              </a:solidFill>
              <a:latin typeface="Arial" panose="020B0604020202020204" pitchFamily="34" charset="0"/>
              <a:cs typeface="Arial" panose="020B0604020202020204" pitchFamily="34" charset="0"/>
            </a:endParaRPr>
          </a:p>
        </p:txBody>
      </p:sp>
      <p:sp>
        <p:nvSpPr>
          <p:cNvPr id="97" name="Rounded Rectangle 96">
            <a:hlinkClick r:id="rId17" action="ppaction://hlinksldjump"/>
          </p:cNvPr>
          <p:cNvSpPr/>
          <p:nvPr/>
        </p:nvSpPr>
        <p:spPr>
          <a:xfrm>
            <a:off x="5958789" y="662569"/>
            <a:ext cx="1144315" cy="3839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Địa</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hình</a:t>
            </a:r>
            <a:endParaRPr lang="en-US" sz="1501" b="1" dirty="0">
              <a:solidFill>
                <a:srgbClr val="0000FF"/>
              </a:solidFill>
              <a:latin typeface="Arial" panose="020B0604020202020204" pitchFamily="34" charset="0"/>
              <a:cs typeface="Arial" panose="020B0604020202020204" pitchFamily="34" charset="0"/>
            </a:endParaRPr>
          </a:p>
        </p:txBody>
      </p:sp>
      <p:sp>
        <p:nvSpPr>
          <p:cNvPr id="98" name="Rounded Rectangle 97">
            <a:hlinkClick r:id="rId18" action="ppaction://hlinksldjump"/>
          </p:cNvPr>
          <p:cNvSpPr/>
          <p:nvPr/>
        </p:nvSpPr>
        <p:spPr>
          <a:xfrm>
            <a:off x="7767266" y="665491"/>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Khí</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sp>
        <p:nvSpPr>
          <p:cNvPr id="99" name="Rounded Rectangle 98">
            <a:hlinkClick r:id="rId19" action="ppaction://hlinksldjump"/>
          </p:cNvPr>
          <p:cNvSpPr/>
          <p:nvPr/>
        </p:nvSpPr>
        <p:spPr>
          <a:xfrm>
            <a:off x="3620101" y="3273082"/>
            <a:ext cx="1144315" cy="40833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Tài</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nguyên</a:t>
            </a:r>
            <a:r>
              <a:rPr lang="en-US" sz="1501" b="1" dirty="0">
                <a:solidFill>
                  <a:srgbClr val="0000FF"/>
                </a:solidFill>
                <a:latin typeface="Arial" panose="020B0604020202020204" pitchFamily="34" charset="0"/>
                <a:cs typeface="Arial" panose="020B0604020202020204" pitchFamily="34" charset="0"/>
              </a:rPr>
              <a:t> </a:t>
            </a:r>
          </a:p>
        </p:txBody>
      </p:sp>
      <p:sp>
        <p:nvSpPr>
          <p:cNvPr id="100" name="Rounded Rectangle 99">
            <a:hlinkClick r:id="rId20" action="ppaction://hlinksldjump"/>
          </p:cNvPr>
          <p:cNvSpPr/>
          <p:nvPr/>
        </p:nvSpPr>
        <p:spPr>
          <a:xfrm>
            <a:off x="5830751" y="3286744"/>
            <a:ext cx="1144315" cy="35656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Dân</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cư</a:t>
            </a:r>
            <a:endParaRPr lang="en-US" sz="1501" b="1" dirty="0">
              <a:solidFill>
                <a:srgbClr val="0000FF"/>
              </a:solidFill>
              <a:latin typeface="Arial" panose="020B0604020202020204" pitchFamily="34" charset="0"/>
              <a:cs typeface="Arial" panose="020B0604020202020204" pitchFamily="34" charset="0"/>
            </a:endParaRPr>
          </a:p>
        </p:txBody>
      </p:sp>
      <p:sp>
        <p:nvSpPr>
          <p:cNvPr id="101" name="Rounded Rectangle 100">
            <a:hlinkClick r:id="rId21" action="ppaction://hlinksldjump"/>
          </p:cNvPr>
          <p:cNvSpPr/>
          <p:nvPr/>
        </p:nvSpPr>
        <p:spPr>
          <a:xfrm>
            <a:off x="8170179" y="3250106"/>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Văn</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hóa</a:t>
            </a:r>
            <a:endParaRPr lang="en-US" sz="1501" b="1" dirty="0">
              <a:solidFill>
                <a:srgbClr val="0000FF"/>
              </a:solidFill>
              <a:latin typeface="Arial" panose="020B0604020202020204" pitchFamily="34" charset="0"/>
              <a:cs typeface="Arial" panose="020B0604020202020204" pitchFamily="34" charset="0"/>
            </a:endParaRPr>
          </a:p>
        </p:txBody>
      </p:sp>
      <p:sp>
        <p:nvSpPr>
          <p:cNvPr id="115" name="Rounded Rectangle 114">
            <a:hlinkClick r:id="rId22" action="ppaction://hlinksldjump"/>
          </p:cNvPr>
          <p:cNvSpPr/>
          <p:nvPr/>
        </p:nvSpPr>
        <p:spPr>
          <a:xfrm>
            <a:off x="1635675" y="3278855"/>
            <a:ext cx="1144315"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Thủy</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triều</a:t>
            </a:r>
            <a:endParaRPr lang="en-US" sz="1501" b="1" dirty="0">
              <a:solidFill>
                <a:srgbClr val="0000FF"/>
              </a:solidFill>
              <a:latin typeface="Arial" panose="020B0604020202020204" pitchFamily="34" charset="0"/>
              <a:cs typeface="Arial" panose="020B0604020202020204" pitchFamily="34" charset="0"/>
            </a:endParaRPr>
          </a:p>
        </p:txBody>
      </p:sp>
      <p:pic>
        <p:nvPicPr>
          <p:cNvPr id="128"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1181102"/>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55751" y="1090625"/>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04334" y="1295358"/>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01294" y="1188124"/>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62950" y="3795714"/>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79007" y="382428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697974" y="3760099"/>
            <a:ext cx="1352549"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78523" y="3738611"/>
            <a:ext cx="1220515" cy="12033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4"/>
          <a:stretch>
            <a:fillRect/>
          </a:stretch>
        </p:blipFill>
        <p:spPr>
          <a:xfrm>
            <a:off x="12482816" y="5860408"/>
            <a:ext cx="457677" cy="457677"/>
          </a:xfrm>
          <a:prstGeom prst="rect">
            <a:avLst/>
          </a:prstGeom>
        </p:spPr>
      </p:pic>
      <p:sp>
        <p:nvSpPr>
          <p:cNvPr id="33" name="Rounded Rectangle 32">
            <a:hlinkClick r:id="rId25" action="ppaction://hlinksldjump"/>
          </p:cNvPr>
          <p:cNvSpPr/>
          <p:nvPr/>
        </p:nvSpPr>
        <p:spPr>
          <a:xfrm>
            <a:off x="10041883" y="658469"/>
            <a:ext cx="1144315" cy="43567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Khí</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hậu</a:t>
            </a:r>
            <a:endParaRPr lang="en-US" sz="1501" b="1" dirty="0">
              <a:solidFill>
                <a:srgbClr val="0000FF"/>
              </a:solidFill>
              <a:latin typeface="Arial" panose="020B0604020202020204" pitchFamily="34" charset="0"/>
              <a:cs typeface="Arial" panose="020B0604020202020204" pitchFamily="34" charset="0"/>
            </a:endParaRPr>
          </a:p>
        </p:txBody>
      </p:sp>
      <p:pic>
        <p:nvPicPr>
          <p:cNvPr id="34" name="Picture 4" descr="C:\Users\ADMIN\Desktop\Untitlead (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88901" y="1199013"/>
            <a:ext cx="1352549" cy="133350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rId26" action="ppaction://hlinksldjump"/>
          </p:cNvPr>
          <p:cNvSpPr/>
          <p:nvPr/>
        </p:nvSpPr>
        <p:spPr>
          <a:xfrm>
            <a:off x="9838916" y="3251944"/>
            <a:ext cx="1144315" cy="381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5" tIns="49237" rIns="98475" bIns="49237" rtlCol="0" anchor="ctr"/>
          <a:lstStyle/>
          <a:p>
            <a:pPr algn="ctr"/>
            <a:r>
              <a:rPr lang="en-US" sz="1501" b="1" dirty="0" err="1">
                <a:solidFill>
                  <a:srgbClr val="0000FF"/>
                </a:solidFill>
                <a:latin typeface="Arial" panose="020B0604020202020204" pitchFamily="34" charset="0"/>
                <a:cs typeface="Arial" panose="020B0604020202020204" pitchFamily="34" charset="0"/>
              </a:rPr>
              <a:t>Nguồn</a:t>
            </a:r>
            <a:r>
              <a:rPr lang="en-US" sz="1501" b="1" dirty="0">
                <a:solidFill>
                  <a:srgbClr val="0000FF"/>
                </a:solidFill>
                <a:latin typeface="Arial" panose="020B0604020202020204" pitchFamily="34" charset="0"/>
                <a:cs typeface="Arial" panose="020B0604020202020204" pitchFamily="34" charset="0"/>
              </a:rPr>
              <a:t> </a:t>
            </a:r>
            <a:r>
              <a:rPr lang="en-US" sz="1501" b="1" dirty="0" err="1">
                <a:solidFill>
                  <a:srgbClr val="0000FF"/>
                </a:solidFill>
                <a:latin typeface="Arial" panose="020B0604020202020204" pitchFamily="34" charset="0"/>
                <a:cs typeface="Arial" panose="020B0604020202020204" pitchFamily="34" charset="0"/>
              </a:rPr>
              <a:t>lực</a:t>
            </a:r>
            <a:endParaRPr lang="en-US" sz="1501" b="1" dirty="0">
              <a:solidFill>
                <a:srgbClr val="0000FF"/>
              </a:solidFill>
              <a:latin typeface="Arial" panose="020B0604020202020204" pitchFamily="34" charset="0"/>
              <a:cs typeface="Arial" panose="020B0604020202020204" pitchFamily="34" charset="0"/>
            </a:endParaRPr>
          </a:p>
        </p:txBody>
      </p:sp>
      <p:sp>
        <p:nvSpPr>
          <p:cNvPr id="2" name="Action Button: Forward or Next 1">
            <a:hlinkClick r:id="rId27" action="ppaction://hlinksldjump" highlightClick="1"/>
          </p:cNvPr>
          <p:cNvSpPr/>
          <p:nvPr/>
        </p:nvSpPr>
        <p:spPr>
          <a:xfrm>
            <a:off x="10983231" y="5924757"/>
            <a:ext cx="800598" cy="6810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219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8"/>
                                        </p:tgtEl>
                                        <p:attrNameLst>
                                          <p:attrName>r</p:attrName>
                                        </p:attrNameLst>
                                      </p:cBhvr>
                                    </p:animRot>
                                    <p:animRot by="-240000">
                                      <p:cBhvr>
                                        <p:cTn id="33" dur="200" fill="hold">
                                          <p:stCondLst>
                                            <p:cond delay="200"/>
                                          </p:stCondLst>
                                        </p:cTn>
                                        <p:tgtEl>
                                          <p:spTgt spid="58"/>
                                        </p:tgtEl>
                                        <p:attrNameLst>
                                          <p:attrName>r</p:attrName>
                                        </p:attrNameLst>
                                      </p:cBhvr>
                                    </p:animRot>
                                    <p:animRot by="240000">
                                      <p:cBhvr>
                                        <p:cTn id="34" dur="200" fill="hold">
                                          <p:stCondLst>
                                            <p:cond delay="400"/>
                                          </p:stCondLst>
                                        </p:cTn>
                                        <p:tgtEl>
                                          <p:spTgt spid="58"/>
                                        </p:tgtEl>
                                        <p:attrNameLst>
                                          <p:attrName>r</p:attrName>
                                        </p:attrNameLst>
                                      </p:cBhvr>
                                    </p:animRot>
                                    <p:animRot by="-240000">
                                      <p:cBhvr>
                                        <p:cTn id="35" dur="200" fill="hold">
                                          <p:stCondLst>
                                            <p:cond delay="600"/>
                                          </p:stCondLst>
                                        </p:cTn>
                                        <p:tgtEl>
                                          <p:spTgt spid="58"/>
                                        </p:tgtEl>
                                        <p:attrNameLst>
                                          <p:attrName>r</p:attrName>
                                        </p:attrNameLst>
                                      </p:cBhvr>
                                    </p:animRot>
                                    <p:animRot by="120000">
                                      <p:cBhvr>
                                        <p:cTn id="36" dur="200" fill="hold">
                                          <p:stCondLst>
                                            <p:cond delay="800"/>
                                          </p:stCondLst>
                                        </p:cTn>
                                        <p:tgtEl>
                                          <p:spTgt spid="5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65"/>
                                        </p:tgtEl>
                                        <p:attrNameLst>
                                          <p:attrName>r</p:attrName>
                                        </p:attrNameLst>
                                      </p:cBhvr>
                                    </p:animRot>
                                    <p:animRot by="-240000">
                                      <p:cBhvr>
                                        <p:cTn id="39" dur="200" fill="hold">
                                          <p:stCondLst>
                                            <p:cond delay="200"/>
                                          </p:stCondLst>
                                        </p:cTn>
                                        <p:tgtEl>
                                          <p:spTgt spid="65"/>
                                        </p:tgtEl>
                                        <p:attrNameLst>
                                          <p:attrName>r</p:attrName>
                                        </p:attrNameLst>
                                      </p:cBhvr>
                                    </p:animRot>
                                    <p:animRot by="240000">
                                      <p:cBhvr>
                                        <p:cTn id="40" dur="200" fill="hold">
                                          <p:stCondLst>
                                            <p:cond delay="400"/>
                                          </p:stCondLst>
                                        </p:cTn>
                                        <p:tgtEl>
                                          <p:spTgt spid="65"/>
                                        </p:tgtEl>
                                        <p:attrNameLst>
                                          <p:attrName>r</p:attrName>
                                        </p:attrNameLst>
                                      </p:cBhvr>
                                    </p:animRot>
                                    <p:animRot by="-240000">
                                      <p:cBhvr>
                                        <p:cTn id="41" dur="200" fill="hold">
                                          <p:stCondLst>
                                            <p:cond delay="600"/>
                                          </p:stCondLst>
                                        </p:cTn>
                                        <p:tgtEl>
                                          <p:spTgt spid="65"/>
                                        </p:tgtEl>
                                        <p:attrNameLst>
                                          <p:attrName>r</p:attrName>
                                        </p:attrNameLst>
                                      </p:cBhvr>
                                    </p:animRot>
                                    <p:animRot by="120000">
                                      <p:cBhvr>
                                        <p:cTn id="42" dur="200" fill="hold">
                                          <p:stCondLst>
                                            <p:cond delay="800"/>
                                          </p:stCondLst>
                                        </p:cTn>
                                        <p:tgtEl>
                                          <p:spTgt spid="65"/>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67"/>
                                        </p:tgtEl>
                                        <p:attrNameLst>
                                          <p:attrName>r</p:attrName>
                                        </p:attrNameLst>
                                      </p:cBhvr>
                                    </p:animRot>
                                    <p:animRot by="-240000">
                                      <p:cBhvr>
                                        <p:cTn id="45" dur="200" fill="hold">
                                          <p:stCondLst>
                                            <p:cond delay="200"/>
                                          </p:stCondLst>
                                        </p:cTn>
                                        <p:tgtEl>
                                          <p:spTgt spid="67"/>
                                        </p:tgtEl>
                                        <p:attrNameLst>
                                          <p:attrName>r</p:attrName>
                                        </p:attrNameLst>
                                      </p:cBhvr>
                                    </p:animRot>
                                    <p:animRot by="240000">
                                      <p:cBhvr>
                                        <p:cTn id="46" dur="200" fill="hold">
                                          <p:stCondLst>
                                            <p:cond delay="400"/>
                                          </p:stCondLst>
                                        </p:cTn>
                                        <p:tgtEl>
                                          <p:spTgt spid="67"/>
                                        </p:tgtEl>
                                        <p:attrNameLst>
                                          <p:attrName>r</p:attrName>
                                        </p:attrNameLst>
                                      </p:cBhvr>
                                    </p:animRot>
                                    <p:animRot by="-240000">
                                      <p:cBhvr>
                                        <p:cTn id="47" dur="200" fill="hold">
                                          <p:stCondLst>
                                            <p:cond delay="600"/>
                                          </p:stCondLst>
                                        </p:cTn>
                                        <p:tgtEl>
                                          <p:spTgt spid="67"/>
                                        </p:tgtEl>
                                        <p:attrNameLst>
                                          <p:attrName>r</p:attrName>
                                        </p:attrNameLst>
                                      </p:cBhvr>
                                    </p:animRot>
                                    <p:animRot by="120000">
                                      <p:cBhvr>
                                        <p:cTn id="48" dur="200" fill="hold">
                                          <p:stCondLst>
                                            <p:cond delay="8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28"/>
                                        </p:tgtEl>
                                        <p:attrNameLst>
                                          <p:attrName>style.visibility</p:attrName>
                                        </p:attrNameLst>
                                      </p:cBhvr>
                                      <p:to>
                                        <p:strVal val="visible"/>
                                      </p:to>
                                    </p:set>
                                  </p:childTnLst>
                                </p:cTn>
                              </p:par>
                              <p:par>
                                <p:cTn id="64" presetID="32" presetClass="emph" presetSubtype="0" fill="hold" nodeType="withEffect">
                                  <p:stCondLst>
                                    <p:cond delay="0"/>
                                  </p:stCondLst>
                                  <p:childTnLst>
                                    <p:animRot by="120000">
                                      <p:cBhvr>
                                        <p:cTn id="65" dur="100" fill="hold">
                                          <p:stCondLst>
                                            <p:cond delay="0"/>
                                          </p:stCondLst>
                                        </p:cTn>
                                        <p:tgtEl>
                                          <p:spTgt spid="128"/>
                                        </p:tgtEl>
                                        <p:attrNameLst>
                                          <p:attrName>r</p:attrName>
                                        </p:attrNameLst>
                                      </p:cBhvr>
                                    </p:animRot>
                                    <p:animRot by="-240000">
                                      <p:cBhvr>
                                        <p:cTn id="66" dur="200" fill="hold">
                                          <p:stCondLst>
                                            <p:cond delay="200"/>
                                          </p:stCondLst>
                                        </p:cTn>
                                        <p:tgtEl>
                                          <p:spTgt spid="128"/>
                                        </p:tgtEl>
                                        <p:attrNameLst>
                                          <p:attrName>r</p:attrName>
                                        </p:attrNameLst>
                                      </p:cBhvr>
                                    </p:animRot>
                                    <p:animRot by="240000">
                                      <p:cBhvr>
                                        <p:cTn id="67" dur="200" fill="hold">
                                          <p:stCondLst>
                                            <p:cond delay="400"/>
                                          </p:stCondLst>
                                        </p:cTn>
                                        <p:tgtEl>
                                          <p:spTgt spid="128"/>
                                        </p:tgtEl>
                                        <p:attrNameLst>
                                          <p:attrName>r</p:attrName>
                                        </p:attrNameLst>
                                      </p:cBhvr>
                                    </p:animRot>
                                    <p:animRot by="-240000">
                                      <p:cBhvr>
                                        <p:cTn id="68" dur="200" fill="hold">
                                          <p:stCondLst>
                                            <p:cond delay="600"/>
                                          </p:stCondLst>
                                        </p:cTn>
                                        <p:tgtEl>
                                          <p:spTgt spid="128"/>
                                        </p:tgtEl>
                                        <p:attrNameLst>
                                          <p:attrName>r</p:attrName>
                                        </p:attrNameLst>
                                      </p:cBhvr>
                                    </p:animRot>
                                    <p:animRot by="120000">
                                      <p:cBhvr>
                                        <p:cTn id="69" dur="200" fill="hold">
                                          <p:stCondLst>
                                            <p:cond delay="800"/>
                                          </p:stCondLst>
                                        </p:cTn>
                                        <p:tgtEl>
                                          <p:spTgt spid="128"/>
                                        </p:tgtEl>
                                        <p:attrNameLst>
                                          <p:attrName>r</p:attrName>
                                        </p:attrNameLst>
                                      </p:cBhvr>
                                    </p:animRot>
                                  </p:childTnLst>
                                </p:cTn>
                              </p:par>
                              <p:par>
                                <p:cTn id="70" presetID="42" presetClass="path" presetSubtype="0" accel="50000" decel="50000" fill="hold" nodeType="withEffect">
                                  <p:stCondLst>
                                    <p:cond delay="0"/>
                                  </p:stCondLst>
                                  <p:childTnLst>
                                    <p:animMotion origin="layout" path="M 1.66667E-6 4.81481E-6 L 0.00104 0.84606 " pathEditMode="relative" rAng="0" ptsTypes="AA">
                                      <p:cBhvr>
                                        <p:cTn id="71"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par>
                                <p:cTn id="79" presetID="32" presetClass="emph" presetSubtype="0" fill="hold" nodeType="withEffect">
                                  <p:stCondLst>
                                    <p:cond delay="0"/>
                                  </p:stCondLst>
                                  <p:childTnLst>
                                    <p:animRot by="120000">
                                      <p:cBhvr>
                                        <p:cTn id="80" dur="100" fill="hold">
                                          <p:stCondLst>
                                            <p:cond delay="0"/>
                                          </p:stCondLst>
                                        </p:cTn>
                                        <p:tgtEl>
                                          <p:spTgt spid="129"/>
                                        </p:tgtEl>
                                        <p:attrNameLst>
                                          <p:attrName>r</p:attrName>
                                        </p:attrNameLst>
                                      </p:cBhvr>
                                    </p:animRot>
                                    <p:animRot by="-240000">
                                      <p:cBhvr>
                                        <p:cTn id="81" dur="200" fill="hold">
                                          <p:stCondLst>
                                            <p:cond delay="200"/>
                                          </p:stCondLst>
                                        </p:cTn>
                                        <p:tgtEl>
                                          <p:spTgt spid="129"/>
                                        </p:tgtEl>
                                        <p:attrNameLst>
                                          <p:attrName>r</p:attrName>
                                        </p:attrNameLst>
                                      </p:cBhvr>
                                    </p:animRot>
                                    <p:animRot by="240000">
                                      <p:cBhvr>
                                        <p:cTn id="82" dur="200" fill="hold">
                                          <p:stCondLst>
                                            <p:cond delay="400"/>
                                          </p:stCondLst>
                                        </p:cTn>
                                        <p:tgtEl>
                                          <p:spTgt spid="129"/>
                                        </p:tgtEl>
                                        <p:attrNameLst>
                                          <p:attrName>r</p:attrName>
                                        </p:attrNameLst>
                                      </p:cBhvr>
                                    </p:animRot>
                                    <p:animRot by="-240000">
                                      <p:cBhvr>
                                        <p:cTn id="83" dur="200" fill="hold">
                                          <p:stCondLst>
                                            <p:cond delay="600"/>
                                          </p:stCondLst>
                                        </p:cTn>
                                        <p:tgtEl>
                                          <p:spTgt spid="129"/>
                                        </p:tgtEl>
                                        <p:attrNameLst>
                                          <p:attrName>r</p:attrName>
                                        </p:attrNameLst>
                                      </p:cBhvr>
                                    </p:animRot>
                                    <p:animRot by="120000">
                                      <p:cBhvr>
                                        <p:cTn id="84" dur="200" fill="hold">
                                          <p:stCondLst>
                                            <p:cond delay="800"/>
                                          </p:stCondLst>
                                        </p:cTn>
                                        <p:tgtEl>
                                          <p:spTgt spid="129"/>
                                        </p:tgtEl>
                                        <p:attrNameLst>
                                          <p:attrName>r</p:attrName>
                                        </p:attrNameLst>
                                      </p:cBhvr>
                                    </p:animRot>
                                  </p:childTnLst>
                                </p:cTn>
                              </p:par>
                              <p:par>
                                <p:cTn id="85" presetID="42" presetClass="path" presetSubtype="0" accel="50000" decel="50000" fill="hold" nodeType="withEffect">
                                  <p:stCondLst>
                                    <p:cond delay="0"/>
                                  </p:stCondLst>
                                  <p:childTnLst>
                                    <p:animMotion origin="layout" path="M 1.66667E-6 -2.96296E-6 L 0.00104 0.94815 " pathEditMode="relative" rAng="0" ptsTypes="AA">
                                      <p:cBhvr>
                                        <p:cTn id="86" dur="2000" fill="hold"/>
                                        <p:tgtEl>
                                          <p:spTgt spid="129"/>
                                        </p:tgtEl>
                                        <p:attrNameLst>
                                          <p:attrName>ppt_x</p:attrName>
                                          <p:attrName>ppt_y</p:attrName>
                                        </p:attrNameLst>
                                      </p:cBhvr>
                                      <p:rCtr x="52" y="47407"/>
                                    </p:animMotion>
                                  </p:childTnLst>
                                </p:cTn>
                              </p:par>
                              <p:par>
                                <p:cTn id="87" presetID="1" presetClass="exit"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9" restart="whenNotActive" fill="hold" evtFilter="cancelBubble" nodeType="interactiveSeq">
                <p:stCondLst>
                  <p:cond evt="onClick" delay="0">
                    <p:tgtEl>
                      <p:spTgt spid="60"/>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60"/>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130"/>
                                        </p:tgtEl>
                                        <p:attrNameLst>
                                          <p:attrName>style.visibility</p:attrName>
                                        </p:attrNameLst>
                                      </p:cBhvr>
                                      <p:to>
                                        <p:strVal val="visible"/>
                                      </p:to>
                                    </p:set>
                                  </p:childTnLst>
                                </p:cTn>
                              </p:par>
                              <p:par>
                                <p:cTn id="96" presetID="32" presetClass="emph" presetSubtype="0" fill="hold" nodeType="withEffect">
                                  <p:stCondLst>
                                    <p:cond delay="0"/>
                                  </p:stCondLst>
                                  <p:childTnLst>
                                    <p:animRot by="120000">
                                      <p:cBhvr>
                                        <p:cTn id="97" dur="100" fill="hold">
                                          <p:stCondLst>
                                            <p:cond delay="0"/>
                                          </p:stCondLst>
                                        </p:cTn>
                                        <p:tgtEl>
                                          <p:spTgt spid="130"/>
                                        </p:tgtEl>
                                        <p:attrNameLst>
                                          <p:attrName>r</p:attrName>
                                        </p:attrNameLst>
                                      </p:cBhvr>
                                    </p:animRot>
                                    <p:animRot by="-240000">
                                      <p:cBhvr>
                                        <p:cTn id="98" dur="200" fill="hold">
                                          <p:stCondLst>
                                            <p:cond delay="200"/>
                                          </p:stCondLst>
                                        </p:cTn>
                                        <p:tgtEl>
                                          <p:spTgt spid="130"/>
                                        </p:tgtEl>
                                        <p:attrNameLst>
                                          <p:attrName>r</p:attrName>
                                        </p:attrNameLst>
                                      </p:cBhvr>
                                    </p:animRot>
                                    <p:animRot by="240000">
                                      <p:cBhvr>
                                        <p:cTn id="99" dur="200" fill="hold">
                                          <p:stCondLst>
                                            <p:cond delay="400"/>
                                          </p:stCondLst>
                                        </p:cTn>
                                        <p:tgtEl>
                                          <p:spTgt spid="130"/>
                                        </p:tgtEl>
                                        <p:attrNameLst>
                                          <p:attrName>r</p:attrName>
                                        </p:attrNameLst>
                                      </p:cBhvr>
                                    </p:animRot>
                                    <p:animRot by="-240000">
                                      <p:cBhvr>
                                        <p:cTn id="100" dur="200" fill="hold">
                                          <p:stCondLst>
                                            <p:cond delay="600"/>
                                          </p:stCondLst>
                                        </p:cTn>
                                        <p:tgtEl>
                                          <p:spTgt spid="130"/>
                                        </p:tgtEl>
                                        <p:attrNameLst>
                                          <p:attrName>r</p:attrName>
                                        </p:attrNameLst>
                                      </p:cBhvr>
                                    </p:animRot>
                                    <p:animRot by="120000">
                                      <p:cBhvr>
                                        <p:cTn id="101" dur="200" fill="hold">
                                          <p:stCondLst>
                                            <p:cond delay="800"/>
                                          </p:stCondLst>
                                        </p:cTn>
                                        <p:tgtEl>
                                          <p:spTgt spid="130"/>
                                        </p:tgtEl>
                                        <p:attrNameLst>
                                          <p:attrName>r</p:attrName>
                                        </p:attrNameLst>
                                      </p:cBhvr>
                                    </p:animRot>
                                  </p:childTnLst>
                                </p:cTn>
                              </p:par>
                              <p:par>
                                <p:cTn id="102" presetID="42" presetClass="path" presetSubtype="0" accel="50000" decel="50000" fill="hold" nodeType="withEffect">
                                  <p:stCondLst>
                                    <p:cond delay="0"/>
                                  </p:stCondLst>
                                  <p:childTnLst>
                                    <p:animMotion origin="layout" path="M 5E-6 4.44444E-6 L 0.00105 0.97361 " pathEditMode="relative" rAng="0" ptsTypes="AA">
                                      <p:cBhvr>
                                        <p:cTn id="103" dur="2000" fill="hold"/>
                                        <p:tgtEl>
                                          <p:spTgt spid="130"/>
                                        </p:tgtEl>
                                        <p:attrNameLst>
                                          <p:attrName>ppt_x</p:attrName>
                                          <p:attrName>ppt_y</p:attrName>
                                        </p:attrNameLst>
                                      </p:cBhvr>
                                      <p:rCtr x="52" y="48681"/>
                                    </p:animMotion>
                                  </p:childTnLst>
                                </p:cTn>
                              </p:par>
                              <p:par>
                                <p:cTn id="104" presetID="1" presetClass="exit"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6" restart="whenNotActive" fill="hold" evtFilter="cancelBubble" nodeType="interactiveSeq">
                <p:stCondLst>
                  <p:cond evt="onClick" delay="0">
                    <p:tgtEl>
                      <p:spTgt spid="59"/>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9"/>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131"/>
                                        </p:tgtEl>
                                        <p:attrNameLst>
                                          <p:attrName>style.visibility</p:attrName>
                                        </p:attrNameLst>
                                      </p:cBhvr>
                                      <p:to>
                                        <p:strVal val="visible"/>
                                      </p:to>
                                    </p:set>
                                  </p:childTnLst>
                                </p:cTn>
                              </p:par>
                              <p:par>
                                <p:cTn id="113" presetID="32" presetClass="emph" presetSubtype="0" fill="hold" nodeType="withEffect">
                                  <p:stCondLst>
                                    <p:cond delay="0"/>
                                  </p:stCondLst>
                                  <p:childTnLst>
                                    <p:animRot by="120000">
                                      <p:cBhvr>
                                        <p:cTn id="114" dur="100" fill="hold">
                                          <p:stCondLst>
                                            <p:cond delay="0"/>
                                          </p:stCondLst>
                                        </p:cTn>
                                        <p:tgtEl>
                                          <p:spTgt spid="131"/>
                                        </p:tgtEl>
                                        <p:attrNameLst>
                                          <p:attrName>r</p:attrName>
                                        </p:attrNameLst>
                                      </p:cBhvr>
                                    </p:animRot>
                                    <p:animRot by="-240000">
                                      <p:cBhvr>
                                        <p:cTn id="115" dur="200" fill="hold">
                                          <p:stCondLst>
                                            <p:cond delay="200"/>
                                          </p:stCondLst>
                                        </p:cTn>
                                        <p:tgtEl>
                                          <p:spTgt spid="131"/>
                                        </p:tgtEl>
                                        <p:attrNameLst>
                                          <p:attrName>r</p:attrName>
                                        </p:attrNameLst>
                                      </p:cBhvr>
                                    </p:animRot>
                                    <p:animRot by="240000">
                                      <p:cBhvr>
                                        <p:cTn id="116" dur="200" fill="hold">
                                          <p:stCondLst>
                                            <p:cond delay="400"/>
                                          </p:stCondLst>
                                        </p:cTn>
                                        <p:tgtEl>
                                          <p:spTgt spid="131"/>
                                        </p:tgtEl>
                                        <p:attrNameLst>
                                          <p:attrName>r</p:attrName>
                                        </p:attrNameLst>
                                      </p:cBhvr>
                                    </p:animRot>
                                    <p:animRot by="-240000">
                                      <p:cBhvr>
                                        <p:cTn id="117" dur="200" fill="hold">
                                          <p:stCondLst>
                                            <p:cond delay="600"/>
                                          </p:stCondLst>
                                        </p:cTn>
                                        <p:tgtEl>
                                          <p:spTgt spid="131"/>
                                        </p:tgtEl>
                                        <p:attrNameLst>
                                          <p:attrName>r</p:attrName>
                                        </p:attrNameLst>
                                      </p:cBhvr>
                                    </p:animRot>
                                    <p:animRot by="120000">
                                      <p:cBhvr>
                                        <p:cTn id="118" dur="200" fill="hold">
                                          <p:stCondLst>
                                            <p:cond delay="800"/>
                                          </p:stCondLst>
                                        </p:cTn>
                                        <p:tgtEl>
                                          <p:spTgt spid="131"/>
                                        </p:tgtEl>
                                        <p:attrNameLst>
                                          <p:attrName>r</p:attrName>
                                        </p:attrNameLst>
                                      </p:cBhvr>
                                    </p:animRot>
                                  </p:childTnLst>
                                </p:cTn>
                              </p:par>
                              <p:par>
                                <p:cTn id="119" presetID="42" presetClass="path" presetSubtype="0" accel="50000" decel="50000" fill="hold" nodeType="withEffect">
                                  <p:stCondLst>
                                    <p:cond delay="0"/>
                                  </p:stCondLst>
                                  <p:childTnLst>
                                    <p:animMotion origin="layout" path="M 3.75E-6 -3.7037E-7 L -0.00899 1.03472 " pathEditMode="relative" rAng="0" ptsTypes="AA">
                                      <p:cBhvr>
                                        <p:cTn id="120" dur="2000" fill="hold"/>
                                        <p:tgtEl>
                                          <p:spTgt spid="131"/>
                                        </p:tgtEl>
                                        <p:attrNameLst>
                                          <p:attrName>ppt_x</p:attrName>
                                          <p:attrName>ppt_y</p:attrName>
                                        </p:attrNameLst>
                                      </p:cBhvr>
                                      <p:rCtr x="-456" y="51736"/>
                                    </p:animMotion>
                                  </p:childTnLst>
                                </p:cTn>
                              </p:par>
                              <p:par>
                                <p:cTn id="121" presetID="1" presetClass="exit" presetSubtype="0" fill="hold" grpId="0" nodeType="withEffect">
                                  <p:stCondLst>
                                    <p:cond delay="0"/>
                                  </p:stCondLst>
                                  <p:childTnLst>
                                    <p:set>
                                      <p:cBhvr>
                                        <p:cTn id="122"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23" restart="whenNotActive" fill="hold" evtFilter="cancelBubble" nodeType="interactiveSeq">
                <p:stCondLst>
                  <p:cond evt="onClick" delay="0">
                    <p:tgtEl>
                      <p:spTgt spid="58"/>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58"/>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133"/>
                                        </p:tgtEl>
                                        <p:attrNameLst>
                                          <p:attrName>style.visibility</p:attrName>
                                        </p:attrNameLst>
                                      </p:cBhvr>
                                      <p:to>
                                        <p:strVal val="visible"/>
                                      </p:to>
                                    </p:set>
                                  </p:childTnLst>
                                </p:cTn>
                              </p:par>
                              <p:par>
                                <p:cTn id="130" presetID="32" presetClass="emph" presetSubtype="0" fill="hold" nodeType="withEffect">
                                  <p:stCondLst>
                                    <p:cond delay="0"/>
                                  </p:stCondLst>
                                  <p:childTnLst>
                                    <p:animRot by="120000">
                                      <p:cBhvr>
                                        <p:cTn id="131" dur="100" fill="hold">
                                          <p:stCondLst>
                                            <p:cond delay="0"/>
                                          </p:stCondLst>
                                        </p:cTn>
                                        <p:tgtEl>
                                          <p:spTgt spid="133"/>
                                        </p:tgtEl>
                                        <p:attrNameLst>
                                          <p:attrName>r</p:attrName>
                                        </p:attrNameLst>
                                      </p:cBhvr>
                                    </p:animRot>
                                    <p:animRot by="-240000">
                                      <p:cBhvr>
                                        <p:cTn id="132" dur="200" fill="hold">
                                          <p:stCondLst>
                                            <p:cond delay="200"/>
                                          </p:stCondLst>
                                        </p:cTn>
                                        <p:tgtEl>
                                          <p:spTgt spid="133"/>
                                        </p:tgtEl>
                                        <p:attrNameLst>
                                          <p:attrName>r</p:attrName>
                                        </p:attrNameLst>
                                      </p:cBhvr>
                                    </p:animRot>
                                    <p:animRot by="240000">
                                      <p:cBhvr>
                                        <p:cTn id="133" dur="200" fill="hold">
                                          <p:stCondLst>
                                            <p:cond delay="400"/>
                                          </p:stCondLst>
                                        </p:cTn>
                                        <p:tgtEl>
                                          <p:spTgt spid="133"/>
                                        </p:tgtEl>
                                        <p:attrNameLst>
                                          <p:attrName>r</p:attrName>
                                        </p:attrNameLst>
                                      </p:cBhvr>
                                    </p:animRot>
                                    <p:animRot by="-240000">
                                      <p:cBhvr>
                                        <p:cTn id="134" dur="200" fill="hold">
                                          <p:stCondLst>
                                            <p:cond delay="600"/>
                                          </p:stCondLst>
                                        </p:cTn>
                                        <p:tgtEl>
                                          <p:spTgt spid="133"/>
                                        </p:tgtEl>
                                        <p:attrNameLst>
                                          <p:attrName>r</p:attrName>
                                        </p:attrNameLst>
                                      </p:cBhvr>
                                    </p:animRot>
                                    <p:animRot by="120000">
                                      <p:cBhvr>
                                        <p:cTn id="135" dur="200" fill="hold">
                                          <p:stCondLst>
                                            <p:cond delay="800"/>
                                          </p:stCondLst>
                                        </p:cTn>
                                        <p:tgtEl>
                                          <p:spTgt spid="133"/>
                                        </p:tgtEl>
                                        <p:attrNameLst>
                                          <p:attrName>r</p:attrName>
                                        </p:attrNameLst>
                                      </p:cBhvr>
                                    </p:animRot>
                                  </p:childTnLst>
                                </p:cTn>
                              </p:par>
                              <p:par>
                                <p:cTn id="136" presetID="42" presetClass="path" presetSubtype="0" accel="50000" decel="50000" fill="hold" nodeType="withEffect">
                                  <p:stCondLst>
                                    <p:cond delay="0"/>
                                  </p:stCondLst>
                                  <p:childTnLst>
                                    <p:animMotion origin="layout" path="M 1.66667E-6 3.33333E-6 L 0.00729 0.92083 " pathEditMode="relative" rAng="0" ptsTypes="AA">
                                      <p:cBhvr>
                                        <p:cTn id="137" dur="2000" fill="hold"/>
                                        <p:tgtEl>
                                          <p:spTgt spid="133"/>
                                        </p:tgtEl>
                                        <p:attrNameLst>
                                          <p:attrName>ppt_x</p:attrName>
                                          <p:attrName>ppt_y</p:attrName>
                                        </p:attrNameLst>
                                      </p:cBhvr>
                                      <p:rCtr x="365" y="46042"/>
                                    </p:animMotion>
                                  </p:childTnLst>
                                </p:cTn>
                              </p:par>
                              <p:par>
                                <p:cTn id="138" presetID="1" presetClass="exit" presetSubtype="0" fill="hold" grpId="0" nodeType="withEffect">
                                  <p:stCondLst>
                                    <p:cond delay="0"/>
                                  </p:stCondLst>
                                  <p:childTnLst>
                                    <p:set>
                                      <p:cBhvr>
                                        <p:cTn id="139"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0" restart="whenNotActive" fill="hold" evtFilter="cancelBubble" nodeType="interactiveSeq">
                <p:stCondLst>
                  <p:cond evt="onClick" delay="0">
                    <p:tgtEl>
                      <p:spTgt spid="65"/>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5"/>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32"/>
                                        </p:tgtEl>
                                        <p:attrNameLst>
                                          <p:attrName>style.visibility</p:attrName>
                                        </p:attrNameLst>
                                      </p:cBhvr>
                                      <p:to>
                                        <p:strVal val="visible"/>
                                      </p:to>
                                    </p:set>
                                  </p:childTnLst>
                                </p:cTn>
                              </p:par>
                              <p:par>
                                <p:cTn id="147" presetID="32" presetClass="emph" presetSubtype="0" fill="hold" nodeType="withEffect">
                                  <p:stCondLst>
                                    <p:cond delay="0"/>
                                  </p:stCondLst>
                                  <p:childTnLst>
                                    <p:animRot by="120000">
                                      <p:cBhvr>
                                        <p:cTn id="148" dur="100" fill="hold">
                                          <p:stCondLst>
                                            <p:cond delay="0"/>
                                          </p:stCondLst>
                                        </p:cTn>
                                        <p:tgtEl>
                                          <p:spTgt spid="132"/>
                                        </p:tgtEl>
                                        <p:attrNameLst>
                                          <p:attrName>r</p:attrName>
                                        </p:attrNameLst>
                                      </p:cBhvr>
                                    </p:animRot>
                                    <p:animRot by="-240000">
                                      <p:cBhvr>
                                        <p:cTn id="149" dur="200" fill="hold">
                                          <p:stCondLst>
                                            <p:cond delay="200"/>
                                          </p:stCondLst>
                                        </p:cTn>
                                        <p:tgtEl>
                                          <p:spTgt spid="132"/>
                                        </p:tgtEl>
                                        <p:attrNameLst>
                                          <p:attrName>r</p:attrName>
                                        </p:attrNameLst>
                                      </p:cBhvr>
                                    </p:animRot>
                                    <p:animRot by="240000">
                                      <p:cBhvr>
                                        <p:cTn id="150" dur="200" fill="hold">
                                          <p:stCondLst>
                                            <p:cond delay="400"/>
                                          </p:stCondLst>
                                        </p:cTn>
                                        <p:tgtEl>
                                          <p:spTgt spid="132"/>
                                        </p:tgtEl>
                                        <p:attrNameLst>
                                          <p:attrName>r</p:attrName>
                                        </p:attrNameLst>
                                      </p:cBhvr>
                                    </p:animRot>
                                    <p:animRot by="-240000">
                                      <p:cBhvr>
                                        <p:cTn id="151" dur="200" fill="hold">
                                          <p:stCondLst>
                                            <p:cond delay="600"/>
                                          </p:stCondLst>
                                        </p:cTn>
                                        <p:tgtEl>
                                          <p:spTgt spid="132"/>
                                        </p:tgtEl>
                                        <p:attrNameLst>
                                          <p:attrName>r</p:attrName>
                                        </p:attrNameLst>
                                      </p:cBhvr>
                                    </p:animRot>
                                    <p:animRot by="120000">
                                      <p:cBhvr>
                                        <p:cTn id="152" dur="200" fill="hold">
                                          <p:stCondLst>
                                            <p:cond delay="800"/>
                                          </p:stCondLst>
                                        </p:cTn>
                                        <p:tgtEl>
                                          <p:spTgt spid="132"/>
                                        </p:tgtEl>
                                        <p:attrNameLst>
                                          <p:attrName>r</p:attrName>
                                        </p:attrNameLst>
                                      </p:cBhvr>
                                    </p:animRot>
                                  </p:childTnLst>
                                </p:cTn>
                              </p:par>
                              <p:par>
                                <p:cTn id="153" presetID="42" presetClass="path" presetSubtype="0" accel="50000" decel="50000" fill="hold" nodeType="withEffect">
                                  <p:stCondLst>
                                    <p:cond delay="0"/>
                                  </p:stCondLst>
                                  <p:childTnLst>
                                    <p:animMotion origin="layout" path="M 5E-6 0 L -0.00104 0.93611 " pathEditMode="relative" rAng="0" ptsTypes="AA">
                                      <p:cBhvr>
                                        <p:cTn id="154" dur="2000" fill="hold"/>
                                        <p:tgtEl>
                                          <p:spTgt spid="132"/>
                                        </p:tgtEl>
                                        <p:attrNameLst>
                                          <p:attrName>ppt_x</p:attrName>
                                          <p:attrName>ppt_y</p:attrName>
                                        </p:attrNameLst>
                                      </p:cBhvr>
                                      <p:rCtr x="-52" y="46806"/>
                                    </p:animMotion>
                                  </p:childTnLst>
                                </p:cTn>
                              </p:par>
                              <p:par>
                                <p:cTn id="155" presetID="1" presetClass="exit" presetSubtype="0" fill="hold" grpId="0" nodeType="withEffect">
                                  <p:stCondLst>
                                    <p:cond delay="0"/>
                                  </p:stCondLst>
                                  <p:childTnLst>
                                    <p:set>
                                      <p:cBhvr>
                                        <p:cTn id="156"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7" restart="whenNotActive" fill="hold" evtFilter="cancelBubble" nodeType="interactiveSeq">
                <p:stCondLst>
                  <p:cond evt="onClick" delay="0">
                    <p:tgtEl>
                      <p:spTgt spid="67"/>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67"/>
                                        </p:tgtEl>
                                        <p:attrNameLst>
                                          <p:attrName>style.visibility</p:attrName>
                                        </p:attrNameLst>
                                      </p:cBhvr>
                                      <p:to>
                                        <p:strVal val="hidden"/>
                                      </p:to>
                                    </p:set>
                                  </p:childTnLst>
                                </p:cTn>
                              </p:par>
                              <p:par>
                                <p:cTn id="162" presetID="1" presetClass="exit" presetSubtype="0" fill="hold" grpId="0" nodeType="withEffect">
                                  <p:stCondLst>
                                    <p:cond delay="0"/>
                                  </p:stCondLst>
                                  <p:childTnLst>
                                    <p:set>
                                      <p:cBhvr>
                                        <p:cTn id="163"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64" restart="whenNotActive" fill="hold" evtFilter="cancelBubble" nodeType="interactiveSeq">
                <p:stCondLst>
                  <p:cond evt="onClick" delay="0">
                    <p:tgtEl>
                      <p:spTgt spid="81"/>
                    </p:tgtEl>
                  </p:cond>
                </p:stCondLst>
                <p:endSync evt="end" delay="0">
                  <p:rtn val="all"/>
                </p:endSync>
                <p:childTnLst>
                  <p:par>
                    <p:cTn id="165" fill="hold">
                      <p:stCondLst>
                        <p:cond delay="0"/>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8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70"/>
                                        </p:tgtEl>
                                        <p:attrNameLst>
                                          <p:attrName>style.visibility</p:attrName>
                                        </p:attrNameLst>
                                      </p:cBhvr>
                                      <p:to>
                                        <p:strVal val="visible"/>
                                      </p:to>
                                    </p:set>
                                  </p:childTnLst>
                                </p:cTn>
                              </p:par>
                              <p:par>
                                <p:cTn id="171" presetID="32" presetClass="emph" presetSubtype="0" fill="hold" nodeType="withEffect">
                                  <p:stCondLst>
                                    <p:cond delay="0"/>
                                  </p:stCondLst>
                                  <p:childTnLst>
                                    <p:animRot by="120000">
                                      <p:cBhvr>
                                        <p:cTn id="172" dur="100" fill="hold">
                                          <p:stCondLst>
                                            <p:cond delay="0"/>
                                          </p:stCondLst>
                                        </p:cTn>
                                        <p:tgtEl>
                                          <p:spTgt spid="70"/>
                                        </p:tgtEl>
                                        <p:attrNameLst>
                                          <p:attrName>r</p:attrName>
                                        </p:attrNameLst>
                                      </p:cBhvr>
                                    </p:animRot>
                                    <p:animRot by="-240000">
                                      <p:cBhvr>
                                        <p:cTn id="173" dur="200" fill="hold">
                                          <p:stCondLst>
                                            <p:cond delay="200"/>
                                          </p:stCondLst>
                                        </p:cTn>
                                        <p:tgtEl>
                                          <p:spTgt spid="70"/>
                                        </p:tgtEl>
                                        <p:attrNameLst>
                                          <p:attrName>r</p:attrName>
                                        </p:attrNameLst>
                                      </p:cBhvr>
                                    </p:animRot>
                                    <p:animRot by="240000">
                                      <p:cBhvr>
                                        <p:cTn id="174" dur="200" fill="hold">
                                          <p:stCondLst>
                                            <p:cond delay="400"/>
                                          </p:stCondLst>
                                        </p:cTn>
                                        <p:tgtEl>
                                          <p:spTgt spid="70"/>
                                        </p:tgtEl>
                                        <p:attrNameLst>
                                          <p:attrName>r</p:attrName>
                                        </p:attrNameLst>
                                      </p:cBhvr>
                                    </p:animRot>
                                    <p:animRot by="-240000">
                                      <p:cBhvr>
                                        <p:cTn id="175" dur="200" fill="hold">
                                          <p:stCondLst>
                                            <p:cond delay="600"/>
                                          </p:stCondLst>
                                        </p:cTn>
                                        <p:tgtEl>
                                          <p:spTgt spid="70"/>
                                        </p:tgtEl>
                                        <p:attrNameLst>
                                          <p:attrName>r</p:attrName>
                                        </p:attrNameLst>
                                      </p:cBhvr>
                                    </p:animRot>
                                    <p:animRot by="120000">
                                      <p:cBhvr>
                                        <p:cTn id="176" dur="200" fill="hold">
                                          <p:stCondLst>
                                            <p:cond delay="800"/>
                                          </p:stCondLst>
                                        </p:cTn>
                                        <p:tgtEl>
                                          <p:spTgt spid="70"/>
                                        </p:tgtEl>
                                        <p:attrNameLst>
                                          <p:attrName>r</p:attrName>
                                        </p:attrNameLst>
                                      </p:cBhvr>
                                    </p:animRot>
                                  </p:childTnLst>
                                </p:cTn>
                              </p:par>
                              <p:par>
                                <p:cTn id="177" presetID="42" presetClass="path" presetSubtype="0" accel="50000" decel="50000" fill="hold" nodeType="withEffect">
                                  <p:stCondLst>
                                    <p:cond delay="0"/>
                                  </p:stCondLst>
                                  <p:childTnLst>
                                    <p:animMotion origin="layout" path="M 1.66667E-6 -2.96296E-6 L 0.00104 0.82732 " pathEditMode="relative" rAng="0" ptsTypes="AA">
                                      <p:cBhvr>
                                        <p:cTn id="178" dur="2000" fill="hold"/>
                                        <p:tgtEl>
                                          <p:spTgt spid="70"/>
                                        </p:tgtEl>
                                        <p:attrNameLst>
                                          <p:attrName>ppt_x</p:attrName>
                                          <p:attrName>ppt_y</p:attrName>
                                        </p:attrNameLst>
                                      </p:cBhvr>
                                      <p:rCtr x="52" y="41366"/>
                                    </p:animMotion>
                                  </p:childTnLst>
                                </p:cTn>
                              </p:par>
                              <p:par>
                                <p:cTn id="179" presetID="1" presetClass="exit" presetSubtype="0" fill="hold" grpId="0" nodeType="withEffect">
                                  <p:stCondLst>
                                    <p:cond delay="0"/>
                                  </p:stCondLst>
                                  <p:childTnLst>
                                    <p:set>
                                      <p:cBhvr>
                                        <p:cTn id="180"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100000" numSld="23">
                <p:cTn id="181" repeatCount="indefinite" fill="hold" display="0">
                  <p:stCondLst>
                    <p:cond delay="indefinite"/>
                  </p:stCondLst>
                  <p:endCondLst>
                    <p:cond evt="onStopAudio" delay="0">
                      <p:tgtEl>
                        <p:sldTgt/>
                      </p:tgtEl>
                    </p:cond>
                  </p:endCondLst>
                </p:cTn>
                <p:tgtEl>
                  <p:spTgt spid="103"/>
                </p:tgtEl>
              </p:cMediaNode>
            </p:audio>
            <p:seq concurrent="1" nextAc="seek">
              <p:cTn id="182" restart="whenNotActive" fill="hold" evtFilter="cancelBubble" nodeType="interactiveSeq">
                <p:stCondLst>
                  <p:cond evt="onClick" delay="0">
                    <p:tgtEl>
                      <p:spTgt spid="3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33"/>
                                        </p:tgtEl>
                                        <p:attrNameLst>
                                          <p:attrName>style.visibility</p:attrName>
                                        </p:attrNameLst>
                                      </p:cBhvr>
                                      <p:to>
                                        <p:strVal val="hidden"/>
                                      </p:to>
                                    </p:set>
                                  </p:childTnLst>
                                </p:cTn>
                              </p:par>
                              <p:par>
                                <p:cTn id="187" presetID="32" presetClass="emph" presetSubtype="0" fill="hold" nodeType="withEffect">
                                  <p:stCondLst>
                                    <p:cond delay="0"/>
                                  </p:stCondLst>
                                  <p:childTnLst>
                                    <p:animRot by="120000">
                                      <p:cBhvr>
                                        <p:cTn id="188" dur="100" fill="hold">
                                          <p:stCondLst>
                                            <p:cond delay="0"/>
                                          </p:stCondLst>
                                        </p:cTn>
                                        <p:tgtEl>
                                          <p:spTgt spid="34"/>
                                        </p:tgtEl>
                                        <p:attrNameLst>
                                          <p:attrName>r</p:attrName>
                                        </p:attrNameLst>
                                      </p:cBhvr>
                                    </p:animRot>
                                    <p:animRot by="-240000">
                                      <p:cBhvr>
                                        <p:cTn id="189" dur="200" fill="hold">
                                          <p:stCondLst>
                                            <p:cond delay="200"/>
                                          </p:stCondLst>
                                        </p:cTn>
                                        <p:tgtEl>
                                          <p:spTgt spid="34"/>
                                        </p:tgtEl>
                                        <p:attrNameLst>
                                          <p:attrName>r</p:attrName>
                                        </p:attrNameLst>
                                      </p:cBhvr>
                                    </p:animRot>
                                    <p:animRot by="240000">
                                      <p:cBhvr>
                                        <p:cTn id="190" dur="200" fill="hold">
                                          <p:stCondLst>
                                            <p:cond delay="400"/>
                                          </p:stCondLst>
                                        </p:cTn>
                                        <p:tgtEl>
                                          <p:spTgt spid="34"/>
                                        </p:tgtEl>
                                        <p:attrNameLst>
                                          <p:attrName>r</p:attrName>
                                        </p:attrNameLst>
                                      </p:cBhvr>
                                    </p:animRot>
                                    <p:animRot by="-240000">
                                      <p:cBhvr>
                                        <p:cTn id="191" dur="200" fill="hold">
                                          <p:stCondLst>
                                            <p:cond delay="600"/>
                                          </p:stCondLst>
                                        </p:cTn>
                                        <p:tgtEl>
                                          <p:spTgt spid="34"/>
                                        </p:tgtEl>
                                        <p:attrNameLst>
                                          <p:attrName>r</p:attrName>
                                        </p:attrNameLst>
                                      </p:cBhvr>
                                    </p:animRot>
                                    <p:animRot by="120000">
                                      <p:cBhvr>
                                        <p:cTn id="192" dur="200" fill="hold">
                                          <p:stCondLst>
                                            <p:cond delay="800"/>
                                          </p:stCondLst>
                                        </p:cTn>
                                        <p:tgtEl>
                                          <p:spTgt spid="34"/>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42" presetClass="path" presetSubtype="0" accel="50000" decel="50000" fill="hold" nodeType="clickEffect">
                                  <p:stCondLst>
                                    <p:cond delay="0"/>
                                  </p:stCondLst>
                                  <p:childTnLst>
                                    <p:animMotion origin="layout" path="M 3.54167E-6 -7.40741E-7 L -0.00899 1.03472 " pathEditMode="relative" rAng="0" ptsTypes="AA">
                                      <p:cBhvr>
                                        <p:cTn id="196" dur="2000" fill="hold"/>
                                        <p:tgtEl>
                                          <p:spTgt spid="34"/>
                                        </p:tgtEl>
                                        <p:attrNameLst>
                                          <p:attrName>ppt_x</p:attrName>
                                          <p:attrName>ppt_y</p:attrName>
                                        </p:attrNameLst>
                                      </p:cBhvr>
                                      <p:rCtr x="-456" y="51736"/>
                                    </p:animMotion>
                                  </p:childTnLst>
                                </p:cTn>
                              </p:par>
                            </p:childTnLst>
                          </p:cTn>
                        </p:par>
                      </p:childTnLst>
                    </p:cTn>
                  </p:par>
                </p:childTnLst>
              </p:cTn>
              <p:nextCondLst>
                <p:cond evt="onClick" delay="0">
                  <p:tgtEl>
                    <p:spTgt spid="33"/>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0" nodeType="clickEffect">
                                  <p:stCondLst>
                                    <p:cond delay="0"/>
                                  </p:stCondLst>
                                  <p:childTnLst>
                                    <p:set>
                                      <p:cBhvr>
                                        <p:cTn id="201" dur="1" fill="hold">
                                          <p:stCondLst>
                                            <p:cond delay="0"/>
                                          </p:stCondLst>
                                        </p:cTn>
                                        <p:tgtEl>
                                          <p:spTgt spid="35"/>
                                        </p:tgtEl>
                                        <p:attrNameLst>
                                          <p:attrName>style.visibility</p:attrName>
                                        </p:attrNameLst>
                                      </p:cBhvr>
                                      <p:to>
                                        <p:strVal val="hidden"/>
                                      </p:to>
                                    </p:set>
                                  </p:childTnLst>
                                </p:cTn>
                              </p:par>
                              <p:par>
                                <p:cTn id="202" presetID="32" presetClass="emph" presetSubtype="0" repeatCount="indefinite" fill="hold" nodeType="withEffect">
                                  <p:stCondLst>
                                    <p:cond delay="0"/>
                                  </p:stCondLst>
                                  <p:childTnLst>
                                    <p:animRot by="120000">
                                      <p:cBhvr>
                                        <p:cTn id="203" dur="100" fill="hold">
                                          <p:stCondLst>
                                            <p:cond delay="0"/>
                                          </p:stCondLst>
                                        </p:cTn>
                                        <p:tgtEl>
                                          <p:spTgt spid="134"/>
                                        </p:tgtEl>
                                        <p:attrNameLst>
                                          <p:attrName>r</p:attrName>
                                        </p:attrNameLst>
                                      </p:cBhvr>
                                    </p:animRot>
                                    <p:animRot by="-240000">
                                      <p:cBhvr>
                                        <p:cTn id="204" dur="200" fill="hold">
                                          <p:stCondLst>
                                            <p:cond delay="200"/>
                                          </p:stCondLst>
                                        </p:cTn>
                                        <p:tgtEl>
                                          <p:spTgt spid="134"/>
                                        </p:tgtEl>
                                        <p:attrNameLst>
                                          <p:attrName>r</p:attrName>
                                        </p:attrNameLst>
                                      </p:cBhvr>
                                    </p:animRot>
                                    <p:animRot by="240000">
                                      <p:cBhvr>
                                        <p:cTn id="205" dur="200" fill="hold">
                                          <p:stCondLst>
                                            <p:cond delay="400"/>
                                          </p:stCondLst>
                                        </p:cTn>
                                        <p:tgtEl>
                                          <p:spTgt spid="134"/>
                                        </p:tgtEl>
                                        <p:attrNameLst>
                                          <p:attrName>r</p:attrName>
                                        </p:attrNameLst>
                                      </p:cBhvr>
                                    </p:animRot>
                                    <p:animRot by="-240000">
                                      <p:cBhvr>
                                        <p:cTn id="206" dur="200" fill="hold">
                                          <p:stCondLst>
                                            <p:cond delay="600"/>
                                          </p:stCondLst>
                                        </p:cTn>
                                        <p:tgtEl>
                                          <p:spTgt spid="134"/>
                                        </p:tgtEl>
                                        <p:attrNameLst>
                                          <p:attrName>r</p:attrName>
                                        </p:attrNameLst>
                                      </p:cBhvr>
                                    </p:animRot>
                                    <p:animRot by="120000">
                                      <p:cBhvr>
                                        <p:cTn id="207" dur="200" fill="hold">
                                          <p:stCondLst>
                                            <p:cond delay="800"/>
                                          </p:stCondLst>
                                        </p:cTn>
                                        <p:tgtEl>
                                          <p:spTgt spid="134"/>
                                        </p:tgtEl>
                                        <p:attrNameLst>
                                          <p:attrName>r</p:attrName>
                                        </p:attrNameLst>
                                      </p:cBhvr>
                                    </p:animRot>
                                  </p:childTnLst>
                                </p:cTn>
                              </p:par>
                              <p:par>
                                <p:cTn id="208" presetID="42" presetClass="path" presetSubtype="0" accel="50000" decel="50000" fill="hold" nodeType="withEffect">
                                  <p:stCondLst>
                                    <p:cond delay="0"/>
                                  </p:stCondLst>
                                  <p:childTnLst>
                                    <p:animMotion origin="layout" path="M -1.45833E-6 -1.85185E-6 L -0.00104 1.18611 " pathEditMode="relative" rAng="0" ptsTypes="AA">
                                      <p:cBhvr>
                                        <p:cTn id="209"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35"/>
                  </p:tgtEl>
                </p:cond>
              </p:nextCondLst>
            </p:seq>
          </p:childTnLst>
        </p:cTn>
      </p:par>
    </p:tnLst>
    <p:bldLst>
      <p:bldP spid="4" grpId="0" animBg="1"/>
      <p:bldP spid="96" grpId="0" animBg="1"/>
      <p:bldP spid="97" grpId="0" animBg="1"/>
      <p:bldP spid="98" grpId="0" animBg="1"/>
      <p:bldP spid="99" grpId="0" animBg="1"/>
      <p:bldP spid="100" grpId="0" animBg="1"/>
      <p:bldP spid="101" grpId="0" animBg="1"/>
      <p:bldP spid="115" grpId="0" animBg="1"/>
      <p:bldP spid="33"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5083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6095" y="1097603"/>
            <a:ext cx="5037293" cy="838099"/>
          </a:xfrm>
          <a:prstGeom prst="rect">
            <a:avLst/>
          </a:prstGeom>
          <a:noFill/>
        </p:spPr>
        <p:txBody>
          <a:bodyPr wrap="square" lIns="98475" tIns="49237" rIns="98475" bIns="49237" rtlCol="0">
            <a:spAutoFit/>
          </a:bodyPr>
          <a:lstStyle/>
          <a:p>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 </a:t>
            </a:r>
            <a:endParaRPr lang="x-none"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208085" y="3414732"/>
            <a:ext cx="5575303" cy="758078"/>
          </a:xfrm>
          <a:prstGeom prst="rect">
            <a:avLst/>
          </a:prstGeom>
          <a:noFill/>
        </p:spPr>
        <p:txBody>
          <a:bodyPr wrap="square" lIns="98475" tIns="49237" rIns="98475" bIns="49237" rtlCol="0">
            <a:spAutoFit/>
          </a:bodyPr>
          <a:lstStyle/>
          <a:p>
            <a:pPr algn="ctr"/>
            <a:r>
              <a:rPr lang="en-US" sz="4280" dirty="0" err="1">
                <a:solidFill>
                  <a:srgbClr val="0000FF"/>
                </a:solidFill>
                <a:latin typeface="Arial" panose="020B0604020202020204" pitchFamily="34" charset="0"/>
                <a:cs typeface="Arial" panose="020B0604020202020204" pitchFamily="34" charset="0"/>
              </a:rPr>
              <a:t>Trung</a:t>
            </a:r>
            <a:r>
              <a:rPr lang="en-US" sz="4280" dirty="0">
                <a:solidFill>
                  <a:srgbClr val="0000FF"/>
                </a:solidFill>
                <a:latin typeface="Arial" panose="020B0604020202020204" pitchFamily="34" charset="0"/>
                <a:cs typeface="Arial" panose="020B0604020202020204" pitchFamily="34" charset="0"/>
              </a:rPr>
              <a:t> </a:t>
            </a:r>
            <a:r>
              <a:rPr lang="en-US" sz="4280" dirty="0" err="1">
                <a:solidFill>
                  <a:srgbClr val="0000FF"/>
                </a:solidFill>
                <a:latin typeface="Arial" panose="020B0604020202020204" pitchFamily="34" charset="0"/>
                <a:cs typeface="Arial" panose="020B0604020202020204" pitchFamily="34" charset="0"/>
              </a:rPr>
              <a:t>Quốc</a:t>
            </a:r>
            <a:endParaRPr lang="en-US" sz="428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955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3539" y="1097603"/>
            <a:ext cx="4898770" cy="838099"/>
          </a:xfrm>
          <a:prstGeom prst="rect">
            <a:avLst/>
          </a:prstGeom>
          <a:noFill/>
        </p:spPr>
        <p:txBody>
          <a:bodyPr wrap="square" lIns="98475" tIns="49237" rIns="98475" bIns="49237" rtlCol="0">
            <a:spAutoFit/>
          </a:bodyPr>
          <a:lstStyle/>
          <a:p>
            <a:r>
              <a:rPr lang="vi-VN" sz="2400" dirty="0">
                <a:solidFill>
                  <a:srgbClr val="333333"/>
                </a:solidFill>
                <a:cs typeface="Arial" panose="020B0604020202020204" pitchFamily="34" charset="0"/>
              </a:rPr>
              <a:t>Vùng biển Hải Phòng có diện tích khoảng</a:t>
            </a:r>
            <a:r>
              <a:rPr lang="en-US" sz="2400" dirty="0">
                <a:solidFill>
                  <a:srgbClr val="333333"/>
                </a:solidFill>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bao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nhiêu</a:t>
            </a:r>
            <a:r>
              <a:rPr lang="en-US" sz="2400" dirty="0">
                <a:solidFill>
                  <a:srgbClr val="333333"/>
                </a:solidFill>
                <a:latin typeface="Arial" panose="020B0604020202020204" pitchFamily="34" charset="0"/>
                <a:cs typeface="Arial" panose="020B0604020202020204" pitchFamily="34" charset="0"/>
              </a:rPr>
              <a:t> km2 ?</a:t>
            </a:r>
            <a:endParaRPr lang="x-none" sz="2400" dirty="0">
              <a:solidFill>
                <a:srgbClr val="333333"/>
              </a:solidFill>
              <a:latin typeface="Arial" panose="020B0604020202020204" pitchFamily="34" charset="0"/>
              <a:cs typeface="Arial" panose="020B0604020202020204" pitchFamily="34" charset="0"/>
            </a:endParaRPr>
          </a:p>
        </p:txBody>
      </p:sp>
      <p:sp>
        <p:nvSpPr>
          <p:cNvPr id="9" name="TextBox 8"/>
          <p:cNvSpPr txBox="1"/>
          <p:nvPr/>
        </p:nvSpPr>
        <p:spPr>
          <a:xfrm>
            <a:off x="4322503" y="3357522"/>
            <a:ext cx="5280843" cy="758078"/>
          </a:xfrm>
          <a:prstGeom prst="rect">
            <a:avLst/>
          </a:prstGeom>
          <a:noFill/>
        </p:spPr>
        <p:txBody>
          <a:bodyPr wrap="square" lIns="98475" tIns="49237" rIns="98475" bIns="49237" rtlCol="0">
            <a:spAutoFit/>
          </a:bodyPr>
          <a:lstStyle/>
          <a:p>
            <a:pPr algn="ctr"/>
            <a:r>
              <a:rPr lang="en-US" sz="4280" dirty="0" err="1">
                <a:solidFill>
                  <a:srgbClr val="0000FF"/>
                </a:solidFill>
                <a:latin typeface="Arial" panose="020B0604020202020204" pitchFamily="34" charset="0"/>
                <a:cs typeface="Arial" panose="020B0604020202020204" pitchFamily="34" charset="0"/>
              </a:rPr>
              <a:t>Khoảng</a:t>
            </a:r>
            <a:r>
              <a:rPr lang="en-US" sz="4280" dirty="0">
                <a:solidFill>
                  <a:srgbClr val="0000FF"/>
                </a:solidFill>
                <a:latin typeface="Arial" panose="020B0604020202020204" pitchFamily="34" charset="0"/>
                <a:cs typeface="Arial" panose="020B0604020202020204" pitchFamily="34" charset="0"/>
              </a:rPr>
              <a:t> 4000 km</a:t>
            </a:r>
            <a:r>
              <a:rPr lang="en-US" sz="4280" baseline="30000" dirty="0">
                <a:solidFill>
                  <a:srgbClr val="0000FF"/>
                </a:solidFill>
                <a:latin typeface="Arial" panose="020B0604020202020204" pitchFamily="34" charset="0"/>
                <a:cs typeface="Arial" panose="020B0604020202020204" pitchFamily="34" charset="0"/>
              </a:rPr>
              <a:t>2</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26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9000" y="912937"/>
            <a:ext cx="5324475" cy="1392097"/>
          </a:xfrm>
          <a:prstGeom prst="rect">
            <a:avLst/>
          </a:prstGeom>
          <a:noFill/>
        </p:spPr>
        <p:txBody>
          <a:bodyPr wrap="square" lIns="98475" tIns="49237" rIns="98475" bIns="49237" rtlCol="0">
            <a:spAutoFit/>
          </a:bodyPr>
          <a:lstStyle/>
          <a:p>
            <a:r>
              <a:rPr lang="vi-VN" sz="2800" dirty="0">
                <a:solidFill>
                  <a:srgbClr val="333333"/>
                </a:solidFill>
                <a:cs typeface="Arial" panose="020B0604020202020204" pitchFamily="34" charset="0"/>
              </a:rPr>
              <a:t>Hải Phòng có</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bao</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nhiêu</a:t>
            </a:r>
            <a:r>
              <a:rPr lang="en-US" sz="2800" dirty="0">
                <a:solidFill>
                  <a:srgbClr val="333333"/>
                </a:solidFill>
                <a:cs typeface="Arial" panose="020B0604020202020204" pitchFamily="34" charset="0"/>
              </a:rPr>
              <a:t> </a:t>
            </a:r>
            <a:r>
              <a:rPr lang="vi-VN" sz="2800" dirty="0">
                <a:solidFill>
                  <a:srgbClr val="333333"/>
                </a:solidFill>
                <a:cs typeface="Arial" panose="020B0604020202020204" pitchFamily="34" charset="0"/>
              </a:rPr>
              <a:t>quận</a:t>
            </a:r>
            <a:r>
              <a:rPr lang="en-US" sz="2800" dirty="0">
                <a:solidFill>
                  <a:srgbClr val="333333"/>
                </a:solidFill>
                <a:cs typeface="Arial" panose="020B0604020202020204" pitchFamily="34" charset="0"/>
              </a:rPr>
              <a:t> </a:t>
            </a:r>
            <a:r>
              <a:rPr lang="vi-VN" sz="2800" dirty="0">
                <a:solidFill>
                  <a:srgbClr val="333333"/>
                </a:solidFill>
                <a:cs typeface="Arial" panose="020B0604020202020204" pitchFamily="34" charset="0"/>
              </a:rPr>
              <a:t>/</a:t>
            </a:r>
            <a:r>
              <a:rPr lang="en-US" sz="2800" dirty="0">
                <a:solidFill>
                  <a:srgbClr val="333333"/>
                </a:solidFill>
                <a:cs typeface="Arial" panose="020B0604020202020204" pitchFamily="34" charset="0"/>
              </a:rPr>
              <a:t> </a:t>
            </a:r>
            <a:r>
              <a:rPr lang="vi-VN" sz="2800" dirty="0">
                <a:solidFill>
                  <a:srgbClr val="333333"/>
                </a:solidFill>
                <a:cs typeface="Arial" panose="020B0604020202020204" pitchFamily="34" charset="0"/>
              </a:rPr>
              <a:t>huyện tiếp giáp với biển </a:t>
            </a:r>
            <a:endParaRPr lang="en-US" sz="2800" dirty="0">
              <a:solidFill>
                <a:srgbClr val="333333"/>
              </a:solidFill>
              <a:cs typeface="Arial" panose="020B0604020202020204" pitchFamily="34" charset="0"/>
            </a:endParaRPr>
          </a:p>
          <a:p>
            <a:pPr algn="ct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tính</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cả</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các</a:t>
            </a:r>
            <a:r>
              <a:rPr lang="en-US" sz="2800" dirty="0">
                <a:solidFill>
                  <a:srgbClr val="333333"/>
                </a:solidFill>
                <a:cs typeface="Arial" panose="020B0604020202020204" pitchFamily="34" charset="0"/>
              </a:rPr>
              <a:t> </a:t>
            </a:r>
            <a:r>
              <a:rPr lang="en-US" sz="2800" dirty="0" err="1">
                <a:solidFill>
                  <a:srgbClr val="333333"/>
                </a:solidFill>
                <a:cs typeface="Arial" panose="020B0604020202020204" pitchFamily="34" charset="0"/>
              </a:rPr>
              <a:t>đảo</a:t>
            </a:r>
            <a:r>
              <a:rPr lang="en-US" sz="2800" dirty="0">
                <a:solidFill>
                  <a:srgbClr val="333333"/>
                </a:solidFill>
                <a:cs typeface="Arial" panose="020B0604020202020204" pitchFamily="34" charset="0"/>
              </a:rPr>
              <a:t>)?</a:t>
            </a:r>
            <a:endParaRPr lang="x-none" sz="2800" dirty="0">
              <a:solidFill>
                <a:srgbClr val="333333"/>
              </a:solidFill>
              <a:cs typeface="Arial" panose="020B0604020202020204" pitchFamily="34" charset="0"/>
            </a:endParaRPr>
          </a:p>
        </p:txBody>
      </p:sp>
      <p:sp>
        <p:nvSpPr>
          <p:cNvPr id="9" name="TextBox 8"/>
          <p:cNvSpPr txBox="1"/>
          <p:nvPr/>
        </p:nvSpPr>
        <p:spPr>
          <a:xfrm>
            <a:off x="4150875" y="3414732"/>
            <a:ext cx="5562600" cy="758078"/>
          </a:xfrm>
          <a:prstGeom prst="rect">
            <a:avLst/>
          </a:prstGeom>
          <a:noFill/>
        </p:spPr>
        <p:txBody>
          <a:bodyPr wrap="square" lIns="98475" tIns="49237" rIns="98475" bIns="49237" rtlCol="0">
            <a:spAutoFit/>
          </a:bodyPr>
          <a:lstStyle/>
          <a:p>
            <a:pPr algn="ctr"/>
            <a:r>
              <a:rPr lang="en-US" sz="4280" dirty="0">
                <a:solidFill>
                  <a:srgbClr val="0000FF"/>
                </a:solidFill>
                <a:latin typeface="Arial" panose="020B0604020202020204" pitchFamily="34" charset="0"/>
                <a:cs typeface="Arial" panose="020B0604020202020204" pitchFamily="34" charset="0"/>
              </a:rPr>
              <a:t>8</a:t>
            </a: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393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9724" y="794705"/>
            <a:ext cx="5874555" cy="1576763"/>
          </a:xfrm>
          <a:prstGeom prst="rect">
            <a:avLst/>
          </a:prstGeom>
          <a:noFill/>
        </p:spPr>
        <p:txBody>
          <a:bodyPr wrap="square" lIns="98475" tIns="49237" rIns="98475" bIns="49237" rtlCol="0">
            <a:spAutoFit/>
          </a:bodyPr>
          <a:lstStyle/>
          <a:p>
            <a:pPr marL="342900" indent="-342900">
              <a:buFontTx/>
              <a:buChar char="-"/>
            </a:pPr>
            <a:r>
              <a:rPr lang="en-US" sz="2400" dirty="0">
                <a:solidFill>
                  <a:srgbClr val="333333"/>
                </a:solidFill>
                <a:cs typeface="Arial" panose="020B0604020202020204" pitchFamily="34" charset="0"/>
              </a:rPr>
              <a:t>Đ</a:t>
            </a:r>
            <a:r>
              <a:rPr lang="vi-VN" sz="2400" dirty="0">
                <a:solidFill>
                  <a:srgbClr val="333333"/>
                </a:solidFill>
                <a:cs typeface="Arial" panose="020B0604020202020204" pitchFamily="34" charset="0"/>
              </a:rPr>
              <a:t>ảo xa bờ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hải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Phòng</a:t>
            </a:r>
            <a:r>
              <a:rPr lang="en-US" sz="2400" dirty="0">
                <a:solidFill>
                  <a:srgbClr val="333333"/>
                </a:solidFill>
                <a:latin typeface="Arial" panose="020B0604020202020204" pitchFamily="34" charset="0"/>
                <a:cs typeface="Arial" panose="020B0604020202020204" pitchFamily="34" charset="0"/>
              </a:rPr>
              <a:t>, </a:t>
            </a:r>
            <a:r>
              <a:rPr lang="vi-VN" sz="2400" dirty="0">
                <a:solidFill>
                  <a:srgbClr val="333333"/>
                </a:solidFill>
                <a:cs typeface="Arial" panose="020B0604020202020204" pitchFamily="34" charset="0"/>
              </a:rPr>
              <a:t>có vị trí chiến lược và t</a:t>
            </a:r>
            <a:r>
              <a:rPr lang="en-US" sz="2400" dirty="0" err="1">
                <a:solidFill>
                  <a:srgbClr val="333333"/>
                </a:solidFill>
                <a:latin typeface="Arial" panose="020B0604020202020204" pitchFamily="34" charset="0"/>
                <a:cs typeface="Arial" panose="020B0604020202020204" pitchFamily="34" charset="0"/>
              </a:rPr>
              <a:t>ầm</a:t>
            </a:r>
            <a:r>
              <a:rPr lang="vi-VN" sz="2400" dirty="0">
                <a:solidFill>
                  <a:srgbClr val="333333"/>
                </a:solidFill>
                <a:cs typeface="Arial" panose="020B0604020202020204" pitchFamily="34" charset="0"/>
              </a:rPr>
              <a:t> quan trọng đặc biệt </a:t>
            </a:r>
            <a:r>
              <a:rPr lang="en-US" sz="2400" dirty="0" err="1">
                <a:solidFill>
                  <a:srgbClr val="333333"/>
                </a:solidFill>
                <a:latin typeface="Arial" panose="020B0604020202020204" pitchFamily="34" charset="0"/>
                <a:cs typeface="Arial" panose="020B0604020202020204" pitchFamily="34" charset="0"/>
              </a:rPr>
              <a:t>trong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việc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bảo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vệ</a:t>
            </a:r>
            <a:r>
              <a:rPr lang="en-US" sz="2400" dirty="0">
                <a:solidFill>
                  <a:srgbClr val="333333"/>
                </a:solidFill>
                <a:latin typeface="Arial" panose="020B0604020202020204" pitchFamily="34" charset="0"/>
                <a:cs typeface="Arial" panose="020B0604020202020204" pitchFamily="34" charset="0"/>
              </a:rPr>
              <a:t>  </a:t>
            </a:r>
            <a:r>
              <a:rPr lang="vi-VN" sz="2400" dirty="0">
                <a:solidFill>
                  <a:srgbClr val="333333"/>
                </a:solidFill>
                <a:cs typeface="Arial" panose="020B0604020202020204" pitchFamily="34" charset="0"/>
              </a:rPr>
              <a:t>quốc phòng - an ninh.</a:t>
            </a:r>
          </a:p>
        </p:txBody>
      </p:sp>
      <p:sp>
        <p:nvSpPr>
          <p:cNvPr id="9" name="TextBox 8"/>
          <p:cNvSpPr txBox="1"/>
          <p:nvPr/>
        </p:nvSpPr>
        <p:spPr>
          <a:xfrm>
            <a:off x="4322503" y="3357522"/>
            <a:ext cx="5338052" cy="758078"/>
          </a:xfrm>
          <a:prstGeom prst="rect">
            <a:avLst/>
          </a:prstGeom>
          <a:noFill/>
        </p:spPr>
        <p:txBody>
          <a:bodyPr wrap="square" lIns="98475" tIns="49237" rIns="98475" bIns="49237" rtlCol="0">
            <a:spAutoFit/>
          </a:bodyPr>
          <a:lstStyle/>
          <a:p>
            <a:pPr algn="ctr"/>
            <a:r>
              <a:rPr lang="en-US" sz="4280" dirty="0" err="1">
                <a:solidFill>
                  <a:srgbClr val="0000FF"/>
                </a:solidFill>
                <a:latin typeface="Arial" panose="020B0604020202020204" pitchFamily="34" charset="0"/>
                <a:cs typeface="Arial" panose="020B0604020202020204" pitchFamily="34" charset="0"/>
              </a:rPr>
              <a:t>Bạch</a:t>
            </a:r>
            <a:r>
              <a:rPr lang="en-US" sz="4280" dirty="0">
                <a:solidFill>
                  <a:srgbClr val="0000FF"/>
                </a:solidFill>
                <a:latin typeface="Arial" panose="020B0604020202020204" pitchFamily="34" charset="0"/>
                <a:cs typeface="Arial" panose="020B0604020202020204" pitchFamily="34" charset="0"/>
              </a:rPr>
              <a:t> Long </a:t>
            </a:r>
            <a:r>
              <a:rPr lang="en-US" sz="4280" dirty="0" err="1">
                <a:solidFill>
                  <a:srgbClr val="0000FF"/>
                </a:solidFill>
                <a:latin typeface="Arial" panose="020B0604020202020204" pitchFamily="34" charset="0"/>
                <a:cs typeface="Arial" panose="020B0604020202020204" pitchFamily="34" charset="0"/>
              </a:rPr>
              <a:t>Vĩ</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163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838205"/>
            <a:ext cx="4800600" cy="1084321"/>
          </a:xfrm>
          <a:prstGeom prst="rect">
            <a:avLst/>
          </a:prstGeom>
          <a:noFill/>
        </p:spPr>
        <p:txBody>
          <a:bodyPr wrap="square" lIns="98475" tIns="49237" rIns="98475" bIns="49237" rtlCol="0">
            <a:spAutoFit/>
          </a:bodyPr>
          <a:lstStyle/>
          <a:p>
            <a:r>
              <a:rPr lang="en-US" sz="3200" dirty="0" err="1"/>
              <a:t>Bờ</a:t>
            </a:r>
            <a:r>
              <a:rPr lang="en-US" sz="3200" dirty="0"/>
              <a:t> </a:t>
            </a:r>
            <a:r>
              <a:rPr lang="en-US" sz="3200" dirty="0" err="1"/>
              <a:t>biển</a:t>
            </a:r>
            <a:r>
              <a:rPr lang="en-US" sz="3200" dirty="0"/>
              <a:t> </a:t>
            </a:r>
            <a:r>
              <a:rPr lang="en-US" sz="3200" dirty="0" err="1"/>
              <a:t>Hải</a:t>
            </a:r>
            <a:r>
              <a:rPr lang="en-US" sz="3200" dirty="0"/>
              <a:t> </a:t>
            </a:r>
            <a:r>
              <a:rPr lang="en-US" sz="3200" dirty="0" err="1"/>
              <a:t>Phòng</a:t>
            </a:r>
            <a:r>
              <a:rPr lang="en-US" sz="3200" dirty="0"/>
              <a:t> </a:t>
            </a:r>
            <a:r>
              <a:rPr lang="en-US" sz="3200" dirty="0" err="1"/>
              <a:t>dài</a:t>
            </a:r>
            <a:r>
              <a:rPr lang="en-US" sz="3200" dirty="0"/>
              <a:t> </a:t>
            </a:r>
            <a:r>
              <a:rPr lang="en-US" sz="3200" dirty="0" err="1"/>
              <a:t>bao</a:t>
            </a:r>
            <a:r>
              <a:rPr lang="en-US" sz="3200" dirty="0"/>
              <a:t> </a:t>
            </a:r>
            <a:r>
              <a:rPr lang="en-US" sz="3200" dirty="0" err="1"/>
              <a:t>nhiêu</a:t>
            </a:r>
            <a:r>
              <a:rPr lang="en-US" sz="3200" dirty="0"/>
              <a:t> km ?</a:t>
            </a:r>
            <a:endParaRPr lang="x-none" sz="2933" dirty="0"/>
          </a:p>
        </p:txBody>
      </p:sp>
      <p:sp>
        <p:nvSpPr>
          <p:cNvPr id="9" name="TextBox 8"/>
          <p:cNvSpPr txBox="1"/>
          <p:nvPr/>
        </p:nvSpPr>
        <p:spPr>
          <a:xfrm>
            <a:off x="4648201" y="3483114"/>
            <a:ext cx="4800600" cy="654075"/>
          </a:xfrm>
          <a:prstGeom prst="rect">
            <a:avLst/>
          </a:prstGeom>
          <a:noFill/>
        </p:spPr>
        <p:txBody>
          <a:bodyPr wrap="square" lIns="98475" tIns="49237" rIns="98475" bIns="49237" rtlCol="0">
            <a:spAutoFit/>
          </a:bodyPr>
          <a:lstStyle/>
          <a:p>
            <a:pPr algn="ctr"/>
            <a:r>
              <a:rPr lang="en-US" sz="3604" dirty="0">
                <a:solidFill>
                  <a:srgbClr val="0000FF"/>
                </a:solidFill>
                <a:latin typeface="Arial" panose="020B0604020202020204" pitchFamily="34" charset="0"/>
                <a:cs typeface="Arial" panose="020B0604020202020204" pitchFamily="34" charset="0"/>
              </a:rPr>
              <a:t>125 km</a:t>
            </a:r>
          </a:p>
        </p:txBody>
      </p:sp>
    </p:spTree>
    <p:extLst>
      <p:ext uri="{BB962C8B-B14F-4D97-AF65-F5344CB8AC3E}">
        <p14:creationId xmlns:p14="http://schemas.microsoft.com/office/powerpoint/2010/main" val="1152769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8353" y="1040926"/>
            <a:ext cx="4800600" cy="838099"/>
          </a:xfrm>
          <a:prstGeom prst="rect">
            <a:avLst/>
          </a:prstGeom>
          <a:noFill/>
        </p:spPr>
        <p:txBody>
          <a:bodyPr wrap="square" lIns="98475" tIns="49237" rIns="98475" bIns="49237" rtlCol="0">
            <a:spAutoFit/>
          </a:bodyPr>
          <a:lstStyle/>
          <a:p>
            <a:pPr marL="285750" indent="-285750">
              <a:buFontTx/>
              <a:buChar char="-"/>
            </a:pP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4578353" y="3152055"/>
            <a:ext cx="4800600" cy="1392097"/>
          </a:xfrm>
          <a:prstGeom prst="rect">
            <a:avLst/>
          </a:prstGeom>
          <a:noFill/>
        </p:spPr>
        <p:txBody>
          <a:bodyPr wrap="square" lIns="98475" tIns="49237" rIns="98475" bIns="49237" rtlCol="0">
            <a:sp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Nhiệt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mùa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chịu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hưởng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hậu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dương</a:t>
            </a:r>
            <a:r>
              <a:rPr lang="en-US" sz="2800" b="1" dirty="0">
                <a:solidFill>
                  <a:srgbClr val="0000CC"/>
                </a:solidFill>
                <a:latin typeface="Times New Roman" panose="02020603050405020304" pitchFamily="18" charset="0"/>
                <a:cs typeface="Times New Roman" panose="02020603050405020304" pitchFamily="18" charset="0"/>
              </a:rPr>
              <a:t>.</a:t>
            </a:r>
          </a:p>
          <a:p>
            <a:pPr algn="ctr"/>
            <a:endParaRPr lang="en-US" sz="2800" dirty="0">
              <a:solidFill>
                <a:srgbClr val="0000CC"/>
              </a:solidFill>
              <a:latin typeface="Arial" panose="020B0604020202020204" pitchFamily="34" charset="0"/>
              <a:cs typeface="Arial" panose="020B0604020202020204" pitchFamily="34" charset="0"/>
            </a:endParaRP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04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61361" y="794608"/>
            <a:ext cx="4574280" cy="1330735"/>
          </a:xfrm>
          <a:prstGeom prst="rect">
            <a:avLst/>
          </a:prstGeom>
          <a:noFill/>
        </p:spPr>
        <p:txBody>
          <a:bodyPr wrap="square" lIns="98475" tIns="49237" rIns="98475" bIns="49237" rtlCol="0">
            <a:spAutoFit/>
          </a:bodyPr>
          <a:lstStyle/>
          <a:p>
            <a:pPr algn="ctr"/>
            <a:r>
              <a:rPr lang="en-US" sz="2667" dirty="0" err="1"/>
              <a:t>Hiện</a:t>
            </a:r>
            <a:r>
              <a:rPr lang="en-US" sz="2667" dirty="0"/>
              <a:t> </a:t>
            </a:r>
            <a:r>
              <a:rPr lang="en-US" sz="2667" dirty="0" err="1"/>
              <a:t>tượng</a:t>
            </a:r>
            <a:r>
              <a:rPr lang="en-US" sz="2667" dirty="0"/>
              <a:t> </a:t>
            </a:r>
            <a:r>
              <a:rPr lang="en-US" sz="2667" dirty="0" err="1"/>
              <a:t>nước</a:t>
            </a:r>
            <a:r>
              <a:rPr lang="en-US" sz="2667" dirty="0"/>
              <a:t> </a:t>
            </a:r>
            <a:r>
              <a:rPr lang="en-US" sz="2667" dirty="0" err="1"/>
              <a:t>biển</a:t>
            </a:r>
            <a:r>
              <a:rPr lang="en-US" sz="2667" dirty="0"/>
              <a:t> </a:t>
            </a:r>
            <a:r>
              <a:rPr lang="en-US" sz="2667" dirty="0" err="1"/>
              <a:t>lên</a:t>
            </a:r>
            <a:r>
              <a:rPr lang="en-US" sz="2667" dirty="0"/>
              <a:t> </a:t>
            </a:r>
            <a:r>
              <a:rPr lang="en-US" sz="2667" dirty="0" err="1"/>
              <a:t>xuống</a:t>
            </a:r>
            <a:r>
              <a:rPr lang="en-US" sz="2667" dirty="0"/>
              <a:t> </a:t>
            </a:r>
            <a:r>
              <a:rPr lang="en-US" sz="2667" dirty="0" err="1"/>
              <a:t>đều</a:t>
            </a:r>
            <a:r>
              <a:rPr lang="en-US" sz="2667" dirty="0"/>
              <a:t> </a:t>
            </a:r>
            <a:r>
              <a:rPr lang="en-US" sz="2667" dirty="0" err="1"/>
              <a:t>đặn</a:t>
            </a:r>
            <a:r>
              <a:rPr lang="en-US" sz="2667" dirty="0"/>
              <a:t>  </a:t>
            </a:r>
            <a:r>
              <a:rPr lang="en-US" sz="2667" dirty="0" err="1"/>
              <a:t>mỗi</a:t>
            </a:r>
            <a:r>
              <a:rPr lang="en-US" sz="2667" dirty="0"/>
              <a:t> </a:t>
            </a:r>
            <a:r>
              <a:rPr lang="en-US" sz="2667" dirty="0" err="1"/>
              <a:t>ngày</a:t>
            </a:r>
            <a:r>
              <a:rPr lang="en-US" sz="2667" dirty="0"/>
              <a:t> 1 </a:t>
            </a:r>
            <a:r>
              <a:rPr lang="en-US" sz="2667" dirty="0" err="1"/>
              <a:t>lần</a:t>
            </a:r>
            <a:r>
              <a:rPr lang="en-US" sz="2667" dirty="0"/>
              <a:t> </a:t>
            </a:r>
            <a:r>
              <a:rPr lang="en-US" sz="2667" dirty="0" err="1"/>
              <a:t>gọi</a:t>
            </a:r>
            <a:r>
              <a:rPr lang="en-US" sz="2667" dirty="0"/>
              <a:t> </a:t>
            </a:r>
            <a:r>
              <a:rPr lang="en-US" sz="2667" dirty="0" err="1"/>
              <a:t>là</a:t>
            </a:r>
            <a:r>
              <a:rPr lang="en-US" sz="2667" dirty="0"/>
              <a:t> </a:t>
            </a:r>
            <a:r>
              <a:rPr lang="en-US" sz="2667" dirty="0" err="1"/>
              <a:t>gì</a:t>
            </a:r>
            <a:r>
              <a:rPr lang="en-US" sz="2667" dirty="0"/>
              <a:t>?</a:t>
            </a:r>
            <a:r>
              <a:rPr lang="x-none" sz="2667" dirty="0"/>
              <a:t> </a:t>
            </a:r>
            <a:endParaRPr lang="en-US" sz="2667" dirty="0">
              <a:solidFill>
                <a:srgbClr val="0000FF"/>
              </a:solidFill>
              <a:latin typeface="Arial" panose="020B0604020202020204" pitchFamily="34" charset="0"/>
              <a:cs typeface="Arial" panose="020B0604020202020204" pitchFamily="34" charset="0"/>
            </a:endParaRPr>
          </a:p>
        </p:txBody>
      </p:sp>
      <p:sp>
        <p:nvSpPr>
          <p:cNvPr id="9" name="TextBox 8"/>
          <p:cNvSpPr txBox="1"/>
          <p:nvPr/>
        </p:nvSpPr>
        <p:spPr>
          <a:xfrm>
            <a:off x="4648201" y="3483113"/>
            <a:ext cx="4800600" cy="654075"/>
          </a:xfrm>
          <a:prstGeom prst="rect">
            <a:avLst/>
          </a:prstGeom>
          <a:noFill/>
        </p:spPr>
        <p:txBody>
          <a:bodyPr wrap="square" lIns="98475" tIns="49237" rIns="98475" bIns="49237" rtlCol="0">
            <a:spAutoFit/>
          </a:bodyPr>
          <a:lstStyle/>
          <a:p>
            <a:pPr algn="ctr"/>
            <a:r>
              <a:rPr lang="en-US" sz="3604" dirty="0" err="1">
                <a:solidFill>
                  <a:srgbClr val="0000FF"/>
                </a:solidFill>
                <a:latin typeface="Arial" panose="020B0604020202020204" pitchFamily="34" charset="0"/>
                <a:cs typeface="Arial" panose="020B0604020202020204" pitchFamily="34" charset="0"/>
              </a:rPr>
              <a:t>Chế</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độ</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nhật</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Triều</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83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281314" y="539446"/>
            <a:ext cx="5144485" cy="461665"/>
          </a:xfrm>
          <a:prstGeom prst="rect">
            <a:avLst/>
          </a:prstGeom>
          <a:noFill/>
        </p:spPr>
        <p:txBody>
          <a:bodyPr wrap="square" rtlCol="0">
            <a:spAutoFit/>
          </a:bodyPr>
          <a:lstStyle/>
          <a:p>
            <a:pPr algn="ctr"/>
            <a:r>
              <a:rPr lang="en-US" sz="2400" b="1" dirty="0">
                <a:solidFill>
                  <a:srgbClr val="FF0000"/>
                </a:solidFill>
                <a:latin typeface="Tahoma" panose="020B0604030504040204" pitchFamily="34" charset="0"/>
                <a:cs typeface="Tahoma" panose="020B0604030504040204" pitchFamily="34" charset="0"/>
              </a:rPr>
              <a:t>TÊN BÀI HÁT DƯỚI ĐÂY LÀ GÌ ?</a:t>
            </a:r>
          </a:p>
        </p:txBody>
      </p:sp>
      <p:sp>
        <p:nvSpPr>
          <p:cNvPr id="13" name="TextBox 12"/>
          <p:cNvSpPr txBox="1"/>
          <p:nvPr/>
        </p:nvSpPr>
        <p:spPr>
          <a:xfrm>
            <a:off x="100291" y="4439354"/>
            <a:ext cx="5144485" cy="461665"/>
          </a:xfrm>
          <a:prstGeom prst="rect">
            <a:avLst/>
          </a:prstGeom>
          <a:noFill/>
        </p:spPr>
        <p:txBody>
          <a:bodyPr wrap="square" rtlCol="0">
            <a:spAutoFit/>
          </a:bodyPr>
          <a:lstStyle/>
          <a:p>
            <a:pPr algn="ctr"/>
            <a:r>
              <a:rPr lang="en-US" sz="2400" b="1" dirty="0">
                <a:solidFill>
                  <a:srgbClr val="0000CC"/>
                </a:solidFill>
                <a:latin typeface="Tahoma" panose="020B0604030504040204" pitchFamily="34" charset="0"/>
                <a:cs typeface="Tahoma" panose="020B0604030504040204" pitchFamily="34" charset="0"/>
              </a:rPr>
              <a:t>BIỂN ĐẢO QUÊ HƯƠNG</a:t>
            </a: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ĐÁP ÁN</a:t>
            </a:r>
          </a:p>
        </p:txBody>
      </p:sp>
    </p:spTree>
    <p:extLst>
      <p:ext uri="{BB962C8B-B14F-4D97-AF65-F5344CB8AC3E}">
        <p14:creationId xmlns:p14="http://schemas.microsoft.com/office/powerpoint/2010/main" val="2350639334"/>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999825"/>
            <a:ext cx="4876801" cy="920301"/>
          </a:xfrm>
          <a:prstGeom prst="rect">
            <a:avLst/>
          </a:prstGeom>
          <a:noFill/>
        </p:spPr>
        <p:txBody>
          <a:bodyPr wrap="square" lIns="98475" tIns="49237" rIns="98475" bIns="49237" rtlCol="0">
            <a:spAutoFit/>
          </a:bodyPr>
          <a:lstStyle/>
          <a:p>
            <a:pPr algn="ctr"/>
            <a:r>
              <a:rPr lang="en-US" sz="2667" dirty="0" err="1"/>
              <a:t>Dân</a:t>
            </a:r>
            <a:r>
              <a:rPr lang="en-US" sz="2667" dirty="0"/>
              <a:t> </a:t>
            </a:r>
            <a:r>
              <a:rPr lang="en-US" sz="2667" dirty="0" err="1"/>
              <a:t>số</a:t>
            </a:r>
            <a:r>
              <a:rPr lang="en-US" sz="2667" dirty="0"/>
              <a:t> </a:t>
            </a:r>
            <a:r>
              <a:rPr lang="en-US" sz="2667" dirty="0" err="1"/>
              <a:t>ven</a:t>
            </a:r>
            <a:r>
              <a:rPr lang="en-US" sz="2667" dirty="0"/>
              <a:t> </a:t>
            </a:r>
            <a:r>
              <a:rPr lang="en-US" sz="2667" dirty="0" err="1"/>
              <a:t>biển</a:t>
            </a:r>
            <a:r>
              <a:rPr lang="en-US" sz="2667" dirty="0"/>
              <a:t> </a:t>
            </a:r>
            <a:r>
              <a:rPr lang="en-US" sz="2667" dirty="0" err="1"/>
              <a:t>chiếm</a:t>
            </a:r>
            <a:r>
              <a:rPr lang="en-US" sz="2667" dirty="0"/>
              <a:t> </a:t>
            </a:r>
            <a:r>
              <a:rPr lang="en-US" sz="2667" dirty="0" err="1"/>
              <a:t>bao</a:t>
            </a:r>
            <a:r>
              <a:rPr lang="en-US" sz="2667" dirty="0"/>
              <a:t> </a:t>
            </a:r>
            <a:r>
              <a:rPr lang="en-US" sz="2667" dirty="0" err="1"/>
              <a:t>nhiêu</a:t>
            </a:r>
            <a:r>
              <a:rPr lang="en-US" sz="2667" dirty="0"/>
              <a:t> </a:t>
            </a:r>
            <a:r>
              <a:rPr lang="en-US" sz="2667" dirty="0" err="1"/>
              <a:t>phần</a:t>
            </a:r>
            <a:r>
              <a:rPr lang="en-US" sz="2667" dirty="0"/>
              <a:t> </a:t>
            </a:r>
            <a:r>
              <a:rPr lang="en-US" sz="2667" dirty="0" err="1"/>
              <a:t>trăm</a:t>
            </a:r>
            <a:r>
              <a:rPr lang="en-US" sz="2667" dirty="0"/>
              <a:t> </a:t>
            </a:r>
            <a:r>
              <a:rPr lang="en-US" sz="2667" dirty="0" err="1"/>
              <a:t>dân</a:t>
            </a:r>
            <a:r>
              <a:rPr lang="en-US" sz="2667" dirty="0"/>
              <a:t> </a:t>
            </a:r>
            <a:r>
              <a:rPr lang="en-US" sz="2667" dirty="0" err="1"/>
              <a:t>số</a:t>
            </a:r>
            <a:r>
              <a:rPr lang="en-US" sz="2667" dirty="0"/>
              <a:t> </a:t>
            </a:r>
            <a:r>
              <a:rPr lang="en-US" sz="2667" dirty="0" err="1"/>
              <a:t>cả</a:t>
            </a:r>
            <a:r>
              <a:rPr lang="en-US" sz="2667" dirty="0"/>
              <a:t> </a:t>
            </a:r>
            <a:r>
              <a:rPr lang="en-US" sz="2667" dirty="0" err="1"/>
              <a:t>thành</a:t>
            </a:r>
            <a:r>
              <a:rPr lang="en-US" sz="2667" dirty="0"/>
              <a:t> </a:t>
            </a:r>
            <a:r>
              <a:rPr lang="en-US" sz="2667" dirty="0" err="1"/>
              <a:t>phố</a:t>
            </a:r>
            <a:r>
              <a:rPr lang="en-US" sz="2667" dirty="0"/>
              <a:t> ?</a:t>
            </a:r>
            <a:endParaRPr lang="x-none" sz="2667" dirty="0"/>
          </a:p>
        </p:txBody>
      </p:sp>
      <p:sp>
        <p:nvSpPr>
          <p:cNvPr id="9" name="TextBox 8"/>
          <p:cNvSpPr txBox="1"/>
          <p:nvPr/>
        </p:nvSpPr>
        <p:spPr>
          <a:xfrm>
            <a:off x="4648201" y="3483113"/>
            <a:ext cx="4800600" cy="654075"/>
          </a:xfrm>
          <a:prstGeom prst="rect">
            <a:avLst/>
          </a:prstGeom>
          <a:noFill/>
        </p:spPr>
        <p:txBody>
          <a:bodyPr wrap="square" lIns="98475" tIns="49237" rIns="98475" bIns="49237" rtlCol="0">
            <a:spAutoFit/>
          </a:bodyPr>
          <a:lstStyle/>
          <a:p>
            <a:pPr algn="ctr"/>
            <a:r>
              <a:rPr lang="en-US" sz="3604" dirty="0">
                <a:solidFill>
                  <a:srgbClr val="0000FF"/>
                </a:solidFill>
                <a:latin typeface="Arial" panose="020B0604020202020204" pitchFamily="34" charset="0"/>
                <a:cs typeface="Arial" panose="020B0604020202020204" pitchFamily="34" charset="0"/>
              </a:rPr>
              <a:t>44 %</a:t>
            </a: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03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8" y="297180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405351"/>
            <a:ext cx="6477000" cy="210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3" y="2819405"/>
            <a:ext cx="6489700"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749054"/>
            <a:ext cx="4876801" cy="920301"/>
          </a:xfrm>
          <a:prstGeom prst="rect">
            <a:avLst/>
          </a:prstGeom>
          <a:noFill/>
        </p:spPr>
        <p:txBody>
          <a:bodyPr wrap="square" lIns="98475" tIns="49237" rIns="98475" bIns="49237" rtlCol="0">
            <a:spAutoFit/>
          </a:bodyPr>
          <a:lstStyle/>
          <a:p>
            <a:pPr algn="ctr"/>
            <a:r>
              <a:rPr lang="en-US" sz="2667" dirty="0" err="1"/>
              <a:t>Nêu</a:t>
            </a:r>
            <a:r>
              <a:rPr lang="en-US" sz="2667" dirty="0"/>
              <a:t> </a:t>
            </a:r>
            <a:r>
              <a:rPr lang="en-US" sz="2667" dirty="0" err="1"/>
              <a:t>một</a:t>
            </a:r>
            <a:r>
              <a:rPr lang="en-US" sz="2667" dirty="0"/>
              <a:t> </a:t>
            </a:r>
            <a:r>
              <a:rPr lang="en-US" sz="2667" dirty="0" err="1"/>
              <a:t>tính</a:t>
            </a:r>
            <a:r>
              <a:rPr lang="en-US" sz="2667" dirty="0"/>
              <a:t> </a:t>
            </a:r>
            <a:r>
              <a:rPr lang="en-US" sz="2667" dirty="0" err="1"/>
              <a:t>cách</a:t>
            </a:r>
            <a:r>
              <a:rPr lang="en-US" sz="2667" dirty="0"/>
              <a:t> </a:t>
            </a:r>
            <a:r>
              <a:rPr lang="en-US" sz="2667" dirty="0" err="1"/>
              <a:t>mà</a:t>
            </a:r>
            <a:r>
              <a:rPr lang="en-US" sz="2667" dirty="0"/>
              <a:t> </a:t>
            </a:r>
            <a:r>
              <a:rPr lang="en-US" sz="2667" dirty="0" err="1"/>
              <a:t>theo</a:t>
            </a:r>
            <a:r>
              <a:rPr lang="en-US" sz="2667" dirty="0"/>
              <a:t> </a:t>
            </a:r>
            <a:r>
              <a:rPr lang="en-US" sz="2667" dirty="0" err="1"/>
              <a:t>em</a:t>
            </a:r>
            <a:r>
              <a:rPr lang="en-US" sz="2667" dirty="0"/>
              <a:t> </a:t>
            </a:r>
            <a:r>
              <a:rPr lang="en-US" sz="2667" dirty="0" err="1"/>
              <a:t>là</a:t>
            </a:r>
            <a:r>
              <a:rPr lang="en-US" sz="2667" dirty="0"/>
              <a:t> </a:t>
            </a:r>
            <a:r>
              <a:rPr lang="en-US" sz="2667" dirty="0" err="1"/>
              <a:t>đặc</a:t>
            </a:r>
            <a:r>
              <a:rPr lang="en-US" sz="2667" dirty="0"/>
              <a:t> </a:t>
            </a:r>
            <a:r>
              <a:rPr lang="en-US" sz="2667" dirty="0" err="1"/>
              <a:t>trưng</a:t>
            </a:r>
            <a:r>
              <a:rPr lang="en-US" sz="2667" dirty="0"/>
              <a:t> </a:t>
            </a:r>
            <a:r>
              <a:rPr lang="en-US" sz="2667" dirty="0" err="1"/>
              <a:t>của</a:t>
            </a:r>
            <a:r>
              <a:rPr lang="en-US" sz="2667" dirty="0"/>
              <a:t> </a:t>
            </a:r>
            <a:r>
              <a:rPr lang="en-US" sz="2667" dirty="0" err="1"/>
              <a:t>người</a:t>
            </a:r>
            <a:r>
              <a:rPr lang="en-US" sz="2667" dirty="0"/>
              <a:t> </a:t>
            </a:r>
            <a:r>
              <a:rPr lang="en-US" sz="2667" dirty="0" err="1"/>
              <a:t>Hải</a:t>
            </a:r>
            <a:r>
              <a:rPr lang="en-US" sz="2667" dirty="0"/>
              <a:t> </a:t>
            </a:r>
            <a:r>
              <a:rPr lang="en-US" sz="2667" dirty="0" err="1"/>
              <a:t>Phòng</a:t>
            </a:r>
            <a:r>
              <a:rPr lang="en-US" sz="2667" dirty="0"/>
              <a:t> ?</a:t>
            </a:r>
            <a:endParaRPr lang="x-none" sz="2667" dirty="0"/>
          </a:p>
        </p:txBody>
      </p:sp>
      <p:sp>
        <p:nvSpPr>
          <p:cNvPr id="9" name="TextBox 8"/>
          <p:cNvSpPr txBox="1"/>
          <p:nvPr/>
        </p:nvSpPr>
        <p:spPr>
          <a:xfrm>
            <a:off x="4572000" y="3243747"/>
            <a:ext cx="4800600" cy="1208714"/>
          </a:xfrm>
          <a:prstGeom prst="rect">
            <a:avLst/>
          </a:prstGeom>
          <a:noFill/>
        </p:spPr>
        <p:txBody>
          <a:bodyPr wrap="square" lIns="98475" tIns="49237" rIns="98475" bIns="49237" rtlCol="0">
            <a:spAutoFit/>
          </a:bodyPr>
          <a:lstStyle/>
          <a:p>
            <a:pPr algn="ctr"/>
            <a:r>
              <a:rPr lang="en-US" sz="3604" dirty="0" err="1">
                <a:solidFill>
                  <a:srgbClr val="0000FF"/>
                </a:solidFill>
                <a:latin typeface="Arial" panose="020B0604020202020204" pitchFamily="34" charset="0"/>
                <a:cs typeface="Arial" panose="020B0604020202020204" pitchFamily="34" charset="0"/>
              </a:rPr>
              <a:t>Mạnh</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mẽ</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tự</a:t>
            </a:r>
            <a:r>
              <a:rPr lang="en-US" sz="3604" dirty="0">
                <a:solidFill>
                  <a:srgbClr val="0000FF"/>
                </a:solidFill>
                <a:latin typeface="Arial" panose="020B0604020202020204" pitchFamily="34" charset="0"/>
                <a:cs typeface="Arial" panose="020B0604020202020204" pitchFamily="34" charset="0"/>
              </a:rPr>
              <a:t> tin, </a:t>
            </a:r>
            <a:r>
              <a:rPr lang="en-US" sz="3604" dirty="0" err="1">
                <a:solidFill>
                  <a:srgbClr val="0000FF"/>
                </a:solidFill>
                <a:latin typeface="Arial" panose="020B0604020202020204" pitchFamily="34" charset="0"/>
                <a:cs typeface="Arial" panose="020B0604020202020204" pitchFamily="34" charset="0"/>
              </a:rPr>
              <a:t>ăn</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sóng</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nói</a:t>
            </a:r>
            <a:r>
              <a:rPr lang="en-US" sz="3604" dirty="0">
                <a:solidFill>
                  <a:srgbClr val="0000FF"/>
                </a:solidFill>
                <a:latin typeface="Arial" panose="020B0604020202020204" pitchFamily="34" charset="0"/>
                <a:cs typeface="Arial" panose="020B0604020202020204" pitchFamily="34" charset="0"/>
              </a:rPr>
              <a:t> </a:t>
            </a:r>
            <a:r>
              <a:rPr lang="en-US" sz="3604" dirty="0" err="1">
                <a:solidFill>
                  <a:srgbClr val="0000FF"/>
                </a:solidFill>
                <a:latin typeface="Arial" panose="020B0604020202020204" pitchFamily="34" charset="0"/>
                <a:cs typeface="Arial" panose="020B0604020202020204" pitchFamily="34" charset="0"/>
              </a:rPr>
              <a:t>gió</a:t>
            </a:r>
            <a:r>
              <a:rPr lang="en-US" sz="3604" dirty="0">
                <a:solidFill>
                  <a:srgbClr val="0000FF"/>
                </a:solidFill>
                <a:latin typeface="Arial" panose="020B0604020202020204" pitchFamily="34" charset="0"/>
                <a:cs typeface="Arial" panose="020B0604020202020204" pitchFamily="34" charset="0"/>
              </a:rPr>
              <a:t>…</a:t>
            </a: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0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2" y="3387001"/>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206062"/>
            <a:ext cx="6813996" cy="2846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03897"/>
            <a:ext cx="6813997"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8351" y="758593"/>
            <a:ext cx="5279800" cy="1741167"/>
          </a:xfrm>
          <a:prstGeom prst="rect">
            <a:avLst/>
          </a:prstGeom>
          <a:noFill/>
        </p:spPr>
        <p:txBody>
          <a:bodyPr wrap="square" lIns="98475" tIns="49237" rIns="98475" bIns="49237" rtlCol="0">
            <a:spAutoFit/>
          </a:bodyPr>
          <a:lstStyle/>
          <a:p>
            <a:pPr algn="ctr"/>
            <a:r>
              <a:rPr lang="en-US" sz="2667" dirty="0"/>
              <a:t>Theo </a:t>
            </a:r>
            <a:r>
              <a:rPr lang="en-US" sz="2667" dirty="0" err="1"/>
              <a:t>em</a:t>
            </a:r>
            <a:r>
              <a:rPr lang="en-US" sz="2667" dirty="0"/>
              <a:t> </a:t>
            </a:r>
            <a:r>
              <a:rPr lang="en-US" sz="2667" dirty="0" err="1"/>
              <a:t>yếu</a:t>
            </a:r>
            <a:r>
              <a:rPr lang="en-US" sz="2667" dirty="0"/>
              <a:t> </a:t>
            </a:r>
            <a:r>
              <a:rPr lang="en-US" sz="2667" dirty="0" err="1"/>
              <a:t>tố</a:t>
            </a:r>
            <a:r>
              <a:rPr lang="en-US" sz="2667" dirty="0"/>
              <a:t>  </a:t>
            </a:r>
            <a:r>
              <a:rPr lang="en-US" sz="2667" dirty="0" err="1"/>
              <a:t>là</a:t>
            </a:r>
            <a:r>
              <a:rPr lang="en-US" sz="2667" dirty="0"/>
              <a:t> </a:t>
            </a:r>
            <a:r>
              <a:rPr lang="en-US" sz="2667" dirty="0" err="1"/>
              <a:t>quan</a:t>
            </a:r>
            <a:r>
              <a:rPr lang="en-US" sz="2667" dirty="0"/>
              <a:t> </a:t>
            </a:r>
            <a:r>
              <a:rPr lang="en-US" sz="2667" dirty="0" err="1"/>
              <a:t>trọng</a:t>
            </a:r>
            <a:r>
              <a:rPr lang="en-US" sz="2667" dirty="0"/>
              <a:t> </a:t>
            </a:r>
            <a:r>
              <a:rPr lang="en-US" sz="2667" dirty="0" err="1"/>
              <a:t>nhất</a:t>
            </a:r>
            <a:r>
              <a:rPr lang="en-US" sz="2667" dirty="0"/>
              <a:t> </a:t>
            </a:r>
            <a:r>
              <a:rPr lang="en-US" sz="2667" dirty="0" err="1"/>
              <a:t>trong</a:t>
            </a:r>
            <a:r>
              <a:rPr lang="en-US" sz="2667" dirty="0"/>
              <a:t> </a:t>
            </a:r>
            <a:r>
              <a:rPr lang="en-US" sz="2667" dirty="0" err="1"/>
              <a:t>việc</a:t>
            </a:r>
            <a:r>
              <a:rPr lang="en-US" sz="2667" dirty="0"/>
              <a:t> </a:t>
            </a:r>
            <a:r>
              <a:rPr lang="en-US" sz="2667" dirty="0" err="1"/>
              <a:t>phát</a:t>
            </a:r>
            <a:r>
              <a:rPr lang="en-US" sz="2667" dirty="0"/>
              <a:t> </a:t>
            </a:r>
            <a:r>
              <a:rPr lang="en-US" sz="2667" dirty="0" err="1"/>
              <a:t>triển</a:t>
            </a:r>
            <a:r>
              <a:rPr lang="en-US" sz="2667" dirty="0"/>
              <a:t> </a:t>
            </a:r>
            <a:r>
              <a:rPr lang="en-US" sz="2667" dirty="0" err="1"/>
              <a:t>tổng</a:t>
            </a:r>
            <a:r>
              <a:rPr lang="en-US" sz="2667" dirty="0"/>
              <a:t> </a:t>
            </a:r>
            <a:r>
              <a:rPr lang="en-US" sz="2667" dirty="0" err="1"/>
              <a:t>hợp</a:t>
            </a:r>
            <a:r>
              <a:rPr lang="en-US" sz="2667" dirty="0"/>
              <a:t> </a:t>
            </a:r>
            <a:r>
              <a:rPr lang="en-US" sz="2667" dirty="0" err="1"/>
              <a:t>kinh</a:t>
            </a:r>
            <a:r>
              <a:rPr lang="en-US" sz="2667" dirty="0"/>
              <a:t> </a:t>
            </a:r>
            <a:r>
              <a:rPr lang="en-US" sz="2667" dirty="0" err="1"/>
              <a:t>tế</a:t>
            </a:r>
            <a:r>
              <a:rPr lang="en-US" sz="2667" dirty="0"/>
              <a:t> </a:t>
            </a:r>
            <a:r>
              <a:rPr lang="en-US" sz="2667" dirty="0" err="1"/>
              <a:t>biển</a:t>
            </a:r>
            <a:r>
              <a:rPr lang="en-US" sz="2667" dirty="0"/>
              <a:t> </a:t>
            </a:r>
            <a:r>
              <a:rPr lang="en-US" sz="2667" dirty="0" err="1"/>
              <a:t>đảo</a:t>
            </a:r>
            <a:r>
              <a:rPr lang="en-US" sz="2667" dirty="0"/>
              <a:t> ? ( </a:t>
            </a:r>
            <a:r>
              <a:rPr lang="en-US" sz="2667" i="1" dirty="0" err="1"/>
              <a:t>vị</a:t>
            </a:r>
            <a:r>
              <a:rPr lang="en-US" sz="2667" i="1" dirty="0"/>
              <a:t> </a:t>
            </a:r>
            <a:r>
              <a:rPr lang="en-US" sz="2667" i="1" dirty="0" err="1"/>
              <a:t>trí</a:t>
            </a:r>
            <a:r>
              <a:rPr lang="en-US" sz="2667" i="1" dirty="0"/>
              <a:t>, </a:t>
            </a:r>
            <a:r>
              <a:rPr lang="en-US" sz="2667" i="1" dirty="0" err="1"/>
              <a:t>địa</a:t>
            </a:r>
            <a:r>
              <a:rPr lang="en-US" sz="2667" i="1" dirty="0"/>
              <a:t> </a:t>
            </a:r>
            <a:r>
              <a:rPr lang="en-US" sz="2667" i="1" dirty="0" err="1"/>
              <a:t>hình</a:t>
            </a:r>
            <a:r>
              <a:rPr lang="en-US" sz="2667" i="1" dirty="0"/>
              <a:t>, </a:t>
            </a:r>
            <a:r>
              <a:rPr lang="en-US" sz="2667" i="1" dirty="0" err="1"/>
              <a:t>khí</a:t>
            </a:r>
            <a:r>
              <a:rPr lang="en-US" sz="2667" i="1" dirty="0"/>
              <a:t> </a:t>
            </a:r>
            <a:r>
              <a:rPr lang="en-US" sz="2667" i="1" dirty="0" err="1"/>
              <a:t>hậu</a:t>
            </a:r>
            <a:r>
              <a:rPr lang="en-US" sz="2667" i="1" dirty="0"/>
              <a:t>, </a:t>
            </a:r>
            <a:r>
              <a:rPr lang="en-US" sz="2667" i="1" dirty="0" err="1"/>
              <a:t>tài</a:t>
            </a:r>
            <a:r>
              <a:rPr lang="en-US" sz="2667" i="1" dirty="0"/>
              <a:t> </a:t>
            </a:r>
            <a:r>
              <a:rPr lang="en-US" sz="2667" i="1" dirty="0" err="1"/>
              <a:t>nguyên</a:t>
            </a:r>
            <a:r>
              <a:rPr lang="en-US" sz="2667" i="1" dirty="0"/>
              <a:t> </a:t>
            </a:r>
            <a:r>
              <a:rPr lang="en-US" sz="2667" i="1" dirty="0" err="1"/>
              <a:t>biển</a:t>
            </a:r>
            <a:r>
              <a:rPr lang="en-US" sz="2667" i="1" dirty="0"/>
              <a:t>, con </a:t>
            </a:r>
            <a:r>
              <a:rPr lang="en-US" sz="2667" i="1" dirty="0" err="1"/>
              <a:t>người</a:t>
            </a:r>
            <a:r>
              <a:rPr lang="en-US" sz="2667" i="1" dirty="0"/>
              <a:t>…)</a:t>
            </a:r>
            <a:endParaRPr lang="x-none" sz="2667" i="1" dirty="0"/>
          </a:p>
        </p:txBody>
      </p:sp>
      <p:sp>
        <p:nvSpPr>
          <p:cNvPr id="9" name="TextBox 8"/>
          <p:cNvSpPr txBox="1"/>
          <p:nvPr/>
        </p:nvSpPr>
        <p:spPr>
          <a:xfrm>
            <a:off x="4578351" y="4041752"/>
            <a:ext cx="4800600" cy="654075"/>
          </a:xfrm>
          <a:prstGeom prst="rect">
            <a:avLst/>
          </a:prstGeom>
          <a:noFill/>
        </p:spPr>
        <p:txBody>
          <a:bodyPr wrap="square" lIns="98475" tIns="49237" rIns="98475" bIns="49237" rtlCol="0">
            <a:spAutoFit/>
          </a:bodyPr>
          <a:lstStyle/>
          <a:p>
            <a:pPr algn="ctr"/>
            <a:r>
              <a:rPr lang="en-US" sz="3604" dirty="0">
                <a:solidFill>
                  <a:srgbClr val="0000FF"/>
                </a:solidFill>
                <a:latin typeface="Arial" panose="020B0604020202020204" pitchFamily="34" charset="0"/>
                <a:cs typeface="Arial" panose="020B0604020202020204" pitchFamily="34" charset="0"/>
              </a:rPr>
              <a:t>Con </a:t>
            </a:r>
            <a:r>
              <a:rPr lang="en-US" sz="3604" dirty="0" err="1">
                <a:solidFill>
                  <a:srgbClr val="0000FF"/>
                </a:solidFill>
                <a:latin typeface="Arial" panose="020B0604020202020204" pitchFamily="34" charset="0"/>
                <a:cs typeface="Arial" panose="020B0604020202020204" pitchFamily="34" charset="0"/>
              </a:rPr>
              <a:t>người</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77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52B6D62-8275-46F9-ACA5-34B2C0467E96}"/>
              </a:ext>
            </a:extLst>
          </p:cNvPr>
          <p:cNvSpPr/>
          <p:nvPr/>
        </p:nvSpPr>
        <p:spPr>
          <a:xfrm>
            <a:off x="5856491" y="767194"/>
            <a:ext cx="330532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VẬN DỤNG</a:t>
            </a:r>
            <a:endParaRPr lang="vi-VN"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4790941" y="2150771"/>
            <a:ext cx="6053070" cy="2554545"/>
          </a:xfrm>
          <a:prstGeom prst="rect">
            <a:avLst/>
          </a:prstGeom>
          <a:noFill/>
        </p:spPr>
        <p:txBody>
          <a:bodyPr wrap="square" rtlCol="0">
            <a:spAutoFit/>
          </a:bodyPr>
          <a:lstStyle/>
          <a:p>
            <a:pPr algn="ctr"/>
            <a:r>
              <a:rPr lang="en-US" sz="3200" dirty="0" err="1"/>
              <a:t>Sưu</a:t>
            </a:r>
            <a:r>
              <a:rPr lang="en-US" sz="3200" dirty="0"/>
              <a:t> </a:t>
            </a:r>
            <a:r>
              <a:rPr lang="en-US" sz="3200" dirty="0" err="1"/>
              <a:t>tầm</a:t>
            </a:r>
            <a:r>
              <a:rPr lang="en-US" sz="3200" dirty="0"/>
              <a:t> </a:t>
            </a:r>
            <a:r>
              <a:rPr lang="en-US" sz="3200" dirty="0" err="1"/>
              <a:t>thông</a:t>
            </a:r>
            <a:r>
              <a:rPr lang="en-US" sz="3200" dirty="0"/>
              <a:t> tin ( </a:t>
            </a:r>
            <a:r>
              <a:rPr lang="en-US" sz="3200" dirty="0" err="1"/>
              <a:t>tài</a:t>
            </a:r>
            <a:r>
              <a:rPr lang="en-US" sz="3200" dirty="0"/>
              <a:t> </a:t>
            </a:r>
            <a:r>
              <a:rPr lang="en-US" sz="3200" dirty="0" err="1"/>
              <a:t>liệu</a:t>
            </a:r>
            <a:r>
              <a:rPr lang="en-US" sz="3200" dirty="0"/>
              <a:t>, </a:t>
            </a:r>
            <a:r>
              <a:rPr lang="en-US" sz="3200" dirty="0" err="1"/>
              <a:t>tranh</a:t>
            </a:r>
            <a:r>
              <a:rPr lang="en-US" sz="3200" dirty="0"/>
              <a:t> </a:t>
            </a:r>
            <a:r>
              <a:rPr lang="en-US" sz="3200" dirty="0" err="1"/>
              <a:t>ảnh</a:t>
            </a:r>
            <a:r>
              <a:rPr lang="en-US" sz="3200" dirty="0"/>
              <a:t>, video..) </a:t>
            </a:r>
            <a:r>
              <a:rPr lang="en-US" sz="3200" dirty="0" err="1"/>
              <a:t>về</a:t>
            </a:r>
            <a:r>
              <a:rPr lang="en-US" sz="3200" dirty="0"/>
              <a:t> </a:t>
            </a:r>
            <a:r>
              <a:rPr lang="en-US" sz="3200" dirty="0" err="1"/>
              <a:t>Cát</a:t>
            </a:r>
            <a:r>
              <a:rPr lang="en-US" sz="3200" dirty="0"/>
              <a:t> </a:t>
            </a:r>
            <a:r>
              <a:rPr lang="en-US" sz="3200" dirty="0" err="1"/>
              <a:t>Bà</a:t>
            </a:r>
            <a:r>
              <a:rPr lang="en-US" sz="3200" dirty="0"/>
              <a:t> </a:t>
            </a:r>
            <a:r>
              <a:rPr lang="en-US" sz="3200" dirty="0" err="1"/>
              <a:t>và</a:t>
            </a:r>
            <a:r>
              <a:rPr lang="en-US" sz="3200" dirty="0"/>
              <a:t> </a:t>
            </a:r>
            <a:r>
              <a:rPr lang="en-US" sz="3200" dirty="0" err="1"/>
              <a:t>viết</a:t>
            </a:r>
            <a:r>
              <a:rPr lang="en-US" sz="3200" dirty="0"/>
              <a:t> </a:t>
            </a:r>
            <a:r>
              <a:rPr lang="en-US" sz="3200" dirty="0" err="1"/>
              <a:t>một</a:t>
            </a:r>
            <a:r>
              <a:rPr lang="en-US" sz="3200" dirty="0"/>
              <a:t> </a:t>
            </a:r>
            <a:r>
              <a:rPr lang="en-US" sz="3200" dirty="0" err="1"/>
              <a:t>báo</a:t>
            </a:r>
            <a:r>
              <a:rPr lang="en-US" sz="3200" dirty="0"/>
              <a:t> </a:t>
            </a:r>
            <a:r>
              <a:rPr lang="en-US" sz="3200" dirty="0" err="1"/>
              <a:t>cáo</a:t>
            </a:r>
            <a:r>
              <a:rPr lang="en-US" sz="3200" dirty="0"/>
              <a:t> </a:t>
            </a:r>
            <a:r>
              <a:rPr lang="en-US" sz="3200" dirty="0" err="1"/>
              <a:t>ngắn</a:t>
            </a:r>
            <a:r>
              <a:rPr lang="en-US" sz="3200" dirty="0"/>
              <a:t> </a:t>
            </a:r>
            <a:r>
              <a:rPr lang="en-US" sz="3200" dirty="0" err="1"/>
              <a:t>gọn</a:t>
            </a:r>
            <a:r>
              <a:rPr lang="en-US" sz="3200" dirty="0"/>
              <a:t>  </a:t>
            </a:r>
            <a:r>
              <a:rPr lang="en-US" sz="3200" dirty="0" err="1"/>
              <a:t>về</a:t>
            </a:r>
            <a:r>
              <a:rPr lang="en-US" sz="3200" dirty="0"/>
              <a:t> </a:t>
            </a:r>
            <a:r>
              <a:rPr lang="en-US" sz="3200" dirty="0" err="1"/>
              <a:t>vai</a:t>
            </a:r>
            <a:r>
              <a:rPr lang="en-US" sz="3200" dirty="0"/>
              <a:t> </a:t>
            </a:r>
            <a:r>
              <a:rPr lang="en-US" sz="3200" dirty="0" err="1"/>
              <a:t>trò</a:t>
            </a:r>
            <a:r>
              <a:rPr lang="en-US" sz="3200" dirty="0"/>
              <a:t> </a:t>
            </a:r>
            <a:r>
              <a:rPr lang="en-US" sz="3200" dirty="0" err="1"/>
              <a:t>của</a:t>
            </a:r>
            <a:r>
              <a:rPr lang="en-US" sz="3200" dirty="0"/>
              <a:t> </a:t>
            </a:r>
            <a:r>
              <a:rPr lang="en-US" sz="3200" dirty="0" err="1"/>
              <a:t>Cát</a:t>
            </a:r>
            <a:r>
              <a:rPr lang="en-US" sz="3200" dirty="0"/>
              <a:t> </a:t>
            </a:r>
            <a:r>
              <a:rPr lang="en-US" sz="3200" dirty="0" err="1"/>
              <a:t>Bà</a:t>
            </a:r>
            <a:r>
              <a:rPr lang="en-US" sz="3200" dirty="0"/>
              <a:t> </a:t>
            </a:r>
            <a:r>
              <a:rPr lang="en-US" sz="3200" dirty="0" err="1"/>
              <a:t>đối</a:t>
            </a:r>
            <a:r>
              <a:rPr lang="en-US" sz="3200" dirty="0"/>
              <a:t> </a:t>
            </a:r>
            <a:r>
              <a:rPr lang="en-US" sz="3200" dirty="0" err="1"/>
              <a:t>với</a:t>
            </a:r>
            <a:r>
              <a:rPr lang="en-US" sz="3200" dirty="0"/>
              <a:t> </a:t>
            </a:r>
            <a:r>
              <a:rPr lang="en-US" sz="3200" dirty="0" err="1"/>
              <a:t>sự</a:t>
            </a:r>
            <a:r>
              <a:rPr lang="en-US" sz="3200" dirty="0"/>
              <a:t> </a:t>
            </a:r>
            <a:r>
              <a:rPr lang="en-US" sz="3200" dirty="0" err="1"/>
              <a:t>phát</a:t>
            </a:r>
            <a:r>
              <a:rPr lang="en-US" sz="3200" dirty="0"/>
              <a:t> </a:t>
            </a:r>
            <a:r>
              <a:rPr lang="en-US" sz="3200" dirty="0" err="1"/>
              <a:t>triển</a:t>
            </a:r>
            <a:r>
              <a:rPr lang="en-US" sz="3200" dirty="0"/>
              <a:t> </a:t>
            </a:r>
            <a:r>
              <a:rPr lang="en-US" sz="3200" dirty="0" err="1"/>
              <a:t>kinh</a:t>
            </a:r>
            <a:r>
              <a:rPr lang="en-US" sz="3200" dirty="0"/>
              <a:t> </a:t>
            </a:r>
            <a:r>
              <a:rPr lang="en-US" sz="3200" dirty="0" err="1"/>
              <a:t>tế</a:t>
            </a:r>
            <a:r>
              <a:rPr lang="en-US" sz="3200" dirty="0"/>
              <a:t> </a:t>
            </a:r>
            <a:r>
              <a:rPr lang="en-US" sz="3200" dirty="0" err="1"/>
              <a:t>xã</a:t>
            </a:r>
            <a:r>
              <a:rPr lang="en-US" sz="3200" dirty="0"/>
              <a:t> </a:t>
            </a:r>
            <a:r>
              <a:rPr lang="en-US" sz="3200" dirty="0" err="1"/>
              <a:t>hội</a:t>
            </a:r>
            <a:r>
              <a:rPr lang="en-US" sz="3200" dirty="0"/>
              <a:t> ở </a:t>
            </a:r>
            <a:r>
              <a:rPr lang="en-US" sz="3200" dirty="0" err="1"/>
              <a:t>Hải</a:t>
            </a:r>
            <a:r>
              <a:rPr lang="en-US" sz="3200" dirty="0"/>
              <a:t> </a:t>
            </a:r>
            <a:r>
              <a:rPr lang="en-US" sz="3200" dirty="0" err="1"/>
              <a:t>Phòng</a:t>
            </a:r>
            <a:r>
              <a:rPr lang="en-US" sz="3200" dirty="0"/>
              <a:t>.</a:t>
            </a:r>
          </a:p>
        </p:txBody>
      </p:sp>
    </p:spTree>
    <p:extLst>
      <p:ext uri="{BB962C8B-B14F-4D97-AF65-F5344CB8AC3E}">
        <p14:creationId xmlns:p14="http://schemas.microsoft.com/office/powerpoint/2010/main" val="2446751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t="26253" r="52575" b="5962"/>
          <a:stretch/>
        </p:blipFill>
        <p:spPr>
          <a:xfrm>
            <a:off x="1864164" y="115908"/>
            <a:ext cx="7846507" cy="6003375"/>
          </a:xfrm>
          <a:prstGeom prst="rect">
            <a:avLst/>
          </a:prstGeom>
        </p:spPr>
      </p:pic>
    </p:spTree>
    <p:extLst>
      <p:ext uri="{BB962C8B-B14F-4D97-AF65-F5344CB8AC3E}">
        <p14:creationId xmlns:p14="http://schemas.microsoft.com/office/powerpoint/2010/main" val="41199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l="2734" t="43359" r="51594" b="3519"/>
          <a:stretch/>
        </p:blipFill>
        <p:spPr>
          <a:xfrm>
            <a:off x="1712890" y="242298"/>
            <a:ext cx="9105363" cy="5669106"/>
          </a:xfrm>
          <a:prstGeom prst="rect">
            <a:avLst/>
          </a:prstGeom>
        </p:spPr>
      </p:pic>
    </p:spTree>
    <p:extLst>
      <p:ext uri="{BB962C8B-B14F-4D97-AF65-F5344CB8AC3E}">
        <p14:creationId xmlns:p14="http://schemas.microsoft.com/office/powerpoint/2010/main" val="194734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23492" y="978794"/>
            <a:ext cx="9465972" cy="1015663"/>
          </a:xfrm>
          <a:prstGeom prst="rect">
            <a:avLst/>
          </a:prstGeom>
          <a:noFill/>
        </p:spPr>
        <p:txBody>
          <a:bodyPr wrap="square" rtlCol="0">
            <a:spAutoFit/>
          </a:bodyPr>
          <a:lstStyle/>
          <a:p>
            <a:pPr algn="ctr"/>
            <a:r>
              <a:rPr lang="en-US" sz="6000" dirty="0" err="1">
                <a:latin typeface="AntsyPants" pitchFamily="2" charset="0"/>
              </a:rPr>
              <a:t>Chúc</a:t>
            </a:r>
            <a:r>
              <a:rPr lang="en-US" sz="6000" dirty="0">
                <a:latin typeface="AntsyPants" pitchFamily="2" charset="0"/>
              </a:rPr>
              <a:t> </a:t>
            </a:r>
            <a:r>
              <a:rPr lang="en-US" sz="6000" dirty="0" err="1">
                <a:latin typeface="AntsyPants" pitchFamily="2" charset="0"/>
              </a:rPr>
              <a:t>các</a:t>
            </a:r>
            <a:r>
              <a:rPr lang="en-US" sz="6000" dirty="0">
                <a:latin typeface="AntsyPants" pitchFamily="2" charset="0"/>
              </a:rPr>
              <a:t> </a:t>
            </a:r>
            <a:r>
              <a:rPr lang="en-US" sz="6000" dirty="0" err="1">
                <a:latin typeface="AntsyPants" pitchFamily="2" charset="0"/>
              </a:rPr>
              <a:t>em</a:t>
            </a:r>
            <a:r>
              <a:rPr lang="en-US" sz="6000" dirty="0">
                <a:latin typeface="AntsyPants" pitchFamily="2" charset="0"/>
              </a:rPr>
              <a:t> </a:t>
            </a:r>
            <a:r>
              <a:rPr lang="en-US" sz="6000" dirty="0" err="1">
                <a:latin typeface="AntsyPants" pitchFamily="2" charset="0"/>
              </a:rPr>
              <a:t>học</a:t>
            </a:r>
            <a:r>
              <a:rPr lang="en-US" sz="6000" dirty="0">
                <a:latin typeface="AntsyPants" pitchFamily="2" charset="0"/>
              </a:rPr>
              <a:t> </a:t>
            </a:r>
            <a:r>
              <a:rPr lang="en-US" sz="6000" dirty="0" err="1">
                <a:latin typeface="AntsyPants" pitchFamily="2" charset="0"/>
              </a:rPr>
              <a:t>tốt</a:t>
            </a:r>
            <a:endParaRPr lang="en-US" sz="6000" dirty="0">
              <a:latin typeface="AntsyPants" pitchFamily="2" charset="0"/>
            </a:endParaRPr>
          </a:p>
        </p:txBody>
      </p:sp>
    </p:spTree>
    <p:extLst>
      <p:ext uri="{BB962C8B-B14F-4D97-AF65-F5344CB8AC3E}">
        <p14:creationId xmlns:p14="http://schemas.microsoft.com/office/powerpoint/2010/main" val="350188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214832" y="170878"/>
            <a:ext cx="6136780"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cs typeface="Tahoma" panose="020B0604030504040204" pitchFamily="34" charset="0"/>
              </a:rPr>
              <a:t>Nêu</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một</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giá</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trị</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của</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biển</a:t>
            </a:r>
            <a:r>
              <a:rPr lang="en-US" sz="2800" b="1" dirty="0">
                <a:solidFill>
                  <a:srgbClr val="FF0000"/>
                </a:solidFill>
                <a:latin typeface="Tahoma" panose="020B0604030504040204" pitchFamily="34" charset="0"/>
                <a:cs typeface="Tahoma" panose="020B0604030504040204" pitchFamily="34" charset="0"/>
              </a:rPr>
              <a:t> </a:t>
            </a:r>
          </a:p>
          <a:p>
            <a:pPr algn="ctr"/>
            <a:r>
              <a:rPr lang="en-US" sz="2800" b="1" dirty="0" err="1">
                <a:solidFill>
                  <a:srgbClr val="FF0000"/>
                </a:solidFill>
                <a:latin typeface="Tahoma" panose="020B0604030504040204" pitchFamily="34" charset="0"/>
                <a:cs typeface="Tahoma" panose="020B0604030504040204" pitchFamily="34" charset="0"/>
              </a:rPr>
              <a:t>mà</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em</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biết</a:t>
            </a:r>
            <a:r>
              <a:rPr lang="en-US" sz="2800" b="1" dirty="0">
                <a:solidFill>
                  <a:srgbClr val="FF0000"/>
                </a:solidFill>
                <a:latin typeface="Tahoma" panose="020B0604030504040204" pitchFamily="34" charset="0"/>
                <a:cs typeface="Tahoma" panose="020B0604030504040204" pitchFamily="34" charset="0"/>
              </a:rPr>
              <a:t> ?</a:t>
            </a:r>
          </a:p>
        </p:txBody>
      </p:sp>
      <p:sp>
        <p:nvSpPr>
          <p:cNvPr id="13" name="TextBox 12"/>
          <p:cNvSpPr txBox="1"/>
          <p:nvPr/>
        </p:nvSpPr>
        <p:spPr>
          <a:xfrm>
            <a:off x="281316" y="3714705"/>
            <a:ext cx="5144485" cy="1569660"/>
          </a:xfrm>
          <a:prstGeom prst="rect">
            <a:avLst/>
          </a:prstGeom>
          <a:noFill/>
        </p:spPr>
        <p:txBody>
          <a:bodyPr wrap="square" rtlCol="0">
            <a:spAutoFit/>
          </a:bodyPr>
          <a:lstStyle/>
          <a:p>
            <a:pPr marL="342900" indent="-342900">
              <a:buFontTx/>
              <a:buChar char="-"/>
            </a:pPr>
            <a:r>
              <a:rPr lang="en-US" sz="2400" b="1" dirty="0" err="1">
                <a:solidFill>
                  <a:srgbClr val="0000CC"/>
                </a:solidFill>
                <a:latin typeface="Tahoma" panose="020B0604030504040204" pitchFamily="34" charset="0"/>
                <a:cs typeface="Tahoma" panose="020B0604030504040204" pitchFamily="34" charset="0"/>
              </a:rPr>
              <a:t>Cung</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cấp</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hải</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sản</a:t>
            </a:r>
            <a:r>
              <a:rPr lang="en-US" sz="2400" b="1" dirty="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err="1">
                <a:solidFill>
                  <a:srgbClr val="0000CC"/>
                </a:solidFill>
                <a:latin typeface="Tahoma" panose="020B0604030504040204" pitchFamily="34" charset="0"/>
                <a:cs typeface="Tahoma" panose="020B0604030504040204" pitchFamily="34" charset="0"/>
              </a:rPr>
              <a:t>Giao</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thông</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vận</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tải</a:t>
            </a:r>
            <a:r>
              <a:rPr lang="en-US" sz="2400" b="1" dirty="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a:solidFill>
                  <a:srgbClr val="0000CC"/>
                </a:solidFill>
                <a:latin typeface="Tahoma" panose="020B0604030504040204" pitchFamily="34" charset="0"/>
                <a:cs typeface="Tahoma" panose="020B0604030504040204" pitchFamily="34" charset="0"/>
              </a:rPr>
              <a:t>Du </a:t>
            </a:r>
            <a:r>
              <a:rPr lang="en-US" sz="2400" b="1" dirty="0" err="1">
                <a:solidFill>
                  <a:srgbClr val="0000CC"/>
                </a:solidFill>
                <a:latin typeface="Tahoma" panose="020B0604030504040204" pitchFamily="34" charset="0"/>
                <a:cs typeface="Tahoma" panose="020B0604030504040204" pitchFamily="34" charset="0"/>
              </a:rPr>
              <a:t>lịch</a:t>
            </a:r>
            <a:r>
              <a:rPr lang="en-US" sz="2400" b="1" dirty="0">
                <a:solidFill>
                  <a:srgbClr val="0000CC"/>
                </a:solidFill>
                <a:latin typeface="Tahoma" panose="020B0604030504040204" pitchFamily="34" charset="0"/>
                <a:cs typeface="Tahoma" panose="020B0604030504040204" pitchFamily="34" charset="0"/>
              </a:rPr>
              <a:t>.</a:t>
            </a:r>
          </a:p>
          <a:p>
            <a:pPr marL="342900" indent="-342900">
              <a:buFontTx/>
              <a:buChar char="-"/>
            </a:pPr>
            <a:r>
              <a:rPr lang="en-US" sz="2400" b="1" dirty="0" err="1">
                <a:solidFill>
                  <a:srgbClr val="0000CC"/>
                </a:solidFill>
                <a:latin typeface="Tahoma" panose="020B0604030504040204" pitchFamily="34" charset="0"/>
                <a:cs typeface="Tahoma" panose="020B0604030504040204" pitchFamily="34" charset="0"/>
              </a:rPr>
              <a:t>Điều</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hòa</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khí</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hậu</a:t>
            </a:r>
            <a:r>
              <a:rPr lang="en-US" sz="2400" b="1" dirty="0">
                <a:solidFill>
                  <a:srgbClr val="0000CC"/>
                </a:solidFill>
                <a:latin typeface="Tahoma" panose="020B0604030504040204" pitchFamily="34" charset="0"/>
                <a:cs typeface="Tahoma" panose="020B0604030504040204" pitchFamily="34" charset="0"/>
              </a:rPr>
              <a:t>….</a:t>
            </a: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ĐÁP ÁN</a:t>
            </a:r>
          </a:p>
        </p:txBody>
      </p:sp>
      <p:pic>
        <p:nvPicPr>
          <p:cNvPr id="2" name="Picture 1"/>
          <p:cNvPicPr>
            <a:picLocks noChangeAspect="1"/>
          </p:cNvPicPr>
          <p:nvPr/>
        </p:nvPicPr>
        <p:blipFill>
          <a:blip r:embed="rId9"/>
          <a:stretch>
            <a:fillRect/>
          </a:stretch>
        </p:blipFill>
        <p:spPr>
          <a:xfrm>
            <a:off x="281316" y="1149776"/>
            <a:ext cx="5052683" cy="2409825"/>
          </a:xfrm>
          <a:prstGeom prst="rect">
            <a:avLst/>
          </a:prstGeom>
        </p:spPr>
      </p:pic>
    </p:spTree>
    <p:extLst>
      <p:ext uri="{BB962C8B-B14F-4D97-AF65-F5344CB8AC3E}">
        <p14:creationId xmlns:p14="http://schemas.microsoft.com/office/powerpoint/2010/main" val="1100907944"/>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523220"/>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cs typeface="Tahoma" panose="020B0604030504040204" pitchFamily="34" charset="0"/>
              </a:rPr>
              <a:t>Hải</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Phòng</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có</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mấy</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huyện</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đảo</a:t>
            </a:r>
            <a:r>
              <a:rPr lang="en-US" sz="2800" b="1" dirty="0">
                <a:solidFill>
                  <a:srgbClr val="FF0000"/>
                </a:solidFill>
                <a:latin typeface="Tahoma" panose="020B0604030504040204" pitchFamily="34" charset="0"/>
                <a:cs typeface="Tahoma" panose="020B0604030504040204" pitchFamily="34" charset="0"/>
              </a:rPr>
              <a:t> ?</a:t>
            </a:r>
          </a:p>
        </p:txBody>
      </p:sp>
      <p:sp>
        <p:nvSpPr>
          <p:cNvPr id="13" name="TextBox 12"/>
          <p:cNvSpPr txBox="1"/>
          <p:nvPr/>
        </p:nvSpPr>
        <p:spPr>
          <a:xfrm>
            <a:off x="281316" y="4218442"/>
            <a:ext cx="5144485" cy="830997"/>
          </a:xfrm>
          <a:prstGeom prst="rect">
            <a:avLst/>
          </a:prstGeom>
          <a:noFill/>
        </p:spPr>
        <p:txBody>
          <a:bodyPr wrap="square" rtlCol="0">
            <a:spAutoFit/>
          </a:bodyPr>
          <a:lstStyle/>
          <a:p>
            <a:pPr algn="ctr"/>
            <a:r>
              <a:rPr lang="en-US" sz="2400" b="1" dirty="0">
                <a:solidFill>
                  <a:srgbClr val="0000CC"/>
                </a:solidFill>
                <a:latin typeface="Tahoma" panose="020B0604030504040204" pitchFamily="34" charset="0"/>
                <a:cs typeface="Tahoma" panose="020B0604030504040204" pitchFamily="34" charset="0"/>
              </a:rPr>
              <a:t>2 </a:t>
            </a:r>
            <a:r>
              <a:rPr lang="en-US" sz="2400" b="1" dirty="0" err="1">
                <a:solidFill>
                  <a:srgbClr val="0000CC"/>
                </a:solidFill>
                <a:latin typeface="Tahoma" panose="020B0604030504040204" pitchFamily="34" charset="0"/>
                <a:cs typeface="Tahoma" panose="020B0604030504040204" pitchFamily="34" charset="0"/>
              </a:rPr>
              <a:t>huyện</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đảo</a:t>
            </a:r>
            <a:r>
              <a:rPr lang="en-US" sz="2400" b="1" dirty="0">
                <a:solidFill>
                  <a:srgbClr val="0000CC"/>
                </a:solidFill>
                <a:latin typeface="Tahoma" panose="020B0604030504040204" pitchFamily="34" charset="0"/>
                <a:cs typeface="Tahoma" panose="020B0604030504040204" pitchFamily="34" charset="0"/>
              </a:rPr>
              <a:t> </a:t>
            </a:r>
          </a:p>
          <a:p>
            <a:pPr algn="ct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Cát</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hải</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và</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Bạch</a:t>
            </a:r>
            <a:r>
              <a:rPr lang="en-US" sz="2400" b="1" dirty="0">
                <a:solidFill>
                  <a:srgbClr val="0000CC"/>
                </a:solidFill>
                <a:latin typeface="Tahoma" panose="020B0604030504040204" pitchFamily="34" charset="0"/>
                <a:cs typeface="Tahoma" panose="020B0604030504040204" pitchFamily="34" charset="0"/>
              </a:rPr>
              <a:t> Long </a:t>
            </a:r>
            <a:r>
              <a:rPr lang="en-US" sz="2400" b="1" dirty="0" err="1">
                <a:solidFill>
                  <a:srgbClr val="0000CC"/>
                </a:solidFill>
                <a:latin typeface="Tahoma" panose="020B0604030504040204" pitchFamily="34" charset="0"/>
                <a:cs typeface="Tahoma" panose="020B0604030504040204" pitchFamily="34" charset="0"/>
              </a:rPr>
              <a:t>Vĩ</a:t>
            </a:r>
            <a:r>
              <a:rPr lang="en-US" sz="2400" b="1" dirty="0">
                <a:solidFill>
                  <a:srgbClr val="0000CC"/>
                </a:solidFill>
                <a:latin typeface="Tahoma" panose="020B0604030504040204" pitchFamily="34" charset="0"/>
                <a:cs typeface="Tahoma" panose="020B0604030504040204" pitchFamily="34" charset="0"/>
              </a:rPr>
              <a:t>)</a:t>
            </a: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ĐÁP ÁN</a:t>
            </a: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627" y="1398723"/>
            <a:ext cx="4331173" cy="2706983"/>
          </a:xfrm>
          <a:prstGeom prst="rect">
            <a:avLst/>
          </a:prstGeom>
        </p:spPr>
      </p:pic>
    </p:spTree>
    <p:extLst>
      <p:ext uri="{BB962C8B-B14F-4D97-AF65-F5344CB8AC3E}">
        <p14:creationId xmlns:p14="http://schemas.microsoft.com/office/powerpoint/2010/main" val="2469249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cs typeface="Tahoma" panose="020B0604030504040204" pitchFamily="34" charset="0"/>
              </a:rPr>
              <a:t>Hải</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Phòng</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còn</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được</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gọi</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tên</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là</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thành</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phố</a:t>
            </a:r>
            <a:r>
              <a:rPr lang="en-US" sz="2800" b="1" dirty="0">
                <a:solidFill>
                  <a:srgbClr val="FF0000"/>
                </a:solidFill>
                <a:latin typeface="Tahoma" panose="020B0604030504040204" pitchFamily="34" charset="0"/>
                <a:cs typeface="Tahoma" panose="020B0604030504040204" pitchFamily="34" charset="0"/>
              </a:rPr>
              <a:t> ……..</a:t>
            </a:r>
          </a:p>
        </p:txBody>
      </p:sp>
      <p:sp>
        <p:nvSpPr>
          <p:cNvPr id="13" name="TextBox 12"/>
          <p:cNvSpPr txBox="1"/>
          <p:nvPr/>
        </p:nvSpPr>
        <p:spPr>
          <a:xfrm>
            <a:off x="686458" y="4430755"/>
            <a:ext cx="5144485" cy="830997"/>
          </a:xfrm>
          <a:prstGeom prst="rect">
            <a:avLst/>
          </a:prstGeom>
          <a:noFill/>
        </p:spPr>
        <p:txBody>
          <a:bodyPr wrap="square" rtlCol="0">
            <a:spAutoFit/>
          </a:bodyPr>
          <a:lstStyle/>
          <a:p>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Thành</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phố</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Hoa</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Phượng</a:t>
            </a:r>
            <a:endParaRPr lang="en-US" sz="2400" b="1" dirty="0">
              <a:solidFill>
                <a:srgbClr val="0000CC"/>
              </a:solidFill>
              <a:latin typeface="Tahoma" panose="020B0604030504040204" pitchFamily="34" charset="0"/>
              <a:cs typeface="Tahoma" panose="020B0604030504040204" pitchFamily="34" charset="0"/>
            </a:endParaRPr>
          </a:p>
          <a:p>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Thành</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phố</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cảng</a:t>
            </a:r>
            <a:r>
              <a:rPr lang="en-US" sz="2400" b="1" dirty="0">
                <a:solidFill>
                  <a:srgbClr val="0000CC"/>
                </a:solidFill>
                <a:latin typeface="Tahoma" panose="020B0604030504040204" pitchFamily="34" charset="0"/>
                <a:cs typeface="Tahoma" panose="020B0604030504040204" pitchFamily="34" charset="0"/>
              </a:rPr>
              <a:t>…</a:t>
            </a: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ĐÁP ÁN</a:t>
            </a:r>
          </a:p>
        </p:txBody>
      </p:sp>
      <p:pic>
        <p:nvPicPr>
          <p:cNvPr id="2" name="Picture 1"/>
          <p:cNvPicPr>
            <a:picLocks noChangeAspect="1"/>
          </p:cNvPicPr>
          <p:nvPr/>
        </p:nvPicPr>
        <p:blipFill>
          <a:blip r:embed="rId9"/>
          <a:stretch>
            <a:fillRect/>
          </a:stretch>
        </p:blipFill>
        <p:spPr>
          <a:xfrm>
            <a:off x="725240" y="1577591"/>
            <a:ext cx="4349035" cy="2710490"/>
          </a:xfrm>
          <a:prstGeom prst="rect">
            <a:avLst/>
          </a:prstGeom>
        </p:spPr>
      </p:pic>
    </p:spTree>
    <p:extLst>
      <p:ext uri="{BB962C8B-B14F-4D97-AF65-F5344CB8AC3E}">
        <p14:creationId xmlns:p14="http://schemas.microsoft.com/office/powerpoint/2010/main" val="5405288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2"/>
            <a:ext cx="12192000" cy="6858000"/>
          </a:xfrm>
          <a:prstGeom prst="rect">
            <a:avLst/>
          </a:prstGeom>
        </p:spPr>
      </p:pic>
      <p:pic>
        <p:nvPicPr>
          <p:cNvPr id="3" name="Picture 2"/>
          <p:cNvPicPr>
            <a:picLocks noChangeAspect="1"/>
          </p:cNvPicPr>
          <p:nvPr/>
        </p:nvPicPr>
        <p:blipFill>
          <a:blip r:embed="rId3"/>
          <a:stretch>
            <a:fillRect/>
          </a:stretch>
        </p:blipFill>
        <p:spPr>
          <a:xfrm>
            <a:off x="386420" y="5309156"/>
            <a:ext cx="1051199" cy="1169644"/>
          </a:xfrm>
          <a:prstGeom prst="rect">
            <a:avLst/>
          </a:prstGeom>
        </p:spPr>
      </p:pic>
      <p:pic>
        <p:nvPicPr>
          <p:cNvPr id="4" name="Picture 3"/>
          <p:cNvPicPr>
            <a:picLocks noChangeAspect="1"/>
          </p:cNvPicPr>
          <p:nvPr/>
        </p:nvPicPr>
        <p:blipFill>
          <a:blip r:embed="rId4"/>
          <a:stretch>
            <a:fillRect/>
          </a:stretch>
        </p:blipFill>
        <p:spPr>
          <a:xfrm>
            <a:off x="1824038" y="5480810"/>
            <a:ext cx="1029521" cy="1029521"/>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258701" y="5340687"/>
            <a:ext cx="1218293" cy="121829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8099" t="-96" r="1935" b="4358"/>
          <a:stretch/>
        </p:blipFill>
        <p:spPr>
          <a:xfrm>
            <a:off x="4882136" y="5309156"/>
            <a:ext cx="1535958" cy="1379359"/>
          </a:xfrm>
          <a:prstGeom prst="rect">
            <a:avLst/>
          </a:prstGeom>
        </p:spPr>
      </p:pic>
      <p:pic>
        <p:nvPicPr>
          <p:cNvPr id="5" name="Picture 4"/>
          <p:cNvPicPr>
            <a:picLocks noChangeAspect="1"/>
          </p:cNvPicPr>
          <p:nvPr/>
        </p:nvPicPr>
        <p:blipFill>
          <a:blip r:embed="rId8"/>
          <a:stretch>
            <a:fillRect/>
          </a:stretch>
        </p:blipFill>
        <p:spPr>
          <a:xfrm>
            <a:off x="6823236" y="5485573"/>
            <a:ext cx="1202942" cy="1202942"/>
          </a:xfrm>
          <a:prstGeom prst="rect">
            <a:avLst/>
          </a:prstGeom>
        </p:spPr>
      </p:pic>
      <p:sp>
        <p:nvSpPr>
          <p:cNvPr id="8" name="TextBox 7"/>
          <p:cNvSpPr txBox="1"/>
          <p:nvPr/>
        </p:nvSpPr>
        <p:spPr>
          <a:xfrm>
            <a:off x="-40780" y="317148"/>
            <a:ext cx="6136780" cy="954107"/>
          </a:xfrm>
          <a:prstGeom prst="rect">
            <a:avLst/>
          </a:prstGeom>
          <a:noFill/>
        </p:spPr>
        <p:txBody>
          <a:bodyPr wrap="square" rtlCol="0">
            <a:spAutoFit/>
          </a:bodyPr>
          <a:lstStyle/>
          <a:p>
            <a:pPr algn="ctr"/>
            <a:r>
              <a:rPr lang="en-US" sz="2800" b="1" dirty="0" err="1">
                <a:solidFill>
                  <a:srgbClr val="FF0000"/>
                </a:solidFill>
                <a:latin typeface="Tahoma" panose="020B0604030504040204" pitchFamily="34" charset="0"/>
                <a:cs typeface="Tahoma" panose="020B0604030504040204" pitchFamily="34" charset="0"/>
              </a:rPr>
              <a:t>Kể</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tên</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một</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bãi</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biển</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của</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Hải</a:t>
            </a:r>
            <a:r>
              <a:rPr lang="en-US" sz="2800" b="1" dirty="0">
                <a:solidFill>
                  <a:srgbClr val="FF0000"/>
                </a:solidFill>
                <a:latin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cs typeface="Tahoma" panose="020B0604030504040204" pitchFamily="34" charset="0"/>
              </a:rPr>
              <a:t>Phòng</a:t>
            </a:r>
            <a:r>
              <a:rPr lang="en-US" sz="2800" b="1" dirty="0">
                <a:solidFill>
                  <a:srgbClr val="FF0000"/>
                </a:solidFill>
                <a:latin typeface="Tahoma" panose="020B0604030504040204" pitchFamily="34" charset="0"/>
                <a:cs typeface="Tahoma" panose="020B0604030504040204" pitchFamily="34" charset="0"/>
              </a:rPr>
              <a:t> ?</a:t>
            </a:r>
          </a:p>
        </p:txBody>
      </p:sp>
      <p:sp>
        <p:nvSpPr>
          <p:cNvPr id="13" name="TextBox 12"/>
          <p:cNvSpPr txBox="1"/>
          <p:nvPr/>
        </p:nvSpPr>
        <p:spPr>
          <a:xfrm>
            <a:off x="686458" y="4430755"/>
            <a:ext cx="5144485" cy="1200329"/>
          </a:xfrm>
          <a:prstGeom prst="rect">
            <a:avLst/>
          </a:prstGeom>
          <a:noFill/>
        </p:spPr>
        <p:txBody>
          <a:bodyPr wrap="square" rtlCol="0">
            <a:spAutoFit/>
          </a:bodyPr>
          <a:lstStyle/>
          <a:p>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Đồ</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Sơn</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Hòn</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Dấu</a:t>
            </a:r>
            <a:endParaRPr lang="en-US" sz="2400" b="1" dirty="0">
              <a:solidFill>
                <a:srgbClr val="0000CC"/>
              </a:solidFill>
              <a:latin typeface="Tahoma" panose="020B0604030504040204" pitchFamily="34" charset="0"/>
              <a:cs typeface="Tahoma" panose="020B0604030504040204" pitchFamily="34" charset="0"/>
            </a:endParaRPr>
          </a:p>
          <a:p>
            <a:pPr marL="342900" indent="-342900">
              <a:buFontTx/>
              <a:buChar char="-"/>
            </a:pPr>
            <a:r>
              <a:rPr lang="en-US" sz="2400" b="1" dirty="0" err="1">
                <a:solidFill>
                  <a:srgbClr val="0000CC"/>
                </a:solidFill>
                <a:latin typeface="Tahoma" panose="020B0604030504040204" pitchFamily="34" charset="0"/>
                <a:cs typeface="Tahoma" panose="020B0604030504040204" pitchFamily="34" charset="0"/>
              </a:rPr>
              <a:t>Cát</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cò</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Cát</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Dứa</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Tùng</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Thu,Nam</a:t>
            </a:r>
            <a:r>
              <a:rPr lang="en-US" sz="2400" b="1" dirty="0">
                <a:solidFill>
                  <a:srgbClr val="0000CC"/>
                </a:solidFill>
                <a:latin typeface="Tahoma" panose="020B0604030504040204" pitchFamily="34" charset="0"/>
                <a:cs typeface="Tahoma" panose="020B0604030504040204" pitchFamily="34" charset="0"/>
              </a:rPr>
              <a:t> </a:t>
            </a:r>
            <a:r>
              <a:rPr lang="en-US" sz="2400" b="1" dirty="0" err="1">
                <a:solidFill>
                  <a:srgbClr val="0000CC"/>
                </a:solidFill>
                <a:latin typeface="Tahoma" panose="020B0604030504040204" pitchFamily="34" charset="0"/>
                <a:cs typeface="Tahoma" panose="020B0604030504040204" pitchFamily="34" charset="0"/>
              </a:rPr>
              <a:t>Cát</a:t>
            </a:r>
            <a:r>
              <a:rPr lang="en-US" sz="2400" b="1" dirty="0">
                <a:solidFill>
                  <a:srgbClr val="0000CC"/>
                </a:solidFill>
                <a:latin typeface="Tahoma" panose="020B0604030504040204" pitchFamily="34" charset="0"/>
                <a:cs typeface="Tahoma" panose="020B0604030504040204" pitchFamily="34" charset="0"/>
              </a:rPr>
              <a:t>…</a:t>
            </a:r>
          </a:p>
        </p:txBody>
      </p:sp>
      <p:sp>
        <p:nvSpPr>
          <p:cNvPr id="9" name="Cloud 8"/>
          <p:cNvSpPr/>
          <p:nvPr/>
        </p:nvSpPr>
        <p:spPr>
          <a:xfrm>
            <a:off x="9786740" y="5995570"/>
            <a:ext cx="1513490" cy="6248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ĐÁP ÁN</a:t>
            </a:r>
          </a:p>
        </p:txBody>
      </p:sp>
      <p:pic>
        <p:nvPicPr>
          <p:cNvPr id="7" name="Picture 6"/>
          <p:cNvPicPr>
            <a:picLocks noChangeAspect="1"/>
          </p:cNvPicPr>
          <p:nvPr/>
        </p:nvPicPr>
        <p:blipFill>
          <a:blip r:embed="rId9"/>
          <a:stretch>
            <a:fillRect/>
          </a:stretch>
        </p:blipFill>
        <p:spPr>
          <a:xfrm>
            <a:off x="753676" y="1658307"/>
            <a:ext cx="5077267" cy="2640179"/>
          </a:xfrm>
          <a:prstGeom prst="rect">
            <a:avLst/>
          </a:prstGeom>
        </p:spPr>
      </p:pic>
    </p:spTree>
    <p:extLst>
      <p:ext uri="{BB962C8B-B14F-4D97-AF65-F5344CB8AC3E}">
        <p14:creationId xmlns:p14="http://schemas.microsoft.com/office/powerpoint/2010/main" val="29626476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5"/>
                                        </p:tgtEl>
                                      </p:cBhvr>
                                    </p:animEffect>
                                    <p:anim calcmode="lin" valueType="num">
                                      <p:cBhvr>
                                        <p:cTn id="39" dur="1000"/>
                                        <p:tgtEl>
                                          <p:spTgt spid="5"/>
                                        </p:tgtEl>
                                        <p:attrNameLst>
                                          <p:attrName>ppt_x</p:attrName>
                                        </p:attrNameLst>
                                      </p:cBhvr>
                                      <p:tavLst>
                                        <p:tav tm="0">
                                          <p:val>
                                            <p:strVal val="ppt_x"/>
                                          </p:val>
                                        </p:tav>
                                        <p:tav tm="100000">
                                          <p:val>
                                            <p:strVal val="ppt_x"/>
                                          </p:val>
                                        </p:tav>
                                      </p:tavLst>
                                    </p:anim>
                                    <p:anim calcmode="lin" valueType="num">
                                      <p:cBhvr>
                                        <p:cTn id="40" dur="1000"/>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BAC86C2E-1FE0-498C-BA78-EA711328929E}"/>
              </a:ext>
            </a:extLst>
          </p:cNvPr>
          <p:cNvGrpSpPr>
            <a:grpSpLocks/>
          </p:cNvGrpSpPr>
          <p:nvPr/>
        </p:nvGrpSpPr>
        <p:grpSpPr bwMode="auto">
          <a:xfrm>
            <a:off x="3027335" y="162837"/>
            <a:ext cx="7971223" cy="6310877"/>
            <a:chOff x="1452220" y="3150369"/>
            <a:chExt cx="7097777" cy="4177284"/>
          </a:xfrm>
        </p:grpSpPr>
        <p:grpSp>
          <p:nvGrpSpPr>
            <p:cNvPr id="5" name="Group 46">
              <a:extLst>
                <a:ext uri="{FF2B5EF4-FFF2-40B4-BE49-F238E27FC236}">
                  <a16:creationId xmlns:a16="http://schemas.microsoft.com/office/drawing/2014/main" id="{A0FD882D-26AE-494E-AA37-C673EC489886}"/>
                </a:ext>
              </a:extLst>
            </p:cNvPr>
            <p:cNvGrpSpPr>
              <a:grpSpLocks/>
            </p:cNvGrpSpPr>
            <p:nvPr/>
          </p:nvGrpSpPr>
          <p:grpSpPr bwMode="auto">
            <a:xfrm>
              <a:off x="1452220" y="3150369"/>
              <a:ext cx="7097777" cy="1500349"/>
              <a:chOff x="1803761" y="1431235"/>
              <a:chExt cx="6161805" cy="1302500"/>
            </a:xfrm>
          </p:grpSpPr>
          <p:grpSp>
            <p:nvGrpSpPr>
              <p:cNvPr id="15" name="Group 49">
                <a:extLst>
                  <a:ext uri="{FF2B5EF4-FFF2-40B4-BE49-F238E27FC236}">
                    <a16:creationId xmlns:a16="http://schemas.microsoft.com/office/drawing/2014/main" id="{9F2BEC12-BB33-45AC-990B-068E97EA7CBD}"/>
                  </a:ext>
                </a:extLst>
              </p:cNvPr>
              <p:cNvGrpSpPr>
                <a:grpSpLocks/>
              </p:cNvGrpSpPr>
              <p:nvPr/>
            </p:nvGrpSpPr>
            <p:grpSpPr bwMode="auto">
              <a:xfrm>
                <a:off x="1803761" y="1561442"/>
                <a:ext cx="6161805" cy="1172293"/>
                <a:chOff x="1803761" y="1561442"/>
                <a:chExt cx="6161805" cy="1172293"/>
              </a:xfrm>
            </p:grpSpPr>
            <p:pic>
              <p:nvPicPr>
                <p:cNvPr id="20" name="Picture 345" descr="shadow_1_m">
                  <a:extLst>
                    <a:ext uri="{FF2B5EF4-FFF2-40B4-BE49-F238E27FC236}">
                      <a16:creationId xmlns:a16="http://schemas.microsoft.com/office/drawing/2014/main" id="{69D3E3C0-146E-4B67-A6A9-C8B57A2F5445}"/>
                    </a:ext>
                  </a:extLst>
                </p:cNvPr>
                <p:cNvPicPr>
                  <a:picLocks noChangeAspect="1" noChangeArrowheads="1"/>
                </p:cNvPicPr>
                <p:nvPr/>
              </p:nvPicPr>
              <p:blipFill>
                <a:blip r:embed="rId3"/>
                <a:srcRect t="1518" b="2"/>
                <a:stretch>
                  <a:fillRect/>
                </a:stretch>
              </p:blipFill>
              <p:spPr bwMode="gray">
                <a:xfrm>
                  <a:off x="1803761" y="2421321"/>
                  <a:ext cx="5402581" cy="312414"/>
                </a:xfrm>
                <a:prstGeom prst="rect">
                  <a:avLst/>
                </a:prstGeom>
                <a:noFill/>
                <a:ln w="9525">
                  <a:noFill/>
                  <a:miter lim="800000"/>
                  <a:headEnd/>
                  <a:tailEnd/>
                </a:ln>
              </p:spPr>
            </p:pic>
            <p:sp>
              <p:nvSpPr>
                <p:cNvPr id="21" name="Rectangle 18">
                  <a:extLst>
                    <a:ext uri="{FF2B5EF4-FFF2-40B4-BE49-F238E27FC236}">
                      <a16:creationId xmlns:a16="http://schemas.microsoft.com/office/drawing/2014/main" id="{828C3E7B-177A-4B7E-AB41-5CB0AED6EAFE}"/>
                    </a:ext>
                  </a:extLst>
                </p:cNvPr>
                <p:cNvSpPr/>
                <p:nvPr/>
              </p:nvSpPr>
              <p:spPr>
                <a:xfrm>
                  <a:off x="2366414" y="1561442"/>
                  <a:ext cx="5599152" cy="749992"/>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id="{68BE65AF-A260-4E61-8896-78C52F561303}"/>
                    </a:ext>
                  </a:extLst>
                </p:cNvPr>
                <p:cNvSpPr/>
                <p:nvPr/>
              </p:nvSpPr>
              <p:spPr>
                <a:xfrm>
                  <a:off x="2560596" y="1655643"/>
                  <a:ext cx="5275549" cy="58066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phạm</a:t>
                  </a:r>
                  <a:r>
                    <a:rPr lang="en-US" sz="3200" b="1" dirty="0">
                      <a:solidFill>
                        <a:srgbClr val="FF0000"/>
                      </a:solidFill>
                      <a:latin typeface="Times New Roman" panose="02020603050405020304" pitchFamily="18" charset="0"/>
                      <a:cs typeface="Times New Roman" panose="02020603050405020304" pitchFamily="18" charset="0"/>
                    </a:rPr>
                    <a:t> vi </a:t>
                  </a:r>
                  <a:r>
                    <a:rPr lang="en-US" sz="3200" b="1" dirty="0" err="1">
                      <a:solidFill>
                        <a:srgbClr val="FF0000"/>
                      </a:solidFill>
                      <a:latin typeface="Times New Roman" panose="02020603050405020304" pitchFamily="18" charset="0"/>
                      <a:cs typeface="Times New Roman" panose="02020603050405020304" pitchFamily="18" charset="0"/>
                    </a:rPr>
                    <a:t>vùng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biển</a:t>
                  </a:r>
                  <a:r>
                    <a:rPr lang="en-US" sz="3200" b="1" dirty="0">
                      <a:solidFill>
                        <a:srgbClr val="FF0000"/>
                      </a:solidFill>
                      <a:latin typeface="Times New Roman" panose="02020603050405020304" pitchFamily="18" charset="0"/>
                      <a:cs typeface="Times New Roman" panose="02020603050405020304" pitchFamily="18" charset="0"/>
                    </a:rPr>
                    <a:t> </a:t>
                  </a:r>
                </a:p>
              </p:txBody>
            </p:sp>
          </p:grpSp>
          <p:grpSp>
            <p:nvGrpSpPr>
              <p:cNvPr id="16" name="Group 50">
                <a:extLst>
                  <a:ext uri="{FF2B5EF4-FFF2-40B4-BE49-F238E27FC236}">
                    <a16:creationId xmlns:a16="http://schemas.microsoft.com/office/drawing/2014/main" id="{201512C8-A821-4F2F-BA99-25B7AE9083E2}"/>
                  </a:ext>
                </a:extLst>
              </p:cNvPr>
              <p:cNvGrpSpPr>
                <a:grpSpLocks/>
              </p:cNvGrpSpPr>
              <p:nvPr/>
            </p:nvGrpSpPr>
            <p:grpSpPr bwMode="auto">
              <a:xfrm>
                <a:off x="2025384" y="1431235"/>
                <a:ext cx="1733035" cy="819874"/>
                <a:chOff x="2025384" y="1431235"/>
                <a:chExt cx="1733035" cy="819874"/>
              </a:xfrm>
            </p:grpSpPr>
            <p:sp>
              <p:nvSpPr>
                <p:cNvPr id="17" name="Right Triangle 14">
                  <a:extLst>
                    <a:ext uri="{FF2B5EF4-FFF2-40B4-BE49-F238E27FC236}">
                      <a16:creationId xmlns:a16="http://schemas.microsoft.com/office/drawing/2014/main" id="{1E6B4176-1FB1-4033-9988-1191E20AA9F3}"/>
                    </a:ext>
                  </a:extLst>
                </p:cNvPr>
                <p:cNvSpPr/>
                <p:nvPr/>
              </p:nvSpPr>
              <p:spPr>
                <a:xfrm flipH="1">
                  <a:off x="2194149" y="209948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8" name="Right Triangle 15">
                  <a:extLst>
                    <a:ext uri="{FF2B5EF4-FFF2-40B4-BE49-F238E27FC236}">
                      <a16:creationId xmlns:a16="http://schemas.microsoft.com/office/drawing/2014/main" id="{DA3C5962-4EB3-4580-850D-3D115C065981}"/>
                    </a:ext>
                  </a:extLst>
                </p:cNvPr>
                <p:cNvSpPr/>
                <p:nvPr/>
              </p:nvSpPr>
              <p:spPr>
                <a:xfrm flipH="1">
                  <a:off x="3363484" y="1431235"/>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9" name="Trapezoid 2">
                  <a:extLst>
                    <a:ext uri="{FF2B5EF4-FFF2-40B4-BE49-F238E27FC236}">
                      <a16:creationId xmlns:a16="http://schemas.microsoft.com/office/drawing/2014/main" id="{7E5F3A9C-08F0-48D8-95E0-C29CF95036C5}"/>
                    </a:ext>
                  </a:extLst>
                </p:cNvPr>
                <p:cNvSpPr/>
                <p:nvPr/>
              </p:nvSpPr>
              <p:spPr>
                <a:xfrm rot="19455626">
                  <a:off x="2025384" y="1658208"/>
                  <a:ext cx="1733035" cy="35279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0070C0"/>
                      </a:solidFill>
                      <a:latin typeface="Times New Roman" panose="02020603050405020304" pitchFamily="18" charset="0"/>
                      <a:cs typeface="Times New Roman" panose="02020603050405020304" pitchFamily="18" charset="0"/>
                    </a:rPr>
                    <a:t>Tiết</a:t>
                  </a:r>
                  <a:r>
                    <a:rPr lang="en-US" sz="2800" b="1" dirty="0">
                      <a:solidFill>
                        <a:srgbClr val="0070C0"/>
                      </a:solidFill>
                      <a:latin typeface="Times New Roman" panose="02020603050405020304" pitchFamily="18" charset="0"/>
                      <a:cs typeface="Times New Roman" panose="02020603050405020304" pitchFamily="18" charset="0"/>
                    </a:rPr>
                    <a:t> 1</a:t>
                  </a:r>
                </a:p>
              </p:txBody>
            </p:sp>
          </p:grpSp>
        </p:grpSp>
        <p:grpSp>
          <p:nvGrpSpPr>
            <p:cNvPr id="6" name="Group 63">
              <a:extLst>
                <a:ext uri="{FF2B5EF4-FFF2-40B4-BE49-F238E27FC236}">
                  <a16:creationId xmlns:a16="http://schemas.microsoft.com/office/drawing/2014/main" id="{DA4EDCD8-1482-41A9-B4EE-FA99F813410D}"/>
                </a:ext>
              </a:extLst>
            </p:cNvPr>
            <p:cNvGrpSpPr>
              <a:grpSpLocks/>
            </p:cNvGrpSpPr>
            <p:nvPr/>
          </p:nvGrpSpPr>
          <p:grpSpPr bwMode="auto">
            <a:xfrm>
              <a:off x="1484812" y="4128249"/>
              <a:ext cx="7065185" cy="3199404"/>
              <a:chOff x="1832056" y="714108"/>
              <a:chExt cx="6133510" cy="2777504"/>
            </a:xfrm>
          </p:grpSpPr>
          <p:grpSp>
            <p:nvGrpSpPr>
              <p:cNvPr id="7" name="Group 67">
                <a:extLst>
                  <a:ext uri="{FF2B5EF4-FFF2-40B4-BE49-F238E27FC236}">
                    <a16:creationId xmlns:a16="http://schemas.microsoft.com/office/drawing/2014/main" id="{54CE293F-FEF7-46AB-B407-04EE459E358D}"/>
                  </a:ext>
                </a:extLst>
              </p:cNvPr>
              <p:cNvGrpSpPr>
                <a:grpSpLocks/>
              </p:cNvGrpSpPr>
              <p:nvPr/>
            </p:nvGrpSpPr>
            <p:grpSpPr bwMode="auto">
              <a:xfrm>
                <a:off x="2286243" y="869277"/>
                <a:ext cx="5679323" cy="2622335"/>
                <a:chOff x="2286243" y="869277"/>
                <a:chExt cx="5679323" cy="2622335"/>
              </a:xfrm>
            </p:grpSpPr>
            <p:pic>
              <p:nvPicPr>
                <p:cNvPr id="12" name="Picture 345" descr="shadow_1_m">
                  <a:extLst>
                    <a:ext uri="{FF2B5EF4-FFF2-40B4-BE49-F238E27FC236}">
                      <a16:creationId xmlns:a16="http://schemas.microsoft.com/office/drawing/2014/main" id="{F218CD15-B490-4BDF-91E9-9172A19B76A4}"/>
                    </a:ext>
                  </a:extLst>
                </p:cNvPr>
                <p:cNvPicPr>
                  <a:picLocks noChangeAspect="1" noChangeArrowheads="1"/>
                </p:cNvPicPr>
                <p:nvPr/>
              </p:nvPicPr>
              <p:blipFill>
                <a:blip r:embed="rId3"/>
                <a:srcRect t="1518" b="2"/>
                <a:stretch>
                  <a:fillRect/>
                </a:stretch>
              </p:blipFill>
              <p:spPr bwMode="gray">
                <a:xfrm>
                  <a:off x="2464699" y="3139154"/>
                  <a:ext cx="5402581" cy="312414"/>
                </a:xfrm>
                <a:prstGeom prst="rect">
                  <a:avLst/>
                </a:prstGeom>
                <a:noFill/>
                <a:ln w="9525">
                  <a:noFill/>
                  <a:miter lim="800000"/>
                  <a:headEnd/>
                  <a:tailEnd/>
                </a:ln>
              </p:spPr>
            </p:pic>
            <p:sp>
              <p:nvSpPr>
                <p:cNvPr id="13" name="Rectangle 10">
                  <a:extLst>
                    <a:ext uri="{FF2B5EF4-FFF2-40B4-BE49-F238E27FC236}">
                      <a16:creationId xmlns:a16="http://schemas.microsoft.com/office/drawing/2014/main" id="{1C354C1D-D092-4C3C-A981-0EFC1C5C53F1}"/>
                    </a:ext>
                  </a:extLst>
                </p:cNvPr>
                <p:cNvSpPr/>
                <p:nvPr/>
              </p:nvSpPr>
              <p:spPr>
                <a:xfrm>
                  <a:off x="2352389" y="869277"/>
                  <a:ext cx="5613176" cy="782087"/>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4" name="Rectangle 11">
                  <a:extLst>
                    <a:ext uri="{FF2B5EF4-FFF2-40B4-BE49-F238E27FC236}">
                      <a16:creationId xmlns:a16="http://schemas.microsoft.com/office/drawing/2014/main" id="{4A295E5E-CF76-4A9E-8FE2-A4CE50D634AB}"/>
                    </a:ext>
                  </a:extLst>
                </p:cNvPr>
                <p:cNvSpPr/>
                <p:nvPr/>
              </p:nvSpPr>
              <p:spPr>
                <a:xfrm>
                  <a:off x="2560596" y="99654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002060"/>
                      </a:solidFill>
                      <a:latin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hóa</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25" name="Rectangle 10">
                  <a:extLst>
                    <a:ext uri="{FF2B5EF4-FFF2-40B4-BE49-F238E27FC236}">
                      <a16:creationId xmlns:a16="http://schemas.microsoft.com/office/drawing/2014/main" id="{1C354C1D-D092-4C3C-A981-0EFC1C5C53F1}"/>
                    </a:ext>
                  </a:extLst>
                </p:cNvPr>
                <p:cNvSpPr/>
                <p:nvPr/>
              </p:nvSpPr>
              <p:spPr>
                <a:xfrm>
                  <a:off x="2286243" y="1792858"/>
                  <a:ext cx="5679323" cy="782087"/>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6" name="Rectangle 11">
                  <a:extLst>
                    <a:ext uri="{FF2B5EF4-FFF2-40B4-BE49-F238E27FC236}">
                      <a16:creationId xmlns:a16="http://schemas.microsoft.com/office/drawing/2014/main" id="{4A295E5E-CF76-4A9E-8FE2-A4CE50D634AB}"/>
                    </a:ext>
                  </a:extLst>
                </p:cNvPr>
                <p:cNvSpPr/>
                <p:nvPr/>
              </p:nvSpPr>
              <p:spPr>
                <a:xfrm>
                  <a:off x="2560596" y="1920487"/>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tập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hướng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dẫn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dự</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vận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dụng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10">
                  <a:extLst>
                    <a:ext uri="{FF2B5EF4-FFF2-40B4-BE49-F238E27FC236}">
                      <a16:creationId xmlns:a16="http://schemas.microsoft.com/office/drawing/2014/main" id="{1C354C1D-D092-4C3C-A981-0EFC1C5C53F1}"/>
                    </a:ext>
                  </a:extLst>
                </p:cNvPr>
                <p:cNvSpPr/>
                <p:nvPr/>
              </p:nvSpPr>
              <p:spPr>
                <a:xfrm>
                  <a:off x="2352388" y="2709525"/>
                  <a:ext cx="5613176" cy="782087"/>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1" name="Rectangle 11">
                  <a:extLst>
                    <a:ext uri="{FF2B5EF4-FFF2-40B4-BE49-F238E27FC236}">
                      <a16:creationId xmlns:a16="http://schemas.microsoft.com/office/drawing/2014/main" id="{4A295E5E-CF76-4A9E-8FE2-A4CE50D634AB}"/>
                    </a:ext>
                  </a:extLst>
                </p:cNvPr>
                <p:cNvSpPr/>
                <p:nvPr/>
              </p:nvSpPr>
              <p:spPr>
                <a:xfrm>
                  <a:off x="2560596" y="2836795"/>
                  <a:ext cx="5275549" cy="532443"/>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Báo</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cáo</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sản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phẩm</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tổng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75000"/>
                        </a:schemeClr>
                      </a:solidFill>
                      <a:latin typeface="Times New Roman" panose="02020603050405020304" pitchFamily="18" charset="0"/>
                      <a:cs typeface="Times New Roman" panose="02020603050405020304" pitchFamily="18" charset="0"/>
                    </a:rPr>
                    <a:t>.</a:t>
                  </a:r>
                </a:p>
              </p:txBody>
            </p:sp>
          </p:grpSp>
          <p:grpSp>
            <p:nvGrpSpPr>
              <p:cNvPr id="8" name="Group 68">
                <a:extLst>
                  <a:ext uri="{FF2B5EF4-FFF2-40B4-BE49-F238E27FC236}">
                    <a16:creationId xmlns:a16="http://schemas.microsoft.com/office/drawing/2014/main" id="{15261DB4-9E97-44C0-BD4B-8C65C9088FAF}"/>
                  </a:ext>
                </a:extLst>
              </p:cNvPr>
              <p:cNvGrpSpPr>
                <a:grpSpLocks/>
              </p:cNvGrpSpPr>
              <p:nvPr/>
            </p:nvGrpSpPr>
            <p:grpSpPr bwMode="auto">
              <a:xfrm>
                <a:off x="1832056" y="714108"/>
                <a:ext cx="1637071" cy="2646024"/>
                <a:chOff x="1832056" y="714108"/>
                <a:chExt cx="1637071" cy="2646024"/>
              </a:xfrm>
            </p:grpSpPr>
            <p:sp>
              <p:nvSpPr>
                <p:cNvPr id="9" name="Right Triangle 6">
                  <a:extLst>
                    <a:ext uri="{FF2B5EF4-FFF2-40B4-BE49-F238E27FC236}">
                      <a16:creationId xmlns:a16="http://schemas.microsoft.com/office/drawing/2014/main" id="{9096C9BD-3857-401D-9F4C-C85DE3B94D7B}"/>
                    </a:ext>
                  </a:extLst>
                </p:cNvPr>
                <p:cNvSpPr/>
                <p:nvPr/>
              </p:nvSpPr>
              <p:spPr>
                <a:xfrm flipH="1">
                  <a:off x="2113980" y="1368258"/>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0" name="Right Triangle 7">
                  <a:extLst>
                    <a:ext uri="{FF2B5EF4-FFF2-40B4-BE49-F238E27FC236}">
                      <a16:creationId xmlns:a16="http://schemas.microsoft.com/office/drawing/2014/main" id="{0EEAA985-A637-48D8-BD88-A76C0593E157}"/>
                    </a:ext>
                  </a:extLst>
                </p:cNvPr>
                <p:cNvSpPr/>
                <p:nvPr/>
              </p:nvSpPr>
              <p:spPr>
                <a:xfrm flipH="1">
                  <a:off x="3044148" y="714108"/>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1" name="Trapezoid 2">
                  <a:extLst>
                    <a:ext uri="{FF2B5EF4-FFF2-40B4-BE49-F238E27FC236}">
                      <a16:creationId xmlns:a16="http://schemas.microsoft.com/office/drawing/2014/main" id="{81631DAC-982F-4DF6-B332-09D7820648E3}"/>
                    </a:ext>
                  </a:extLst>
                </p:cNvPr>
                <p:cNvSpPr/>
                <p:nvPr/>
              </p:nvSpPr>
              <p:spPr>
                <a:xfrm rot="19045106">
                  <a:off x="1964868" y="982962"/>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0070C0"/>
                      </a:solidFill>
                      <a:latin typeface="Times New Roman" panose="02020603050405020304" pitchFamily="18" charset="0"/>
                      <a:cs typeface="Times New Roman" panose="02020603050405020304" pitchFamily="18" charset="0"/>
                    </a:rPr>
                    <a:t>Tiết</a:t>
                  </a:r>
                  <a:r>
                    <a:rPr lang="en-US" sz="3200" b="1" dirty="0">
                      <a:solidFill>
                        <a:srgbClr val="0070C0"/>
                      </a:solidFill>
                      <a:latin typeface="Times New Roman" panose="02020603050405020304" pitchFamily="18" charset="0"/>
                      <a:cs typeface="Times New Roman" panose="02020603050405020304" pitchFamily="18" charset="0"/>
                    </a:rPr>
                    <a:t>  2</a:t>
                  </a:r>
                </a:p>
              </p:txBody>
            </p:sp>
            <p:sp>
              <p:nvSpPr>
                <p:cNvPr id="27" name="Right Triangle 6">
                  <a:extLst>
                    <a:ext uri="{FF2B5EF4-FFF2-40B4-BE49-F238E27FC236}">
                      <a16:creationId xmlns:a16="http://schemas.microsoft.com/office/drawing/2014/main" id="{9096C9BD-3857-401D-9F4C-C85DE3B94D7B}"/>
                    </a:ext>
                  </a:extLst>
                </p:cNvPr>
                <p:cNvSpPr/>
                <p:nvPr/>
              </p:nvSpPr>
              <p:spPr>
                <a:xfrm flipH="1">
                  <a:off x="1906153" y="228280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8" name="Right Triangle 7">
                  <a:extLst>
                    <a:ext uri="{FF2B5EF4-FFF2-40B4-BE49-F238E27FC236}">
                      <a16:creationId xmlns:a16="http://schemas.microsoft.com/office/drawing/2014/main" id="{0EEAA985-A637-48D8-BD88-A76C0593E157}"/>
                    </a:ext>
                  </a:extLst>
                </p:cNvPr>
                <p:cNvSpPr/>
                <p:nvPr/>
              </p:nvSpPr>
              <p:spPr>
                <a:xfrm flipH="1">
                  <a:off x="2931212" y="1644952"/>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9" name="Trapezoid 2">
                  <a:extLst>
                    <a:ext uri="{FF2B5EF4-FFF2-40B4-BE49-F238E27FC236}">
                      <a16:creationId xmlns:a16="http://schemas.microsoft.com/office/drawing/2014/main" id="{81631DAC-982F-4DF6-B332-09D7820648E3}"/>
                    </a:ext>
                  </a:extLst>
                </p:cNvPr>
                <p:cNvSpPr/>
                <p:nvPr/>
              </p:nvSpPr>
              <p:spPr>
                <a:xfrm rot="19324899">
                  <a:off x="1832056" y="1889762"/>
                  <a:ext cx="1408184"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0070C0"/>
                      </a:solidFill>
                      <a:latin typeface="Times New Roman" panose="02020603050405020304" pitchFamily="18" charset="0"/>
                      <a:cs typeface="Times New Roman" panose="02020603050405020304" pitchFamily="18" charset="0"/>
                    </a:rPr>
                    <a:t>Tiết</a:t>
                  </a:r>
                  <a:r>
                    <a:rPr lang="en-US" sz="3200" b="1" dirty="0">
                      <a:solidFill>
                        <a:srgbClr val="0070C0"/>
                      </a:solidFill>
                      <a:latin typeface="Times New Roman" panose="02020603050405020304" pitchFamily="18" charset="0"/>
                      <a:cs typeface="Times New Roman" panose="02020603050405020304" pitchFamily="18" charset="0"/>
                    </a:rPr>
                    <a:t>  3</a:t>
                  </a:r>
                </a:p>
              </p:txBody>
            </p:sp>
            <p:sp>
              <p:nvSpPr>
                <p:cNvPr id="32" name="Right Triangle 6">
                  <a:extLst>
                    <a:ext uri="{FF2B5EF4-FFF2-40B4-BE49-F238E27FC236}">
                      <a16:creationId xmlns:a16="http://schemas.microsoft.com/office/drawing/2014/main" id="{9096C9BD-3857-401D-9F4C-C85DE3B94D7B}"/>
                    </a:ext>
                  </a:extLst>
                </p:cNvPr>
                <p:cNvSpPr/>
                <p:nvPr/>
              </p:nvSpPr>
              <p:spPr>
                <a:xfrm flipH="1">
                  <a:off x="2113979" y="3208506"/>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3" name="Right Triangle 7">
                  <a:extLst>
                    <a:ext uri="{FF2B5EF4-FFF2-40B4-BE49-F238E27FC236}">
                      <a16:creationId xmlns:a16="http://schemas.microsoft.com/office/drawing/2014/main" id="{0EEAA985-A637-48D8-BD88-A76C0593E157}"/>
                    </a:ext>
                  </a:extLst>
                </p:cNvPr>
                <p:cNvSpPr/>
                <p:nvPr/>
              </p:nvSpPr>
              <p:spPr>
                <a:xfrm flipH="1">
                  <a:off x="3044148" y="2554356"/>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34" name="Trapezoid 2">
                  <a:extLst>
                    <a:ext uri="{FF2B5EF4-FFF2-40B4-BE49-F238E27FC236}">
                      <a16:creationId xmlns:a16="http://schemas.microsoft.com/office/drawing/2014/main" id="{81631DAC-982F-4DF6-B332-09D7820648E3}"/>
                    </a:ext>
                  </a:extLst>
                </p:cNvPr>
                <p:cNvSpPr/>
                <p:nvPr/>
              </p:nvSpPr>
              <p:spPr>
                <a:xfrm rot="19045106">
                  <a:off x="1964867" y="2823210"/>
                  <a:ext cx="1504259" cy="33413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0070C0"/>
                      </a:solidFill>
                      <a:latin typeface="Times New Roman" panose="02020603050405020304" pitchFamily="18" charset="0"/>
                      <a:cs typeface="Times New Roman" panose="02020603050405020304" pitchFamily="18" charset="0"/>
                    </a:rPr>
                    <a:t>Tiết</a:t>
                  </a:r>
                  <a:r>
                    <a:rPr lang="en-US" sz="3200" b="1" dirty="0">
                      <a:solidFill>
                        <a:srgbClr val="0070C0"/>
                      </a:solidFill>
                      <a:latin typeface="Times New Roman" panose="02020603050405020304" pitchFamily="18" charset="0"/>
                      <a:cs typeface="Times New Roman" panose="02020603050405020304" pitchFamily="18" charset="0"/>
                    </a:rPr>
                    <a:t>  4</a:t>
                  </a:r>
                </a:p>
              </p:txBody>
            </p:sp>
          </p:grpSp>
        </p:grpSp>
      </p:grpSp>
      <p:sp>
        <p:nvSpPr>
          <p:cNvPr id="23" name="Isosceles Triangle 20">
            <a:extLst>
              <a:ext uri="{FF2B5EF4-FFF2-40B4-BE49-F238E27FC236}">
                <a16:creationId xmlns:a16="http://schemas.microsoft.com/office/drawing/2014/main" id="{8A22CEE0-9F27-480B-A9DB-A16E9382F99F}"/>
              </a:ext>
            </a:extLst>
          </p:cNvPr>
          <p:cNvSpPr/>
          <p:nvPr/>
        </p:nvSpPr>
        <p:spPr>
          <a:xfrm rot="10396838">
            <a:off x="266465" y="1621090"/>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4" name="Isosceles Triangle 21">
            <a:extLst>
              <a:ext uri="{FF2B5EF4-FFF2-40B4-BE49-F238E27FC236}">
                <a16:creationId xmlns:a16="http://schemas.microsoft.com/office/drawing/2014/main" id="{3498D4E9-151D-4941-9819-D995E008B3CD}"/>
              </a:ext>
            </a:extLst>
          </p:cNvPr>
          <p:cNvSpPr/>
          <p:nvPr/>
        </p:nvSpPr>
        <p:spPr>
          <a:xfrm rot="21445776">
            <a:off x="118996" y="1642102"/>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854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1530</Words>
  <Application>Microsoft Office PowerPoint</Application>
  <PresentationFormat>Widescreen</PresentationFormat>
  <Paragraphs>180</Paragraphs>
  <Slides>46</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.TMC-Ong Do</vt:lpstr>
      <vt:lpstr>AntsyPants</vt:lpstr>
      <vt:lpstr>Arial</vt:lpstr>
      <vt:lpstr>Calibri</vt:lpstr>
      <vt:lpstr>等线</vt:lpstr>
      <vt:lpstr>Roboto-Regular</vt:lpstr>
      <vt:lpstr>Tahoma</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Windows User</cp:lastModifiedBy>
  <cp:revision>150</cp:revision>
  <cp:lastPrinted>2021-10-09T09:21:47Z</cp:lastPrinted>
  <dcterms:created xsi:type="dcterms:W3CDTF">2021-08-19T03:36:52Z</dcterms:created>
  <dcterms:modified xsi:type="dcterms:W3CDTF">2025-04-10T02:11:20Z</dcterms:modified>
</cp:coreProperties>
</file>