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fa72319780904051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378" r:id="rId2"/>
    <p:sldId id="393" r:id="rId3"/>
    <p:sldId id="379" r:id="rId4"/>
    <p:sldId id="420" r:id="rId5"/>
    <p:sldId id="394" r:id="rId6"/>
    <p:sldId id="381" r:id="rId7"/>
    <p:sldId id="396" r:id="rId8"/>
    <p:sldId id="421" r:id="rId9"/>
    <p:sldId id="397" r:id="rId10"/>
    <p:sldId id="395" r:id="rId11"/>
    <p:sldId id="372" r:id="rId12"/>
    <p:sldId id="390" r:id="rId13"/>
    <p:sldId id="398" r:id="rId14"/>
    <p:sldId id="399" r:id="rId15"/>
    <p:sldId id="406" r:id="rId16"/>
    <p:sldId id="400" r:id="rId17"/>
    <p:sldId id="401" r:id="rId18"/>
    <p:sldId id="407" r:id="rId19"/>
    <p:sldId id="402" r:id="rId20"/>
    <p:sldId id="403" r:id="rId21"/>
    <p:sldId id="404" r:id="rId22"/>
    <p:sldId id="405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6" r:id="rId31"/>
    <p:sldId id="417" r:id="rId32"/>
    <p:sldId id="41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n Hong" initials="TH" lastIdx="1" clrIdx="0">
    <p:extLst>
      <p:ext uri="{19B8F6BF-5375-455C-9EA6-DF929625EA0E}">
        <p15:presenceInfo xmlns:p15="http://schemas.microsoft.com/office/powerpoint/2012/main" userId="fa519c79159e40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E23"/>
    <a:srgbClr val="FF0000"/>
    <a:srgbClr val="8A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4660"/>
  </p:normalViewPr>
  <p:slideViewPr>
    <p:cSldViewPr>
      <p:cViewPr varScale="1">
        <p:scale>
          <a:sx n="69" d="100"/>
          <a:sy n="69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42.wmf"/><Relationship Id="rId6" Type="http://schemas.openxmlformats.org/officeDocument/2006/relationships/image" Target="../media/image44.emf"/><Relationship Id="rId5" Type="http://schemas.openxmlformats.org/officeDocument/2006/relationships/image" Target="../media/image43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emf"/><Relationship Id="rId4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wmf"/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76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9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5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1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2D862-C2CF-4112-A498-8E310701B9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53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8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811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1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0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3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3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4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8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9.wmf"/><Relationship Id="rId3" Type="http://schemas.openxmlformats.org/officeDocument/2006/relationships/image" Target="../media/image6.jpg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8.w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43.wmf"/><Relationship Id="rId3" Type="http://schemas.openxmlformats.org/officeDocument/2006/relationships/image" Target="../media/image4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0.wmf"/><Relationship Id="rId5" Type="http://schemas.openxmlformats.org/officeDocument/2006/relationships/image" Target="../media/image42.wmf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3.emf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8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57.png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wisc-online.com/assetrepository/viewasset?id=1508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image" Target="../media/image65.png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4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1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6.emf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hyperlink" Target="https://www.wisc-online.com/assetrepository/viewasset?id=1508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jpeg"/><Relationship Id="rId4" Type="http://schemas.openxmlformats.org/officeDocument/2006/relationships/image" Target="../media/image6.jp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71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28: HÀM SỐ BẬC NHẤT VÀ ĐỒ THỊ       HÀM SỐ BẬC NHẤT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41086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62000"/>
            <a:ext cx="25927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luận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vuông trả lời đúng vì: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4282"/>
              </p:ext>
            </p:extLst>
          </p:nvPr>
        </p:nvGraphicFramePr>
        <p:xfrm>
          <a:off x="2582862" y="2078037"/>
          <a:ext cx="1393096" cy="98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Equation" r:id="rId3" imgW="571320" imgH="406080" progId="Equation.DSMT4">
                  <p:embed/>
                </p:oleObj>
              </mc:Choice>
              <mc:Fallback>
                <p:oleObj name="Equation" r:id="rId3" imgW="5713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862" y="2078037"/>
                        <a:ext cx="1393096" cy="989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07900"/>
              </p:ext>
            </p:extLst>
          </p:nvPr>
        </p:nvGraphicFramePr>
        <p:xfrm>
          <a:off x="3896031" y="2078038"/>
          <a:ext cx="1237226" cy="989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Equation" r:id="rId5" imgW="507960" imgH="406080" progId="Equation.DSMT4">
                  <p:embed/>
                </p:oleObj>
              </mc:Choice>
              <mc:Fallback>
                <p:oleObj name="Equation" r:id="rId5" imgW="5079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96031" y="2078038"/>
                        <a:ext cx="1237226" cy="989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262263"/>
              </p:ext>
            </p:extLst>
          </p:nvPr>
        </p:nvGraphicFramePr>
        <p:xfrm>
          <a:off x="5133257" y="2125890"/>
          <a:ext cx="1313169" cy="894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Equation" r:id="rId7" imgW="596880" imgH="406080" progId="Equation.DSMT4">
                  <p:embed/>
                </p:oleObj>
              </mc:Choice>
              <mc:Fallback>
                <p:oleObj name="Equation" r:id="rId7" imgW="596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3257" y="2125890"/>
                        <a:ext cx="1313169" cy="894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11605" y="3352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 y là hàm bậc nhất theo x với: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82808"/>
              </p:ext>
            </p:extLst>
          </p:nvPr>
        </p:nvGraphicFramePr>
        <p:xfrm>
          <a:off x="6629400" y="3100541"/>
          <a:ext cx="1509490" cy="102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8" name="Equation" r:id="rId9" imgW="596880" imgH="406080" progId="Equation.DSMT4">
                  <p:embed/>
                </p:oleObj>
              </mc:Choice>
              <mc:Fallback>
                <p:oleObj name="Equation" r:id="rId9" imgW="5968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9400" y="3100541"/>
                        <a:ext cx="1509490" cy="102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1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3716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918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B3DF3E49-EB04-A076-7D9E-83D447F3F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01900" y="750248"/>
            <a:ext cx="609600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7.24 Trang </a:t>
            </a:r>
            <a:r>
              <a:rPr lang="nl-NL" altLang="vi-VN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196939"/>
              </p:ext>
            </p:extLst>
          </p:nvPr>
        </p:nvGraphicFramePr>
        <p:xfrm>
          <a:off x="1600200" y="1434954"/>
          <a:ext cx="2820277" cy="47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" name="Equation" r:id="rId4" imgW="1647658" imgH="276117" progId="Equation.DSMT4">
                  <p:embed/>
                </p:oleObj>
              </mc:Choice>
              <mc:Fallback>
                <p:oleObj name="Equation" r:id="rId4" imgW="1647658" imgH="27611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0200" y="1434954"/>
                        <a:ext cx="2820277" cy="47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4420477" y="1388056"/>
            <a:ext cx="577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 hàm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bậc nhất có:  a = -3 và b = 1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53927"/>
              </p:ext>
            </p:extLst>
          </p:nvPr>
        </p:nvGraphicFramePr>
        <p:xfrm>
          <a:off x="1575619" y="1990353"/>
          <a:ext cx="1860675" cy="43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Equation" r:id="rId6" imgW="876240" imgH="203040" progId="Equation.DSMT4">
                  <p:embed/>
                </p:oleObj>
              </mc:Choice>
              <mc:Fallback>
                <p:oleObj name="Equation" r:id="rId6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75619" y="1990353"/>
                        <a:ext cx="1860675" cy="43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3276600" y="1905000"/>
            <a:ext cx="5737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 hàm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bậc nhất có a = 0,6 và b = 0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766632"/>
              </p:ext>
            </p:extLst>
          </p:nvPr>
        </p:nvGraphicFramePr>
        <p:xfrm>
          <a:off x="1575620" y="2407312"/>
          <a:ext cx="2691580" cy="64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Equation" r:id="rId8" imgW="1269720" imgH="304560" progId="Equation.DSMT4">
                  <p:embed/>
                </p:oleObj>
              </mc:Choice>
              <mc:Fallback>
                <p:oleObj name="Equation" r:id="rId8" imgW="1269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5620" y="2407312"/>
                        <a:ext cx="2691580" cy="64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21066"/>
              </p:ext>
            </p:extLst>
          </p:nvPr>
        </p:nvGraphicFramePr>
        <p:xfrm>
          <a:off x="4267200" y="2362200"/>
          <a:ext cx="2165555" cy="54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Equation" r:id="rId10" imgW="952200" imgH="241200" progId="Equation.DSMT4">
                  <p:embed/>
                </p:oleObj>
              </mc:Choice>
              <mc:Fallback>
                <p:oleObj name="Equation" r:id="rId10" imgW="952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67200" y="2362200"/>
                        <a:ext cx="2165555" cy="548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2078801" y="3058180"/>
            <a:ext cx="3379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à hàm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bậc nhất có: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869841"/>
              </p:ext>
            </p:extLst>
          </p:nvPr>
        </p:nvGraphicFramePr>
        <p:xfrm>
          <a:off x="5472999" y="2959704"/>
          <a:ext cx="2604201" cy="600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12" imgW="1155600" imgH="266400" progId="Equation.DSMT4">
                  <p:embed/>
                </p:oleObj>
              </mc:Choice>
              <mc:Fallback>
                <p:oleObj name="Equation" r:id="rId12" imgW="1155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72999" y="2959704"/>
                        <a:ext cx="2604201" cy="600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1994777" y="3657600"/>
            <a:ext cx="2883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7.25 Trang 50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826997" y="3679158"/>
            <a:ext cx="5341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hàm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số bậc nhất y = ax + 3  (1)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75615" y="4208357"/>
            <a:ext cx="5712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Thay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= 1 và y = 5 vào (1) ta được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56506" y="4207894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+ 3 = 5</a:t>
            </a:r>
            <a:endParaRPr lang="vi-VN" sz="2800" dirty="0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40671"/>
              </p:ext>
            </p:extLst>
          </p:nvPr>
        </p:nvGraphicFramePr>
        <p:xfrm>
          <a:off x="8309678" y="4330291"/>
          <a:ext cx="446609" cy="31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14" imgW="219379" imgH="152224" progId="Equation.DSMT4">
                  <p:embed/>
                </p:oleObj>
              </mc:Choice>
              <mc:Fallback>
                <p:oleObj name="Equation" r:id="rId14" imgW="219379" imgH="15222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09678" y="4330291"/>
                        <a:ext cx="446609" cy="310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8675384" y="4174958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= 2</a:t>
            </a:r>
            <a:endParaRPr lang="vi-VN" sz="2800" dirty="0"/>
          </a:p>
        </p:txBody>
      </p:sp>
      <p:sp>
        <p:nvSpPr>
          <p:cNvPr id="71" name="Rectangle 70"/>
          <p:cNvSpPr/>
          <p:nvPr/>
        </p:nvSpPr>
        <p:spPr>
          <a:xfrm>
            <a:off x="1676400" y="4708358"/>
            <a:ext cx="4238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Vậy x = 1 và y = 5 thì a = 2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048000" y="1"/>
            <a:ext cx="5787136" cy="667612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912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7" grpId="0"/>
      <p:bldP spid="56" grpId="0"/>
      <p:bldP spid="58" grpId="0"/>
      <p:bldP spid="64" grpId="0"/>
      <p:bldP spid="66" grpId="0"/>
      <p:bldP spid="69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871008"/>
            <a:ext cx="1021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28: HÀM SỐ BẬC NHẤT VÀ ĐỒ THỊ       HÀM SỐ BẬC NHẤT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9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1786636" y="1219200"/>
            <a:ext cx="8610600" cy="2209800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endParaRPr lang="vi-VN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</a:p>
        </p:txBody>
      </p:sp>
    </p:spTree>
    <p:extLst>
      <p:ext uri="{BB962C8B-B14F-4D97-AF65-F5344CB8AC3E}">
        <p14:creationId xmlns:p14="http://schemas.microsoft.com/office/powerpoint/2010/main" val="34554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4354"/>
            <a:ext cx="12039600" cy="721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6" y="723180"/>
            <a:ext cx="7717285" cy="1181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6" y="1987011"/>
            <a:ext cx="11764711" cy="1670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66" y="3657600"/>
            <a:ext cx="1167454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1081" y="685800"/>
            <a:ext cx="471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Đồ thị của hàm số bậc nhất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844" y="1436267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HĐ4: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bậc nhất </a:t>
            </a:r>
            <a:endParaRPr lang="vi-VN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81444"/>
              </p:ext>
            </p:extLst>
          </p:nvPr>
        </p:nvGraphicFramePr>
        <p:xfrm>
          <a:off x="5195844" y="1482879"/>
          <a:ext cx="151674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3" imgW="628662" imgH="200005" progId="Equation.DSMT4">
                  <p:embed/>
                </p:oleObj>
              </mc:Choice>
              <mc:Fallback>
                <p:oleObj name="Equation" r:id="rId3" imgW="628662" imgH="20000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5844" y="1482879"/>
                        <a:ext cx="1516743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87039"/>
              </p:ext>
            </p:extLst>
          </p:nvPr>
        </p:nvGraphicFramePr>
        <p:xfrm>
          <a:off x="1238896" y="2438400"/>
          <a:ext cx="7745316" cy="119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2443">
                  <a:extLst>
                    <a:ext uri="{9D8B030D-6E8A-4147-A177-3AD203B41FA5}">
                      <a16:colId xmlns:a16="http://schemas.microsoft.com/office/drawing/2014/main" val="3812912670"/>
                    </a:ext>
                  </a:extLst>
                </a:gridCol>
                <a:gridCol w="1231830">
                  <a:extLst>
                    <a:ext uri="{9D8B030D-6E8A-4147-A177-3AD203B41FA5}">
                      <a16:colId xmlns:a16="http://schemas.microsoft.com/office/drawing/2014/main" val="2941300848"/>
                    </a:ext>
                  </a:extLst>
                </a:gridCol>
                <a:gridCol w="1233223">
                  <a:extLst>
                    <a:ext uri="{9D8B030D-6E8A-4147-A177-3AD203B41FA5}">
                      <a16:colId xmlns:a16="http://schemas.microsoft.com/office/drawing/2014/main" val="1346352249"/>
                    </a:ext>
                  </a:extLst>
                </a:gridCol>
                <a:gridCol w="1233223">
                  <a:extLst>
                    <a:ext uri="{9D8B030D-6E8A-4147-A177-3AD203B41FA5}">
                      <a16:colId xmlns:a16="http://schemas.microsoft.com/office/drawing/2014/main" val="443876173"/>
                    </a:ext>
                  </a:extLst>
                </a:gridCol>
                <a:gridCol w="1233223">
                  <a:extLst>
                    <a:ext uri="{9D8B030D-6E8A-4147-A177-3AD203B41FA5}">
                      <a16:colId xmlns:a16="http://schemas.microsoft.com/office/drawing/2014/main" val="2009991888"/>
                    </a:ext>
                  </a:extLst>
                </a:gridCol>
                <a:gridCol w="1191374">
                  <a:extLst>
                    <a:ext uri="{9D8B030D-6E8A-4147-A177-3AD203B41FA5}">
                      <a16:colId xmlns:a16="http://schemas.microsoft.com/office/drawing/2014/main" val="2991789115"/>
                    </a:ext>
                  </a:extLst>
                </a:gridCol>
              </a:tblGrid>
              <a:tr h="599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782838"/>
                  </a:ext>
                </a:extLst>
              </a:tr>
              <a:tr h="599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107077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6590"/>
              </p:ext>
            </p:extLst>
          </p:nvPr>
        </p:nvGraphicFramePr>
        <p:xfrm>
          <a:off x="1238895" y="3074106"/>
          <a:ext cx="1594354" cy="50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5" imgW="622030" imgH="203112" progId="Equation.DSMT4">
                  <p:embed/>
                </p:oleObj>
              </mc:Choice>
              <mc:Fallback>
                <p:oleObj name="Equation" r:id="rId5" imgW="62203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895" y="3074106"/>
                        <a:ext cx="1594354" cy="507294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46450" y="3016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75553" y="303058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2030" y="303784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08507" y="3016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4984" y="3066143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181831"/>
              </p:ext>
            </p:extLst>
          </p:nvPr>
        </p:nvGraphicFramePr>
        <p:xfrm>
          <a:off x="7253775" y="4475491"/>
          <a:ext cx="12207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3775" y="4475491"/>
                        <a:ext cx="1220788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037501" y="3782824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HĐ5: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583414" y="3692228"/>
            <a:ext cx="663036" cy="668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158798"/>
              </p:ext>
            </p:extLst>
          </p:nvPr>
        </p:nvGraphicFramePr>
        <p:xfrm>
          <a:off x="1238895" y="4415920"/>
          <a:ext cx="1725519" cy="60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9" imgW="723600" imgH="253800" progId="Equation.DSMT4">
                  <p:embed/>
                </p:oleObj>
              </mc:Choice>
              <mc:Fallback>
                <p:oleObj name="Equation" r:id="rId9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38895" y="4415920"/>
                        <a:ext cx="1725519" cy="60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793706"/>
              </p:ext>
            </p:extLst>
          </p:nvPr>
        </p:nvGraphicFramePr>
        <p:xfrm>
          <a:off x="3022096" y="4446385"/>
          <a:ext cx="1650586" cy="58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22096" y="4446385"/>
                        <a:ext cx="1650586" cy="589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3901578" y="3713490"/>
            <a:ext cx="663036" cy="668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9420"/>
              </p:ext>
            </p:extLst>
          </p:nvPr>
        </p:nvGraphicFramePr>
        <p:xfrm>
          <a:off x="4712205" y="4436294"/>
          <a:ext cx="1404173" cy="58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12205" y="4436294"/>
                        <a:ext cx="1404173" cy="58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H="1">
            <a:off x="5400625" y="3691315"/>
            <a:ext cx="663036" cy="668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425922"/>
              </p:ext>
            </p:extLst>
          </p:nvPr>
        </p:nvGraphicFramePr>
        <p:xfrm>
          <a:off x="6181603" y="4470423"/>
          <a:ext cx="1050011" cy="538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15" imgW="495000" imgH="253800" progId="Equation.DSMT4">
                  <p:embed/>
                </p:oleObj>
              </mc:Choice>
              <mc:Fallback>
                <p:oleObj name="Equation" r:id="rId15" imgW="495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81603" y="4470423"/>
                        <a:ext cx="1050011" cy="538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6773158" y="3684277"/>
            <a:ext cx="663036" cy="668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886318" y="3691315"/>
            <a:ext cx="663036" cy="668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0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410200" y="381000"/>
            <a:ext cx="6172200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6519" y="76200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HĐ6: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759090" y="2673581"/>
          <a:ext cx="122078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4" imgW="533160" imgH="253800" progId="Equation.DSMT4">
                  <p:embed/>
                </p:oleObj>
              </mc:Choice>
              <mc:Fallback>
                <p:oleObj name="Equation" r:id="rId4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90" y="2673581"/>
                        <a:ext cx="1220788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219200" y="2057400"/>
          <a:ext cx="1725519" cy="60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6" imgW="723600" imgH="253800" progId="Equation.DSMT4">
                  <p:embed/>
                </p:oleObj>
              </mc:Choice>
              <mc:Fallback>
                <p:oleObj name="Equation" r:id="rId6" imgW="723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9200" y="2057400"/>
                        <a:ext cx="1725519" cy="605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002401" y="2087865"/>
          <a:ext cx="1650586" cy="589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Equation" r:id="rId8" imgW="711000" imgH="253800" progId="Equation.DSMT4">
                  <p:embed/>
                </p:oleObj>
              </mc:Choice>
              <mc:Fallback>
                <p:oleObj name="Equation" r:id="rId8" imgW="711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02401" y="2087865"/>
                        <a:ext cx="1650586" cy="589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692510" y="2077774"/>
          <a:ext cx="1404173" cy="58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10" imgW="609480" imgH="253800" progId="Equation.DSMT4">
                  <p:embed/>
                </p:oleObj>
              </mc:Choice>
              <mc:Fallback>
                <p:oleObj name="Equation" r:id="rId10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92510" y="2077774"/>
                        <a:ext cx="1404173" cy="58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71613" y="2662238"/>
          <a:ext cx="10223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12" imgW="482400" imgH="253800" progId="Equation.DSMT4">
                  <p:embed/>
                </p:oleObj>
              </mc:Choice>
              <mc:Fallback>
                <p:oleObj name="Equation" r:id="rId12" imgW="482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71613" y="2662238"/>
                        <a:ext cx="10223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4886" y="5457372"/>
            <a:ext cx="6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4796" y="4419600"/>
            <a:ext cx="6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5419" y="3381828"/>
            <a:ext cx="6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4942" y="2071486"/>
            <a:ext cx="6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9366" y="1008175"/>
            <a:ext cx="6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84012" y="756615"/>
            <a:ext cx="3453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ẽ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hệ trục toạ độ Oxy </a:t>
            </a:r>
            <a:endParaRPr lang="vi-VN" sz="2800" dirty="0"/>
          </a:p>
        </p:txBody>
      </p:sp>
      <p:sp>
        <p:nvSpPr>
          <p:cNvPr id="20" name="Rectangle 19"/>
          <p:cNvSpPr/>
          <p:nvPr/>
        </p:nvSpPr>
        <p:spPr>
          <a:xfrm>
            <a:off x="1275576" y="1393840"/>
            <a:ext cx="6552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biểu diễn các điểm A, B, C, E, F trong HĐ5 </a:t>
            </a:r>
            <a:endParaRPr lang="vi-VN" sz="2800" dirty="0"/>
          </a:p>
        </p:txBody>
      </p:sp>
      <p:sp>
        <p:nvSpPr>
          <p:cNvPr id="22" name="Rectangle 21"/>
          <p:cNvSpPr/>
          <p:nvPr/>
        </p:nvSpPr>
        <p:spPr>
          <a:xfrm>
            <a:off x="1063429" y="3419366"/>
            <a:ext cx="4334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*) Tổng quát: Đồ thị hàm số </a:t>
            </a:r>
            <a:endParaRPr lang="vi-VN" sz="28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1097456" y="3875519"/>
          <a:ext cx="3130269" cy="72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4" imgW="1114580" imgH="257089" progId="Equation.DSMT4">
                  <p:embed/>
                </p:oleObj>
              </mc:Choice>
              <mc:Fallback>
                <p:oleObj name="Equation" r:id="rId14" imgW="1114580" imgH="2570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97456" y="3875519"/>
                        <a:ext cx="3130269" cy="722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314248" y="4474665"/>
            <a:ext cx="298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một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thẳng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858000" y="293916"/>
            <a:ext cx="3505200" cy="586740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48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31337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24110"/>
            <a:ext cx="9828211" cy="12808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29110"/>
            <a:ext cx="4419600" cy="43439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016" y="2559590"/>
            <a:ext cx="4210595" cy="447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685800"/>
            <a:ext cx="6005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*) Cách vẽ đồ thị của hàm số bậc nhất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bject 6" descr="OPL20U25GSXzBJYl68kk8uQGfFKzs7yb1M4KJWUiLk6ZEvGF+qCIPSnY57AbBFCvTW13 2022 KNTT STT 66+K4lPs7H94VUqPe2XwIsfPRnrXQE//QTEXxb8/8N4CNc6FpgZahzpTjFhMzSA7T/nHJa11DE8Ng2TP3iAmRczFlmslSuUNOgUeb6yRvs0="/>
          <p:cNvGraphicFramePr>
            <a:graphicFrameLocks noChangeAspect="1"/>
          </p:cNvGraphicFramePr>
          <p:nvPr>
            <p:extLst/>
          </p:nvPr>
        </p:nvGraphicFramePr>
        <p:xfrm>
          <a:off x="4381697" y="1299122"/>
          <a:ext cx="952303" cy="45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Equation" r:id="rId3" imgW="393529" imgH="190417" progId="Equation.DSMT4">
                  <p:embed/>
                </p:oleObj>
              </mc:Choice>
              <mc:Fallback>
                <p:oleObj name="Equation" r:id="rId3" imgW="393529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697" y="1299122"/>
                        <a:ext cx="952303" cy="453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13 2022 KNTT STT 66+K4lPs7H94VUqPe2XwIsfPRnrXQE//QTEXxb8/8N4CNc6FpgZahzpTjFhMzSA7T/nHJa11DE8Ng2TP3iAmRczFlmslSuUNOgUeb6yRvs0="/>
          <p:cNvGraphicFramePr>
            <a:graphicFrameLocks noChangeAspect="1"/>
          </p:cNvGraphicFramePr>
          <p:nvPr>
            <p:extLst/>
          </p:nvPr>
        </p:nvGraphicFramePr>
        <p:xfrm>
          <a:off x="5836920" y="1348154"/>
          <a:ext cx="1249680" cy="480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5" name="Equation" r:id="rId5" imgW="495085" imgH="190417" progId="Equation.DSMT4">
                  <p:embed/>
                </p:oleObj>
              </mc:Choice>
              <mc:Fallback>
                <p:oleObj name="Equation" r:id="rId5" imgW="495085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920" y="1348154"/>
                        <a:ext cx="1249680" cy="4806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49165" y="74711"/>
            <a:ext cx="2936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vi-V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endParaRPr kumimoji="0" lang="nl-NL" alt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838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1240091" y="1242080"/>
            <a:ext cx="3156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hợp 1</a:t>
            </a:r>
            <a:r>
              <a:rPr lang="nl-NL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Khi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1229380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thì </a:t>
            </a:r>
            <a:endParaRPr lang="vi-VN" sz="2800" dirty="0"/>
          </a:p>
        </p:txBody>
      </p:sp>
      <p:sp>
        <p:nvSpPr>
          <p:cNvPr id="17" name="Rectangle 16"/>
          <p:cNvSpPr/>
          <p:nvPr/>
        </p:nvSpPr>
        <p:spPr>
          <a:xfrm>
            <a:off x="1240091" y="1716087"/>
            <a:ext cx="45913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 thị hàm số là đường thẳng </a:t>
            </a:r>
            <a:endParaRPr lang="nl-NL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 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nl-NL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gốc 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toạ độ </a:t>
            </a:r>
            <a:endParaRPr lang="vi-VN" sz="28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3886200" y="2211615"/>
          <a:ext cx="1088571" cy="544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7" imgW="552448" imgH="276117" progId="Equation.DSMT4">
                  <p:embed/>
                </p:oleObj>
              </mc:Choice>
              <mc:Fallback>
                <p:oleObj name="Equation" r:id="rId7" imgW="552448" imgH="27611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86200" y="2211615"/>
                        <a:ext cx="1088571" cy="544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974771" y="2133600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điểm </a:t>
            </a:r>
            <a:endParaRPr lang="vi-VN" sz="28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6292850" y="2168525"/>
          <a:ext cx="11112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9" imgW="545760" imgH="266400" progId="Equation.DSMT4">
                  <p:embed/>
                </p:oleObj>
              </mc:Choice>
              <mc:Fallback>
                <p:oleObj name="Equation" r:id="rId9" imgW="5457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92850" y="2168525"/>
                        <a:ext cx="11112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7663823" y="188546"/>
            <a:ext cx="4451977" cy="34671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59612" y="2637418"/>
            <a:ext cx="3156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hợp </a:t>
            </a:r>
            <a:r>
              <a:rPr lang="nl-NL" altLang="vi-VN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alt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4291319" y="2708447"/>
          <a:ext cx="971701" cy="46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12" imgW="400019" imgH="190280" progId="Equation.DSMT4">
                  <p:embed/>
                </p:oleObj>
              </mc:Choice>
              <mc:Fallback>
                <p:oleObj name="Equation" r:id="rId12" imgW="400019" imgH="190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1319" y="2708447"/>
                        <a:ext cx="971701" cy="46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658" y="3162157"/>
            <a:ext cx="7260264" cy="102003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44109" y="5012908"/>
            <a:ext cx="5881931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vẽ </a:t>
            </a:r>
            <a:r>
              <a:rPr lang="nl-N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đi qua hai điểm P, Q.</a:t>
            </a:r>
            <a:endParaRPr lang="vi-VN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15"/>
          <a:stretch>
            <a:fillRect/>
          </a:stretch>
        </p:blipFill>
        <p:spPr>
          <a:xfrm>
            <a:off x="7478038" y="3731847"/>
            <a:ext cx="4485362" cy="297375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179" y="4097919"/>
            <a:ext cx="3877990" cy="102052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766990" y="4316597"/>
            <a:ext cx="2149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được điểm </a:t>
            </a:r>
            <a:endParaRPr lang="vi-VN" sz="2800" dirty="0"/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6771280" y="4131653"/>
          <a:ext cx="1372115" cy="91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7" imgW="647640" imgH="431640" progId="Equation.DSMT4">
                  <p:embed/>
                </p:oleObj>
              </mc:Choice>
              <mc:Fallback>
                <p:oleObj name="Equation" r:id="rId17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71280" y="4131653"/>
                        <a:ext cx="1372115" cy="914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flipH="1">
            <a:off x="8346238" y="228599"/>
            <a:ext cx="2732788" cy="3276602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8150242" y="3620476"/>
            <a:ext cx="2136758" cy="3184771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/>
      <p:bldP spid="17" grpId="0"/>
      <p:bldP spid="26" grpId="0"/>
      <p:bldP spid="33" grpId="0"/>
      <p:bldP spid="38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394F-12CE-2C50-1627-6D935B39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85800"/>
            <a:ext cx="10058400" cy="62779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98985"/>
            <a:ext cx="9677400" cy="3277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ô tô đi từ bến xe Giáp Bát ( Hà Nội) đến thành phố Vinh (Nghệ An) với vận tốc 60 km/h. Hỏi sau t giờ ô tô đó cách trung tâm Hà Nội bao nhiêu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kilômét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Biết rằng bến xe Giáp Bát cách trung tâm Hà Nội 7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km và coi rằng trung tâm Hà Nội, bến xe giáp Bát và thành phố Vinh nằm trên cùng một đường thẳng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E9F697D-F7A2-E593-EF42-5A7E2AD5E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378696" y="60688"/>
            <a:ext cx="1569464" cy="178843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6D1893-9CCA-ABA3-6E92-3327E48185F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339827" y="206157"/>
            <a:ext cx="1487789" cy="1487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096" y="5226376"/>
            <a:ext cx="10287000" cy="16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1516" y="68580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</a:t>
            </a:r>
            <a:r>
              <a:rPr lang="nl-NL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1765" y="685800"/>
            <a:ext cx="42066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đồ thị hàm số y = 2x + 4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902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x = 0 thì y = 4, </a:t>
            </a:r>
            <a:endParaRPr lang="nl-N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được giao điểm của đồ thị </a:t>
            </a:r>
            <a:endParaRPr lang="nl-N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trục Oy là P(0, 4)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2759" y="2673967"/>
            <a:ext cx="44484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y = 0 thì x = -2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được giao điểm của đồ thị </a:t>
            </a:r>
            <a:endParaRPr lang="nl-N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trục Ox là Q(-2; 0)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5719" y="4058962"/>
            <a:ext cx="3868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 thị hàm số y = 2x + 4 </a:t>
            </a:r>
            <a:endParaRPr lang="nl-N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đường thẳng PQ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6594098" y="1371600"/>
            <a:ext cx="4759702" cy="409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82E852-01C7-4E35-8270-8CE7CDCFF1C5}"/>
              </a:ext>
            </a:extLst>
          </p:cNvPr>
          <p:cNvSpPr/>
          <p:nvPr/>
        </p:nvSpPr>
        <p:spPr>
          <a:xfrm>
            <a:off x="3124200" y="381000"/>
            <a:ext cx="5787136" cy="1226917"/>
          </a:xfrm>
          <a:prstGeom prst="roundRect">
            <a:avLst/>
          </a:prstGeom>
          <a:solidFill>
            <a:srgbClr val="EB4E2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6625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1) Vẽ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 thị hàm số bậc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nhất                    và  </a:t>
            </a:r>
            <a:endParaRPr lang="vi-VN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5213043" y="2088495"/>
          <a:ext cx="1644957" cy="425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Equation" r:id="rId3" imgW="847009" imgH="219126" progId="Equation.DSMT4">
                  <p:embed/>
                </p:oleObj>
              </mc:Choice>
              <mc:Fallback>
                <p:oleObj name="Equation" r:id="rId3" imgW="8470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3043" y="2088495"/>
                        <a:ext cx="1644957" cy="425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413008" y="1774208"/>
          <a:ext cx="1152099" cy="90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Equation" r:id="rId5" imgW="542373" imgH="428537" progId="Equation.DSMT4">
                  <p:embed/>
                </p:oleObj>
              </mc:Choice>
              <mc:Fallback>
                <p:oleObj name="Equation" r:id="rId5" imgW="542373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3008" y="1774208"/>
                        <a:ext cx="1152099" cy="909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54206" y="25935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*) Cho x = 0 thì y = 3, ta được giao điểm của đồ thị với trục Oy là A(0, 3)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3547646"/>
            <a:ext cx="2170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x = 1 thì </a:t>
            </a:r>
            <a:endParaRPr lang="vi-VN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3054825" y="3436204"/>
          <a:ext cx="798393" cy="79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Equation" r:id="rId7" imgW="428360" imgH="428537" progId="Equation.DSMT4">
                  <p:embed/>
                </p:oleObj>
              </mc:Choice>
              <mc:Fallback>
                <p:oleObj name="Equation" r:id="rId7" imgW="428360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4825" y="3436204"/>
                        <a:ext cx="798393" cy="798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857507" y="3515380"/>
            <a:ext cx="4360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 được giao điểm của đồ thị </a:t>
            </a:r>
            <a:endParaRPr lang="nl-N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3828197" y="4070866"/>
          <a:ext cx="1253319" cy="95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9" imgW="561436" imgH="428537" progId="Equation.DSMT4">
                  <p:embed/>
                </p:oleObj>
              </mc:Choice>
              <mc:Fallback>
                <p:oleObj name="Equation" r:id="rId9" imgW="561436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8197" y="4070866"/>
                        <a:ext cx="1253319" cy="955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676019" y="4240143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với trục Ox là</a:t>
            </a:r>
            <a:endParaRPr lang="vi-VN" sz="2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299289" y="5013938"/>
          <a:ext cx="1782228" cy="46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11" imgW="847009" imgH="219126" progId="Equation.DSMT4">
                  <p:embed/>
                </p:oleObj>
              </mc:Choice>
              <mc:Fallback>
                <p:oleObj name="Equation" r:id="rId11" imgW="847009" imgH="2191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9289" y="5013938"/>
                        <a:ext cx="1782228" cy="460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178774" y="4938088"/>
            <a:ext cx="229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 thị hàm số </a:t>
            </a:r>
            <a:endParaRPr lang="vi-VN" sz="2800" dirty="0"/>
          </a:p>
        </p:txBody>
      </p:sp>
      <p:sp>
        <p:nvSpPr>
          <p:cNvPr id="24" name="Rectangle 23"/>
          <p:cNvSpPr/>
          <p:nvPr/>
        </p:nvSpPr>
        <p:spPr>
          <a:xfrm>
            <a:off x="4953000" y="4938088"/>
            <a:ext cx="2909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đường thẳng AB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13"/>
          <a:stretch>
            <a:fillRect/>
          </a:stretch>
        </p:blipFill>
        <p:spPr>
          <a:xfrm>
            <a:off x="8083453" y="2683759"/>
            <a:ext cx="3586004" cy="40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7" grpId="0"/>
      <p:bldP spid="19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569543"/>
          <a:ext cx="972722" cy="76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3" imgW="542373" imgH="428537" progId="Equation.DSMT4">
                  <p:embed/>
                </p:oleObj>
              </mc:Choice>
              <mc:Fallback>
                <p:oleObj name="Equation" r:id="rId3" imgW="542373" imgH="42853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569543"/>
                        <a:ext cx="972722" cy="767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28800" y="685800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Hàm số </a:t>
            </a:r>
            <a:endParaRPr lang="vi-VN" sz="28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600" y="1443502"/>
            <a:ext cx="8526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vi-V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b = 0 nên đồ thị hàm số đi qua điểm gốc toạ độ             </a:t>
            </a:r>
          </a:p>
        </p:txBody>
      </p:sp>
      <p:graphicFrame>
        <p:nvGraphicFramePr>
          <p:cNvPr id="8" name="Object 7" descr="OPL20U25GSXzBJYl68kk8uQGfFKzs7yb1M4KJWUiLk6ZEvGF+qCIPSnY57AbBFCvTW13 2022 KNTT STT 66+K4lPs7H94VUqPe2XwIsfPRnrXQE//QTEXxb8/8N4CNc6FpgZahzpTjFhMzSA7T/nHJa11DE8Ng2TP3iAmRczFlmslSuUNOgUeb6yRvs0="/>
          <p:cNvGraphicFramePr>
            <a:graphicFrameLocks noChangeAspect="1"/>
          </p:cNvGraphicFramePr>
          <p:nvPr>
            <p:extLst/>
          </p:nvPr>
        </p:nvGraphicFramePr>
        <p:xfrm>
          <a:off x="8686800" y="1524000"/>
          <a:ext cx="990600" cy="45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5" imgW="558558" imgH="266584" progId="Equation.DSMT4">
                  <p:embed/>
                </p:oleObj>
              </mc:Choice>
              <mc:Fallback>
                <p:oleObj name="Equation" r:id="rId5" imgW="558558" imgH="26658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1524000"/>
                        <a:ext cx="990600" cy="45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675906" y="2127568"/>
          <a:ext cx="1066800" cy="891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580498" imgH="485387" progId="Equation.DSMT4">
                  <p:embed/>
                </p:oleObj>
              </mc:Choice>
              <mc:Fallback>
                <p:oleObj name="Equation" r:id="rId7" imgW="580498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5906" y="2127568"/>
                        <a:ext cx="1066800" cy="891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9"/>
          <a:stretch>
            <a:fillRect/>
          </a:stretch>
        </p:blipFill>
        <p:spPr>
          <a:xfrm>
            <a:off x="4343400" y="2243044"/>
            <a:ext cx="4146314" cy="39801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2257829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điểm </a:t>
            </a:r>
            <a:r>
              <a:rPr lang="nl-NL" alt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nl-NL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9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039600" cy="136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62738"/>
            <a:ext cx="9105900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231292"/>
            <a:ext cx="3657600" cy="46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039600" cy="1362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77" y="1362738"/>
            <a:ext cx="7267575" cy="2533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500" y="1362737"/>
            <a:ext cx="3532300" cy="55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039600" cy="1362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447"/>
            <a:ext cx="723900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375801"/>
            <a:ext cx="4648200" cy="55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30"/>
            <a:ext cx="11125200" cy="2936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564"/>
            <a:ext cx="81153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146984"/>
            <a:ext cx="7198067" cy="17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399" y="0"/>
            <a:ext cx="12344400" cy="24844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199" y="2484408"/>
            <a:ext cx="12192000" cy="41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0"/>
            <a:ext cx="11105279" cy="4280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" y="4254345"/>
            <a:ext cx="12183291" cy="983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0318"/>
            <a:ext cx="10591800" cy="16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1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60751"/>
            <a:ext cx="7086600" cy="68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549" y="-19198"/>
            <a:ext cx="4746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Khái niệm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676400" y="676763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502A004-40E3-2F35-8963-CF851F222E02}"/>
              </a:ext>
            </a:extLst>
          </p:cNvPr>
          <p:cNvSpPr txBox="1">
            <a:spLocks/>
          </p:cNvSpPr>
          <p:nvPr/>
        </p:nvSpPr>
        <p:spPr>
          <a:xfrm>
            <a:off x="204651" y="1218959"/>
            <a:ext cx="11963400" cy="327752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An)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60 km/h.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kilômét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km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" y="3733801"/>
            <a:ext cx="11008153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51" y="3817139"/>
            <a:ext cx="10287000" cy="16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0"/>
            <a:ext cx="11105279" cy="4280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2593"/>
            <a:ext cx="11034026" cy="17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0"/>
            <a:ext cx="11105279" cy="4280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" y="4280470"/>
            <a:ext cx="10931203" cy="15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533650" y="1143000"/>
            <a:ext cx="71247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800" b="1" spc="8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1844598" y="2053321"/>
            <a:ext cx="762000" cy="76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500" y="2154472"/>
            <a:ext cx="47244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844598" y="3108949"/>
            <a:ext cx="762000" cy="762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7500" y="3210099"/>
            <a:ext cx="62357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1844598" y="4209986"/>
            <a:ext cx="762000" cy="762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500" y="4081570"/>
            <a:ext cx="6235700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94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9989" y="658435"/>
            <a:ext cx="4746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Khái niệm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711066" y="1207706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1D3CC2F-A3C3-A044-BBB8-B16E0DB6D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CD2A7130-3FC4-40A6-C371-8C0FC466A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679" y="18292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ADC06D9A-D312-8B35-6E88-BDB2388A8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id="{D01F5668-7A96-8F6F-12D2-650DCB7B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1397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3550" y="1701334"/>
            <a:ext cx="10134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HĐ1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Công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thức tính quãng đường S (km) đi được của ô tô sau t (h) với vận tốc 60 km/h là: 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5550" y="2620030"/>
            <a:ext cx="7840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Quãng đường S là một hàm số của thời gian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không?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3150" y="2129298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60t</a:t>
            </a:r>
            <a:r>
              <a:rPr lang="nl-NL" sz="2800" b="1" dirty="0">
                <a:solidFill>
                  <a:srgbClr val="8A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b="1" dirty="0">
              <a:solidFill>
                <a:srgbClr val="8A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95550" y="2628900"/>
            <a:ext cx="678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Quãng đường S là một hàm số của thời gian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0700" y="3124200"/>
            <a:ext cx="9761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HĐ2.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Công thức tính khoảng cách d từ vị trí của ô tô đến trung tâm Hà Nội sau t giờ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sz="2800" dirty="0"/>
          </a:p>
        </p:txBody>
      </p:sp>
      <p:sp>
        <p:nvSpPr>
          <p:cNvPr id="19" name="Rectangle 18"/>
          <p:cNvSpPr/>
          <p:nvPr/>
        </p:nvSpPr>
        <p:spPr>
          <a:xfrm>
            <a:off x="4674839" y="3601253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  = 60t + 7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70773" y="4069437"/>
            <a:ext cx="754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HĐ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3.Từ kết quả của HĐ 2,  hoàn thành bảng sau: </a:t>
            </a:r>
            <a:endParaRPr lang="vi-VN" sz="2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47304"/>
              </p:ext>
            </p:extLst>
          </p:nvPr>
        </p:nvGraphicFramePr>
        <p:xfrm>
          <a:off x="1956157" y="4661798"/>
          <a:ext cx="9596442" cy="130288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599407">
                  <a:extLst>
                    <a:ext uri="{9D8B030D-6E8A-4147-A177-3AD203B41FA5}">
                      <a16:colId xmlns:a16="http://schemas.microsoft.com/office/drawing/2014/main" val="2803908742"/>
                    </a:ext>
                  </a:extLst>
                </a:gridCol>
                <a:gridCol w="1599407">
                  <a:extLst>
                    <a:ext uri="{9D8B030D-6E8A-4147-A177-3AD203B41FA5}">
                      <a16:colId xmlns:a16="http://schemas.microsoft.com/office/drawing/2014/main" val="2890410420"/>
                    </a:ext>
                  </a:extLst>
                </a:gridCol>
                <a:gridCol w="1599407">
                  <a:extLst>
                    <a:ext uri="{9D8B030D-6E8A-4147-A177-3AD203B41FA5}">
                      <a16:colId xmlns:a16="http://schemas.microsoft.com/office/drawing/2014/main" val="2437070665"/>
                    </a:ext>
                  </a:extLst>
                </a:gridCol>
                <a:gridCol w="1599407">
                  <a:extLst>
                    <a:ext uri="{9D8B030D-6E8A-4147-A177-3AD203B41FA5}">
                      <a16:colId xmlns:a16="http://schemas.microsoft.com/office/drawing/2014/main" val="3477758747"/>
                    </a:ext>
                  </a:extLst>
                </a:gridCol>
                <a:gridCol w="1599407">
                  <a:extLst>
                    <a:ext uri="{9D8B030D-6E8A-4147-A177-3AD203B41FA5}">
                      <a16:colId xmlns:a16="http://schemas.microsoft.com/office/drawing/2014/main" val="4204341601"/>
                    </a:ext>
                  </a:extLst>
                </a:gridCol>
                <a:gridCol w="1599407">
                  <a:extLst>
                    <a:ext uri="{9D8B030D-6E8A-4147-A177-3AD203B41FA5}">
                      <a16:colId xmlns:a16="http://schemas.microsoft.com/office/drawing/2014/main" val="1985789783"/>
                    </a:ext>
                  </a:extLst>
                </a:gridCol>
              </a:tblGrid>
              <a:tr h="784725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8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(giờ)</a:t>
                      </a:r>
                      <a:r>
                        <a:rPr lang="vi-VN" sz="2800" dirty="0" smtClean="0">
                          <a:ln>
                            <a:noFill/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ln>
                          <a:noFill/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</a:t>
                      </a:r>
                      <a:endParaRPr lang="vi-VN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vi-VN" sz="28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748064"/>
                  </a:ext>
                </a:extLst>
              </a:tr>
              <a:tr h="517922">
                <a:tc>
                  <a:txBody>
                    <a:bodyPr/>
                    <a:lstStyle/>
                    <a:p>
                      <a:r>
                        <a:rPr lang="vi-VN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5013654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4176736" y="5468392"/>
            <a:ext cx="670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633927" y="5458212"/>
            <a:ext cx="73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76978" y="5441463"/>
            <a:ext cx="73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720028" y="5437117"/>
            <a:ext cx="73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263078" y="5394484"/>
            <a:ext cx="73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86000" y="6057900"/>
            <a:ext cx="8923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Khoảng cách d có phải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là </a:t>
            </a: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một hàm số của thời gian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không?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5373" y="6045675"/>
            <a:ext cx="6925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Khoảng cách d </a:t>
            </a:r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 một hàm số của thời gian t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  <p:bldP spid="8" grpId="1"/>
      <p:bldP spid="11" grpId="0"/>
      <p:bldP spid="27" grpId="0"/>
      <p:bldP spid="17" grpId="0"/>
      <p:bldP spid="19" grpId="0"/>
      <p:bldP spid="29" grpId="0"/>
      <p:bldP spid="37" grpId="0"/>
      <p:bldP spid="38" grpId="0"/>
      <p:bldP spid="42" grpId="0"/>
      <p:bldP spid="42" grpId="1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6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746D5E59-B503-4812-B9CD-9C94E6AB41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6012" r="14448" b="2"/>
          <a:stretch/>
        </p:blipFill>
        <p:spPr>
          <a:xfrm>
            <a:off x="10134600" y="304800"/>
            <a:ext cx="1447800" cy="164979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150B7D-C508-4950-A99A-EE8229F92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095731" y="450269"/>
            <a:ext cx="1372457" cy="1372457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0392AE6-643F-DAF2-6636-D77CBB8FB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66212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08C72D8-4822-671C-24EF-2D451AF3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2700" y="2667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160EFA5-3DCE-C4D7-6DB0-028982FF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64184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8CE756B5-3C1F-0CF6-4689-BB148F46A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445" y="3805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59989" y="658435"/>
            <a:ext cx="4746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Khái niệm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E467B-8FC6-5BAB-92DF-C434B660CC61}"/>
              </a:ext>
            </a:extLst>
          </p:cNvPr>
          <p:cNvSpPr/>
          <p:nvPr/>
        </p:nvSpPr>
        <p:spPr>
          <a:xfrm>
            <a:off x="1711066" y="1207706"/>
            <a:ext cx="4918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1.1. </a:t>
            </a:r>
            <a:r>
              <a:rPr lang="fr-FR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hàm số bậc nhất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1693747" y="1779774"/>
            <a:ext cx="854753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vi-VN" sz="28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 số bậc nhất</a:t>
            </a:r>
            <a:r>
              <a:rPr kumimoji="0" lang="nl-NL" altLang="vi-VN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hàm số cho bởi công thức y = ax + b,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vi-VN" sz="28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đó a, b là các số cho trước và a    0</a:t>
            </a:r>
            <a:endParaRPr kumimoji="0" lang="nl-NL" altLang="vi-VN" sz="2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421119"/>
              </p:ext>
            </p:extLst>
          </p:nvPr>
        </p:nvGraphicFramePr>
        <p:xfrm>
          <a:off x="7086600" y="2237483"/>
          <a:ext cx="440055" cy="440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600" y="2237483"/>
                        <a:ext cx="440055" cy="440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1761634" y="3204105"/>
            <a:ext cx="9490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 Nếu y tỉ lệ thuận với x, tức là y = kx thì y là một hàm số bậc nhất của x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k, b = 0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11066" y="4287287"/>
            <a:ext cx="7045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 Hàm số y = - 2x + 3 là một hàm số bậc nhất </a:t>
            </a:r>
            <a:endParaRPr lang="vi-VN" sz="2800" dirty="0"/>
          </a:p>
        </p:txBody>
      </p:sp>
      <p:sp>
        <p:nvSpPr>
          <p:cNvPr id="25" name="Rectangle 24"/>
          <p:cNvSpPr/>
          <p:nvPr/>
        </p:nvSpPr>
        <p:spPr>
          <a:xfrm>
            <a:off x="1739150" y="2710934"/>
            <a:ext cx="14830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Ví dụ 1. </a:t>
            </a:r>
            <a:endParaRPr lang="vi-VN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258599" y="4275085"/>
            <a:ext cx="1015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= 3</a:t>
            </a:r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8591550" y="4281186"/>
            <a:ext cx="1771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với a = - 2;</a:t>
            </a:r>
            <a:endParaRPr lang="vi-VN" sz="2800" dirty="0"/>
          </a:p>
        </p:txBody>
      </p:sp>
      <p:sp>
        <p:nvSpPr>
          <p:cNvPr id="28" name="Curved Up Arrow 27"/>
          <p:cNvSpPr/>
          <p:nvPr/>
        </p:nvSpPr>
        <p:spPr>
          <a:xfrm>
            <a:off x="4170233" y="4798305"/>
            <a:ext cx="5307136" cy="4594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4300" y="4305300"/>
            <a:ext cx="1119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rved Up Arrow 29"/>
          <p:cNvSpPr/>
          <p:nvPr/>
        </p:nvSpPr>
        <p:spPr>
          <a:xfrm>
            <a:off x="4989382" y="4893555"/>
            <a:ext cx="5831017" cy="45949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58684" y="4286250"/>
            <a:ext cx="8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5" grpId="0"/>
      <p:bldP spid="26" grpId="0"/>
      <p:bldP spid="27" grpId="0"/>
      <p:bldP spid="28" grpId="0" animBg="1"/>
      <p:bldP spid="28" grpId="1" animBg="1"/>
      <p:bldP spid="29" grpId="0" build="allAtOnce"/>
      <p:bldP spid="30" grpId="0" animBg="1"/>
      <p:bldP spid="30" grpId="1" animBg="1"/>
      <p:bldP spid="3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51980"/>
            <a:ext cx="375013" cy="5258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8624" y="797117"/>
            <a:ext cx="8649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hàm số sau, những  hàm số nào là hàm bậc nhất?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642581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682283"/>
              </p:ext>
            </p:extLst>
          </p:nvPr>
        </p:nvGraphicFramePr>
        <p:xfrm>
          <a:off x="1094138" y="1379070"/>
          <a:ext cx="103901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Equation" r:id="rId6" imgW="4419360" imgH="241200" progId="Equation.DSMT4">
                  <p:embed/>
                </p:oleObj>
              </mc:Choice>
              <mc:Fallback>
                <p:oleObj name="Equation" r:id="rId6" imgW="4419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4138" y="1379070"/>
                        <a:ext cx="1039018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914400" y="1364065"/>
            <a:ext cx="533400" cy="567800"/>
          </a:xfrm>
          <a:prstGeom prst="ellipse">
            <a:avLst/>
          </a:prstGeom>
          <a:noFill/>
          <a:ln w="76200" cap="flat" cmpd="sng" algn="ctr">
            <a:solidFill>
              <a:srgbClr val="EB4E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24200" y="1407793"/>
            <a:ext cx="533400" cy="567800"/>
          </a:xfrm>
          <a:prstGeom prst="ellipse">
            <a:avLst/>
          </a:prstGeom>
          <a:noFill/>
          <a:ln w="76200" cap="flat" cmpd="sng" algn="ctr">
            <a:solidFill>
              <a:srgbClr val="EB4E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62800" y="1393871"/>
            <a:ext cx="533400" cy="567800"/>
          </a:xfrm>
          <a:prstGeom prst="ellipse">
            <a:avLst/>
          </a:prstGeom>
          <a:noFill/>
          <a:ln w="76200" cap="flat" cmpd="sng" algn="ctr">
            <a:solidFill>
              <a:srgbClr val="EB4E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955" y="1990394"/>
            <a:ext cx="11457736" cy="245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509" y="4443558"/>
            <a:ext cx="11561445" cy="27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642581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36395" y="689267"/>
            <a:ext cx="175260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73922"/>
            <a:ext cx="11658600" cy="30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/>
        </p:blipFill>
        <p:spPr>
          <a:xfrm>
            <a:off x="10642581" y="0"/>
            <a:ext cx="1320819" cy="1532534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51618902-0169-0B15-44C4-F9EA06792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516" y="3988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18EEFDD9-E570-42CB-AFB5-29DDE9BB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47031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9D907C2-DEC9-856C-18B9-ECE04240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8587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36395" y="689267"/>
            <a:ext cx="1752601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19200" y="1270924"/>
            <a:ext cx="1055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Công thức chuyển đổi x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sang y (km). Công thức y theo x là: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19200" y="2807340"/>
            <a:ext cx="102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b) x=55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(dặm/giờ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suy ra y = 1,609.55 = 88,495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(km/h)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1600" y="3408107"/>
            <a:ext cx="10401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Vì quy định vận tốc tối đa là 80km/h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 quãng đường ấy, do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đó ô tô chạy với vận tốc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88,495 km/h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vi phạm luật giao thông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12695" y="1798809"/>
            <a:ext cx="891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= 1,609 x.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là hàm số bậc nhất của x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5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3575674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39983"/>
            <a:ext cx="2781300" cy="28309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2057400"/>
            <a:ext cx="3602888" cy="338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624110"/>
            <a:ext cx="2627438" cy="706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6228806"/>
            <a:ext cx="713047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ID132022KNTTSTT 66
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2402</TotalTime>
  <Words>1027</Words>
  <Application>Microsoft Office PowerPoint</Application>
  <PresentationFormat>Widescreen</PresentationFormat>
  <Paragraphs>141</Paragraphs>
  <Slides>32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Tahoma</vt:lpstr>
      <vt:lpstr>Times New Roman</vt:lpstr>
      <vt:lpstr>Wingdings 3</vt:lpstr>
      <vt:lpstr>Wisp</vt:lpstr>
      <vt:lpstr>Equation</vt:lpstr>
      <vt:lpstr>PowerPoint Presentation</vt:lpstr>
      <vt:lpstr>ĐẶT VẤN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DELL</cp:lastModifiedBy>
  <cp:revision>451</cp:revision>
  <dcterms:created xsi:type="dcterms:W3CDTF">2006-08-16T00:00:00Z</dcterms:created>
  <dcterms:modified xsi:type="dcterms:W3CDTF">2025-04-06T03:32:52Z</dcterms:modified>
</cp:coreProperties>
</file>