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23"/>
  </p:notesMasterIdLst>
  <p:sldIdLst>
    <p:sldId id="363" r:id="rId2"/>
    <p:sldId id="310" r:id="rId3"/>
    <p:sldId id="314" r:id="rId4"/>
    <p:sldId id="315" r:id="rId5"/>
    <p:sldId id="316" r:id="rId6"/>
    <p:sldId id="318" r:id="rId7"/>
    <p:sldId id="319" r:id="rId8"/>
    <p:sldId id="320" r:id="rId9"/>
    <p:sldId id="364" r:id="rId10"/>
    <p:sldId id="321" r:id="rId11"/>
    <p:sldId id="322" r:id="rId12"/>
    <p:sldId id="323" r:id="rId13"/>
    <p:sldId id="366" r:id="rId14"/>
    <p:sldId id="367" r:id="rId15"/>
    <p:sldId id="368" r:id="rId16"/>
    <p:sldId id="369" r:id="rId17"/>
    <p:sldId id="371" r:id="rId18"/>
    <p:sldId id="372" r:id="rId19"/>
    <p:sldId id="373" r:id="rId20"/>
    <p:sldId id="370" r:id="rId21"/>
    <p:sldId id="308" r:id="rId22"/>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588" y="-9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B585A-ED86-4384-946C-FAF1A117E8C4}"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313E4-F76D-4D92-8512-1F488F4BC5A4}" type="slidenum">
              <a:rPr lang="en-US" smtClean="0"/>
              <a:t>‹#›</a:t>
            </a:fld>
            <a:endParaRPr lang="en-US"/>
          </a:p>
        </p:txBody>
      </p:sp>
    </p:spTree>
    <p:extLst>
      <p:ext uri="{BB962C8B-B14F-4D97-AF65-F5344CB8AC3E}">
        <p14:creationId xmlns:p14="http://schemas.microsoft.com/office/powerpoint/2010/main" val="3894192548"/>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29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01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23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70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46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01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449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8bca512db4_0_4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8bca512db4_0_4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85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43436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36624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58985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 Text">
  <p:cSld name="Title + Text">
    <p:spTree>
      <p:nvGrpSpPr>
        <p:cNvPr id="1" name="Shape 510"/>
        <p:cNvGrpSpPr/>
        <p:nvPr/>
      </p:nvGrpSpPr>
      <p:grpSpPr>
        <a:xfrm>
          <a:off x="0" y="0"/>
          <a:ext cx="0" cy="0"/>
          <a:chOff x="0" y="0"/>
          <a:chExt cx="0" cy="0"/>
        </a:xfrm>
      </p:grpSpPr>
      <p:sp>
        <p:nvSpPr>
          <p:cNvPr id="531" name="Google Shape;531;p18"/>
          <p:cNvSpPr txBox="1">
            <a:spLocks noGrp="1"/>
          </p:cNvSpPr>
          <p:nvPr>
            <p:ph type="subTitle" idx="1"/>
          </p:nvPr>
        </p:nvSpPr>
        <p:spPr>
          <a:xfrm>
            <a:off x="1424160" y="2816390"/>
            <a:ext cx="12054240" cy="444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2560"/>
            </a:lvl1pPr>
            <a:lvl2pPr lvl="1" algn="ctr" rtl="0">
              <a:lnSpc>
                <a:spcPct val="100000"/>
              </a:lnSpc>
              <a:spcBef>
                <a:spcPts val="0"/>
              </a:spcBef>
              <a:spcAft>
                <a:spcPts val="0"/>
              </a:spcAft>
              <a:buSzPts val="2800"/>
              <a:buChar char="○"/>
              <a:defRPr sz="4480"/>
            </a:lvl2pPr>
            <a:lvl3pPr lvl="2" algn="ctr" rtl="0">
              <a:lnSpc>
                <a:spcPct val="100000"/>
              </a:lnSpc>
              <a:spcBef>
                <a:spcPts val="0"/>
              </a:spcBef>
              <a:spcAft>
                <a:spcPts val="0"/>
              </a:spcAft>
              <a:buSzPts val="2800"/>
              <a:buChar char="■"/>
              <a:defRPr sz="4480"/>
            </a:lvl3pPr>
            <a:lvl4pPr lvl="3" algn="ctr" rtl="0">
              <a:lnSpc>
                <a:spcPct val="100000"/>
              </a:lnSpc>
              <a:spcBef>
                <a:spcPts val="0"/>
              </a:spcBef>
              <a:spcAft>
                <a:spcPts val="0"/>
              </a:spcAft>
              <a:buSzPts val="2800"/>
              <a:buChar char="●"/>
              <a:defRPr sz="4480"/>
            </a:lvl4pPr>
            <a:lvl5pPr lvl="4" algn="ctr" rtl="0">
              <a:lnSpc>
                <a:spcPct val="100000"/>
              </a:lnSpc>
              <a:spcBef>
                <a:spcPts val="0"/>
              </a:spcBef>
              <a:spcAft>
                <a:spcPts val="0"/>
              </a:spcAft>
              <a:buSzPts val="2800"/>
              <a:buChar char="○"/>
              <a:defRPr sz="4480"/>
            </a:lvl5pPr>
            <a:lvl6pPr lvl="5" algn="ctr" rtl="0">
              <a:lnSpc>
                <a:spcPct val="100000"/>
              </a:lnSpc>
              <a:spcBef>
                <a:spcPts val="0"/>
              </a:spcBef>
              <a:spcAft>
                <a:spcPts val="0"/>
              </a:spcAft>
              <a:buSzPts val="2800"/>
              <a:buChar char="■"/>
              <a:defRPr sz="4480"/>
            </a:lvl6pPr>
            <a:lvl7pPr lvl="6" algn="ctr" rtl="0">
              <a:lnSpc>
                <a:spcPct val="100000"/>
              </a:lnSpc>
              <a:spcBef>
                <a:spcPts val="0"/>
              </a:spcBef>
              <a:spcAft>
                <a:spcPts val="0"/>
              </a:spcAft>
              <a:buSzPts val="2800"/>
              <a:buChar char="●"/>
              <a:defRPr sz="4480"/>
            </a:lvl7pPr>
            <a:lvl8pPr lvl="7" algn="ctr" rtl="0">
              <a:lnSpc>
                <a:spcPct val="100000"/>
              </a:lnSpc>
              <a:spcBef>
                <a:spcPts val="0"/>
              </a:spcBef>
              <a:spcAft>
                <a:spcPts val="0"/>
              </a:spcAft>
              <a:buSzPts val="2800"/>
              <a:buChar char="○"/>
              <a:defRPr sz="4480"/>
            </a:lvl8pPr>
            <a:lvl9pPr lvl="8" algn="ctr" rtl="0">
              <a:lnSpc>
                <a:spcPct val="100000"/>
              </a:lnSpc>
              <a:spcBef>
                <a:spcPts val="0"/>
              </a:spcBef>
              <a:spcAft>
                <a:spcPts val="0"/>
              </a:spcAft>
              <a:buSzPts val="2800"/>
              <a:buChar char="■"/>
              <a:defRPr sz="4480"/>
            </a:lvl9pPr>
          </a:lstStyle>
          <a:p>
            <a:endParaRPr/>
          </a:p>
        </p:txBody>
      </p:sp>
      <p:sp>
        <p:nvSpPr>
          <p:cNvPr id="532" name="Google Shape;532;p18"/>
          <p:cNvSpPr txBox="1">
            <a:spLocks noGrp="1"/>
          </p:cNvSpPr>
          <p:nvPr>
            <p:ph type="title"/>
          </p:nvPr>
        </p:nvSpPr>
        <p:spPr>
          <a:xfrm>
            <a:off x="7315200" y="864000"/>
            <a:ext cx="6163200" cy="165936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85180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471"/>
        <p:cNvGrpSpPr/>
        <p:nvPr/>
      </p:nvGrpSpPr>
      <p:grpSpPr>
        <a:xfrm>
          <a:off x="0" y="0"/>
          <a:ext cx="0" cy="0"/>
          <a:chOff x="0" y="0"/>
          <a:chExt cx="0" cy="0"/>
        </a:xfrm>
      </p:grpSpPr>
      <p:sp>
        <p:nvSpPr>
          <p:cNvPr id="495" name="Google Shape;495;p17"/>
          <p:cNvSpPr txBox="1">
            <a:spLocks noGrp="1"/>
          </p:cNvSpPr>
          <p:nvPr>
            <p:ph type="subTitle" idx="1"/>
          </p:nvPr>
        </p:nvSpPr>
        <p:spPr>
          <a:xfrm>
            <a:off x="4987440" y="5837180"/>
            <a:ext cx="4655520" cy="14467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vl1pPr>
            <a:lvl2pPr lvl="1" algn="ctr" rtl="0">
              <a:lnSpc>
                <a:spcPct val="100000"/>
              </a:lnSpc>
              <a:spcBef>
                <a:spcPts val="0"/>
              </a:spcBef>
              <a:spcAft>
                <a:spcPts val="0"/>
              </a:spcAft>
              <a:buSzPts val="2100"/>
              <a:buNone/>
              <a:defRPr sz="3360"/>
            </a:lvl2pPr>
            <a:lvl3pPr lvl="2" algn="ctr" rtl="0">
              <a:lnSpc>
                <a:spcPct val="100000"/>
              </a:lnSpc>
              <a:spcBef>
                <a:spcPts val="0"/>
              </a:spcBef>
              <a:spcAft>
                <a:spcPts val="0"/>
              </a:spcAft>
              <a:buSzPts val="2100"/>
              <a:buNone/>
              <a:defRPr sz="3360"/>
            </a:lvl3pPr>
            <a:lvl4pPr lvl="3" algn="ctr" rtl="0">
              <a:lnSpc>
                <a:spcPct val="100000"/>
              </a:lnSpc>
              <a:spcBef>
                <a:spcPts val="0"/>
              </a:spcBef>
              <a:spcAft>
                <a:spcPts val="0"/>
              </a:spcAft>
              <a:buSzPts val="2100"/>
              <a:buNone/>
              <a:defRPr sz="3360"/>
            </a:lvl4pPr>
            <a:lvl5pPr lvl="4" algn="ctr" rtl="0">
              <a:lnSpc>
                <a:spcPct val="100000"/>
              </a:lnSpc>
              <a:spcBef>
                <a:spcPts val="0"/>
              </a:spcBef>
              <a:spcAft>
                <a:spcPts val="0"/>
              </a:spcAft>
              <a:buSzPts val="2100"/>
              <a:buNone/>
              <a:defRPr sz="3360"/>
            </a:lvl5pPr>
            <a:lvl6pPr lvl="5" algn="ctr" rtl="0">
              <a:lnSpc>
                <a:spcPct val="100000"/>
              </a:lnSpc>
              <a:spcBef>
                <a:spcPts val="0"/>
              </a:spcBef>
              <a:spcAft>
                <a:spcPts val="0"/>
              </a:spcAft>
              <a:buSzPts val="2100"/>
              <a:buNone/>
              <a:defRPr sz="3360"/>
            </a:lvl6pPr>
            <a:lvl7pPr lvl="6" algn="ctr" rtl="0">
              <a:lnSpc>
                <a:spcPct val="100000"/>
              </a:lnSpc>
              <a:spcBef>
                <a:spcPts val="0"/>
              </a:spcBef>
              <a:spcAft>
                <a:spcPts val="0"/>
              </a:spcAft>
              <a:buSzPts val="2100"/>
              <a:buNone/>
              <a:defRPr sz="3360"/>
            </a:lvl7pPr>
            <a:lvl8pPr lvl="7" algn="ctr" rtl="0">
              <a:lnSpc>
                <a:spcPct val="100000"/>
              </a:lnSpc>
              <a:spcBef>
                <a:spcPts val="0"/>
              </a:spcBef>
              <a:spcAft>
                <a:spcPts val="0"/>
              </a:spcAft>
              <a:buSzPts val="2100"/>
              <a:buNone/>
              <a:defRPr sz="3360"/>
            </a:lvl8pPr>
            <a:lvl9pPr lvl="8" algn="ctr" rtl="0">
              <a:lnSpc>
                <a:spcPct val="100000"/>
              </a:lnSpc>
              <a:spcBef>
                <a:spcPts val="0"/>
              </a:spcBef>
              <a:spcAft>
                <a:spcPts val="0"/>
              </a:spcAft>
              <a:buSzPts val="2100"/>
              <a:buNone/>
              <a:defRPr sz="3360"/>
            </a:lvl9pPr>
          </a:lstStyle>
          <a:p>
            <a:endParaRPr/>
          </a:p>
        </p:txBody>
      </p:sp>
      <p:sp>
        <p:nvSpPr>
          <p:cNvPr id="496" name="Google Shape;496;p17"/>
          <p:cNvSpPr txBox="1">
            <a:spLocks noGrp="1"/>
          </p:cNvSpPr>
          <p:nvPr>
            <p:ph type="title"/>
          </p:nvPr>
        </p:nvSpPr>
        <p:spPr>
          <a:xfrm>
            <a:off x="3069840" y="2582141"/>
            <a:ext cx="8490720" cy="237168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9600"/>
            </a:lvl1pPr>
            <a:lvl2pPr lvl="1" algn="ctr" rtl="0">
              <a:spcBef>
                <a:spcPts val="0"/>
              </a:spcBef>
              <a:spcAft>
                <a:spcPts val="0"/>
              </a:spcAft>
              <a:buSzPts val="4200"/>
              <a:buNone/>
              <a:defRPr sz="6720"/>
            </a:lvl2pPr>
            <a:lvl3pPr lvl="2" algn="ctr" rtl="0">
              <a:spcBef>
                <a:spcPts val="0"/>
              </a:spcBef>
              <a:spcAft>
                <a:spcPts val="0"/>
              </a:spcAft>
              <a:buSzPts val="4200"/>
              <a:buNone/>
              <a:defRPr sz="6720"/>
            </a:lvl3pPr>
            <a:lvl4pPr lvl="3" algn="ctr" rtl="0">
              <a:spcBef>
                <a:spcPts val="0"/>
              </a:spcBef>
              <a:spcAft>
                <a:spcPts val="0"/>
              </a:spcAft>
              <a:buSzPts val="4200"/>
              <a:buNone/>
              <a:defRPr sz="6720"/>
            </a:lvl4pPr>
            <a:lvl5pPr lvl="4" algn="ctr" rtl="0">
              <a:spcBef>
                <a:spcPts val="0"/>
              </a:spcBef>
              <a:spcAft>
                <a:spcPts val="0"/>
              </a:spcAft>
              <a:buSzPts val="4200"/>
              <a:buNone/>
              <a:defRPr sz="6720"/>
            </a:lvl5pPr>
            <a:lvl6pPr lvl="5" algn="ctr" rtl="0">
              <a:spcBef>
                <a:spcPts val="0"/>
              </a:spcBef>
              <a:spcAft>
                <a:spcPts val="0"/>
              </a:spcAft>
              <a:buSzPts val="4200"/>
              <a:buNone/>
              <a:defRPr sz="6720"/>
            </a:lvl6pPr>
            <a:lvl7pPr lvl="6" algn="ctr" rtl="0">
              <a:spcBef>
                <a:spcPts val="0"/>
              </a:spcBef>
              <a:spcAft>
                <a:spcPts val="0"/>
              </a:spcAft>
              <a:buSzPts val="4200"/>
              <a:buNone/>
              <a:defRPr sz="6720"/>
            </a:lvl7pPr>
            <a:lvl8pPr lvl="7" algn="ctr" rtl="0">
              <a:spcBef>
                <a:spcPts val="0"/>
              </a:spcBef>
              <a:spcAft>
                <a:spcPts val="0"/>
              </a:spcAft>
              <a:buSzPts val="4200"/>
              <a:buNone/>
              <a:defRPr sz="6720"/>
            </a:lvl8pPr>
            <a:lvl9pPr lvl="8" algn="ctr" rtl="0">
              <a:spcBef>
                <a:spcPts val="0"/>
              </a:spcBef>
              <a:spcAft>
                <a:spcPts val="0"/>
              </a:spcAft>
              <a:buSzPts val="4200"/>
              <a:buNone/>
              <a:defRPr sz="6720"/>
            </a:lvl9pPr>
          </a:lstStyle>
          <a:p>
            <a:endParaRPr/>
          </a:p>
        </p:txBody>
      </p:sp>
      <p:sp>
        <p:nvSpPr>
          <p:cNvPr id="497" name="Google Shape;497;p17"/>
          <p:cNvSpPr txBox="1">
            <a:spLocks noGrp="1"/>
          </p:cNvSpPr>
          <p:nvPr>
            <p:ph type="title" idx="2" hasCustomPrompt="1"/>
          </p:nvPr>
        </p:nvSpPr>
        <p:spPr>
          <a:xfrm>
            <a:off x="6150000" y="945701"/>
            <a:ext cx="2330400" cy="108096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r>
              <a:t>xx%</a:t>
            </a:r>
          </a:p>
        </p:txBody>
      </p:sp>
    </p:spTree>
    <p:extLst>
      <p:ext uri="{BB962C8B-B14F-4D97-AF65-F5344CB8AC3E}">
        <p14:creationId xmlns:p14="http://schemas.microsoft.com/office/powerpoint/2010/main" val="3316805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00"/>
        <p:cNvGrpSpPr/>
        <p:nvPr/>
      </p:nvGrpSpPr>
      <p:grpSpPr>
        <a:xfrm>
          <a:off x="0" y="0"/>
          <a:ext cx="0" cy="0"/>
          <a:chOff x="0" y="0"/>
          <a:chExt cx="0" cy="0"/>
        </a:xfrm>
      </p:grpSpPr>
      <p:sp>
        <p:nvSpPr>
          <p:cNvPr id="723" name="Google Shape;723;p24"/>
          <p:cNvSpPr txBox="1">
            <a:spLocks noGrp="1"/>
          </p:cNvSpPr>
          <p:nvPr>
            <p:ph type="ctrTitle"/>
          </p:nvPr>
        </p:nvSpPr>
        <p:spPr>
          <a:xfrm>
            <a:off x="3763000" y="864000"/>
            <a:ext cx="7104480" cy="148656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9600"/>
            </a:lvl1pPr>
            <a:lvl2pPr lvl="1" algn="ctr" rtl="0">
              <a:spcBef>
                <a:spcPts val="0"/>
              </a:spcBef>
              <a:spcAft>
                <a:spcPts val="0"/>
              </a:spcAft>
              <a:buSzPts val="5200"/>
              <a:buNone/>
              <a:defRPr sz="8320"/>
            </a:lvl2pPr>
            <a:lvl3pPr lvl="2" algn="ctr" rtl="0">
              <a:spcBef>
                <a:spcPts val="0"/>
              </a:spcBef>
              <a:spcAft>
                <a:spcPts val="0"/>
              </a:spcAft>
              <a:buSzPts val="5200"/>
              <a:buNone/>
              <a:defRPr sz="8320"/>
            </a:lvl3pPr>
            <a:lvl4pPr lvl="3" algn="ctr" rtl="0">
              <a:spcBef>
                <a:spcPts val="0"/>
              </a:spcBef>
              <a:spcAft>
                <a:spcPts val="0"/>
              </a:spcAft>
              <a:buSzPts val="5200"/>
              <a:buNone/>
              <a:defRPr sz="8320"/>
            </a:lvl4pPr>
            <a:lvl5pPr lvl="4" algn="ctr" rtl="0">
              <a:spcBef>
                <a:spcPts val="0"/>
              </a:spcBef>
              <a:spcAft>
                <a:spcPts val="0"/>
              </a:spcAft>
              <a:buSzPts val="5200"/>
              <a:buNone/>
              <a:defRPr sz="8320"/>
            </a:lvl5pPr>
            <a:lvl6pPr lvl="5" algn="ctr" rtl="0">
              <a:spcBef>
                <a:spcPts val="0"/>
              </a:spcBef>
              <a:spcAft>
                <a:spcPts val="0"/>
              </a:spcAft>
              <a:buSzPts val="5200"/>
              <a:buNone/>
              <a:defRPr sz="8320"/>
            </a:lvl6pPr>
            <a:lvl7pPr lvl="6" algn="ctr" rtl="0">
              <a:spcBef>
                <a:spcPts val="0"/>
              </a:spcBef>
              <a:spcAft>
                <a:spcPts val="0"/>
              </a:spcAft>
              <a:buSzPts val="5200"/>
              <a:buNone/>
              <a:defRPr sz="8320"/>
            </a:lvl7pPr>
            <a:lvl8pPr lvl="7" algn="ctr" rtl="0">
              <a:spcBef>
                <a:spcPts val="0"/>
              </a:spcBef>
              <a:spcAft>
                <a:spcPts val="0"/>
              </a:spcAft>
              <a:buSzPts val="5200"/>
              <a:buNone/>
              <a:defRPr sz="8320"/>
            </a:lvl8pPr>
            <a:lvl9pPr lvl="8" algn="ctr" rtl="0">
              <a:spcBef>
                <a:spcPts val="0"/>
              </a:spcBef>
              <a:spcAft>
                <a:spcPts val="0"/>
              </a:spcAft>
              <a:buSzPts val="5200"/>
              <a:buNone/>
              <a:defRPr sz="8320"/>
            </a:lvl9pPr>
          </a:lstStyle>
          <a:p>
            <a:endParaRPr/>
          </a:p>
        </p:txBody>
      </p:sp>
      <p:sp>
        <p:nvSpPr>
          <p:cNvPr id="725" name="Google Shape;725;p24"/>
          <p:cNvSpPr txBox="1">
            <a:spLocks noGrp="1"/>
          </p:cNvSpPr>
          <p:nvPr>
            <p:ph type="subTitle" idx="1"/>
          </p:nvPr>
        </p:nvSpPr>
        <p:spPr>
          <a:xfrm>
            <a:off x="4728960" y="3202320"/>
            <a:ext cx="5172480" cy="284544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a:latin typeface="Merriweather"/>
                <a:ea typeface="Merriweather"/>
                <a:cs typeface="Merriweather"/>
                <a:sym typeface="Merriweather"/>
              </a:defRPr>
            </a:lvl1pPr>
            <a:lvl2pPr lvl="1" algn="ctr" rtl="0">
              <a:lnSpc>
                <a:spcPct val="100000"/>
              </a:lnSpc>
              <a:spcBef>
                <a:spcPts val="0"/>
              </a:spcBef>
              <a:spcAft>
                <a:spcPts val="0"/>
              </a:spcAft>
              <a:buSzPts val="2800"/>
              <a:buNone/>
              <a:defRPr sz="4480"/>
            </a:lvl2pPr>
            <a:lvl3pPr lvl="2" algn="ctr" rtl="0">
              <a:lnSpc>
                <a:spcPct val="100000"/>
              </a:lnSpc>
              <a:spcBef>
                <a:spcPts val="0"/>
              </a:spcBef>
              <a:spcAft>
                <a:spcPts val="0"/>
              </a:spcAft>
              <a:buSzPts val="2800"/>
              <a:buNone/>
              <a:defRPr sz="4480"/>
            </a:lvl3pPr>
            <a:lvl4pPr lvl="3" algn="ctr" rtl="0">
              <a:lnSpc>
                <a:spcPct val="100000"/>
              </a:lnSpc>
              <a:spcBef>
                <a:spcPts val="0"/>
              </a:spcBef>
              <a:spcAft>
                <a:spcPts val="0"/>
              </a:spcAft>
              <a:buSzPts val="2800"/>
              <a:buNone/>
              <a:defRPr sz="4480"/>
            </a:lvl4pPr>
            <a:lvl5pPr lvl="4" algn="ctr" rtl="0">
              <a:lnSpc>
                <a:spcPct val="100000"/>
              </a:lnSpc>
              <a:spcBef>
                <a:spcPts val="0"/>
              </a:spcBef>
              <a:spcAft>
                <a:spcPts val="0"/>
              </a:spcAft>
              <a:buSzPts val="2800"/>
              <a:buNone/>
              <a:defRPr sz="4480"/>
            </a:lvl5pPr>
            <a:lvl6pPr lvl="5" algn="ctr" rtl="0">
              <a:lnSpc>
                <a:spcPct val="100000"/>
              </a:lnSpc>
              <a:spcBef>
                <a:spcPts val="0"/>
              </a:spcBef>
              <a:spcAft>
                <a:spcPts val="0"/>
              </a:spcAft>
              <a:buSzPts val="2800"/>
              <a:buNone/>
              <a:defRPr sz="4480"/>
            </a:lvl6pPr>
            <a:lvl7pPr lvl="6" algn="ctr" rtl="0">
              <a:lnSpc>
                <a:spcPct val="100000"/>
              </a:lnSpc>
              <a:spcBef>
                <a:spcPts val="0"/>
              </a:spcBef>
              <a:spcAft>
                <a:spcPts val="0"/>
              </a:spcAft>
              <a:buSzPts val="2800"/>
              <a:buNone/>
              <a:defRPr sz="4480"/>
            </a:lvl7pPr>
            <a:lvl8pPr lvl="7" algn="ctr" rtl="0">
              <a:lnSpc>
                <a:spcPct val="100000"/>
              </a:lnSpc>
              <a:spcBef>
                <a:spcPts val="0"/>
              </a:spcBef>
              <a:spcAft>
                <a:spcPts val="0"/>
              </a:spcAft>
              <a:buSzPts val="2800"/>
              <a:buNone/>
              <a:defRPr sz="4480"/>
            </a:lvl8pPr>
            <a:lvl9pPr lvl="8" algn="ctr" rtl="0">
              <a:lnSpc>
                <a:spcPct val="100000"/>
              </a:lnSpc>
              <a:spcBef>
                <a:spcPts val="0"/>
              </a:spcBef>
              <a:spcAft>
                <a:spcPts val="0"/>
              </a:spcAft>
              <a:buSzPts val="2800"/>
              <a:buNone/>
              <a:defRPr sz="4480"/>
            </a:lvl9pPr>
          </a:lstStyle>
          <a:p>
            <a:endParaRPr/>
          </a:p>
        </p:txBody>
      </p:sp>
    </p:spTree>
    <p:extLst>
      <p:ext uri="{BB962C8B-B14F-4D97-AF65-F5344CB8AC3E}">
        <p14:creationId xmlns:p14="http://schemas.microsoft.com/office/powerpoint/2010/main" val="216618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30514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smtClean="0"/>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A4B45B-5C2E-4832-AD1C-C4F54B3CD8AA}"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982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A4B45B-5C2E-4832-AD1C-C4F54B3CD8AA}"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70939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A4B45B-5C2E-4832-AD1C-C4F54B3CD8AA}"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89177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A4B45B-5C2E-4832-AD1C-C4F54B3CD8AA}"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83192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4B45B-5C2E-4832-AD1C-C4F54B3CD8AA}"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17286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85930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183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A5A4B45B-5C2E-4832-AD1C-C4F54B3CD8AA}" type="datetimeFigureOut">
              <a:rPr lang="en-US" smtClean="0"/>
              <a:t>8/30/2021</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D28CC39-CFDD-48BB-8347-C06213222C46}" type="slidenum">
              <a:rPr lang="en-US" smtClean="0"/>
              <a:t>‹#›</a:t>
            </a:fld>
            <a:endParaRPr lang="en-US"/>
          </a:p>
        </p:txBody>
      </p:sp>
    </p:spTree>
    <p:extLst>
      <p:ext uri="{BB962C8B-B14F-4D97-AF65-F5344CB8AC3E}">
        <p14:creationId xmlns:p14="http://schemas.microsoft.com/office/powerpoint/2010/main" val="110369647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1.wmf"/><Relationship Id="rId5" Type="http://schemas.openxmlformats.org/officeDocument/2006/relationships/oleObject" Target="../embeddings/oleObject11.bin"/><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gif"/><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7.wmf"/><Relationship Id="rId18" Type="http://schemas.openxmlformats.org/officeDocument/2006/relationships/oleObject" Target="../embeddings/oleObject6.bin"/><Relationship Id="rId3" Type="http://schemas.openxmlformats.org/officeDocument/2006/relationships/image" Target="../media/image21.jpg"/><Relationship Id="rId7" Type="http://schemas.openxmlformats.org/officeDocument/2006/relationships/oleObject" Target="../embeddings/oleObject1.bin"/><Relationship Id="rId12" Type="http://schemas.openxmlformats.org/officeDocument/2006/relationships/oleObject" Target="../embeddings/oleObject3.bin"/><Relationship Id="rId17" Type="http://schemas.openxmlformats.org/officeDocument/2006/relationships/image" Target="../media/image19.wmf"/><Relationship Id="rId2" Type="http://schemas.openxmlformats.org/officeDocument/2006/relationships/slideLayout" Target="../slideLayouts/slideLayout1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16.wmf"/><Relationship Id="rId5" Type="http://schemas.openxmlformats.org/officeDocument/2006/relationships/image" Target="../media/image22.png"/><Relationship Id="rId15" Type="http://schemas.openxmlformats.org/officeDocument/2006/relationships/image" Target="../media/image18.wmf"/><Relationship Id="rId10" Type="http://schemas.openxmlformats.org/officeDocument/2006/relationships/oleObject" Target="../embeddings/oleObject2.bin"/><Relationship Id="rId19" Type="http://schemas.openxmlformats.org/officeDocument/2006/relationships/image" Target="../media/image20.wmf"/><Relationship Id="rId4" Type="http://schemas.openxmlformats.org/officeDocument/2006/relationships/image" Target="../media/image13.gif"/><Relationship Id="rId9" Type="http://schemas.openxmlformats.org/officeDocument/2006/relationships/image" Target="../media/image14.png"/><Relationship Id="rId1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6.wmf"/><Relationship Id="rId3" Type="http://schemas.openxmlformats.org/officeDocument/2006/relationships/notesSlide" Target="../notesSlides/notesSlide2.xml"/><Relationship Id="rId7" Type="http://schemas.openxmlformats.org/officeDocument/2006/relationships/image" Target="../media/image23.wmf"/><Relationship Id="rId12"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5.wmf"/><Relationship Id="rId5" Type="http://schemas.openxmlformats.org/officeDocument/2006/relationships/image" Target="../media/image27.emf"/><Relationship Id="rId10" Type="http://schemas.openxmlformats.org/officeDocument/2006/relationships/oleObject" Target="../embeddings/oleObject9.bin"/><Relationship Id="rId4" Type="http://schemas.openxmlformats.org/officeDocument/2006/relationships/image" Target="../media/image32.png"/><Relationship Id="rId9" Type="http://schemas.openxmlformats.org/officeDocument/2006/relationships/image" Target="../media/image24.wmf"/></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8" name="Google Shape;1322;p51">
            <a:extLst>
              <a:ext uri="{FF2B5EF4-FFF2-40B4-BE49-F238E27FC236}">
                <a16:creationId xmlns=""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 xmlns:a16="http://schemas.microsoft.com/office/drawing/2014/main" id="{6BE211D9-A637-48FF-A553-68217B608C82}"/>
              </a:ext>
            </a:extLst>
          </p:cNvPr>
          <p:cNvGrpSpPr/>
          <p:nvPr/>
        </p:nvGrpSpPr>
        <p:grpSpPr>
          <a:xfrm>
            <a:off x="310580" y="2"/>
            <a:ext cx="3064763" cy="2244056"/>
            <a:chOff x="194111" y="0"/>
            <a:chExt cx="1915477" cy="1402535"/>
          </a:xfrm>
        </p:grpSpPr>
        <p:sp>
          <p:nvSpPr>
            <p:cNvPr id="20" name="Google Shape;1330;p51">
              <a:extLst>
                <a:ext uri="{FF2B5EF4-FFF2-40B4-BE49-F238E27FC236}">
                  <a16:creationId xmlns=""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1" name="Google Shape;1331;p51">
              <a:extLst>
                <a:ext uri="{FF2B5EF4-FFF2-40B4-BE49-F238E27FC236}">
                  <a16:creationId xmlns=""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grpSp>
        <p:nvGrpSpPr>
          <p:cNvPr id="23" name="Nhóm 22">
            <a:extLst>
              <a:ext uri="{FF2B5EF4-FFF2-40B4-BE49-F238E27FC236}">
                <a16:creationId xmlns="" xmlns:a16="http://schemas.microsoft.com/office/drawing/2014/main" id="{05D82EDD-2EA4-466D-B44B-7ED7ACB2C928}"/>
              </a:ext>
            </a:extLst>
          </p:cNvPr>
          <p:cNvGrpSpPr/>
          <p:nvPr/>
        </p:nvGrpSpPr>
        <p:grpSpPr>
          <a:xfrm>
            <a:off x="799092" y="679269"/>
            <a:ext cx="1723381" cy="720273"/>
            <a:chOff x="135275" y="1055962"/>
            <a:chExt cx="1521443" cy="503650"/>
          </a:xfrm>
        </p:grpSpPr>
        <p:grpSp>
          <p:nvGrpSpPr>
            <p:cNvPr id="24" name="Google Shape;1018;p41">
              <a:extLst>
                <a:ext uri="{FF2B5EF4-FFF2-40B4-BE49-F238E27FC236}">
                  <a16:creationId xmlns=""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7" name="Google Shape;1020;p41">
                <a:extLst>
                  <a:ext uri="{FF2B5EF4-FFF2-40B4-BE49-F238E27FC236}">
                    <a16:creationId xmlns=""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8" name="Google Shape;1021;p41">
                <a:extLst>
                  <a:ext uri="{FF2B5EF4-FFF2-40B4-BE49-F238E27FC236}">
                    <a16:creationId xmlns=""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sp>
          <p:nvSpPr>
            <p:cNvPr id="25" name="Hộp Văn bản 24">
              <a:extLst>
                <a:ext uri="{FF2B5EF4-FFF2-40B4-BE49-F238E27FC236}">
                  <a16:creationId xmlns="" xmlns:a16="http://schemas.microsoft.com/office/drawing/2014/main" id="{900A6A7A-E6D1-4514-81E3-470A28233394}"/>
                </a:ext>
              </a:extLst>
            </p:cNvPr>
            <p:cNvSpPr txBox="1"/>
            <p:nvPr/>
          </p:nvSpPr>
          <p:spPr>
            <a:xfrm>
              <a:off x="272238" y="1157213"/>
              <a:ext cx="1338485" cy="340035"/>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grpSp>
      <p:sp>
        <p:nvSpPr>
          <p:cNvPr id="30" name="TextBox 29"/>
          <p:cNvSpPr txBox="1"/>
          <p:nvPr/>
        </p:nvSpPr>
        <p:spPr>
          <a:xfrm>
            <a:off x="3272242" y="349387"/>
            <a:ext cx="10112064" cy="757130"/>
          </a:xfrm>
          <a:prstGeom prst="rect">
            <a:avLst/>
          </a:prstGeom>
          <a:noFill/>
        </p:spPr>
        <p:txBody>
          <a:bodyPr wrap="none" rtlCol="0">
            <a:spAutoFit/>
          </a:bodyPr>
          <a:lstStyle/>
          <a:p>
            <a:r>
              <a:rPr lang="en-US" sz="4320">
                <a:latin typeface="SVN-A Love Of Thunder" panose="02040603050506020204" pitchFamily="18" charset="0"/>
              </a:rPr>
              <a:t>CHƯƠNG 1: TẬP HỢP các SỐ TỰ NHIÊN </a:t>
            </a:r>
          </a:p>
        </p:txBody>
      </p:sp>
      <p:pic>
        <p:nvPicPr>
          <p:cNvPr id="31" name="Picture 30"/>
          <p:cNvPicPr>
            <a:picLocks noChangeAspect="1"/>
          </p:cNvPicPr>
          <p:nvPr/>
        </p:nvPicPr>
        <p:blipFill>
          <a:blip r:embed="rId3"/>
          <a:stretch>
            <a:fillRect/>
          </a:stretch>
        </p:blipFill>
        <p:spPr>
          <a:xfrm>
            <a:off x="9305119" y="1857937"/>
            <a:ext cx="5066549" cy="245734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2276" y="4873574"/>
            <a:ext cx="3849188" cy="2867024"/>
          </a:xfrm>
          <a:prstGeom prst="rect">
            <a:avLst/>
          </a:prstGeom>
        </p:spPr>
      </p:pic>
      <p:sp>
        <p:nvSpPr>
          <p:cNvPr id="3" name="TextBox 2"/>
          <p:cNvSpPr txBox="1"/>
          <p:nvPr/>
        </p:nvSpPr>
        <p:spPr>
          <a:xfrm>
            <a:off x="1521793" y="2244058"/>
            <a:ext cx="8302268" cy="3841052"/>
          </a:xfrm>
          <a:prstGeom prst="rect">
            <a:avLst/>
          </a:prstGeom>
          <a:noFill/>
        </p:spPr>
        <p:txBody>
          <a:bodyPr wrap="square" rtlCol="0">
            <a:spAutoFit/>
          </a:bodyPr>
          <a:lstStyle/>
          <a:p>
            <a:r>
              <a:rPr lang="vi-VN" sz="3480">
                <a:latin typeface="+mj-lt"/>
              </a:rPr>
              <a:t>Khi tính toán với những số nhỏ, người xưa chỉ cần dùng đến các ngón tay. Nhưng khi gặp các số lớn thì sao? Các hệ đếm xuất hiện để giúp con người tính toán với những số lớn.Chương này sẽ giúp các em làm quen với hệ (đếm)</a:t>
            </a:r>
            <a:r>
              <a:rPr lang="en-US" sz="3480">
                <a:latin typeface="+mj-lt"/>
              </a:rPr>
              <a:t> </a:t>
            </a:r>
            <a:r>
              <a:rPr lang="vi-VN" sz="3480">
                <a:latin typeface="+mj-lt"/>
              </a:rPr>
              <a:t>thập phân để biểu diễn và tính toán các số tự</a:t>
            </a:r>
            <a:r>
              <a:rPr lang="en-US" sz="3480">
                <a:latin typeface="+mj-lt"/>
              </a:rPr>
              <a:t> </a:t>
            </a:r>
            <a:r>
              <a:rPr lang="vi-VN" sz="3480">
                <a:latin typeface="+mj-lt"/>
              </a:rPr>
              <a:t>nhiên. Thật dễ dàng và thuận tiện</a:t>
            </a:r>
            <a:r>
              <a:rPr lang="en-US" sz="3480">
                <a:latin typeface="+mj-lt"/>
              </a:rPr>
              <a:t> !</a:t>
            </a:r>
          </a:p>
        </p:txBody>
      </p:sp>
    </p:spTree>
    <p:extLst>
      <p:ext uri="{BB962C8B-B14F-4D97-AF65-F5344CB8AC3E}">
        <p14:creationId xmlns:p14="http://schemas.microsoft.com/office/powerpoint/2010/main" val="34071414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51"/>
        <p:cNvGrpSpPr/>
        <p:nvPr/>
      </p:nvGrpSpPr>
      <p:grpSpPr>
        <a:xfrm>
          <a:off x="0" y="0"/>
          <a:ext cx="0" cy="0"/>
          <a:chOff x="0" y="0"/>
          <a:chExt cx="0" cy="0"/>
        </a:xfrm>
      </p:grpSpPr>
      <p:grpSp>
        <p:nvGrpSpPr>
          <p:cNvPr id="6" name="Group 5">
            <a:extLst>
              <a:ext uri="{FF2B5EF4-FFF2-40B4-BE49-F238E27FC236}">
                <a16:creationId xmlns="" xmlns:a16="http://schemas.microsoft.com/office/drawing/2014/main" id="{55AA5181-3A94-4ED6-9B6B-9C0354B28F97}"/>
              </a:ext>
            </a:extLst>
          </p:cNvPr>
          <p:cNvGrpSpPr/>
          <p:nvPr/>
        </p:nvGrpSpPr>
        <p:grpSpPr>
          <a:xfrm>
            <a:off x="921527" y="1763947"/>
            <a:ext cx="10979184" cy="2542171"/>
            <a:chOff x="1649228" y="1465215"/>
            <a:chExt cx="9149320" cy="2118476"/>
          </a:xfrm>
        </p:grpSpPr>
        <p:cxnSp>
          <p:nvCxnSpPr>
            <p:cNvPr id="7" name="Straight Arrow Connector 6">
              <a:extLst>
                <a:ext uri="{FF2B5EF4-FFF2-40B4-BE49-F238E27FC236}">
                  <a16:creationId xmlns="" xmlns:a16="http://schemas.microsoft.com/office/drawing/2014/main" id="{0AEC215B-D413-4676-BB72-9B157972EAE6}"/>
                </a:ext>
              </a:extLst>
            </p:cNvPr>
            <p:cNvCxnSpPr/>
            <p:nvPr/>
          </p:nvCxnSpPr>
          <p:spPr>
            <a:xfrm>
              <a:off x="2065375" y="2470742"/>
              <a:ext cx="8352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 xmlns:a16="http://schemas.microsoft.com/office/drawing/2014/main" id="{F48FF09A-EEC3-4726-A186-3B0CDFB1F969}"/>
                </a:ext>
              </a:extLst>
            </p:cNvPr>
            <p:cNvSpPr/>
            <p:nvPr/>
          </p:nvSpPr>
          <p:spPr>
            <a:xfrm>
              <a:off x="2065375"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9" name="Oval 8">
              <a:extLst>
                <a:ext uri="{FF2B5EF4-FFF2-40B4-BE49-F238E27FC236}">
                  <a16:creationId xmlns="" xmlns:a16="http://schemas.microsoft.com/office/drawing/2014/main" id="{B7A85F51-4295-4761-AA89-4810CEA3BB63}"/>
                </a:ext>
              </a:extLst>
            </p:cNvPr>
            <p:cNvSpPr/>
            <p:nvPr/>
          </p:nvSpPr>
          <p:spPr>
            <a:xfrm>
              <a:off x="264143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0" name="Oval 9">
              <a:extLst>
                <a:ext uri="{FF2B5EF4-FFF2-40B4-BE49-F238E27FC236}">
                  <a16:creationId xmlns="" xmlns:a16="http://schemas.microsoft.com/office/drawing/2014/main" id="{BC230922-F170-4C42-9613-AB7E12A27036}"/>
                </a:ext>
              </a:extLst>
            </p:cNvPr>
            <p:cNvSpPr/>
            <p:nvPr/>
          </p:nvSpPr>
          <p:spPr>
            <a:xfrm>
              <a:off x="3273598"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1" name="Oval 10">
              <a:extLst>
                <a:ext uri="{FF2B5EF4-FFF2-40B4-BE49-F238E27FC236}">
                  <a16:creationId xmlns="" xmlns:a16="http://schemas.microsoft.com/office/drawing/2014/main" id="{A6036853-9782-4CFF-A9BA-164C3AD6B5CD}"/>
                </a:ext>
              </a:extLst>
            </p:cNvPr>
            <p:cNvSpPr/>
            <p:nvPr/>
          </p:nvSpPr>
          <p:spPr>
            <a:xfrm>
              <a:off x="3833753"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2" name="Oval 11">
              <a:extLst>
                <a:ext uri="{FF2B5EF4-FFF2-40B4-BE49-F238E27FC236}">
                  <a16:creationId xmlns="" xmlns:a16="http://schemas.microsoft.com/office/drawing/2014/main" id="{D49566FD-596E-4F26-AC39-2260B134090F}"/>
                </a:ext>
              </a:extLst>
            </p:cNvPr>
            <p:cNvSpPr/>
            <p:nvPr/>
          </p:nvSpPr>
          <p:spPr>
            <a:xfrm>
              <a:off x="438015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3" name="Rectangle 12">
              <a:extLst>
                <a:ext uri="{FF2B5EF4-FFF2-40B4-BE49-F238E27FC236}">
                  <a16:creationId xmlns="" xmlns:a16="http://schemas.microsoft.com/office/drawing/2014/main" id="{ED5E5BAD-6763-4758-8340-AB31FB996326}"/>
                </a:ext>
              </a:extLst>
            </p:cNvPr>
            <p:cNvSpPr/>
            <p:nvPr/>
          </p:nvSpPr>
          <p:spPr>
            <a:xfrm>
              <a:off x="6323004" y="1465215"/>
              <a:ext cx="4475544"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 khác 0</a:t>
              </a:r>
            </a:p>
          </p:txBody>
        </p:sp>
        <p:sp>
          <p:nvSpPr>
            <p:cNvPr id="14" name="Rectangle 13">
              <a:extLst>
                <a:ext uri="{FF2B5EF4-FFF2-40B4-BE49-F238E27FC236}">
                  <a16:creationId xmlns="" xmlns:a16="http://schemas.microsoft.com/office/drawing/2014/main" id="{B3F82759-E882-41BD-85D4-7AFBCC4256DB}"/>
                </a:ext>
              </a:extLst>
            </p:cNvPr>
            <p:cNvSpPr/>
            <p:nvPr/>
          </p:nvSpPr>
          <p:spPr>
            <a:xfrm>
              <a:off x="1649228" y="2239905"/>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0</a:t>
              </a:r>
            </a:p>
          </p:txBody>
        </p:sp>
        <p:sp>
          <p:nvSpPr>
            <p:cNvPr id="15" name="Rectangle 14">
              <a:extLst>
                <a:ext uri="{FF2B5EF4-FFF2-40B4-BE49-F238E27FC236}">
                  <a16:creationId xmlns="" xmlns:a16="http://schemas.microsoft.com/office/drawing/2014/main" id="{C0D3E024-2A80-4A14-B2F8-E51DC4F5F2FC}"/>
                </a:ext>
              </a:extLst>
            </p:cNvPr>
            <p:cNvSpPr/>
            <p:nvPr/>
          </p:nvSpPr>
          <p:spPr>
            <a:xfrm>
              <a:off x="2543427"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1</a:t>
              </a:r>
            </a:p>
          </p:txBody>
        </p:sp>
        <p:sp>
          <p:nvSpPr>
            <p:cNvPr id="16" name="Rectangle 15">
              <a:extLst>
                <a:ext uri="{FF2B5EF4-FFF2-40B4-BE49-F238E27FC236}">
                  <a16:creationId xmlns="" xmlns:a16="http://schemas.microsoft.com/office/drawing/2014/main" id="{69410B82-8B69-4BF6-8F46-7B42FA032370}"/>
                </a:ext>
              </a:extLst>
            </p:cNvPr>
            <p:cNvSpPr/>
            <p:nvPr/>
          </p:nvSpPr>
          <p:spPr>
            <a:xfrm>
              <a:off x="3192439" y="2551743"/>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2</a:t>
              </a:r>
            </a:p>
          </p:txBody>
        </p:sp>
        <p:sp>
          <p:nvSpPr>
            <p:cNvPr id="17" name="Rectangle 16">
              <a:extLst>
                <a:ext uri="{FF2B5EF4-FFF2-40B4-BE49-F238E27FC236}">
                  <a16:creationId xmlns="" xmlns:a16="http://schemas.microsoft.com/office/drawing/2014/main" id="{DCC03F85-376D-41A5-A0FA-6C3A86E695BB}"/>
                </a:ext>
              </a:extLst>
            </p:cNvPr>
            <p:cNvSpPr/>
            <p:nvPr/>
          </p:nvSpPr>
          <p:spPr>
            <a:xfrm>
              <a:off x="3751855"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3</a:t>
              </a:r>
            </a:p>
          </p:txBody>
        </p:sp>
        <p:sp>
          <p:nvSpPr>
            <p:cNvPr id="18" name="Rectangle 17">
              <a:extLst>
                <a:ext uri="{FF2B5EF4-FFF2-40B4-BE49-F238E27FC236}">
                  <a16:creationId xmlns="" xmlns:a16="http://schemas.microsoft.com/office/drawing/2014/main" id="{99F3E900-6C57-4E6B-9B35-87862765A5BC}"/>
                </a:ext>
              </a:extLst>
            </p:cNvPr>
            <p:cNvSpPr/>
            <p:nvPr/>
          </p:nvSpPr>
          <p:spPr>
            <a:xfrm>
              <a:off x="4271619" y="2542750"/>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4</a:t>
              </a:r>
            </a:p>
          </p:txBody>
        </p:sp>
        <p:sp>
          <p:nvSpPr>
            <p:cNvPr id="19" name="Oval 18">
              <a:extLst>
                <a:ext uri="{FF2B5EF4-FFF2-40B4-BE49-F238E27FC236}">
                  <a16:creationId xmlns="" xmlns:a16="http://schemas.microsoft.com/office/drawing/2014/main" id="{3626678C-1D3E-4373-A5D5-A75FB1A77448}"/>
                </a:ext>
              </a:extLst>
            </p:cNvPr>
            <p:cNvSpPr/>
            <p:nvPr/>
          </p:nvSpPr>
          <p:spPr>
            <a:xfrm>
              <a:off x="4945162" y="2398733"/>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0" name="Oval 19">
              <a:extLst>
                <a:ext uri="{FF2B5EF4-FFF2-40B4-BE49-F238E27FC236}">
                  <a16:creationId xmlns="" xmlns:a16="http://schemas.microsoft.com/office/drawing/2014/main" id="{78BD307F-9782-4792-9E17-113ACE0C3660}"/>
                </a:ext>
              </a:extLst>
            </p:cNvPr>
            <p:cNvSpPr/>
            <p:nvPr/>
          </p:nvSpPr>
          <p:spPr>
            <a:xfrm>
              <a:off x="5448677" y="2393412"/>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1" name="Rectangle 20">
              <a:extLst>
                <a:ext uri="{FF2B5EF4-FFF2-40B4-BE49-F238E27FC236}">
                  <a16:creationId xmlns="" xmlns:a16="http://schemas.microsoft.com/office/drawing/2014/main" id="{4A617ECB-0F5A-4830-A45C-DCAC54EC9249}"/>
                </a:ext>
              </a:extLst>
            </p:cNvPr>
            <p:cNvSpPr/>
            <p:nvPr/>
          </p:nvSpPr>
          <p:spPr>
            <a:xfrm>
              <a:off x="4831035" y="2537420"/>
              <a:ext cx="761650"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5…</a:t>
              </a:r>
            </a:p>
          </p:txBody>
        </p:sp>
        <p:sp>
          <p:nvSpPr>
            <p:cNvPr id="22" name="Right Brace 21">
              <a:extLst>
                <a:ext uri="{FF2B5EF4-FFF2-40B4-BE49-F238E27FC236}">
                  <a16:creationId xmlns="" xmlns:a16="http://schemas.microsoft.com/office/drawing/2014/main" id="{1C495DD9-A657-4EB0-871A-05592EFDB879}"/>
                </a:ext>
              </a:extLst>
            </p:cNvPr>
            <p:cNvSpPr/>
            <p:nvPr/>
          </p:nvSpPr>
          <p:spPr>
            <a:xfrm rot="5400000">
              <a:off x="6132720" y="-1222985"/>
              <a:ext cx="267324" cy="83038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3" name="Right Brace 22">
              <a:extLst>
                <a:ext uri="{FF2B5EF4-FFF2-40B4-BE49-F238E27FC236}">
                  <a16:creationId xmlns="" xmlns:a16="http://schemas.microsoft.com/office/drawing/2014/main" id="{25753956-0DC2-4C2F-9123-099B261C596B}"/>
                </a:ext>
              </a:extLst>
            </p:cNvPr>
            <p:cNvSpPr/>
            <p:nvPr/>
          </p:nvSpPr>
          <p:spPr>
            <a:xfrm rot="16200000">
              <a:off x="6351616" y="-1819871"/>
              <a:ext cx="336727" cy="7776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4" name="Rectangle 23">
              <a:extLst>
                <a:ext uri="{FF2B5EF4-FFF2-40B4-BE49-F238E27FC236}">
                  <a16:creationId xmlns="" xmlns:a16="http://schemas.microsoft.com/office/drawing/2014/main" id="{3ED3E6F1-0EC7-4B33-B75D-19B7F096F04B}"/>
                </a:ext>
              </a:extLst>
            </p:cNvPr>
            <p:cNvSpPr/>
            <p:nvPr/>
          </p:nvSpPr>
          <p:spPr>
            <a:xfrm>
              <a:off x="6080452" y="3137415"/>
              <a:ext cx="3359876"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a:t>
              </a:r>
            </a:p>
          </p:txBody>
        </p:sp>
      </p:grpSp>
      <p:sp>
        <p:nvSpPr>
          <p:cNvPr id="26" name="Rectangle 25"/>
          <p:cNvSpPr/>
          <p:nvPr/>
        </p:nvSpPr>
        <p:spPr>
          <a:xfrm>
            <a:off x="1237585" y="4481035"/>
            <a:ext cx="9650784" cy="1421928"/>
          </a:xfrm>
          <a:prstGeom prst="rect">
            <a:avLst/>
          </a:prstGeom>
        </p:spPr>
        <p:txBody>
          <a:bodyPr wrap="square">
            <a:spAutoFit/>
          </a:bodyPr>
          <a:lstStyle/>
          <a:p>
            <a:r>
              <a:rPr lang="vi-VN" sz="2880">
                <a:solidFill>
                  <a:schemeClr val="bg1"/>
                </a:solidFill>
                <a:latin typeface="+mj-lt"/>
              </a:rPr>
              <a:t>• Tập hợp các số tự nhiên được kí hiệu là </a:t>
            </a:r>
            <a:r>
              <a:rPr lang="en-US" sz="2880">
                <a:solidFill>
                  <a:schemeClr val="bg1"/>
                </a:solidFill>
                <a:latin typeface="+mj-lt"/>
              </a:rPr>
              <a:t>N </a:t>
            </a:r>
          </a:p>
          <a:p>
            <a:r>
              <a:rPr lang="en-US" sz="2880">
                <a:solidFill>
                  <a:schemeClr val="bg1"/>
                </a:solidFill>
                <a:latin typeface="+mj-lt"/>
              </a:rPr>
              <a:t>   N</a:t>
            </a:r>
            <a:r>
              <a:rPr lang="vi-VN" sz="2880">
                <a:solidFill>
                  <a:schemeClr val="bg1"/>
                </a:solidFill>
                <a:latin typeface="+mj-lt"/>
              </a:rPr>
              <a:t> = {0 ; 1; 2; 3;...} </a:t>
            </a:r>
            <a:br>
              <a:rPr lang="vi-VN" sz="2880">
                <a:solidFill>
                  <a:schemeClr val="bg1"/>
                </a:solidFill>
                <a:latin typeface="+mj-lt"/>
              </a:rPr>
            </a:br>
            <a:endParaRPr lang="en-US" sz="2880">
              <a:solidFill>
                <a:schemeClr val="bg1"/>
              </a:solidFill>
              <a:latin typeface="+mj-lt"/>
            </a:endParaRPr>
          </a:p>
        </p:txBody>
      </p:sp>
      <p:sp>
        <p:nvSpPr>
          <p:cNvPr id="27" name="Rectangle 26"/>
          <p:cNvSpPr/>
          <p:nvPr/>
        </p:nvSpPr>
        <p:spPr>
          <a:xfrm>
            <a:off x="1109948" y="1096728"/>
            <a:ext cx="9937109" cy="1421928"/>
          </a:xfrm>
          <a:prstGeom prst="rect">
            <a:avLst/>
          </a:prstGeom>
        </p:spPr>
        <p:txBody>
          <a:bodyPr wrap="square">
            <a:spAutoFit/>
          </a:bodyPr>
          <a:lstStyle/>
          <a:p>
            <a:r>
              <a:rPr lang="vi-VN" sz="2880">
                <a:solidFill>
                  <a:schemeClr val="bg1"/>
                </a:solidFill>
                <a:latin typeface="+mj-lt"/>
              </a:rPr>
              <a:t>• Tập hợp các số tự nhiên khác 0 được kí hiệu là</a:t>
            </a: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a:r>
            <a:br>
              <a:rPr lang="vi-VN" sz="2880">
                <a:solidFill>
                  <a:schemeClr val="bg1"/>
                </a:solidFill>
                <a:latin typeface="+mj-lt"/>
              </a:rPr>
            </a:b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 1; 2; 3; …} </a:t>
            </a:r>
            <a:br>
              <a:rPr lang="vi-VN" sz="2880">
                <a:solidFill>
                  <a:schemeClr val="bg1"/>
                </a:solidFill>
                <a:latin typeface="+mj-lt"/>
              </a:rPr>
            </a:br>
            <a:endParaRPr lang="en-US" sz="2880">
              <a:solidFill>
                <a:schemeClr val="bg1"/>
              </a:solidFill>
              <a:latin typeface="+mj-lt"/>
            </a:endParaRPr>
          </a:p>
        </p:txBody>
      </p:sp>
    </p:spTree>
    <p:extLst>
      <p:ext uri="{BB962C8B-B14F-4D97-AF65-F5344CB8AC3E}">
        <p14:creationId xmlns:p14="http://schemas.microsoft.com/office/powerpoint/2010/main" val="424060093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 xmlns:a16="http://schemas.microsoft.com/office/drawing/2014/main" id="{CDE15A72-B613-4A54-87EC-0AD3EADF5A0D}"/>
              </a:ext>
            </a:extLst>
          </p:cNvPr>
          <p:cNvGrpSpPr/>
          <p:nvPr/>
        </p:nvGrpSpPr>
        <p:grpSpPr>
          <a:xfrm flipH="1">
            <a:off x="4735662" y="1093561"/>
            <a:ext cx="4492801" cy="331810"/>
            <a:chOff x="4345425" y="2175475"/>
            <a:chExt cx="800750" cy="176025"/>
          </a:xfrm>
        </p:grpSpPr>
        <p:sp>
          <p:nvSpPr>
            <p:cNvPr id="32" name="Google Shape;915;p32">
              <a:extLst>
                <a:ext uri="{FF2B5EF4-FFF2-40B4-BE49-F238E27FC236}">
                  <a16:creationId xmlns=""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03" name="Google Shape;3682;p80">
            <a:extLst>
              <a:ext uri="{FF2B5EF4-FFF2-40B4-BE49-F238E27FC236}">
                <a16:creationId xmlns=""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10" name="Google Shape;3683;p80">
              <a:extLst>
                <a:ext uri="{FF2B5EF4-FFF2-40B4-BE49-F238E27FC236}">
                  <a16:creationId xmlns=""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1" name="Google Shape;3684;p80">
              <a:extLst>
                <a:ext uri="{FF2B5EF4-FFF2-40B4-BE49-F238E27FC236}">
                  <a16:creationId xmlns=""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2" name="Google Shape;3685;p80">
              <a:extLst>
                <a:ext uri="{FF2B5EF4-FFF2-40B4-BE49-F238E27FC236}">
                  <a16:creationId xmlns=""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3" name="Google Shape;3686;p80">
              <a:extLst>
                <a:ext uri="{FF2B5EF4-FFF2-40B4-BE49-F238E27FC236}">
                  <a16:creationId xmlns=""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4" name="Google Shape;3687;p80">
              <a:extLst>
                <a:ext uri="{FF2B5EF4-FFF2-40B4-BE49-F238E27FC236}">
                  <a16:creationId xmlns=""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5" name="Google Shape;3688;p80">
              <a:extLst>
                <a:ext uri="{FF2B5EF4-FFF2-40B4-BE49-F238E27FC236}">
                  <a16:creationId xmlns=""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6" name="Google Shape;3689;p80">
              <a:extLst>
                <a:ext uri="{FF2B5EF4-FFF2-40B4-BE49-F238E27FC236}">
                  <a16:creationId xmlns=""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7" name="Google Shape;3690;p80">
              <a:extLst>
                <a:ext uri="{FF2B5EF4-FFF2-40B4-BE49-F238E27FC236}">
                  <a16:creationId xmlns=""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8" name="Google Shape;3691;p80">
              <a:extLst>
                <a:ext uri="{FF2B5EF4-FFF2-40B4-BE49-F238E27FC236}">
                  <a16:creationId xmlns=""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9" name="Google Shape;3692;p80">
              <a:extLst>
                <a:ext uri="{FF2B5EF4-FFF2-40B4-BE49-F238E27FC236}">
                  <a16:creationId xmlns=""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0" name="Google Shape;3693;p80">
              <a:extLst>
                <a:ext uri="{FF2B5EF4-FFF2-40B4-BE49-F238E27FC236}">
                  <a16:creationId xmlns=""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1" name="Google Shape;3694;p80">
              <a:extLst>
                <a:ext uri="{FF2B5EF4-FFF2-40B4-BE49-F238E27FC236}">
                  <a16:creationId xmlns=""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2" name="Google Shape;3695;p80">
              <a:extLst>
                <a:ext uri="{FF2B5EF4-FFF2-40B4-BE49-F238E27FC236}">
                  <a16:creationId xmlns=""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3" name="Google Shape;3696;p80">
              <a:extLst>
                <a:ext uri="{FF2B5EF4-FFF2-40B4-BE49-F238E27FC236}">
                  <a16:creationId xmlns=""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4" name="Google Shape;3697;p80">
              <a:extLst>
                <a:ext uri="{FF2B5EF4-FFF2-40B4-BE49-F238E27FC236}">
                  <a16:creationId xmlns=""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5" name="Google Shape;3698;p80">
              <a:extLst>
                <a:ext uri="{FF2B5EF4-FFF2-40B4-BE49-F238E27FC236}">
                  <a16:creationId xmlns=""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6" name="Google Shape;3699;p80">
              <a:extLst>
                <a:ext uri="{FF2B5EF4-FFF2-40B4-BE49-F238E27FC236}">
                  <a16:creationId xmlns=""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7" name="Google Shape;3700;p80">
              <a:extLst>
                <a:ext uri="{FF2B5EF4-FFF2-40B4-BE49-F238E27FC236}">
                  <a16:creationId xmlns=""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8" name="Google Shape;3701;p80">
              <a:extLst>
                <a:ext uri="{FF2B5EF4-FFF2-40B4-BE49-F238E27FC236}">
                  <a16:creationId xmlns=""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9" name="Google Shape;3702;p80">
              <a:extLst>
                <a:ext uri="{FF2B5EF4-FFF2-40B4-BE49-F238E27FC236}">
                  <a16:creationId xmlns=""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0" name="Google Shape;3703;p80">
              <a:extLst>
                <a:ext uri="{FF2B5EF4-FFF2-40B4-BE49-F238E27FC236}">
                  <a16:creationId xmlns=""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1" name="Google Shape;3704;p80">
              <a:extLst>
                <a:ext uri="{FF2B5EF4-FFF2-40B4-BE49-F238E27FC236}">
                  <a16:creationId xmlns=""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2" name="Google Shape;3705;p80">
              <a:extLst>
                <a:ext uri="{FF2B5EF4-FFF2-40B4-BE49-F238E27FC236}">
                  <a16:creationId xmlns=""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3" name="Google Shape;3706;p80">
              <a:extLst>
                <a:ext uri="{FF2B5EF4-FFF2-40B4-BE49-F238E27FC236}">
                  <a16:creationId xmlns=""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4" name="Google Shape;3707;p80">
              <a:extLst>
                <a:ext uri="{FF2B5EF4-FFF2-40B4-BE49-F238E27FC236}">
                  <a16:creationId xmlns=""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5" name="Google Shape;3708;p80">
              <a:extLst>
                <a:ext uri="{FF2B5EF4-FFF2-40B4-BE49-F238E27FC236}">
                  <a16:creationId xmlns=""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6" name="Google Shape;3709;p80">
              <a:extLst>
                <a:ext uri="{FF2B5EF4-FFF2-40B4-BE49-F238E27FC236}">
                  <a16:creationId xmlns=""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7" name="Google Shape;3710;p80">
              <a:extLst>
                <a:ext uri="{FF2B5EF4-FFF2-40B4-BE49-F238E27FC236}">
                  <a16:creationId xmlns=""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8" name="Google Shape;3711;p80">
              <a:extLst>
                <a:ext uri="{FF2B5EF4-FFF2-40B4-BE49-F238E27FC236}">
                  <a16:creationId xmlns=""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9" name="Google Shape;3712;p80">
              <a:extLst>
                <a:ext uri="{FF2B5EF4-FFF2-40B4-BE49-F238E27FC236}">
                  <a16:creationId xmlns=""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0" name="Google Shape;3713;p80">
              <a:extLst>
                <a:ext uri="{FF2B5EF4-FFF2-40B4-BE49-F238E27FC236}">
                  <a16:creationId xmlns=""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1" name="Google Shape;3714;p80">
              <a:extLst>
                <a:ext uri="{FF2B5EF4-FFF2-40B4-BE49-F238E27FC236}">
                  <a16:creationId xmlns=""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2" name="Google Shape;3715;p80">
              <a:extLst>
                <a:ext uri="{FF2B5EF4-FFF2-40B4-BE49-F238E27FC236}">
                  <a16:creationId xmlns=""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3" name="Google Shape;3716;p80">
              <a:extLst>
                <a:ext uri="{FF2B5EF4-FFF2-40B4-BE49-F238E27FC236}">
                  <a16:creationId xmlns=""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4" name="Google Shape;3717;p80">
              <a:extLst>
                <a:ext uri="{FF2B5EF4-FFF2-40B4-BE49-F238E27FC236}">
                  <a16:creationId xmlns=""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5" name="Google Shape;3718;p80">
              <a:extLst>
                <a:ext uri="{FF2B5EF4-FFF2-40B4-BE49-F238E27FC236}">
                  <a16:creationId xmlns=""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6" name="Google Shape;3719;p80">
              <a:extLst>
                <a:ext uri="{FF2B5EF4-FFF2-40B4-BE49-F238E27FC236}">
                  <a16:creationId xmlns=""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7" name="Google Shape;3720;p80">
              <a:extLst>
                <a:ext uri="{FF2B5EF4-FFF2-40B4-BE49-F238E27FC236}">
                  <a16:creationId xmlns=""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8" name="Google Shape;3721;p80">
              <a:extLst>
                <a:ext uri="{FF2B5EF4-FFF2-40B4-BE49-F238E27FC236}">
                  <a16:creationId xmlns=""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9" name="Google Shape;3722;p80">
              <a:extLst>
                <a:ext uri="{FF2B5EF4-FFF2-40B4-BE49-F238E27FC236}">
                  <a16:creationId xmlns=""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0" name="Google Shape;3723;p80">
              <a:extLst>
                <a:ext uri="{FF2B5EF4-FFF2-40B4-BE49-F238E27FC236}">
                  <a16:creationId xmlns=""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1" name="Google Shape;3724;p80">
              <a:extLst>
                <a:ext uri="{FF2B5EF4-FFF2-40B4-BE49-F238E27FC236}">
                  <a16:creationId xmlns=""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2" name="Google Shape;3725;p80">
              <a:extLst>
                <a:ext uri="{FF2B5EF4-FFF2-40B4-BE49-F238E27FC236}">
                  <a16:creationId xmlns=""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3" name="Google Shape;3726;p80">
              <a:extLst>
                <a:ext uri="{FF2B5EF4-FFF2-40B4-BE49-F238E27FC236}">
                  <a16:creationId xmlns=""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4" name="Google Shape;3727;p80">
              <a:extLst>
                <a:ext uri="{FF2B5EF4-FFF2-40B4-BE49-F238E27FC236}">
                  <a16:creationId xmlns=""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5" name="Google Shape;3728;p80">
              <a:extLst>
                <a:ext uri="{FF2B5EF4-FFF2-40B4-BE49-F238E27FC236}">
                  <a16:creationId xmlns=""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6" name="Google Shape;3729;p80">
              <a:extLst>
                <a:ext uri="{FF2B5EF4-FFF2-40B4-BE49-F238E27FC236}">
                  <a16:creationId xmlns=""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7" name="Google Shape;3730;p80">
              <a:extLst>
                <a:ext uri="{FF2B5EF4-FFF2-40B4-BE49-F238E27FC236}">
                  <a16:creationId xmlns=""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8" name="Google Shape;3731;p80">
              <a:extLst>
                <a:ext uri="{FF2B5EF4-FFF2-40B4-BE49-F238E27FC236}">
                  <a16:creationId xmlns=""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9" name="Google Shape;3732;p80">
              <a:extLst>
                <a:ext uri="{FF2B5EF4-FFF2-40B4-BE49-F238E27FC236}">
                  <a16:creationId xmlns=""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0" name="Google Shape;3733;p80">
              <a:extLst>
                <a:ext uri="{FF2B5EF4-FFF2-40B4-BE49-F238E27FC236}">
                  <a16:creationId xmlns=""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1" name="Google Shape;3734;p80">
              <a:extLst>
                <a:ext uri="{FF2B5EF4-FFF2-40B4-BE49-F238E27FC236}">
                  <a16:creationId xmlns=""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2" name="Google Shape;3735;p80">
              <a:extLst>
                <a:ext uri="{FF2B5EF4-FFF2-40B4-BE49-F238E27FC236}">
                  <a16:creationId xmlns=""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3" name="Google Shape;3736;p80">
              <a:extLst>
                <a:ext uri="{FF2B5EF4-FFF2-40B4-BE49-F238E27FC236}">
                  <a16:creationId xmlns=""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4" name="Google Shape;3737;p80">
              <a:extLst>
                <a:ext uri="{FF2B5EF4-FFF2-40B4-BE49-F238E27FC236}">
                  <a16:creationId xmlns=""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5" name="Google Shape;3738;p80">
              <a:extLst>
                <a:ext uri="{FF2B5EF4-FFF2-40B4-BE49-F238E27FC236}">
                  <a16:creationId xmlns=""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6" name="Google Shape;3739;p80">
              <a:extLst>
                <a:ext uri="{FF2B5EF4-FFF2-40B4-BE49-F238E27FC236}">
                  <a16:creationId xmlns=""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7" name="Google Shape;3740;p80">
              <a:extLst>
                <a:ext uri="{FF2B5EF4-FFF2-40B4-BE49-F238E27FC236}">
                  <a16:creationId xmlns=""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8" name="Google Shape;3741;p80">
              <a:extLst>
                <a:ext uri="{FF2B5EF4-FFF2-40B4-BE49-F238E27FC236}">
                  <a16:creationId xmlns=""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9" name="Google Shape;3742;p80">
              <a:extLst>
                <a:ext uri="{FF2B5EF4-FFF2-40B4-BE49-F238E27FC236}">
                  <a16:creationId xmlns=""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0" name="Google Shape;3743;p80">
              <a:extLst>
                <a:ext uri="{FF2B5EF4-FFF2-40B4-BE49-F238E27FC236}">
                  <a16:creationId xmlns=""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1" name="Google Shape;3744;p80">
              <a:extLst>
                <a:ext uri="{FF2B5EF4-FFF2-40B4-BE49-F238E27FC236}">
                  <a16:creationId xmlns=""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2" name="Google Shape;3745;p80">
              <a:extLst>
                <a:ext uri="{FF2B5EF4-FFF2-40B4-BE49-F238E27FC236}">
                  <a16:creationId xmlns=""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3" name="Google Shape;3746;p80">
              <a:extLst>
                <a:ext uri="{FF2B5EF4-FFF2-40B4-BE49-F238E27FC236}">
                  <a16:creationId xmlns=""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4" name="Google Shape;3747;p80">
              <a:extLst>
                <a:ext uri="{FF2B5EF4-FFF2-40B4-BE49-F238E27FC236}">
                  <a16:creationId xmlns=""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5" name="Google Shape;3748;p80">
              <a:extLst>
                <a:ext uri="{FF2B5EF4-FFF2-40B4-BE49-F238E27FC236}">
                  <a16:creationId xmlns=""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6" name="Google Shape;3749;p80">
              <a:extLst>
                <a:ext uri="{FF2B5EF4-FFF2-40B4-BE49-F238E27FC236}">
                  <a16:creationId xmlns=""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7" name="Google Shape;3750;p80">
              <a:extLst>
                <a:ext uri="{FF2B5EF4-FFF2-40B4-BE49-F238E27FC236}">
                  <a16:creationId xmlns=""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178" name="TextBox 177"/>
              <p:cNvSpPr txBox="1"/>
              <p:nvPr/>
            </p:nvSpPr>
            <p:spPr>
              <a:xfrm>
                <a:off x="2027118" y="1932982"/>
                <a:ext cx="10022149" cy="2019014"/>
              </a:xfrm>
              <a:prstGeom prst="rect">
                <a:avLst/>
              </a:prstGeom>
              <a:noFill/>
            </p:spPr>
            <p:txBody>
              <a:bodyPr wrap="square" rtlCol="0">
                <a:spAutoFit/>
              </a:bodyPr>
              <a:lstStyle/>
              <a:p>
                <a:r>
                  <a:rPr lang="en-US" sz="2880" b="1">
                    <a:solidFill>
                      <a:prstClr val="black"/>
                    </a:solidFill>
                    <a:latin typeface="Times New Roman" pitchFamily="18" charset="0"/>
                    <a:cs typeface="Times New Roman" pitchFamily="18" charset="0"/>
                  </a:rPr>
                  <a:t>Viết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tập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hợp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sau</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bằng</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cách</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liệt</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kê</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phần</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tử</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của</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chúng</a:t>
                </a:r>
                <a:endParaRPr lang="en-US" sz="2880" b="1" dirty="0">
                  <a:solidFill>
                    <a:prstClr val="black"/>
                  </a:solidFill>
                  <a:latin typeface="Times New Roman" pitchFamily="18" charset="0"/>
                  <a:cs typeface="Times New Roman" pitchFamily="18" charset="0"/>
                </a:endParaRPr>
              </a:p>
              <a:p>
                <a:pPr>
                  <a:lnSpc>
                    <a:spcPct val="150000"/>
                  </a:lnSpc>
                  <a:spcAft>
                    <a:spcPts val="1200"/>
                  </a:spcAft>
                </a:pPr>
                <a:r>
                  <a:rPr lang="en-US" sz="2880" b="1" dirty="0">
                    <a:solidFill>
                      <a:prstClr val="black"/>
                    </a:solidFill>
                    <a:latin typeface="Times New Roman" pitchFamily="18" charset="0"/>
                    <a:cs typeface="Times New Roman" pitchFamily="18" charset="0"/>
                  </a:rPr>
                  <a:t>    A = </a:t>
                </a:r>
                <a:r>
                  <a:rPr lang="nl-NL" sz="2880" dirty="0">
                    <a:solidFill>
                      <a:prstClr val="black"/>
                    </a:solidFill>
                    <a:latin typeface="Times New Roman"/>
                    <a:ea typeface="Calibri"/>
                  </a:rPr>
                  <a:t>{ x </a:t>
                </a:r>
                <a14:m>
                  <m:oMath xmlns:m="http://schemas.openxmlformats.org/officeDocument/2006/math">
                    <m:r>
                      <a:rPr lang="nl-NL" sz="2880" i="1">
                        <a:solidFill>
                          <a:prstClr val="black"/>
                        </a:solidFill>
                        <a:latin typeface="Cambria Math"/>
                        <a:ea typeface="Calibri"/>
                      </a:rPr>
                      <m:t>∈</m:t>
                    </m:r>
                  </m:oMath>
                </a14:m>
                <a:r>
                  <a:rPr lang="nl-NL" sz="2880" dirty="0">
                    <a:solidFill>
                      <a:prstClr val="black"/>
                    </a:solidFill>
                    <a:latin typeface="Times New Roman"/>
                    <a:ea typeface="Calibri"/>
                  </a:rPr>
                  <a:t> </a:t>
                </a:r>
                <a14:m>
                  <m:oMath xmlns:m="http://schemas.openxmlformats.org/officeDocument/2006/math">
                    <m:r>
                      <a:rPr lang="nl-NL" sz="2880" i="1">
                        <a:solidFill>
                          <a:prstClr val="black"/>
                        </a:solidFill>
                        <a:latin typeface="Cambria Math"/>
                        <a:ea typeface="Calibri"/>
                      </a:rPr>
                      <m:t>ℕ</m:t>
                    </m:r>
                  </m:oMath>
                </a14:m>
                <a:r>
                  <a:rPr lang="nl-NL" sz="2880" dirty="0">
                    <a:solidFill>
                      <a:prstClr val="black"/>
                    </a:solidFill>
                    <a:latin typeface="Times New Roman"/>
                    <a:ea typeface="Calibri"/>
                  </a:rPr>
                  <a:t>, x &lt; 5}</a:t>
                </a:r>
              </a:p>
              <a:p>
                <a:pPr>
                  <a:lnSpc>
                    <a:spcPct val="150000"/>
                  </a:lnSpc>
                  <a:spcAft>
                    <a:spcPts val="1200"/>
                  </a:spcAft>
                </a:pPr>
                <a:r>
                  <a:rPr lang="nl-NL" sz="2880" dirty="0">
                    <a:solidFill>
                      <a:prstClr val="black"/>
                    </a:solidFill>
                    <a:latin typeface="Times New Roman"/>
                    <a:ea typeface="Calibri"/>
                  </a:rPr>
                  <a:t>    B = { x </a:t>
                </a:r>
                <a14:m>
                  <m:oMath xmlns:m="http://schemas.openxmlformats.org/officeDocument/2006/math">
                    <m:r>
                      <a:rPr lang="nl-NL" sz="2880" i="1">
                        <a:solidFill>
                          <a:prstClr val="black"/>
                        </a:solidFill>
                        <a:latin typeface="Cambria Math"/>
                        <a:ea typeface="Calibri"/>
                      </a:rPr>
                      <m:t>∈</m:t>
                    </m:r>
                    <m:sSup>
                      <m:sSupPr>
                        <m:ctrlPr>
                          <a:rPr lang="nl-NL" sz="2880" i="1">
                            <a:solidFill>
                              <a:prstClr val="black"/>
                            </a:solidFill>
                            <a:latin typeface="Cambria Math"/>
                          </a:rPr>
                        </m:ctrlPr>
                      </m:sSupPr>
                      <m:e>
                        <m:r>
                          <a:rPr lang="en-US" sz="2880" i="1">
                            <a:solidFill>
                              <a:prstClr val="black"/>
                            </a:solidFill>
                            <a:latin typeface="Cambria Math"/>
                            <a:ea typeface="Cambria Math"/>
                          </a:rPr>
                          <m:t>ℕ</m:t>
                        </m:r>
                      </m:e>
                      <m:sup>
                        <m:r>
                          <a:rPr lang="en-US" sz="2880" i="1">
                            <a:solidFill>
                              <a:prstClr val="black"/>
                            </a:solidFill>
                            <a:latin typeface="Cambria Math"/>
                          </a:rPr>
                          <m:t>∗</m:t>
                        </m:r>
                      </m:sup>
                    </m:sSup>
                  </m:oMath>
                </a14:m>
                <a:r>
                  <a:rPr lang="nl-NL" sz="2880" dirty="0">
                    <a:solidFill>
                      <a:prstClr val="black"/>
                    </a:solidFill>
                    <a:latin typeface="Times New Roman"/>
                    <a:ea typeface="Calibri"/>
                  </a:rPr>
                  <a:t>, x &lt; </a:t>
                </a:r>
                <a:r>
                  <a:rPr lang="nl-NL" sz="2880">
                    <a:solidFill>
                      <a:prstClr val="black"/>
                    </a:solidFill>
                    <a:latin typeface="Times New Roman"/>
                    <a:ea typeface="Calibri"/>
                  </a:rPr>
                  <a:t>5}</a:t>
                </a:r>
                <a:endParaRPr lang="nl-NL" sz="2880" dirty="0">
                  <a:solidFill>
                    <a:prstClr val="black"/>
                  </a:solidFill>
                  <a:latin typeface="Times New Roman"/>
                  <a:ea typeface="Calibri"/>
                </a:endParaRPr>
              </a:p>
            </p:txBody>
          </p:sp>
        </mc:Choice>
        <mc:Fallback xmlns="">
          <p:sp>
            <p:nvSpPr>
              <p:cNvPr id="178" name="TextBox 177"/>
              <p:cNvSpPr txBox="1">
                <a:spLocks noRot="1" noChangeAspect="1" noMove="1" noResize="1" noEditPoints="1" noAdjustHandles="1" noChangeArrowheads="1" noChangeShapeType="1" noTextEdit="1"/>
              </p:cNvSpPr>
              <p:nvPr/>
            </p:nvSpPr>
            <p:spPr>
              <a:xfrm>
                <a:off x="2027118" y="1932982"/>
                <a:ext cx="10022149" cy="2019014"/>
              </a:xfrm>
              <a:prstGeom prst="rect">
                <a:avLst/>
              </a:prstGeom>
              <a:blipFill>
                <a:blip r:embed="rId3"/>
                <a:stretch>
                  <a:fillRect l="-1338" t="-3323" b="-3927"/>
                </a:stretch>
              </a:blipFill>
            </p:spPr>
            <p:txBody>
              <a:bodyPr/>
              <a:lstStyle/>
              <a:p>
                <a:r>
                  <a:rPr lang="en-US">
                    <a:noFill/>
                  </a:rPr>
                  <a:t> </a:t>
                </a:r>
              </a:p>
            </p:txBody>
          </p:sp>
        </mc:Fallback>
      </mc:AlternateContent>
      <p:sp>
        <p:nvSpPr>
          <p:cNvPr id="4" name="Rectangle 3"/>
          <p:cNvSpPr/>
          <p:nvPr/>
        </p:nvSpPr>
        <p:spPr>
          <a:xfrm>
            <a:off x="5611333" y="428468"/>
            <a:ext cx="2741455"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itchFamily="18" charset="0"/>
              </a:rPr>
              <a:t>LUYỆN TẬP 2</a:t>
            </a:r>
            <a:endParaRPr lang="en-US" sz="3360" b="1" dirty="0">
              <a:solidFill>
                <a:prstClr val="black"/>
              </a:solidFill>
              <a:latin typeface="SVN-A Love Of Thunder" panose="02040603050506020204" pitchFamily="18" charset="0"/>
              <a:cs typeface="Times New Roman" pitchFamily="18" charset="0"/>
            </a:endParaRPr>
          </a:p>
        </p:txBody>
      </p:sp>
    </p:spTree>
    <p:extLst>
      <p:ext uri="{BB962C8B-B14F-4D97-AF65-F5344CB8AC3E}">
        <p14:creationId xmlns:p14="http://schemas.microsoft.com/office/powerpoint/2010/main" val="99851564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178" name="Google Shape;914;p32">
            <a:extLst>
              <a:ext uri="{FF2B5EF4-FFF2-40B4-BE49-F238E27FC236}">
                <a16:creationId xmlns="" xmlns:a16="http://schemas.microsoft.com/office/drawing/2014/main" id="{CDE15A72-B613-4A54-87EC-0AD3EADF5A0D}"/>
              </a:ext>
            </a:extLst>
          </p:cNvPr>
          <p:cNvGrpSpPr/>
          <p:nvPr/>
        </p:nvGrpSpPr>
        <p:grpSpPr>
          <a:xfrm flipH="1">
            <a:off x="4735662" y="1093561"/>
            <a:ext cx="4492801" cy="331810"/>
            <a:chOff x="4345425" y="2175475"/>
            <a:chExt cx="800750" cy="176025"/>
          </a:xfrm>
        </p:grpSpPr>
        <p:sp>
          <p:nvSpPr>
            <p:cNvPr id="179" name="Google Shape;915;p32">
              <a:extLst>
                <a:ext uri="{FF2B5EF4-FFF2-40B4-BE49-F238E27FC236}">
                  <a16:creationId xmlns=""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180" name="Google Shape;916;p32">
              <a:extLst>
                <a:ext uri="{FF2B5EF4-FFF2-40B4-BE49-F238E27FC236}">
                  <a16:creationId xmlns=""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81" name="Google Shape;3682;p80">
            <a:extLst>
              <a:ext uri="{FF2B5EF4-FFF2-40B4-BE49-F238E27FC236}">
                <a16:creationId xmlns=""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82" name="Google Shape;3683;p80">
              <a:extLst>
                <a:ext uri="{FF2B5EF4-FFF2-40B4-BE49-F238E27FC236}">
                  <a16:creationId xmlns=""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3" name="Google Shape;3684;p80">
              <a:extLst>
                <a:ext uri="{FF2B5EF4-FFF2-40B4-BE49-F238E27FC236}">
                  <a16:creationId xmlns=""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4" name="Google Shape;3685;p80">
              <a:extLst>
                <a:ext uri="{FF2B5EF4-FFF2-40B4-BE49-F238E27FC236}">
                  <a16:creationId xmlns=""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5" name="Google Shape;3686;p80">
              <a:extLst>
                <a:ext uri="{FF2B5EF4-FFF2-40B4-BE49-F238E27FC236}">
                  <a16:creationId xmlns=""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6" name="Google Shape;3687;p80">
              <a:extLst>
                <a:ext uri="{FF2B5EF4-FFF2-40B4-BE49-F238E27FC236}">
                  <a16:creationId xmlns=""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7" name="Google Shape;3688;p80">
              <a:extLst>
                <a:ext uri="{FF2B5EF4-FFF2-40B4-BE49-F238E27FC236}">
                  <a16:creationId xmlns=""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8" name="Google Shape;3689;p80">
              <a:extLst>
                <a:ext uri="{FF2B5EF4-FFF2-40B4-BE49-F238E27FC236}">
                  <a16:creationId xmlns=""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9" name="Google Shape;3690;p80">
              <a:extLst>
                <a:ext uri="{FF2B5EF4-FFF2-40B4-BE49-F238E27FC236}">
                  <a16:creationId xmlns=""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0" name="Google Shape;3691;p80">
              <a:extLst>
                <a:ext uri="{FF2B5EF4-FFF2-40B4-BE49-F238E27FC236}">
                  <a16:creationId xmlns=""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1" name="Google Shape;3692;p80">
              <a:extLst>
                <a:ext uri="{FF2B5EF4-FFF2-40B4-BE49-F238E27FC236}">
                  <a16:creationId xmlns=""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2" name="Google Shape;3693;p80">
              <a:extLst>
                <a:ext uri="{FF2B5EF4-FFF2-40B4-BE49-F238E27FC236}">
                  <a16:creationId xmlns=""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3" name="Google Shape;3694;p80">
              <a:extLst>
                <a:ext uri="{FF2B5EF4-FFF2-40B4-BE49-F238E27FC236}">
                  <a16:creationId xmlns=""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4" name="Google Shape;3695;p80">
              <a:extLst>
                <a:ext uri="{FF2B5EF4-FFF2-40B4-BE49-F238E27FC236}">
                  <a16:creationId xmlns=""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5" name="Google Shape;3696;p80">
              <a:extLst>
                <a:ext uri="{FF2B5EF4-FFF2-40B4-BE49-F238E27FC236}">
                  <a16:creationId xmlns=""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6" name="Google Shape;3697;p80">
              <a:extLst>
                <a:ext uri="{FF2B5EF4-FFF2-40B4-BE49-F238E27FC236}">
                  <a16:creationId xmlns=""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7" name="Google Shape;3698;p80">
              <a:extLst>
                <a:ext uri="{FF2B5EF4-FFF2-40B4-BE49-F238E27FC236}">
                  <a16:creationId xmlns=""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8" name="Google Shape;3699;p80">
              <a:extLst>
                <a:ext uri="{FF2B5EF4-FFF2-40B4-BE49-F238E27FC236}">
                  <a16:creationId xmlns=""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9" name="Google Shape;3700;p80">
              <a:extLst>
                <a:ext uri="{FF2B5EF4-FFF2-40B4-BE49-F238E27FC236}">
                  <a16:creationId xmlns=""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0" name="Google Shape;3701;p80">
              <a:extLst>
                <a:ext uri="{FF2B5EF4-FFF2-40B4-BE49-F238E27FC236}">
                  <a16:creationId xmlns=""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1" name="Google Shape;3702;p80">
              <a:extLst>
                <a:ext uri="{FF2B5EF4-FFF2-40B4-BE49-F238E27FC236}">
                  <a16:creationId xmlns=""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2" name="Google Shape;3703;p80">
              <a:extLst>
                <a:ext uri="{FF2B5EF4-FFF2-40B4-BE49-F238E27FC236}">
                  <a16:creationId xmlns=""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3" name="Google Shape;3704;p80">
              <a:extLst>
                <a:ext uri="{FF2B5EF4-FFF2-40B4-BE49-F238E27FC236}">
                  <a16:creationId xmlns=""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4" name="Google Shape;3705;p80">
              <a:extLst>
                <a:ext uri="{FF2B5EF4-FFF2-40B4-BE49-F238E27FC236}">
                  <a16:creationId xmlns=""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5" name="Google Shape;3706;p80">
              <a:extLst>
                <a:ext uri="{FF2B5EF4-FFF2-40B4-BE49-F238E27FC236}">
                  <a16:creationId xmlns=""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6" name="Google Shape;3707;p80">
              <a:extLst>
                <a:ext uri="{FF2B5EF4-FFF2-40B4-BE49-F238E27FC236}">
                  <a16:creationId xmlns=""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7" name="Google Shape;3708;p80">
              <a:extLst>
                <a:ext uri="{FF2B5EF4-FFF2-40B4-BE49-F238E27FC236}">
                  <a16:creationId xmlns=""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8" name="Google Shape;3709;p80">
              <a:extLst>
                <a:ext uri="{FF2B5EF4-FFF2-40B4-BE49-F238E27FC236}">
                  <a16:creationId xmlns=""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9" name="Google Shape;3710;p80">
              <a:extLst>
                <a:ext uri="{FF2B5EF4-FFF2-40B4-BE49-F238E27FC236}">
                  <a16:creationId xmlns=""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0" name="Google Shape;3711;p80">
              <a:extLst>
                <a:ext uri="{FF2B5EF4-FFF2-40B4-BE49-F238E27FC236}">
                  <a16:creationId xmlns=""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1" name="Google Shape;3712;p80">
              <a:extLst>
                <a:ext uri="{FF2B5EF4-FFF2-40B4-BE49-F238E27FC236}">
                  <a16:creationId xmlns=""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2" name="Google Shape;3713;p80">
              <a:extLst>
                <a:ext uri="{FF2B5EF4-FFF2-40B4-BE49-F238E27FC236}">
                  <a16:creationId xmlns=""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3" name="Google Shape;3714;p80">
              <a:extLst>
                <a:ext uri="{FF2B5EF4-FFF2-40B4-BE49-F238E27FC236}">
                  <a16:creationId xmlns=""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4" name="Google Shape;3715;p80">
              <a:extLst>
                <a:ext uri="{FF2B5EF4-FFF2-40B4-BE49-F238E27FC236}">
                  <a16:creationId xmlns=""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5" name="Google Shape;3716;p80">
              <a:extLst>
                <a:ext uri="{FF2B5EF4-FFF2-40B4-BE49-F238E27FC236}">
                  <a16:creationId xmlns=""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6" name="Google Shape;3717;p80">
              <a:extLst>
                <a:ext uri="{FF2B5EF4-FFF2-40B4-BE49-F238E27FC236}">
                  <a16:creationId xmlns=""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7" name="Google Shape;3718;p80">
              <a:extLst>
                <a:ext uri="{FF2B5EF4-FFF2-40B4-BE49-F238E27FC236}">
                  <a16:creationId xmlns=""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8" name="Google Shape;3719;p80">
              <a:extLst>
                <a:ext uri="{FF2B5EF4-FFF2-40B4-BE49-F238E27FC236}">
                  <a16:creationId xmlns=""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9" name="Google Shape;3720;p80">
              <a:extLst>
                <a:ext uri="{FF2B5EF4-FFF2-40B4-BE49-F238E27FC236}">
                  <a16:creationId xmlns=""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0" name="Google Shape;3721;p80">
              <a:extLst>
                <a:ext uri="{FF2B5EF4-FFF2-40B4-BE49-F238E27FC236}">
                  <a16:creationId xmlns=""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1" name="Google Shape;3722;p80">
              <a:extLst>
                <a:ext uri="{FF2B5EF4-FFF2-40B4-BE49-F238E27FC236}">
                  <a16:creationId xmlns=""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2" name="Google Shape;3723;p80">
              <a:extLst>
                <a:ext uri="{FF2B5EF4-FFF2-40B4-BE49-F238E27FC236}">
                  <a16:creationId xmlns=""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3" name="Google Shape;3724;p80">
              <a:extLst>
                <a:ext uri="{FF2B5EF4-FFF2-40B4-BE49-F238E27FC236}">
                  <a16:creationId xmlns=""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4" name="Google Shape;3725;p80">
              <a:extLst>
                <a:ext uri="{FF2B5EF4-FFF2-40B4-BE49-F238E27FC236}">
                  <a16:creationId xmlns=""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5" name="Google Shape;3726;p80">
              <a:extLst>
                <a:ext uri="{FF2B5EF4-FFF2-40B4-BE49-F238E27FC236}">
                  <a16:creationId xmlns=""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6" name="Google Shape;3727;p80">
              <a:extLst>
                <a:ext uri="{FF2B5EF4-FFF2-40B4-BE49-F238E27FC236}">
                  <a16:creationId xmlns=""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7" name="Google Shape;3728;p80">
              <a:extLst>
                <a:ext uri="{FF2B5EF4-FFF2-40B4-BE49-F238E27FC236}">
                  <a16:creationId xmlns=""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8" name="Google Shape;3729;p80">
              <a:extLst>
                <a:ext uri="{FF2B5EF4-FFF2-40B4-BE49-F238E27FC236}">
                  <a16:creationId xmlns=""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9" name="Google Shape;3730;p80">
              <a:extLst>
                <a:ext uri="{FF2B5EF4-FFF2-40B4-BE49-F238E27FC236}">
                  <a16:creationId xmlns=""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0" name="Google Shape;3731;p80">
              <a:extLst>
                <a:ext uri="{FF2B5EF4-FFF2-40B4-BE49-F238E27FC236}">
                  <a16:creationId xmlns=""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1" name="Google Shape;3732;p80">
              <a:extLst>
                <a:ext uri="{FF2B5EF4-FFF2-40B4-BE49-F238E27FC236}">
                  <a16:creationId xmlns=""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2" name="Google Shape;3733;p80">
              <a:extLst>
                <a:ext uri="{FF2B5EF4-FFF2-40B4-BE49-F238E27FC236}">
                  <a16:creationId xmlns=""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3" name="Google Shape;3734;p80">
              <a:extLst>
                <a:ext uri="{FF2B5EF4-FFF2-40B4-BE49-F238E27FC236}">
                  <a16:creationId xmlns=""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4" name="Google Shape;3735;p80">
              <a:extLst>
                <a:ext uri="{FF2B5EF4-FFF2-40B4-BE49-F238E27FC236}">
                  <a16:creationId xmlns=""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5" name="Google Shape;3736;p80">
              <a:extLst>
                <a:ext uri="{FF2B5EF4-FFF2-40B4-BE49-F238E27FC236}">
                  <a16:creationId xmlns=""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6" name="Google Shape;3737;p80">
              <a:extLst>
                <a:ext uri="{FF2B5EF4-FFF2-40B4-BE49-F238E27FC236}">
                  <a16:creationId xmlns=""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7" name="Google Shape;3738;p80">
              <a:extLst>
                <a:ext uri="{FF2B5EF4-FFF2-40B4-BE49-F238E27FC236}">
                  <a16:creationId xmlns=""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8" name="Google Shape;3739;p80">
              <a:extLst>
                <a:ext uri="{FF2B5EF4-FFF2-40B4-BE49-F238E27FC236}">
                  <a16:creationId xmlns=""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9" name="Google Shape;3740;p80">
              <a:extLst>
                <a:ext uri="{FF2B5EF4-FFF2-40B4-BE49-F238E27FC236}">
                  <a16:creationId xmlns=""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0" name="Google Shape;3741;p80">
              <a:extLst>
                <a:ext uri="{FF2B5EF4-FFF2-40B4-BE49-F238E27FC236}">
                  <a16:creationId xmlns=""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1" name="Google Shape;3742;p80">
              <a:extLst>
                <a:ext uri="{FF2B5EF4-FFF2-40B4-BE49-F238E27FC236}">
                  <a16:creationId xmlns=""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2" name="Google Shape;3743;p80">
              <a:extLst>
                <a:ext uri="{FF2B5EF4-FFF2-40B4-BE49-F238E27FC236}">
                  <a16:creationId xmlns=""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3" name="Google Shape;3744;p80">
              <a:extLst>
                <a:ext uri="{FF2B5EF4-FFF2-40B4-BE49-F238E27FC236}">
                  <a16:creationId xmlns=""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4" name="Google Shape;3745;p80">
              <a:extLst>
                <a:ext uri="{FF2B5EF4-FFF2-40B4-BE49-F238E27FC236}">
                  <a16:creationId xmlns=""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5" name="Google Shape;3746;p80">
              <a:extLst>
                <a:ext uri="{FF2B5EF4-FFF2-40B4-BE49-F238E27FC236}">
                  <a16:creationId xmlns=""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6" name="Google Shape;3747;p80">
              <a:extLst>
                <a:ext uri="{FF2B5EF4-FFF2-40B4-BE49-F238E27FC236}">
                  <a16:creationId xmlns=""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7" name="Google Shape;3748;p80">
              <a:extLst>
                <a:ext uri="{FF2B5EF4-FFF2-40B4-BE49-F238E27FC236}">
                  <a16:creationId xmlns=""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8" name="Google Shape;3749;p80">
              <a:extLst>
                <a:ext uri="{FF2B5EF4-FFF2-40B4-BE49-F238E27FC236}">
                  <a16:creationId xmlns=""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9" name="Google Shape;3750;p80">
              <a:extLst>
                <a:ext uri="{FF2B5EF4-FFF2-40B4-BE49-F238E27FC236}">
                  <a16:creationId xmlns=""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p:sp>
        <p:nvSpPr>
          <p:cNvPr id="250" name="Rectangle 249"/>
          <p:cNvSpPr/>
          <p:nvPr/>
        </p:nvSpPr>
        <p:spPr>
          <a:xfrm>
            <a:off x="5612134" y="428468"/>
            <a:ext cx="2739853"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itchFamily="18" charset="0"/>
              </a:rPr>
              <a:t>LUYỆN TẬP 3</a:t>
            </a:r>
            <a:endParaRPr lang="en-US" sz="3360" b="1" dirty="0">
              <a:solidFill>
                <a:prstClr val="black"/>
              </a:solidFill>
              <a:latin typeface="SVN-A Love Of Thunder" panose="02040603050506020204" pitchFamily="18" charset="0"/>
              <a:cs typeface="Times New Roman" pitchFamily="18" charset="0"/>
            </a:endParaRPr>
          </a:p>
        </p:txBody>
      </p:sp>
      <mc:AlternateContent xmlns:mc="http://schemas.openxmlformats.org/markup-compatibility/2006" xmlns:a14="http://schemas.microsoft.com/office/drawing/2010/main">
        <mc:Choice Requires="a14">
          <p:sp>
            <p:nvSpPr>
              <p:cNvPr id="325" name="TextBox 324"/>
              <p:cNvSpPr txBox="1"/>
              <p:nvPr/>
            </p:nvSpPr>
            <p:spPr>
              <a:xfrm>
                <a:off x="473584" y="1345023"/>
                <a:ext cx="14006732" cy="2456057"/>
              </a:xfrm>
              <a:prstGeom prst="rect">
                <a:avLst/>
              </a:prstGeom>
              <a:noFill/>
            </p:spPr>
            <p:txBody>
              <a:bodyPr wrap="square" rtlCol="0">
                <a:spAutoFit/>
              </a:bodyPr>
              <a:lstStyle/>
              <a:p>
                <a:pPr algn="ctr"/>
                <a:endParaRPr lang="en-US" sz="3840" dirty="0">
                  <a:solidFill>
                    <a:prstClr val="black"/>
                  </a:solidFill>
                  <a:latin typeface="Times New Roman" pitchFamily="18" charset="0"/>
                  <a:cs typeface="Times New Roman" pitchFamily="18" charset="0"/>
                </a:endParaRPr>
              </a:p>
              <a:p>
                <a:r>
                  <a:rPr lang="en-US" sz="3840" dirty="0" err="1">
                    <a:solidFill>
                      <a:prstClr val="black"/>
                    </a:solidFill>
                    <a:latin typeface="Times New Roman" pitchFamily="18" charset="0"/>
                    <a:cs typeface="Times New Roman" pitchFamily="18" charset="0"/>
                  </a:rPr>
                  <a:t>Gọi</a:t>
                </a:r>
                <a:r>
                  <a:rPr lang="en-US" sz="3840" dirty="0">
                    <a:solidFill>
                      <a:prstClr val="black"/>
                    </a:solidFill>
                    <a:latin typeface="Times New Roman" pitchFamily="18" charset="0"/>
                    <a:cs typeface="Times New Roman" pitchFamily="18" charset="0"/>
                  </a:rPr>
                  <a:t> M </a:t>
                </a:r>
                <a:r>
                  <a:rPr lang="en-US" sz="3840" dirty="0" err="1">
                    <a:solidFill>
                      <a:prstClr val="black"/>
                    </a:solidFill>
                    <a:latin typeface="Times New Roman" pitchFamily="18" charset="0"/>
                    <a:cs typeface="Times New Roman" pitchFamily="18" charset="0"/>
                  </a:rPr>
                  <a:t>là</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các</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số</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tự</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nhiên</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lớn</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hơn</a:t>
                </a:r>
                <a:r>
                  <a:rPr lang="en-US" sz="3840" dirty="0">
                    <a:solidFill>
                      <a:prstClr val="black"/>
                    </a:solidFill>
                    <a:latin typeface="Times New Roman" pitchFamily="18" charset="0"/>
                    <a:cs typeface="Times New Roman" pitchFamily="18" charset="0"/>
                  </a:rPr>
                  <a:t> 6 </a:t>
                </a:r>
                <a:r>
                  <a:rPr lang="en-US" sz="3840" dirty="0" err="1">
                    <a:solidFill>
                      <a:prstClr val="black"/>
                    </a:solidFill>
                    <a:latin typeface="Times New Roman" pitchFamily="18" charset="0"/>
                    <a:cs typeface="Times New Roman" pitchFamily="18" charset="0"/>
                  </a:rPr>
                  <a:t>và</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nhỏ</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hơn</a:t>
                </a:r>
                <a:r>
                  <a:rPr lang="en-US" sz="3840" dirty="0">
                    <a:solidFill>
                      <a:prstClr val="black"/>
                    </a:solidFill>
                    <a:latin typeface="Times New Roman" pitchFamily="18" charset="0"/>
                    <a:cs typeface="Times New Roman" pitchFamily="18" charset="0"/>
                  </a:rPr>
                  <a:t> 10</a:t>
                </a:r>
              </a:p>
              <a:p>
                <a:r>
                  <a:rPr lang="en-US" sz="3840" dirty="0">
                    <a:solidFill>
                      <a:prstClr val="black"/>
                    </a:solidFill>
                    <a:latin typeface="Times New Roman" pitchFamily="18" charset="0"/>
                    <a:cs typeface="Times New Roman" pitchFamily="18" charset="0"/>
                  </a:rPr>
                  <a:t>a) </a:t>
                </a:r>
                <a:r>
                  <a:rPr lang="en-US" sz="3840" dirty="0" err="1">
                    <a:solidFill>
                      <a:prstClr val="black"/>
                    </a:solidFill>
                    <a:latin typeface="Times New Roman" pitchFamily="18" charset="0"/>
                    <a:cs typeface="Times New Roman" pitchFamily="18" charset="0"/>
                  </a:rPr>
                  <a:t>Thay</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thế</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dấu</a:t>
                </a:r>
                <a:r>
                  <a:rPr lang="en-US" sz="3840" dirty="0">
                    <a:solidFill>
                      <a:prstClr val="black"/>
                    </a:solidFill>
                    <a:latin typeface="Times New Roman" pitchFamily="18" charset="0"/>
                    <a:cs typeface="Times New Roman" pitchFamily="18" charset="0"/>
                  </a:rPr>
                  <a:t> “?” </a:t>
                </a:r>
                <a:r>
                  <a:rPr lang="en-US" sz="3840" dirty="0" err="1">
                    <a:solidFill>
                      <a:prstClr val="black"/>
                    </a:solidFill>
                    <a:latin typeface="Times New Roman" pitchFamily="18" charset="0"/>
                    <a:cs typeface="Times New Roman" pitchFamily="18" charset="0"/>
                  </a:rPr>
                  <a:t>bằng</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dấu</a:t>
                </a:r>
                <a:r>
                  <a:rPr lang="en-US" sz="3840" dirty="0">
                    <a:solidFill>
                      <a:prstClr val="black"/>
                    </a:solidFill>
                    <a:latin typeface="Times New Roman" pitchFamily="18" charset="0"/>
                    <a:cs typeface="Times New Roman" pitchFamily="18" charset="0"/>
                  </a:rPr>
                  <a:t> </a:t>
                </a:r>
                <a14:m>
                  <m:oMath xmlns:m="http://schemas.openxmlformats.org/officeDocument/2006/math">
                    <m:r>
                      <a:rPr lang="en-US" sz="3840" i="1">
                        <a:solidFill>
                          <a:prstClr val="black"/>
                        </a:solidFill>
                        <a:latin typeface="Cambria Math"/>
                        <a:ea typeface="Cambria Math"/>
                        <a:cs typeface="Times New Roman" pitchFamily="18" charset="0"/>
                      </a:rPr>
                      <m:t>∉</m:t>
                    </m:r>
                  </m:oMath>
                </a14:m>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hoặc</a:t>
                </a:r>
                <a:r>
                  <a:rPr lang="en-US" sz="3840" dirty="0">
                    <a:solidFill>
                      <a:prstClr val="black"/>
                    </a:solidFill>
                    <a:latin typeface="Times New Roman" pitchFamily="18" charset="0"/>
                    <a:cs typeface="Times New Roman" pitchFamily="18" charset="0"/>
                  </a:rPr>
                  <a:t> </a:t>
                </a:r>
                <a14:m>
                  <m:oMath xmlns:m="http://schemas.openxmlformats.org/officeDocument/2006/math">
                    <m:r>
                      <a:rPr lang="en-US" sz="3840" i="1">
                        <a:solidFill>
                          <a:prstClr val="black"/>
                        </a:solidFill>
                        <a:latin typeface="Cambria Math"/>
                        <a:ea typeface="Cambria Math"/>
                        <a:cs typeface="Times New Roman" pitchFamily="18" charset="0"/>
                      </a:rPr>
                      <m:t>∉ </m:t>
                    </m:r>
                  </m:oMath>
                </a14:m>
                <a:r>
                  <a:rPr lang="en-US" sz="3840" dirty="0">
                    <a:solidFill>
                      <a:prstClr val="black"/>
                    </a:solidFill>
                    <a:latin typeface="Times New Roman" pitchFamily="18" charset="0"/>
                    <a:cs typeface="Times New Roman" pitchFamily="18" charset="0"/>
                  </a:rPr>
                  <a:t>:   5        M ;    9       M ;  </a:t>
                </a:r>
              </a:p>
              <a:p>
                <a:r>
                  <a:rPr lang="en-US" sz="3840" dirty="0">
                    <a:solidFill>
                      <a:prstClr val="black"/>
                    </a:solidFill>
                    <a:latin typeface="Times New Roman" pitchFamily="18" charset="0"/>
                    <a:cs typeface="Times New Roman" pitchFamily="18" charset="0"/>
                  </a:rPr>
                  <a:t>b) </a:t>
                </a:r>
                <a:r>
                  <a:rPr lang="en-US" sz="3840" dirty="0" err="1">
                    <a:solidFill>
                      <a:prstClr val="black"/>
                    </a:solidFill>
                    <a:latin typeface="Times New Roman" pitchFamily="18" charset="0"/>
                    <a:cs typeface="Times New Roman" pitchFamily="18" charset="0"/>
                  </a:rPr>
                  <a:t>Mô</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tả</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tập</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hợp</a:t>
                </a:r>
                <a:r>
                  <a:rPr lang="en-US" sz="3840" dirty="0">
                    <a:solidFill>
                      <a:prstClr val="black"/>
                    </a:solidFill>
                    <a:latin typeface="Times New Roman" pitchFamily="18" charset="0"/>
                    <a:cs typeface="Times New Roman" pitchFamily="18" charset="0"/>
                  </a:rPr>
                  <a:t> M </a:t>
                </a:r>
                <a:r>
                  <a:rPr lang="en-US" sz="3840" dirty="0" err="1">
                    <a:solidFill>
                      <a:prstClr val="black"/>
                    </a:solidFill>
                    <a:latin typeface="Times New Roman" pitchFamily="18" charset="0"/>
                    <a:cs typeface="Times New Roman" pitchFamily="18" charset="0"/>
                  </a:rPr>
                  <a:t>bằng</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hai</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cách</a:t>
                </a:r>
                <a:r>
                  <a:rPr lang="en-US" sz="3840" dirty="0">
                    <a:solidFill>
                      <a:prstClr val="black"/>
                    </a:solidFill>
                    <a:latin typeface="Times New Roman" pitchFamily="18" charset="0"/>
                    <a:cs typeface="Times New Roman" pitchFamily="18" charset="0"/>
                  </a:rPr>
                  <a:t>.</a:t>
                </a:r>
              </a:p>
            </p:txBody>
          </p:sp>
        </mc:Choice>
        <mc:Fallback xmlns="">
          <p:sp>
            <p:nvSpPr>
              <p:cNvPr id="325" name="TextBox 324"/>
              <p:cNvSpPr txBox="1">
                <a:spLocks noRot="1" noChangeAspect="1" noMove="1" noResize="1" noEditPoints="1" noAdjustHandles="1" noChangeArrowheads="1" noChangeShapeType="1" noTextEdit="1"/>
              </p:cNvSpPr>
              <p:nvPr/>
            </p:nvSpPr>
            <p:spPr>
              <a:xfrm>
                <a:off x="473584" y="1345023"/>
                <a:ext cx="14006732" cy="2456057"/>
              </a:xfrm>
              <a:prstGeom prst="rect">
                <a:avLst/>
              </a:prstGeom>
              <a:blipFill>
                <a:blip r:embed="rId3"/>
                <a:stretch>
                  <a:fillRect l="-1480" b="-9181"/>
                </a:stretch>
              </a:blipFill>
            </p:spPr>
            <p:txBody>
              <a:bodyPr/>
              <a:lstStyle/>
              <a:p>
                <a:r>
                  <a:rPr lang="en-US">
                    <a:noFill/>
                  </a:rPr>
                  <a:t> </a:t>
                </a:r>
              </a:p>
            </p:txBody>
          </p:sp>
        </mc:Fallback>
      </mc:AlternateContent>
      <p:sp>
        <p:nvSpPr>
          <p:cNvPr id="326" name="Rectangle 325"/>
          <p:cNvSpPr/>
          <p:nvPr/>
        </p:nvSpPr>
        <p:spPr>
          <a:xfrm>
            <a:off x="9211580" y="26184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itchFamily="18" charset="0"/>
                <a:cs typeface="Times New Roman" pitchFamily="18" charset="0"/>
              </a:rPr>
              <a:t>?</a:t>
            </a:r>
          </a:p>
        </p:txBody>
      </p:sp>
      <p:sp>
        <p:nvSpPr>
          <p:cNvPr id="327" name="Rectangle 326"/>
          <p:cNvSpPr/>
          <p:nvPr/>
        </p:nvSpPr>
        <p:spPr>
          <a:xfrm>
            <a:off x="11564555" y="26182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80930975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3926" y="3260434"/>
            <a:ext cx="12618720" cy="1590676"/>
          </a:xfrm>
        </p:spPr>
        <p:txBody>
          <a:bodyPr>
            <a:normAutofit/>
          </a:bodyPr>
          <a:lstStyle/>
          <a:p>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a:solidFill>
                  <a:srgbClr val="000000"/>
                </a:solidFill>
                <a:latin typeface="Times New Roman"/>
                <a:ea typeface="Times New Roman"/>
              </a:rPr>
              <a:t>Các</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viết</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tập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hợp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nào</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sau</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đây</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đúng</a:t>
            </a:r>
            <a:r>
              <a:rPr lang="en-US" dirty="0">
                <a:solidFill>
                  <a:srgbClr val="000000"/>
                </a:solidFill>
                <a:latin typeface="Times New Roman"/>
                <a:ea typeface="Times New Roman"/>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374283" y="4976578"/>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50000"/>
              </a:lnSpc>
              <a:spcAft>
                <a:spcPts val="1200"/>
              </a:spcAft>
            </a:pPr>
            <a:r>
              <a:rPr lang="vi-VN" sz="3840" kern="0" dirty="0">
                <a:solidFill>
                  <a:prstClr val="black"/>
                </a:solidFill>
                <a:latin typeface="Times New Roman" panose="02020603050405020304" pitchFamily="18" charset="0"/>
              </a:rPr>
              <a:t>A.</a:t>
            </a:r>
            <a:r>
              <a:rPr lang="en-US" sz="5280">
                <a:solidFill>
                  <a:prstClr val="black"/>
                </a:solidFill>
                <a:latin typeface="Calibri Light"/>
                <a:ea typeface="+mj-ea"/>
                <a:cs typeface="Times New Roman" panose="02020603050405020304" pitchFamily="18" charset="0"/>
              </a:rPr>
              <a:t> </a:t>
            </a:r>
            <a:r>
              <a:rPr lang="en-US" sz="3840">
                <a:solidFill>
                  <a:srgbClr val="000000"/>
                </a:solidFill>
                <a:latin typeface="Times New Roman"/>
                <a:ea typeface="Times New Roman"/>
                <a:cs typeface="Times New Roman"/>
              </a:rPr>
              <a:t>A = [1; 2; 3; 4]     </a:t>
            </a:r>
            <a:endParaRPr lang="en-US" sz="3840">
              <a:latin typeface="Times New Roman"/>
              <a:ea typeface="Calibri"/>
            </a:endParaRPr>
          </a:p>
          <a:p>
            <a:pPr lvl="0">
              <a:defRPr/>
            </a:pPr>
            <a:endParaRPr lang="vi-VN" sz="3840" kern="0" dirty="0">
              <a:solidFill>
                <a:prstClr val="black"/>
              </a:solidFill>
              <a:latin typeface="Times New Roman" panose="02020603050405020304" pitchFamily="18" charset="0"/>
            </a:endParaRPr>
          </a:p>
        </p:txBody>
      </p:sp>
      <p:sp>
        <p:nvSpPr>
          <p:cNvPr id="5" name="Rectangle 4"/>
          <p:cNvSpPr/>
          <p:nvPr/>
        </p:nvSpPr>
        <p:spPr>
          <a:xfrm>
            <a:off x="7398777" y="4927071"/>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B.</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 (1; 2; 3; 4)</a:t>
            </a:r>
            <a:endParaRPr lang="vi-VN" sz="3840" kern="0" dirty="0">
              <a:solidFill>
                <a:prstClr val="black"/>
              </a:solidFill>
              <a:latin typeface="Times New Roman" panose="02020603050405020304" pitchFamily="18" charset="0"/>
            </a:endParaRPr>
          </a:p>
        </p:txBody>
      </p:sp>
      <p:sp>
        <p:nvSpPr>
          <p:cNvPr id="6" name="Rectangle 5"/>
          <p:cNvSpPr/>
          <p:nvPr/>
        </p:nvSpPr>
        <p:spPr>
          <a:xfrm>
            <a:off x="1374283" y="598905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C.</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 1; 2; 3; 4     </a:t>
            </a:r>
            <a:endParaRPr lang="vi-VN" sz="3840" kern="0" dirty="0">
              <a:solidFill>
                <a:prstClr val="black"/>
              </a:solidFill>
              <a:latin typeface="Times New Roman" panose="02020603050405020304" pitchFamily="18" charset="0"/>
            </a:endParaRPr>
          </a:p>
        </p:txBody>
      </p:sp>
      <p:sp>
        <p:nvSpPr>
          <p:cNvPr id="7" name="Rectangle 6"/>
          <p:cNvSpPr/>
          <p:nvPr/>
        </p:nvSpPr>
        <p:spPr>
          <a:xfrm>
            <a:off x="7398777" y="5998944"/>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vi-VN" sz="3840" kern="0" dirty="0">
                <a:solidFill>
                  <a:prstClr val="black"/>
                </a:solidFill>
                <a:latin typeface="Times New Roman" panose="02020603050405020304" pitchFamily="18" charset="0"/>
              </a:rPr>
              <a:t>D.</a:t>
            </a:r>
            <a:r>
              <a:rPr lang="en-US" sz="3840" kern="0" dirty="0">
                <a:solidFill>
                  <a:prstClr val="black"/>
                </a:solidFill>
                <a:latin typeface="Times New Roman" panose="02020603050405020304" pitchFamily="18" charset="0"/>
              </a:rPr>
              <a:t>  </a:t>
            </a:r>
            <a:r>
              <a:rPr lang="en-US" sz="3840" dirty="0">
                <a:latin typeface="Times New Roman"/>
                <a:ea typeface="Calibri"/>
              </a:rPr>
              <a:t>A = {1; 2; 3; 4}</a:t>
            </a:r>
          </a:p>
        </p:txBody>
      </p:sp>
      <p:sp>
        <p:nvSpPr>
          <p:cNvPr id="8" name="Oval 7"/>
          <p:cNvSpPr/>
          <p:nvPr/>
        </p:nvSpPr>
        <p:spPr>
          <a:xfrm>
            <a:off x="7363287" y="6003972"/>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D</a:t>
            </a:r>
          </a:p>
        </p:txBody>
      </p:sp>
      <p:sp>
        <p:nvSpPr>
          <p:cNvPr id="11" name="TextBox 10"/>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272404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443019"/>
            <a:ext cx="12618720" cy="15906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5280" dirty="0">
                <a:solidFill>
                  <a:srgbClr val="000000"/>
                </a:solidFill>
                <a:latin typeface="Times New Roman"/>
                <a:ea typeface="Times New Roman"/>
              </a:rPr>
              <a:t>Cho B = {2; 3; 4; 5}. </a:t>
            </a:r>
            <a:r>
              <a:rPr lang="en-US" sz="5280" dirty="0" err="1">
                <a:solidFill>
                  <a:srgbClr val="000000"/>
                </a:solidFill>
                <a:latin typeface="Times New Roman"/>
                <a:ea typeface="Times New Roman"/>
              </a:rPr>
              <a:t>Chọn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sai</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trong</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các</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sau</a:t>
            </a:r>
            <a:r>
              <a:rPr lang="en-US" sz="5280" dirty="0">
                <a:solidFill>
                  <a:srgbClr val="000000"/>
                </a:solidFill>
                <a:latin typeface="Times New Roman"/>
                <a:ea typeface="Times New Roman"/>
              </a:rPr>
              <a:t>?</a:t>
            </a:r>
            <a:endParaRPr lang="en-US" sz="5280" dirty="0">
              <a:latin typeface="Times New Roman" panose="02020603050405020304" pitchFamily="18" charset="0"/>
              <a:cs typeface="Times New Roman" panose="02020603050405020304" pitchFamily="18" charset="0"/>
            </a:endParaRPr>
          </a:p>
        </p:txBody>
      </p:sp>
      <p:sp>
        <p:nvSpPr>
          <p:cNvPr id="5" name="Rectangle 4"/>
          <p:cNvSpPr/>
          <p:nvPr/>
        </p:nvSpPr>
        <p:spPr>
          <a:xfrm>
            <a:off x="1332269" y="539861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 A. 2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6" name="Rectangle 5"/>
          <p:cNvSpPr/>
          <p:nvPr/>
        </p:nvSpPr>
        <p:spPr>
          <a:xfrm>
            <a:off x="7356764" y="53491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B. 5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7" name="Rectangle 6"/>
          <p:cNvSpPr/>
          <p:nvPr/>
        </p:nvSpPr>
        <p:spPr>
          <a:xfrm>
            <a:off x="1332269" y="6411085"/>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a:ea typeface="Calibri"/>
              </a:rPr>
              <a:t> C.  6 </a:t>
            </a:r>
            <a:r>
              <a:rPr lang="en-US" sz="3840" dirty="0">
                <a:solidFill>
                  <a:prstClr val="black"/>
                </a:solidFill>
                <a:latin typeface="Cambria Math"/>
                <a:ea typeface="Calibri"/>
                <a:cs typeface="Cambria Math"/>
              </a:rPr>
              <a:t>∈</a:t>
            </a:r>
            <a:r>
              <a:rPr lang="en-US" sz="3840" dirty="0">
                <a:solidFill>
                  <a:prstClr val="black"/>
                </a:solidFill>
                <a:latin typeface="Times New Roman"/>
                <a:ea typeface="Calibri"/>
              </a:rPr>
              <a:t> B</a:t>
            </a:r>
            <a:endParaRPr lang="vi-VN" sz="3840" kern="0" dirty="0">
              <a:solidFill>
                <a:prstClr val="black"/>
              </a:solidFill>
              <a:latin typeface="Times New Roman" panose="02020603050405020304" pitchFamily="18" charset="0"/>
            </a:endParaRPr>
          </a:p>
        </p:txBody>
      </p:sp>
      <p:sp>
        <p:nvSpPr>
          <p:cNvPr id="8" name="Rectangle 7"/>
          <p:cNvSpPr/>
          <p:nvPr/>
        </p:nvSpPr>
        <p:spPr>
          <a:xfrm>
            <a:off x="7356764" y="642097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latin typeface="Times New Roman"/>
                <a:ea typeface="Calibri"/>
              </a:rPr>
              <a:t>D. </a:t>
            </a:r>
            <a:r>
              <a:rPr lang="en-US" sz="3840" dirty="0">
                <a:solidFill>
                  <a:srgbClr val="000000"/>
                </a:solidFill>
                <a:latin typeface="Times New Roman"/>
                <a:ea typeface="Times New Roman"/>
              </a:rPr>
              <a:t>1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9" name="Oval 8"/>
          <p:cNvSpPr/>
          <p:nvPr/>
        </p:nvSpPr>
        <p:spPr>
          <a:xfrm>
            <a:off x="1504423" y="6426280"/>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C</a:t>
            </a:r>
          </a:p>
        </p:txBody>
      </p:sp>
      <p:sp>
        <p:nvSpPr>
          <p:cNvPr id="12" name="TextBox 11"/>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387582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510543"/>
            <a:ext cx="12618720" cy="1590676"/>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a:ea typeface="Times New Roman"/>
                <a:cs typeface="Times New Roman"/>
              </a:rPr>
              <a:t>Viết</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tập</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hợp</a:t>
            </a:r>
            <a:r>
              <a:rPr lang="en-US" sz="4800" dirty="0">
                <a:solidFill>
                  <a:srgbClr val="000000"/>
                </a:solidFill>
                <a:latin typeface="Times New Roman"/>
                <a:ea typeface="Times New Roman"/>
                <a:cs typeface="Times New Roman"/>
              </a:rPr>
              <a:t> A </a:t>
            </a:r>
            <a:r>
              <a:rPr lang="en-US" sz="4800" dirty="0" err="1">
                <a:solidFill>
                  <a:srgbClr val="000000"/>
                </a:solidFill>
                <a:latin typeface="Times New Roman"/>
                <a:ea typeface="Times New Roman"/>
                <a:cs typeface="Times New Roman"/>
              </a:rPr>
              <a:t>các</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số</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tự</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nhiên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lớn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5 </a:t>
            </a:r>
            <a:r>
              <a:rPr lang="en-US" sz="4800" dirty="0" err="1">
                <a:solidFill>
                  <a:srgbClr val="000000"/>
                </a:solidFill>
                <a:latin typeface="Times New Roman"/>
                <a:ea typeface="Times New Roman"/>
                <a:cs typeface="Times New Roman"/>
              </a:rPr>
              <a:t>và</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nhỏ</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10.</a:t>
            </a:r>
            <a:endParaRPr lang="en-US" sz="4800" dirty="0">
              <a:latin typeface="Times New Roman"/>
              <a:ea typeface="Calibri"/>
            </a:endParaRPr>
          </a:p>
        </p:txBody>
      </p:sp>
      <p:sp>
        <p:nvSpPr>
          <p:cNvPr id="5" name="Rectangle 4"/>
          <p:cNvSpPr/>
          <p:nvPr/>
        </p:nvSpPr>
        <p:spPr>
          <a:xfrm>
            <a:off x="1332269" y="5252713"/>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en-US" sz="3840" dirty="0">
                <a:latin typeface="Times New Roman"/>
                <a:ea typeface="Calibri"/>
              </a:rPr>
              <a:t>A. A = {6; 7; 8; 9}     </a:t>
            </a:r>
          </a:p>
        </p:txBody>
      </p:sp>
      <p:sp>
        <p:nvSpPr>
          <p:cNvPr id="6" name="Rectangle 5"/>
          <p:cNvSpPr/>
          <p:nvPr/>
        </p:nvSpPr>
        <p:spPr>
          <a:xfrm>
            <a:off x="7356764" y="52032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cs typeface="Times New Roman" panose="02020603050405020304" pitchFamily="18" charset="0"/>
              </a:rPr>
              <a:t>B. </a:t>
            </a:r>
            <a:r>
              <a:rPr lang="en-US" sz="3840" dirty="0">
                <a:solidFill>
                  <a:srgbClr val="000000"/>
                </a:solidFill>
                <a:latin typeface="Times New Roman"/>
                <a:ea typeface="Times New Roman"/>
              </a:rPr>
              <a:t>A = {5; 6; 7; 8; 9}</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32269"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r>
              <a:rPr lang="en-US" sz="3840" dirty="0">
                <a:solidFill>
                  <a:srgbClr val="000000"/>
                </a:solidFill>
                <a:latin typeface="Times New Roman"/>
                <a:ea typeface="Times New Roman"/>
              </a:rPr>
              <a:t>A = {6; 7; 8; 9; 10}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7356764"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D. </a:t>
            </a:r>
            <a:r>
              <a:rPr lang="en-US" sz="3840" dirty="0">
                <a:solidFill>
                  <a:srgbClr val="000000"/>
                </a:solidFill>
                <a:latin typeface="Times New Roman"/>
                <a:ea typeface="Times New Roman"/>
              </a:rPr>
              <a:t>A = {6; 7; 8}</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1332271" y="5307142"/>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A</a:t>
            </a:r>
          </a:p>
        </p:txBody>
      </p:sp>
      <p:sp>
        <p:nvSpPr>
          <p:cNvPr id="12" name="TextBox 11"/>
          <p:cNvSpPr txBox="1"/>
          <p:nvPr/>
        </p:nvSpPr>
        <p:spPr>
          <a:xfrm>
            <a:off x="4026813" y="871022"/>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22257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86750" y="3746654"/>
            <a:ext cx="13357276" cy="15906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3360" b="1" dirty="0" err="1">
                <a:latin typeface="Times New Roman" panose="02020603050405020304" pitchFamily="18" charset="0"/>
                <a:cs typeface="Times New Roman" panose="02020603050405020304" pitchFamily="18" charset="0"/>
              </a:rPr>
              <a:t>Câu</a:t>
            </a:r>
            <a:r>
              <a:rPr lang="en-US" sz="3360" b="1" dirty="0">
                <a:latin typeface="Times New Roman" panose="02020603050405020304" pitchFamily="18" charset="0"/>
                <a:cs typeface="Times New Roman" panose="02020603050405020304" pitchFamily="18" charset="0"/>
              </a:rPr>
              <a:t> </a:t>
            </a:r>
            <a:r>
              <a:rPr lang="en-US" sz="3360" b="1" dirty="0" err="1">
                <a:latin typeface="Times New Roman" panose="02020603050405020304" pitchFamily="18" charset="0"/>
                <a:cs typeface="Times New Roman" panose="02020603050405020304" pitchFamily="18" charset="0"/>
              </a:rPr>
              <a:t>hỏi</a:t>
            </a:r>
            <a:r>
              <a:rPr lang="en-US" sz="3360" b="1" dirty="0">
                <a:latin typeface="Times New Roman" panose="02020603050405020304" pitchFamily="18" charset="0"/>
                <a:cs typeface="Times New Roman" panose="02020603050405020304" pitchFamily="18" charset="0"/>
              </a:rPr>
              <a:t>: </a:t>
            </a:r>
            <a:r>
              <a:rPr lang="en-US" sz="3360" dirty="0" err="1">
                <a:solidFill>
                  <a:srgbClr val="000000"/>
                </a:solidFill>
                <a:latin typeface="Times New Roman"/>
                <a:ea typeface="Times New Roman"/>
                <a:cs typeface="Times New Roman"/>
              </a:rPr>
              <a:t>Viết</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tập</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hợp</a:t>
            </a:r>
            <a:r>
              <a:rPr lang="en-US" sz="3360" dirty="0">
                <a:solidFill>
                  <a:srgbClr val="000000"/>
                </a:solidFill>
                <a:latin typeface="Times New Roman"/>
                <a:ea typeface="Times New Roman"/>
                <a:cs typeface="Times New Roman"/>
              </a:rPr>
              <a:t> P </a:t>
            </a:r>
            <a:r>
              <a:rPr lang="en-US" sz="3360" dirty="0" err="1">
                <a:solidFill>
                  <a:srgbClr val="000000"/>
                </a:solidFill>
                <a:latin typeface="Times New Roman"/>
                <a:ea typeface="Times New Roman"/>
                <a:cs typeface="Times New Roman"/>
              </a:rPr>
              <a:t>các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chữ</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cái</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khác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nhau</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trong</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cụm</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từ</a:t>
            </a:r>
            <a:r>
              <a:rPr lang="en-US" sz="3360" dirty="0">
                <a:solidFill>
                  <a:srgbClr val="000000"/>
                </a:solidFill>
                <a:latin typeface="Times New Roman"/>
                <a:ea typeface="Times New Roman"/>
                <a:cs typeface="Times New Roman"/>
              </a:rPr>
              <a:t>: “HOC SINH”</a:t>
            </a:r>
            <a:endParaRPr lang="en-US" sz="3360" dirty="0">
              <a:latin typeface="Times New Roman"/>
              <a:ea typeface="Calibri"/>
            </a:endParaRPr>
          </a:p>
          <a:p>
            <a:pPr algn="just">
              <a:lnSpc>
                <a:spcPct val="100000"/>
              </a:lnSpc>
              <a:spcBef>
                <a:spcPts val="720"/>
              </a:spcBef>
            </a:pPr>
            <a:endParaRPr lang="en-US" sz="3360" dirty="0">
              <a:solidFill>
                <a:prstClr val="black"/>
              </a:solidFill>
              <a:latin typeface="Times New Roman" panose="02020603050405020304" pitchFamily="18" charset="0"/>
              <a:ea typeface="Times New Roman" panose="02020603050405020304" pitchFamily="18" charset="0"/>
              <a:cs typeface="+mn-cs"/>
            </a:endParaRPr>
          </a:p>
          <a:p>
            <a:endParaRPr lang="en-US" sz="3360" dirty="0">
              <a:latin typeface="Times New Roman" panose="02020603050405020304" pitchFamily="18" charset="0"/>
              <a:cs typeface="Times New Roman" panose="02020603050405020304" pitchFamily="18" charset="0"/>
            </a:endParaRPr>
          </a:p>
        </p:txBody>
      </p:sp>
      <p:sp>
        <p:nvSpPr>
          <p:cNvPr id="3" name="Rectangle 2"/>
          <p:cNvSpPr/>
          <p:nvPr/>
        </p:nvSpPr>
        <p:spPr>
          <a:xfrm>
            <a:off x="1551727" y="537087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5280" dirty="0">
                <a:solidFill>
                  <a:prstClr val="black"/>
                </a:solidFill>
                <a:latin typeface="Calibri Light"/>
                <a:ea typeface="+mj-ea"/>
                <a:cs typeface="Times New Roman" panose="02020603050405020304" pitchFamily="18" charset="0"/>
              </a:rPr>
              <a:t>  </a:t>
            </a:r>
            <a:endParaRPr lang="vi-VN" sz="3840" kern="0" dirty="0">
              <a:solidFill>
                <a:prstClr val="black"/>
              </a:solidFill>
              <a:latin typeface="Times New Roman" panose="02020603050405020304" pitchFamily="18" charset="0"/>
            </a:endParaRPr>
          </a:p>
        </p:txBody>
      </p:sp>
      <p:sp>
        <p:nvSpPr>
          <p:cNvPr id="4" name="Rectangle 3"/>
          <p:cNvSpPr/>
          <p:nvPr/>
        </p:nvSpPr>
        <p:spPr>
          <a:xfrm>
            <a:off x="7534701" y="5337327"/>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mj-lt"/>
            </a:endParaRPr>
          </a:p>
        </p:txBody>
      </p:sp>
      <p:sp>
        <p:nvSpPr>
          <p:cNvPr id="5" name="Rectangle 4"/>
          <p:cNvSpPr/>
          <p:nvPr/>
        </p:nvSpPr>
        <p:spPr>
          <a:xfrm>
            <a:off x="1551727"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76221"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Oval 6"/>
          <p:cNvSpPr/>
          <p:nvPr/>
        </p:nvSpPr>
        <p:spPr>
          <a:xfrm>
            <a:off x="7726621" y="5425301"/>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B</a:t>
            </a:r>
          </a:p>
        </p:txBody>
      </p:sp>
      <p:sp>
        <p:nvSpPr>
          <p:cNvPr id="10" name="Rectangle 9"/>
          <p:cNvSpPr/>
          <p:nvPr/>
        </p:nvSpPr>
        <p:spPr>
          <a:xfrm>
            <a:off x="1569117" y="5255583"/>
            <a:ext cx="6403676"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A. P = {H; O; C; S; I; N; H}     </a:t>
            </a:r>
            <a:endParaRPr lang="en-US" sz="3840" dirty="0">
              <a:latin typeface="Times New Roman"/>
              <a:ea typeface="Calibri"/>
            </a:endParaRPr>
          </a:p>
        </p:txBody>
      </p:sp>
      <p:sp>
        <p:nvSpPr>
          <p:cNvPr id="11" name="Rectangle 10"/>
          <p:cNvSpPr/>
          <p:nvPr/>
        </p:nvSpPr>
        <p:spPr>
          <a:xfrm>
            <a:off x="7744587" y="5465390"/>
            <a:ext cx="5143716" cy="771878"/>
          </a:xfrm>
          <a:prstGeom prst="rect">
            <a:avLst/>
          </a:prstGeom>
        </p:spPr>
        <p:txBody>
          <a:bodyPr wrap="none">
            <a:spAutoFit/>
          </a:bodyPr>
          <a:lstStyle/>
          <a:p>
            <a:pPr algn="just">
              <a:lnSpc>
                <a:spcPct val="115000"/>
              </a:lnSpc>
              <a:spcAft>
                <a:spcPts val="1200"/>
              </a:spcAft>
            </a:pPr>
            <a:r>
              <a:rPr lang="en-US" sz="3840" dirty="0">
                <a:latin typeface="Times New Roman"/>
                <a:ea typeface="Calibri"/>
              </a:rPr>
              <a:t>B. P = {H; O; C; S; I; N}</a:t>
            </a:r>
          </a:p>
        </p:txBody>
      </p:sp>
      <p:sp>
        <p:nvSpPr>
          <p:cNvPr id="12" name="Rectangle 11"/>
          <p:cNvSpPr/>
          <p:nvPr/>
        </p:nvSpPr>
        <p:spPr>
          <a:xfrm>
            <a:off x="2193561" y="6505134"/>
            <a:ext cx="4569841" cy="683264"/>
          </a:xfrm>
          <a:prstGeom prst="rect">
            <a:avLst/>
          </a:prstGeom>
        </p:spPr>
        <p:txBody>
          <a:bodyPr wrap="none">
            <a:spAutoFit/>
          </a:bodyPr>
          <a:lstStyle/>
          <a:p>
            <a:r>
              <a:rPr lang="en-US" sz="3840" dirty="0">
                <a:solidFill>
                  <a:srgbClr val="000000"/>
                </a:solidFill>
                <a:latin typeface="Times New Roman"/>
                <a:ea typeface="Times New Roman"/>
              </a:rPr>
              <a:t>P = {H; C; S; I; N}     </a:t>
            </a:r>
            <a:endParaRPr lang="en-US" sz="3840" dirty="0"/>
          </a:p>
        </p:txBody>
      </p:sp>
      <p:sp>
        <p:nvSpPr>
          <p:cNvPr id="13" name="Rectangle 12"/>
          <p:cNvSpPr/>
          <p:nvPr/>
        </p:nvSpPr>
        <p:spPr>
          <a:xfrm>
            <a:off x="7573586" y="6303087"/>
            <a:ext cx="5376152"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 D. P = {H; O; C; H; I; N}</a:t>
            </a:r>
            <a:endParaRPr lang="en-US" sz="3840" dirty="0">
              <a:latin typeface="Times New Roman"/>
              <a:ea typeface="Calibri"/>
            </a:endParaRPr>
          </a:p>
        </p:txBody>
      </p:sp>
      <p:sp>
        <p:nvSpPr>
          <p:cNvPr id="14" name="TextBox 13"/>
          <p:cNvSpPr txBox="1"/>
          <p:nvPr/>
        </p:nvSpPr>
        <p:spPr>
          <a:xfrm>
            <a:off x="3890477" y="803917"/>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13767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979112" y="3998722"/>
                <a:ext cx="10449481" cy="3637919"/>
              </a:xfrm>
              <a:prstGeom prst="rect">
                <a:avLst/>
              </a:prstGeom>
            </p:spPr>
            <p:txBody>
              <a:bodyPr wrap="square">
                <a:spAutoFit/>
              </a:bodyPr>
              <a:lstStyle/>
              <a:p>
                <a:pPr>
                  <a:lnSpc>
                    <a:spcPct val="150000"/>
                  </a:lnSpc>
                </a:pPr>
                <a:r>
                  <a:rPr lang="en-US" sz="3840">
                    <a:latin typeface="Times New Roman" panose="02020603050405020304" pitchFamily="18" charset="0"/>
                    <a:cs typeface="Times New Roman" panose="02020603050405020304" pitchFamily="18" charset="0"/>
                  </a:rPr>
                  <a:t>1.1. Cho hai tập hợp A = {a, b, c, x, y} và </a:t>
                </a:r>
              </a:p>
              <a:p>
                <a:pPr>
                  <a:lnSpc>
                    <a:spcPct val="150000"/>
                  </a:lnSpc>
                </a:pPr>
                <a:r>
                  <a:rPr lang="en-US" sz="3840">
                    <a:latin typeface="Times New Roman" panose="02020603050405020304" pitchFamily="18" charset="0"/>
                    <a:cs typeface="Times New Roman" panose="02020603050405020304" pitchFamily="18" charset="0"/>
                  </a:rPr>
                  <a:t>B = {b, d, y, t, u, v} . Dùng kí hiệu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hoặc “</a:t>
                </a:r>
                <a14:m>
                  <m:oMath xmlns:m="http://schemas.openxmlformats.org/officeDocument/2006/math">
                    <m:r>
                      <a:rPr lang="en-US" sz="3840">
                        <a:latin typeface="Cambria Math" panose="02040503050406030204" pitchFamily="18" charset="0"/>
                        <a:ea typeface="Cambria Math"/>
                        <a:cs typeface="Times New Roman" pitchFamily="18" charset="0"/>
                      </a:rPr>
                      <m:t> </m:t>
                    </m:r>
                    <m:r>
                      <a:rPr lang="en-US" sz="3840" i="1">
                        <a:latin typeface="Cambria Math"/>
                        <a:ea typeface="Cambria Math"/>
                        <a:cs typeface="Times New Roman" pitchFamily="18" charset="0"/>
                      </a:rPr>
                      <m:t>∉</m:t>
                    </m:r>
                    <m:r>
                      <a:rPr lang="en-US" sz="3840">
                        <a:latin typeface="Cambria Math" panose="02040503050406030204" pitchFamily="18" charset="0"/>
                        <a:ea typeface="Cambria Math"/>
                        <a:cs typeface="Times New Roman" pitchFamily="18" charset="0"/>
                      </a:rPr>
                      <m:t>"</m:t>
                    </m:r>
                  </m:oMath>
                </a14:m>
                <a:r>
                  <a:rPr lang="en-US" sz="3840">
                    <a:latin typeface="Times New Roman" panose="02020603050405020304" pitchFamily="18" charset="0"/>
                    <a:cs typeface="Times New Roman" panose="02020603050405020304" pitchFamily="18" charset="0"/>
                  </a:rPr>
                  <a:t>  để trả lời câu hỏi: Mỗi phần tử a, b, x, u thuộc tập hợp nào và không thuộc tập hợp nào?</a:t>
                </a:r>
              </a:p>
            </p:txBody>
          </p:sp>
        </mc:Choice>
        <mc:Fallback xmlns="">
          <p:sp>
            <p:nvSpPr>
              <p:cNvPr id="5" name="Rectangle 4"/>
              <p:cNvSpPr>
                <a:spLocks noRot="1" noChangeAspect="1" noMove="1" noResize="1" noEditPoints="1" noAdjustHandles="1" noChangeArrowheads="1" noChangeShapeType="1" noTextEdit="1"/>
              </p:cNvSpPr>
              <p:nvPr/>
            </p:nvSpPr>
            <p:spPr>
              <a:xfrm>
                <a:off x="979112" y="3998722"/>
                <a:ext cx="10449481" cy="3637919"/>
              </a:xfrm>
              <a:prstGeom prst="rect">
                <a:avLst/>
              </a:prstGeom>
              <a:blipFill>
                <a:blip r:embed="rId4"/>
                <a:stretch>
                  <a:fillRect l="-1984" b="-3015"/>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626703946"/>
              </p:ext>
            </p:extLst>
          </p:nvPr>
        </p:nvGraphicFramePr>
        <p:xfrm>
          <a:off x="5273040" y="6244646"/>
          <a:ext cx="1097280" cy="342900"/>
        </p:xfrm>
        <a:graphic>
          <a:graphicData uri="http://schemas.openxmlformats.org/presentationml/2006/ole">
            <mc:AlternateContent xmlns:mc="http://schemas.openxmlformats.org/markup-compatibility/2006">
              <mc:Choice xmlns:v="urn:schemas-microsoft-com:vml" Requires="v">
                <p:oleObj spid="_x0000_s7176" name="Equation" r:id="rId5" imgW="914400" imgH="285120" progId="Equation.DSMT4">
                  <p:embed/>
                </p:oleObj>
              </mc:Choice>
              <mc:Fallback>
                <p:oleObj name="Equation" r:id="rId5" imgW="914400" imgH="285120" progId="Equation.DSMT4">
                  <p:embed/>
                  <p:pic>
                    <p:nvPicPr>
                      <p:cNvPr id="0" name=""/>
                      <p:cNvPicPr/>
                      <p:nvPr/>
                    </p:nvPicPr>
                    <p:blipFill>
                      <a:blip r:embed="rId6"/>
                      <a:stretch>
                        <a:fillRect/>
                      </a:stretch>
                    </p:blipFill>
                    <p:spPr>
                      <a:xfrm>
                        <a:off x="5273040" y="6244646"/>
                        <a:ext cx="1097280" cy="342900"/>
                      </a:xfrm>
                      <a:prstGeom prst="rect">
                        <a:avLst/>
                      </a:prstGeom>
                    </p:spPr>
                  </p:pic>
                </p:oleObj>
              </mc:Fallback>
            </mc:AlternateContent>
          </a:graphicData>
        </a:graphic>
      </p:graphicFrame>
      <p:sp>
        <p:nvSpPr>
          <p:cNvPr id="8" name="TextBox 7"/>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extLst>
      <p:ext uri="{BB962C8B-B14F-4D97-AF65-F5344CB8AC3E}">
        <p14:creationId xmlns:p14="http://schemas.microsoft.com/office/powerpoint/2010/main" val="2275925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24128" y="3591954"/>
            <a:ext cx="10505753" cy="1865126"/>
          </a:xfrm>
          <a:prstGeom prst="rect">
            <a:avLst/>
          </a:prstGeom>
        </p:spPr>
        <p:txBody>
          <a:bodyPr wrap="square">
            <a:spAutoFit/>
          </a:bodyPr>
          <a:lstStyle/>
          <a:p>
            <a:r>
              <a:rPr lang="en-US" sz="3840">
                <a:latin typeface="Times New Roman" panose="02020603050405020304" pitchFamily="18" charset="0"/>
                <a:cs typeface="Times New Roman" panose="02020603050405020304" pitchFamily="18" charset="0"/>
              </a:rPr>
              <a:t>1.2. Cho tập hợp U = {x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N | x chia hết cho 3}. Trong các số 3; 5; 6; 0; 7, số nào thuộc và số nào không thuộc tập U ?</a:t>
            </a:r>
          </a:p>
        </p:txBody>
      </p:sp>
      <p:sp>
        <p:nvSpPr>
          <p:cNvPr id="6" name="TextBox 5"/>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extLst>
      <p:ext uri="{BB962C8B-B14F-4D97-AF65-F5344CB8AC3E}">
        <p14:creationId xmlns:p14="http://schemas.microsoft.com/office/powerpoint/2010/main" val="839800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190123" y="3426154"/>
            <a:ext cx="981643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1.3. Bằng cách liệt kê các phần tử, hãy viết các tập hợp sau: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a) Tập hợp K các số tự nhiên nhỏ hơn 7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b) Tập hợp D tên các tháng (dương lịch) có 30 ngày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c) Tập hợp M các chữ cái tiếng Việt trong từ ĐIỆN BIÊN PHỦ</a:t>
            </a:r>
          </a:p>
        </p:txBody>
      </p:sp>
      <p:sp>
        <p:nvSpPr>
          <p:cNvPr id="6" name="Rectangle 2"/>
          <p:cNvSpPr>
            <a:spLocks noChangeArrowheads="1"/>
          </p:cNvSpPr>
          <p:nvPr/>
        </p:nvSpPr>
        <p:spPr bwMode="auto">
          <a:xfrm>
            <a:off x="1975103" y="5312283"/>
            <a:ext cx="121290" cy="55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2" tIns="85698" rIns="74272" bIns="64750" numCol="1" anchor="ctr" anchorCtr="0" compatLnSpc="1">
            <a:prstTxWarp prst="textNoShape">
              <a:avLst/>
            </a:prstTxWarp>
            <a:spAutoFit/>
          </a:bodyPr>
          <a:lstStyle/>
          <a:p>
            <a:endParaRPr lang="en-US" sz="2592"/>
          </a:p>
        </p:txBody>
      </p:sp>
      <p:sp>
        <p:nvSpPr>
          <p:cNvPr id="7" name="Rectangle 5"/>
          <p:cNvSpPr>
            <a:spLocks noChangeArrowheads="1"/>
          </p:cNvSpPr>
          <p:nvPr/>
        </p:nvSpPr>
        <p:spPr bwMode="auto">
          <a:xfrm>
            <a:off x="1975103" y="5602553"/>
            <a:ext cx="7512148" cy="39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sz="2592"/>
          </a:p>
        </p:txBody>
      </p:sp>
      <p:sp>
        <p:nvSpPr>
          <p:cNvPr id="9" name="AutoShape 4" descr="blob:file:///349ddc55-8940-47ee-be9b-86d8cc62da54"/>
          <p:cNvSpPr>
            <a:spLocks noChangeAspect="1" noChangeArrowheads="1"/>
          </p:cNvSpPr>
          <p:nvPr/>
        </p:nvSpPr>
        <p:spPr bwMode="auto">
          <a:xfrm>
            <a:off x="2051303" y="5258121"/>
            <a:ext cx="187804"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2592"/>
          </a:p>
        </p:txBody>
      </p:sp>
      <p:sp>
        <p:nvSpPr>
          <p:cNvPr id="10" name="TextBox 9"/>
          <p:cNvSpPr txBox="1"/>
          <p:nvPr/>
        </p:nvSpPr>
        <p:spPr>
          <a:xfrm>
            <a:off x="4194340" y="979611"/>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extLst>
      <p:ext uri="{BB962C8B-B14F-4D97-AF65-F5344CB8AC3E}">
        <p14:creationId xmlns:p14="http://schemas.microsoft.com/office/powerpoint/2010/main" val="623150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790"/>
        <p:cNvGrpSpPr/>
        <p:nvPr/>
      </p:nvGrpSpPr>
      <p:grpSpPr>
        <a:xfrm>
          <a:off x="0" y="0"/>
          <a:ext cx="0" cy="0"/>
          <a:chOff x="0" y="0"/>
          <a:chExt cx="0" cy="0"/>
        </a:xfrm>
      </p:grpSpPr>
      <p:grpSp>
        <p:nvGrpSpPr>
          <p:cNvPr id="795" name="Google Shape;795;p29"/>
          <p:cNvGrpSpPr/>
          <p:nvPr/>
        </p:nvGrpSpPr>
        <p:grpSpPr>
          <a:xfrm>
            <a:off x="7673726" y="7095955"/>
            <a:ext cx="3697120" cy="513475"/>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sp>
        <p:nvSpPr>
          <p:cNvPr id="3" name="TextBox 2"/>
          <p:cNvSpPr txBox="1"/>
          <p:nvPr/>
        </p:nvSpPr>
        <p:spPr>
          <a:xfrm>
            <a:off x="3524580" y="1049411"/>
            <a:ext cx="7072770" cy="1311128"/>
          </a:xfrm>
          <a:prstGeom prst="rect">
            <a:avLst/>
          </a:prstGeom>
          <a:noFill/>
        </p:spPr>
        <p:txBody>
          <a:bodyPr wrap="none" rtlCol="0">
            <a:spAutoFit/>
          </a:bodyPr>
          <a:lstStyle/>
          <a:p>
            <a:r>
              <a:rPr lang="en-US" sz="7920">
                <a:solidFill>
                  <a:srgbClr val="FF0000"/>
                </a:solidFill>
                <a:latin typeface="SVN-A Love Of Thunder" panose="02040603050506020204" pitchFamily="18" charset="0"/>
              </a:rPr>
              <a:t>BÀI 1: TẬP HỢP</a:t>
            </a:r>
          </a:p>
        </p:txBody>
      </p:sp>
      <p:pic>
        <p:nvPicPr>
          <p:cNvPr id="12" name="Picture 11"/>
          <p:cNvPicPr>
            <a:picLocks noChangeAspect="1"/>
          </p:cNvPicPr>
          <p:nvPr/>
        </p:nvPicPr>
        <p:blipFill>
          <a:blip r:embed="rId4"/>
          <a:stretch>
            <a:fillRect/>
          </a:stretch>
        </p:blipFill>
        <p:spPr>
          <a:xfrm>
            <a:off x="1724410" y="4208417"/>
            <a:ext cx="11898630" cy="2194560"/>
          </a:xfrm>
          <a:prstGeom prst="rect">
            <a:avLst/>
          </a:prstGeom>
        </p:spPr>
      </p:pic>
    </p:spTree>
    <p:extLst>
      <p:ext uri="{BB962C8B-B14F-4D97-AF65-F5344CB8AC3E}">
        <p14:creationId xmlns:p14="http://schemas.microsoft.com/office/powerpoint/2010/main" val="11336363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47418" y="433533"/>
            <a:ext cx="10070944" cy="6298626"/>
          </a:xfrm>
          <a:prstGeom prst="rect">
            <a:avLst/>
          </a:prstGeom>
        </p:spPr>
      </p:pic>
    </p:spTree>
    <p:extLst>
      <p:ext uri="{BB962C8B-B14F-4D97-AF65-F5344CB8AC3E}">
        <p14:creationId xmlns:p14="http://schemas.microsoft.com/office/powerpoint/2010/main" val="1027763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453"/>
        <p:cNvGrpSpPr/>
        <p:nvPr/>
      </p:nvGrpSpPr>
      <p:grpSpPr>
        <a:xfrm>
          <a:off x="0" y="0"/>
          <a:ext cx="0" cy="0"/>
          <a:chOff x="0" y="0"/>
          <a:chExt cx="0" cy="0"/>
        </a:xfrm>
      </p:grpSpPr>
      <p:grpSp>
        <p:nvGrpSpPr>
          <p:cNvPr id="2454" name="Google Shape;2454;p58"/>
          <p:cNvGrpSpPr/>
          <p:nvPr/>
        </p:nvGrpSpPr>
        <p:grpSpPr>
          <a:xfrm>
            <a:off x="4121622" y="4490793"/>
            <a:ext cx="6379925" cy="992483"/>
            <a:chOff x="4319250" y="3137000"/>
            <a:chExt cx="885825" cy="524125"/>
          </a:xfrm>
        </p:grpSpPr>
        <p:sp>
          <p:nvSpPr>
            <p:cNvPr id="2455" name="Google Shape;2455;p58"/>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6" name="Google Shape;2456;p58"/>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7" name="Google Shape;2457;p58"/>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8" name="Google Shape;2458;p58"/>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9" name="Google Shape;2459;p58"/>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0" name="Google Shape;2460;p58"/>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1" name="Google Shape;2461;p58"/>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2" name="Google Shape;2462;p58"/>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3" name="Google Shape;2463;p58"/>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4" name="Google Shape;2464;p58"/>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5" name="Google Shape;2465;p58"/>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grpSp>
        <p:nvGrpSpPr>
          <p:cNvPr id="2466" name="Google Shape;2466;p58"/>
          <p:cNvGrpSpPr/>
          <p:nvPr/>
        </p:nvGrpSpPr>
        <p:grpSpPr>
          <a:xfrm>
            <a:off x="4901453" y="3653128"/>
            <a:ext cx="4819079" cy="817038"/>
            <a:chOff x="5960495" y="2153863"/>
            <a:chExt cx="3534707" cy="495487"/>
          </a:xfrm>
        </p:grpSpPr>
        <p:sp>
          <p:nvSpPr>
            <p:cNvPr id="2467" name="Google Shape;2467;p58"/>
            <p:cNvSpPr/>
            <p:nvPr/>
          </p:nvSpPr>
          <p:spPr>
            <a:xfrm>
              <a:off x="6021446" y="2153863"/>
              <a:ext cx="3259576" cy="220765"/>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8" name="Google Shape;2468;p58"/>
            <p:cNvSpPr/>
            <p:nvPr/>
          </p:nvSpPr>
          <p:spPr>
            <a:xfrm>
              <a:off x="6109832" y="2223513"/>
              <a:ext cx="3185357" cy="19648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9" name="Google Shape;2469;p58"/>
            <p:cNvSpPr/>
            <p:nvPr/>
          </p:nvSpPr>
          <p:spPr>
            <a:xfrm>
              <a:off x="6066337" y="2300001"/>
              <a:ext cx="3428865" cy="152446"/>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0" name="Google Shape;2470;p58"/>
            <p:cNvSpPr/>
            <p:nvPr/>
          </p:nvSpPr>
          <p:spPr>
            <a:xfrm>
              <a:off x="6122301" y="2356770"/>
              <a:ext cx="3065348" cy="127634"/>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1" name="Google Shape;2471;p58"/>
            <p:cNvSpPr/>
            <p:nvPr/>
          </p:nvSpPr>
          <p:spPr>
            <a:xfrm>
              <a:off x="5990023" y="2375009"/>
              <a:ext cx="3315341" cy="274342"/>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2" name="Google Shape;2472;p58"/>
            <p:cNvSpPr/>
            <p:nvPr/>
          </p:nvSpPr>
          <p:spPr>
            <a:xfrm>
              <a:off x="5960495" y="2494207"/>
              <a:ext cx="3260275" cy="120072"/>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3" name="Google Shape;2473;p58"/>
            <p:cNvSpPr/>
            <p:nvPr/>
          </p:nvSpPr>
          <p:spPr>
            <a:xfrm>
              <a:off x="6122301" y="2432390"/>
              <a:ext cx="3021256" cy="185048"/>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sp>
        <p:nvSpPr>
          <p:cNvPr id="2475" name="Google Shape;2475;p58"/>
          <p:cNvSpPr txBox="1">
            <a:spLocks noGrp="1"/>
          </p:cNvSpPr>
          <p:nvPr>
            <p:ph type="ctrTitle"/>
          </p:nvPr>
        </p:nvSpPr>
        <p:spPr>
          <a:prstGeom prst="rect">
            <a:avLst/>
          </a:prstGeom>
        </p:spPr>
        <p:txBody>
          <a:bodyPr spcFirstLastPara="1" vert="horz" wrap="square" lIns="0" tIns="0" rIns="0" bIns="0" rtlCol="0" anchor="ctr" anchorCtr="0">
            <a:noAutofit/>
          </a:bodyPr>
          <a:lstStyle/>
          <a:p>
            <a:r>
              <a:rPr lang="en"/>
              <a:t>Thanks!</a:t>
            </a:r>
            <a:endParaRPr/>
          </a:p>
        </p:txBody>
      </p:sp>
      <p:grpSp>
        <p:nvGrpSpPr>
          <p:cNvPr id="2477" name="Google Shape;2477;p58"/>
          <p:cNvGrpSpPr/>
          <p:nvPr/>
        </p:nvGrpSpPr>
        <p:grpSpPr>
          <a:xfrm>
            <a:off x="6321099" y="2859293"/>
            <a:ext cx="600673" cy="565776"/>
            <a:chOff x="2870687" y="3796508"/>
            <a:chExt cx="375421" cy="353610"/>
          </a:xfrm>
        </p:grpSpPr>
        <p:sp>
          <p:nvSpPr>
            <p:cNvPr id="2478" name="Google Shape;2478;p58"/>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79" name="Google Shape;2479;p58"/>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0" name="Google Shape;2480;p58"/>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1" name="Google Shape;2481;p58"/>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82" name="Google Shape;2482;p58"/>
          <p:cNvGrpSpPr/>
          <p:nvPr/>
        </p:nvGrpSpPr>
        <p:grpSpPr>
          <a:xfrm>
            <a:off x="7012695" y="2859335"/>
            <a:ext cx="596384" cy="565776"/>
            <a:chOff x="3744430" y="3796534"/>
            <a:chExt cx="372740" cy="353610"/>
          </a:xfrm>
        </p:grpSpPr>
        <p:sp>
          <p:nvSpPr>
            <p:cNvPr id="2483" name="Google Shape;2483;p58"/>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84" name="Google Shape;2484;p58"/>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5" name="Google Shape;2485;p58"/>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6" name="Google Shape;2486;p58"/>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7" name="Google Shape;2487;p58"/>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8" name="Google Shape;2488;p58"/>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89" name="Google Shape;2489;p58"/>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0" name="Google Shape;2490;p58"/>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1" name="Google Shape;2491;p58"/>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2" name="Google Shape;2492;p58"/>
          <p:cNvGrpSpPr/>
          <p:nvPr/>
        </p:nvGrpSpPr>
        <p:grpSpPr>
          <a:xfrm>
            <a:off x="7720268" y="2859335"/>
            <a:ext cx="596550" cy="565776"/>
            <a:chOff x="4186663" y="3796534"/>
            <a:chExt cx="372844" cy="353610"/>
          </a:xfrm>
        </p:grpSpPr>
        <p:sp>
          <p:nvSpPr>
            <p:cNvPr id="2493" name="Google Shape;2493;p58"/>
            <p:cNvSpPr/>
            <p:nvPr/>
          </p:nvSpPr>
          <p:spPr>
            <a:xfrm>
              <a:off x="4211025"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94" name="Google Shape;2494;p58"/>
            <p:cNvSpPr/>
            <p:nvPr/>
          </p:nvSpPr>
          <p:spPr>
            <a:xfrm>
              <a:off x="4359824" y="3802104"/>
              <a:ext cx="199683" cy="342522"/>
            </a:xfrm>
            <a:custGeom>
              <a:avLst/>
              <a:gdLst/>
              <a:ahLst/>
              <a:cxnLst/>
              <a:rect l="l" t="t" r="r" b="b"/>
              <a:pathLst>
                <a:path w="7672" h="13160" extrusionOk="0">
                  <a:moveTo>
                    <a:pt x="859" y="1"/>
                  </a:moveTo>
                  <a:cubicBezTo>
                    <a:pt x="574" y="1"/>
                    <a:pt x="286" y="18"/>
                    <a:pt x="1" y="57"/>
                  </a:cubicBezTo>
                  <a:cubicBezTo>
                    <a:pt x="3277" y="486"/>
                    <a:pt x="5725" y="3276"/>
                    <a:pt x="5725" y="6580"/>
                  </a:cubicBezTo>
                  <a:cubicBezTo>
                    <a:pt x="5725" y="9880"/>
                    <a:pt x="3277" y="12670"/>
                    <a:pt x="1" y="13103"/>
                  </a:cubicBezTo>
                  <a:cubicBezTo>
                    <a:pt x="291" y="13141"/>
                    <a:pt x="580" y="13160"/>
                    <a:pt x="864" y="13160"/>
                  </a:cubicBezTo>
                  <a:cubicBezTo>
                    <a:pt x="4278" y="13160"/>
                    <a:pt x="7194" y="10510"/>
                    <a:pt x="7421" y="7009"/>
                  </a:cubicBezTo>
                  <a:cubicBezTo>
                    <a:pt x="7671" y="3216"/>
                    <a:pt x="4663"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95" name="Google Shape;2495;p58"/>
            <p:cNvSpPr/>
            <p:nvPr/>
          </p:nvSpPr>
          <p:spPr>
            <a:xfrm>
              <a:off x="4284370" y="3890988"/>
              <a:ext cx="218241" cy="179564"/>
            </a:xfrm>
            <a:custGeom>
              <a:avLst/>
              <a:gdLst/>
              <a:ahLst/>
              <a:cxnLst/>
              <a:rect l="l" t="t" r="r" b="b"/>
              <a:pathLst>
                <a:path w="8385" h="6899" extrusionOk="0">
                  <a:moveTo>
                    <a:pt x="5479" y="1"/>
                  </a:moveTo>
                  <a:cubicBezTo>
                    <a:pt x="5224" y="1"/>
                    <a:pt x="4967" y="51"/>
                    <a:pt x="4722" y="153"/>
                  </a:cubicBezTo>
                  <a:cubicBezTo>
                    <a:pt x="3998" y="456"/>
                    <a:pt x="3530" y="1163"/>
                    <a:pt x="3530" y="1948"/>
                  </a:cubicBezTo>
                  <a:lnTo>
                    <a:pt x="3530" y="1979"/>
                  </a:lnTo>
                  <a:lnTo>
                    <a:pt x="3435" y="1976"/>
                  </a:lnTo>
                  <a:lnTo>
                    <a:pt x="3431" y="1976"/>
                  </a:lnTo>
                  <a:cubicBezTo>
                    <a:pt x="3234" y="1976"/>
                    <a:pt x="2664" y="1814"/>
                    <a:pt x="2478" y="1754"/>
                  </a:cubicBezTo>
                  <a:cubicBezTo>
                    <a:pt x="1760" y="1508"/>
                    <a:pt x="1112" y="1107"/>
                    <a:pt x="574" y="575"/>
                  </a:cubicBezTo>
                  <a:lnTo>
                    <a:pt x="370" y="375"/>
                  </a:lnTo>
                  <a:cubicBezTo>
                    <a:pt x="357" y="362"/>
                    <a:pt x="341" y="356"/>
                    <a:pt x="325" y="356"/>
                  </a:cubicBezTo>
                  <a:cubicBezTo>
                    <a:pt x="298" y="356"/>
                    <a:pt x="271" y="374"/>
                    <a:pt x="265" y="403"/>
                  </a:cubicBezTo>
                  <a:lnTo>
                    <a:pt x="191" y="681"/>
                  </a:lnTo>
                  <a:cubicBezTo>
                    <a:pt x="1" y="1423"/>
                    <a:pt x="307" y="2208"/>
                    <a:pt x="954" y="2623"/>
                  </a:cubicBezTo>
                  <a:lnTo>
                    <a:pt x="947" y="2623"/>
                  </a:lnTo>
                  <a:cubicBezTo>
                    <a:pt x="817" y="2623"/>
                    <a:pt x="683" y="2609"/>
                    <a:pt x="553" y="2577"/>
                  </a:cubicBezTo>
                  <a:lnTo>
                    <a:pt x="314" y="2521"/>
                  </a:lnTo>
                  <a:cubicBezTo>
                    <a:pt x="309" y="2520"/>
                    <a:pt x="304" y="2519"/>
                    <a:pt x="299" y="2519"/>
                  </a:cubicBezTo>
                  <a:cubicBezTo>
                    <a:pt x="259" y="2519"/>
                    <a:pt x="227" y="2554"/>
                    <a:pt x="236" y="2595"/>
                  </a:cubicBezTo>
                  <a:lnTo>
                    <a:pt x="275" y="2838"/>
                  </a:lnTo>
                  <a:cubicBezTo>
                    <a:pt x="367" y="3376"/>
                    <a:pt x="715" y="3837"/>
                    <a:pt x="1211" y="4066"/>
                  </a:cubicBezTo>
                  <a:cubicBezTo>
                    <a:pt x="1274" y="4090"/>
                    <a:pt x="1257" y="4185"/>
                    <a:pt x="1190" y="4189"/>
                  </a:cubicBezTo>
                  <a:lnTo>
                    <a:pt x="1186" y="4189"/>
                  </a:lnTo>
                  <a:lnTo>
                    <a:pt x="919" y="4203"/>
                  </a:lnTo>
                  <a:cubicBezTo>
                    <a:pt x="873" y="4203"/>
                    <a:pt x="845" y="4256"/>
                    <a:pt x="866" y="4298"/>
                  </a:cubicBezTo>
                  <a:lnTo>
                    <a:pt x="1000" y="4530"/>
                  </a:lnTo>
                  <a:cubicBezTo>
                    <a:pt x="1260" y="4984"/>
                    <a:pt x="1714" y="5297"/>
                    <a:pt x="2235" y="5375"/>
                  </a:cubicBezTo>
                  <a:cubicBezTo>
                    <a:pt x="2291" y="5382"/>
                    <a:pt x="2309" y="5456"/>
                    <a:pt x="2263" y="5487"/>
                  </a:cubicBezTo>
                  <a:cubicBezTo>
                    <a:pt x="1820" y="5818"/>
                    <a:pt x="1306" y="6040"/>
                    <a:pt x="761" y="6135"/>
                  </a:cubicBezTo>
                  <a:lnTo>
                    <a:pt x="173" y="6237"/>
                  </a:lnTo>
                  <a:cubicBezTo>
                    <a:pt x="110" y="6247"/>
                    <a:pt x="99" y="6339"/>
                    <a:pt x="162" y="6360"/>
                  </a:cubicBezTo>
                  <a:lnTo>
                    <a:pt x="718" y="6574"/>
                  </a:lnTo>
                  <a:cubicBezTo>
                    <a:pt x="1281" y="6789"/>
                    <a:pt x="1879" y="6898"/>
                    <a:pt x="2478" y="6898"/>
                  </a:cubicBezTo>
                  <a:cubicBezTo>
                    <a:pt x="5194" y="6898"/>
                    <a:pt x="7414" y="4689"/>
                    <a:pt x="7421" y="1969"/>
                  </a:cubicBezTo>
                  <a:lnTo>
                    <a:pt x="7421" y="1951"/>
                  </a:lnTo>
                  <a:lnTo>
                    <a:pt x="7421" y="1902"/>
                  </a:lnTo>
                  <a:lnTo>
                    <a:pt x="7421" y="1891"/>
                  </a:lnTo>
                  <a:cubicBezTo>
                    <a:pt x="7611" y="1758"/>
                    <a:pt x="7787" y="1610"/>
                    <a:pt x="7949" y="1444"/>
                  </a:cubicBezTo>
                  <a:lnTo>
                    <a:pt x="8343" y="1036"/>
                  </a:lnTo>
                  <a:cubicBezTo>
                    <a:pt x="8384" y="995"/>
                    <a:pt x="8354" y="928"/>
                    <a:pt x="8301" y="928"/>
                  </a:cubicBezTo>
                  <a:cubicBezTo>
                    <a:pt x="8295" y="928"/>
                    <a:pt x="8289" y="929"/>
                    <a:pt x="8283" y="931"/>
                  </a:cubicBezTo>
                  <a:lnTo>
                    <a:pt x="7731" y="1061"/>
                  </a:lnTo>
                  <a:cubicBezTo>
                    <a:pt x="7674" y="1075"/>
                    <a:pt x="7618" y="1089"/>
                    <a:pt x="7558" y="1100"/>
                  </a:cubicBezTo>
                  <a:cubicBezTo>
                    <a:pt x="7554" y="1100"/>
                    <a:pt x="7551" y="1101"/>
                    <a:pt x="7547" y="1101"/>
                  </a:cubicBezTo>
                  <a:cubicBezTo>
                    <a:pt x="7487" y="1101"/>
                    <a:pt x="7456" y="1024"/>
                    <a:pt x="7506" y="987"/>
                  </a:cubicBezTo>
                  <a:cubicBezTo>
                    <a:pt x="7572" y="931"/>
                    <a:pt x="7632" y="875"/>
                    <a:pt x="7688" y="811"/>
                  </a:cubicBezTo>
                  <a:lnTo>
                    <a:pt x="8118" y="343"/>
                  </a:lnTo>
                  <a:cubicBezTo>
                    <a:pt x="8154" y="300"/>
                    <a:pt x="8122" y="236"/>
                    <a:pt x="8072" y="236"/>
                  </a:cubicBezTo>
                  <a:cubicBezTo>
                    <a:pt x="8064" y="236"/>
                    <a:pt x="8056" y="238"/>
                    <a:pt x="8047" y="241"/>
                  </a:cubicBezTo>
                  <a:lnTo>
                    <a:pt x="7449" y="442"/>
                  </a:lnTo>
                  <a:cubicBezTo>
                    <a:pt x="7266" y="502"/>
                    <a:pt x="7080" y="544"/>
                    <a:pt x="6893" y="572"/>
                  </a:cubicBezTo>
                  <a:cubicBezTo>
                    <a:pt x="6890" y="573"/>
                    <a:pt x="6886" y="573"/>
                    <a:pt x="6882" y="573"/>
                  </a:cubicBezTo>
                  <a:cubicBezTo>
                    <a:pt x="6865" y="573"/>
                    <a:pt x="6849" y="566"/>
                    <a:pt x="6837" y="554"/>
                  </a:cubicBezTo>
                  <a:cubicBezTo>
                    <a:pt x="6467" y="191"/>
                    <a:pt x="5977" y="1"/>
                    <a:pt x="5479"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96" name="Google Shape;2496;p58"/>
            <p:cNvSpPr/>
            <p:nvPr/>
          </p:nvSpPr>
          <p:spPr>
            <a:xfrm>
              <a:off x="4186663" y="3796534"/>
              <a:ext cx="372480" cy="353610"/>
            </a:xfrm>
            <a:custGeom>
              <a:avLst/>
              <a:gdLst/>
              <a:ahLst/>
              <a:cxnLst/>
              <a:rect l="l" t="t" r="r" b="b"/>
              <a:pathLst>
                <a:path w="14311" h="13586" extrusionOk="0">
                  <a:moveTo>
                    <a:pt x="7512" y="429"/>
                  </a:moveTo>
                  <a:cubicBezTo>
                    <a:pt x="11024" y="429"/>
                    <a:pt x="13877" y="3283"/>
                    <a:pt x="13877" y="6794"/>
                  </a:cubicBezTo>
                  <a:cubicBezTo>
                    <a:pt x="13877" y="10302"/>
                    <a:pt x="11024" y="13155"/>
                    <a:pt x="7512" y="13155"/>
                  </a:cubicBezTo>
                  <a:cubicBezTo>
                    <a:pt x="4004" y="13155"/>
                    <a:pt x="1151" y="10302"/>
                    <a:pt x="1151" y="6794"/>
                  </a:cubicBezTo>
                  <a:cubicBezTo>
                    <a:pt x="1151" y="3283"/>
                    <a:pt x="4004" y="429"/>
                    <a:pt x="7512" y="429"/>
                  </a:cubicBezTo>
                  <a:close/>
                  <a:moveTo>
                    <a:pt x="7512" y="1"/>
                  </a:moveTo>
                  <a:cubicBezTo>
                    <a:pt x="6205" y="1"/>
                    <a:pt x="4891" y="377"/>
                    <a:pt x="3741" y="1147"/>
                  </a:cubicBezTo>
                  <a:cubicBezTo>
                    <a:pt x="1045" y="2945"/>
                    <a:pt x="0" y="6400"/>
                    <a:pt x="1239" y="9391"/>
                  </a:cubicBezTo>
                  <a:cubicBezTo>
                    <a:pt x="2307" y="11966"/>
                    <a:pt x="4809" y="13586"/>
                    <a:pt x="7510" y="13586"/>
                  </a:cubicBezTo>
                  <a:cubicBezTo>
                    <a:pt x="7950" y="13586"/>
                    <a:pt x="8394" y="13543"/>
                    <a:pt x="8839" y="13454"/>
                  </a:cubicBezTo>
                  <a:cubicBezTo>
                    <a:pt x="12016" y="12825"/>
                    <a:pt x="14307" y="10035"/>
                    <a:pt x="14307" y="6794"/>
                  </a:cubicBezTo>
                  <a:cubicBezTo>
                    <a:pt x="14310" y="4989"/>
                    <a:pt x="13596"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7" name="Google Shape;2497;p58"/>
            <p:cNvSpPr/>
            <p:nvPr/>
          </p:nvSpPr>
          <p:spPr>
            <a:xfrm>
              <a:off x="4277785" y="3885834"/>
              <a:ext cx="231515" cy="189871"/>
            </a:xfrm>
            <a:custGeom>
              <a:avLst/>
              <a:gdLst/>
              <a:ahLst/>
              <a:cxnLst/>
              <a:rect l="l" t="t" r="r" b="b"/>
              <a:pathLst>
                <a:path w="8895" h="7295" extrusionOk="0">
                  <a:moveTo>
                    <a:pt x="5726" y="0"/>
                  </a:moveTo>
                  <a:cubicBezTo>
                    <a:pt x="5464" y="0"/>
                    <a:pt x="5200" y="48"/>
                    <a:pt x="4947" y="147"/>
                  </a:cubicBezTo>
                  <a:cubicBezTo>
                    <a:pt x="4184" y="446"/>
                    <a:pt x="3660" y="1153"/>
                    <a:pt x="3589" y="1970"/>
                  </a:cubicBezTo>
                  <a:cubicBezTo>
                    <a:pt x="3322" y="1917"/>
                    <a:pt x="3054" y="1850"/>
                    <a:pt x="2794" y="1766"/>
                  </a:cubicBezTo>
                  <a:cubicBezTo>
                    <a:pt x="2006" y="1498"/>
                    <a:pt x="1302" y="1027"/>
                    <a:pt x="750" y="404"/>
                  </a:cubicBezTo>
                  <a:cubicBezTo>
                    <a:pt x="718" y="365"/>
                    <a:pt x="672" y="341"/>
                    <a:pt x="627" y="330"/>
                  </a:cubicBezTo>
                  <a:cubicBezTo>
                    <a:pt x="613" y="328"/>
                    <a:pt x="600" y="326"/>
                    <a:pt x="586" y="326"/>
                  </a:cubicBezTo>
                  <a:cubicBezTo>
                    <a:pt x="506" y="326"/>
                    <a:pt x="431" y="371"/>
                    <a:pt x="394" y="446"/>
                  </a:cubicBezTo>
                  <a:cubicBezTo>
                    <a:pt x="64" y="1104"/>
                    <a:pt x="130" y="1889"/>
                    <a:pt x="560" y="2487"/>
                  </a:cubicBezTo>
                  <a:cubicBezTo>
                    <a:pt x="547" y="2485"/>
                    <a:pt x="533" y="2483"/>
                    <a:pt x="520" y="2483"/>
                  </a:cubicBezTo>
                  <a:cubicBezTo>
                    <a:pt x="456" y="2483"/>
                    <a:pt x="393" y="2511"/>
                    <a:pt x="352" y="2561"/>
                  </a:cubicBezTo>
                  <a:cubicBezTo>
                    <a:pt x="324" y="2600"/>
                    <a:pt x="306" y="2645"/>
                    <a:pt x="306" y="2695"/>
                  </a:cubicBezTo>
                  <a:lnTo>
                    <a:pt x="306" y="2761"/>
                  </a:lnTo>
                  <a:cubicBezTo>
                    <a:pt x="306" y="3324"/>
                    <a:pt x="560" y="3856"/>
                    <a:pt x="1000" y="4207"/>
                  </a:cubicBezTo>
                  <a:cubicBezTo>
                    <a:pt x="968" y="4229"/>
                    <a:pt x="943" y="4257"/>
                    <a:pt x="929" y="4288"/>
                  </a:cubicBezTo>
                  <a:cubicBezTo>
                    <a:pt x="905" y="4341"/>
                    <a:pt x="897" y="4401"/>
                    <a:pt x="915" y="4454"/>
                  </a:cubicBezTo>
                  <a:cubicBezTo>
                    <a:pt x="1102" y="5041"/>
                    <a:pt x="1559" y="5506"/>
                    <a:pt x="2143" y="5696"/>
                  </a:cubicBezTo>
                  <a:cubicBezTo>
                    <a:pt x="1619" y="6016"/>
                    <a:pt x="1017" y="6185"/>
                    <a:pt x="401" y="6185"/>
                  </a:cubicBezTo>
                  <a:cubicBezTo>
                    <a:pt x="349" y="6185"/>
                    <a:pt x="292" y="6185"/>
                    <a:pt x="236" y="6181"/>
                  </a:cubicBezTo>
                  <a:cubicBezTo>
                    <a:pt x="231" y="6181"/>
                    <a:pt x="227" y="6181"/>
                    <a:pt x="222" y="6181"/>
                  </a:cubicBezTo>
                  <a:cubicBezTo>
                    <a:pt x="119" y="6181"/>
                    <a:pt x="31" y="6256"/>
                    <a:pt x="14" y="6361"/>
                  </a:cubicBezTo>
                  <a:cubicBezTo>
                    <a:pt x="0" y="6449"/>
                    <a:pt x="43" y="6537"/>
                    <a:pt x="123" y="6582"/>
                  </a:cubicBezTo>
                  <a:cubicBezTo>
                    <a:pt x="930" y="7059"/>
                    <a:pt x="1832" y="7294"/>
                    <a:pt x="2731" y="7294"/>
                  </a:cubicBezTo>
                  <a:cubicBezTo>
                    <a:pt x="3793" y="7294"/>
                    <a:pt x="4851" y="6966"/>
                    <a:pt x="5746" y="6319"/>
                  </a:cubicBezTo>
                  <a:cubicBezTo>
                    <a:pt x="5855" y="6241"/>
                    <a:pt x="5866" y="6086"/>
                    <a:pt x="5774" y="5991"/>
                  </a:cubicBezTo>
                  <a:cubicBezTo>
                    <a:pt x="5732" y="5949"/>
                    <a:pt x="5676" y="5927"/>
                    <a:pt x="5621" y="5927"/>
                  </a:cubicBezTo>
                  <a:cubicBezTo>
                    <a:pt x="5576" y="5927"/>
                    <a:pt x="5531" y="5942"/>
                    <a:pt x="5493" y="5970"/>
                  </a:cubicBezTo>
                  <a:cubicBezTo>
                    <a:pt x="4675" y="6560"/>
                    <a:pt x="3705" y="6864"/>
                    <a:pt x="2726" y="6864"/>
                  </a:cubicBezTo>
                  <a:cubicBezTo>
                    <a:pt x="2163" y="6864"/>
                    <a:pt x="1597" y="6763"/>
                    <a:pt x="1056" y="6558"/>
                  </a:cubicBezTo>
                  <a:cubicBezTo>
                    <a:pt x="1703" y="6442"/>
                    <a:pt x="2312" y="6160"/>
                    <a:pt x="2815" y="5741"/>
                  </a:cubicBezTo>
                  <a:cubicBezTo>
                    <a:pt x="2878" y="5692"/>
                    <a:pt x="2910" y="5611"/>
                    <a:pt x="2896" y="5530"/>
                  </a:cubicBezTo>
                  <a:cubicBezTo>
                    <a:pt x="2875" y="5432"/>
                    <a:pt x="2790" y="5362"/>
                    <a:pt x="2692" y="5358"/>
                  </a:cubicBezTo>
                  <a:cubicBezTo>
                    <a:pt x="2175" y="5344"/>
                    <a:pt x="1707" y="5062"/>
                    <a:pt x="1450" y="4612"/>
                  </a:cubicBezTo>
                  <a:cubicBezTo>
                    <a:pt x="1573" y="4609"/>
                    <a:pt x="1693" y="4591"/>
                    <a:pt x="1809" y="4566"/>
                  </a:cubicBezTo>
                  <a:cubicBezTo>
                    <a:pt x="1900" y="4549"/>
                    <a:pt x="1971" y="4475"/>
                    <a:pt x="1985" y="4380"/>
                  </a:cubicBezTo>
                  <a:cubicBezTo>
                    <a:pt x="1999" y="4274"/>
                    <a:pt x="1928" y="4172"/>
                    <a:pt x="1823" y="4144"/>
                  </a:cubicBezTo>
                  <a:cubicBezTo>
                    <a:pt x="1270" y="4010"/>
                    <a:pt x="852" y="3560"/>
                    <a:pt x="757" y="2997"/>
                  </a:cubicBezTo>
                  <a:lnTo>
                    <a:pt x="757" y="2997"/>
                  </a:lnTo>
                  <a:cubicBezTo>
                    <a:pt x="898" y="3030"/>
                    <a:pt x="1045" y="3048"/>
                    <a:pt x="1190" y="3048"/>
                  </a:cubicBezTo>
                  <a:cubicBezTo>
                    <a:pt x="1215" y="3048"/>
                    <a:pt x="1239" y="3047"/>
                    <a:pt x="1263" y="3046"/>
                  </a:cubicBezTo>
                  <a:cubicBezTo>
                    <a:pt x="1369" y="3043"/>
                    <a:pt x="1457" y="2962"/>
                    <a:pt x="1471" y="2856"/>
                  </a:cubicBezTo>
                  <a:cubicBezTo>
                    <a:pt x="1478" y="2772"/>
                    <a:pt x="1436" y="2691"/>
                    <a:pt x="1362" y="2645"/>
                  </a:cubicBezTo>
                  <a:cubicBezTo>
                    <a:pt x="778" y="2290"/>
                    <a:pt x="496" y="1597"/>
                    <a:pt x="669" y="935"/>
                  </a:cubicBezTo>
                  <a:lnTo>
                    <a:pt x="669" y="935"/>
                  </a:lnTo>
                  <a:cubicBezTo>
                    <a:pt x="1232" y="1491"/>
                    <a:pt x="1911" y="1913"/>
                    <a:pt x="2660" y="2170"/>
                  </a:cubicBezTo>
                  <a:cubicBezTo>
                    <a:pt x="2667" y="2174"/>
                    <a:pt x="3406" y="2402"/>
                    <a:pt x="3684" y="2402"/>
                  </a:cubicBezTo>
                  <a:lnTo>
                    <a:pt x="3790" y="2410"/>
                  </a:lnTo>
                  <a:cubicBezTo>
                    <a:pt x="3792" y="2410"/>
                    <a:pt x="3794" y="2410"/>
                    <a:pt x="3796" y="2410"/>
                  </a:cubicBezTo>
                  <a:cubicBezTo>
                    <a:pt x="3920" y="2410"/>
                    <a:pt x="4022" y="2309"/>
                    <a:pt x="4015" y="2184"/>
                  </a:cubicBezTo>
                  <a:lnTo>
                    <a:pt x="4015" y="2149"/>
                  </a:lnTo>
                  <a:cubicBezTo>
                    <a:pt x="4015" y="1449"/>
                    <a:pt x="4437" y="823"/>
                    <a:pt x="5081" y="559"/>
                  </a:cubicBezTo>
                  <a:cubicBezTo>
                    <a:pt x="5293" y="473"/>
                    <a:pt x="5514" y="431"/>
                    <a:pt x="5734" y="431"/>
                  </a:cubicBezTo>
                  <a:cubicBezTo>
                    <a:pt x="6187" y="431"/>
                    <a:pt x="6631" y="608"/>
                    <a:pt x="6960" y="942"/>
                  </a:cubicBezTo>
                  <a:cubicBezTo>
                    <a:pt x="7000" y="985"/>
                    <a:pt x="7056" y="1007"/>
                    <a:pt x="7114" y="1007"/>
                  </a:cubicBezTo>
                  <a:cubicBezTo>
                    <a:pt x="7123" y="1007"/>
                    <a:pt x="7131" y="1007"/>
                    <a:pt x="7139" y="1006"/>
                  </a:cubicBezTo>
                  <a:cubicBezTo>
                    <a:pt x="7354" y="974"/>
                    <a:pt x="7569" y="925"/>
                    <a:pt x="7776" y="854"/>
                  </a:cubicBezTo>
                  <a:lnTo>
                    <a:pt x="7776" y="854"/>
                  </a:lnTo>
                  <a:cubicBezTo>
                    <a:pt x="7667" y="978"/>
                    <a:pt x="7537" y="1080"/>
                    <a:pt x="7393" y="1160"/>
                  </a:cubicBezTo>
                  <a:cubicBezTo>
                    <a:pt x="7294" y="1213"/>
                    <a:pt x="7252" y="1336"/>
                    <a:pt x="7298" y="1438"/>
                  </a:cubicBezTo>
                  <a:lnTo>
                    <a:pt x="7301" y="1445"/>
                  </a:lnTo>
                  <a:cubicBezTo>
                    <a:pt x="7337" y="1519"/>
                    <a:pt x="7413" y="1570"/>
                    <a:pt x="7493" y="1570"/>
                  </a:cubicBezTo>
                  <a:cubicBezTo>
                    <a:pt x="7501" y="1570"/>
                    <a:pt x="7508" y="1570"/>
                    <a:pt x="7516" y="1569"/>
                  </a:cubicBezTo>
                  <a:cubicBezTo>
                    <a:pt x="7695" y="1551"/>
                    <a:pt x="7868" y="1523"/>
                    <a:pt x="8040" y="1481"/>
                  </a:cubicBezTo>
                  <a:lnTo>
                    <a:pt x="8040" y="1481"/>
                  </a:lnTo>
                  <a:cubicBezTo>
                    <a:pt x="7889" y="1639"/>
                    <a:pt x="7720" y="1783"/>
                    <a:pt x="7540" y="1906"/>
                  </a:cubicBezTo>
                  <a:cubicBezTo>
                    <a:pt x="7484" y="1949"/>
                    <a:pt x="7449" y="2019"/>
                    <a:pt x="7452" y="2089"/>
                  </a:cubicBezTo>
                  <a:lnTo>
                    <a:pt x="7452" y="2103"/>
                  </a:lnTo>
                  <a:lnTo>
                    <a:pt x="7452" y="2146"/>
                  </a:lnTo>
                  <a:lnTo>
                    <a:pt x="7452" y="2167"/>
                  </a:lnTo>
                  <a:cubicBezTo>
                    <a:pt x="7445" y="3324"/>
                    <a:pt x="7016" y="4440"/>
                    <a:pt x="6239" y="5298"/>
                  </a:cubicBezTo>
                  <a:cubicBezTo>
                    <a:pt x="6165" y="5383"/>
                    <a:pt x="6168" y="5513"/>
                    <a:pt x="6249" y="5594"/>
                  </a:cubicBezTo>
                  <a:cubicBezTo>
                    <a:pt x="6291" y="5636"/>
                    <a:pt x="6347" y="5657"/>
                    <a:pt x="6402" y="5657"/>
                  </a:cubicBezTo>
                  <a:cubicBezTo>
                    <a:pt x="6461" y="5657"/>
                    <a:pt x="6520" y="5632"/>
                    <a:pt x="6562" y="5583"/>
                  </a:cubicBezTo>
                  <a:cubicBezTo>
                    <a:pt x="7403" y="4654"/>
                    <a:pt x="7871" y="3444"/>
                    <a:pt x="7878" y="2191"/>
                  </a:cubicBezTo>
                  <a:cubicBezTo>
                    <a:pt x="8262" y="1906"/>
                    <a:pt x="8589" y="1555"/>
                    <a:pt x="8842" y="1153"/>
                  </a:cubicBezTo>
                  <a:cubicBezTo>
                    <a:pt x="8895" y="1062"/>
                    <a:pt x="8877" y="946"/>
                    <a:pt x="8796" y="879"/>
                  </a:cubicBezTo>
                  <a:cubicBezTo>
                    <a:pt x="8758" y="844"/>
                    <a:pt x="8707" y="827"/>
                    <a:pt x="8655" y="827"/>
                  </a:cubicBezTo>
                  <a:cubicBezTo>
                    <a:pt x="8623" y="827"/>
                    <a:pt x="8591" y="834"/>
                    <a:pt x="8561" y="847"/>
                  </a:cubicBezTo>
                  <a:cubicBezTo>
                    <a:pt x="8452" y="900"/>
                    <a:pt x="8339" y="946"/>
                    <a:pt x="8223" y="985"/>
                  </a:cubicBezTo>
                  <a:cubicBezTo>
                    <a:pt x="8339" y="826"/>
                    <a:pt x="8427" y="654"/>
                    <a:pt x="8494" y="467"/>
                  </a:cubicBezTo>
                  <a:cubicBezTo>
                    <a:pt x="8522" y="393"/>
                    <a:pt x="8504" y="305"/>
                    <a:pt x="8452" y="246"/>
                  </a:cubicBezTo>
                  <a:cubicBezTo>
                    <a:pt x="8410" y="200"/>
                    <a:pt x="8351" y="176"/>
                    <a:pt x="8292" y="176"/>
                  </a:cubicBezTo>
                  <a:cubicBezTo>
                    <a:pt x="8256" y="176"/>
                    <a:pt x="8220" y="185"/>
                    <a:pt x="8188" y="203"/>
                  </a:cubicBezTo>
                  <a:cubicBezTo>
                    <a:pt x="7875" y="383"/>
                    <a:pt x="7533" y="506"/>
                    <a:pt x="7182" y="566"/>
                  </a:cubicBezTo>
                  <a:cubicBezTo>
                    <a:pt x="6777" y="196"/>
                    <a:pt x="6255" y="0"/>
                    <a:pt x="572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8" name="Google Shape;2498;p58"/>
          <p:cNvGrpSpPr/>
          <p:nvPr/>
        </p:nvGrpSpPr>
        <p:grpSpPr>
          <a:xfrm rot="-3462324" flipH="1">
            <a:off x="-284426" y="5035226"/>
            <a:ext cx="4389623" cy="1745573"/>
            <a:chOff x="4038775" y="3369325"/>
            <a:chExt cx="1789725" cy="711700"/>
          </a:xfrm>
        </p:grpSpPr>
        <p:sp>
          <p:nvSpPr>
            <p:cNvPr id="2499" name="Google Shape;2499;p5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0" name="Google Shape;2500;p5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1" name="Google Shape;2501;p5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2" name="Google Shape;2502;p5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03" name="Google Shape;2503;p5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4" name="Google Shape;2504;p5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5" name="Google Shape;2505;p5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46280" tIns="146280" rIns="146280" bIns="146280" anchor="ctr" anchorCtr="0">
              <a:noAutofit/>
            </a:bodyPr>
            <a:lstStyle/>
            <a:p>
              <a:endParaRPr sz="2880"/>
            </a:p>
          </p:txBody>
        </p:sp>
        <p:sp>
          <p:nvSpPr>
            <p:cNvPr id="2506" name="Google Shape;2506;p5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7" name="Google Shape;2507;p5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8" name="Google Shape;2508;p5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9" name="Google Shape;2509;p5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46280" tIns="146280" rIns="146280" bIns="146280" anchor="ctr" anchorCtr="0">
              <a:noAutofit/>
            </a:bodyPr>
            <a:lstStyle/>
            <a:p>
              <a:endParaRPr sz="2880"/>
            </a:p>
          </p:txBody>
        </p:sp>
        <p:sp>
          <p:nvSpPr>
            <p:cNvPr id="2510" name="Google Shape;2510;p5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46280" tIns="146280" rIns="146280" bIns="146280" anchor="ctr" anchorCtr="0">
              <a:noAutofit/>
            </a:bodyPr>
            <a:lstStyle/>
            <a:p>
              <a:endParaRPr sz="2880"/>
            </a:p>
          </p:txBody>
        </p:sp>
        <p:sp>
          <p:nvSpPr>
            <p:cNvPr id="2511" name="Google Shape;2511;p5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2" name="Google Shape;2512;p5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3" name="Google Shape;2513;p5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4" name="Google Shape;2514;p5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5" name="Google Shape;2515;p5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6" name="Google Shape;2516;p5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7" name="Google Shape;2517;p5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518" name="Google Shape;2518;p58"/>
          <p:cNvGrpSpPr/>
          <p:nvPr/>
        </p:nvGrpSpPr>
        <p:grpSpPr>
          <a:xfrm>
            <a:off x="957224" y="852436"/>
            <a:ext cx="3075059" cy="522776"/>
            <a:chOff x="1816609" y="3851001"/>
            <a:chExt cx="1093674" cy="222193"/>
          </a:xfrm>
        </p:grpSpPr>
        <p:sp>
          <p:nvSpPr>
            <p:cNvPr id="2519" name="Google Shape;2519;p58"/>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0" name="Google Shape;2520;p58"/>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1" name="Google Shape;2521;p58"/>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2" name="Google Shape;2522;p58"/>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3" name="Google Shape;2523;p58"/>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4" name="Google Shape;2524;p58"/>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5" name="Google Shape;2525;p58"/>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6" name="Google Shape;2526;p58"/>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7" name="Google Shape;2527;p58"/>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28" name="Google Shape;2528;p58"/>
          <p:cNvGrpSpPr/>
          <p:nvPr/>
        </p:nvGrpSpPr>
        <p:grpSpPr>
          <a:xfrm>
            <a:off x="11559104" y="7115372"/>
            <a:ext cx="2792933" cy="368276"/>
            <a:chOff x="1394800" y="3522000"/>
            <a:chExt cx="1048650" cy="138275"/>
          </a:xfrm>
        </p:grpSpPr>
        <p:sp>
          <p:nvSpPr>
            <p:cNvPr id="2529" name="Google Shape;2529;p5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0" name="Google Shape;2530;p5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1" name="Google Shape;2531;p5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2" name="Google Shape;2532;p5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3" name="Google Shape;2533;p5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4" name="Google Shape;2534;p5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5" name="Google Shape;2535;p5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6" name="Google Shape;2536;p5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7" name="Google Shape;2537;p5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38" name="Google Shape;2538;p58"/>
          <p:cNvGrpSpPr/>
          <p:nvPr/>
        </p:nvGrpSpPr>
        <p:grpSpPr>
          <a:xfrm rot="514806">
            <a:off x="11391871" y="2707244"/>
            <a:ext cx="1788898" cy="1402273"/>
            <a:chOff x="378575" y="1776375"/>
            <a:chExt cx="737425" cy="578050"/>
          </a:xfrm>
        </p:grpSpPr>
        <p:sp>
          <p:nvSpPr>
            <p:cNvPr id="2539" name="Google Shape;2539;p5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0" name="Google Shape;2540;p5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1" name="Google Shape;2541;p5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2" name="Google Shape;2542;p5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3" name="Google Shape;2543;p5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4" name="Google Shape;2544;p5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5" name="Google Shape;2545;p5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6" name="Google Shape;2546;p5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7" name="Google Shape;2547;p5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8" name="Google Shape;2548;p5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9" name="Google Shape;2549;p5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50" name="Google Shape;2550;p5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51" name="Google Shape;2551;p58"/>
          <p:cNvGrpSpPr/>
          <p:nvPr/>
        </p:nvGrpSpPr>
        <p:grpSpPr>
          <a:xfrm rot="-130633" flipH="1">
            <a:off x="4798294" y="2131233"/>
            <a:ext cx="5368901" cy="368266"/>
            <a:chOff x="4345425" y="2175475"/>
            <a:chExt cx="800750" cy="176025"/>
          </a:xfrm>
        </p:grpSpPr>
        <p:sp>
          <p:nvSpPr>
            <p:cNvPr id="2552" name="Google Shape;2552;p5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2553" name="Google Shape;2553;p5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Tree>
    <p:extLst>
      <p:ext uri="{BB962C8B-B14F-4D97-AF65-F5344CB8AC3E}">
        <p14:creationId xmlns:p14="http://schemas.microsoft.com/office/powerpoint/2010/main" val="325692056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322;p51">
            <a:extLst>
              <a:ext uri="{FF2B5EF4-FFF2-40B4-BE49-F238E27FC236}">
                <a16:creationId xmlns=""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 xmlns:a16="http://schemas.microsoft.com/office/drawing/2014/main" id="{6BE211D9-A637-48FF-A553-68217B608C82}"/>
              </a:ext>
            </a:extLst>
          </p:cNvPr>
          <p:cNvGrpSpPr/>
          <p:nvPr/>
        </p:nvGrpSpPr>
        <p:grpSpPr>
          <a:xfrm>
            <a:off x="310579" y="2"/>
            <a:ext cx="3364438" cy="2088540"/>
            <a:chOff x="194111" y="0"/>
            <a:chExt cx="1915477" cy="1402535"/>
          </a:xfrm>
        </p:grpSpPr>
        <p:sp>
          <p:nvSpPr>
            <p:cNvPr id="20" name="Google Shape;1330;p51">
              <a:extLst>
                <a:ext uri="{FF2B5EF4-FFF2-40B4-BE49-F238E27FC236}">
                  <a16:creationId xmlns=""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p>
          </p:txBody>
        </p:sp>
        <p:sp>
          <p:nvSpPr>
            <p:cNvPr id="21" name="Google Shape;1331;p51">
              <a:extLst>
                <a:ext uri="{FF2B5EF4-FFF2-40B4-BE49-F238E27FC236}">
                  <a16:creationId xmlns=""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p>
          </p:txBody>
        </p:sp>
      </p:grpSp>
      <p:pic>
        <p:nvPicPr>
          <p:cNvPr id="22" name="Picture 2" descr="Tongue Frog Sticker by Fruit by the Foot for iOS &amp; Android | GIPHY">
            <a:extLst>
              <a:ext uri="{FF2B5EF4-FFF2-40B4-BE49-F238E27FC236}">
                <a16:creationId xmlns="" xmlns:a16="http://schemas.microsoft.com/office/drawing/2014/main" id="{6726A419-03F0-45E2-9BC3-093F80E1112D}"/>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476" y="-136383"/>
            <a:ext cx="2134261" cy="213426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Nhóm 22">
            <a:extLst>
              <a:ext uri="{FF2B5EF4-FFF2-40B4-BE49-F238E27FC236}">
                <a16:creationId xmlns="" xmlns:a16="http://schemas.microsoft.com/office/drawing/2014/main" id="{05D82EDD-2EA4-466D-B44B-7ED7ACB2C928}"/>
              </a:ext>
            </a:extLst>
          </p:cNvPr>
          <p:cNvGrpSpPr/>
          <p:nvPr/>
        </p:nvGrpSpPr>
        <p:grpSpPr>
          <a:xfrm>
            <a:off x="920477" y="1299195"/>
            <a:ext cx="1945403" cy="573088"/>
            <a:chOff x="135275" y="1055962"/>
            <a:chExt cx="1717449" cy="505937"/>
          </a:xfrm>
        </p:grpSpPr>
        <p:grpSp>
          <p:nvGrpSpPr>
            <p:cNvPr id="24" name="Google Shape;1018;p41">
              <a:extLst>
                <a:ext uri="{FF2B5EF4-FFF2-40B4-BE49-F238E27FC236}">
                  <a16:creationId xmlns=""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sp>
            <p:nvSpPr>
              <p:cNvPr id="27" name="Google Shape;1020;p41">
                <a:extLst>
                  <a:ext uri="{FF2B5EF4-FFF2-40B4-BE49-F238E27FC236}">
                    <a16:creationId xmlns=""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sp>
            <p:nvSpPr>
              <p:cNvPr id="28" name="Google Shape;1021;p41">
                <a:extLst>
                  <a:ext uri="{FF2B5EF4-FFF2-40B4-BE49-F238E27FC236}">
                    <a16:creationId xmlns=""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grpSp>
        <p:sp>
          <p:nvSpPr>
            <p:cNvPr id="25" name="Hộp Văn bản 24">
              <a:extLst>
                <a:ext uri="{FF2B5EF4-FFF2-40B4-BE49-F238E27FC236}">
                  <a16:creationId xmlns="" xmlns:a16="http://schemas.microsoft.com/office/drawing/2014/main" id="{900A6A7A-E6D1-4514-81E3-470A28233394}"/>
                </a:ext>
              </a:extLst>
            </p:cNvPr>
            <p:cNvSpPr txBox="1"/>
            <p:nvPr/>
          </p:nvSpPr>
          <p:spPr>
            <a:xfrm>
              <a:off x="135275" y="1132592"/>
              <a:ext cx="1717449" cy="429307"/>
            </a:xfrm>
            <a:prstGeom prst="rect">
              <a:avLst/>
            </a:prstGeom>
            <a:noFill/>
          </p:spPr>
          <p:txBody>
            <a:bodyPr wrap="square" rtlCol="0">
              <a:spAutoFit/>
            </a:bodyPr>
            <a:lstStyle/>
            <a:p>
              <a:pPr algn="ctr" defTabSz="1463004">
                <a:defRPr/>
              </a:pPr>
              <a:r>
                <a:rPr lang="en-US" sz="2560" kern="0">
                  <a:latin typeface="Patrick Hand" panose="00000500000000000000" pitchFamily="2" charset="0"/>
                </a:rPr>
                <a:t>Quan sát</a:t>
              </a:r>
              <a:endParaRPr lang="vi-VN" sz="2560" kern="0">
                <a:latin typeface="Patrick Hand" panose="00000500000000000000" pitchFamily="2" charset="0"/>
              </a:endParaRPr>
            </a:p>
          </p:txBody>
        </p:sp>
      </p:grpSp>
      <p:sp>
        <p:nvSpPr>
          <p:cNvPr id="29" name="Hộp Văn bản 28">
            <a:extLst>
              <a:ext uri="{FF2B5EF4-FFF2-40B4-BE49-F238E27FC236}">
                <a16:creationId xmlns="" xmlns:a16="http://schemas.microsoft.com/office/drawing/2014/main" id="{39BC8E20-838B-4916-9E76-0694F51E33E6}"/>
              </a:ext>
            </a:extLst>
          </p:cNvPr>
          <p:cNvSpPr txBox="1"/>
          <p:nvPr/>
        </p:nvSpPr>
        <p:spPr>
          <a:xfrm>
            <a:off x="5703026" y="302884"/>
            <a:ext cx="4591049" cy="609398"/>
          </a:xfrm>
          <a:prstGeom prst="rect">
            <a:avLst/>
          </a:prstGeom>
          <a:noFill/>
        </p:spPr>
        <p:txBody>
          <a:bodyPr wrap="square" rtlCol="0">
            <a:spAutoFit/>
          </a:bodyPr>
          <a:lstStyle/>
          <a:p>
            <a:r>
              <a:rPr lang="en-US" sz="3360">
                <a:latin typeface="Times New Roman" panose="02020603050405020304" pitchFamily="18" charset="0"/>
                <a:cs typeface="Times New Roman" panose="02020603050405020304" pitchFamily="18" charset="0"/>
              </a:rPr>
              <a:t>Quan sát hình vẽ sau ?</a:t>
            </a:r>
            <a:endParaRPr lang="vi-VN" sz="336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9760466" y="4540997"/>
            <a:ext cx="4202825" cy="2839746"/>
          </a:xfrm>
          <a:prstGeom prst="rect">
            <a:avLst/>
          </a:prstGeom>
        </p:spPr>
      </p:pic>
      <p:pic>
        <p:nvPicPr>
          <p:cNvPr id="3" name="Picture 2"/>
          <p:cNvPicPr>
            <a:picLocks noChangeAspect="1"/>
          </p:cNvPicPr>
          <p:nvPr/>
        </p:nvPicPr>
        <p:blipFill rotWithShape="1">
          <a:blip r:embed="rId4"/>
          <a:srcRect t="11706" r="5112"/>
          <a:stretch/>
        </p:blipFill>
        <p:spPr>
          <a:xfrm>
            <a:off x="9687913" y="1822168"/>
            <a:ext cx="4033019" cy="2349932"/>
          </a:xfrm>
          <a:prstGeom prst="rect">
            <a:avLst/>
          </a:prstGeom>
        </p:spPr>
      </p:pic>
      <p:sp>
        <p:nvSpPr>
          <p:cNvPr id="31" name="Rectangle 30">
            <a:extLst>
              <a:ext uri="{FF2B5EF4-FFF2-40B4-BE49-F238E27FC236}">
                <a16:creationId xmlns="" xmlns:a16="http://schemas.microsoft.com/office/drawing/2014/main" id="{A6E6039C-53DD-416A-9FB2-15D08AB638AE}"/>
              </a:ext>
            </a:extLst>
          </p:cNvPr>
          <p:cNvSpPr/>
          <p:nvPr/>
        </p:nvSpPr>
        <p:spPr>
          <a:xfrm>
            <a:off x="1407830" y="4116889"/>
            <a:ext cx="2787815" cy="1289007"/>
          </a:xfrm>
          <a:prstGeom prst="rect">
            <a:avLst/>
          </a:prstGeom>
        </p:spPr>
        <p:txBody>
          <a:bodyPr wrap="square">
            <a:spAutoFit/>
          </a:bodyPr>
          <a:lstStyle/>
          <a:p>
            <a:pPr algn="ctr"/>
            <a:r>
              <a:rPr lang="nl-NL" sz="2592" dirty="0">
                <a:latin typeface="Arial" panose="020B0604020202020204" pitchFamily="34" charset="0"/>
                <a:ea typeface="Times New Roman" panose="02020603050405020304" pitchFamily="18" charset="0"/>
                <a:cs typeface="Arial" panose="020B0604020202020204" pitchFamily="34" charset="0"/>
              </a:rPr>
              <a:t>Tập hợp những cái bàn trong lớp học</a:t>
            </a:r>
            <a:endParaRPr lang="en-US" sz="2592" dirty="0">
              <a:latin typeface="Arial" panose="020B0604020202020204" pitchFamily="34" charset="0"/>
              <a:ea typeface="Times New Roman" panose="02020603050405020304" pitchFamily="18" charset="0"/>
              <a:cs typeface="Arial" panose="020B0604020202020204" pitchFamily="34" charset="0"/>
            </a:endParaRPr>
          </a:p>
        </p:txBody>
      </p:sp>
      <p:sp>
        <p:nvSpPr>
          <p:cNvPr id="32" name="Rectangle 31">
            <a:extLst>
              <a:ext uri="{FF2B5EF4-FFF2-40B4-BE49-F238E27FC236}">
                <a16:creationId xmlns="" xmlns:a16="http://schemas.microsoft.com/office/drawing/2014/main" id="{F892C87C-77C1-4A47-8173-2C4D1FA30ADB}"/>
              </a:ext>
            </a:extLst>
          </p:cNvPr>
          <p:cNvSpPr/>
          <p:nvPr/>
        </p:nvSpPr>
        <p:spPr>
          <a:xfrm>
            <a:off x="5375119" y="4116890"/>
            <a:ext cx="3205872" cy="890115"/>
          </a:xfrm>
          <a:prstGeom prst="rect">
            <a:avLst/>
          </a:prstGeom>
        </p:spPr>
        <p:txBody>
          <a:bodyPr wrap="square">
            <a:spAutoFit/>
          </a:bodyPr>
          <a:lstStyle/>
          <a:p>
            <a:pPr algn="ctr"/>
            <a:r>
              <a:rPr lang="nl-NL" sz="2592" dirty="0">
                <a:latin typeface="Arial" panose="020B0604020202020204" pitchFamily="34" charset="0"/>
                <a:ea typeface="Times New Roman" panose="02020603050405020304" pitchFamily="18" charset="0"/>
                <a:cs typeface="Arial" panose="020B0604020202020204" pitchFamily="34" charset="0"/>
              </a:rPr>
              <a:t>Tập hợp các cây trong sân trường.</a:t>
            </a:r>
            <a:endParaRPr lang="en-US" sz="2592" dirty="0">
              <a:latin typeface="Arial" panose="020B0604020202020204" pitchFamily="34" charset="0"/>
              <a:ea typeface="Times New Roman" panose="02020603050405020304" pitchFamily="18" charset="0"/>
              <a:cs typeface="Arial" panose="020B0604020202020204" pitchFamily="34" charset="0"/>
            </a:endParaRPr>
          </a:p>
        </p:txBody>
      </p:sp>
      <p:sp>
        <p:nvSpPr>
          <p:cNvPr id="35" name="Rectangle 34">
            <a:extLst>
              <a:ext uri="{FF2B5EF4-FFF2-40B4-BE49-F238E27FC236}">
                <a16:creationId xmlns="" xmlns:a16="http://schemas.microsoft.com/office/drawing/2014/main" id="{E8CB44CC-39E7-4971-89C8-2C76DBE72770}"/>
              </a:ext>
            </a:extLst>
          </p:cNvPr>
          <p:cNvSpPr/>
          <p:nvPr/>
        </p:nvSpPr>
        <p:spPr>
          <a:xfrm>
            <a:off x="5596791" y="7139135"/>
            <a:ext cx="2762528" cy="890115"/>
          </a:xfrm>
          <a:prstGeom prst="rect">
            <a:avLst/>
          </a:prstGeom>
        </p:spPr>
        <p:txBody>
          <a:bodyPr wrap="square">
            <a:spAutoFit/>
          </a:bodyPr>
          <a:lstStyle/>
          <a:p>
            <a:pPr algn="ctr"/>
            <a:r>
              <a:rPr lang="nl-NL" sz="2592">
                <a:latin typeface="Arial" panose="020B0604020202020204" pitchFamily="34" charset="0"/>
                <a:ea typeface="Times New Roman" panose="02020603050405020304" pitchFamily="18" charset="0"/>
                <a:cs typeface="Arial" panose="020B0604020202020204" pitchFamily="34" charset="0"/>
              </a:rPr>
              <a:t>Tập hợp học sinh lớp 6A</a:t>
            </a:r>
            <a:endParaRPr lang="en-US" sz="2592"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 xmlns:a16="http://schemas.microsoft.com/office/drawing/2014/main" id="{4FA72E2D-F8FD-4251-B3DF-ED42C15616BB}"/>
              </a:ext>
            </a:extLst>
          </p:cNvPr>
          <p:cNvSpPr/>
          <p:nvPr/>
        </p:nvSpPr>
        <p:spPr>
          <a:xfrm>
            <a:off x="1443268" y="7041073"/>
            <a:ext cx="3195333" cy="890115"/>
          </a:xfrm>
          <a:prstGeom prst="rect">
            <a:avLst/>
          </a:prstGeom>
        </p:spPr>
        <p:txBody>
          <a:bodyPr wrap="square">
            <a:spAutoFit/>
          </a:bodyPr>
          <a:lstStyle/>
          <a:p>
            <a:pPr algn="ctr"/>
            <a:r>
              <a:rPr lang="en-US" sz="2592" dirty="0">
                <a:latin typeface="Arial" panose="020B0604020202020204" pitchFamily="34" charset="0"/>
                <a:ea typeface="Times New Roman" panose="02020603050405020304" pitchFamily="18" charset="0"/>
                <a:cs typeface="Arial" panose="020B0604020202020204" pitchFamily="34" charset="0"/>
              </a:rPr>
              <a:t>Tập hợp các số tự nhiên nhỏ hơn 4</a:t>
            </a:r>
            <a:endParaRPr lang="en-US" sz="2592" dirty="0">
              <a:latin typeface="Arial" panose="020B0604020202020204" pitchFamily="34" charset="0"/>
              <a:cs typeface="Arial" panose="020B0604020202020204" pitchFamily="34" charset="0"/>
            </a:endParaRPr>
          </a:p>
        </p:txBody>
      </p:sp>
      <p:pic>
        <p:nvPicPr>
          <p:cNvPr id="37" name="Picture 36" descr="Địa chỉ thanh lý bàn học cũ tại Hà Nội">
            <a:extLst>
              <a:ext uri="{FF2B5EF4-FFF2-40B4-BE49-F238E27FC236}">
                <a16:creationId xmlns="" xmlns:a16="http://schemas.microsoft.com/office/drawing/2014/main" id="{311C145A-20C1-4F99-8A5B-F8AC849948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3268" y="2088541"/>
            <a:ext cx="2752376" cy="1867836"/>
          </a:xfrm>
          <a:custGeom>
            <a:avLst/>
            <a:gdLst>
              <a:gd name="connsiteX0" fmla="*/ 0 w 2293647"/>
              <a:gd name="connsiteY0" fmla="*/ 0 h 1556530"/>
              <a:gd name="connsiteX1" fmla="*/ 2072259 w 2293647"/>
              <a:gd name="connsiteY1" fmla="*/ 0 h 1556530"/>
              <a:gd name="connsiteX2" fmla="*/ 2293647 w 2293647"/>
              <a:gd name="connsiteY2" fmla="*/ 221388 h 1556530"/>
              <a:gd name="connsiteX3" fmla="*/ 2293647 w 2293647"/>
              <a:gd name="connsiteY3" fmla="*/ 1556530 h 1556530"/>
              <a:gd name="connsiteX4" fmla="*/ 250919 w 2293647"/>
              <a:gd name="connsiteY4" fmla="*/ 1556530 h 1556530"/>
              <a:gd name="connsiteX5" fmla="*/ 0 w 2293647"/>
              <a:gd name="connsiteY5" fmla="*/ 1305611 h 155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647" h="1556530">
                <a:moveTo>
                  <a:pt x="0" y="0"/>
                </a:moveTo>
                <a:lnTo>
                  <a:pt x="2072259" y="0"/>
                </a:lnTo>
                <a:lnTo>
                  <a:pt x="2293647" y="221388"/>
                </a:lnTo>
                <a:lnTo>
                  <a:pt x="2293647" y="1556530"/>
                </a:lnTo>
                <a:lnTo>
                  <a:pt x="250919" y="1556530"/>
                </a:lnTo>
                <a:lnTo>
                  <a:pt x="0" y="1305611"/>
                </a:lnTo>
                <a:close/>
              </a:path>
            </a:pathLst>
          </a:custGeom>
          <a:noFill/>
          <a:ln w="25400">
            <a:solidFill>
              <a:srgbClr val="DA9850"/>
            </a:solidFill>
          </a:ln>
          <a:extLst>
            <a:ext uri="{909E8E84-426E-40DD-AFC4-6F175D3DCCD1}">
              <a14:hiddenFill xmlns:a14="http://schemas.microsoft.com/office/drawing/2010/main">
                <a:solidFill>
                  <a:srgbClr val="FFFFFF"/>
                </a:solidFill>
              </a14:hiddenFill>
            </a:ext>
          </a:extLst>
        </p:spPr>
      </p:pic>
      <p:pic>
        <p:nvPicPr>
          <p:cNvPr id="38" name="Picture 37" descr="Vector Cây - Vector tree 1 - Chiều Thứ Bảy">
            <a:extLst>
              <a:ext uri="{FF2B5EF4-FFF2-40B4-BE49-F238E27FC236}">
                <a16:creationId xmlns="" xmlns:a16="http://schemas.microsoft.com/office/drawing/2014/main" id="{BC00EE0E-5FEF-4465-B388-29633BCDA6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5780" y="2073205"/>
            <a:ext cx="2991996" cy="1907177"/>
          </a:xfrm>
          <a:custGeom>
            <a:avLst/>
            <a:gdLst>
              <a:gd name="connsiteX0" fmla="*/ 0 w 2314787"/>
              <a:gd name="connsiteY0" fmla="*/ 0 h 1475506"/>
              <a:gd name="connsiteX1" fmla="*/ 2078809 w 2314787"/>
              <a:gd name="connsiteY1" fmla="*/ 0 h 1475506"/>
              <a:gd name="connsiteX2" fmla="*/ 2314787 w 2314787"/>
              <a:gd name="connsiteY2" fmla="*/ 235978 h 1475506"/>
              <a:gd name="connsiteX3" fmla="*/ 2314787 w 2314787"/>
              <a:gd name="connsiteY3" fmla="*/ 1475506 h 1475506"/>
              <a:gd name="connsiteX4" fmla="*/ 225008 w 2314787"/>
              <a:gd name="connsiteY4" fmla="*/ 1475506 h 1475506"/>
              <a:gd name="connsiteX5" fmla="*/ 0 w 2314787"/>
              <a:gd name="connsiteY5" fmla="*/ 1250498 h 147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787" h="1475506">
                <a:moveTo>
                  <a:pt x="0" y="0"/>
                </a:moveTo>
                <a:lnTo>
                  <a:pt x="2078809" y="0"/>
                </a:lnTo>
                <a:lnTo>
                  <a:pt x="2314787" y="235978"/>
                </a:lnTo>
                <a:lnTo>
                  <a:pt x="2314787" y="1475506"/>
                </a:lnTo>
                <a:lnTo>
                  <a:pt x="225008" y="1475506"/>
                </a:lnTo>
                <a:lnTo>
                  <a:pt x="0" y="1250498"/>
                </a:lnTo>
                <a:close/>
              </a:path>
            </a:pathLst>
          </a:custGeom>
          <a:noFill/>
          <a:ln w="25400">
            <a:solidFill>
              <a:srgbClr val="DFA156"/>
            </a:solidFill>
          </a:ln>
          <a:extLst>
            <a:ext uri="{909E8E84-426E-40DD-AFC4-6F175D3DCCD1}">
              <a14:hiddenFill xmlns:a14="http://schemas.microsoft.com/office/drawing/2010/main">
                <a:solidFill>
                  <a:srgbClr val="FFFFFF"/>
                </a:solidFill>
              </a14:hiddenFill>
            </a:ext>
          </a:extLst>
        </p:spPr>
      </p:pic>
      <p:pic>
        <p:nvPicPr>
          <p:cNvPr id="43" name="Picture 42" descr="Get Learn 123 for Kids - Microsoft Store">
            <a:extLst>
              <a:ext uri="{FF2B5EF4-FFF2-40B4-BE49-F238E27FC236}">
                <a16:creationId xmlns="" xmlns:a16="http://schemas.microsoft.com/office/drawing/2014/main" id="{5FC2B3BD-CEB5-4642-8328-77A89BC28F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4191" y="5026952"/>
            <a:ext cx="2851022" cy="1867836"/>
          </a:xfrm>
          <a:custGeom>
            <a:avLst/>
            <a:gdLst>
              <a:gd name="connsiteX0" fmla="*/ 0 w 2818757"/>
              <a:gd name="connsiteY0" fmla="*/ 0 h 1615733"/>
              <a:gd name="connsiteX1" fmla="*/ 2549463 w 2818757"/>
              <a:gd name="connsiteY1" fmla="*/ 0 h 1615733"/>
              <a:gd name="connsiteX2" fmla="*/ 2818757 w 2818757"/>
              <a:gd name="connsiteY2" fmla="*/ 269294 h 1615733"/>
              <a:gd name="connsiteX3" fmla="*/ 2818757 w 2818757"/>
              <a:gd name="connsiteY3" fmla="*/ 1615733 h 1615733"/>
              <a:gd name="connsiteX4" fmla="*/ 251936 w 2818757"/>
              <a:gd name="connsiteY4" fmla="*/ 1615733 h 1615733"/>
              <a:gd name="connsiteX5" fmla="*/ 0 w 2818757"/>
              <a:gd name="connsiteY5" fmla="*/ 1363797 h 161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757" h="1615733">
                <a:moveTo>
                  <a:pt x="0" y="0"/>
                </a:moveTo>
                <a:lnTo>
                  <a:pt x="2549463" y="0"/>
                </a:lnTo>
                <a:lnTo>
                  <a:pt x="2818757" y="269294"/>
                </a:lnTo>
                <a:lnTo>
                  <a:pt x="2818757" y="1615733"/>
                </a:lnTo>
                <a:lnTo>
                  <a:pt x="251936" y="1615733"/>
                </a:lnTo>
                <a:lnTo>
                  <a:pt x="0" y="1363797"/>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pic>
        <p:nvPicPr>
          <p:cNvPr id="44" name="Picture 43" descr="Download Free png Vector Discuss Learning, Recess, Table, Explain ...">
            <a:extLst>
              <a:ext uri="{FF2B5EF4-FFF2-40B4-BE49-F238E27FC236}">
                <a16:creationId xmlns="" xmlns:a16="http://schemas.microsoft.com/office/drawing/2014/main" id="{64767ABE-974A-4135-92DD-E49E2A4B28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2" y="4974820"/>
            <a:ext cx="3062359" cy="1867836"/>
          </a:xfrm>
          <a:custGeom>
            <a:avLst/>
            <a:gdLst>
              <a:gd name="connsiteX0" fmla="*/ 0 w 2879938"/>
              <a:gd name="connsiteY0" fmla="*/ 0 h 1756571"/>
              <a:gd name="connsiteX1" fmla="*/ 2587170 w 2879938"/>
              <a:gd name="connsiteY1" fmla="*/ 0 h 1756571"/>
              <a:gd name="connsiteX2" fmla="*/ 2879938 w 2879938"/>
              <a:gd name="connsiteY2" fmla="*/ 292768 h 1756571"/>
              <a:gd name="connsiteX3" fmla="*/ 2879938 w 2879938"/>
              <a:gd name="connsiteY3" fmla="*/ 1756571 h 1756571"/>
              <a:gd name="connsiteX4" fmla="*/ 292768 w 2879938"/>
              <a:gd name="connsiteY4" fmla="*/ 1756571 h 1756571"/>
              <a:gd name="connsiteX5" fmla="*/ 0 w 2879938"/>
              <a:gd name="connsiteY5" fmla="*/ 1463803 h 175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938" h="1756571">
                <a:moveTo>
                  <a:pt x="0" y="0"/>
                </a:moveTo>
                <a:lnTo>
                  <a:pt x="2587170" y="0"/>
                </a:lnTo>
                <a:lnTo>
                  <a:pt x="2879938" y="292768"/>
                </a:lnTo>
                <a:lnTo>
                  <a:pt x="2879938" y="1756571"/>
                </a:lnTo>
                <a:lnTo>
                  <a:pt x="292768" y="1756571"/>
                </a:lnTo>
                <a:lnTo>
                  <a:pt x="0" y="1463803"/>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942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in)">
                                      <p:cBhvr>
                                        <p:cTn id="46" dur="20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2;p51">
            <a:extLst>
              <a:ext uri="{FF2B5EF4-FFF2-40B4-BE49-F238E27FC236}">
                <a16:creationId xmlns="" xmlns:a16="http://schemas.microsoft.com/office/drawing/2014/main" id="{F5DE12B8-810D-437E-9E1A-FFEB6C015036}"/>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5" name="Nhóm 4">
            <a:extLst>
              <a:ext uri="{FF2B5EF4-FFF2-40B4-BE49-F238E27FC236}">
                <a16:creationId xmlns="" xmlns:a16="http://schemas.microsoft.com/office/drawing/2014/main" id="{7827091E-1A5D-4FDC-9CC1-F7504DA45EDC}"/>
              </a:ext>
            </a:extLst>
          </p:cNvPr>
          <p:cNvGrpSpPr/>
          <p:nvPr/>
        </p:nvGrpSpPr>
        <p:grpSpPr>
          <a:xfrm>
            <a:off x="140422" y="-98232"/>
            <a:ext cx="3064763" cy="2244056"/>
            <a:chOff x="194111" y="0"/>
            <a:chExt cx="1915477" cy="1402535"/>
          </a:xfrm>
        </p:grpSpPr>
        <p:sp>
          <p:nvSpPr>
            <p:cNvPr id="6" name="Google Shape;1330;p51">
              <a:extLst>
                <a:ext uri="{FF2B5EF4-FFF2-40B4-BE49-F238E27FC236}">
                  <a16:creationId xmlns=""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7" name="Google Shape;1331;p51">
              <a:extLst>
                <a:ext uri="{FF2B5EF4-FFF2-40B4-BE49-F238E27FC236}">
                  <a16:creationId xmlns=""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grpSp>
        <p:nvGrpSpPr>
          <p:cNvPr id="9" name="Google Shape;1018;p41">
            <a:extLst>
              <a:ext uri="{FF2B5EF4-FFF2-40B4-BE49-F238E27FC236}">
                <a16:creationId xmlns="" xmlns:a16="http://schemas.microsoft.com/office/drawing/2014/main" id="{6C1EB63C-9B0A-4ADB-AE25-7522037FEB94}"/>
              </a:ext>
            </a:extLst>
          </p:cNvPr>
          <p:cNvGrpSpPr/>
          <p:nvPr/>
        </p:nvGrpSpPr>
        <p:grpSpPr>
          <a:xfrm rot="5400000">
            <a:off x="1080853" y="629570"/>
            <a:ext cx="570497" cy="1723381"/>
            <a:chOff x="3226403" y="2109272"/>
            <a:chExt cx="691049" cy="2087545"/>
          </a:xfrm>
        </p:grpSpPr>
        <p:sp>
          <p:nvSpPr>
            <p:cNvPr id="11" name="Google Shape;1019;p41">
              <a:extLst>
                <a:ext uri="{FF2B5EF4-FFF2-40B4-BE49-F238E27FC236}">
                  <a16:creationId xmlns="" xmlns:a16="http://schemas.microsoft.com/office/drawing/2014/main" id="{2CA1374B-C41A-4782-B75C-2641C165C6A5}"/>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12" name="Google Shape;1020;p41">
              <a:extLst>
                <a:ext uri="{FF2B5EF4-FFF2-40B4-BE49-F238E27FC236}">
                  <a16:creationId xmlns="" xmlns:a16="http://schemas.microsoft.com/office/drawing/2014/main" id="{98831045-CF48-4BAA-B42D-C1E12FD410FE}"/>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13" name="Google Shape;1021;p41">
              <a:extLst>
                <a:ext uri="{FF2B5EF4-FFF2-40B4-BE49-F238E27FC236}">
                  <a16:creationId xmlns="" xmlns:a16="http://schemas.microsoft.com/office/drawing/2014/main" id="{106681A0-169D-46C2-B1CA-FE2F064A2A7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sp>
        <p:nvSpPr>
          <p:cNvPr id="15" name="Hộp Văn bản 14">
            <a:extLst>
              <a:ext uri="{FF2B5EF4-FFF2-40B4-BE49-F238E27FC236}">
                <a16:creationId xmlns=""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pic>
        <p:nvPicPr>
          <p:cNvPr id="16" name="Picture 2" descr="Gambar terkait | Cosas lindas para dibujar, Protectores de pantalla lindos,  Gif lindos">
            <a:extLst>
              <a:ext uri="{FF2B5EF4-FFF2-40B4-BE49-F238E27FC236}">
                <a16:creationId xmlns="" xmlns:a16="http://schemas.microsoft.com/office/drawing/2014/main" id="{ABFADD51-A28F-4769-9E5F-0A8A551C56B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43" y="25445"/>
            <a:ext cx="1579355" cy="1427128"/>
          </a:xfrm>
          <a:prstGeom prst="rect">
            <a:avLst/>
          </a:prstGeom>
          <a:noFill/>
          <a:extLst>
            <a:ext uri="{909E8E84-426E-40DD-AFC4-6F175D3DCCD1}">
              <a14:hiddenFill xmlns:a14="http://schemas.microsoft.com/office/drawing/2010/main">
                <a:solidFill>
                  <a:srgbClr val="FFFFFF"/>
                </a:solidFill>
              </a14:hiddenFill>
            </a:ext>
          </a:extLst>
        </p:spPr>
      </p:pic>
      <p:sp>
        <p:nvSpPr>
          <p:cNvPr id="120" name="Hộp Văn bản 24">
            <a:extLst>
              <a:ext uri="{FF2B5EF4-FFF2-40B4-BE49-F238E27FC236}">
                <a16:creationId xmlns="" xmlns:a16="http://schemas.microsoft.com/office/drawing/2014/main" id="{900A6A7A-E6D1-4514-81E3-470A28233394}"/>
              </a:ext>
            </a:extLst>
          </p:cNvPr>
          <p:cNvSpPr txBox="1"/>
          <p:nvPr/>
        </p:nvSpPr>
        <p:spPr>
          <a:xfrm>
            <a:off x="740641" y="1258375"/>
            <a:ext cx="1516140" cy="486287"/>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sp>
        <p:nvSpPr>
          <p:cNvPr id="121" name="TextBox 120"/>
          <p:cNvSpPr txBox="1"/>
          <p:nvPr/>
        </p:nvSpPr>
        <p:spPr>
          <a:xfrm>
            <a:off x="691590" y="2300859"/>
            <a:ext cx="10472801" cy="2419124"/>
          </a:xfrm>
          <a:prstGeom prst="rect">
            <a:avLst/>
          </a:prstGeom>
          <a:noFill/>
        </p:spPr>
        <p:txBody>
          <a:bodyPr wrap="square" rtlCol="0">
            <a:spAutoFit/>
          </a:bodyPr>
          <a:lstStyle/>
          <a:p>
            <a:pPr>
              <a:lnSpc>
                <a:spcPct val="150000"/>
              </a:lnSpc>
            </a:pPr>
            <a:r>
              <a:rPr lang="en-US" sz="3360">
                <a:latin typeface="Times New Roman" panose="02020603050405020304" pitchFamily="18" charset="0"/>
                <a:cs typeface="Times New Roman" panose="02020603050405020304" pitchFamily="18" charset="0"/>
              </a:rPr>
              <a:t>Quan sát hình bên cho biết:</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có trong hình quả trứng ?</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không trong hình quả trứng ?</a:t>
            </a:r>
          </a:p>
        </p:txBody>
      </p:sp>
      <p:sp>
        <p:nvSpPr>
          <p:cNvPr id="126" name="Rectangle 125"/>
          <p:cNvSpPr/>
          <p:nvPr/>
        </p:nvSpPr>
        <p:spPr>
          <a:xfrm>
            <a:off x="866682" y="4795252"/>
            <a:ext cx="12379063" cy="2419124"/>
          </a:xfrm>
          <a:prstGeom prst="rect">
            <a:avLst/>
          </a:prstGeom>
        </p:spPr>
        <p:txBody>
          <a:bodyPr wrap="square">
            <a:spAutoFit/>
          </a:bodyPr>
          <a:lstStyle/>
          <a:p>
            <a:pPr>
              <a:lnSpc>
                <a:spcPct val="150000"/>
              </a:lnSpc>
            </a:pPr>
            <a:r>
              <a:rPr lang="en-US" sz="3360">
                <a:latin typeface="Times New Roman" panose="02020603050405020304" pitchFamily="18" charset="0"/>
                <a:cs typeface="Times New Roman" panose="02020603050405020304" pitchFamily="18" charset="0"/>
              </a:rPr>
              <a:t>HD: </a:t>
            </a:r>
          </a:p>
          <a:p>
            <a:pPr>
              <a:lnSpc>
                <a:spcPct val="150000"/>
              </a:lnSpc>
            </a:pPr>
            <a:r>
              <a:rPr lang="en-US" sz="3360">
                <a:latin typeface="Times New Roman" panose="02020603050405020304" pitchFamily="18" charset="0"/>
                <a:cs typeface="Times New Roman" panose="02020603050405020304" pitchFamily="18" charset="0"/>
              </a:rPr>
              <a:t>- Tập hợp gồm các số có trong hình quả trứng: 1;4;8;9</a:t>
            </a:r>
          </a:p>
          <a:p>
            <a:pPr>
              <a:lnSpc>
                <a:spcPct val="150000"/>
              </a:lnSpc>
            </a:pPr>
            <a:r>
              <a:rPr lang="en-US" sz="3360">
                <a:latin typeface="Times New Roman" panose="02020603050405020304" pitchFamily="18" charset="0"/>
                <a:cs typeface="Times New Roman" panose="02020603050405020304" pitchFamily="18" charset="0"/>
              </a:rPr>
              <a:t>- Tập hợp gồm các số không trong hình quả trứng: 7</a:t>
            </a:r>
          </a:p>
        </p:txBody>
      </p:sp>
      <p:pic>
        <p:nvPicPr>
          <p:cNvPr id="12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453993" y="1505652"/>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638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fade">
                                      <p:cBhvr>
                                        <p:cTn id="25" dur="5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barn(inVertical)">
                                      <p:cBhvr>
                                        <p:cTn id="30" dur="5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barn(inVertical)">
                                      <p:cBhvr>
                                        <p:cTn id="3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1" grpId="0"/>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1322;p51">
            <a:extLst>
              <a:ext uri="{FF2B5EF4-FFF2-40B4-BE49-F238E27FC236}">
                <a16:creationId xmlns="" xmlns:a16="http://schemas.microsoft.com/office/drawing/2014/main" id="{56F2F223-2ED4-468B-BB06-18FA5511A41D}"/>
              </a:ext>
            </a:extLst>
          </p:cNvPr>
          <p:cNvSpPr/>
          <p:nvPr/>
        </p:nvSpPr>
        <p:spPr>
          <a:xfrm>
            <a:off x="-1188960" y="1252078"/>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98" name="Nhóm 4">
            <a:extLst>
              <a:ext uri="{FF2B5EF4-FFF2-40B4-BE49-F238E27FC236}">
                <a16:creationId xmlns="" xmlns:a16="http://schemas.microsoft.com/office/drawing/2014/main" id="{7827091E-1A5D-4FDC-9CC1-F7504DA45EDC}"/>
              </a:ext>
            </a:extLst>
          </p:cNvPr>
          <p:cNvGrpSpPr/>
          <p:nvPr/>
        </p:nvGrpSpPr>
        <p:grpSpPr>
          <a:xfrm>
            <a:off x="-63679" y="-178884"/>
            <a:ext cx="3658139" cy="1846192"/>
            <a:chOff x="194111" y="0"/>
            <a:chExt cx="1915477" cy="1402535"/>
          </a:xfrm>
        </p:grpSpPr>
        <p:sp>
          <p:nvSpPr>
            <p:cNvPr id="399" name="Google Shape;1330;p51">
              <a:extLst>
                <a:ext uri="{FF2B5EF4-FFF2-40B4-BE49-F238E27FC236}">
                  <a16:creationId xmlns=""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400" name="Google Shape;1331;p51">
              <a:extLst>
                <a:ext uri="{FF2B5EF4-FFF2-40B4-BE49-F238E27FC236}">
                  <a16:creationId xmlns=""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pic>
        <p:nvPicPr>
          <p:cNvPr id="401" name="Picture 2" descr="Gambar terkait | Cosas lindas para dibujar, Protectores de pantalla lindos,  Gif lindos">
            <a:extLst>
              <a:ext uri="{FF2B5EF4-FFF2-40B4-BE49-F238E27FC236}">
                <a16:creationId xmlns="" xmlns:a16="http://schemas.microsoft.com/office/drawing/2014/main" id="{ABFADD51-A28F-4769-9E5F-0A8A551C56BC}"/>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708" y="-280466"/>
            <a:ext cx="1551898" cy="1402316"/>
          </a:xfrm>
          <a:prstGeom prst="rect">
            <a:avLst/>
          </a:prstGeom>
          <a:noFill/>
          <a:extLst>
            <a:ext uri="{909E8E84-426E-40DD-AFC4-6F175D3DCCD1}">
              <a14:hiddenFill xmlns:a14="http://schemas.microsoft.com/office/drawing/2010/main">
                <a:solidFill>
                  <a:srgbClr val="FFFFFF"/>
                </a:solidFill>
              </a14:hiddenFill>
            </a:ext>
          </a:extLst>
        </p:spPr>
      </p:pic>
      <p:sp>
        <p:nvSpPr>
          <p:cNvPr id="402" name="Hộp Văn bản 24">
            <a:extLst>
              <a:ext uri="{FF2B5EF4-FFF2-40B4-BE49-F238E27FC236}">
                <a16:creationId xmlns="" xmlns:a16="http://schemas.microsoft.com/office/drawing/2014/main" id="{900A6A7A-E6D1-4514-81E3-470A28233394}"/>
              </a:ext>
            </a:extLst>
          </p:cNvPr>
          <p:cNvSpPr txBox="1"/>
          <p:nvPr/>
        </p:nvSpPr>
        <p:spPr>
          <a:xfrm>
            <a:off x="830926" y="1093904"/>
            <a:ext cx="1516140" cy="486287"/>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sp>
        <p:nvSpPr>
          <p:cNvPr id="403" name="Hộp Văn bản 14">
            <a:extLst>
              <a:ext uri="{FF2B5EF4-FFF2-40B4-BE49-F238E27FC236}">
                <a16:creationId xmlns=""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pic>
        <p:nvPicPr>
          <p:cNvPr id="4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9097" y="1773629"/>
            <a:ext cx="4838158"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3" name="TextBox 382"/>
          <p:cNvSpPr txBox="1"/>
          <p:nvPr/>
        </p:nvSpPr>
        <p:spPr>
          <a:xfrm>
            <a:off x="830926" y="1895514"/>
            <a:ext cx="8818171" cy="1865126"/>
          </a:xfrm>
          <a:prstGeom prst="rect">
            <a:avLst/>
          </a:prstGeom>
          <a:noFill/>
        </p:spPr>
        <p:txBody>
          <a:bodyPr wrap="square" rtlCol="0">
            <a:spAutoFit/>
          </a:bodyPr>
          <a:lstStyle/>
          <a:p>
            <a:r>
              <a:rPr lang="en-US" sz="2880">
                <a:solidFill>
                  <a:schemeClr val="accent6"/>
                </a:solidFill>
                <a:latin typeface="SVN-A Love Of Thunder" panose="02040603050506020204" pitchFamily="18" charset="0"/>
                <a:cs typeface="Times New Roman" panose="02020603050405020304" pitchFamily="18" charset="0"/>
              </a:rPr>
              <a:t>GHI NHỚ:</a:t>
            </a:r>
            <a:endParaRPr lang="en-US" sz="2880">
              <a:solidFill>
                <a:schemeClr val="accent6"/>
              </a:solidFill>
              <a:latin typeface="Times New Roman" panose="02020603050405020304" pitchFamily="18" charset="0"/>
              <a:cs typeface="Times New Roman" panose="02020603050405020304" pitchFamily="18" charset="0"/>
            </a:endParaRPr>
          </a:p>
          <a:p>
            <a:r>
              <a:rPr lang="en-US" sz="2880">
                <a:solidFill>
                  <a:schemeClr val="accent6"/>
                </a:solidFill>
                <a:latin typeface="Times New Roman" panose="02020603050405020304" pitchFamily="18" charset="0"/>
                <a:cs typeface="Times New Roman" panose="02020603050405020304" pitchFamily="18" charset="0"/>
              </a:rPr>
              <a:t> </a:t>
            </a:r>
            <a:r>
              <a:rPr lang="en-US" sz="2880">
                <a:latin typeface="Times New Roman" panose="02020603050405020304" pitchFamily="18" charset="0"/>
                <a:cs typeface="Times New Roman" panose="02020603050405020304" pitchFamily="18" charset="0"/>
              </a:rPr>
              <a:t>+ Một tập hợp ( gọi tắt là tập ) bao gồm những đối tượng nhất định. Các đối tượng ấy được gọi là những phần tử của tập hợp.</a:t>
            </a:r>
            <a:endParaRPr lang="en-US" sz="2880">
              <a:solidFill>
                <a:schemeClr val="accent6"/>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6" name="TextBox 395"/>
              <p:cNvSpPr txBox="1"/>
              <p:nvPr/>
            </p:nvSpPr>
            <p:spPr>
              <a:xfrm>
                <a:off x="720709" y="3673391"/>
                <a:ext cx="7658315" cy="2751522"/>
              </a:xfrm>
              <a:prstGeom prst="rect">
                <a:avLst/>
              </a:prstGeom>
              <a:noFill/>
            </p:spPr>
            <p:txBody>
              <a:bodyPr wrap="none" rtlCol="0">
                <a:spAutoFit/>
              </a:bodyPr>
              <a:lstStyle/>
              <a:p>
                <a:pPr>
                  <a:lnSpc>
                    <a:spcPct val="150000"/>
                  </a:lnSpc>
                </a:pPr>
                <a:r>
                  <a:rPr lang="en-US" sz="2880">
                    <a:latin typeface="Times New Roman" panose="02020603050405020304" pitchFamily="18" charset="0"/>
                    <a:cs typeface="Times New Roman" panose="02020603050405020304" pitchFamily="18" charset="0"/>
                  </a:rPr>
                  <a:t>- x là một phần tử của tập hợp A. Kí hiệu x </a:t>
                </a:r>
                <a14:m>
                  <m:oMath xmlns:m="http://schemas.openxmlformats.org/officeDocument/2006/math">
                    <m:r>
                      <a:rPr lang="en-US" sz="2880" i="1">
                        <a:latin typeface="Cambria Math" panose="02040503050406030204" pitchFamily="18" charset="0"/>
                        <a:ea typeface="Cambria Math" panose="02040503050406030204" pitchFamily="18" charset="0"/>
                        <a:cs typeface="Times New Roman" panose="02020603050405020304" pitchFamily="18" charset="0"/>
                      </a:rPr>
                      <m:t>∈</m:t>
                    </m:r>
                    <m:r>
                      <a:rPr lang="en-US" sz="2880" i="1">
                        <a:latin typeface="Cambria Math" panose="02040503050406030204" pitchFamily="18" charset="0"/>
                        <a:ea typeface="Cambria Math" panose="02040503050406030204" pitchFamily="18" charset="0"/>
                        <a:cs typeface="Times New Roman" panose="02020603050405020304" pitchFamily="18" charset="0"/>
                      </a:rPr>
                      <m:t>𝐴</m:t>
                    </m:r>
                    <m:r>
                      <a:rPr lang="en-US" sz="2880" i="1">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880">
                  <a:latin typeface="Times New Roman" panose="02020603050405020304" pitchFamily="18" charset="0"/>
                  <a:cs typeface="Times New Roman" panose="02020603050405020304" pitchFamily="18" charset="0"/>
                </a:endParaRPr>
              </a:p>
              <a:p>
                <a:pPr>
                  <a:lnSpc>
                    <a:spcPct val="150000"/>
                  </a:lnSpc>
                </a:pPr>
                <a:r>
                  <a:rPr lang="en-US" sz="2880">
                    <a:latin typeface="Times New Roman" panose="02020603050405020304" pitchFamily="18" charset="0"/>
                    <a:cs typeface="Times New Roman" panose="02020603050405020304" pitchFamily="18" charset="0"/>
                  </a:rPr>
                  <a:t>    Đọc là x thuộc A</a:t>
                </a:r>
              </a:p>
              <a:p>
                <a:pPr>
                  <a:lnSpc>
                    <a:spcPct val="150000"/>
                  </a:lnSpc>
                </a:pPr>
                <a:r>
                  <a:rPr lang="en-US" sz="2880">
                    <a:latin typeface="Times New Roman" panose="02020603050405020304" pitchFamily="18" charset="0"/>
                    <a:cs typeface="Times New Roman" panose="02020603050405020304" pitchFamily="18" charset="0"/>
                  </a:rPr>
                  <a:t>- y là một phần tử không thuộc tập hợp A. Kí hiệu </a:t>
                </a:r>
              </a:p>
              <a:p>
                <a:pPr>
                  <a:lnSpc>
                    <a:spcPct val="150000"/>
                  </a:lnSpc>
                </a:pPr>
                <a:r>
                  <a:rPr lang="en-US" sz="2880">
                    <a:latin typeface="Times New Roman" panose="02020603050405020304" pitchFamily="18" charset="0"/>
                    <a:cs typeface="Times New Roman" panose="02020603050405020304" pitchFamily="18" charset="0"/>
                  </a:rPr>
                  <a:t>    Đọc là y không thuộc A</a:t>
                </a:r>
              </a:p>
            </p:txBody>
          </p:sp>
        </mc:Choice>
        <mc:Fallback xmlns="">
          <p:sp>
            <p:nvSpPr>
              <p:cNvPr id="396" name="TextBox 395"/>
              <p:cNvSpPr txBox="1">
                <a:spLocks noRot="1" noChangeAspect="1" noMove="1" noResize="1" noEditPoints="1" noAdjustHandles="1" noChangeArrowheads="1" noChangeShapeType="1" noTextEdit="1"/>
              </p:cNvSpPr>
              <p:nvPr/>
            </p:nvSpPr>
            <p:spPr>
              <a:xfrm>
                <a:off x="720709" y="3673391"/>
                <a:ext cx="7658315" cy="2751522"/>
              </a:xfrm>
              <a:prstGeom prst="rect">
                <a:avLst/>
              </a:prstGeom>
              <a:blipFill>
                <a:blip r:embed="rId6"/>
                <a:stretch>
                  <a:fillRect l="-1671" r="-716" b="-2661"/>
                </a:stretch>
              </a:blipFill>
            </p:spPr>
            <p:txBody>
              <a:bodyPr/>
              <a:lstStyle/>
              <a:p>
                <a:r>
                  <a:rPr lang="en-US">
                    <a:noFill/>
                  </a:rPr>
                  <a:t> </a:t>
                </a:r>
              </a:p>
            </p:txBody>
          </p:sp>
        </mc:Fallback>
      </mc:AlternateContent>
      <p:graphicFrame>
        <p:nvGraphicFramePr>
          <p:cNvPr id="397" name="Object 396"/>
          <p:cNvGraphicFramePr>
            <a:graphicFrameLocks noChangeAspect="1"/>
          </p:cNvGraphicFramePr>
          <p:nvPr>
            <p:extLst>
              <p:ext uri="{D42A27DB-BD31-4B8C-83A1-F6EECF244321}">
                <p14:modId xmlns:p14="http://schemas.microsoft.com/office/powerpoint/2010/main" val="3350672842"/>
              </p:ext>
            </p:extLst>
          </p:nvPr>
        </p:nvGraphicFramePr>
        <p:xfrm>
          <a:off x="8222813" y="5245826"/>
          <a:ext cx="853440" cy="411480"/>
        </p:xfrm>
        <a:graphic>
          <a:graphicData uri="http://schemas.openxmlformats.org/presentationml/2006/ole">
            <mc:AlternateContent xmlns:mc="http://schemas.openxmlformats.org/markup-compatibility/2006">
              <mc:Choice xmlns:v="urn:schemas-microsoft-com:vml" Requires="v">
                <p:oleObj spid="_x0000_s1133" name="Equation" r:id="rId7" imgW="711000" imgH="342720" progId="Equation.DSMT4">
                  <p:embed/>
                </p:oleObj>
              </mc:Choice>
              <mc:Fallback>
                <p:oleObj name="Equation" r:id="rId7" imgW="711000" imgH="342720" progId="Equation.DSMT4">
                  <p:embed/>
                  <p:pic>
                    <p:nvPicPr>
                      <p:cNvPr id="0" name=""/>
                      <p:cNvPicPr/>
                      <p:nvPr/>
                    </p:nvPicPr>
                    <p:blipFill>
                      <a:blip r:embed="rId8"/>
                      <a:stretch>
                        <a:fillRect/>
                      </a:stretch>
                    </p:blipFill>
                    <p:spPr>
                      <a:xfrm>
                        <a:off x="8222813" y="5245826"/>
                        <a:ext cx="853440" cy="411480"/>
                      </a:xfrm>
                      <a:prstGeom prst="rect">
                        <a:avLst/>
                      </a:prstGeom>
                    </p:spPr>
                  </p:pic>
                </p:oleObj>
              </mc:Fallback>
            </mc:AlternateContent>
          </a:graphicData>
        </a:graphic>
      </p:graphicFrame>
      <p:pic>
        <p:nvPicPr>
          <p:cNvPr id="424"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0359116" y="5484066"/>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5" name="Object 424"/>
          <p:cNvGraphicFramePr>
            <a:graphicFrameLocks noChangeAspect="1"/>
          </p:cNvGraphicFramePr>
          <p:nvPr>
            <p:extLst>
              <p:ext uri="{D42A27DB-BD31-4B8C-83A1-F6EECF244321}">
                <p14:modId xmlns:p14="http://schemas.microsoft.com/office/powerpoint/2010/main" val="2823075150"/>
              </p:ext>
            </p:extLst>
          </p:nvPr>
        </p:nvGraphicFramePr>
        <p:xfrm>
          <a:off x="893171" y="6671585"/>
          <a:ext cx="1011556" cy="400050"/>
        </p:xfrm>
        <a:graphic>
          <a:graphicData uri="http://schemas.openxmlformats.org/presentationml/2006/ole">
            <mc:AlternateContent xmlns:mc="http://schemas.openxmlformats.org/markup-compatibility/2006">
              <mc:Choice xmlns:v="urn:schemas-microsoft-com:vml" Requires="v">
                <p:oleObj spid="_x0000_s1134" name="Equation" r:id="rId10" imgW="419040" imgH="164880" progId="Equation.DSMT4">
                  <p:embed/>
                </p:oleObj>
              </mc:Choice>
              <mc:Fallback>
                <p:oleObj name="Equation" r:id="rId10" imgW="419040" imgH="164880" progId="Equation.DSMT4">
                  <p:embed/>
                  <p:pic>
                    <p:nvPicPr>
                      <p:cNvPr id="2" name="Object 1"/>
                      <p:cNvPicPr>
                        <a:picLocks noChangeAspect="1" noChangeArrowheads="1"/>
                      </p:cNvPicPr>
                      <p:nvPr/>
                    </p:nvPicPr>
                    <p:blipFill>
                      <a:blip r:embed="rId11"/>
                      <a:srcRect/>
                      <a:stretch>
                        <a:fillRect/>
                      </a:stretch>
                    </p:blipFill>
                    <p:spPr bwMode="auto">
                      <a:xfrm>
                        <a:off x="893171" y="6671585"/>
                        <a:ext cx="10115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6" name="Object 425"/>
          <p:cNvGraphicFramePr>
            <a:graphicFrameLocks noChangeAspect="1"/>
          </p:cNvGraphicFramePr>
          <p:nvPr>
            <p:extLst>
              <p:ext uri="{D42A27DB-BD31-4B8C-83A1-F6EECF244321}">
                <p14:modId xmlns:p14="http://schemas.microsoft.com/office/powerpoint/2010/main" val="522097389"/>
              </p:ext>
            </p:extLst>
          </p:nvPr>
        </p:nvGraphicFramePr>
        <p:xfrm>
          <a:off x="2582907" y="6671585"/>
          <a:ext cx="1011554" cy="430530"/>
        </p:xfrm>
        <a:graphic>
          <a:graphicData uri="http://schemas.openxmlformats.org/presentationml/2006/ole">
            <mc:AlternateContent xmlns:mc="http://schemas.openxmlformats.org/markup-compatibility/2006">
              <mc:Choice xmlns:v="urn:schemas-microsoft-com:vml" Requires="v">
                <p:oleObj spid="_x0000_s1135" name="Equation" r:id="rId12" imgW="419040" imgH="177480" progId="Equation.DSMT4">
                  <p:embed/>
                </p:oleObj>
              </mc:Choice>
              <mc:Fallback>
                <p:oleObj name="Equation" r:id="rId12" imgW="419040" imgH="177480" progId="Equation.DSMT4">
                  <p:embed/>
                  <p:pic>
                    <p:nvPicPr>
                      <p:cNvPr id="3" name="Object 2"/>
                      <p:cNvPicPr>
                        <a:picLocks noChangeAspect="1" noChangeArrowheads="1"/>
                      </p:cNvPicPr>
                      <p:nvPr/>
                    </p:nvPicPr>
                    <p:blipFill>
                      <a:blip r:embed="rId13"/>
                      <a:srcRect/>
                      <a:stretch>
                        <a:fillRect/>
                      </a:stretch>
                    </p:blipFill>
                    <p:spPr bwMode="auto">
                      <a:xfrm>
                        <a:off x="2582907" y="6671585"/>
                        <a:ext cx="1011554"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7" name="Object 426"/>
          <p:cNvGraphicFramePr>
            <a:graphicFrameLocks noChangeAspect="1"/>
          </p:cNvGraphicFramePr>
          <p:nvPr>
            <p:extLst>
              <p:ext uri="{D42A27DB-BD31-4B8C-83A1-F6EECF244321}">
                <p14:modId xmlns:p14="http://schemas.microsoft.com/office/powerpoint/2010/main" val="2036366931"/>
              </p:ext>
            </p:extLst>
          </p:nvPr>
        </p:nvGraphicFramePr>
        <p:xfrm>
          <a:off x="4590776" y="6656345"/>
          <a:ext cx="1013460" cy="430530"/>
        </p:xfrm>
        <a:graphic>
          <a:graphicData uri="http://schemas.openxmlformats.org/presentationml/2006/ole">
            <mc:AlternateContent xmlns:mc="http://schemas.openxmlformats.org/markup-compatibility/2006">
              <mc:Choice xmlns:v="urn:schemas-microsoft-com:vml" Requires="v">
                <p:oleObj spid="_x0000_s1136" name="Equation" r:id="rId14" imgW="419040" imgH="177480" progId="Equation.DSMT4">
                  <p:embed/>
                </p:oleObj>
              </mc:Choice>
              <mc:Fallback>
                <p:oleObj name="Equation" r:id="rId14" imgW="419040" imgH="177480" progId="Equation.DSMT4">
                  <p:embed/>
                  <p:pic>
                    <p:nvPicPr>
                      <p:cNvPr id="4" name="Object 3"/>
                      <p:cNvPicPr>
                        <a:picLocks noChangeAspect="1" noChangeArrowheads="1"/>
                      </p:cNvPicPr>
                      <p:nvPr/>
                    </p:nvPicPr>
                    <p:blipFill>
                      <a:blip r:embed="rId15"/>
                      <a:srcRect/>
                      <a:stretch>
                        <a:fillRect/>
                      </a:stretch>
                    </p:blipFill>
                    <p:spPr bwMode="auto">
                      <a:xfrm>
                        <a:off x="4590776" y="6656345"/>
                        <a:ext cx="101346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4" name="Object 403"/>
          <p:cNvGraphicFramePr>
            <a:graphicFrameLocks noChangeAspect="1"/>
          </p:cNvGraphicFramePr>
          <p:nvPr>
            <p:extLst>
              <p:ext uri="{D42A27DB-BD31-4B8C-83A1-F6EECF244321}">
                <p14:modId xmlns:p14="http://schemas.microsoft.com/office/powerpoint/2010/main" val="2938120167"/>
              </p:ext>
            </p:extLst>
          </p:nvPr>
        </p:nvGraphicFramePr>
        <p:xfrm>
          <a:off x="6284321" y="6721115"/>
          <a:ext cx="853440" cy="320040"/>
        </p:xfrm>
        <a:graphic>
          <a:graphicData uri="http://schemas.openxmlformats.org/presentationml/2006/ole">
            <mc:AlternateContent xmlns:mc="http://schemas.openxmlformats.org/markup-compatibility/2006">
              <mc:Choice xmlns:v="urn:schemas-microsoft-com:vml" Requires="v">
                <p:oleObj spid="_x0000_s1137" name="Equation" r:id="rId16" imgW="711000" imgH="266400" progId="Equation.DSMT4">
                  <p:embed/>
                </p:oleObj>
              </mc:Choice>
              <mc:Fallback>
                <p:oleObj name="Equation" r:id="rId16" imgW="711000" imgH="266400" progId="Equation.DSMT4">
                  <p:embed/>
                  <p:pic>
                    <p:nvPicPr>
                      <p:cNvPr id="0" name=""/>
                      <p:cNvPicPr/>
                      <p:nvPr/>
                    </p:nvPicPr>
                    <p:blipFill>
                      <a:blip r:embed="rId17"/>
                      <a:stretch>
                        <a:fillRect/>
                      </a:stretch>
                    </p:blipFill>
                    <p:spPr>
                      <a:xfrm>
                        <a:off x="6284321" y="6721115"/>
                        <a:ext cx="853440" cy="320040"/>
                      </a:xfrm>
                      <a:prstGeom prst="rect">
                        <a:avLst/>
                      </a:prstGeom>
                    </p:spPr>
                  </p:pic>
                </p:oleObj>
              </mc:Fallback>
            </mc:AlternateContent>
          </a:graphicData>
        </a:graphic>
      </p:graphicFrame>
      <p:graphicFrame>
        <p:nvGraphicFramePr>
          <p:cNvPr id="405" name="Object 404"/>
          <p:cNvGraphicFramePr>
            <a:graphicFrameLocks noChangeAspect="1"/>
          </p:cNvGraphicFramePr>
          <p:nvPr>
            <p:extLst>
              <p:ext uri="{D42A27DB-BD31-4B8C-83A1-F6EECF244321}">
                <p14:modId xmlns:p14="http://schemas.microsoft.com/office/powerpoint/2010/main" val="1158492364"/>
              </p:ext>
            </p:extLst>
          </p:nvPr>
        </p:nvGraphicFramePr>
        <p:xfrm>
          <a:off x="8364581" y="6743975"/>
          <a:ext cx="807720" cy="304800"/>
        </p:xfrm>
        <a:graphic>
          <a:graphicData uri="http://schemas.openxmlformats.org/presentationml/2006/ole">
            <mc:AlternateContent xmlns:mc="http://schemas.openxmlformats.org/markup-compatibility/2006">
              <mc:Choice xmlns:v="urn:schemas-microsoft-com:vml" Requires="v">
                <p:oleObj spid="_x0000_s1138" name="Equation" r:id="rId18" imgW="672840" imgH="253800" progId="Equation.DSMT4">
                  <p:embed/>
                </p:oleObj>
              </mc:Choice>
              <mc:Fallback>
                <p:oleObj name="Equation" r:id="rId18" imgW="672840" imgH="253800" progId="Equation.DSMT4">
                  <p:embed/>
                  <p:pic>
                    <p:nvPicPr>
                      <p:cNvPr id="0" name=""/>
                      <p:cNvPicPr/>
                      <p:nvPr/>
                    </p:nvPicPr>
                    <p:blipFill>
                      <a:blip r:embed="rId19"/>
                      <a:stretch>
                        <a:fillRect/>
                      </a:stretch>
                    </p:blipFill>
                    <p:spPr>
                      <a:xfrm>
                        <a:off x="8364581" y="6743975"/>
                        <a:ext cx="807720" cy="304800"/>
                      </a:xfrm>
                      <a:prstGeom prst="rect">
                        <a:avLst/>
                      </a:prstGeom>
                    </p:spPr>
                  </p:pic>
                </p:oleObj>
              </mc:Fallback>
            </mc:AlternateContent>
          </a:graphicData>
        </a:graphic>
      </p:graphicFrame>
      <p:sp>
        <p:nvSpPr>
          <p:cNvPr id="407" name="Rectangle 406"/>
          <p:cNvSpPr/>
          <p:nvPr/>
        </p:nvSpPr>
        <p:spPr>
          <a:xfrm>
            <a:off x="400682" y="7618924"/>
            <a:ext cx="9705349" cy="535531"/>
          </a:xfrm>
          <a:prstGeom prst="rect">
            <a:avLst/>
          </a:prstGeom>
        </p:spPr>
        <p:txBody>
          <a:bodyPr wrap="none">
            <a:spAutoFit/>
          </a:bodyPr>
          <a:lstStyle/>
          <a:p>
            <a:pPr fontAlgn="base">
              <a:spcBef>
                <a:spcPct val="0"/>
              </a:spcBef>
              <a:spcAft>
                <a:spcPct val="0"/>
              </a:spcAft>
              <a:tabLst>
                <a:tab pos="548640" algn="l"/>
              </a:tabLst>
            </a:pPr>
            <a:r>
              <a:rPr lang="nl-NL" sz="2880">
                <a:solidFill>
                  <a:srgbClr val="FF0000"/>
                </a:solidFill>
                <a:latin typeface="Times New Roman" pitchFamily="18" charset="0"/>
                <a:ea typeface="Times New Roman" pitchFamily="18" charset="0"/>
                <a:cs typeface="Times New Roman" pitchFamily="18" charset="0"/>
              </a:rPr>
              <a:t>- Người ta thường đặt tên tập hợp bằng chữ cái in hoa : A,B,C,...</a:t>
            </a:r>
            <a:endParaRPr lang="en-US" sz="288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26790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fill="hold"/>
                                        <p:tgtEl>
                                          <p:spTgt spid="398"/>
                                        </p:tgtEl>
                                        <p:attrNameLst>
                                          <p:attrName>ppt_x</p:attrName>
                                        </p:attrNameLst>
                                      </p:cBhvr>
                                      <p:tavLst>
                                        <p:tav tm="0">
                                          <p:val>
                                            <p:strVal val="0-#ppt_w/2"/>
                                          </p:val>
                                        </p:tav>
                                        <p:tav tm="100000">
                                          <p:val>
                                            <p:strVal val="#ppt_x"/>
                                          </p:val>
                                        </p:tav>
                                      </p:tavLst>
                                    </p:anim>
                                    <p:anim calcmode="lin" valueType="num">
                                      <p:cBhvr additive="base">
                                        <p:cTn id="12" dur="500" fill="hold"/>
                                        <p:tgtEl>
                                          <p:spTgt spid="3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anim calcmode="lin" valueType="num">
                                      <p:cBhvr additive="base">
                                        <p:cTn id="15" dur="500" fill="hold"/>
                                        <p:tgtEl>
                                          <p:spTgt spid="401"/>
                                        </p:tgtEl>
                                        <p:attrNameLst>
                                          <p:attrName>ppt_x</p:attrName>
                                        </p:attrNameLst>
                                      </p:cBhvr>
                                      <p:tavLst>
                                        <p:tav tm="0">
                                          <p:val>
                                            <p:strVal val="0-#ppt_w/2"/>
                                          </p:val>
                                        </p:tav>
                                        <p:tav tm="100000">
                                          <p:val>
                                            <p:strVal val="#ppt_x"/>
                                          </p:val>
                                        </p:tav>
                                      </p:tavLst>
                                    </p:anim>
                                    <p:anim calcmode="lin" valueType="num">
                                      <p:cBhvr additive="base">
                                        <p:cTn id="16" dur="500" fill="hold"/>
                                        <p:tgtEl>
                                          <p:spTgt spid="40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barn(inVertical)">
                                      <p:cBhvr>
                                        <p:cTn id="20" dur="500"/>
                                        <p:tgtEl>
                                          <p:spTgt spid="4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6"/>
                                        </p:tgtEl>
                                        <p:attrNameLst>
                                          <p:attrName>style.visibility</p:attrName>
                                        </p:attrNameLst>
                                      </p:cBhvr>
                                      <p:to>
                                        <p:strVal val="visible"/>
                                      </p:to>
                                    </p:set>
                                    <p:animEffect transition="in" filter="fade">
                                      <p:cBhvr>
                                        <p:cTn id="25" dur="500"/>
                                        <p:tgtEl>
                                          <p:spTgt spid="4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3"/>
                                        </p:tgtEl>
                                        <p:attrNameLst>
                                          <p:attrName>style.visibility</p:attrName>
                                        </p:attrNameLst>
                                      </p:cBhvr>
                                      <p:to>
                                        <p:strVal val="visible"/>
                                      </p:to>
                                    </p:set>
                                    <p:animEffect transition="in" filter="fade">
                                      <p:cBhvr>
                                        <p:cTn id="30" dur="500"/>
                                        <p:tgtEl>
                                          <p:spTgt spid="38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6"/>
                                        </p:tgtEl>
                                        <p:attrNameLst>
                                          <p:attrName>style.visibility</p:attrName>
                                        </p:attrNameLst>
                                      </p:cBhvr>
                                      <p:to>
                                        <p:strVal val="visible"/>
                                      </p:to>
                                    </p:set>
                                    <p:animEffect transition="in" filter="fade">
                                      <p:cBhvr>
                                        <p:cTn id="35" dur="500"/>
                                        <p:tgtEl>
                                          <p:spTgt spid="3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7"/>
                                        </p:tgtEl>
                                        <p:attrNameLst>
                                          <p:attrName>style.visibility</p:attrName>
                                        </p:attrNameLst>
                                      </p:cBhvr>
                                      <p:to>
                                        <p:strVal val="visible"/>
                                      </p:to>
                                    </p:set>
                                    <p:animEffect transition="in" filter="fade">
                                      <p:cBhvr>
                                        <p:cTn id="40" dur="500"/>
                                        <p:tgtEl>
                                          <p:spTgt spid="39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24"/>
                                        </p:tgtEl>
                                        <p:attrNameLst>
                                          <p:attrName>style.visibility</p:attrName>
                                        </p:attrNameLst>
                                      </p:cBhvr>
                                      <p:to>
                                        <p:strVal val="visible"/>
                                      </p:to>
                                    </p:set>
                                    <p:animEffect transition="in" filter="barn(inVertical)">
                                      <p:cBhvr>
                                        <p:cTn id="45" dur="500"/>
                                        <p:tgtEl>
                                          <p:spTgt spid="42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25"/>
                                        </p:tgtEl>
                                        <p:attrNameLst>
                                          <p:attrName>style.visibility</p:attrName>
                                        </p:attrNameLst>
                                      </p:cBhvr>
                                      <p:to>
                                        <p:strVal val="visible"/>
                                      </p:to>
                                    </p:set>
                                    <p:animEffect transition="in" filter="fade">
                                      <p:cBhvr>
                                        <p:cTn id="50" dur="1000"/>
                                        <p:tgtEl>
                                          <p:spTgt spid="425"/>
                                        </p:tgtEl>
                                      </p:cBhvr>
                                    </p:animEffect>
                                    <p:anim calcmode="lin" valueType="num">
                                      <p:cBhvr>
                                        <p:cTn id="51" dur="1000" fill="hold"/>
                                        <p:tgtEl>
                                          <p:spTgt spid="425"/>
                                        </p:tgtEl>
                                        <p:attrNameLst>
                                          <p:attrName>ppt_x</p:attrName>
                                        </p:attrNameLst>
                                      </p:cBhvr>
                                      <p:tavLst>
                                        <p:tav tm="0">
                                          <p:val>
                                            <p:strVal val="#ppt_x"/>
                                          </p:val>
                                        </p:tav>
                                        <p:tav tm="100000">
                                          <p:val>
                                            <p:strVal val="#ppt_x"/>
                                          </p:val>
                                        </p:tav>
                                      </p:tavLst>
                                    </p:anim>
                                    <p:anim calcmode="lin" valueType="num">
                                      <p:cBhvr>
                                        <p:cTn id="52"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6"/>
                                        </p:tgtEl>
                                        <p:attrNameLst>
                                          <p:attrName>style.visibility</p:attrName>
                                        </p:attrNameLst>
                                      </p:cBhvr>
                                      <p:to>
                                        <p:strVal val="visible"/>
                                      </p:to>
                                    </p:set>
                                    <p:animEffect transition="in" filter="fade">
                                      <p:cBhvr>
                                        <p:cTn id="57" dur="500"/>
                                        <p:tgtEl>
                                          <p:spTgt spid="42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27"/>
                                        </p:tgtEl>
                                        <p:attrNameLst>
                                          <p:attrName>style.visibility</p:attrName>
                                        </p:attrNameLst>
                                      </p:cBhvr>
                                      <p:to>
                                        <p:strVal val="visible"/>
                                      </p:to>
                                    </p:set>
                                    <p:animEffect transition="in" filter="fade">
                                      <p:cBhvr>
                                        <p:cTn id="62" dur="1000"/>
                                        <p:tgtEl>
                                          <p:spTgt spid="427"/>
                                        </p:tgtEl>
                                      </p:cBhvr>
                                    </p:animEffect>
                                    <p:anim calcmode="lin" valueType="num">
                                      <p:cBhvr>
                                        <p:cTn id="63" dur="1000" fill="hold"/>
                                        <p:tgtEl>
                                          <p:spTgt spid="427"/>
                                        </p:tgtEl>
                                        <p:attrNameLst>
                                          <p:attrName>ppt_x</p:attrName>
                                        </p:attrNameLst>
                                      </p:cBhvr>
                                      <p:tavLst>
                                        <p:tav tm="0">
                                          <p:val>
                                            <p:strVal val="#ppt_x"/>
                                          </p:val>
                                        </p:tav>
                                        <p:tav tm="100000">
                                          <p:val>
                                            <p:strVal val="#ppt_x"/>
                                          </p:val>
                                        </p:tav>
                                      </p:tavLst>
                                    </p:anim>
                                    <p:anim calcmode="lin" valueType="num">
                                      <p:cBhvr>
                                        <p:cTn id="64"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04"/>
                                        </p:tgtEl>
                                        <p:attrNameLst>
                                          <p:attrName>style.visibility</p:attrName>
                                        </p:attrNameLst>
                                      </p:cBhvr>
                                      <p:to>
                                        <p:strVal val="visible"/>
                                      </p:to>
                                    </p:set>
                                    <p:anim calcmode="lin" valueType="num">
                                      <p:cBhvr additive="base">
                                        <p:cTn id="69" dur="500" fill="hold"/>
                                        <p:tgtEl>
                                          <p:spTgt spid="404"/>
                                        </p:tgtEl>
                                        <p:attrNameLst>
                                          <p:attrName>ppt_x</p:attrName>
                                        </p:attrNameLst>
                                      </p:cBhvr>
                                      <p:tavLst>
                                        <p:tav tm="0">
                                          <p:val>
                                            <p:strVal val="#ppt_x"/>
                                          </p:val>
                                        </p:tav>
                                        <p:tav tm="100000">
                                          <p:val>
                                            <p:strVal val="#ppt_x"/>
                                          </p:val>
                                        </p:tav>
                                      </p:tavLst>
                                    </p:anim>
                                    <p:anim calcmode="lin" valueType="num">
                                      <p:cBhvr additive="base">
                                        <p:cTn id="70"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05"/>
                                        </p:tgtEl>
                                        <p:attrNameLst>
                                          <p:attrName>style.visibility</p:attrName>
                                        </p:attrNameLst>
                                      </p:cBhvr>
                                      <p:to>
                                        <p:strVal val="visible"/>
                                      </p:to>
                                    </p:set>
                                    <p:animEffect transition="in" filter="fade">
                                      <p:cBhvr>
                                        <p:cTn id="75" dur="500"/>
                                        <p:tgtEl>
                                          <p:spTgt spid="405"/>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407"/>
                                        </p:tgtEl>
                                        <p:attrNameLst>
                                          <p:attrName>style.visibility</p:attrName>
                                        </p:attrNameLst>
                                      </p:cBhvr>
                                      <p:to>
                                        <p:strVal val="visible"/>
                                      </p:to>
                                    </p:set>
                                    <p:animEffect transition="in" filter="wheel(1)">
                                      <p:cBhvr>
                                        <p:cTn id="80" dur="2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p:bldP spid="383" grpId="0"/>
      <p:bldP spid="396" grpId="0"/>
      <p:bldP spid="40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sp>
        <p:nvSpPr>
          <p:cNvPr id="22" name="Rectangle 12"/>
          <p:cNvSpPr>
            <a:spLocks noChangeArrowheads="1"/>
          </p:cNvSpPr>
          <p:nvPr/>
        </p:nvSpPr>
        <p:spPr bwMode="auto">
          <a:xfrm>
            <a:off x="2909310" y="446047"/>
            <a:ext cx="6827520"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algn="ctr" fontAlgn="base">
              <a:spcBef>
                <a:spcPct val="0"/>
              </a:spcBef>
              <a:spcAft>
                <a:spcPct val="0"/>
              </a:spcAft>
              <a:tabLst>
                <a:tab pos="548640" algn="r"/>
                <a:tab pos="3291840" algn="ctr"/>
                <a:tab pos="3703320" algn="l"/>
                <a:tab pos="6583680" algn="r"/>
              </a:tabLst>
            </a:pP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Phiếu</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học</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tập</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số</a:t>
            </a:r>
            <a:r>
              <a:rPr lang="en-US" sz="3360" b="1" dirty="0">
                <a:solidFill>
                  <a:prstClr val="black"/>
                </a:solidFill>
                <a:latin typeface="Times New Roman" pitchFamily="18" charset="0"/>
                <a:ea typeface="Times New Roman" pitchFamily="18" charset="0"/>
                <a:cs typeface="Times New Roman" pitchFamily="18" charset="0"/>
              </a:rPr>
              <a:t> 1: </a:t>
            </a:r>
            <a:endParaRPr lang="en-US" sz="3360" dirty="0">
              <a:solidFill>
                <a:prstClr val="black"/>
              </a:solidFill>
              <a:latin typeface="Times New Roman" pitchFamily="18" charset="0"/>
              <a:cs typeface="Times New Roman" pitchFamily="18" charset="0"/>
            </a:endParaRPr>
          </a:p>
          <a:p>
            <a:pPr indent="541020" algn="ctr" eaLnBrk="0" fontAlgn="base" hangingPunct="0">
              <a:spcBef>
                <a:spcPct val="0"/>
              </a:spcBef>
              <a:spcAft>
                <a:spcPct val="0"/>
              </a:spcAft>
              <a:tabLst>
                <a:tab pos="548640" algn="r"/>
                <a:tab pos="3291840" algn="ctr"/>
                <a:tab pos="3703320" algn="l"/>
                <a:tab pos="6583680" algn="r"/>
              </a:tabLst>
            </a:pPr>
            <a:endParaRPr lang="en-US" sz="3360" dirty="0">
              <a:solidFill>
                <a:prstClr val="black"/>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3" name="Rectangle 13"/>
              <p:cNvSpPr>
                <a:spLocks noChangeArrowheads="1"/>
              </p:cNvSpPr>
              <p:nvPr/>
            </p:nvSpPr>
            <p:spPr bwMode="auto">
              <a:xfrm>
                <a:off x="362592" y="1701017"/>
                <a:ext cx="8429897" cy="5539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fontAlgn="base">
                  <a:spcBef>
                    <a:spcPct val="0"/>
                  </a:spcBef>
                  <a:spcAft>
                    <a:spcPct val="0"/>
                  </a:spcAft>
                </a:pPr>
                <a:r>
                  <a:rPr lang="en-US" sz="2880">
                    <a:solidFill>
                      <a:prstClr val="black"/>
                    </a:solidFill>
                    <a:latin typeface="Times New Roman" pitchFamily="18" charset="0"/>
                    <a:ea typeface="Times New Roman" pitchFamily="18" charset="0"/>
                    <a:cs typeface="Times New Roman" pitchFamily="18" charset="0"/>
                  </a:rPr>
                  <a:t> </a:t>
                </a:r>
                <a:r>
                  <a:rPr lang="en-US" sz="2880" dirty="0">
                    <a:solidFill>
                      <a:prstClr val="black"/>
                    </a:solidFill>
                    <a:latin typeface="Times New Roman" pitchFamily="18" charset="0"/>
                    <a:ea typeface="Times New Roman" pitchFamily="18" charset="0"/>
                    <a:cs typeface="Times New Roman" pitchFamily="18" charset="0"/>
                  </a:rPr>
                  <a:t>a) </a:t>
                </a:r>
                <a:r>
                  <a:rPr lang="en-US" sz="2880" dirty="0" err="1">
                    <a:solidFill>
                      <a:prstClr val="black"/>
                    </a:solidFill>
                    <a:latin typeface="Times New Roman" pitchFamily="18" charset="0"/>
                    <a:ea typeface="Times New Roman" pitchFamily="18" charset="0"/>
                    <a:cs typeface="Times New Roman" pitchFamily="18" charset="0"/>
                  </a:rPr>
                  <a:t>Điền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14:m>
                  <m:oMath xmlns:m="http://schemas.openxmlformats.org/officeDocument/2006/math">
                    <m:r>
                      <a:rPr lang="en-US" sz="2880">
                        <a:solidFill>
                          <a:prstClr val="black"/>
                        </a:solidFill>
                        <a:latin typeface="Cambria Math"/>
                        <a:ea typeface="Cambria Math"/>
                        <a:cs typeface="Times New Roman" pitchFamily="18" charset="0"/>
                      </a:rPr>
                      <m:t> </m:t>
                    </m:r>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vào </a:t>
                </a:r>
                <a:r>
                  <a:rPr lang="en-US" sz="2880" dirty="0" err="1">
                    <a:solidFill>
                      <a:prstClr val="black"/>
                    </a:solidFill>
                    <a:latin typeface="Times New Roman" pitchFamily="18" charset="0"/>
                    <a:ea typeface="Times New Roman" pitchFamily="18" charset="0"/>
                    <a:cs typeface="Times New Roman" pitchFamily="18" charset="0"/>
                  </a:rPr>
                  <a:t>chỗ</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trống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thích</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a:t>
                </a:r>
                <a:endParaRPr lang="en-US" sz="2880" dirty="0">
                  <a:solidFill>
                    <a:prstClr val="black"/>
                  </a:solidFill>
                  <a:latin typeface="Times New Roman" pitchFamily="18" charset="0"/>
                  <a:cs typeface="Times New Roman" pitchFamily="18" charset="0"/>
                </a:endParaRPr>
              </a:p>
            </p:txBody>
          </p:sp>
        </mc:Choice>
        <mc:Fallback xmlns="">
          <p:sp>
            <p:nvSpPr>
              <p:cNvPr id="23" name="Rectangle 13"/>
              <p:cNvSpPr>
                <a:spLocks noRot="1" noChangeAspect="1" noMove="1" noResize="1" noEditPoints="1" noAdjustHandles="1" noChangeArrowheads="1" noChangeShapeType="1" noTextEdit="1"/>
              </p:cNvSpPr>
              <p:nvPr/>
            </p:nvSpPr>
            <p:spPr bwMode="auto">
              <a:xfrm>
                <a:off x="362592" y="1701017"/>
                <a:ext cx="8429897" cy="553998"/>
              </a:xfrm>
              <a:prstGeom prst="rect">
                <a:avLst/>
              </a:prstGeom>
              <a:blipFill>
                <a:blip r:embed="rId4"/>
                <a:stretch>
                  <a:fillRect t="-9890" b="-296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4" name="Rectangle 18"/>
          <p:cNvSpPr>
            <a:spLocks noChangeArrowheads="1"/>
          </p:cNvSpPr>
          <p:nvPr/>
        </p:nvSpPr>
        <p:spPr bwMode="auto">
          <a:xfrm>
            <a:off x="362593" y="2368396"/>
            <a:ext cx="12072920"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spcBef>
                <a:spcPct val="0"/>
              </a:spcBef>
              <a:spcAft>
                <a:spcPct val="0"/>
              </a:spcAft>
              <a:tabLst>
                <a:tab pos="548640" algn="r"/>
                <a:tab pos="3291840" algn="ctr"/>
                <a:tab pos="3703320" algn="l"/>
                <a:tab pos="6583680" algn="r"/>
              </a:tabLst>
            </a:pPr>
            <a:r>
              <a:rPr lang="nl-NL" sz="2880">
                <a:solidFill>
                  <a:prstClr val="black"/>
                </a:solidFill>
                <a:latin typeface="Times New Roman" pitchFamily="18" charset="0"/>
                <a:ea typeface="Times New Roman" pitchFamily="18" charset="0"/>
                <a:cs typeface="Times New Roman" pitchFamily="18" charset="0"/>
              </a:rPr>
              <a:t> 4 </a:t>
            </a:r>
            <a:r>
              <a:rPr lang="nl-NL" sz="2880" dirty="0">
                <a:solidFill>
                  <a:prstClr val="black"/>
                </a:solidFill>
                <a:latin typeface="Times New Roman" pitchFamily="18" charset="0"/>
                <a:ea typeface="Times New Roman" pitchFamily="18" charset="0"/>
                <a:cs typeface="Times New Roman" pitchFamily="18" charset="0"/>
              </a:rPr>
              <a:t>.... A;      7.... A ;        5.... A;      6 ....A                                                         </a:t>
            </a:r>
            <a:endParaRPr lang="en-US" sz="2880" dirty="0">
              <a:solidFill>
                <a:prstClr val="black"/>
              </a:solidFill>
              <a:latin typeface="Times New Roman" pitchFamily="18" charset="0"/>
              <a:cs typeface="Times New Roman" pitchFamily="18" charset="0"/>
            </a:endParaRPr>
          </a:p>
          <a:p>
            <a:pPr indent="541020" eaLnBrk="0" fontAlgn="base" hangingPunct="0">
              <a:spcBef>
                <a:spcPct val="0"/>
              </a:spcBef>
              <a:spcAft>
                <a:spcPct val="0"/>
              </a:spcAft>
              <a:tabLst>
                <a:tab pos="548640" algn="r"/>
                <a:tab pos="3291840" algn="ctr"/>
                <a:tab pos="3703320" algn="l"/>
                <a:tab pos="6583680" algn="r"/>
              </a:tabLst>
            </a:pPr>
            <a:endParaRPr lang="en-US" sz="2880" dirty="0">
              <a:solidFill>
                <a:prstClr val="black"/>
              </a:solidFill>
              <a:latin typeface="Times New Roman" pitchFamily="18" charset="0"/>
              <a:cs typeface="Times New Roman" pitchFamily="18" charset="0"/>
            </a:endParaRPr>
          </a:p>
        </p:txBody>
      </p:sp>
      <p:sp>
        <p:nvSpPr>
          <p:cNvPr id="25" name="Rectangle 19"/>
          <p:cNvSpPr>
            <a:spLocks noChangeArrowheads="1"/>
          </p:cNvSpPr>
          <p:nvPr/>
        </p:nvSpPr>
        <p:spPr bwMode="auto">
          <a:xfrm>
            <a:off x="398486" y="2841780"/>
            <a:ext cx="9736704" cy="210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b) </a:t>
            </a:r>
            <a:r>
              <a:rPr lang="en-US" sz="2880" dirty="0">
                <a:solidFill>
                  <a:prstClr val="black"/>
                </a:solidFill>
                <a:latin typeface="Times New Roman" pitchFamily="18" charset="0"/>
                <a:ea typeface="Times New Roman" pitchFamily="18" charset="0"/>
                <a:cs typeface="Times New Roman" pitchFamily="18" charset="0"/>
              </a:rPr>
              <a:t>	</a:t>
            </a:r>
            <a:r>
              <a:rPr lang="nl-NL" sz="2880" dirty="0">
                <a:solidFill>
                  <a:prstClr val="black"/>
                </a:solidFill>
                <a:latin typeface="Times New Roman" pitchFamily="18" charset="0"/>
                <a:ea typeface="Times New Roman" pitchFamily="18" charset="0"/>
                <a:cs typeface="Times New Roman" pitchFamily="18" charset="0"/>
              </a:rPr>
              <a:t>Các phần tử nằm trong A gồm các số:.......................</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     A không chứa các phần tử  ...............................................</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c) Người ta đặt tên tập hợp bằng ............................................</a:t>
            </a:r>
            <a:endParaRPr lang="nl-NL" sz="2880" dirty="0">
              <a:solidFill>
                <a:prstClr val="black"/>
              </a:solidFill>
              <a:latin typeface="Times New Roman" pitchFamily="18" charset="0"/>
              <a:cs typeface="Times New Roman" pitchFamily="18" charset="0"/>
            </a:endParaRPr>
          </a:p>
        </p:txBody>
      </p:sp>
      <p:pic>
        <p:nvPicPr>
          <p:cNvPr id="2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9838" y="1366196"/>
            <a:ext cx="499872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extLst>
              <p:ext uri="{D42A27DB-BD31-4B8C-83A1-F6EECF244321}">
                <p14:modId xmlns:p14="http://schemas.microsoft.com/office/powerpoint/2010/main" val="3997618308"/>
              </p:ext>
            </p:extLst>
          </p:nvPr>
        </p:nvGraphicFramePr>
        <p:xfrm>
          <a:off x="4721557" y="2349006"/>
          <a:ext cx="557341" cy="504128"/>
        </p:xfrm>
        <a:graphic>
          <a:graphicData uri="http://schemas.openxmlformats.org/presentationml/2006/ole">
            <mc:AlternateContent xmlns:mc="http://schemas.openxmlformats.org/markup-compatibility/2006">
              <mc:Choice xmlns:v="urn:schemas-microsoft-com:vml" Requires="v">
                <p:oleObj spid="_x0000_s5178" name="Equation" r:id="rId6" imgW="126720" imgH="126720" progId="Equation.DSMT4">
                  <p:embed/>
                </p:oleObj>
              </mc:Choice>
              <mc:Fallback>
                <p:oleObj name="Equation" r:id="rId6" imgW="126720" imgH="126720" progId="Equation.DSMT4">
                  <p:embed/>
                  <p:pic>
                    <p:nvPicPr>
                      <p:cNvPr id="33" name="Object 32"/>
                      <p:cNvPicPr>
                        <a:picLocks noChangeAspect="1" noChangeArrowheads="1"/>
                      </p:cNvPicPr>
                      <p:nvPr/>
                    </p:nvPicPr>
                    <p:blipFill>
                      <a:blip r:embed="rId7"/>
                      <a:srcRect/>
                      <a:stretch>
                        <a:fillRect/>
                      </a:stretch>
                    </p:blipFill>
                    <p:spPr bwMode="auto">
                      <a:xfrm>
                        <a:off x="4721557" y="2349006"/>
                        <a:ext cx="557341" cy="504128"/>
                      </a:xfrm>
                      <a:prstGeom prst="rect">
                        <a:avLst/>
                      </a:prstGeom>
                      <a:noFill/>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37881414"/>
              </p:ext>
            </p:extLst>
          </p:nvPr>
        </p:nvGraphicFramePr>
        <p:xfrm>
          <a:off x="6239354" y="2327094"/>
          <a:ext cx="1094176" cy="547088"/>
        </p:xfrm>
        <a:graphic>
          <a:graphicData uri="http://schemas.openxmlformats.org/presentationml/2006/ole">
            <mc:AlternateContent xmlns:mc="http://schemas.openxmlformats.org/markup-compatibility/2006">
              <mc:Choice xmlns:v="urn:schemas-microsoft-com:vml" Requires="v">
                <p:oleObj spid="_x0000_s5179" name="Equation" r:id="rId8" imgW="126720" imgH="152280" progId="Equation.DSMT4">
                  <p:embed/>
                </p:oleObj>
              </mc:Choice>
              <mc:Fallback>
                <p:oleObj name="Equation" r:id="rId8" imgW="126720" imgH="152280" progId="Equation.DSMT4">
                  <p:embed/>
                  <p:pic>
                    <p:nvPicPr>
                      <p:cNvPr id="28" name="Object 27"/>
                      <p:cNvPicPr/>
                      <p:nvPr/>
                    </p:nvPicPr>
                    <p:blipFill>
                      <a:blip r:embed="rId9"/>
                      <a:stretch>
                        <a:fillRect/>
                      </a:stretch>
                    </p:blipFill>
                    <p:spPr>
                      <a:xfrm>
                        <a:off x="6239354" y="2327094"/>
                        <a:ext cx="1094176" cy="547088"/>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099835809"/>
              </p:ext>
            </p:extLst>
          </p:nvPr>
        </p:nvGraphicFramePr>
        <p:xfrm>
          <a:off x="1325042" y="2428787"/>
          <a:ext cx="530898" cy="480108"/>
        </p:xfrm>
        <a:graphic>
          <a:graphicData uri="http://schemas.openxmlformats.org/presentationml/2006/ole">
            <mc:AlternateContent xmlns:mc="http://schemas.openxmlformats.org/markup-compatibility/2006">
              <mc:Choice xmlns:v="urn:schemas-microsoft-com:vml" Requires="v">
                <p:oleObj spid="_x0000_s5180" name="Equation" r:id="rId10" imgW="126720" imgH="126720" progId="Equation.DSMT4">
                  <p:embed/>
                </p:oleObj>
              </mc:Choice>
              <mc:Fallback>
                <p:oleObj name="Equation" r:id="rId10" imgW="126720" imgH="126720" progId="Equation.DSMT4">
                  <p:embed/>
                  <p:pic>
                    <p:nvPicPr>
                      <p:cNvPr id="29"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5042" y="2428787"/>
                        <a:ext cx="530898" cy="480108"/>
                      </a:xfrm>
                      <a:prstGeom prst="rect">
                        <a:avLst/>
                      </a:prstGeom>
                      <a:noFill/>
                      <a:ln>
                        <a:noFill/>
                      </a:ln>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366268808"/>
              </p:ext>
            </p:extLst>
          </p:nvPr>
        </p:nvGraphicFramePr>
        <p:xfrm>
          <a:off x="2925382" y="2383838"/>
          <a:ext cx="993480" cy="496740"/>
        </p:xfrm>
        <a:graphic>
          <a:graphicData uri="http://schemas.openxmlformats.org/presentationml/2006/ole">
            <mc:AlternateContent xmlns:mc="http://schemas.openxmlformats.org/markup-compatibility/2006">
              <mc:Choice xmlns:v="urn:schemas-microsoft-com:vml" Requires="v">
                <p:oleObj spid="_x0000_s5181" name="Equation" r:id="rId12" imgW="126720" imgH="152280" progId="Equation.DSMT4">
                  <p:embed/>
                </p:oleObj>
              </mc:Choice>
              <mc:Fallback>
                <p:oleObj name="Equation" r:id="rId12" imgW="126720" imgH="152280" progId="Equation.DSMT4">
                  <p:embed/>
                  <p:pic>
                    <p:nvPicPr>
                      <p:cNvPr id="31"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5382" y="2383838"/>
                        <a:ext cx="993480" cy="496740"/>
                      </a:xfrm>
                      <a:prstGeom prst="rect">
                        <a:avLst/>
                      </a:prstGeom>
                      <a:noFill/>
                      <a:ln>
                        <a:noFill/>
                      </a:ln>
                      <a:extLst/>
                    </p:spPr>
                  </p:pic>
                </p:oleObj>
              </mc:Fallback>
            </mc:AlternateContent>
          </a:graphicData>
        </a:graphic>
      </p:graphicFrame>
      <p:sp>
        <p:nvSpPr>
          <p:cNvPr id="35" name="TextBox 34"/>
          <p:cNvSpPr txBox="1"/>
          <p:nvPr/>
        </p:nvSpPr>
        <p:spPr>
          <a:xfrm>
            <a:off x="7093675" y="2924976"/>
            <a:ext cx="2804160"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2; 4; 5</a:t>
            </a:r>
          </a:p>
        </p:txBody>
      </p:sp>
      <p:sp>
        <p:nvSpPr>
          <p:cNvPr id="36" name="TextBox 35"/>
          <p:cNvSpPr txBox="1"/>
          <p:nvPr/>
        </p:nvSpPr>
        <p:spPr>
          <a:xfrm>
            <a:off x="5607959" y="3585886"/>
            <a:ext cx="2139714"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6; 7</a:t>
            </a:r>
          </a:p>
        </p:txBody>
      </p:sp>
      <p:sp>
        <p:nvSpPr>
          <p:cNvPr id="37" name="Rectangle 36"/>
          <p:cNvSpPr/>
          <p:nvPr/>
        </p:nvSpPr>
        <p:spPr>
          <a:xfrm>
            <a:off x="6045871" y="4239888"/>
            <a:ext cx="2478564" cy="535531"/>
          </a:xfrm>
          <a:prstGeom prst="rect">
            <a:avLst/>
          </a:prstGeom>
        </p:spPr>
        <p:txBody>
          <a:bodyPr wrap="none">
            <a:spAutoFit/>
          </a:bodyPr>
          <a:lstStyle/>
          <a:p>
            <a:r>
              <a:rPr lang="nl-NL" sz="2880" b="1" dirty="0">
                <a:solidFill>
                  <a:srgbClr val="FF0000"/>
                </a:solidFill>
                <a:latin typeface="Times New Roman"/>
                <a:ea typeface="Times New Roman"/>
              </a:rPr>
              <a:t>chữ cái in hoa.</a:t>
            </a:r>
            <a:endParaRPr lang="en-US" sz="2880" b="1" dirty="0">
              <a:solidFill>
                <a:srgbClr val="FF0000"/>
              </a:solidFill>
            </a:endParaRPr>
          </a:p>
        </p:txBody>
      </p:sp>
      <p:sp>
        <p:nvSpPr>
          <p:cNvPr id="38" name="TextBox 37"/>
          <p:cNvSpPr txBox="1"/>
          <p:nvPr/>
        </p:nvSpPr>
        <p:spPr>
          <a:xfrm>
            <a:off x="931236" y="5404910"/>
            <a:ext cx="13632874" cy="1421928"/>
          </a:xfrm>
          <a:prstGeom prst="rect">
            <a:avLst/>
          </a:prstGeom>
          <a:noFill/>
        </p:spPr>
        <p:txBody>
          <a:bodyPr wrap="square" rtlCol="0">
            <a:spAutoFit/>
          </a:bodyPr>
          <a:lstStyle/>
          <a:p>
            <a:r>
              <a:rPr lang="en-US" sz="2880" b="1" dirty="0" err="1">
                <a:solidFill>
                  <a:prstClr val="black"/>
                </a:solidFill>
                <a:latin typeface="Times New Roman" pitchFamily="18" charset="0"/>
                <a:cs typeface="Times New Roman" pitchFamily="18" charset="0"/>
              </a:rPr>
              <a:t>Luyện</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tập</a:t>
            </a:r>
            <a:r>
              <a:rPr lang="en-US" sz="2880" b="1" dirty="0">
                <a:solidFill>
                  <a:prstClr val="black"/>
                </a:solidFill>
                <a:latin typeface="Times New Roman" pitchFamily="18" charset="0"/>
                <a:cs typeface="Times New Roman" pitchFamily="18" charset="0"/>
              </a:rPr>
              <a:t> 1: </a:t>
            </a:r>
          </a:p>
          <a:p>
            <a:r>
              <a:rPr lang="en-US" sz="2880" dirty="0" err="1">
                <a:solidFill>
                  <a:prstClr val="black"/>
                </a:solidFill>
                <a:latin typeface="Times New Roman" pitchFamily="18" charset="0"/>
                <a:cs typeface="Times New Roman" pitchFamily="18" charset="0"/>
              </a:rPr>
              <a:t>Gọi</a:t>
            </a:r>
            <a:r>
              <a:rPr lang="en-US" sz="2880" dirty="0">
                <a:solidFill>
                  <a:prstClr val="black"/>
                </a:solidFill>
                <a:latin typeface="Times New Roman" pitchFamily="18" charset="0"/>
                <a:cs typeface="Times New Roman" pitchFamily="18" charset="0"/>
              </a:rPr>
              <a:t> B </a:t>
            </a:r>
            <a:r>
              <a:rPr lang="en-US" sz="2880" dirty="0" err="1">
                <a:solidFill>
                  <a:prstClr val="black"/>
                </a:solidFill>
                <a:latin typeface="Times New Roman" pitchFamily="18" charset="0"/>
                <a:cs typeface="Times New Roman" pitchFamily="18" charset="0"/>
              </a:rPr>
              <a:t>là</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hợp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các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tổ</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trưởng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trong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lớp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em</a:t>
            </a:r>
            <a:r>
              <a:rPr lang="en-US" sz="2880" dirty="0">
                <a:solidFill>
                  <a:prstClr val="black"/>
                </a:solidFill>
                <a:latin typeface="Times New Roman" pitchFamily="18" charset="0"/>
                <a:cs typeface="Times New Roman" pitchFamily="18" charset="0"/>
              </a:rPr>
              <a:t>.</a:t>
            </a:r>
          </a:p>
          <a:p>
            <a:r>
              <a:rPr lang="en-US" sz="2880" dirty="0" err="1">
                <a:solidFill>
                  <a:prstClr val="black"/>
                </a:solidFill>
                <a:latin typeface="Times New Roman" pitchFamily="18" charset="0"/>
                <a:cs typeface="Times New Roman" pitchFamily="18" charset="0"/>
              </a:rPr>
              <a:t>Em</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hãy</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chỉ</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ra</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một</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thuộc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B </a:t>
            </a:r>
            <a:r>
              <a:rPr lang="en-US" sz="2880" dirty="0" err="1">
                <a:solidFill>
                  <a:prstClr val="black"/>
                </a:solidFill>
                <a:latin typeface="Times New Roman" pitchFamily="18" charset="0"/>
                <a:cs typeface="Times New Roman" pitchFamily="18" charset="0"/>
              </a:rPr>
              <a:t>và</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một</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không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thuộc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B.</a:t>
            </a:r>
          </a:p>
        </p:txBody>
      </p:sp>
    </p:spTree>
    <p:extLst>
      <p:ext uri="{BB962C8B-B14F-4D97-AF65-F5344CB8AC3E}">
        <p14:creationId xmlns:p14="http://schemas.microsoft.com/office/powerpoint/2010/main" val="3813738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 xmlns:a16="http://schemas.microsoft.com/office/drawing/2014/main" id="{CDE15A72-B613-4A54-87EC-0AD3EADF5A0D}"/>
              </a:ext>
            </a:extLst>
          </p:cNvPr>
          <p:cNvGrpSpPr/>
          <p:nvPr/>
        </p:nvGrpSpPr>
        <p:grpSpPr>
          <a:xfrm flipH="1">
            <a:off x="1410476" y="1112046"/>
            <a:ext cx="4492801" cy="331810"/>
            <a:chOff x="4345425" y="2175475"/>
            <a:chExt cx="800750" cy="176025"/>
          </a:xfrm>
        </p:grpSpPr>
        <p:sp>
          <p:nvSpPr>
            <p:cNvPr id="32" name="Google Shape;915;p32">
              <a:extLst>
                <a:ext uri="{FF2B5EF4-FFF2-40B4-BE49-F238E27FC236}">
                  <a16:creationId xmlns=""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pic>
        <p:nvPicPr>
          <p:cNvPr id="21" name="Shap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728" y="1776547"/>
            <a:ext cx="3902701"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33"/>
          <p:cNvSpPr txBox="1">
            <a:spLocks noChangeArrowheads="1"/>
          </p:cNvSpPr>
          <p:nvPr/>
        </p:nvSpPr>
        <p:spPr bwMode="auto">
          <a:xfrm>
            <a:off x="11112139" y="3823071"/>
            <a:ext cx="3518262" cy="6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fontAlgn="base">
              <a:spcBef>
                <a:spcPct val="0"/>
              </a:spcBef>
              <a:spcAft>
                <a:spcPct val="0"/>
              </a:spcAft>
            </a:pPr>
            <a:r>
              <a:rPr lang="en-US" sz="2880" i="1" dirty="0" err="1">
                <a:solidFill>
                  <a:prstClr val="black"/>
                </a:solidFill>
                <a:latin typeface="Times New Roman" pitchFamily="18" charset="0"/>
                <a:ea typeface="Times New Roman" pitchFamily="18" charset="0"/>
                <a:cs typeface="Times New Roman" pitchFamily="18" charset="0"/>
              </a:rPr>
              <a:t>Hình</a:t>
            </a:r>
            <a:r>
              <a:rPr lang="en-US" sz="2880" i="1" dirty="0">
                <a:solidFill>
                  <a:prstClr val="black"/>
                </a:solidFill>
                <a:latin typeface="Times New Roman" pitchFamily="18" charset="0"/>
                <a:ea typeface="Times New Roman" pitchFamily="18" charset="0"/>
                <a:cs typeface="Times New Roman" pitchFamily="18" charset="0"/>
              </a:rPr>
              <a:t> 1.4. </a:t>
            </a:r>
            <a:r>
              <a:rPr lang="en-US" sz="2880" i="1" dirty="0" err="1">
                <a:solidFill>
                  <a:prstClr val="black"/>
                </a:solidFill>
                <a:latin typeface="Times New Roman" pitchFamily="18" charset="0"/>
                <a:ea typeface="Times New Roman" pitchFamily="18" charset="0"/>
                <a:cs typeface="Times New Roman" pitchFamily="18" charset="0"/>
              </a:rPr>
              <a:t>Tập</a:t>
            </a:r>
            <a:r>
              <a:rPr lang="en-US" sz="2880" i="1" dirty="0">
                <a:solidFill>
                  <a:prstClr val="black"/>
                </a:solidFill>
                <a:latin typeface="Times New Roman" pitchFamily="18" charset="0"/>
                <a:ea typeface="Times New Roman" pitchFamily="18" charset="0"/>
                <a:cs typeface="Times New Roman" pitchFamily="18" charset="0"/>
              </a:rPr>
              <a:t> </a:t>
            </a:r>
            <a:r>
              <a:rPr lang="en-US" sz="2880" i="1" dirty="0" err="1">
                <a:solidFill>
                  <a:prstClr val="black"/>
                </a:solidFill>
                <a:latin typeface="Times New Roman" pitchFamily="18" charset="0"/>
                <a:ea typeface="Times New Roman" pitchFamily="18" charset="0"/>
                <a:cs typeface="Times New Roman" pitchFamily="18" charset="0"/>
              </a:rPr>
              <a:t>hợp</a:t>
            </a:r>
            <a:r>
              <a:rPr lang="en-US" sz="2880" i="1" dirty="0">
                <a:solidFill>
                  <a:prstClr val="black"/>
                </a:solidFill>
                <a:latin typeface="Times New Roman" pitchFamily="18" charset="0"/>
                <a:ea typeface="Times New Roman" pitchFamily="18" charset="0"/>
                <a:cs typeface="Times New Roman" pitchFamily="18" charset="0"/>
              </a:rPr>
              <a:t>  </a:t>
            </a:r>
            <a:r>
              <a:rPr lang="en-US" sz="2880" b="1" i="1" dirty="0">
                <a:solidFill>
                  <a:prstClr val="black"/>
                </a:solidFill>
                <a:latin typeface="Times New Roman" pitchFamily="18" charset="0"/>
                <a:ea typeface="Times New Roman" pitchFamily="18" charset="0"/>
                <a:cs typeface="Times New Roman" pitchFamily="18" charset="0"/>
              </a:rPr>
              <a:t>P</a:t>
            </a:r>
            <a:endParaRPr lang="en-US" sz="2880" dirty="0">
              <a:solidFill>
                <a:prstClr val="black"/>
              </a:solidFill>
              <a:latin typeface="Times New Roman" pitchFamily="18" charset="0"/>
              <a:cs typeface="Times New Roman" pitchFamily="18" charset="0"/>
            </a:endParaRPr>
          </a:p>
        </p:txBody>
      </p:sp>
      <p:sp>
        <p:nvSpPr>
          <p:cNvPr id="4" name="Rectangle 3"/>
          <p:cNvSpPr/>
          <p:nvPr/>
        </p:nvSpPr>
        <p:spPr>
          <a:xfrm>
            <a:off x="2165335" y="1537070"/>
            <a:ext cx="6869894" cy="535531"/>
          </a:xfrm>
          <a:prstGeom prst="rect">
            <a:avLst/>
          </a:prstGeom>
        </p:spPr>
        <p:txBody>
          <a:bodyPr wrap="none">
            <a:spAutoFit/>
          </a:bodyPr>
          <a:lstStyle/>
          <a:p>
            <a:r>
              <a:rPr lang="en-US" sz="2880">
                <a:latin typeface="Times New Roman" panose="02020603050405020304" pitchFamily="18" charset="0"/>
                <a:cs typeface="Times New Roman" panose="02020603050405020304" pitchFamily="18" charset="0"/>
              </a:rPr>
              <a:t>Nêu các các xác định phần tử của tập hợp P ?</a:t>
            </a:r>
          </a:p>
        </p:txBody>
      </p:sp>
      <p:grpSp>
        <p:nvGrpSpPr>
          <p:cNvPr id="26" name="Google Shape;3682;p80">
            <a:extLst>
              <a:ext uri="{FF2B5EF4-FFF2-40B4-BE49-F238E27FC236}">
                <a16:creationId xmlns="" xmlns:a16="http://schemas.microsoft.com/office/drawing/2014/main" id="{CC1EED2B-4C0B-4BA8-84DE-EC0AEDCB91ED}"/>
              </a:ext>
            </a:extLst>
          </p:cNvPr>
          <p:cNvGrpSpPr/>
          <p:nvPr/>
        </p:nvGrpSpPr>
        <p:grpSpPr>
          <a:xfrm>
            <a:off x="789882" y="1666827"/>
            <a:ext cx="1546556" cy="3223891"/>
            <a:chOff x="-4018550" y="6383788"/>
            <a:chExt cx="831350" cy="1733000"/>
          </a:xfrm>
        </p:grpSpPr>
        <p:sp>
          <p:nvSpPr>
            <p:cNvPr id="27" name="Google Shape;3683;p80">
              <a:extLst>
                <a:ext uri="{FF2B5EF4-FFF2-40B4-BE49-F238E27FC236}">
                  <a16:creationId xmlns="" xmlns:a16="http://schemas.microsoft.com/office/drawing/2014/main" id="{776BCC57-0E4F-47B6-9D50-AA739665FE6B}"/>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8" name="Google Shape;3684;p80">
              <a:extLst>
                <a:ext uri="{FF2B5EF4-FFF2-40B4-BE49-F238E27FC236}">
                  <a16:creationId xmlns="" xmlns:a16="http://schemas.microsoft.com/office/drawing/2014/main" id="{A36F400D-FAD2-4D3A-8CD6-01C7D67364AF}"/>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9" name="Google Shape;3685;p80">
              <a:extLst>
                <a:ext uri="{FF2B5EF4-FFF2-40B4-BE49-F238E27FC236}">
                  <a16:creationId xmlns="" xmlns:a16="http://schemas.microsoft.com/office/drawing/2014/main" id="{1C5B4C4C-76D7-4269-8F7B-A1473B07B61C}"/>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4" name="Google Shape;3686;p80">
              <a:extLst>
                <a:ext uri="{FF2B5EF4-FFF2-40B4-BE49-F238E27FC236}">
                  <a16:creationId xmlns="" xmlns:a16="http://schemas.microsoft.com/office/drawing/2014/main" id="{B3BDF074-886A-4AB5-99A3-870C0F068DCB}"/>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5" name="Google Shape;3687;p80">
              <a:extLst>
                <a:ext uri="{FF2B5EF4-FFF2-40B4-BE49-F238E27FC236}">
                  <a16:creationId xmlns="" xmlns:a16="http://schemas.microsoft.com/office/drawing/2014/main" id="{A713BE5D-F844-41C9-A0AF-71A673B2C370}"/>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6" name="Google Shape;3688;p80">
              <a:extLst>
                <a:ext uri="{FF2B5EF4-FFF2-40B4-BE49-F238E27FC236}">
                  <a16:creationId xmlns="" xmlns:a16="http://schemas.microsoft.com/office/drawing/2014/main" id="{B404A3A4-74F1-443D-A845-827B45E72166}"/>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7" name="Google Shape;3689;p80">
              <a:extLst>
                <a:ext uri="{FF2B5EF4-FFF2-40B4-BE49-F238E27FC236}">
                  <a16:creationId xmlns="" xmlns:a16="http://schemas.microsoft.com/office/drawing/2014/main" id="{E761DD0E-5B02-458A-90F6-50C60E3FD4C3}"/>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8" name="Google Shape;3690;p80">
              <a:extLst>
                <a:ext uri="{FF2B5EF4-FFF2-40B4-BE49-F238E27FC236}">
                  <a16:creationId xmlns="" xmlns:a16="http://schemas.microsoft.com/office/drawing/2014/main" id="{125A09FA-992D-42A0-9EE6-1F94562F53F8}"/>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9" name="Google Shape;3691;p80">
              <a:extLst>
                <a:ext uri="{FF2B5EF4-FFF2-40B4-BE49-F238E27FC236}">
                  <a16:creationId xmlns="" xmlns:a16="http://schemas.microsoft.com/office/drawing/2014/main" id="{D283C7C3-BC5E-4C21-91C1-D52D27E8967A}"/>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0" name="Google Shape;3692;p80">
              <a:extLst>
                <a:ext uri="{FF2B5EF4-FFF2-40B4-BE49-F238E27FC236}">
                  <a16:creationId xmlns="" xmlns:a16="http://schemas.microsoft.com/office/drawing/2014/main" id="{D4E1EA60-65FA-4216-B636-91A882D711E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1" name="Google Shape;3693;p80">
              <a:extLst>
                <a:ext uri="{FF2B5EF4-FFF2-40B4-BE49-F238E27FC236}">
                  <a16:creationId xmlns="" xmlns:a16="http://schemas.microsoft.com/office/drawing/2014/main" id="{56D07A89-674A-4E10-9561-F256C88F2513}"/>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2" name="Google Shape;3694;p80">
              <a:extLst>
                <a:ext uri="{FF2B5EF4-FFF2-40B4-BE49-F238E27FC236}">
                  <a16:creationId xmlns="" xmlns:a16="http://schemas.microsoft.com/office/drawing/2014/main" id="{115CFA39-BC50-4502-AE9C-D2BD8AD844C9}"/>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3" name="Google Shape;3695;p80">
              <a:extLst>
                <a:ext uri="{FF2B5EF4-FFF2-40B4-BE49-F238E27FC236}">
                  <a16:creationId xmlns="" xmlns:a16="http://schemas.microsoft.com/office/drawing/2014/main" id="{DD1C5AEE-7D75-4B48-AFDE-4845F6947844}"/>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4" name="Google Shape;3696;p80">
              <a:extLst>
                <a:ext uri="{FF2B5EF4-FFF2-40B4-BE49-F238E27FC236}">
                  <a16:creationId xmlns="" xmlns:a16="http://schemas.microsoft.com/office/drawing/2014/main" id="{B5189EB2-03DF-4F90-9599-5383F73C683E}"/>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5" name="Google Shape;3697;p80">
              <a:extLst>
                <a:ext uri="{FF2B5EF4-FFF2-40B4-BE49-F238E27FC236}">
                  <a16:creationId xmlns="" xmlns:a16="http://schemas.microsoft.com/office/drawing/2014/main" id="{0504257E-7DB5-4F73-93A5-418CD03B6C6A}"/>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6" name="Google Shape;3698;p80">
              <a:extLst>
                <a:ext uri="{FF2B5EF4-FFF2-40B4-BE49-F238E27FC236}">
                  <a16:creationId xmlns="" xmlns:a16="http://schemas.microsoft.com/office/drawing/2014/main" id="{905202BA-4D17-4432-B23C-ADD64BBABF91}"/>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7" name="Google Shape;3699;p80">
              <a:extLst>
                <a:ext uri="{FF2B5EF4-FFF2-40B4-BE49-F238E27FC236}">
                  <a16:creationId xmlns="" xmlns:a16="http://schemas.microsoft.com/office/drawing/2014/main" id="{A91243F3-831E-4E0A-9954-9F018D3A5277}"/>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8" name="Google Shape;3700;p80">
              <a:extLst>
                <a:ext uri="{FF2B5EF4-FFF2-40B4-BE49-F238E27FC236}">
                  <a16:creationId xmlns="" xmlns:a16="http://schemas.microsoft.com/office/drawing/2014/main" id="{3F2B6BEB-8299-402D-86CD-8166A722C178}"/>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9" name="Google Shape;3701;p80">
              <a:extLst>
                <a:ext uri="{FF2B5EF4-FFF2-40B4-BE49-F238E27FC236}">
                  <a16:creationId xmlns="" xmlns:a16="http://schemas.microsoft.com/office/drawing/2014/main" id="{E4954A5A-E5CF-4C14-AF63-8C7920B719E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0" name="Google Shape;3702;p80">
              <a:extLst>
                <a:ext uri="{FF2B5EF4-FFF2-40B4-BE49-F238E27FC236}">
                  <a16:creationId xmlns="" xmlns:a16="http://schemas.microsoft.com/office/drawing/2014/main" id="{EBF30245-E5C0-4BDE-AD7A-C969887EFFD6}"/>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1" name="Google Shape;3703;p80">
              <a:extLst>
                <a:ext uri="{FF2B5EF4-FFF2-40B4-BE49-F238E27FC236}">
                  <a16:creationId xmlns="" xmlns:a16="http://schemas.microsoft.com/office/drawing/2014/main" id="{BBBB3609-99BD-40A3-8024-B9393192588A}"/>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2" name="Google Shape;3704;p80">
              <a:extLst>
                <a:ext uri="{FF2B5EF4-FFF2-40B4-BE49-F238E27FC236}">
                  <a16:creationId xmlns="" xmlns:a16="http://schemas.microsoft.com/office/drawing/2014/main" id="{B138D699-D707-4527-9BF2-2C0F946B71AB}"/>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3" name="Google Shape;3705;p80">
              <a:extLst>
                <a:ext uri="{FF2B5EF4-FFF2-40B4-BE49-F238E27FC236}">
                  <a16:creationId xmlns="" xmlns:a16="http://schemas.microsoft.com/office/drawing/2014/main" id="{50CD0075-E0AD-4F27-A25E-4E3D4DEB2781}"/>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4" name="Google Shape;3706;p80">
              <a:extLst>
                <a:ext uri="{FF2B5EF4-FFF2-40B4-BE49-F238E27FC236}">
                  <a16:creationId xmlns="" xmlns:a16="http://schemas.microsoft.com/office/drawing/2014/main" id="{11DA12CA-4EE9-4A2C-916C-F3DD11F204CB}"/>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5" name="Google Shape;3707;p80">
              <a:extLst>
                <a:ext uri="{FF2B5EF4-FFF2-40B4-BE49-F238E27FC236}">
                  <a16:creationId xmlns="" xmlns:a16="http://schemas.microsoft.com/office/drawing/2014/main" id="{6571C722-E1D5-4E96-B5D3-CB1B93F7F132}"/>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6" name="Google Shape;3708;p80">
              <a:extLst>
                <a:ext uri="{FF2B5EF4-FFF2-40B4-BE49-F238E27FC236}">
                  <a16:creationId xmlns="" xmlns:a16="http://schemas.microsoft.com/office/drawing/2014/main" id="{0BE8FA96-5946-4B42-BA8F-1704ECE1446B}"/>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7" name="Google Shape;3709;p80">
              <a:extLst>
                <a:ext uri="{FF2B5EF4-FFF2-40B4-BE49-F238E27FC236}">
                  <a16:creationId xmlns="" xmlns:a16="http://schemas.microsoft.com/office/drawing/2014/main" id="{2E7DFCC7-1DB6-4128-85E6-E2216C18D42D}"/>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8" name="Google Shape;3710;p80">
              <a:extLst>
                <a:ext uri="{FF2B5EF4-FFF2-40B4-BE49-F238E27FC236}">
                  <a16:creationId xmlns="" xmlns:a16="http://schemas.microsoft.com/office/drawing/2014/main" id="{057F8AA2-434C-4F6E-A64F-E693B489F197}"/>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9" name="Google Shape;3711;p80">
              <a:extLst>
                <a:ext uri="{FF2B5EF4-FFF2-40B4-BE49-F238E27FC236}">
                  <a16:creationId xmlns="" xmlns:a16="http://schemas.microsoft.com/office/drawing/2014/main" id="{3C163D7A-D85F-45A9-B2F4-FC78CFF73482}"/>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0" name="Google Shape;3712;p80">
              <a:extLst>
                <a:ext uri="{FF2B5EF4-FFF2-40B4-BE49-F238E27FC236}">
                  <a16:creationId xmlns="" xmlns:a16="http://schemas.microsoft.com/office/drawing/2014/main" id="{B49D9C7A-170A-4073-91D5-87F7E20D4B92}"/>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1" name="Google Shape;3713;p80">
              <a:extLst>
                <a:ext uri="{FF2B5EF4-FFF2-40B4-BE49-F238E27FC236}">
                  <a16:creationId xmlns="" xmlns:a16="http://schemas.microsoft.com/office/drawing/2014/main" id="{97D48FBB-5D91-402B-81B2-DEA314CB1BA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2" name="Google Shape;3714;p80">
              <a:extLst>
                <a:ext uri="{FF2B5EF4-FFF2-40B4-BE49-F238E27FC236}">
                  <a16:creationId xmlns="" xmlns:a16="http://schemas.microsoft.com/office/drawing/2014/main" id="{DF7483BC-0518-400B-A1C0-04DCAAAB9D10}"/>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3" name="Google Shape;3715;p80">
              <a:extLst>
                <a:ext uri="{FF2B5EF4-FFF2-40B4-BE49-F238E27FC236}">
                  <a16:creationId xmlns="" xmlns:a16="http://schemas.microsoft.com/office/drawing/2014/main" id="{77818643-D922-4675-9AD6-4BEC2CF1E2D6}"/>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4" name="Google Shape;3716;p80">
              <a:extLst>
                <a:ext uri="{FF2B5EF4-FFF2-40B4-BE49-F238E27FC236}">
                  <a16:creationId xmlns="" xmlns:a16="http://schemas.microsoft.com/office/drawing/2014/main" id="{70CFC173-03B1-4923-B701-C9FEB4868FA9}"/>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5" name="Google Shape;3717;p80">
              <a:extLst>
                <a:ext uri="{FF2B5EF4-FFF2-40B4-BE49-F238E27FC236}">
                  <a16:creationId xmlns="" xmlns:a16="http://schemas.microsoft.com/office/drawing/2014/main" id="{226E664D-4461-4B72-AF35-CD3CC40C9E4A}"/>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6" name="Google Shape;3718;p80">
              <a:extLst>
                <a:ext uri="{FF2B5EF4-FFF2-40B4-BE49-F238E27FC236}">
                  <a16:creationId xmlns="" xmlns:a16="http://schemas.microsoft.com/office/drawing/2014/main" id="{BF9AA8F6-DFD4-4909-84DC-CC6463C6EFC5}"/>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7" name="Google Shape;3719;p80">
              <a:extLst>
                <a:ext uri="{FF2B5EF4-FFF2-40B4-BE49-F238E27FC236}">
                  <a16:creationId xmlns="" xmlns:a16="http://schemas.microsoft.com/office/drawing/2014/main" id="{0A02BBFB-175B-4B6C-9E8C-3C6D058F9777}"/>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8" name="Google Shape;3720;p80">
              <a:extLst>
                <a:ext uri="{FF2B5EF4-FFF2-40B4-BE49-F238E27FC236}">
                  <a16:creationId xmlns="" xmlns:a16="http://schemas.microsoft.com/office/drawing/2014/main" id="{BBFA7D4D-FA6B-43A0-82D0-FC0AFAAF548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9" name="Google Shape;3721;p80">
              <a:extLst>
                <a:ext uri="{FF2B5EF4-FFF2-40B4-BE49-F238E27FC236}">
                  <a16:creationId xmlns="" xmlns:a16="http://schemas.microsoft.com/office/drawing/2014/main" id="{AF57B152-F538-447D-8FF5-9EFCC3D199DE}"/>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0" name="Google Shape;3722;p80">
              <a:extLst>
                <a:ext uri="{FF2B5EF4-FFF2-40B4-BE49-F238E27FC236}">
                  <a16:creationId xmlns="" xmlns:a16="http://schemas.microsoft.com/office/drawing/2014/main" id="{C6F77C93-83CF-449D-8276-29CEE6BE91C6}"/>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1" name="Google Shape;3723;p80">
              <a:extLst>
                <a:ext uri="{FF2B5EF4-FFF2-40B4-BE49-F238E27FC236}">
                  <a16:creationId xmlns="" xmlns:a16="http://schemas.microsoft.com/office/drawing/2014/main" id="{C242F581-4BBB-4A34-84C3-A9EE12A412F4}"/>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2" name="Google Shape;3724;p80">
              <a:extLst>
                <a:ext uri="{FF2B5EF4-FFF2-40B4-BE49-F238E27FC236}">
                  <a16:creationId xmlns="" xmlns:a16="http://schemas.microsoft.com/office/drawing/2014/main" id="{C5D9C081-0AA4-4382-A986-2BD2FB252E45}"/>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3" name="Google Shape;3725;p80">
              <a:extLst>
                <a:ext uri="{FF2B5EF4-FFF2-40B4-BE49-F238E27FC236}">
                  <a16:creationId xmlns="" xmlns:a16="http://schemas.microsoft.com/office/drawing/2014/main" id="{FF7D0CD7-976A-4B83-ACE1-837D05690100}"/>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4" name="Google Shape;3726;p80">
              <a:extLst>
                <a:ext uri="{FF2B5EF4-FFF2-40B4-BE49-F238E27FC236}">
                  <a16:creationId xmlns="" xmlns:a16="http://schemas.microsoft.com/office/drawing/2014/main" id="{D2347601-2072-4346-A677-A30AF590524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5" name="Google Shape;3727;p80">
              <a:extLst>
                <a:ext uri="{FF2B5EF4-FFF2-40B4-BE49-F238E27FC236}">
                  <a16:creationId xmlns="" xmlns:a16="http://schemas.microsoft.com/office/drawing/2014/main" id="{5CE741E2-9BC1-43C2-ACF8-22B465143165}"/>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6" name="Google Shape;3728;p80">
              <a:extLst>
                <a:ext uri="{FF2B5EF4-FFF2-40B4-BE49-F238E27FC236}">
                  <a16:creationId xmlns="" xmlns:a16="http://schemas.microsoft.com/office/drawing/2014/main" id="{34BC6C78-CAB1-4CA9-831A-18B53B1FF88E}"/>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7" name="Google Shape;3729;p80">
              <a:extLst>
                <a:ext uri="{FF2B5EF4-FFF2-40B4-BE49-F238E27FC236}">
                  <a16:creationId xmlns="" xmlns:a16="http://schemas.microsoft.com/office/drawing/2014/main" id="{ABD7DEC9-7486-42C4-B3E1-04BB56B21415}"/>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8" name="Google Shape;3730;p80">
              <a:extLst>
                <a:ext uri="{FF2B5EF4-FFF2-40B4-BE49-F238E27FC236}">
                  <a16:creationId xmlns="" xmlns:a16="http://schemas.microsoft.com/office/drawing/2014/main" id="{90D57EA3-58CF-49C6-988D-DD20A2045EFC}"/>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9" name="Google Shape;3731;p80">
              <a:extLst>
                <a:ext uri="{FF2B5EF4-FFF2-40B4-BE49-F238E27FC236}">
                  <a16:creationId xmlns="" xmlns:a16="http://schemas.microsoft.com/office/drawing/2014/main" id="{F6BE4BD9-403E-4AAB-9A1A-0E66DC85284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0" name="Google Shape;3732;p80">
              <a:extLst>
                <a:ext uri="{FF2B5EF4-FFF2-40B4-BE49-F238E27FC236}">
                  <a16:creationId xmlns="" xmlns:a16="http://schemas.microsoft.com/office/drawing/2014/main" id="{516BFFF6-2F65-42FE-8094-83C71D4090AB}"/>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1" name="Google Shape;3733;p80">
              <a:extLst>
                <a:ext uri="{FF2B5EF4-FFF2-40B4-BE49-F238E27FC236}">
                  <a16:creationId xmlns="" xmlns:a16="http://schemas.microsoft.com/office/drawing/2014/main" id="{8AE67B9B-BC6A-4F38-A299-A454CCA0EAF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2" name="Google Shape;3734;p80">
              <a:extLst>
                <a:ext uri="{FF2B5EF4-FFF2-40B4-BE49-F238E27FC236}">
                  <a16:creationId xmlns="" xmlns:a16="http://schemas.microsoft.com/office/drawing/2014/main" id="{A114605A-639F-4546-9E71-EF69FAA37A0C}"/>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3" name="Google Shape;3735;p80">
              <a:extLst>
                <a:ext uri="{FF2B5EF4-FFF2-40B4-BE49-F238E27FC236}">
                  <a16:creationId xmlns="" xmlns:a16="http://schemas.microsoft.com/office/drawing/2014/main" id="{A0F55A92-8509-42D1-BF75-7FD8F964045B}"/>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4" name="Google Shape;3736;p80">
              <a:extLst>
                <a:ext uri="{FF2B5EF4-FFF2-40B4-BE49-F238E27FC236}">
                  <a16:creationId xmlns="" xmlns:a16="http://schemas.microsoft.com/office/drawing/2014/main" id="{1012A6B9-8231-4B02-8704-FC0F9D00E094}"/>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5" name="Google Shape;3737;p80">
              <a:extLst>
                <a:ext uri="{FF2B5EF4-FFF2-40B4-BE49-F238E27FC236}">
                  <a16:creationId xmlns="" xmlns:a16="http://schemas.microsoft.com/office/drawing/2014/main" id="{3F9A4486-0041-4330-B9C4-5A75D7F18207}"/>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6" name="Google Shape;3738;p80">
              <a:extLst>
                <a:ext uri="{FF2B5EF4-FFF2-40B4-BE49-F238E27FC236}">
                  <a16:creationId xmlns="" xmlns:a16="http://schemas.microsoft.com/office/drawing/2014/main" id="{4BC9009A-7E72-4C6F-8A21-DF424512F19E}"/>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7" name="Google Shape;3739;p80">
              <a:extLst>
                <a:ext uri="{FF2B5EF4-FFF2-40B4-BE49-F238E27FC236}">
                  <a16:creationId xmlns="" xmlns:a16="http://schemas.microsoft.com/office/drawing/2014/main" id="{E33A9B05-84CD-4630-B1F7-354C0B9DAE10}"/>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8" name="Google Shape;3740;p80">
              <a:extLst>
                <a:ext uri="{FF2B5EF4-FFF2-40B4-BE49-F238E27FC236}">
                  <a16:creationId xmlns="" xmlns:a16="http://schemas.microsoft.com/office/drawing/2014/main" id="{C506CF62-8570-487A-9B70-39E6C1186ACC}"/>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9" name="Google Shape;3741;p80">
              <a:extLst>
                <a:ext uri="{FF2B5EF4-FFF2-40B4-BE49-F238E27FC236}">
                  <a16:creationId xmlns="" xmlns:a16="http://schemas.microsoft.com/office/drawing/2014/main" id="{F4E42FD5-C70E-4240-9807-4F1DD8D9A492}"/>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0" name="Google Shape;3742;p80">
              <a:extLst>
                <a:ext uri="{FF2B5EF4-FFF2-40B4-BE49-F238E27FC236}">
                  <a16:creationId xmlns="" xmlns:a16="http://schemas.microsoft.com/office/drawing/2014/main" id="{4C377961-8D30-4E04-B514-CD348DF9B893}"/>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1" name="Google Shape;3743;p80">
              <a:extLst>
                <a:ext uri="{FF2B5EF4-FFF2-40B4-BE49-F238E27FC236}">
                  <a16:creationId xmlns="" xmlns:a16="http://schemas.microsoft.com/office/drawing/2014/main" id="{909D3AD2-FEBE-4B48-9615-B9B6CFC36938}"/>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2" name="Google Shape;3744;p80">
              <a:extLst>
                <a:ext uri="{FF2B5EF4-FFF2-40B4-BE49-F238E27FC236}">
                  <a16:creationId xmlns="" xmlns:a16="http://schemas.microsoft.com/office/drawing/2014/main" id="{74DE608C-7697-4557-B677-324534D382A3}"/>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3" name="Google Shape;3745;p80">
              <a:extLst>
                <a:ext uri="{FF2B5EF4-FFF2-40B4-BE49-F238E27FC236}">
                  <a16:creationId xmlns="" xmlns:a16="http://schemas.microsoft.com/office/drawing/2014/main" id="{603FB148-71F4-4950-895A-4BFD698135D4}"/>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4" name="Google Shape;3746;p80">
              <a:extLst>
                <a:ext uri="{FF2B5EF4-FFF2-40B4-BE49-F238E27FC236}">
                  <a16:creationId xmlns="" xmlns:a16="http://schemas.microsoft.com/office/drawing/2014/main" id="{B5C24605-F5CB-4D8C-90E0-62604E4134D2}"/>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5" name="Google Shape;3747;p80">
              <a:extLst>
                <a:ext uri="{FF2B5EF4-FFF2-40B4-BE49-F238E27FC236}">
                  <a16:creationId xmlns="" xmlns:a16="http://schemas.microsoft.com/office/drawing/2014/main" id="{12C87FD3-8A58-44FE-A573-08F4D3EAD1E9}"/>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6" name="Google Shape;3748;p80">
              <a:extLst>
                <a:ext uri="{FF2B5EF4-FFF2-40B4-BE49-F238E27FC236}">
                  <a16:creationId xmlns="" xmlns:a16="http://schemas.microsoft.com/office/drawing/2014/main" id="{3185BDBC-05F5-4F86-9A87-32EF8A0DE2DA}"/>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7" name="Google Shape;3749;p80">
              <a:extLst>
                <a:ext uri="{FF2B5EF4-FFF2-40B4-BE49-F238E27FC236}">
                  <a16:creationId xmlns="" xmlns:a16="http://schemas.microsoft.com/office/drawing/2014/main" id="{0840899C-F247-4E72-9DAD-54D9A0DE70A7}"/>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8" name="Google Shape;3750;p80">
              <a:extLst>
                <a:ext uri="{FF2B5EF4-FFF2-40B4-BE49-F238E27FC236}">
                  <a16:creationId xmlns="" xmlns:a16="http://schemas.microsoft.com/office/drawing/2014/main" id="{1F89E426-174C-4D1E-B1EB-09B4264CA34B}"/>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p:sp>
        <p:nvSpPr>
          <p:cNvPr id="9" name="Rectangle 2"/>
          <p:cNvSpPr>
            <a:spLocks noChangeArrowheads="1"/>
          </p:cNvSpPr>
          <p:nvPr/>
        </p:nvSpPr>
        <p:spPr bwMode="auto">
          <a:xfrm>
            <a:off x="2438055" y="2184282"/>
            <a:ext cx="802766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 1</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 Liệt kê các phần tử của tập hợp,</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tức là viết các phần tử của tập hợp trong dấu ngoặc {}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theo thứ tự tuỳ ý</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nhưng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mỗi phần tử chỉ được viết một lần.</a:t>
            </a:r>
          </a:p>
          <a:p>
            <a:pPr eaLnBrk="0" fontAlgn="base" hangingPunct="0">
              <a:spcBef>
                <a:spcPct val="0"/>
              </a:spcBef>
              <a:spcAft>
                <a:spcPct val="0"/>
              </a:spcAft>
            </a:pPr>
            <a:endParaRPr lang="en-US" altLang="en-US" sz="288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Ví dụ, với tập P gồm các số 0: 1: 2; 3: 4; 5 ở Hình 1.4, ta viết:</a:t>
            </a:r>
            <a:endParaRPr lang="en-US" altLang="en-US" sz="288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4237889" y="4414877"/>
            <a:ext cx="57650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P={0; 1;2; 3; 4; 5}.</a:t>
            </a:r>
            <a:r>
              <a:rPr lang="en-US" altLang="en-US" sz="2880">
                <a:latin typeface="Times New Roman" panose="02020603050405020304" pitchFamily="18" charset="0"/>
                <a:cs typeface="Times New Roman" panose="02020603050405020304" pitchFamily="18" charset="0"/>
              </a:rPr>
              <a:t> </a:t>
            </a:r>
          </a:p>
        </p:txBody>
      </p:sp>
      <p:sp>
        <p:nvSpPr>
          <p:cNvPr id="13" name="Rectangle 5"/>
          <p:cNvSpPr>
            <a:spLocks noChangeArrowheads="1"/>
          </p:cNvSpPr>
          <p:nvPr/>
        </p:nvSpPr>
        <p:spPr bwMode="auto">
          <a:xfrm>
            <a:off x="2152640" y="5779226"/>
            <a:ext cx="221664" cy="5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US" sz="2592"/>
          </a:p>
        </p:txBody>
      </p:sp>
      <p:sp>
        <p:nvSpPr>
          <p:cNvPr id="99" name="Rectangle 7"/>
          <p:cNvSpPr>
            <a:spLocks noChangeArrowheads="1"/>
          </p:cNvSpPr>
          <p:nvPr/>
        </p:nvSpPr>
        <p:spPr bwMode="auto">
          <a:xfrm>
            <a:off x="2440107" y="5001031"/>
            <a:ext cx="9366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sz="2880" i="1">
                <a:solidFill>
                  <a:srgbClr val="FF0000"/>
                </a:solidFill>
                <a:latin typeface="Times New Roman" pitchFamily="18" charset="0"/>
                <a:cs typeface="Times New Roman" pitchFamily="18" charset="0"/>
              </a:rPr>
              <a:t>Cách </a:t>
            </a:r>
            <a:r>
              <a:rPr lang="en-US" sz="2880" i="1" dirty="0">
                <a:solidFill>
                  <a:srgbClr val="FF0000"/>
                </a:solidFill>
                <a:latin typeface="Times New Roman" pitchFamily="18" charset="0"/>
                <a:cs typeface="Times New Roman" pitchFamily="18" charset="0"/>
              </a:rPr>
              <a:t>2.</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Nêu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dấu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hiệu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đặc</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trưng</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cho</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các</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phần</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tử</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của</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tập</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hợp</a:t>
            </a:r>
            <a:r>
              <a:rPr lang="en-US" sz="2880" i="1" dirty="0">
                <a:solidFill>
                  <a:prstClr val="black"/>
                </a:solidFill>
                <a:latin typeface="Times New Roman" pitchFamily="18" charset="0"/>
                <a:cs typeface="Times New Roman" pitchFamily="18" charset="0"/>
              </a:rPr>
              <a:t> </a:t>
            </a:r>
            <a:endParaRPr lang="en-US" sz="2880" dirty="0">
              <a:solidFill>
                <a:prstClr val="black"/>
              </a:solidFill>
              <a:latin typeface="Times New Roman" pitchFamily="18" charset="0"/>
              <a:cs typeface="Times New Roman" pitchFamily="18" charset="0"/>
            </a:endParaRPr>
          </a:p>
        </p:txBody>
      </p:sp>
      <p:sp>
        <p:nvSpPr>
          <p:cNvPr id="100" name="Rectangle 99"/>
          <p:cNvSpPr/>
          <p:nvPr/>
        </p:nvSpPr>
        <p:spPr>
          <a:xfrm>
            <a:off x="2438055" y="5708042"/>
            <a:ext cx="11022331" cy="1111715"/>
          </a:xfrm>
          <a:prstGeom prst="rect">
            <a:avLst/>
          </a:prstGeom>
        </p:spPr>
        <p:txBody>
          <a:bodyPr wrap="square">
            <a:spAutoFit/>
          </a:bodyPr>
          <a:lstStyle/>
          <a:p>
            <a:pPr>
              <a:lnSpc>
                <a:spcPct val="115000"/>
              </a:lnSpc>
            </a:pPr>
            <a:r>
              <a:rPr lang="en-US" sz="2880" dirty="0" err="1">
                <a:solidFill>
                  <a:prstClr val="black"/>
                </a:solidFill>
                <a:latin typeface="Times New Roman" pitchFamily="18" charset="0"/>
                <a:ea typeface="Times New Roman"/>
                <a:cs typeface="Times New Roman" pitchFamily="18" charset="0"/>
              </a:rPr>
              <a:t>Ví</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dụ</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với</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tập</a:t>
            </a:r>
            <a:r>
              <a:rPr lang="en-US" sz="2880" dirty="0">
                <a:solidFill>
                  <a:prstClr val="black"/>
                </a:solidFill>
                <a:latin typeface="Times New Roman" pitchFamily="18" charset="0"/>
                <a:ea typeface="Times New Roman"/>
                <a:cs typeface="Times New Roman" pitchFamily="18" charset="0"/>
              </a:rPr>
              <a:t> P (</a:t>
            </a:r>
            <a:r>
              <a:rPr lang="en-US" sz="2880" dirty="0" err="1">
                <a:solidFill>
                  <a:prstClr val="black"/>
                </a:solidFill>
                <a:latin typeface="Times New Roman" pitchFamily="18" charset="0"/>
                <a:ea typeface="Times New Roman"/>
                <a:cs typeface="Times New Roman" pitchFamily="18" charset="0"/>
              </a:rPr>
              <a:t>xem</a:t>
            </a:r>
            <a:r>
              <a:rPr lang="en-US" sz="2880" dirty="0">
                <a:solidFill>
                  <a:prstClr val="black"/>
                </a:solidFill>
                <a:latin typeface="Times New Roman" pitchFamily="18" charset="0"/>
                <a:ea typeface="Times New Roman"/>
                <a:cs typeface="Times New Roman" pitchFamily="18" charset="0"/>
              </a:rPr>
              <a:t> H.1.4) ta </a:t>
            </a:r>
            <a:r>
              <a:rPr lang="en-US" sz="2880" dirty="0" err="1">
                <a:solidFill>
                  <a:prstClr val="black"/>
                </a:solidFill>
                <a:latin typeface="Times New Roman" pitchFamily="18" charset="0"/>
                <a:ea typeface="Times New Roman"/>
                <a:cs typeface="Times New Roman" pitchFamily="18" charset="0"/>
              </a:rPr>
              <a:t>cũng</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có</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thể</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viết</a:t>
            </a:r>
            <a:r>
              <a:rPr lang="en-US" sz="2880" dirty="0">
                <a:solidFill>
                  <a:prstClr val="black"/>
                </a:solidFill>
                <a:latin typeface="Times New Roman" pitchFamily="18" charset="0"/>
                <a:ea typeface="Times New Roman"/>
                <a:cs typeface="Times New Roman" pitchFamily="18" charset="0"/>
              </a:rPr>
              <a:t>:</a:t>
            </a:r>
          </a:p>
          <a:p>
            <a:pPr>
              <a:lnSpc>
                <a:spcPct val="115000"/>
              </a:lnSpc>
            </a:pPr>
            <a:r>
              <a:rPr lang="en-US" sz="2880" dirty="0">
                <a:solidFill>
                  <a:prstClr val="black"/>
                </a:solidFill>
                <a:latin typeface="Times New Roman" pitchFamily="18" charset="0"/>
                <a:ea typeface="Times New Roman"/>
                <a:cs typeface="Times New Roman" pitchFamily="18" charset="0"/>
              </a:rPr>
              <a:t>P</a:t>
            </a:r>
            <a:r>
              <a:rPr lang="en-US" sz="2880" i="1" dirty="0">
                <a:solidFill>
                  <a:prstClr val="black"/>
                </a:solidFill>
                <a:latin typeface="Times New Roman" pitchFamily="18" charset="0"/>
                <a:ea typeface="Times New Roman"/>
                <a:cs typeface="Times New Roman" pitchFamily="18" charset="0"/>
              </a:rPr>
              <a:t> = {n </a:t>
            </a:r>
            <a:r>
              <a:rPr lang="en-US" sz="2880" dirty="0">
                <a:solidFill>
                  <a:prstClr val="black"/>
                </a:solidFill>
                <a:latin typeface="Times New Roman" pitchFamily="18" charset="0"/>
                <a:ea typeface="Times New Roman"/>
                <a:cs typeface="Times New Roman" pitchFamily="18" charset="0"/>
              </a:rPr>
              <a:t>| </a:t>
            </a:r>
            <a:r>
              <a:rPr lang="en-US" sz="2880" i="1" dirty="0">
                <a:solidFill>
                  <a:prstClr val="black"/>
                </a:solidFill>
                <a:latin typeface="Times New Roman" pitchFamily="18" charset="0"/>
                <a:ea typeface="Times New Roman"/>
                <a:cs typeface="Times New Roman" pitchFamily="18" charset="0"/>
              </a:rPr>
              <a:t>n</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là</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số</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tự</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nhiên</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nhỏ</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hơn</a:t>
            </a:r>
            <a:r>
              <a:rPr lang="en-US" sz="2880" dirty="0">
                <a:solidFill>
                  <a:prstClr val="black"/>
                </a:solidFill>
                <a:latin typeface="Times New Roman" pitchFamily="18" charset="0"/>
                <a:ea typeface="Times New Roman"/>
                <a:cs typeface="Times New Roman" pitchFamily="18" charset="0"/>
              </a:rPr>
              <a:t> 6}.</a:t>
            </a:r>
          </a:p>
        </p:txBody>
      </p:sp>
      <p:sp>
        <p:nvSpPr>
          <p:cNvPr id="101" name="Hộp Văn bản 14">
            <a:extLst>
              <a:ext uri="{FF2B5EF4-FFF2-40B4-BE49-F238E27FC236}">
                <a16:creationId xmlns="" xmlns:a16="http://schemas.microsoft.com/office/drawing/2014/main" id="{C4DACE11-8BEF-4395-8F85-BFB8B72CE8C1}"/>
              </a:ext>
            </a:extLst>
          </p:cNvPr>
          <p:cNvSpPr txBox="1"/>
          <p:nvPr/>
        </p:nvSpPr>
        <p:spPr>
          <a:xfrm>
            <a:off x="1454285" y="470636"/>
            <a:ext cx="9585695" cy="609398"/>
          </a:xfrm>
          <a:prstGeom prst="rect">
            <a:avLst/>
          </a:prstGeom>
          <a:noFill/>
        </p:spPr>
        <p:txBody>
          <a:bodyPr wrap="square" rtlCol="0">
            <a:spAutoFit/>
          </a:bodyPr>
          <a:lstStyle/>
          <a:p>
            <a:r>
              <a:rPr lang="en-US" sz="3360">
                <a:latin typeface="SVN-A Love Of Thunder" panose="02040603050506020204" pitchFamily="18" charset="0"/>
              </a:rPr>
              <a:t>2, Mô tả một tập hợp.</a:t>
            </a:r>
            <a:endParaRPr lang="vi-VN" sz="3360">
              <a:latin typeface="Patrick Hand" panose="00000500000000000000" pitchFamily="2" charset="0"/>
            </a:endParaRPr>
          </a:p>
        </p:txBody>
      </p:sp>
    </p:spTree>
    <p:extLst>
      <p:ext uri="{BB962C8B-B14F-4D97-AF65-F5344CB8AC3E}">
        <p14:creationId xmlns:p14="http://schemas.microsoft.com/office/powerpoint/2010/main" val="801066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9" grpId="0"/>
      <p:bldP spid="11" grpId="0"/>
      <p:bldP spid="99" grpId="0"/>
      <p:bldP spid="100"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 xmlns:a16="http://schemas.microsoft.com/office/drawing/2014/main" id="{CDE15A72-B613-4A54-87EC-0AD3EADF5A0D}"/>
              </a:ext>
            </a:extLst>
          </p:cNvPr>
          <p:cNvGrpSpPr/>
          <p:nvPr/>
        </p:nvGrpSpPr>
        <p:grpSpPr>
          <a:xfrm flipH="1">
            <a:off x="836023" y="1353413"/>
            <a:ext cx="4492801" cy="331810"/>
            <a:chOff x="4345425" y="2175475"/>
            <a:chExt cx="800750" cy="176025"/>
          </a:xfrm>
        </p:grpSpPr>
        <p:sp>
          <p:nvSpPr>
            <p:cNvPr id="32" name="Google Shape;915;p32">
              <a:extLst>
                <a:ext uri="{FF2B5EF4-FFF2-40B4-BE49-F238E27FC236}">
                  <a16:creationId xmlns=""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
        <p:nvSpPr>
          <p:cNvPr id="4" name="Rectangle 3"/>
          <p:cNvSpPr/>
          <p:nvPr/>
        </p:nvSpPr>
        <p:spPr>
          <a:xfrm>
            <a:off x="836023" y="1916767"/>
            <a:ext cx="13655041" cy="3970318"/>
          </a:xfrm>
          <a:prstGeom prst="rect">
            <a:avLst/>
          </a:prstGeom>
        </p:spPr>
        <p:txBody>
          <a:bodyPr wrap="square">
            <a:spAutoFit/>
          </a:bodyPr>
          <a:lstStyle/>
          <a:p>
            <a:pPr>
              <a:lnSpc>
                <a:spcPct val="150000"/>
              </a:lnSpc>
            </a:pPr>
            <a:r>
              <a:rPr lang="en-US" sz="3360">
                <a:solidFill>
                  <a:prstClr val="black"/>
                </a:solidFill>
                <a:latin typeface="Times New Roman"/>
                <a:ea typeface="Times New Roman"/>
              </a:rPr>
              <a:t>Khi mô tả tập hợp L các chữ cái trong từ NHA TRANG bằng cách liệt kê  các phần tử, bạn Nam viết :</a:t>
            </a:r>
          </a:p>
          <a:p>
            <a:pPr>
              <a:lnSpc>
                <a:spcPct val="150000"/>
              </a:lnSpc>
            </a:pPr>
            <a:r>
              <a:rPr lang="en-US" sz="3360">
                <a:solidFill>
                  <a:prstClr val="black"/>
                </a:solidFill>
                <a:latin typeface="Times New Roman"/>
                <a:ea typeface="Times New Roman"/>
              </a:rPr>
              <a:t>     L = {N; H; A; T; R; A; N; G}.	</a:t>
            </a:r>
          </a:p>
          <a:p>
            <a:pPr>
              <a:lnSpc>
                <a:spcPct val="150000"/>
              </a:lnSpc>
              <a:tabLst>
                <a:tab pos="548640" algn="l"/>
              </a:tabLst>
            </a:pPr>
            <a:r>
              <a:rPr lang="en-US" sz="3360">
                <a:solidFill>
                  <a:prstClr val="black"/>
                </a:solidFill>
                <a:latin typeface="Times New Roman"/>
                <a:ea typeface="Times New Roman"/>
              </a:rPr>
              <a:t>Theo em, bạn Nam viết đúng hay sai?  Nếu sai hãy sửa lại cho đúng.</a:t>
            </a:r>
          </a:p>
          <a:p>
            <a:pPr>
              <a:lnSpc>
                <a:spcPct val="150000"/>
              </a:lnSpc>
              <a:tabLst>
                <a:tab pos="548640" algn="l"/>
              </a:tabLst>
            </a:pPr>
            <a:r>
              <a:rPr lang="en-US" sz="3360">
                <a:solidFill>
                  <a:prstClr val="black"/>
                </a:solidFill>
                <a:latin typeface="Times New Roman"/>
                <a:ea typeface="Times New Roman"/>
              </a:rPr>
              <a:t>………………………………………………………………...</a:t>
            </a:r>
            <a:endParaRPr lang="en-US" sz="3360" dirty="0">
              <a:solidFill>
                <a:prstClr val="black"/>
              </a:solidFill>
              <a:latin typeface="Times New Roman"/>
              <a:ea typeface="Times New Roman"/>
            </a:endParaRPr>
          </a:p>
        </p:txBody>
      </p:sp>
      <p:sp>
        <p:nvSpPr>
          <p:cNvPr id="9" name="TextBox 8"/>
          <p:cNvSpPr txBox="1"/>
          <p:nvPr/>
        </p:nvSpPr>
        <p:spPr>
          <a:xfrm>
            <a:off x="1445623" y="651683"/>
            <a:ext cx="2002471" cy="683264"/>
          </a:xfrm>
          <a:prstGeom prst="rect">
            <a:avLst/>
          </a:prstGeom>
          <a:noFill/>
        </p:spPr>
        <p:txBody>
          <a:bodyPr wrap="none" rtlCol="0">
            <a:spAutoFit/>
          </a:bodyPr>
          <a:lstStyle/>
          <a:p>
            <a:r>
              <a:rPr lang="en-US" sz="3840">
                <a:latin typeface="SVN-A Love Of Thunder" panose="02040603050506020204" pitchFamily="18" charset="0"/>
              </a:rPr>
              <a:t>VÍ DỤ 1: </a:t>
            </a:r>
          </a:p>
        </p:txBody>
      </p:sp>
    </p:spTree>
    <p:extLst>
      <p:ext uri="{BB962C8B-B14F-4D97-AF65-F5344CB8AC3E}">
        <p14:creationId xmlns:p14="http://schemas.microsoft.com/office/powerpoint/2010/main" val="2021171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861923" y="1655215"/>
                <a:ext cx="12119743" cy="34347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sz="2880">
                    <a:solidFill>
                      <a:srgbClr val="FF0000"/>
                    </a:solidFill>
                    <a:latin typeface="Times New Roman" pitchFamily="18" charset="0"/>
                    <a:ea typeface="Times New Roman" pitchFamily="18" charset="0"/>
                    <a:cs typeface="Times New Roman" pitchFamily="18" charset="0"/>
                  </a:rPr>
                  <a:t>1</a:t>
                </a:r>
                <a:r>
                  <a:rPr lang="en-US" sz="2880" dirty="0">
                    <a:solidFill>
                      <a:srgbClr val="FF0000"/>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Gọi</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gồm</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0; 1; 2; 3;...</a:t>
                </a:r>
                <a:endParaRPr lang="en-US" sz="2880" dirty="0">
                  <a:solidFill>
                    <a:prstClr val="black"/>
                  </a:solidFill>
                  <a:latin typeface="Times New Roman" pitchFamily="18" charset="0"/>
                  <a:cs typeface="Times New Roman" pitchFamily="18" charset="0"/>
                </a:endParaRPr>
              </a:p>
              <a:p>
                <a:pPr eaLnBrk="0" fontAlgn="base" hangingPunct="0">
                  <a:lnSpc>
                    <a:spcPct val="150000"/>
                  </a:lnSpc>
                  <a:spcBef>
                    <a:spcPct val="0"/>
                  </a:spcBef>
                  <a:spcAft>
                    <a:spcPct val="0"/>
                  </a:spcAft>
                </a:pP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 {0; 1; 2; 3;...}.</a:t>
                </a:r>
                <a:endParaRPr lang="en-US" sz="2880" dirty="0">
                  <a:solidFill>
                    <a:prstClr val="black"/>
                  </a:solidFill>
                  <a:latin typeface="Times New Roman" pitchFamily="18" charset="0"/>
                  <a:cs typeface="Times New Roman" pitchFamily="18" charset="0"/>
                </a:endParaRPr>
              </a:p>
              <a:p>
                <a:pPr fontAlgn="base">
                  <a:lnSpc>
                    <a:spcPct val="150000"/>
                  </a:lnSpc>
                  <a:spcBef>
                    <a:spcPct val="0"/>
                  </a:spcBef>
                  <a:spcAft>
                    <a:spcPct val="0"/>
                  </a:spcAft>
                </a:pPr>
                <a:r>
                  <a:rPr lang="en-US" sz="2880" dirty="0">
                    <a:solidFill>
                      <a:srgbClr val="FF0000"/>
                    </a:solidFill>
                    <a:latin typeface="Times New Roman" pitchFamily="18" charset="0"/>
                    <a:ea typeface="Times New Roman" pitchFamily="18" charset="0"/>
                    <a:cs typeface="Times New Roman" pitchFamily="18" charset="0"/>
                  </a:rPr>
                  <a:t>2</a:t>
                </a: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i="1" dirty="0">
                    <a:solidFill>
                      <a:prstClr val="black"/>
                    </a:solidFill>
                    <a:latin typeface="Times New Roman" pitchFamily="18" charset="0"/>
                    <a:ea typeface="Times New Roman" pitchFamily="18" charset="0"/>
                    <a:cs typeface="Times New Roman" pitchFamily="18" charset="0"/>
                  </a:rPr>
                  <a:t>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một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Chẳng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hạn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P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nhỏ</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hơn</a:t>
                </a:r>
                <a:r>
                  <a:rPr lang="en-US" sz="2880" dirty="0">
                    <a:solidFill>
                      <a:prstClr val="black"/>
                    </a:solidFill>
                    <a:latin typeface="Times New Roman" pitchFamily="18" charset="0"/>
                    <a:ea typeface="Times New Roman" pitchFamily="18" charset="0"/>
                    <a:cs typeface="Times New Roman" pitchFamily="18" charset="0"/>
                  </a:rPr>
                  <a:t> 6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P</a:t>
                </a:r>
                <a:r>
                  <a:rPr lang="en-US" sz="2880" i="1" dirty="0">
                    <a:solidFill>
                      <a:prstClr val="black"/>
                    </a:solidFill>
                    <a:latin typeface="Times New Roman" pitchFamily="18" charset="0"/>
                    <a:ea typeface="Times New Roman" pitchFamily="18" charset="0"/>
                    <a:cs typeface="Times New Roman" pitchFamily="18" charset="0"/>
                  </a:rPr>
                  <a:t> = {n</a:t>
                </a:r>
                <a:r>
                  <a:rPr lang="en-US" sz="288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panose="02040503050406030204" pitchFamily="18" charset="0"/>
                        <a:ea typeface="Cambria Math" panose="02040503050406030204" pitchFamily="18" charset="0"/>
                        <a:cs typeface="Times New Roman" pitchFamily="18" charset="0"/>
                      </a:rPr>
                      <m:t>∈ </m:t>
                    </m:r>
                  </m:oMath>
                </a14:m>
                <a:r>
                  <a:rPr lang="nl-NL" sz="2880">
                    <a:solidFill>
                      <a:prstClr val="black"/>
                    </a:solidFill>
                    <a:latin typeface="Times New Roman" pitchFamily="18" charset="0"/>
                    <a:ea typeface="Times New Roman" pitchFamily="18" charset="0"/>
                    <a:cs typeface="Times New Roman" pitchFamily="18" charset="0"/>
                  </a:rPr>
                  <a:t>N </a:t>
                </a:r>
                <a:r>
                  <a:rPr lang="en-US" sz="2880">
                    <a:solidFill>
                      <a:prstClr val="black"/>
                    </a:solidFill>
                    <a:latin typeface="Times New Roman" pitchFamily="18" charset="0"/>
                    <a:ea typeface="Times New Roman" pitchFamily="18" charset="0"/>
                    <a:cs typeface="Times New Roman" pitchFamily="18" charset="0"/>
                  </a:rPr>
                  <a:t>|n &lt; 6}. </a:t>
                </a:r>
              </a:p>
              <a:p>
                <a:pPr fontAlgn="base">
                  <a:lnSpc>
                    <a:spcPct val="150000"/>
                  </a:lnSpc>
                  <a:spcBef>
                    <a:spcPct val="0"/>
                  </a:spcBef>
                  <a:spcAft>
                    <a:spcPct val="0"/>
                  </a:spcAft>
                </a:pPr>
                <a:r>
                  <a:rPr lang="en-US" sz="2880">
                    <a:solidFill>
                      <a:prstClr val="black"/>
                    </a:solidFill>
                    <a:latin typeface="Times New Roman" pitchFamily="18" charset="0"/>
                    <a:ea typeface="Times New Roman" pitchFamily="18" charset="0"/>
                    <a:cs typeface="Times New Roman" pitchFamily="18" charset="0"/>
                  </a:rPr>
                  <a:t>hoặc P </a:t>
                </a:r>
                <a:r>
                  <a:rPr lang="en-US" sz="2880" dirty="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a:ea typeface="Cambria Math"/>
                        <a:cs typeface="Times New Roman" pitchFamily="18" charset="0"/>
                      </a:rPr>
                      <m:t>∈</m:t>
                    </m:r>
                    <m:r>
                      <a:rPr lang="en-US" sz="2880" i="1">
                        <a:solidFill>
                          <a:prstClr val="black"/>
                        </a:solidFill>
                        <a:latin typeface="Cambria Math"/>
                        <a:ea typeface="Cambria Math"/>
                        <a:cs typeface="Times New Roman" pitchFamily="18" charset="0"/>
                      </a:rPr>
                      <m:t>𝑁</m:t>
                    </m:r>
                  </m:oMath>
                </a14:m>
                <a:r>
                  <a:rPr lang="en-US" sz="2880" dirty="0">
                    <a:solidFill>
                      <a:prstClr val="black"/>
                    </a:solidFill>
                    <a:latin typeface="Times New Roman" pitchFamily="18" charset="0"/>
                    <a:cs typeface="Times New Roman" pitchFamily="18" charset="0"/>
                  </a:rPr>
                  <a:t>, n &lt; </a:t>
                </a:r>
                <a:r>
                  <a:rPr lang="en-US" sz="2880">
                    <a:solidFill>
                      <a:prstClr val="black"/>
                    </a:solidFill>
                    <a:latin typeface="Times New Roman" pitchFamily="18" charset="0"/>
                    <a:cs typeface="Times New Roman" pitchFamily="18" charset="0"/>
                  </a:rPr>
                  <a:t>6}</a:t>
                </a:r>
                <a:endParaRPr lang="en-US" sz="2880" dirty="0">
                  <a:solidFill>
                    <a:prstClr val="black"/>
                  </a:solidFill>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861923" y="1655215"/>
                <a:ext cx="12119743" cy="3434786"/>
              </a:xfrm>
              <a:prstGeom prst="rect">
                <a:avLst/>
              </a:prstGeom>
              <a:blipFill>
                <a:blip r:embed="rId3"/>
                <a:stretch>
                  <a:fillRect l="-905" r="-905" b="-21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4"/>
          <p:cNvSpPr>
            <a:spLocks noChangeArrowheads="1"/>
          </p:cNvSpPr>
          <p:nvPr/>
        </p:nvSpPr>
        <p:spPr bwMode="auto">
          <a:xfrm>
            <a:off x="303862" y="5145403"/>
            <a:ext cx="12677804" cy="144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eaLnBrk="0" fontAlgn="base" hangingPunct="0">
              <a:lnSpc>
                <a:spcPct val="150000"/>
              </a:lnSpc>
              <a:spcBef>
                <a:spcPct val="0"/>
              </a:spcBef>
              <a:spcAft>
                <a:spcPct val="0"/>
              </a:spcAft>
              <a:tabLst>
                <a:tab pos="5876926" algn="l"/>
              </a:tabLst>
            </a:pPr>
            <a:r>
              <a:rPr lang="en-US" sz="2880" dirty="0">
                <a:solidFill>
                  <a:srgbClr val="FF0000"/>
                </a:solidFill>
                <a:latin typeface="Times New Roman" pitchFamily="18" charset="0"/>
                <a:ea typeface="Times New Roman" pitchFamily="18" charset="0"/>
                <a:cs typeface="Times New Roman" pitchFamily="18" charset="0"/>
              </a:rPr>
              <a:t>3. </a:t>
            </a:r>
            <a:r>
              <a:rPr lang="en-US" sz="2880" dirty="0">
                <a:solidFill>
                  <a:prstClr val="black"/>
                </a:solidFill>
                <a:latin typeface="Times New Roman" pitchFamily="18" charset="0"/>
                <a:ea typeface="Times New Roman" pitchFamily="18" charset="0"/>
                <a:cs typeface="Times New Roman" pitchFamily="18" charset="0"/>
              </a:rPr>
              <a:t>Ta </a:t>
            </a:r>
            <a:r>
              <a:rPr lang="en-US" sz="2880" dirty="0" err="1">
                <a:solidFill>
                  <a:prstClr val="black"/>
                </a:solidFill>
                <a:latin typeface="Times New Roman" pitchFamily="18" charset="0"/>
                <a:ea typeface="Times New Roman" pitchFamily="18" charset="0"/>
                <a:cs typeface="Times New Roman" pitchFamily="18" charset="0"/>
              </a:rPr>
              <a:t>còn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dùng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để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chỉ</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khác</a:t>
            </a:r>
            <a:r>
              <a:rPr lang="en-US" sz="2880" dirty="0">
                <a:solidFill>
                  <a:prstClr val="black"/>
                </a:solidFill>
                <a:latin typeface="Times New Roman" pitchFamily="18" charset="0"/>
                <a:ea typeface="Times New Roman" pitchFamily="18" charset="0"/>
                <a:cs typeface="Times New Roman" pitchFamily="18" charset="0"/>
              </a:rPr>
              <a:t> 0,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876926" algn="l"/>
              </a:tabLst>
            </a:pPr>
            <a:r>
              <a:rPr lang="en-US" sz="2880">
                <a:solidFill>
                  <a:prstClr val="black"/>
                </a:solidFill>
                <a:latin typeface="Times New Roman" pitchFamily="18" charset="0"/>
                <a:ea typeface="Times New Roman" pitchFamily="18" charset="0"/>
                <a:cs typeface="Times New Roman" pitchFamily="18" charset="0"/>
              </a:rPr>
              <a:t>    Ta viết: N</a:t>
            </a:r>
            <a:r>
              <a:rPr lang="en-US" sz="2880" dirty="0">
                <a:solidFill>
                  <a:prstClr val="black"/>
                </a:solidFill>
                <a:latin typeface="Times New Roman" pitchFamily="18" charset="0"/>
                <a:ea typeface="Times New Roman" pitchFamily="18" charset="0"/>
                <a:cs typeface="Times New Roman" pitchFamily="18" charset="0"/>
              </a:rPr>
              <a:t>* = {1; 2; 3;...}.</a:t>
            </a:r>
            <a:endParaRPr lang="en-US" sz="2880" dirty="0">
              <a:solidFill>
                <a:prstClr val="black"/>
              </a:solidFill>
              <a:latin typeface="Times New Roman" pitchFamily="18" charset="0"/>
              <a:cs typeface="Times New Roman" pitchFamily="18" charset="0"/>
            </a:endParaRPr>
          </a:p>
        </p:txBody>
      </p:sp>
      <p:sp>
        <p:nvSpPr>
          <p:cNvPr id="6" name="Rectangle 5"/>
          <p:cNvSpPr/>
          <p:nvPr/>
        </p:nvSpPr>
        <p:spPr>
          <a:xfrm>
            <a:off x="5733010" y="405272"/>
            <a:ext cx="2377574" cy="1200329"/>
          </a:xfrm>
          <a:prstGeom prst="rect">
            <a:avLst/>
          </a:prstGeom>
        </p:spPr>
        <p:txBody>
          <a:bodyPr wrap="none">
            <a:spAutoFit/>
          </a:bodyPr>
          <a:lstStyle/>
          <a:p>
            <a:pPr algn="ctr" fontAlgn="base">
              <a:lnSpc>
                <a:spcPct val="150000"/>
              </a:lnSpc>
              <a:spcBef>
                <a:spcPct val="0"/>
              </a:spcBef>
              <a:spcAft>
                <a:spcPct val="0"/>
              </a:spcAft>
            </a:pPr>
            <a:r>
              <a:rPr lang="en-US" sz="4800" b="1">
                <a:solidFill>
                  <a:prstClr val="black"/>
                </a:solidFill>
                <a:latin typeface="SVN-A Love Of Thunder" panose="02040603050506020204" pitchFamily="18" charset="0"/>
                <a:ea typeface="Times New Roman" pitchFamily="18" charset="0"/>
                <a:cs typeface="Times New Roman" pitchFamily="18" charset="0"/>
              </a:rPr>
              <a:t>* Chú ý:</a:t>
            </a:r>
            <a:endParaRPr lang="en-US" sz="4800" dirty="0">
              <a:solidFill>
                <a:prstClr val="black"/>
              </a:solidFill>
              <a:latin typeface="SVN-A Love Of Thunder" panose="02040603050506020204" pitchFamily="18" charset="0"/>
              <a:cs typeface="Times New Roman" pitchFamily="18" charset="0"/>
            </a:endParaRPr>
          </a:p>
        </p:txBody>
      </p:sp>
    </p:spTree>
    <p:extLst>
      <p:ext uri="{BB962C8B-B14F-4D97-AF65-F5344CB8AC3E}">
        <p14:creationId xmlns:p14="http://schemas.microsoft.com/office/powerpoint/2010/main" val="2780098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1329</Words>
  <Application>Microsoft Office PowerPoint</Application>
  <PresentationFormat>Custom</PresentationFormat>
  <Paragraphs>124</Paragraphs>
  <Slides>21</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Các viết tập hợp nào sau đây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dcterms:created xsi:type="dcterms:W3CDTF">2021-08-30T03:24:40Z</dcterms:created>
  <dcterms:modified xsi:type="dcterms:W3CDTF">2021-08-30T03:24:44Z</dcterms:modified>
</cp:coreProperties>
</file>