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6"/>
  </p:notesMasterIdLst>
  <p:sldIdLst>
    <p:sldId id="256" r:id="rId2"/>
    <p:sldId id="333" r:id="rId3"/>
    <p:sldId id="334" r:id="rId4"/>
    <p:sldId id="258" r:id="rId5"/>
    <p:sldId id="335" r:id="rId6"/>
    <p:sldId id="336" r:id="rId7"/>
    <p:sldId id="271" r:id="rId8"/>
    <p:sldId id="337" r:id="rId9"/>
    <p:sldId id="319" r:id="rId10"/>
    <p:sldId id="338" r:id="rId11"/>
    <p:sldId id="297" r:id="rId12"/>
    <p:sldId id="261" r:id="rId13"/>
    <p:sldId id="298" r:id="rId14"/>
    <p:sldId id="299" r:id="rId15"/>
    <p:sldId id="300" r:id="rId16"/>
    <p:sldId id="301" r:id="rId17"/>
    <p:sldId id="303" r:id="rId18"/>
    <p:sldId id="310" r:id="rId19"/>
    <p:sldId id="325" r:id="rId20"/>
    <p:sldId id="311" r:id="rId21"/>
    <p:sldId id="330" r:id="rId22"/>
    <p:sldId id="331" r:id="rId23"/>
    <p:sldId id="262" r:id="rId24"/>
    <p:sldId id="265" r:id="rId25"/>
  </p:sldIdLst>
  <p:sldSz cx="18288000" cy="10287000"/>
  <p:notesSz cx="6858000" cy="9144000"/>
  <p:embeddedFontLs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SimSun" panose="02010600030101010101" pitchFamily="2" charset="-122"/>
      <p:regular r:id="rId34"/>
    </p:embeddedFont>
    <p:embeddedFont>
      <p:font typeface="Dotum" panose="020B0604020202020204" charset="-127"/>
      <p:regular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B15C6-4F23-40DE-8FF2-C89334E4E1C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982E4-5674-41B9-B9B1-C619AE80F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9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B6E3B26-278F-4BE3-A29D-2E685F591F87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48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4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9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8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3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8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6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6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4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9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19" Type="http://schemas.openxmlformats.org/officeDocument/2006/relationships/image" Target="../media/image18.sv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24.svg"/><Relationship Id="rId7" Type="http://schemas.openxmlformats.org/officeDocument/2006/relationships/image" Target="../media/image4.svg"/><Relationship Id="rId1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8.svg"/><Relationship Id="rId21" Type="http://schemas.openxmlformats.org/officeDocument/2006/relationships/image" Target="../media/image81.png"/><Relationship Id="rId7" Type="http://schemas.openxmlformats.org/officeDocument/2006/relationships/image" Target="../media/image26.svg"/><Relationship Id="rId2" Type="http://schemas.openxmlformats.org/officeDocument/2006/relationships/image" Target="../media/image12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8.sv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17" Type="http://schemas.openxmlformats.org/officeDocument/2006/relationships/image" Target="../media/image91.png"/><Relationship Id="rId2" Type="http://schemas.openxmlformats.org/officeDocument/2006/relationships/image" Target="../media/image11.png"/><Relationship Id="rId16" Type="http://schemas.openxmlformats.org/officeDocument/2006/relationships/image" Target="../media/image9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8.svg"/><Relationship Id="rId10" Type="http://schemas.openxmlformats.org/officeDocument/2006/relationships/image" Target="../media/image30.png"/><Relationship Id="rId19" Type="http://schemas.openxmlformats.org/officeDocument/2006/relationships/image" Target="../media/image9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95.png"/><Relationship Id="rId3" Type="http://schemas.openxmlformats.org/officeDocument/2006/relationships/image" Target="../media/image24.svg"/><Relationship Id="rId17" Type="http://schemas.openxmlformats.org/officeDocument/2006/relationships/image" Target="../media/image32.png"/><Relationship Id="rId2" Type="http://schemas.openxmlformats.org/officeDocument/2006/relationships/image" Target="../media/image11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8.sv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24.svg"/><Relationship Id="rId7" Type="http://schemas.openxmlformats.org/officeDocument/2006/relationships/image" Target="../media/image4.svg"/><Relationship Id="rId1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26.svg"/><Relationship Id="rId2" Type="http://schemas.openxmlformats.org/officeDocument/2006/relationships/image" Target="../media/image1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5" Type="http://schemas.openxmlformats.org/officeDocument/2006/relationships/image" Target="../media/image105.png"/><Relationship Id="rId10" Type="http://schemas.openxmlformats.org/officeDocument/2006/relationships/image" Target="../media/image152.svg"/><Relationship Id="rId1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7" Type="http://schemas.openxmlformats.org/officeDocument/2006/relationships/image" Target="../media/image2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3.png"/><Relationship Id="rId10" Type="http://schemas.openxmlformats.org/officeDocument/2006/relationships/image" Target="../media/image152.sv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8" Type="http://schemas.openxmlformats.org/officeDocument/2006/relationships/image" Target="../media/image35.png"/><Relationship Id="rId3" Type="http://schemas.openxmlformats.org/officeDocument/2006/relationships/image" Target="../media/image24.svg"/><Relationship Id="rId7" Type="http://schemas.openxmlformats.org/officeDocument/2006/relationships/image" Target="../media/image14.svg"/><Relationship Id="rId17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6.svg"/><Relationship Id="rId19" Type="http://schemas.openxmlformats.org/officeDocument/2006/relationships/image" Target="../media/image4.sv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0.svg"/><Relationship Id="rId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55" Type="http://schemas.openxmlformats.org/officeDocument/2006/relationships/image" Target="../media/image198.svg"/><Relationship Id="rId2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04353">
            <a:off x="2300911" y="-154440"/>
            <a:ext cx="2168417" cy="23662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01581">
            <a:off x="6583946" y="8417271"/>
            <a:ext cx="2560054" cy="8410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00806">
            <a:off x="11843984" y="7658791"/>
            <a:ext cx="2357989" cy="23579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581400" y="2444918"/>
            <a:ext cx="20544560" cy="49563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060088">
            <a:off x="1611388" y="8453933"/>
            <a:ext cx="2411310" cy="16087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066437">
            <a:off x="13264286" y="466089"/>
            <a:ext cx="2303915" cy="21154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465462">
            <a:off x="16211832" y="7945985"/>
            <a:ext cx="1964781" cy="17836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012537" y="-223282"/>
            <a:ext cx="2387978" cy="237424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2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28600" y="3997431"/>
            <a:ext cx="2091666" cy="2080257"/>
          </a:xfrm>
          <a:prstGeom prst="rect">
            <a:avLst/>
          </a:prstGeom>
        </p:spPr>
      </p:pic>
      <p:sp>
        <p:nvSpPr>
          <p:cNvPr id="13" name="Google Shape;7484;p29"/>
          <p:cNvSpPr txBox="1">
            <a:spLocks/>
          </p:cNvSpPr>
          <p:nvPr/>
        </p:nvSpPr>
        <p:spPr>
          <a:xfrm>
            <a:off x="2438400" y="3205434"/>
            <a:ext cx="1349569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</a:t>
            </a:r>
            <a:r>
              <a:rPr lang="en-US" sz="7500" b="1" kern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CÁC </a:t>
            </a:r>
            <a:r>
              <a:rPr kumimoji="0" lang="en-US" sz="75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Kavoon"/>
              </a:rPr>
              <a:t>EM</a:t>
            </a:r>
            <a:r>
              <a:rPr kumimoji="0" lang="en-US" sz="75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</a:t>
            </a:r>
            <a:r>
              <a:rPr kumimoji="0" lang="en-US" sz="75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VỚI BUỔI HỌC HÔM NAY</a:t>
            </a:r>
            <a:r>
              <a:rPr kumimoji="0" lang="vi-VN" sz="75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5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62200" y="835998"/>
            <a:ext cx="651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57900" y="5898358"/>
            <a:ext cx="2400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66975" y="1912145"/>
            <a:ext cx="13042107" cy="3895725"/>
          </a:xfrm>
          <a:prstGeom prst="rect">
            <a:avLst/>
          </a:prstGeom>
          <a:solidFill>
            <a:srgbClr val="E7BB01">
              <a:lumMod val="20000"/>
              <a:lumOff val="80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700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66975" y="2028825"/>
            <a:ext cx="1097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Phương pháp: 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Để tìm x dạng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A(x) = 0 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(với A là đa thức của biến x) ta làm theo các bước sau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14600" y="3405188"/>
            <a:ext cx="8603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Bước 1: 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Phân tích đa thức A(x) thành nhân tử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483645" y="4167188"/>
            <a:ext cx="7879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Bước 2: 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Cho mỗi nhân tử bằng 0 và tìm x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2466975" y="5026820"/>
            <a:ext cx="5600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Bước 3:</a:t>
            </a:r>
            <a:r>
              <a:rPr lang="en-US" altLang="en-US" sz="36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Kết luận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886200" y="6531770"/>
          <a:ext cx="2514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1332921" imgH="406224" progId="Equation.DSMT4">
                  <p:embed/>
                </p:oleObj>
              </mc:Choice>
              <mc:Fallback>
                <p:oleObj name="Equation" r:id="rId3" imgW="1332921" imgH="406224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531770"/>
                        <a:ext cx="25146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9"/>
          <p:cNvGraphicFramePr>
            <a:graphicFrameLocks noChangeAspect="1"/>
          </p:cNvGraphicFramePr>
          <p:nvPr/>
        </p:nvGraphicFramePr>
        <p:xfrm>
          <a:off x="3886201" y="7472363"/>
          <a:ext cx="3131345" cy="154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1676400" imgH="825500" progId="Equation.DSMT4">
                  <p:embed/>
                </p:oleObj>
              </mc:Choice>
              <mc:Fallback>
                <p:oleObj name="Equation" r:id="rId5" imgW="1676400" imgH="825500" progId="Equation.DSMT4">
                  <p:embed/>
                  <p:pic>
                    <p:nvPicPr>
                      <p:cNvPr id="2254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7472363"/>
                        <a:ext cx="3131345" cy="1540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8067675" y="653177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6591300"/>
            <a:ext cx="70508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= 0  Hoặc  x – 2 =</a:t>
            </a:r>
            <a:r>
              <a:rPr lang="en-US" altLang="en-US" sz="2700">
                <a:solidFill>
                  <a:srgbClr val="000000"/>
                </a:solidFill>
              </a:rPr>
              <a:t> 0.</a:t>
            </a:r>
          </a:p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= 0   hoặc x = 2.</a:t>
            </a:r>
          </a:p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x = 0 hoặc x = 2.</a:t>
            </a:r>
          </a:p>
        </p:txBody>
      </p:sp>
    </p:spTree>
    <p:extLst>
      <p:ext uri="{BB962C8B-B14F-4D97-AF65-F5344CB8AC3E}">
        <p14:creationId xmlns:p14="http://schemas.microsoft.com/office/powerpoint/2010/main" val="1096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4716" y="-804110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959989" y="3162300"/>
            <a:ext cx="11477592" cy="3352800"/>
            <a:chOff x="4724400" y="573118"/>
            <a:chExt cx="11477592" cy="2203916"/>
          </a:xfrm>
        </p:grpSpPr>
        <p:pic>
          <p:nvPicPr>
            <p:cNvPr id="37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724400" y="573118"/>
              <a:ext cx="11477592" cy="2203916"/>
            </a:xfrm>
            <a:prstGeom prst="rect">
              <a:avLst/>
            </a:prstGeom>
          </p:spPr>
        </p:pic>
        <p:sp>
          <p:nvSpPr>
            <p:cNvPr id="38" name="Google Shape;7771;p33"/>
            <p:cNvSpPr txBox="1">
              <a:spLocks/>
            </p:cNvSpPr>
            <p:nvPr/>
          </p:nvSpPr>
          <p:spPr>
            <a:xfrm>
              <a:off x="5917960" y="1227427"/>
              <a:ext cx="10272000" cy="895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596F"/>
                </a:buClr>
                <a:buSzPts val="3500"/>
                <a:buFont typeface="Kavoon"/>
                <a:buNone/>
                <a:tabLst/>
                <a:defRPr/>
              </a:pPr>
              <a:r>
                <a:rPr kumimoji="0" lang="en-US" sz="7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sym typeface="Kavoon"/>
                </a:rPr>
                <a:t>LUYỆN</a:t>
              </a:r>
              <a:r>
                <a:rPr kumimoji="0" lang="en-US" sz="75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sym typeface="Kavoon"/>
                </a:rPr>
                <a:t> TẬP</a:t>
              </a:r>
              <a:endParaRPr kumimoji="0" lang="vi-VN" sz="7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sym typeface="Kavoon"/>
              </a:endParaRPr>
            </a:p>
          </p:txBody>
        </p:sp>
      </p:grpSp>
      <p:pic>
        <p:nvPicPr>
          <p:cNvPr id="46" name="Picture 3"/>
          <p:cNvPicPr>
            <a:picLocks noChangeAspect="1"/>
          </p:cNvPicPr>
          <p:nvPr/>
        </p:nvPicPr>
        <p:blipFill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04353">
            <a:off x="-1807" y="-143145"/>
            <a:ext cx="1639439" cy="1789034"/>
          </a:xfrm>
          <a:prstGeom prst="rect">
            <a:avLst/>
          </a:prstGeom>
        </p:spPr>
      </p:pic>
      <p:pic>
        <p:nvPicPr>
          <p:cNvPr id="47" name="Picture 5"/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00806">
            <a:off x="-90530" y="7567571"/>
            <a:ext cx="2357989" cy="2357989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1224430">
            <a:off x="16234915" y="462380"/>
            <a:ext cx="2411310" cy="1608734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465462">
            <a:off x="16037188" y="8189423"/>
            <a:ext cx="1964781" cy="178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33923" y="682255"/>
            <a:ext cx="16592077" cy="1108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2"/>
              </a:lnSpc>
            </a:pPr>
            <a:r>
              <a:rPr lang="en-US" sz="7000" b="1" spc="323" dirty="0" smtClean="0">
                <a:solidFill>
                  <a:srgbClr val="5A8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TRẮC NGHIỆM</a:t>
            </a:r>
            <a:endParaRPr lang="en-US" sz="7000" b="1" spc="323" dirty="0">
              <a:solidFill>
                <a:srgbClr val="5A8D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38200" y="2289457"/>
            <a:ext cx="16687800" cy="2662769"/>
            <a:chOff x="804145" y="2112709"/>
            <a:chExt cx="16687800" cy="2662769"/>
          </a:xfrm>
        </p:grpSpPr>
        <p:sp>
          <p:nvSpPr>
            <p:cNvPr id="26" name="Freeform 5"/>
            <p:cNvSpPr/>
            <p:nvPr/>
          </p:nvSpPr>
          <p:spPr>
            <a:xfrm>
              <a:off x="804145" y="2112709"/>
              <a:ext cx="16614631" cy="26627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2"/>
            </a:solidFill>
          </p:spPr>
        </p:sp>
        <p:sp>
          <p:nvSpPr>
            <p:cNvPr id="28" name="Rectangle 27"/>
            <p:cNvSpPr/>
            <p:nvPr/>
          </p:nvSpPr>
          <p:spPr>
            <a:xfrm>
              <a:off x="1413745" y="2894036"/>
              <a:ext cx="16078200" cy="1005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4500" b="1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en-US" sz="45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fr-FR" sz="45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Phân tích đa thức x</a:t>
              </a:r>
              <a:r>
                <a:rPr lang="fr-FR" sz="4500" baseline="30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45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 – 6x + 8 thành nhân tử ta được</a:t>
              </a:r>
              <a:endParaRPr lang="en-US" sz="45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5175">
            <a:off x="16099016" y="682694"/>
            <a:ext cx="1971905" cy="9948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583" y="8801100"/>
            <a:ext cx="3962743" cy="1444877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38331">
            <a:off x="16705995" y="8344543"/>
            <a:ext cx="2357989" cy="2357989"/>
          </a:xfrm>
          <a:prstGeom prst="rect">
            <a:avLst/>
          </a:prstGeom>
        </p:spPr>
      </p:pic>
      <p:pic>
        <p:nvPicPr>
          <p:cNvPr id="36" name="Picture 8"/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233339">
            <a:off x="-271733" y="9070018"/>
            <a:ext cx="2411310" cy="16087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0" y="4762500"/>
            <a:ext cx="123444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250000"/>
              </a:lnSpc>
              <a:spcAft>
                <a:spcPts val="0"/>
              </a:spcAft>
            </a:pPr>
            <a:r>
              <a:rPr lang="fr-FR" sz="43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(x – 4)(x – 2)   </a:t>
            </a:r>
            <a:r>
              <a:rPr lang="fr-FR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	B</a:t>
            </a:r>
            <a:r>
              <a:rPr lang="fr-FR" sz="43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(x – 4)(x + 2)    </a:t>
            </a:r>
            <a:endParaRPr lang="en-US" sz="43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30480">
              <a:lnSpc>
                <a:spcPct val="250000"/>
              </a:lnSpc>
              <a:spcAft>
                <a:spcPts val="0"/>
              </a:spcAft>
            </a:pPr>
            <a:r>
              <a:rPr lang="fr-FR" sz="43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(x + 4)(x – 2)    </a:t>
            </a:r>
            <a:r>
              <a:rPr lang="fr-FR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</a:t>
            </a:r>
            <a:r>
              <a:rPr lang="fr-FR" sz="43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(x – 4)(2 – x)</a:t>
            </a:r>
            <a:endParaRPr lang="en-US" sz="43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29000" y="5238438"/>
            <a:ext cx="4495800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33923" y="682255"/>
            <a:ext cx="16592077" cy="1108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323" normalizeH="0" baseline="0" noProof="0" dirty="0" smtClean="0">
                <a:ln>
                  <a:noFill/>
                </a:ln>
                <a:solidFill>
                  <a:srgbClr val="5A8D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7000" b="1" i="0" u="none" strike="noStrike" kern="1200" cap="none" spc="323" normalizeH="0" baseline="0" noProof="0" dirty="0">
              <a:ln>
                <a:noFill/>
              </a:ln>
              <a:solidFill>
                <a:srgbClr val="5A8D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11369" y="2437110"/>
            <a:ext cx="16614631" cy="3113035"/>
            <a:chOff x="804145" y="1994952"/>
            <a:chExt cx="16614631" cy="3113035"/>
          </a:xfrm>
        </p:grpSpPr>
        <p:sp>
          <p:nvSpPr>
            <p:cNvPr id="26" name="Freeform 5"/>
            <p:cNvSpPr/>
            <p:nvPr/>
          </p:nvSpPr>
          <p:spPr>
            <a:xfrm>
              <a:off x="804145" y="1994952"/>
              <a:ext cx="16614631" cy="3113035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2"/>
            </a:solidFill>
          </p:spPr>
        </p:sp>
        <p:sp>
          <p:nvSpPr>
            <p:cNvPr id="28" name="Rectangle 27"/>
            <p:cNvSpPr/>
            <p:nvPr/>
          </p:nvSpPr>
          <p:spPr>
            <a:xfrm>
              <a:off x="1340576" y="3009626"/>
              <a:ext cx="16078200" cy="1005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30480">
                <a:lnSpc>
                  <a:spcPct val="150000"/>
                </a:lnSpc>
                <a:spcAft>
                  <a:spcPts val="0"/>
                </a:spcAft>
              </a:pPr>
              <a:r>
                <a:rPr kumimoji="0" lang="en-US" sz="4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5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r>
                <a:rPr lang="vi-VN" sz="45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 bao nhiêu giá trị x thỏa mãn 2(x + 3) – x</a:t>
              </a:r>
              <a:r>
                <a:rPr lang="fr-FR" sz="4500" baseline="30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fr-FR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3x = 0</a:t>
              </a:r>
              <a:endParaRPr lang="en-US" sz="45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5175">
            <a:off x="16099016" y="682694"/>
            <a:ext cx="1971905" cy="9948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583" y="8801100"/>
            <a:ext cx="3962743" cy="1444877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38331">
            <a:off x="16705995" y="8344543"/>
            <a:ext cx="2357989" cy="2357989"/>
          </a:xfrm>
          <a:prstGeom prst="rect">
            <a:avLst/>
          </a:prstGeom>
        </p:spPr>
      </p:pic>
      <p:pic>
        <p:nvPicPr>
          <p:cNvPr id="36" name="Picture 8"/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233339">
            <a:off x="-271733" y="9070018"/>
            <a:ext cx="2411310" cy="16087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6134100"/>
            <a:ext cx="1524000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fr-FR" sz="43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0                       </a:t>
            </a:r>
            <a:r>
              <a:rPr lang="fr-FR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fr-FR" sz="43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                       </a:t>
            </a:r>
            <a:r>
              <a:rPr lang="fr-FR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FR" sz="43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                       </a:t>
            </a:r>
            <a:r>
              <a:rPr lang="fr-FR" sz="43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sz="43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</a:t>
            </a:r>
            <a:endParaRPr lang="en-US" sz="43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67400" y="6067611"/>
            <a:ext cx="1981200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0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33923" y="682255"/>
            <a:ext cx="16592077" cy="1108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323" normalizeH="0" baseline="0" noProof="0" dirty="0" smtClean="0">
                <a:ln>
                  <a:noFill/>
                </a:ln>
                <a:solidFill>
                  <a:srgbClr val="5A8D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7000" b="1" i="0" u="none" strike="noStrike" kern="1200" cap="none" spc="323" normalizeH="0" baseline="0" noProof="0" dirty="0">
              <a:ln>
                <a:noFill/>
              </a:ln>
              <a:solidFill>
                <a:srgbClr val="5A8D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11369" y="2394499"/>
            <a:ext cx="16614631" cy="2749001"/>
            <a:chOff x="804145" y="1952341"/>
            <a:chExt cx="16614631" cy="2749001"/>
          </a:xfrm>
        </p:grpSpPr>
        <p:sp>
          <p:nvSpPr>
            <p:cNvPr id="26" name="Freeform 5"/>
            <p:cNvSpPr/>
            <p:nvPr/>
          </p:nvSpPr>
          <p:spPr>
            <a:xfrm>
              <a:off x="804145" y="1952341"/>
              <a:ext cx="16614631" cy="2749001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2"/>
            </a:solidFill>
          </p:spPr>
        </p:sp>
        <p:sp>
          <p:nvSpPr>
            <p:cNvPr id="28" name="Rectangle 27"/>
            <p:cNvSpPr/>
            <p:nvPr/>
          </p:nvSpPr>
          <p:spPr>
            <a:xfrm>
              <a:off x="1143000" y="2226717"/>
              <a:ext cx="15894776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480" marR="30480" algn="just">
                <a:lnSpc>
                  <a:spcPct val="150000"/>
                </a:lnSpc>
                <a:spcAft>
                  <a:spcPts val="0"/>
                </a:spcAft>
              </a:pPr>
              <a:r>
                <a:rPr kumimoji="0" lang="en-US" sz="4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5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r>
                <a:rPr lang="vi-VN" sz="45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Giá trị của biểu thức: A = x</a:t>
              </a:r>
              <a:r>
                <a:rPr lang="fr-FR" sz="4500" baseline="30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fr-FR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4y</a:t>
              </a:r>
              <a:r>
                <a:rPr lang="fr-FR" sz="4500" baseline="30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fr-FR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+ 4x + 4, tại x = 62, y = -18 là</a:t>
              </a:r>
              <a:endParaRPr lang="en-US" sz="45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59995" y="5956637"/>
            <a:ext cx="1607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2800              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B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1400             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C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-2800     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D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-1400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5175">
            <a:off x="16099016" y="682694"/>
            <a:ext cx="1971905" cy="9948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583" y="8801100"/>
            <a:ext cx="3962743" cy="1444877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38331">
            <a:off x="16705995" y="8344543"/>
            <a:ext cx="2357989" cy="2357989"/>
          </a:xfrm>
          <a:prstGeom prst="rect">
            <a:avLst/>
          </a:prstGeom>
        </p:spPr>
      </p:pic>
      <p:pic>
        <p:nvPicPr>
          <p:cNvPr id="36" name="Picture 8"/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233339">
            <a:off x="-271733" y="9070018"/>
            <a:ext cx="2411310" cy="160873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933922" y="5897099"/>
            <a:ext cx="2342678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4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33923" y="682255"/>
            <a:ext cx="16592077" cy="1108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323" normalizeH="0" baseline="0" noProof="0" dirty="0" smtClean="0">
                <a:ln>
                  <a:noFill/>
                </a:ln>
                <a:solidFill>
                  <a:srgbClr val="5A8D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7000" b="1" i="0" u="none" strike="noStrike" kern="1200" cap="none" spc="323" normalizeH="0" baseline="0" noProof="0" dirty="0">
              <a:ln>
                <a:noFill/>
              </a:ln>
              <a:solidFill>
                <a:srgbClr val="5A8D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5914" y="2513855"/>
            <a:ext cx="17163486" cy="2096245"/>
            <a:chOff x="836229" y="2075646"/>
            <a:chExt cx="17163486" cy="2096245"/>
          </a:xfrm>
        </p:grpSpPr>
        <p:sp>
          <p:nvSpPr>
            <p:cNvPr id="26" name="Freeform 5"/>
            <p:cNvSpPr/>
            <p:nvPr/>
          </p:nvSpPr>
          <p:spPr>
            <a:xfrm>
              <a:off x="836229" y="2075646"/>
              <a:ext cx="16614631" cy="2096245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2"/>
            </a:solidFill>
          </p:spPr>
        </p:sp>
        <p:sp>
          <p:nvSpPr>
            <p:cNvPr id="28" name="Rectangle 27"/>
            <p:cNvSpPr/>
            <p:nvPr/>
          </p:nvSpPr>
          <p:spPr>
            <a:xfrm>
              <a:off x="1921515" y="2571691"/>
              <a:ext cx="16078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r>
                <a:rPr kumimoji="0" lang="vi-VN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Phân tích đa thức x</a:t>
              </a:r>
              <a:r>
                <a:rPr lang="fr-FR" sz="4000" baseline="30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 – 7x + 10 thành nhân tử ta được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150345" y="4792801"/>
            <a:ext cx="1170865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(x – 5)(x + 2)   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B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(x – 5)(x - 2)     </a:t>
            </a:r>
          </a:p>
          <a:p>
            <a:pPr lvl="0">
              <a:lnSpc>
                <a:spcPct val="2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(x + 5)(x + 2)   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			D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(x – 5)(2 – x)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5175">
            <a:off x="16099016" y="682694"/>
            <a:ext cx="1971905" cy="9948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583" y="8801100"/>
            <a:ext cx="3962743" cy="1444877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38331">
            <a:off x="16705995" y="8344543"/>
            <a:ext cx="2357989" cy="2357989"/>
          </a:xfrm>
          <a:prstGeom prst="rect">
            <a:avLst/>
          </a:prstGeom>
        </p:spPr>
      </p:pic>
      <p:pic>
        <p:nvPicPr>
          <p:cNvPr id="36" name="Picture 8"/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233339">
            <a:off x="-271733" y="9070018"/>
            <a:ext cx="2411310" cy="160873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0130726" y="5214595"/>
            <a:ext cx="4027870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4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272964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933923" y="682255"/>
            <a:ext cx="16592077" cy="1108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323" normalizeH="0" baseline="0" noProof="0" dirty="0" smtClean="0">
                <a:ln>
                  <a:noFill/>
                </a:ln>
                <a:solidFill>
                  <a:srgbClr val="5A8D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7000" b="1" i="0" u="none" strike="noStrike" kern="1200" cap="none" spc="323" normalizeH="0" baseline="0" noProof="0" dirty="0">
              <a:ln>
                <a:noFill/>
              </a:ln>
              <a:solidFill>
                <a:srgbClr val="5A8D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5914" y="2364268"/>
            <a:ext cx="16614631" cy="2587960"/>
            <a:chOff x="836229" y="1926059"/>
            <a:chExt cx="16614631" cy="2587960"/>
          </a:xfrm>
        </p:grpSpPr>
        <p:sp>
          <p:nvSpPr>
            <p:cNvPr id="26" name="Freeform 5"/>
            <p:cNvSpPr/>
            <p:nvPr/>
          </p:nvSpPr>
          <p:spPr>
            <a:xfrm>
              <a:off x="836229" y="1926059"/>
              <a:ext cx="16614631" cy="258796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2"/>
            </a:solidFill>
          </p:spPr>
        </p:sp>
        <p:sp>
          <p:nvSpPr>
            <p:cNvPr id="28" name="Rectangle 27"/>
            <p:cNvSpPr/>
            <p:nvPr/>
          </p:nvSpPr>
          <p:spPr>
            <a:xfrm>
              <a:off x="1500646" y="2154466"/>
              <a:ext cx="15279869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30480" algn="just">
                <a:lnSpc>
                  <a:spcPct val="150000"/>
                </a:lnSpc>
                <a:spcAft>
                  <a:spcPts val="0"/>
                </a:spcAft>
              </a:pPr>
              <a:r>
                <a:rPr kumimoji="0" lang="en-US" sz="4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r>
                <a:rPr lang="vi-VN" sz="45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 tích đa thức m.n</a:t>
              </a:r>
              <a:r>
                <a:rPr lang="fr-FR" sz="4500" baseline="30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– 1 + m – n</a:t>
              </a:r>
              <a:r>
                <a:rPr lang="fr-FR" sz="4500" baseline="30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fr-FR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thành nhân tử, ta được:</a:t>
              </a:r>
              <a:endParaRPr lang="en-US" sz="45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074360" y="5019913"/>
            <a:ext cx="13637388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>
              <a:lnSpc>
                <a:spcPct val="250000"/>
              </a:lnSpc>
              <a:spcAft>
                <a:spcPts val="0"/>
              </a:spcAft>
            </a:pPr>
            <a:r>
              <a:rPr lang="en-US" sz="4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(m – 1)(n</a:t>
            </a:r>
            <a:r>
              <a:rPr lang="en-US" sz="42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n + 1) (n + 1)              </a:t>
            </a:r>
            <a:r>
              <a:rPr lang="en-US" sz="42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en-US" sz="4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n</a:t>
            </a:r>
            <a:r>
              <a:rPr lang="en-US" sz="42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 + 1)(m – 1)</a:t>
            </a:r>
          </a:p>
          <a:p>
            <a:pPr marR="30480">
              <a:lnSpc>
                <a:spcPct val="250000"/>
              </a:lnSpc>
              <a:spcAft>
                <a:spcPts val="0"/>
              </a:spcAft>
            </a:pPr>
            <a:r>
              <a:rPr lang="en-US" sz="4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(m + 1)(n</a:t>
            </a:r>
            <a:r>
              <a:rPr lang="en-US" sz="42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+ 1)                                </a:t>
            </a:r>
            <a:r>
              <a:rPr lang="en-US" sz="42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4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(n</a:t>
            </a:r>
            <a:r>
              <a:rPr lang="en-US" sz="42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+ 1)(m – 1)</a:t>
            </a:r>
            <a:endParaRPr lang="en-US" sz="42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5175">
            <a:off x="16099016" y="682694"/>
            <a:ext cx="1971905" cy="9948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583" y="8801100"/>
            <a:ext cx="3962743" cy="1444877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38331">
            <a:off x="16705995" y="8344543"/>
            <a:ext cx="2357989" cy="2357989"/>
          </a:xfrm>
          <a:prstGeom prst="rect">
            <a:avLst/>
          </a:prstGeom>
        </p:spPr>
      </p:pic>
      <p:pic>
        <p:nvPicPr>
          <p:cNvPr id="36" name="Picture 8"/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233339">
            <a:off x="-271733" y="9070018"/>
            <a:ext cx="2411310" cy="160873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667376" y="5516099"/>
            <a:ext cx="7552823" cy="115140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8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78200" y="9236611"/>
            <a:ext cx="5790798" cy="83242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7200" y="835144"/>
            <a:ext cx="11082715" cy="1107956"/>
            <a:chOff x="3429724" y="869613"/>
            <a:chExt cx="11082715" cy="1107956"/>
          </a:xfrm>
        </p:grpSpPr>
        <p:pic>
          <p:nvPicPr>
            <p:cNvPr id="16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29724" y="869613"/>
              <a:ext cx="7657462" cy="110795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958445" y="869613"/>
              <a:ext cx="95539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nl-NL" sz="4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nl-NL" sz="40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2.22 (SGK-tr44</a:t>
              </a:r>
              <a:r>
                <a:rPr kumimoji="0" lang="nl-NL" sz="4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5"/>
          <p:cNvPicPr>
            <a:picLocks noChangeAspect="1"/>
          </p:cNvPicPr>
          <p:nvPr/>
        </p:nvPicPr>
        <p:blipFill>
          <a:blip r:embed="rId9" cstate="print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700806">
            <a:off x="-716063" y="-286793"/>
            <a:ext cx="1432125" cy="12225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685800" y="8678163"/>
            <a:ext cx="1960598" cy="19493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29600" y="810081"/>
            <a:ext cx="1021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 tích các đa thức sau thành nhân tử: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53836" y="4914900"/>
                <a:ext cx="14276763" cy="4594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fr-FR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3)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2)(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+2)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d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2)(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+4)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36" y="4914900"/>
                <a:ext cx="14276763" cy="4594719"/>
              </a:xfrm>
              <a:prstGeom prst="rect">
                <a:avLst/>
              </a:prstGeom>
              <a:blipFill>
                <a:blip r:embed="rId20"/>
                <a:stretch>
                  <a:fillRect l="-1538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85921" y="2299037"/>
                <a:ext cx="1468984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	</a:t>
                </a:r>
                <a:r>
                  <a:rPr lang="fr-FR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	</a:t>
                </a:r>
                <a:r>
                  <a:rPr lang="fr-FR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fr-FR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	d</a:t>
                </a:r>
                <a:r>
                  <a:rPr lang="fr-FR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21" y="2299037"/>
                <a:ext cx="14689847" cy="1015663"/>
              </a:xfrm>
              <a:prstGeom prst="rect">
                <a:avLst/>
              </a:prstGeom>
              <a:blipFill>
                <a:blip r:embed="rId21"/>
                <a:stretch>
                  <a:fillRect l="-1494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511375" y="3860563"/>
            <a:ext cx="1638938" cy="825737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7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782300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838200" y="1790700"/>
            <a:ext cx="16614631" cy="8814852"/>
            <a:chOff x="804145" y="2019300"/>
            <a:chExt cx="16614631" cy="8814852"/>
          </a:xfrm>
        </p:grpSpPr>
        <p:sp>
          <p:nvSpPr>
            <p:cNvPr id="26" name="Freeform 5"/>
            <p:cNvSpPr/>
            <p:nvPr/>
          </p:nvSpPr>
          <p:spPr>
            <a:xfrm>
              <a:off x="804145" y="2019300"/>
              <a:ext cx="16614631" cy="8814852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2"/>
            </a:solidFill>
          </p:spPr>
        </p:sp>
        <p:sp>
          <p:nvSpPr>
            <p:cNvPr id="28" name="Rectangle 27"/>
            <p:cNvSpPr/>
            <p:nvPr/>
          </p:nvSpPr>
          <p:spPr>
            <a:xfrm>
              <a:off x="3166345" y="2192804"/>
              <a:ext cx="1120140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800" smtClean="0">
                  <a:solidFill>
                    <a:prstClr val="black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Tìm </a:t>
              </a:r>
              <a:r>
                <a:rPr lang="vi-VN" sz="3800">
                  <a:solidFill>
                    <a:prstClr val="black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x biết: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5"/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38331">
            <a:off x="16490134" y="832891"/>
            <a:ext cx="1760849" cy="1760849"/>
          </a:xfrm>
          <a:prstGeom prst="rect">
            <a:avLst/>
          </a:prstGeom>
        </p:spPr>
      </p:pic>
      <p:pic>
        <p:nvPicPr>
          <p:cNvPr id="36" name="Picture 8"/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957204">
            <a:off x="-595351" y="9391006"/>
            <a:ext cx="1857065" cy="12389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06116" y="377944"/>
            <a:ext cx="11004884" cy="1107956"/>
            <a:chOff x="3620862" y="869613"/>
            <a:chExt cx="11004884" cy="1107956"/>
          </a:xfrm>
        </p:grpSpPr>
        <p:pic>
          <p:nvPicPr>
            <p:cNvPr id="20" name="Picture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620862" y="869613"/>
              <a:ext cx="7535262" cy="110795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071752" y="869613"/>
              <a:ext cx="9553994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tabLst>
                  <a:tab pos="360045" algn="l"/>
                  <a:tab pos="720090" algn="l"/>
                </a:tabLst>
                <a:defRPr/>
              </a:pPr>
              <a:r>
                <a:rPr lang="nl-NL" sz="4000" b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</a:t>
              </a:r>
              <a:r>
                <a:rPr lang="nl-NL" sz="4000" b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2.24 </a:t>
              </a:r>
              <a:r>
                <a:rPr lang="nl-NL" sz="4000" b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(SGK-tr44)</a:t>
              </a:r>
              <a:endPara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25104" y="3326459"/>
            <a:ext cx="1640822" cy="902641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31042" y="1898984"/>
                <a:ext cx="822571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;        </a:t>
                </a: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00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042" y="1898984"/>
                <a:ext cx="8225713" cy="1015663"/>
              </a:xfrm>
              <a:prstGeom prst="rect">
                <a:avLst/>
              </a:prstGeom>
              <a:blipFill>
                <a:blip r:embed="rId16"/>
                <a:stretch>
                  <a:fillRect l="-259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504060" y="4076700"/>
            <a:ext cx="16196545" cy="3026982"/>
            <a:chOff x="1100854" y="4688532"/>
            <a:chExt cx="16196545" cy="3026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100854" y="4688532"/>
                  <a:ext cx="16196545" cy="30269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fr-FR" sz="400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=0→</m:t>
                      </m:r>
                      <m:r>
                        <m:rPr>
                          <m:sty m:val="p"/>
                        </m:rP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=0→</m:t>
                      </m:r>
                    </m:oMath>
                  </a14:m>
                  <a:r>
                    <a:rPr lang="fr-FR" sz="40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fr-FR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=0        </m:t>
                                  </m:r>
                                </m:e>
                                <m:e/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40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fr-FR" sz="4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40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4=0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a14:m>
                  <a:endParaRPr lang="en-US" sz="4000" i="1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854" y="4688532"/>
                  <a:ext cx="16196545" cy="3026982"/>
                </a:xfrm>
                <a:prstGeom prst="rect">
                  <a:avLst/>
                </a:prstGeom>
                <a:blipFill>
                  <a:blip r:embed="rId17"/>
                  <a:stretch>
                    <a:fillRect l="-1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390882" y="6392534"/>
              <a:ext cx="628655" cy="56579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212274" y="7485787"/>
                <a:ext cx="2152192" cy="2048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274" y="7485787"/>
                <a:ext cx="2152192" cy="20487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087600" y="6526477"/>
            <a:ext cx="1939843" cy="32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6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8098" y="-10782300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838200" y="1790700"/>
            <a:ext cx="16614631" cy="8814852"/>
            <a:chOff x="804145" y="2019300"/>
            <a:chExt cx="16614631" cy="8814852"/>
          </a:xfrm>
        </p:grpSpPr>
        <p:sp>
          <p:nvSpPr>
            <p:cNvPr id="26" name="Freeform 5"/>
            <p:cNvSpPr/>
            <p:nvPr/>
          </p:nvSpPr>
          <p:spPr>
            <a:xfrm>
              <a:off x="804145" y="2019300"/>
              <a:ext cx="16614631" cy="8814852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2"/>
            </a:solidFill>
          </p:spPr>
        </p:sp>
        <p:sp>
          <p:nvSpPr>
            <p:cNvPr id="28" name="Rectangle 27"/>
            <p:cNvSpPr/>
            <p:nvPr/>
          </p:nvSpPr>
          <p:spPr>
            <a:xfrm>
              <a:off x="3166345" y="2192804"/>
              <a:ext cx="1120140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 </a:t>
              </a:r>
              <a:r>
                <a:rPr kumimoji="0" lang="vi-VN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 biết: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5"/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38331">
            <a:off x="16490134" y="832891"/>
            <a:ext cx="1760849" cy="1760849"/>
          </a:xfrm>
          <a:prstGeom prst="rect">
            <a:avLst/>
          </a:prstGeom>
        </p:spPr>
      </p:pic>
      <p:pic>
        <p:nvPicPr>
          <p:cNvPr id="36" name="Picture 8"/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957204">
            <a:off x="-595351" y="9391006"/>
            <a:ext cx="1857065" cy="12389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06116" y="377944"/>
            <a:ext cx="11004884" cy="1107956"/>
            <a:chOff x="3620862" y="869613"/>
            <a:chExt cx="11004884" cy="1107956"/>
          </a:xfrm>
        </p:grpSpPr>
        <p:pic>
          <p:nvPicPr>
            <p:cNvPr id="20" name="Picture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620862" y="869613"/>
              <a:ext cx="7535262" cy="110795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071752" y="869613"/>
              <a:ext cx="9553994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2.24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(SGK-tr44)</a:t>
              </a:r>
              <a:endPara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25104" y="3326459"/>
            <a:ext cx="1640822" cy="902641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31042" y="1898984"/>
                <a:ext cx="822571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fr-FR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kumimoji="0" lang="fr-FR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;        </a:t>
                </a:r>
                <a:r>
                  <a:rPr kumimoji="0" lang="fr-FR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042" y="1898984"/>
                <a:ext cx="8225713" cy="1015663"/>
              </a:xfrm>
              <a:prstGeom prst="rect">
                <a:avLst/>
              </a:prstGeom>
              <a:blipFill>
                <a:blip r:embed="rId16"/>
                <a:stretch>
                  <a:fillRect l="-259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87600" y="6526477"/>
            <a:ext cx="1939843" cy="3289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790846" y="3771900"/>
                <a:ext cx="18706954" cy="596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=0→2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fr-FR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fr-FR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=0→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=0       </m:t>
                                </m:r>
                              </m:e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−1=0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=0                          </m:t>
                                </m:r>
                              </m:e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kumimoji="0" lang="en-US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fr-F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=0   </m:t>
                                </m:r>
                              </m:e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=1   </m:t>
                                </m:r>
                              </m:e>
                              <m:e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fr-FR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46" y="3771900"/>
                <a:ext cx="18706954" cy="5961632"/>
              </a:xfrm>
              <a:prstGeom prst="rect">
                <a:avLst/>
              </a:prstGeom>
              <a:blipFill>
                <a:blip r:embed="rId18"/>
                <a:stretch>
                  <a:fillRect l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2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2286000" y="1312070"/>
            <a:ext cx="1325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b="1" dirty="0">
                <a:latin typeface="Times New Roman" panose="02020603050405020304" pitchFamily="18" charset="0"/>
              </a:rPr>
              <a:t>1. </a:t>
            </a:r>
            <a:r>
              <a:rPr lang="en-US" altLang="en-US" sz="42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4200" b="1" dirty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4200" b="1" dirty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200" b="1" dirty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sz="4200" b="1" dirty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4200" b="1" dirty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200" b="1" dirty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4200" b="1" dirty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4200" b="1" dirty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4200" b="1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86200" y="2286000"/>
            <a:ext cx="9715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.b</a:t>
            </a:r>
            <a:r>
              <a:rPr lang="en-US" altLang="en-US" sz="5400" b="1" dirty="0">
                <a:latin typeface="Times New Roman" panose="02020603050405020304" pitchFamily="18" charset="0"/>
              </a:rPr>
              <a:t> +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5400" b="1" dirty="0" err="1">
                <a:latin typeface="Times New Roman" panose="02020603050405020304" pitchFamily="18" charset="0"/>
              </a:rPr>
              <a:t>.c</a:t>
            </a:r>
            <a:r>
              <a:rPr lang="en-US" altLang="en-US" sz="5400" b="1" dirty="0">
                <a:latin typeface="Times New Roman" panose="02020603050405020304" pitchFamily="18" charset="0"/>
              </a:rPr>
              <a:t> = </a:t>
            </a:r>
            <a:r>
              <a:rPr lang="en-US" altLang="en-US" sz="2250" b="1" dirty="0">
                <a:latin typeface="Times New Roman" panose="02020603050405020304" pitchFamily="18" charset="0"/>
              </a:rPr>
              <a:t>………………………………..….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43800" y="2171700"/>
            <a:ext cx="3886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5400" b="1">
                <a:latin typeface="Times New Roman" panose="02020603050405020304" pitchFamily="18" charset="0"/>
              </a:rPr>
              <a:t>(b + c)</a:t>
            </a: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2514600" y="3657600"/>
            <a:ext cx="1325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b="1" dirty="0">
                <a:latin typeface="Times New Roman" panose="02020603050405020304" pitchFamily="18" charset="0"/>
              </a:rPr>
              <a:t>2. </a:t>
            </a:r>
            <a:r>
              <a:rPr lang="en-US" altLang="en-US" sz="4200" b="1" dirty="0" err="1" smtClean="0">
                <a:latin typeface="Times New Roman" panose="02020603050405020304" pitchFamily="18" charset="0"/>
              </a:rPr>
              <a:t>Viết</a:t>
            </a:r>
            <a:r>
              <a:rPr lang="en-US" altLang="en-US" sz="4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latin typeface="Times New Roman" panose="02020603050405020304" pitchFamily="18" charset="0"/>
              </a:rPr>
              <a:t>đa</a:t>
            </a:r>
            <a:r>
              <a:rPr lang="en-US" altLang="en-US" sz="4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latin typeface="Times New Roman" panose="02020603050405020304" pitchFamily="18" charset="0"/>
              </a:rPr>
              <a:t>thức</a:t>
            </a:r>
            <a:r>
              <a:rPr lang="en-US" altLang="en-US" sz="4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latin typeface="Times New Roman" panose="02020603050405020304" pitchFamily="18" charset="0"/>
              </a:rPr>
              <a:t>sau</a:t>
            </a:r>
            <a:r>
              <a:rPr lang="en-US" altLang="en-US" sz="4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latin typeface="Times New Roman" panose="02020603050405020304" pitchFamily="18" charset="0"/>
              </a:rPr>
              <a:t>thành</a:t>
            </a:r>
            <a:r>
              <a:rPr lang="en-US" altLang="en-US" sz="4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en-US" sz="4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err="1" smtClean="0">
                <a:latin typeface="Times New Roman" panose="02020603050405020304" pitchFamily="18" charset="0"/>
              </a:rPr>
              <a:t>tích</a:t>
            </a:r>
            <a:r>
              <a:rPr lang="en-US" altLang="en-US" sz="4200" b="1" dirty="0" smtClean="0">
                <a:latin typeface="Times New Roman" panose="02020603050405020304" pitchFamily="18" charset="0"/>
              </a:rPr>
              <a:t>:</a:t>
            </a:r>
            <a:endParaRPr lang="en-US" altLang="en-US" sz="42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5257800" y="404812"/>
            <a:ext cx="449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 b="1" dirty="0">
                <a:latin typeface="Times New Roman" panose="02020603050405020304" pitchFamily="18" charset="0"/>
              </a:rPr>
              <a:t> </a:t>
            </a:r>
            <a:r>
              <a:rPr lang="en-US" altLang="en-US" sz="4200" b="1" dirty="0" smtClean="0">
                <a:latin typeface="Times New Roman" panose="02020603050405020304" pitchFamily="18" charset="0"/>
              </a:rPr>
              <a:t>   </a:t>
            </a:r>
            <a:r>
              <a:rPr lang="en-US" altLang="en-US" sz="4200" b="1" u="sng" dirty="0" smtClean="0">
                <a:latin typeface="Times New Roman" panose="02020603050405020304" pitchFamily="18" charset="0"/>
              </a:rPr>
              <a:t>KHỞI ĐỘNG: </a:t>
            </a:r>
            <a:endParaRPr lang="en-US" altLang="en-US" sz="4200" b="1" u="sng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4701896"/>
            <a:ext cx="4876800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2xy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4716" y="-804110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959989" y="3162300"/>
            <a:ext cx="11477592" cy="3352800"/>
            <a:chOff x="4724400" y="573118"/>
            <a:chExt cx="11477592" cy="2203916"/>
          </a:xfrm>
        </p:grpSpPr>
        <p:pic>
          <p:nvPicPr>
            <p:cNvPr id="37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724400" y="573118"/>
              <a:ext cx="11477592" cy="2203916"/>
            </a:xfrm>
            <a:prstGeom prst="rect">
              <a:avLst/>
            </a:prstGeom>
          </p:spPr>
        </p:pic>
        <p:sp>
          <p:nvSpPr>
            <p:cNvPr id="38" name="Google Shape;7771;p33"/>
            <p:cNvSpPr txBox="1">
              <a:spLocks/>
            </p:cNvSpPr>
            <p:nvPr/>
          </p:nvSpPr>
          <p:spPr>
            <a:xfrm>
              <a:off x="5917960" y="1227427"/>
              <a:ext cx="10272000" cy="895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4596F"/>
                </a:buClr>
                <a:buSzPts val="3500"/>
                <a:buFont typeface="Kavoon"/>
                <a:buNone/>
                <a:tabLst/>
                <a:defRPr/>
              </a:pPr>
              <a:r>
                <a:rPr kumimoji="0" lang="en-US" sz="7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sym typeface="Kavoon"/>
                </a:rPr>
                <a:t>VẬN</a:t>
              </a:r>
              <a:r>
                <a:rPr kumimoji="0" lang="en-US" sz="75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sym typeface="Kavoon"/>
                </a:rPr>
                <a:t> DỤNG</a:t>
              </a:r>
              <a:endParaRPr kumimoji="0" lang="vi-VN" sz="7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sym typeface="Kavoon"/>
              </a:endParaRPr>
            </a:p>
          </p:txBody>
        </p:sp>
      </p:grpSp>
      <p:pic>
        <p:nvPicPr>
          <p:cNvPr id="46" name="Picture 3"/>
          <p:cNvPicPr>
            <a:picLocks noChangeAspect="1"/>
          </p:cNvPicPr>
          <p:nvPr/>
        </p:nvPicPr>
        <p:blipFill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04353">
            <a:off x="-1807" y="-143145"/>
            <a:ext cx="1639439" cy="1789034"/>
          </a:xfrm>
          <a:prstGeom prst="rect">
            <a:avLst/>
          </a:prstGeom>
        </p:spPr>
      </p:pic>
      <p:pic>
        <p:nvPicPr>
          <p:cNvPr id="47" name="Picture 5"/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00806">
            <a:off x="-90530" y="7567571"/>
            <a:ext cx="2357989" cy="2357989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1224430">
            <a:off x="16234915" y="462380"/>
            <a:ext cx="2411310" cy="1608734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465462">
            <a:off x="16037188" y="8189423"/>
            <a:ext cx="1964781" cy="178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1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25800" y="428579"/>
            <a:ext cx="5790798" cy="832427"/>
          </a:xfrm>
          <a:prstGeom prst="rect">
            <a:avLst/>
          </a:prstGeom>
        </p:spPr>
      </p:pic>
      <p:pic>
        <p:nvPicPr>
          <p:cNvPr id="44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544800" y="7658100"/>
            <a:ext cx="2393289" cy="2248063"/>
          </a:xfrm>
          <a:prstGeom prst="rect">
            <a:avLst/>
          </a:prstGeom>
        </p:spPr>
      </p:pic>
      <p:sp>
        <p:nvSpPr>
          <p:cNvPr id="46" name="Oval Callout 45"/>
          <p:cNvSpPr/>
          <p:nvPr/>
        </p:nvSpPr>
        <p:spPr>
          <a:xfrm>
            <a:off x="8036855" y="5600700"/>
            <a:ext cx="1700947" cy="956811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11" cstate="print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700806">
            <a:off x="-529709" y="-136727"/>
            <a:ext cx="1739202" cy="17392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10200" y="410722"/>
            <a:ext cx="6220329" cy="2980178"/>
            <a:chOff x="5943600" y="288505"/>
            <a:chExt cx="6220329" cy="2980178"/>
          </a:xfrm>
        </p:grpSpPr>
        <p:grpSp>
          <p:nvGrpSpPr>
            <p:cNvPr id="13" name="Group 2"/>
            <p:cNvGrpSpPr/>
            <p:nvPr/>
          </p:nvGrpSpPr>
          <p:grpSpPr>
            <a:xfrm>
              <a:off x="5943600" y="288505"/>
              <a:ext cx="6220329" cy="2980178"/>
              <a:chOff x="0" y="-28575"/>
              <a:chExt cx="2321700" cy="841375"/>
            </a:xfrm>
          </p:grpSpPr>
          <p:sp>
            <p:nvSpPr>
              <p:cNvPr id="15" name="Freeform 3"/>
              <p:cNvSpPr/>
              <p:nvPr/>
            </p:nvSpPr>
            <p:spPr>
              <a:xfrm>
                <a:off x="273935" y="9200"/>
                <a:ext cx="2047765" cy="343304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16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4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7391734" y="440391"/>
              <a:ext cx="4277902" cy="1002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900689"/>
                <a:ext cx="15011400" cy="324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2. 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Tính giá trị của biểu thức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99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99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99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98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99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99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99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00689"/>
                <a:ext cx="15011400" cy="3242811"/>
              </a:xfrm>
              <a:prstGeom prst="rect">
                <a:avLst/>
              </a:prstGeom>
              <a:blipFill>
                <a:blip r:embed="rId15"/>
                <a:stretch>
                  <a:fillRect l="-146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5800" y="6936895"/>
                <a:ext cx="16959397" cy="2321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0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0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vào E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81</m:t>
                        </m:r>
                      </m:num>
                      <m:den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936895"/>
                <a:ext cx="16959397" cy="2321405"/>
              </a:xfrm>
              <a:prstGeom prst="rect">
                <a:avLst/>
              </a:prstGeom>
              <a:blipFill>
                <a:blip r:embed="rId16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9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25800" y="428579"/>
            <a:ext cx="5790798" cy="832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24747" y="2476500"/>
                <a:ext cx="16154400" cy="655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kumimoji="0" lang="en-US" sz="4000" b="0" i="0" u="none" strike="noStrike" kern="1200" cap="none" spc="0" normalizeH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Ta có: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101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1=(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1)(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sup>
                      </m:sSup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99</m:t>
                          </m:r>
                        </m:sup>
                      </m:sSup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+1)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Xét:</a:t>
                </a:r>
                <a:r>
                  <a:rPr kumimoji="0" lang="en-US" sz="4000" b="0" u="none" strike="noStrike" kern="1200" cap="none" spc="0" normalizeH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=99.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100</m:t>
                              </m:r>
                            </m:sup>
                          </m:s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99</m:t>
                              </m:r>
                            </m:sup>
                          </m:s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=99.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4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100</m:t>
                              </m:r>
                            </m:sup>
                          </m:sSup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Thay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 = 100 vào F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101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747" y="2476500"/>
                <a:ext cx="16154400" cy="6555834"/>
              </a:xfrm>
              <a:prstGeom prst="rect">
                <a:avLst/>
              </a:prstGeom>
              <a:blipFill>
                <a:blip r:embed="rId8"/>
                <a:stretch>
                  <a:fillRect l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5"/>
          <p:cNvPicPr>
            <a:picLocks noChangeAspect="1"/>
          </p:cNvPicPr>
          <p:nvPr/>
        </p:nvPicPr>
        <p:blipFill>
          <a:blip r:embed="rId9" cstate="print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700806">
            <a:off x="-529709" y="-136727"/>
            <a:ext cx="1739202" cy="1739202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8267700"/>
            <a:ext cx="1622451" cy="1524000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29600" y="1104900"/>
            <a:ext cx="1700947" cy="956811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51018" y="-899528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09600" y="3699428"/>
            <a:ext cx="5406547" cy="3730072"/>
            <a:chOff x="924909" y="3568797"/>
            <a:chExt cx="5411428" cy="4241703"/>
          </a:xfrm>
        </p:grpSpPr>
        <p:grpSp>
          <p:nvGrpSpPr>
            <p:cNvPr id="2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115582" y="4599147"/>
              <a:ext cx="4796230" cy="2204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62701" y="3722003"/>
            <a:ext cx="5480307" cy="3693752"/>
            <a:chOff x="6840639" y="3553166"/>
            <a:chExt cx="5422223" cy="5001862"/>
          </a:xfrm>
        </p:grpSpPr>
        <p:grpSp>
          <p:nvGrpSpPr>
            <p:cNvPr id="3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3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3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1" name="Rectangle 30"/>
            <p:cNvSpPr/>
            <p:nvPr/>
          </p:nvSpPr>
          <p:spPr>
            <a:xfrm>
              <a:off x="7396370" y="4652589"/>
              <a:ext cx="4360209" cy="2625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268201" y="3659346"/>
            <a:ext cx="5548298" cy="3732273"/>
            <a:chOff x="12628838" y="3479846"/>
            <a:chExt cx="5538234" cy="4709752"/>
          </a:xfrm>
        </p:grpSpPr>
        <p:grpSp>
          <p:nvGrpSpPr>
            <p:cNvPr id="3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3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3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12628838" y="4540550"/>
              <a:ext cx="5538234" cy="2446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Luyện tập </a:t>
              </a:r>
              <a:r>
                <a:rPr lang="vi-VN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chung</a:t>
              </a:r>
              <a:r>
                <a:rPr lang="en-US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3495" y="931265"/>
            <a:ext cx="12267668" cy="1697635"/>
            <a:chOff x="4724400" y="573118"/>
            <a:chExt cx="12267668" cy="1903382"/>
          </a:xfrm>
        </p:grpSpPr>
        <p:pic>
          <p:nvPicPr>
            <p:cNvPr id="4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724400" y="573118"/>
              <a:ext cx="12267668" cy="1903382"/>
            </a:xfrm>
            <a:prstGeom prst="rect">
              <a:avLst/>
            </a:prstGeom>
          </p:spPr>
        </p:pic>
        <p:sp>
          <p:nvSpPr>
            <p:cNvPr id="41" name="Google Shape;7771;p33"/>
            <p:cNvSpPr txBox="1">
              <a:spLocks/>
            </p:cNvSpPr>
            <p:nvPr/>
          </p:nvSpPr>
          <p:spPr>
            <a:xfrm>
              <a:off x="6500551" y="1133555"/>
              <a:ext cx="10272000" cy="895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en-US" sz="6000" b="1" kern="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HƯỚNG DẪN VỀ NHÀ</a:t>
              </a:r>
              <a:endParaRPr lang="vi-VN" sz="6000" b="1" kern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2" name="Picture 3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115777">
            <a:off x="16377490" y="8515222"/>
            <a:ext cx="2170883" cy="1993265"/>
          </a:xfrm>
          <a:prstGeom prst="rect">
            <a:avLst/>
          </a:prstGeom>
        </p:spPr>
      </p:pic>
      <p:pic>
        <p:nvPicPr>
          <p:cNvPr id="43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068709" y="379005"/>
            <a:ext cx="2492363" cy="2576086"/>
          </a:xfrm>
          <a:prstGeom prst="rect">
            <a:avLst/>
          </a:prstGeom>
        </p:spPr>
      </p:pic>
      <p:pic>
        <p:nvPicPr>
          <p:cNvPr id="44" name="Picture 3"/>
          <p:cNvPicPr>
            <a:picLocks noChangeAspect="1"/>
          </p:cNvPicPr>
          <p:nvPr/>
        </p:nvPicPr>
        <p:blipFill>
          <a:blip r:embed="rId18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04353">
            <a:off x="-563655" y="7798486"/>
            <a:ext cx="3140199" cy="3426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60088">
            <a:off x="14621989" y="7320129"/>
            <a:ext cx="3329629" cy="2221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15777">
            <a:off x="597143" y="485404"/>
            <a:ext cx="2727228" cy="25040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657772" y="620060"/>
            <a:ext cx="413860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65462">
            <a:off x="-52246" y="7576248"/>
            <a:ext cx="3007199" cy="2729896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581400" y="2444918"/>
            <a:ext cx="20544560" cy="4956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67000" y="3149362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75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</a:t>
            </a:r>
            <a:r>
              <a:rPr lang="en-US" sz="7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BÀI HỌC!</a:t>
            </a:r>
            <a:endParaRPr lang="en-US" sz="7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8288000" cy="103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28900" y="1485900"/>
            <a:ext cx="128016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vi-VN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</a:t>
            </a:r>
          </a:p>
        </p:txBody>
      </p:sp>
    </p:spTree>
    <p:extLst>
      <p:ext uri="{BB962C8B-B14F-4D97-AF65-F5344CB8AC3E}">
        <p14:creationId xmlns:p14="http://schemas.microsoft.com/office/powerpoint/2010/main" val="38080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-19665"/>
            <a:ext cx="23116619" cy="15040267"/>
            <a:chOff x="0" y="0"/>
            <a:chExt cx="30822159" cy="200536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16201" cy="927416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0"/>
              <a:ext cx="9216201" cy="927416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0"/>
              <a:ext cx="9216201" cy="927416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779525"/>
              <a:ext cx="9216201" cy="927416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26057" y="10779525"/>
              <a:ext cx="9216201" cy="927416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1605958" y="10779525"/>
              <a:ext cx="9216201" cy="927416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68385" y="1540865"/>
            <a:ext cx="10896068" cy="1697635"/>
            <a:chOff x="4724400" y="573118"/>
            <a:chExt cx="10896068" cy="1903382"/>
          </a:xfrm>
        </p:grpSpPr>
        <p:pic>
          <p:nvPicPr>
            <p:cNvPr id="37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724400" y="573118"/>
              <a:ext cx="10134068" cy="1903382"/>
            </a:xfrm>
            <a:prstGeom prst="rect">
              <a:avLst/>
            </a:prstGeom>
          </p:spPr>
        </p:pic>
        <p:sp>
          <p:nvSpPr>
            <p:cNvPr id="38" name="Google Shape;7771;p33"/>
            <p:cNvSpPr txBox="1">
              <a:spLocks/>
            </p:cNvSpPr>
            <p:nvPr/>
          </p:nvSpPr>
          <p:spPr>
            <a:xfrm>
              <a:off x="5348468" y="1109538"/>
              <a:ext cx="10272000" cy="895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en-US" sz="6000" b="1" kern="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NỘI DUNG BÀI HỌC</a:t>
              </a:r>
              <a:endParaRPr lang="vi-VN" sz="6000" b="1" kern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40311" y="4054626"/>
            <a:ext cx="17467264" cy="90159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tích đa thức thành nhân tử bằng cách đặt nhân tử chung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2290" y="5691478"/>
            <a:ext cx="17475285" cy="90159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nl-NL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tích đa thức thành nhân tử bằng cách sử dụng hằng </a:t>
            </a:r>
            <a:r>
              <a:rPr lang="nl-NL" sz="40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 thức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3"/>
          <p:cNvPicPr>
            <a:picLocks noChangeAspect="1"/>
          </p:cNvPicPr>
          <p:nvPr/>
        </p:nvPicPr>
        <p:blipFill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04353">
            <a:off x="-539100" y="-558797"/>
            <a:ext cx="1639439" cy="1789034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1224430">
            <a:off x="16321808" y="557914"/>
            <a:ext cx="2411310" cy="16087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8385" y="7366107"/>
            <a:ext cx="17439190" cy="90159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4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nl-NL" sz="4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tích đa thức thành nhân tử bằng cách nhóm các hạng </a:t>
            </a:r>
            <a:r>
              <a:rPr lang="nl-NL" sz="4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88005" y="8779584"/>
            <a:ext cx="2078916" cy="2078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52600" y="1285786"/>
            <a:ext cx="13001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đặt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altLang="zh-CN" sz="36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36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771776" y="5043488"/>
            <a:ext cx="48720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endParaRPr lang="en-US" altLang="zh-CN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CN" sz="36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85800" y="2081511"/>
            <a:ext cx="12687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(hay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thừa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0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580462"/>
              </p:ext>
            </p:extLst>
          </p:nvPr>
        </p:nvGraphicFramePr>
        <p:xfrm>
          <a:off x="1600199" y="5827114"/>
          <a:ext cx="409745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3" imgW="1015920" imgH="203040" progId="Equation.DSMT4">
                  <p:embed/>
                </p:oleObj>
              </mc:Choice>
              <mc:Fallback>
                <p:oleObj name="Equation" r:id="rId3" imgW="1015920" imgH="203040" progId="Equation.DSMT4">
                  <p:embed/>
                  <p:pic>
                    <p:nvPicPr>
                      <p:cNvPr id="20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99" y="5827114"/>
                        <a:ext cx="4097459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099087"/>
              </p:ext>
            </p:extLst>
          </p:nvPr>
        </p:nvGraphicFramePr>
        <p:xfrm>
          <a:off x="1075652" y="6765010"/>
          <a:ext cx="2412207" cy="51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5" imgW="596641" imgH="203112" progId="Equation.DSMT4">
                  <p:embed/>
                </p:oleObj>
              </mc:Choice>
              <mc:Fallback>
                <p:oleObj name="Equation" r:id="rId5" imgW="596641" imgH="203112" progId="Equation.DSMT4">
                  <p:embed/>
                  <p:pic>
                    <p:nvPicPr>
                      <p:cNvPr id="20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652" y="6765010"/>
                        <a:ext cx="2412207" cy="516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768542"/>
              </p:ext>
            </p:extLst>
          </p:nvPr>
        </p:nvGraphicFramePr>
        <p:xfrm>
          <a:off x="3348556" y="6858000"/>
          <a:ext cx="190261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7" imgW="469696" imgH="177723" progId="Equation.DSMT4">
                  <p:embed/>
                </p:oleObj>
              </mc:Choice>
              <mc:Fallback>
                <p:oleObj name="Equation" r:id="rId7" imgW="469696" imgH="177723" progId="Equation.DSMT4">
                  <p:embed/>
                  <p:pic>
                    <p:nvPicPr>
                      <p:cNvPr id="20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556" y="6858000"/>
                        <a:ext cx="190261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38271"/>
              </p:ext>
            </p:extLst>
          </p:nvPr>
        </p:nvGraphicFramePr>
        <p:xfrm>
          <a:off x="1075652" y="7525935"/>
          <a:ext cx="4622007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9" imgW="1143000" imgH="279400" progId="Equation.DSMT4">
                  <p:embed/>
                </p:oleObj>
              </mc:Choice>
              <mc:Fallback>
                <p:oleObj name="Equation" r:id="rId9" imgW="1143000" imgH="279400" progId="Equation.DSMT4">
                  <p:embed/>
                  <p:pic>
                    <p:nvPicPr>
                      <p:cNvPr id="20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652" y="7525935"/>
                        <a:ext cx="4622007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rot="5400000">
            <a:off x="5645051" y="6971109"/>
            <a:ext cx="3109913" cy="23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Rectangle 1"/>
          <p:cNvSpPr>
            <a:spLocks noChangeArrowheads="1"/>
          </p:cNvSpPr>
          <p:nvPr/>
        </p:nvSpPr>
        <p:spPr bwMode="auto">
          <a:xfrm>
            <a:off x="3200400" y="457200"/>
            <a:ext cx="1074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21263"/>
              </p:ext>
            </p:extLst>
          </p:nvPr>
        </p:nvGraphicFramePr>
        <p:xfrm>
          <a:off x="5182117" y="6865513"/>
          <a:ext cx="180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11" imgW="444114" imgH="177646" progId="Equation.DSMT4">
                  <p:embed/>
                </p:oleObj>
              </mc:Choice>
              <mc:Fallback>
                <p:oleObj name="Equation" r:id="rId11" imgW="444114" imgH="177646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2117" y="6865513"/>
                        <a:ext cx="180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7300" y="3564124"/>
            <a:ext cx="115443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VD:</a:t>
            </a:r>
            <a:r>
              <a:rPr lang="en-US" altLang="zh-CN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</a:t>
            </a:r>
            <a:r>
              <a:rPr lang="en-US" altLang="zh-CN" sz="36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15x</a:t>
            </a:r>
            <a:r>
              <a:rPr lang="en-US" altLang="zh-CN" sz="3600" baseline="30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- 5x</a:t>
            </a:r>
            <a:r>
              <a:rPr lang="en-US" altLang="zh-CN" sz="3600" baseline="30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+10x </a:t>
            </a:r>
            <a:r>
              <a:rPr lang="en-US" altLang="zh-CN" sz="27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                  </a:t>
            </a:r>
            <a:r>
              <a:rPr lang="en-US" altLang="zh-CN" sz="3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b) 2(x + y) – 2y ( x + y)</a:t>
            </a:r>
            <a:endParaRPr lang="en-US" altLang="zh-CN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7997858" y="5827114"/>
            <a:ext cx="77152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= (2 – 2y) ( x + y)</a:t>
            </a: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= 2 ( 1 – y) ( x + y)</a:t>
            </a:r>
            <a:r>
              <a:rPr lang="en-US" altLang="en-US" sz="4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altLang="en-US" sz="4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41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5" grpId="0"/>
      <p:bldP spid="12296" grpId="0"/>
      <p:bldP spid="7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314700" y="2400300"/>
            <a:ext cx="12458700" cy="6629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70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314700" y="4107658"/>
            <a:ext cx="1165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chung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4795838"/>
            <a:ext cx="11887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latin typeface="Times New Roman" pitchFamily="18" charset="0"/>
                <a:cs typeface="Arial" charset="0"/>
              </a:rPr>
              <a:t>-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Hệ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>
                <a:latin typeface="Times New Roman" pitchFamily="18" charset="0"/>
                <a:cs typeface="Arial" charset="0"/>
              </a:rPr>
              <a:t>(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dương</a:t>
            </a:r>
            <a:r>
              <a:rPr lang="en-US" sz="3600" dirty="0">
                <a:latin typeface="Times New Roman" pitchFamily="18" charset="0"/>
                <a:cs typeface="Arial" charset="0"/>
              </a:rPr>
              <a:t>):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ƯCLN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>
                <a:latin typeface="Times New Roman" pitchFamily="18" charset="0"/>
                <a:cs typeface="Arial" charset="0"/>
              </a:rPr>
              <a:t>của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các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hệ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số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của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các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hạng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tử</a:t>
            </a:r>
            <a:r>
              <a:rPr lang="en-US" sz="3600" dirty="0"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57600" y="5612607"/>
            <a:ext cx="115443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43300" y="2755107"/>
            <a:ext cx="1040130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34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phân tích đa thức thành nhân tử bằng phương pháp đặt nhân tử chung</a:t>
            </a:r>
            <a:endParaRPr lang="en-US" altLang="en-US" sz="34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7" name="Rectangle 6"/>
          <p:cNvSpPr>
            <a:spLocks noChangeArrowheads="1"/>
          </p:cNvSpPr>
          <p:nvPr/>
        </p:nvSpPr>
        <p:spPr bwMode="auto">
          <a:xfrm>
            <a:off x="3771900" y="6843713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14700" y="6958013"/>
            <a:ext cx="1188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tử chung ngoài dấu ngoặc, trong ngoặc là các nhân tử còn lại kèm với dấu của các hạng tử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4000500" y="7072313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00400" y="457200"/>
            <a:ext cx="1074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1372672"/>
            <a:ext cx="1303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đặt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tử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altLang="zh-CN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624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4" grpId="0"/>
      <p:bldP spid="10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90600" y="1005615"/>
            <a:ext cx="9553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nl-NL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TẬP 1:    Hoạt động cá nhân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219200" y="1882432"/>
                <a:ext cx="1569720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latin typeface="OpenSans"/>
                  </a:rPr>
                  <a:t>Phân</a:t>
                </a:r>
                <a:r>
                  <a:rPr lang="en-US" sz="4000" dirty="0" smtClean="0">
                    <a:latin typeface="OpenSans"/>
                  </a:rPr>
                  <a:t> </a:t>
                </a:r>
                <a:r>
                  <a:rPr lang="en-US" sz="4000" dirty="0" err="1" smtClean="0">
                    <a:latin typeface="OpenSans"/>
                  </a:rPr>
                  <a:t>tích</a:t>
                </a:r>
                <a:r>
                  <a:rPr lang="en-US" sz="4000" dirty="0" smtClean="0">
                    <a:latin typeface="OpenSans"/>
                  </a:rPr>
                  <a:t> </a:t>
                </a:r>
                <a:r>
                  <a:rPr lang="en-US" sz="4000" dirty="0" err="1" smtClean="0">
                    <a:latin typeface="OpenSans"/>
                  </a:rPr>
                  <a:t>các</a:t>
                </a:r>
                <a:r>
                  <a:rPr lang="en-US" sz="4000" dirty="0" smtClean="0">
                    <a:latin typeface="OpenSans"/>
                  </a:rPr>
                  <a:t> </a:t>
                </a:r>
                <a:r>
                  <a:rPr lang="en-US" sz="4000" dirty="0" err="1" smtClean="0">
                    <a:latin typeface="OpenSans"/>
                  </a:rPr>
                  <a:t>đa</a:t>
                </a:r>
                <a:r>
                  <a:rPr lang="en-US" sz="4000" dirty="0" smtClean="0">
                    <a:latin typeface="OpenSans"/>
                  </a:rPr>
                  <a:t> </a:t>
                </a:r>
                <a:r>
                  <a:rPr lang="en-US" sz="4000" dirty="0" err="1" smtClean="0">
                    <a:latin typeface="OpenSans"/>
                  </a:rPr>
                  <a:t>thức</a:t>
                </a:r>
                <a:r>
                  <a:rPr lang="en-US" sz="4000" dirty="0" smtClean="0">
                    <a:latin typeface="OpenSans"/>
                  </a:rPr>
                  <a:t> </a:t>
                </a:r>
                <a:r>
                  <a:rPr lang="en-US" sz="4000" dirty="0" err="1" smtClean="0">
                    <a:latin typeface="OpenSans"/>
                  </a:rPr>
                  <a:t>sau</a:t>
                </a:r>
                <a:r>
                  <a:rPr lang="en-US" sz="4000" dirty="0" smtClean="0">
                    <a:latin typeface="OpenSans"/>
                  </a:rPr>
                  <a:t> </a:t>
                </a:r>
                <a:r>
                  <a:rPr lang="en-US" sz="4000" dirty="0" err="1" smtClean="0">
                    <a:latin typeface="OpenSans"/>
                  </a:rPr>
                  <a:t>thành</a:t>
                </a:r>
                <a:r>
                  <a:rPr lang="en-US" sz="4000" dirty="0" smtClean="0">
                    <a:latin typeface="OpenSans"/>
                  </a:rPr>
                  <a:t> </a:t>
                </a:r>
                <a:r>
                  <a:rPr lang="en-US" sz="4000" dirty="0" err="1" smtClean="0">
                    <a:latin typeface="OpenSans"/>
                  </a:rPr>
                  <a:t>nhân</a:t>
                </a:r>
                <a:r>
                  <a:rPr lang="en-US" sz="4000" dirty="0" smtClean="0">
                    <a:latin typeface="OpenSans"/>
                  </a:rPr>
                  <a:t> </a:t>
                </a:r>
                <a:r>
                  <a:rPr lang="en-US" sz="4000" dirty="0" err="1" smtClean="0">
                    <a:latin typeface="OpenSans"/>
                  </a:rPr>
                  <a:t>tử</a:t>
                </a:r>
                <a:r>
                  <a:rPr lang="en-US" sz="4000" dirty="0" smtClean="0">
                    <a:latin typeface="OpenSans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OpenSans"/>
                  </a:rPr>
                  <a:t>a)</a:t>
                </a:r>
                <a:r>
                  <a:rPr lang="en-US" sz="4000" dirty="0">
                    <a:solidFill>
                      <a:schemeClr val="bg1"/>
                    </a:solidFill>
                    <a:latin typeface="OpenSans"/>
                  </a:rPr>
                  <a:t>    </a:t>
                </a:r>
                <a:r>
                  <a:rPr lang="en-US" sz="4000" dirty="0" smtClean="0">
                    <a:solidFill>
                      <a:schemeClr val="tx1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OpenSan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chemeClr val="tx1"/>
                    </a:solidFill>
                    <a:latin typeface="OpenSans"/>
                  </a:rPr>
                  <a:t>b)     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82432"/>
                <a:ext cx="15697200" cy="2762936"/>
              </a:xfrm>
              <a:prstGeom prst="rect">
                <a:avLst/>
              </a:prstGeom>
              <a:blipFill>
                <a:blip r:embed="rId2"/>
                <a:stretch>
                  <a:fillRect l="-1359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55481" y="8226483"/>
            <a:ext cx="1568614" cy="2211911"/>
          </a:xfrm>
          <a:prstGeom prst="rect">
            <a:avLst/>
          </a:prstGeom>
        </p:spPr>
      </p:pic>
      <p:pic>
        <p:nvPicPr>
          <p:cNvPr id="50" name="Picture 5"/>
          <p:cNvPicPr>
            <a:picLocks noChangeAspect="1"/>
          </p:cNvPicPr>
          <p:nvPr/>
        </p:nvPicPr>
        <p:blipFill>
          <a:blip r:embed="rId4" cstate="print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700806">
            <a:off x="-628167" y="8506632"/>
            <a:ext cx="2068478" cy="206847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01923" y="333696"/>
            <a:ext cx="1074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</a:t>
            </a:r>
          </a:p>
        </p:txBody>
      </p:sp>
    </p:spTree>
    <p:extLst>
      <p:ext uri="{BB962C8B-B14F-4D97-AF65-F5344CB8AC3E}">
        <p14:creationId xmlns:p14="http://schemas.microsoft.com/office/powerpoint/2010/main" val="20430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-126791"/>
            <a:ext cx="14363700" cy="2603291"/>
          </a:xfrm>
        </p:spPr>
        <p:txBody>
          <a:bodyPr rtlCol="0">
            <a:normAutofit lnSpcReduction="10000"/>
          </a:bodyPr>
          <a:lstStyle/>
          <a:p>
            <a:pPr algn="l">
              <a:defRPr/>
            </a:pPr>
            <a:endParaRPr lang="en-US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BÀI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</a:t>
            </a:r>
          </a:p>
          <a:p>
            <a:pPr algn="l">
              <a:defRPr/>
            </a:pPr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55928" y="2528890"/>
            <a:ext cx="11087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2914178"/>
            <a:ext cx="73128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endParaRPr lang="en-US" altLang="en-US" sz="4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/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3(x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y) – 5x(y – x)</a:t>
            </a:r>
          </a:p>
        </p:txBody>
      </p:sp>
    </p:spTree>
    <p:extLst>
      <p:ext uri="{BB962C8B-B14F-4D97-AF65-F5344CB8AC3E}">
        <p14:creationId xmlns:p14="http://schemas.microsoft.com/office/powerpoint/2010/main" val="19588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69319" y="2096732"/>
                <a:ext cx="15697200" cy="988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chemeClr val="tx1"/>
                    </a:solidFill>
                    <a:latin typeface="OpenSans"/>
                  </a:rPr>
                  <a:t>Tìm x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OpenSans"/>
                  </a:rPr>
                  <a:t>để</a:t>
                </a:r>
                <a:r>
                  <a:rPr lang="en-US" sz="4000" dirty="0" smtClean="0">
                    <a:solidFill>
                      <a:schemeClr val="tx1"/>
                    </a:solidFill>
                    <a:latin typeface="OpenSans"/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OpenSans"/>
                  </a:rPr>
                  <a:t>        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OpenSans"/>
                  </a:rPr>
                  <a:t>     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OpenSans"/>
                  </a:rPr>
                  <a:t>bằng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OpenSans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OpenSans"/>
                  </a:rPr>
                  <a:t>cách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OpenSans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OpenSans"/>
                  </a:rPr>
                  <a:t>phân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OpenSans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OpenSans"/>
                  </a:rPr>
                  <a:t>tích</a:t>
                </a:r>
                <a:r>
                  <a:rPr lang="nl-NL" sz="4000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OpenSans"/>
                  </a:rPr>
                  <a:t> </a:t>
                </a:r>
                <a:r>
                  <a:rPr lang="en-US" sz="4000" dirty="0" err="1">
                    <a:solidFill>
                      <a:schemeClr val="tx1"/>
                    </a:solidFill>
                    <a:latin typeface="OpenSans"/>
                  </a:rPr>
                  <a:t>thành</a:t>
                </a:r>
                <a:r>
                  <a:rPr lang="en-US" sz="4000" dirty="0">
                    <a:solidFill>
                      <a:schemeClr val="tx1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OpenSans"/>
                  </a:rPr>
                  <a:t>nhân</a:t>
                </a:r>
                <a:r>
                  <a:rPr lang="en-US" sz="4000" dirty="0">
                    <a:solidFill>
                      <a:schemeClr val="tx1"/>
                    </a:solidFill>
                    <a:latin typeface="OpenSans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OpenSans"/>
                  </a:rPr>
                  <a:t>tử</a:t>
                </a:r>
                <a:r>
                  <a:rPr lang="en-US" sz="4000" dirty="0" smtClean="0">
                    <a:solidFill>
                      <a:schemeClr val="tx1"/>
                    </a:solidFill>
                    <a:latin typeface="OpenSans"/>
                  </a:rPr>
                  <a:t>.</a:t>
                </a:r>
                <a:endParaRPr kumimoji="0" lang="vi-VN" sz="3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19" y="2096732"/>
                <a:ext cx="15697200" cy="988091"/>
              </a:xfrm>
              <a:prstGeom prst="rect">
                <a:avLst/>
              </a:prstGeom>
              <a:blipFill>
                <a:blip r:embed="rId2"/>
                <a:stretch>
                  <a:fillRect l="-1398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573864" y="8877300"/>
            <a:ext cx="1960598" cy="1949322"/>
          </a:xfrm>
          <a:prstGeom prst="rect">
            <a:avLst/>
          </a:prstGeom>
        </p:spPr>
      </p:pic>
      <p:pic>
        <p:nvPicPr>
          <p:cNvPr id="14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>
            <a:off x="15508198" y="7656345"/>
            <a:ext cx="2141336" cy="2429884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4495800" y="3461996"/>
            <a:ext cx="1712977" cy="9144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201923" y="333696"/>
            <a:ext cx="1074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ĐA THỨC THÀNH NHÂN TỬ 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956683" y="1306657"/>
            <a:ext cx="1074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1</a:t>
            </a:r>
            <a:r>
              <a:rPr lang="vi-V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409141"/>
            <a:ext cx="236220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2x</a:t>
            </a:r>
            <a:r>
              <a:rPr lang="en-US" sz="3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x = 0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763</Words>
  <Application>Microsoft Office PowerPoint</Application>
  <PresentationFormat>Custom</PresentationFormat>
  <Paragraphs>116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Wingdings</vt:lpstr>
      <vt:lpstr>Tahoma</vt:lpstr>
      <vt:lpstr>Calibri</vt:lpstr>
      <vt:lpstr>Cambria Math</vt:lpstr>
      <vt:lpstr>Arial</vt:lpstr>
      <vt:lpstr>SimSun</vt:lpstr>
      <vt:lpstr>OpenSans</vt:lpstr>
      <vt:lpstr>Kavoon</vt:lpstr>
      <vt:lpstr>Dotum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and Yellow Simple Order of Operations Presentation</dc:title>
  <cp:lastModifiedBy>PKComputer</cp:lastModifiedBy>
  <cp:revision>91</cp:revision>
  <dcterms:created xsi:type="dcterms:W3CDTF">2006-08-16T00:00:00Z</dcterms:created>
  <dcterms:modified xsi:type="dcterms:W3CDTF">2024-11-05T02:24:28Z</dcterms:modified>
  <dc:identifier>DAFWAZhnXwQ</dc:identifier>
</cp:coreProperties>
</file>