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15" r:id="rId4"/>
    <p:sldMasterId id="2147483765" r:id="rId5"/>
    <p:sldMasterId id="2147483946" r:id="rId6"/>
    <p:sldMasterId id="2147483958" r:id="rId7"/>
    <p:sldMasterId id="2147483972" r:id="rId8"/>
  </p:sldMasterIdLst>
  <p:notesMasterIdLst>
    <p:notesMasterId r:id="rId22"/>
  </p:notesMasterIdLst>
  <p:sldIdLst>
    <p:sldId id="286" r:id="rId9"/>
    <p:sldId id="384" r:id="rId10"/>
    <p:sldId id="385" r:id="rId11"/>
    <p:sldId id="285" r:id="rId12"/>
    <p:sldId id="368" r:id="rId13"/>
    <p:sldId id="381" r:id="rId14"/>
    <p:sldId id="387" r:id="rId15"/>
    <p:sldId id="386" r:id="rId16"/>
    <p:sldId id="374" r:id="rId17"/>
    <p:sldId id="375" r:id="rId18"/>
    <p:sldId id="376" r:id="rId19"/>
    <p:sldId id="284" r:id="rId20"/>
    <p:sldId id="3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3FF"/>
    <a:srgbClr val="DDFFFF"/>
    <a:srgbClr val="CCFFFF"/>
    <a:srgbClr val="FFE1FF"/>
    <a:srgbClr val="FFFF00"/>
    <a:srgbClr val="0000FF"/>
    <a:srgbClr val="FFFFCC"/>
    <a:srgbClr val="00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9" autoAdjust="0"/>
    <p:restoredTop sz="94364" autoAdjust="0"/>
  </p:normalViewPr>
  <p:slideViewPr>
    <p:cSldViewPr snapToGrid="0">
      <p:cViewPr varScale="1">
        <p:scale>
          <a:sx n="83" d="100"/>
          <a:sy n="83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3.wmf"/><Relationship Id="rId4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35.wmf"/><Relationship Id="rId2" Type="http://schemas.openxmlformats.org/officeDocument/2006/relationships/image" Target="../media/image31.wmf"/><Relationship Id="rId1" Type="http://schemas.openxmlformats.org/officeDocument/2006/relationships/image" Target="../media/image23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4FD66-4ACF-43ED-8F23-D82A5017998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AFF12-DBEE-4BE0-9C51-E6117CE8C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AFF12-DBEE-4BE0-9C51-E6117CE8C5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051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AFF12-DBEE-4BE0-9C51-E6117CE8C5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17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AFF12-DBEE-4BE0-9C51-E6117CE8C5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9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14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26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4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3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66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15DB4-B11F-4A36-8478-675169F3AE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5507-1F02-4B61-8B53-4AFCDB7A34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47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79BE2-8C37-42CA-92DB-1A2B5A433E1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18864-28AA-4458-B5B2-3B36695A6F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826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D1670-BD4B-48FB-BE91-F579092398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E577E-39DA-4E13-9270-74CA17E37F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059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0FE5C-E818-491E-8789-6376ED0AC31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7DB37-8434-4D68-B3D4-AD7FE721E7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777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14738-2783-4949-9F51-4F40FA2838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BD8C1-DB0A-430D-AA48-BDA2952600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94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1C1A0-D896-4366-BC8E-507A1A9CE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4F8E3-CB65-40B1-BCAB-CB21F51AD5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978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5A2A1-A3C6-45A7-95B5-9ECE104F427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BC569-D3C4-4540-B156-FF2B97D12E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92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62488-FEB9-49BC-8AC7-F39A8742B7C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31821-C996-4FEC-96A3-1A7A2F6477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49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48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CC281-04FD-4E30-BA49-5A247AACD7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F7EC0-6B94-46FB-90AA-10942BF42F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409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A5A5E-02F8-4278-8F16-4EF2E55A72E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4424A-2713-48D6-A22C-ED27B0EAAE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330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C00EC-EE83-4407-94F3-DF70300BE8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8441F-98BD-44B8-9E59-24F6C13F7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04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A30EE-88A3-4D9A-AA0E-261940DF41BB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B7AB-97CA-47E9-B041-A0F2398FA54E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87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D5BA-7B0A-4CDE-B5A9-FEE30E788E61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EBA98-CBAF-42F6-B4B4-C85F51844520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744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0D5AF-6EF6-458D-9064-5CE0A779C5C6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70601-BB7E-4762-A6DE-FCC05E45D5E1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0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53AB6-D540-4276-8B21-69024DEADD82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448B1-3AB2-461E-BFA3-B174DF425377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21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FD26-0F08-4F5C-9925-9E8EB821E3A6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6075A-B0EA-47CC-AF64-CD399961081A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409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89C508-5C93-4F8C-8E7C-24FD8741A24D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997FE-E350-4AD4-B06B-B16E6D4BFDCB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39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78415-FC8A-4DA4-A6DF-D85438BD4F25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EB57E-5274-479B-838E-1F1D685A97A9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68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5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4D839-6C0B-401C-901F-D97E51859E30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8D259-062F-4D7E-BC74-F8A5C5201B18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44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57AAF-EF0D-4776-A478-1590124B28D0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38197-F6D8-4B85-AEB2-D58F860706D4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731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11E82-66E7-4C3E-B585-AC3BAC91821F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7204-235A-4D65-AC86-C898FC563C15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11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4052B-9ED9-45BD-9E62-0B0C56A047AD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2A2B3-9BE9-41F6-B483-094AFDACC573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6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D9196-EFB3-4BAF-8EF5-6F6520516CF2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ECA2A-7CC8-4502-92AB-104F8C355FFD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585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06E6E-9535-4950-9318-9053CFE489F7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130B3-F352-450E-9F29-FD6746783B2A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64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A30E3-A1C7-4817-8845-4E2FBB458822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DDA27-9261-41CE-8800-4EB7E71B85A8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97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C1394-3C43-4D09-A953-CD6170ED597C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72A96-2ABD-4538-A626-504155478FE9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51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8DB06-2456-43D3-A3E5-DB31772E840A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89B9C-0F37-41BE-A80E-3CE9D3088EAE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5847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75487-0602-4ADD-A912-7A0AD8397F1B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79764-9103-4C70-A45B-0CB0189E48B5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51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346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FBE52-8E51-4EDE-BDA1-B05C0BEE8DE8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1745-1500-4EF2-8389-ED8B01E171F5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712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9B6D6-D1B6-474D-A634-30D34D2BA03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F8FB2E-9F47-4221-B318-0598CA303BDC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4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546AA-4D6E-448D-B1E6-A6359C77537A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C07FB-3094-4684-B4B7-06A98ECC60E9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945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5EA8A-649E-4DC8-895E-20BBB626CE07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AB16A-10A7-4145-8A73-47728E498B24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76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07600-C8A1-48C6-BEC1-8BE607E98D59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04F19-8E90-4E63-8E8D-FE7C0F183025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466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/>
          <p:cNvSpPr txBox="1"/>
          <p:nvPr userDrawn="1"/>
        </p:nvSpPr>
        <p:spPr>
          <a:xfrm>
            <a:off x="431800" y="261938"/>
            <a:ext cx="3338513" cy="498475"/>
          </a:xfrm>
          <a:prstGeom prst="rect">
            <a:avLst/>
          </a:prstGeom>
          <a:noFill/>
        </p:spPr>
        <p:txBody>
          <a:bodyPr wrap="none" lIns="128539" tIns="64269" rIns="128539" bIns="64269">
            <a:spAutoFit/>
          </a:bodyPr>
          <a:lstStyle/>
          <a:p>
            <a:pPr marL="0" marR="0" lvl="0" indent="0" algn="l" defTabSz="1285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  <p:sp>
        <p:nvSpPr>
          <p:cNvPr id="3" name="文本框 38"/>
          <p:cNvSpPr txBox="1"/>
          <p:nvPr userDrawn="1"/>
        </p:nvSpPr>
        <p:spPr>
          <a:xfrm>
            <a:off x="431800" y="652463"/>
            <a:ext cx="2581275" cy="374650"/>
          </a:xfrm>
          <a:prstGeom prst="rect">
            <a:avLst/>
          </a:prstGeom>
          <a:noFill/>
        </p:spPr>
        <p:txBody>
          <a:bodyPr wrap="none" lIns="128539" tIns="64269" rIns="128539" bIns="64269">
            <a:spAutoFit/>
          </a:bodyPr>
          <a:lstStyle/>
          <a:p>
            <a:pPr marL="0" marR="0" lvl="0" indent="0" algn="l" defTabSz="1285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ADD RELATED TITLE WORDS</a:t>
            </a:r>
            <a:endParaRPr kumimoji="0" lang="zh-CN" altLang="en-US" sz="159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1197718"/>
      </p:ext>
    </p:extLst>
  </p:cSld>
  <p:clrMapOvr>
    <a:masterClrMapping/>
  </p:clrMapOvr>
  <p:transition spd="med" advClick="0" advTm="0">
    <p:push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"/>
          <p:cNvSpPr txBox="1"/>
          <p:nvPr userDrawn="1"/>
        </p:nvSpPr>
        <p:spPr>
          <a:xfrm>
            <a:off x="354013" y="357188"/>
            <a:ext cx="1139825" cy="379412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教学分析</a:t>
            </a:r>
            <a:endParaRPr kumimoji="0" lang="en-US" altLang="zh-CN" sz="1866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4"/>
          <p:cNvSpPr/>
          <p:nvPr userDrawn="1"/>
        </p:nvSpPr>
        <p:spPr>
          <a:xfrm>
            <a:off x="0" y="261938"/>
            <a:ext cx="214313" cy="55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marL="0" marR="0" lvl="0" indent="0" algn="ctr" defTabSz="9140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456246-F93B-4D4A-BF3B-E1BB2164BDC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7AFF05-604E-48F4-84E9-3A731C24B3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198832"/>
      </p:ext>
    </p:extLst>
  </p:cSld>
  <p:clrMapOvr>
    <a:masterClrMapping/>
  </p:clrMapOvr>
  <p:transition spd="med" advClick="0" advTm="0">
    <p:push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">
            <a:extLst>
              <a:ext uri="{FF2B5EF4-FFF2-40B4-BE49-F238E27FC236}">
                <a16:creationId xmlns:a16="http://schemas.microsoft.com/office/drawing/2014/main" id="{14CA35A9-0357-460E-962B-B94A809590FE}"/>
              </a:ext>
            </a:extLst>
          </p:cNvPr>
          <p:cNvSpPr txBox="1"/>
          <p:nvPr userDrawn="1"/>
        </p:nvSpPr>
        <p:spPr>
          <a:xfrm>
            <a:off x="354013" y="357188"/>
            <a:ext cx="1139825" cy="379412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教学方案</a:t>
            </a:r>
            <a:endParaRPr kumimoji="0" lang="en-US" altLang="zh-CN" sz="1866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id="{CCF2D2CD-475B-47A4-8A4D-FDF7CA7E314F}"/>
              </a:ext>
            </a:extLst>
          </p:cNvPr>
          <p:cNvSpPr/>
          <p:nvPr userDrawn="1"/>
        </p:nvSpPr>
        <p:spPr>
          <a:xfrm>
            <a:off x="0" y="261938"/>
            <a:ext cx="214313" cy="55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marL="0" marR="0" lvl="0" indent="0" algn="ctr" defTabSz="9140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A86CF-804C-4830-B215-49CED24FE53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C1E294-8466-48A0-8957-77500214654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816510"/>
      </p:ext>
    </p:extLst>
  </p:cSld>
  <p:clrMapOvr>
    <a:masterClrMapping/>
  </p:clrMapOvr>
  <p:transition spd="med" advClick="0" advTm="0">
    <p:push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">
            <a:extLst>
              <a:ext uri="{FF2B5EF4-FFF2-40B4-BE49-F238E27FC236}">
                <a16:creationId xmlns:a16="http://schemas.microsoft.com/office/drawing/2014/main" id="{02BCFBA8-9716-4E10-BDF2-87AEDF74943F}"/>
              </a:ext>
            </a:extLst>
          </p:cNvPr>
          <p:cNvSpPr txBox="1"/>
          <p:nvPr userDrawn="1"/>
        </p:nvSpPr>
        <p:spPr>
          <a:xfrm>
            <a:off x="354013" y="357188"/>
            <a:ext cx="1139825" cy="379412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教学内容</a:t>
            </a:r>
            <a:endParaRPr kumimoji="0" lang="en-US" altLang="zh-CN" sz="1866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id="{293E172D-6C2F-475F-9943-F4183A18BB63}"/>
              </a:ext>
            </a:extLst>
          </p:cNvPr>
          <p:cNvSpPr/>
          <p:nvPr userDrawn="1"/>
        </p:nvSpPr>
        <p:spPr>
          <a:xfrm>
            <a:off x="0" y="261938"/>
            <a:ext cx="214313" cy="55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marL="0" marR="0" lvl="0" indent="0" algn="ctr" defTabSz="9140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92ACF7-42ED-4C3A-9C2E-F4F456471F9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B75505-BA45-4A3A-A2E5-68208D5999C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824253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">
            <a:extLst>
              <a:ext uri="{FF2B5EF4-FFF2-40B4-BE49-F238E27FC236}">
                <a16:creationId xmlns:a16="http://schemas.microsoft.com/office/drawing/2014/main" id="{6B8A79D5-CB76-4491-BFBB-AF33ECD615CC}"/>
              </a:ext>
            </a:extLst>
          </p:cNvPr>
          <p:cNvSpPr txBox="1"/>
          <p:nvPr userDrawn="1"/>
        </p:nvSpPr>
        <p:spPr>
          <a:xfrm>
            <a:off x="354013" y="357188"/>
            <a:ext cx="1139825" cy="379412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教学总结</a:t>
            </a:r>
            <a:endParaRPr kumimoji="0" lang="en-US" altLang="zh-CN" sz="1866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id="{0D67ABB9-FED6-48E2-80F9-01ECB01363B9}"/>
              </a:ext>
            </a:extLst>
          </p:cNvPr>
          <p:cNvSpPr/>
          <p:nvPr userDrawn="1"/>
        </p:nvSpPr>
        <p:spPr>
          <a:xfrm>
            <a:off x="0" y="261938"/>
            <a:ext cx="214313" cy="55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marL="0" marR="0" lvl="0" indent="0" algn="ctr" defTabSz="9140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1A9A08-096A-474A-83D2-54D6179AE39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F6C8C8-DB15-4AAE-854B-14929F3A3E6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94131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024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203" y="274160"/>
            <a:ext cx="10973597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203" y="1600604"/>
            <a:ext cx="10973597" cy="4525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4222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C0FE16-0FD7-412F-B479-D79D7DDA45D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28A9D3-38C0-4362-980F-3BC5A6498B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972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3"/>
          <p:cNvGrpSpPr/>
          <p:nvPr userDrawn="1"/>
        </p:nvGrpSpPr>
        <p:grpSpPr bwMode="auto">
          <a:xfrm flipH="1">
            <a:off x="-1" y="330691"/>
            <a:ext cx="2396221" cy="676275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4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9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 userDrawn="1"/>
        </p:nvSpPr>
        <p:spPr bwMode="auto">
          <a:xfrm>
            <a:off x="0" y="493713"/>
            <a:ext cx="2395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814328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D642D-4267-4130-A2A5-22365BD65E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34F27-DE40-4E1D-B7AF-CCD821A8C4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54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3800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7015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23531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806003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55526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93874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565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88568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86915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98937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51925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09A8-B5A9-4260-9D58-04AAF2504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790182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1024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97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2299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63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4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817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158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313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876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2064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850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470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8661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2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194336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907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246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8047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457011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20937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25876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6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73662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261066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655160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868578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5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3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3188-ED79-4CE9-A82D-6C328702D9D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73BA1-5FEA-45E4-AD24-E656FB0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6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41209-568D-407B-ADEA-A50E8A78612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15226-5081-47C2-9E57-5E182DBDD7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49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BE2D5-9349-46FD-BA3E-FAEC9F9353BA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94FA4-4AE2-462E-BEAD-22B6C6D7AEF2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A222C-5E49-4867-B785-3D966CB0D86A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26/12/2024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38E0F-5CC0-4A15-A71F-F6F0FD60CF30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4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032" tIns="32516" rIns="65032" bIns="325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433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032" tIns="32516" rIns="65032" bIns="32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 defTabSz="1218804" eaLnBrk="1" hangingPunct="1"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2CA5B1-B895-4445-9312-95EECF8EB62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 defTabSz="1218804" eaLnBrk="1" hangingPunct="1"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 defTabSz="1218804" eaLnBrk="1" hangingPunct="1"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r" defTabSz="1218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431744-426F-4ACF-8BF7-A8F4605946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343" name="图片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08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3" r:id="rId7"/>
    <p:sldLayoutId id="2147483774" r:id="rId8"/>
    <p:sldLayoutId id="2147483775" r:id="rId9"/>
  </p:sldLayoutIdLst>
  <p:transition spd="med" advClick="0" advTm="0">
    <p:push dir="r"/>
  </p:transition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49288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516063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383737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817143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250550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83956" indent="-216703" algn="l" defTabSz="86681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33407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66813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00220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33627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167033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00440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33846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467253" algn="l" defTabSz="866813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15/08/2021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24: Luyện tập chung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7ACA3-1CD9-4DC2-B671-09E46BD3E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7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4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18743-5451-4A31-8496-C76BD9BCD8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6E01C-17CE-4389-975E-A00636C2F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99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6.pn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0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35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25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g"/><Relationship Id="rId11" Type="http://schemas.openxmlformats.org/officeDocument/2006/relationships/image" Target="../media/image13.wmf"/><Relationship Id="rId5" Type="http://schemas.openxmlformats.org/officeDocument/2006/relationships/notesSlide" Target="../notesSlides/notesSlide1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18.png"/><Relationship Id="rId3" Type="http://schemas.openxmlformats.org/officeDocument/2006/relationships/video" Target="../media/media2.mp4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5.wmf"/><Relationship Id="rId2" Type="http://schemas.microsoft.com/office/2007/relationships/media" Target="../media/media2.mp4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.jpg"/><Relationship Id="rId10" Type="http://schemas.openxmlformats.org/officeDocument/2006/relationships/image" Target="../media/image24.wmf"/><Relationship Id="rId4" Type="http://schemas.openxmlformats.org/officeDocument/2006/relationships/slideLayout" Target="../slideLayouts/slideLayout71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AutoShape 16" descr="Kết quả hình ảnh cho SÁCH GIÁO KHOA TOÁN 7"/>
          <p:cNvSpPr>
            <a:spLocks noChangeAspect="1" noChangeArrowheads="1"/>
          </p:cNvSpPr>
          <p:nvPr/>
        </p:nvSpPr>
        <p:spPr bwMode="auto">
          <a:xfrm>
            <a:off x="2782888" y="0"/>
            <a:ext cx="1428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57" name="AutoShape 18" descr="Kết quả hình ảnh cho SÁCH GIÁO KHOA TOÁN 7"/>
          <p:cNvSpPr>
            <a:spLocks noChangeAspect="1" noChangeArrowheads="1"/>
          </p:cNvSpPr>
          <p:nvPr/>
        </p:nvSpPr>
        <p:spPr bwMode="auto">
          <a:xfrm>
            <a:off x="2897188" y="114300"/>
            <a:ext cx="1428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3181755" y="3081195"/>
            <a:ext cx="4890978" cy="113874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TOÁN 8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2270797" y="5181600"/>
            <a:ext cx="6712894" cy="93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85" tIns="33793" rIns="67585" bIns="3379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Giáo viên: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Đơn vị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WordArt 19"/>
          <p:cNvSpPr>
            <a:spLocks noChangeArrowheads="1" noChangeShapeType="1" noTextEdit="1"/>
          </p:cNvSpPr>
          <p:nvPr/>
        </p:nvSpPr>
        <p:spPr bwMode="auto">
          <a:xfrm>
            <a:off x="1702676" y="1086647"/>
            <a:ext cx="8497909" cy="1813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quý thầy cô giáo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tiết học hôm nay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256889" y="324535"/>
            <a:ext cx="8540069" cy="43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85" tIns="33793" rIns="67585" bIns="3379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GIÁO DỤC VÀ 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ĐÀ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 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TẠO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740166" y="759163"/>
            <a:ext cx="357351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048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03CFC-5159-2F36-6670-82E7EDE024EF}"/>
              </a:ext>
            </a:extLst>
          </p:cNvPr>
          <p:cNvSpPr txBox="1"/>
          <p:nvPr/>
        </p:nvSpPr>
        <p:spPr>
          <a:xfrm>
            <a:off x="290772" y="1417135"/>
            <a:ext cx="8412901" cy="5152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 cửa sổ có dạng như hình ảnh bên. Ô cửa sổ được cấu tạo bao gồm </a:t>
            </a:r>
            <a:r>
              <a:rPr kumimoji="0" lang="en-US" alt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vuông cạnh           và một nửa hình tròn.</a:t>
            </a:r>
            <a:endParaRPr kumimoji="0" lang="vi-VN" alt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Tính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 tích S của cánh cửa đó</a:t>
            </a:r>
            <a:r>
              <a:rPr kumimoji="0" lang="en-US" alt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Diện tích </a:t>
            </a:r>
            <a:r>
              <a:rPr kumimoji="0" lang="en-US" alt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hình 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 là: 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Diện tích nửa hình tròn là: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đó: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6B95F59-1CE9-B389-CED9-BB2289634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49" name="Picture 1" descr="Cửa sổ Vòm hình Ảnh Western - Cửa sổ png tải về - Miễn phí trong suốt Cửa  Sổ png Tải về.">
            <a:extLst>
              <a:ext uri="{FF2B5EF4-FFF2-40B4-BE49-F238E27FC236}">
                <a16:creationId xmlns:a16="http://schemas.microsoft.com/office/drawing/2014/main" id="{C4C9577B-D2BD-BB72-75BE-B12059A39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802" y="808221"/>
            <a:ext cx="3252333" cy="515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86A5E25-CDEC-AA27-D633-AD484B8BF0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70460"/>
              </p:ext>
            </p:extLst>
          </p:nvPr>
        </p:nvGraphicFramePr>
        <p:xfrm>
          <a:off x="7224215" y="2114778"/>
          <a:ext cx="812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2" name="Equation" r:id="rId4" imgW="812520" imgH="431640" progId="Equation.DSMT4">
                  <p:embed/>
                </p:oleObj>
              </mc:Choice>
              <mc:Fallback>
                <p:oleObj name="Equation" r:id="rId4" imgW="81252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86A5E25-CDEC-AA27-D633-AD484B8BF0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4215" y="2114778"/>
                        <a:ext cx="812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942022-1FD2-DCA5-F675-617531FDF8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10875"/>
              </p:ext>
            </p:extLst>
          </p:nvPr>
        </p:nvGraphicFramePr>
        <p:xfrm>
          <a:off x="4497222" y="4251759"/>
          <a:ext cx="1320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3" name="Equation" r:id="rId6" imgW="1320480" imgH="495000" progId="Equation.DSMT4">
                  <p:embed/>
                </p:oleObj>
              </mc:Choice>
              <mc:Fallback>
                <p:oleObj name="Equation" r:id="rId6" imgW="1320480" imgH="4950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942022-1FD2-DCA5-F675-617531FDF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7222" y="4251759"/>
                        <a:ext cx="1320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6131A29-7FF9-F703-57E8-BC6160D548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363719"/>
              </p:ext>
            </p:extLst>
          </p:nvPr>
        </p:nvGraphicFramePr>
        <p:xfrm>
          <a:off x="4659313" y="4788011"/>
          <a:ext cx="2844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" name="Equation" r:id="rId8" imgW="2844720" imgH="939600" progId="Equation.DSMT4">
                  <p:embed/>
                </p:oleObj>
              </mc:Choice>
              <mc:Fallback>
                <p:oleObj name="Equation" r:id="rId8" imgW="2844720" imgH="939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6131A29-7FF9-F703-57E8-BC6160D54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59313" y="4788011"/>
                        <a:ext cx="28448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E5BC04E-129F-1ECA-789C-DC37D0D8FD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942275"/>
              </p:ext>
            </p:extLst>
          </p:nvPr>
        </p:nvGraphicFramePr>
        <p:xfrm>
          <a:off x="1662113" y="5707063"/>
          <a:ext cx="2997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" name="Equation" r:id="rId10" imgW="2997000" imgH="939600" progId="Equation.DSMT4">
                  <p:embed/>
                </p:oleObj>
              </mc:Choice>
              <mc:Fallback>
                <p:oleObj name="Equation" r:id="rId10" imgW="2997000" imgH="939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E5BC04E-129F-1ECA-789C-DC37D0D8FD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62113" y="5707063"/>
                        <a:ext cx="29972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entagon 9"/>
          <p:cNvSpPr/>
          <p:nvPr/>
        </p:nvSpPr>
        <p:spPr>
          <a:xfrm>
            <a:off x="405200" y="808221"/>
            <a:ext cx="2971907" cy="608914"/>
          </a:xfrm>
          <a:prstGeom prst="homePlate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997834" y="90523"/>
            <a:ext cx="8410783" cy="669016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thực tế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497946" y="3590075"/>
            <a:ext cx="1841310" cy="540340"/>
          </a:xfrm>
          <a:prstGeom prst="wedgeEllipseCallout">
            <a:avLst>
              <a:gd name="adj1" fmla="val -21870"/>
              <a:gd name="adj2" fmla="val 73782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 descr="Cửa sổ Vòm hình Ảnh Western - Cửa sổ png tải về - Miễn phí trong suốt Cửa  Sổ png Tải về.">
            <a:extLst>
              <a:ext uri="{FF2B5EF4-FFF2-40B4-BE49-F238E27FC236}">
                <a16:creationId xmlns:a16="http://schemas.microsoft.com/office/drawing/2014/main" id="{C4C9577B-D2BD-BB72-75BE-B12059A39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802" y="808221"/>
            <a:ext cx="3252333" cy="515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03CFC-5159-2F36-6670-82E7EDE024EF}"/>
              </a:ext>
            </a:extLst>
          </p:cNvPr>
          <p:cNvSpPr txBox="1"/>
          <p:nvPr/>
        </p:nvSpPr>
        <p:spPr>
          <a:xfrm>
            <a:off x="223368" y="1348102"/>
            <a:ext cx="8412901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 cửa sổ có dạng như hình ảnh bên. Ô cửa sổ được cấu tạo bao gồm 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vuông cạnh           và một nửa hình tròn.</a:t>
            </a:r>
            <a:endParaRPr kumimoji="0" lang="vi-VN" alt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Tính diện tích S của cánh cửa đó.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800" b="0" i="0" u="none" strike="noStrike" kern="1200" cap="none" spc="0" normalizeH="0" baseline="0" noProof="0" dirty="0" smtClean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Phân tích S thành nhân tử sau đó tính diện tích của cánh cửa đó với                    (lấy               ).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6B95F59-1CE9-B389-CED9-BB2289634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86A5E25-CDEC-AA27-D633-AD484B8BF0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197725"/>
              </p:ext>
            </p:extLst>
          </p:nvPr>
        </p:nvGraphicFramePr>
        <p:xfrm>
          <a:off x="6604360" y="1977436"/>
          <a:ext cx="812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5" name="Equation" r:id="rId5" imgW="812520" imgH="431640" progId="Equation.DSMT4">
                  <p:embed/>
                </p:oleObj>
              </mc:Choice>
              <mc:Fallback>
                <p:oleObj name="Equation" r:id="rId5" imgW="81252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86A5E25-CDEC-AA27-D633-AD484B8BF0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04360" y="1977436"/>
                        <a:ext cx="812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9AF9961-41E2-122C-BAAC-468EDA2A37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241813"/>
              </p:ext>
            </p:extLst>
          </p:nvPr>
        </p:nvGraphicFramePr>
        <p:xfrm>
          <a:off x="2557463" y="4178300"/>
          <a:ext cx="1778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6" name="Equation" r:id="rId7" imgW="1777680" imgH="431640" progId="Equation.DSMT4">
                  <p:embed/>
                </p:oleObj>
              </mc:Choice>
              <mc:Fallback>
                <p:oleObj name="Equation" r:id="rId7" imgW="1777680" imgH="4316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9AF9961-41E2-122C-BAAC-468EDA2A37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57463" y="4178300"/>
                        <a:ext cx="17780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F1C4E85-0D03-2143-8545-58C6F630A3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464853"/>
              </p:ext>
            </p:extLst>
          </p:nvPr>
        </p:nvGraphicFramePr>
        <p:xfrm>
          <a:off x="4978760" y="4222144"/>
          <a:ext cx="1257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7" name="Equation" r:id="rId9" imgW="1257120" imgH="393480" progId="Equation.DSMT4">
                  <p:embed/>
                </p:oleObj>
              </mc:Choice>
              <mc:Fallback>
                <p:oleObj name="Equation" r:id="rId9" imgW="125712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F1C4E85-0D03-2143-8545-58C6F630A3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78760" y="4222144"/>
                        <a:ext cx="1257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FF5EEBE-3C89-0918-933E-80E2C35AC4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655101"/>
              </p:ext>
            </p:extLst>
          </p:nvPr>
        </p:nvGraphicFramePr>
        <p:xfrm>
          <a:off x="5511800" y="2697163"/>
          <a:ext cx="2997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8" name="Equation" r:id="rId11" imgW="2997000" imgH="939600" progId="Equation.DSMT4">
                  <p:embed/>
                </p:oleObj>
              </mc:Choice>
              <mc:Fallback>
                <p:oleObj name="Equation" r:id="rId11" imgW="2997000" imgH="939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FF5EEBE-3C89-0918-933E-80E2C35AC4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11800" y="2697163"/>
                        <a:ext cx="29972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53EBD81-1C42-003B-008E-607F40C02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488255"/>
              </p:ext>
            </p:extLst>
          </p:nvPr>
        </p:nvGraphicFramePr>
        <p:xfrm>
          <a:off x="1406525" y="4960938"/>
          <a:ext cx="49403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9" name="Equation" r:id="rId13" imgW="4940280" imgH="1015920" progId="Equation.DSMT4">
                  <p:embed/>
                </p:oleObj>
              </mc:Choice>
              <mc:Fallback>
                <p:oleObj name="Equation" r:id="rId13" imgW="4940280" imgH="10159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53EBD81-1C42-003B-008E-607F40C027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06525" y="4960938"/>
                        <a:ext cx="49403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074AFD2-B90C-329A-9DAB-1B178BC1345D}"/>
              </a:ext>
            </a:extLst>
          </p:cNvPr>
          <p:cNvSpPr txBox="1"/>
          <p:nvPr/>
        </p:nvSpPr>
        <p:spPr>
          <a:xfrm>
            <a:off x="184360" y="5121888"/>
            <a:ext cx="19148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có: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F177B1-6C46-1832-C932-FE9E7A6331AF}"/>
              </a:ext>
            </a:extLst>
          </p:cNvPr>
          <p:cNvSpPr txBox="1"/>
          <p:nvPr/>
        </p:nvSpPr>
        <p:spPr>
          <a:xfrm>
            <a:off x="184360" y="5991397"/>
            <a:ext cx="39630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Tại                    , ta có:    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5EE0B91-2793-3626-C9C9-B781652948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605207"/>
              </p:ext>
            </p:extLst>
          </p:nvPr>
        </p:nvGraphicFramePr>
        <p:xfrm>
          <a:off x="911225" y="6083300"/>
          <a:ext cx="1778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0" name="Equation" r:id="rId15" imgW="1777680" imgH="431640" progId="Equation.DSMT4">
                  <p:embed/>
                </p:oleObj>
              </mc:Choice>
              <mc:Fallback>
                <p:oleObj name="Equation" r:id="rId15" imgW="1777680" imgH="4316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05EE0B91-2793-3626-C9C9-B781652948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11225" y="6083300"/>
                        <a:ext cx="17780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52B2B27-FC78-762D-785C-A7C6BCAD0F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969241"/>
              </p:ext>
            </p:extLst>
          </p:nvPr>
        </p:nvGraphicFramePr>
        <p:xfrm>
          <a:off x="3988160" y="5854700"/>
          <a:ext cx="5232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1" name="Equation" r:id="rId17" imgW="5232240" imgH="1002960" progId="Equation.DSMT4">
                  <p:embed/>
                </p:oleObj>
              </mc:Choice>
              <mc:Fallback>
                <p:oleObj name="Equation" r:id="rId17" imgW="5232240" imgH="10029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52B2B27-FC78-762D-785C-A7C6BCAD0F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88160" y="5854700"/>
                        <a:ext cx="5232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entagon 17"/>
          <p:cNvSpPr/>
          <p:nvPr/>
        </p:nvSpPr>
        <p:spPr>
          <a:xfrm>
            <a:off x="405200" y="808221"/>
            <a:ext cx="2971907" cy="539881"/>
          </a:xfrm>
          <a:prstGeom prst="homePlate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1997834" y="90523"/>
            <a:ext cx="8410783" cy="669016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thực tế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405201" y="4615448"/>
            <a:ext cx="1694044" cy="475960"/>
          </a:xfrm>
          <a:prstGeom prst="wedgeEllipseCallout">
            <a:avLst>
              <a:gd name="adj1" fmla="val -10293"/>
              <a:gd name="adj2" fmla="val 73782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621405" y="2076997"/>
            <a:ext cx="3733799" cy="1526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8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5343577" y="783135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32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5720449" y="2840243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32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5322795" y="4804549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32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6269021" y="472851"/>
            <a:ext cx="5441411" cy="16077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lại các kiến thức đã học trong chương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và chương II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6596009" y="4731705"/>
            <a:ext cx="4787433" cy="1296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giờ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sau: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 cuối học kì I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1036496" y="2297882"/>
            <a:ext cx="2872902" cy="1107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HƯỚNG DẪN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HỌC Ở NHÀ</a:t>
            </a:r>
            <a:endParaRPr kumimoji="0" lang="zh-CN" altLang="en-US" sz="32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6641539" y="2693097"/>
            <a:ext cx="5073246" cy="1126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Xem lại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các bài tập đã chữa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1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89"/>
    </mc:Choice>
    <mc:Fallback xmlns="">
      <p:transition spd="slow" advTm="3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835" y="1133896"/>
            <a:ext cx="10177669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TRÂN TRỌNG CẢM ƠN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THẦY CÔ GIÁO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CÁC EM HỌC SINH!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97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260" y="1392865"/>
            <a:ext cx="6007395" cy="2147889"/>
          </a:xfrm>
        </p:spPr>
        <p:txBody>
          <a:bodyPr/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+mn-lt"/>
              </a:rPr>
              <a:t>Trình bày sơ đồ tư duy Chương </a:t>
            </a:r>
            <a:r>
              <a:rPr lang="en-US" sz="4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5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5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500" b="1" dirty="0" smtClean="0">
                <a:solidFill>
                  <a:srgbClr val="FFFF00"/>
                </a:solidFill>
                <a:latin typeface="+mn-lt"/>
              </a:rPr>
              <a:t>(đã chuẩn bị ở nhà)</a:t>
            </a:r>
            <a:endParaRPr lang="en-US" sz="45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Đồng hồ đếm ngược 3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8358" y="3808028"/>
            <a:ext cx="2960414" cy="16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1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260" y="1392865"/>
            <a:ext cx="6007395" cy="2147889"/>
          </a:xfrm>
        </p:spPr>
        <p:txBody>
          <a:bodyPr/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+mn-lt"/>
              </a:rPr>
              <a:t>Trình bày sơ đồ tư duy Chương </a:t>
            </a:r>
            <a:r>
              <a:rPr lang="en-US" sz="4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45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5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500" b="1" dirty="0" smtClean="0">
                <a:solidFill>
                  <a:srgbClr val="FFFF00"/>
                </a:solidFill>
                <a:latin typeface="+mn-lt"/>
              </a:rPr>
              <a:t>(đã chuẩn bị ở nhà)</a:t>
            </a:r>
            <a:endParaRPr lang="en-US" sz="45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Đồng hồ đếm ngược 3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8358" y="3808028"/>
            <a:ext cx="2960414" cy="16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0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447800" y="1741714"/>
            <a:ext cx="90780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vi-VN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endParaRPr lang="en-US" altLang="en-US" sz="4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CUỐI HỌC KÌ I</a:t>
            </a:r>
            <a:endParaRPr lang="en-US" alt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AutoShape 5" descr="Sách bài tập Toán 6 tập 2 chân trời sáng tạo"/>
          <p:cNvSpPr>
            <a:spLocks noChangeAspect="1" noChangeArrowheads="1"/>
          </p:cNvSpPr>
          <p:nvPr/>
        </p:nvSpPr>
        <p:spPr bwMode="auto">
          <a:xfrm>
            <a:off x="1679575" y="-144463"/>
            <a:ext cx="1897063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8" y="4898570"/>
            <a:ext cx="1359433" cy="19219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4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94945" y="1576221"/>
            <a:ext cx="9788366" cy="2046714"/>
          </a:xfrm>
          <a:prstGeom prst="rect">
            <a:avLst/>
          </a:prstGeom>
          <a:solidFill>
            <a:srgbClr val="FFF3FF"/>
          </a:solidFill>
          <a:ln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phép tính sau:</a:t>
            </a:r>
          </a:p>
          <a:p>
            <a:pPr lvl="0" algn="just">
              <a:spcBef>
                <a:spcPts val="600"/>
              </a:spcBef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</a:pP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</a:pP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1891154" y="151661"/>
            <a:ext cx="8410783" cy="80592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3" y="5002924"/>
            <a:ext cx="1939051" cy="185507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30599" y="3937111"/>
            <a:ext cx="2921109" cy="930440"/>
          </a:xfrm>
          <a:prstGeom prst="wedgeRoundRectCallout">
            <a:avLst>
              <a:gd name="adj1" fmla="val -24141"/>
              <a:gd name="adj2" fmla="val 77970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HOẠT ĐỘNG </a:t>
            </a:r>
            <a:r>
              <a:rPr lang="en-US" sz="2800" b="1" dirty="0" smtClean="0"/>
              <a:t>CÁ NHÂN</a:t>
            </a:r>
            <a:endParaRPr lang="en-US" sz="2800" b="1" dirty="0"/>
          </a:p>
        </p:txBody>
      </p:sp>
      <p:sp>
        <p:nvSpPr>
          <p:cNvPr id="10" name="Pentagon 9"/>
          <p:cNvSpPr/>
          <p:nvPr/>
        </p:nvSpPr>
        <p:spPr>
          <a:xfrm>
            <a:off x="1205455" y="1271764"/>
            <a:ext cx="2557250" cy="608914"/>
          </a:xfrm>
          <a:prstGeom prst="homePlate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335640"/>
              </p:ext>
            </p:extLst>
          </p:nvPr>
        </p:nvGraphicFramePr>
        <p:xfrm>
          <a:off x="3635648" y="2108331"/>
          <a:ext cx="4151859" cy="671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2" name="Equation" r:id="rId8" imgW="1650960" imgH="266400" progId="Equation.DSMT4">
                  <p:embed/>
                </p:oleObj>
              </mc:Choice>
              <mc:Fallback>
                <p:oleObj name="Equation" r:id="rId8" imgW="16509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35648" y="2108331"/>
                        <a:ext cx="4151859" cy="671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662391"/>
              </p:ext>
            </p:extLst>
          </p:nvPr>
        </p:nvGraphicFramePr>
        <p:xfrm>
          <a:off x="3635648" y="2779525"/>
          <a:ext cx="5710997" cy="80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" name="Equation" r:id="rId10" imgW="2247840" imgH="317160" progId="Equation.DSMT4">
                  <p:embed/>
                </p:oleObj>
              </mc:Choice>
              <mc:Fallback>
                <p:oleObj name="Equation" r:id="rId10" imgW="22478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35648" y="2779525"/>
                        <a:ext cx="5710997" cy="80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Đồng hồ đếm ngược 3 phút có âm th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00580" y="5002924"/>
            <a:ext cx="3181131" cy="178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  <p:bldP spid="1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/>
        </p:nvSpPr>
        <p:spPr>
          <a:xfrm>
            <a:off x="431693" y="1559882"/>
            <a:ext cx="2971907" cy="608914"/>
          </a:xfrm>
          <a:prstGeom prst="homePlate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925259" y="4522859"/>
            <a:ext cx="4080850" cy="597164"/>
          </a:xfrm>
          <a:prstGeom prst="wedgeRoundRectCallout">
            <a:avLst>
              <a:gd name="adj1" fmla="val -47064"/>
              <a:gd name="adj2" fmla="val 104433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1891154" y="151661"/>
            <a:ext cx="8410783" cy="80592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Thu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9" y="5161870"/>
            <a:ext cx="1459461" cy="1696130"/>
          </a:xfrm>
          <a:prstGeom prst="rect">
            <a:avLst/>
          </a:prstGeom>
        </p:spPr>
      </p:pic>
      <p:sp>
        <p:nvSpPr>
          <p:cNvPr id="7" name="Rectangle 9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904" y="1850084"/>
            <a:ext cx="723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195992"/>
              </p:ext>
            </p:extLst>
          </p:nvPr>
        </p:nvGraphicFramePr>
        <p:xfrm>
          <a:off x="5588000" y="273208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273208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484080" y="2507934"/>
            <a:ext cx="6701160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M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3x(x -2) + 5x(1-x)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x= 2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4080" y="3194207"/>
                <a:ext cx="9720161" cy="619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N=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−7)</m:t>
                        </m:r>
                      </m:e>
                      <m:sup>
                        <m:r>
                          <a:rPr lang="en-US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- 2(x+y-7)(y – 6)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−6)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 =11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080" y="3194207"/>
                <a:ext cx="9720161" cy="619272"/>
              </a:xfrm>
              <a:prstGeom prst="rect">
                <a:avLst/>
              </a:prstGeom>
              <a:blipFill>
                <a:blip r:embed="rId8"/>
                <a:stretch>
                  <a:fillRect l="-1567" t="-13725" r="-815" b="-2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96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83085" y="1619188"/>
            <a:ext cx="9788366" cy="2554545"/>
          </a:xfrm>
          <a:prstGeom prst="rect">
            <a:avLst/>
          </a:prstGeom>
          <a:solidFill>
            <a:srgbClr val="FFF3FF"/>
          </a:solidFill>
          <a:ln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các đa thức sau thành nhân tử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1891154" y="151661"/>
            <a:ext cx="8410783" cy="80592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 3: Phân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đa thức thành nhân tử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3" y="5002924"/>
            <a:ext cx="1939051" cy="185507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30599" y="3937111"/>
            <a:ext cx="2921109" cy="930440"/>
          </a:xfrm>
          <a:prstGeom prst="wedgeRoundRectCallout">
            <a:avLst>
              <a:gd name="adj1" fmla="val -24141"/>
              <a:gd name="adj2" fmla="val 77970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4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7652" y="5083136"/>
            <a:ext cx="3155314" cy="1774864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1205455" y="1271764"/>
            <a:ext cx="2557250" cy="608914"/>
          </a:xfrm>
          <a:prstGeom prst="homePlate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tập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582175" y="3154930"/>
                <a:ext cx="3749168" cy="619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(x -1) + 25 (1-x)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175" y="3154930"/>
                <a:ext cx="3749168" cy="619272"/>
              </a:xfrm>
              <a:prstGeom prst="rect">
                <a:avLst/>
              </a:prstGeom>
              <a:blipFill>
                <a:blip r:embed="rId8"/>
                <a:stretch>
                  <a:fillRect l="-4228" t="-13861" r="-3089" b="-25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582175" y="2571885"/>
                <a:ext cx="2327304" cy="619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- 7x + 6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175" y="2571885"/>
                <a:ext cx="2327304" cy="619272"/>
              </a:xfrm>
              <a:prstGeom prst="rect">
                <a:avLst/>
              </a:prstGeom>
              <a:blipFill>
                <a:blip r:embed="rId9"/>
                <a:stretch>
                  <a:fillRect l="-6824" t="-13861" r="-6037" b="-25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7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 animBg="1"/>
      <p:bldP spid="1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0" y="702207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PLICKERS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Plickers cards 1up_1-40 | 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598" y="1891097"/>
            <a:ext cx="1241895" cy="16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ickers cards 1up_1-40 | 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3962">
            <a:off x="2112343" y="381043"/>
            <a:ext cx="1136973" cy="14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lickers cards 1up_1-40 | 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9313">
            <a:off x="8984481" y="386895"/>
            <a:ext cx="1110745" cy="143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lickers cards 1up_1-40 | P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07784">
            <a:off x="1454914" y="2152592"/>
            <a:ext cx="1278577" cy="16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4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16B95F59-1CE9-B389-CED9-BB2289634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49" name="Picture 1" descr="Cửa sổ Vòm hình Ảnh Western - Cửa sổ png tải về - Miễn phí trong suốt Cửa  Sổ png Tải về.">
            <a:extLst>
              <a:ext uri="{FF2B5EF4-FFF2-40B4-BE49-F238E27FC236}">
                <a16:creationId xmlns:a16="http://schemas.microsoft.com/office/drawing/2014/main" id="{C4C9577B-D2BD-BB72-75BE-B12059A39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313" y="608861"/>
            <a:ext cx="3252333" cy="49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0471" y="1318950"/>
            <a:ext cx="8412901" cy="3970318"/>
            <a:chOff x="271445" y="670375"/>
            <a:chExt cx="8412901" cy="397031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3A03CFC-5159-2F36-6670-82E7EDE024EF}"/>
                </a:ext>
              </a:extLst>
            </p:cNvPr>
            <p:cNvSpPr txBox="1"/>
            <p:nvPr/>
          </p:nvSpPr>
          <p:spPr>
            <a:xfrm>
              <a:off x="271445" y="670375"/>
              <a:ext cx="8412901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 </a:t>
              </a:r>
              <a:r>
                <a:rPr kumimoji="0" lang="en-US" alt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cánh cửa sổ có dạng như hình ảnh bên. Ô cửa sổ được cấu tạo bao gồm </a:t>
              </a:r>
              <a:r>
                <a:rPr kumimoji="0" lang="en-US" altLang="vi-VN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sáu </a:t>
              </a:r>
              <a:r>
                <a:rPr kumimoji="0" lang="en-US" alt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 vuông cạnh           và một nửa hình tròn.</a:t>
              </a:r>
              <a:endParaRPr kumimoji="0" lang="vi-VN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Tính diện tích S của cánh cửa đó.</a:t>
              </a:r>
              <a:endParaRPr kumimoji="0" lang="vi-VN" alt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Phân tích S thành nhân tử sau đó tính diện tích của cánh cửa đó với                    (lấy               ).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A86A5E25-CDEC-AA27-D633-AD484B8BF0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235856"/>
                </p:ext>
              </p:extLst>
            </p:nvPr>
          </p:nvGraphicFramePr>
          <p:xfrm>
            <a:off x="7278461" y="1938171"/>
            <a:ext cx="8128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35" name="Equation" r:id="rId7" imgW="812520" imgH="431640" progId="Equation.DSMT4">
                    <p:embed/>
                  </p:oleObj>
                </mc:Choice>
                <mc:Fallback>
                  <p:oleObj name="Equation" r:id="rId7" imgW="812520" imgH="43164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A86A5E25-CDEC-AA27-D633-AD484B8BF0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278461" y="1938171"/>
                          <a:ext cx="8128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A9AF9961-41E2-122C-BAAC-468EDA2A371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8186132"/>
                </p:ext>
              </p:extLst>
            </p:nvPr>
          </p:nvGraphicFramePr>
          <p:xfrm>
            <a:off x="2890887" y="4113925"/>
            <a:ext cx="1778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36" name="Equation" r:id="rId9" imgW="1777680" imgH="431640" progId="Equation.DSMT4">
                    <p:embed/>
                  </p:oleObj>
                </mc:Choice>
                <mc:Fallback>
                  <p:oleObj name="Equation" r:id="rId9" imgW="1777680" imgH="4316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A9AF9961-41E2-122C-BAAC-468EDA2A371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890887" y="4113925"/>
                          <a:ext cx="1778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EF1C4E85-0D03-2143-8545-58C6F630A35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6591374"/>
                </p:ext>
              </p:extLst>
            </p:nvPr>
          </p:nvGraphicFramePr>
          <p:xfrm>
            <a:off x="5381192" y="4139117"/>
            <a:ext cx="12573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37" name="Equation" r:id="rId11" imgW="1257120" imgH="393480" progId="Equation.DSMT4">
                    <p:embed/>
                  </p:oleObj>
                </mc:Choice>
                <mc:Fallback>
                  <p:oleObj name="Equation" r:id="rId11" imgW="1257120" imgH="39348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EF1C4E85-0D03-2143-8545-58C6F630A3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381192" y="4139117"/>
                          <a:ext cx="12573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Pentagon 11"/>
          <p:cNvSpPr/>
          <p:nvPr/>
        </p:nvSpPr>
        <p:spPr>
          <a:xfrm>
            <a:off x="516960" y="1050961"/>
            <a:ext cx="2971907" cy="608914"/>
          </a:xfrm>
          <a:prstGeom prst="homePlate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1891154" y="151661"/>
            <a:ext cx="8410783" cy="80592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thực tế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4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94657" y="5288262"/>
            <a:ext cx="2790646" cy="1569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" y="5181391"/>
            <a:ext cx="3281056" cy="1677615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3421474" y="5288261"/>
            <a:ext cx="2386173" cy="1028455"/>
          </a:xfrm>
          <a:prstGeom prst="wedgeRoundRectCallout">
            <a:avLst>
              <a:gd name="adj1" fmla="val -56296"/>
              <a:gd name="adj2" fmla="val 26601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HOẠT ĐỘNG </a:t>
            </a:r>
            <a:r>
              <a:rPr lang="en-US" sz="3200" b="1" dirty="0" smtClean="0">
                <a:solidFill>
                  <a:schemeClr val="bg1"/>
                </a:solidFill>
              </a:rPr>
              <a:t>NHÓM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HỌC Ở NHÀ"/>
  <p:tag name="ISPRING_SLIDE_INDENT_LEVEL" val="0"/>
  <p:tag name="GENSWF_SLIDE_UID" val="{4E66A426-4A67-4DB9-87B4-B371066583EC}:1185"/>
  <p:tag name="ISPRING_CUSTOM_TIMING_USED" val="1"/>
  <p:tag name="TIMING" val="|12.816|6.066|6.365"/>
  <p:tag name="ISPRING_SLIDE_ID_2" val="{1E816702-6722-431A-B311-0D413BEC03AF}"/>
  <p:tag name="GENSWF_ADVANCE_TIME" val="37.4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 sz="40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自定义 1124">
      <a:dk1>
        <a:sysClr val="windowText" lastClr="000000"/>
      </a:dk1>
      <a:lt1>
        <a:sysClr val="window" lastClr="FFFFFF"/>
      </a:lt1>
      <a:dk2>
        <a:srgbClr val="E66C7D"/>
      </a:dk2>
      <a:lt2>
        <a:srgbClr val="D4D4D6"/>
      </a:lt2>
      <a:accent1>
        <a:srgbClr val="60B5CC"/>
      </a:accent1>
      <a:accent2>
        <a:srgbClr val="E66C7D"/>
      </a:accent2>
      <a:accent3>
        <a:srgbClr val="F0AD00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4937</TotalTime>
  <Words>435</Words>
  <Application>Microsoft Office PowerPoint</Application>
  <PresentationFormat>Widescreen</PresentationFormat>
  <Paragraphs>74</Paragraphs>
  <Slides>13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2_Office Theme</vt:lpstr>
      <vt:lpstr>10_Office Theme</vt:lpstr>
      <vt:lpstr>2_自定义设计方案</vt:lpstr>
      <vt:lpstr>4_Office Theme</vt:lpstr>
      <vt:lpstr>Office 主题</vt:lpstr>
      <vt:lpstr>3_Office Theme</vt:lpstr>
      <vt:lpstr>Equation</vt:lpstr>
      <vt:lpstr>PowerPoint Presentation</vt:lpstr>
      <vt:lpstr>Trình bày sơ đồ tư duy Chương I (đã chuẩn bị ở nhà)</vt:lpstr>
      <vt:lpstr>Trình bày sơ đồ tư duy Chương II (đã chuẩn bị ở nhà)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Nguyen</dc:creator>
  <cp:lastModifiedBy>PKComputer</cp:lastModifiedBy>
  <cp:revision>426</cp:revision>
  <dcterms:created xsi:type="dcterms:W3CDTF">2021-08-12T09:44:50Z</dcterms:created>
  <dcterms:modified xsi:type="dcterms:W3CDTF">2024-12-26T15:49:45Z</dcterms:modified>
</cp:coreProperties>
</file>