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1.wav" ContentType="audio/wav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614" r:id="rId2"/>
    <p:sldId id="616" r:id="rId3"/>
    <p:sldId id="613" r:id="rId4"/>
    <p:sldId id="268" r:id="rId5"/>
    <p:sldId id="497" r:id="rId6"/>
    <p:sldId id="623" r:id="rId7"/>
    <p:sldId id="599" r:id="rId8"/>
    <p:sldId id="600" r:id="rId9"/>
    <p:sldId id="456" r:id="rId10"/>
    <p:sldId id="601" r:id="rId11"/>
    <p:sldId id="602" r:id="rId12"/>
    <p:sldId id="604" r:id="rId13"/>
    <p:sldId id="625" r:id="rId14"/>
    <p:sldId id="626" r:id="rId15"/>
    <p:sldId id="605" r:id="rId16"/>
    <p:sldId id="627" r:id="rId17"/>
    <p:sldId id="258" r:id="rId18"/>
    <p:sldId id="628" r:id="rId19"/>
    <p:sldId id="630" r:id="rId20"/>
    <p:sldId id="638" r:id="rId21"/>
    <p:sldId id="639" r:id="rId22"/>
    <p:sldId id="640" r:id="rId23"/>
    <p:sldId id="641" r:id="rId24"/>
    <p:sldId id="637" r:id="rId25"/>
    <p:sldId id="629" r:id="rId26"/>
    <p:sldId id="636" r:id="rId27"/>
    <p:sldId id="631" r:id="rId28"/>
    <p:sldId id="298" r:id="rId29"/>
    <p:sldId id="314" r:id="rId30"/>
    <p:sldId id="330" r:id="rId31"/>
    <p:sldId id="644" r:id="rId32"/>
    <p:sldId id="61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 userDrawn="1">
          <p15:clr>
            <a:srgbClr val="A4A3A4"/>
          </p15:clr>
        </p15:guide>
        <p15:guide id="2" pos="3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6C2"/>
    <a:srgbClr val="3366FF"/>
    <a:srgbClr val="FF5050"/>
    <a:srgbClr val="F7C8E0"/>
    <a:srgbClr val="DFFFD8"/>
    <a:srgbClr val="FFAACF"/>
    <a:srgbClr val="EA8FEA"/>
    <a:srgbClr val="B9F3E4"/>
    <a:srgbClr val="9E9FA5"/>
    <a:srgbClr val="C4C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2"/>
      </p:cViewPr>
      <p:guideLst>
        <p:guide orient="horz" pos="2260"/>
        <p:guide pos="3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4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54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99DFB8-C703-432B-A5E1-9A92BA2E5E6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91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2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6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01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1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24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11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C1678-985F-4029-B3B7-4A533A57D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6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6">
                <a:lumMod val="40000"/>
                <a:lumOff val="60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5.xml"/><Relationship Id="rId3" Type="http://schemas.openxmlformats.org/officeDocument/2006/relationships/image" Target="../media/image16.png"/><Relationship Id="rId7" Type="http://schemas.openxmlformats.org/officeDocument/2006/relationships/slide" Target="slide21.xml"/><Relationship Id="rId12" Type="http://schemas.openxmlformats.org/officeDocument/2006/relationships/slide" Target="slide26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20.xml"/><Relationship Id="rId5" Type="http://schemas.openxmlformats.org/officeDocument/2006/relationships/image" Target="../media/image17.gif"/><Relationship Id="rId15" Type="http://schemas.openxmlformats.org/officeDocument/2006/relationships/slide" Target="slide17.xml"/><Relationship Id="rId10" Type="http://schemas.openxmlformats.org/officeDocument/2006/relationships/slide" Target="slide19.xml"/><Relationship Id="rId4" Type="http://schemas.openxmlformats.org/officeDocument/2006/relationships/slide" Target="slide27.xml"/><Relationship Id="rId9" Type="http://schemas.openxmlformats.org/officeDocument/2006/relationships/slide" Target="slide23.xml"/><Relationship Id="rId1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8.xml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.co/gemini/share/760b2759b6b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286899" y="63341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9</a:t>
            </a:r>
          </a:p>
        </p:txBody>
      </p:sp>
    </p:spTree>
    <p:extLst>
      <p:ext uri="{BB962C8B-B14F-4D97-AF65-F5344CB8AC3E}">
        <p14:creationId xmlns:p14="http://schemas.microsoft.com/office/powerpoint/2010/main" val="1119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3508" y="681384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741" y="76922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26" y="66658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53590" y="1756922"/>
            <a:ext cx="11722100" cy="1124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library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attractive it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to teenagers.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12315" y="3019937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streets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getting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dirtier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crowded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this city is, </a:t>
            </a:r>
          </a:p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polluted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it becomes.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19195" y="277101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559015" y="275831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650195" y="275323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624295" y="408102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7385275" y="409943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46223" y="544309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1317215" y="2367792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370555" y="1712034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modern</a:t>
            </a:r>
          </a:p>
        </p:txBody>
      </p:sp>
      <p:sp>
        <p:nvSpPr>
          <p:cNvPr id="24" name="Multiply 23"/>
          <p:cNvSpPr/>
          <p:nvPr/>
        </p:nvSpPr>
        <p:spPr>
          <a:xfrm>
            <a:off x="253590" y="4791587"/>
            <a:ext cx="2880995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355441" y="4371166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polluted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5AF4BFB-0C27-D074-8380-6E2CF955B102}"/>
              </a:ext>
            </a:extLst>
          </p:cNvPr>
          <p:cNvSpPr txBox="1"/>
          <p:nvPr/>
        </p:nvSpPr>
        <p:spPr>
          <a:xfrm>
            <a:off x="4562065" y="273203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077FA3CB-8CB4-94B9-6E72-A7298A956D9E}"/>
              </a:ext>
            </a:extLst>
          </p:cNvPr>
          <p:cNvSpPr txBox="1"/>
          <p:nvPr/>
        </p:nvSpPr>
        <p:spPr>
          <a:xfrm>
            <a:off x="2649762" y="398770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0379" y="835557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9612" y="92339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397" y="82075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81409" y="1973477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denser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buildings are,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ugly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city becomes. It’ll soon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like a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concrete jungle.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56514" y="313997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058434" y="305107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952014" y="434139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6551704" y="2511322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6714899" y="1912517"/>
            <a:ext cx="17329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uglier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6F34608-527D-8937-DDA9-3F8A393D28F3}"/>
              </a:ext>
            </a:extLst>
          </p:cNvPr>
          <p:cNvSpPr txBox="1"/>
          <p:nvPr/>
        </p:nvSpPr>
        <p:spPr>
          <a:xfrm>
            <a:off x="1540919" y="430646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13092" y="25083"/>
            <a:ext cx="413269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89368686"/>
              </p:ext>
            </p:extLst>
          </p:nvPr>
        </p:nvGraphicFramePr>
        <p:xfrm>
          <a:off x="991316" y="1099288"/>
          <a:ext cx="9900920" cy="444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4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PHRASAL VERBS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/>
                        <a:t>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5542996" y="2047343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endParaRPr lang="en-US" sz="3200" b="1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078811" y="1756513"/>
            <a:ext cx="5523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move from place to place </a:t>
            </a:r>
            <a:endParaRPr lang="en-US" sz="3200" b="1" dirty="0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 go to a lot of different places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991181" y="2832838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conduct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055951" y="3486253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catch (a disease)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991181" y="4078073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spend time a lot of time with sb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66721" y="4798163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reduce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9260" y="811239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phrasal verb in column A with a suitable word / phrase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9780" y="91387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565" y="81123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9363" y="59055"/>
            <a:ext cx="47731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71719532"/>
              </p:ext>
            </p:extLst>
          </p:nvPr>
        </p:nvGraphicFramePr>
        <p:xfrm>
          <a:off x="1477645" y="2381250"/>
          <a:ext cx="8442325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Keys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 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a. noise pollution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1.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b. friends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2.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c. a project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3.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d. the city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4.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e. the flu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5.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68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9260" y="811239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phrasal verb in column A with a suitable word / phrase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9780" y="91387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565" y="81123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9363" y="59055"/>
            <a:ext cx="47731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graphicFrame>
        <p:nvGraphicFramePr>
          <p:cNvPr id="2" name="Table 1"/>
          <p:cNvGraphicFramePr/>
          <p:nvPr/>
        </p:nvGraphicFramePr>
        <p:xfrm>
          <a:off x="1477645" y="2381250"/>
          <a:ext cx="8442325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 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a. noise pollution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b. friends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c. a project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d. the city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e. the flu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Text Box 22"/>
          <p:cNvSpPr txBox="1"/>
          <p:nvPr/>
        </p:nvSpPr>
        <p:spPr>
          <a:xfrm>
            <a:off x="8817609" y="2920119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883650" y="354012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883650" y="40798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817610" y="4678680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872855" y="52609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60044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8" grpId="0"/>
      <p:bldP spid="8" grpId="1"/>
      <p:bldP spid="10" grpId="0"/>
      <p:bldP spid="10" grpId="1"/>
      <p:bldP spid="18" grpId="0"/>
      <p:bldP spid="18" grpId="1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53486" y="1223649"/>
            <a:ext cx="113235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I’m </a:t>
            </a:r>
            <a:r>
              <a:rPr lang="en-US" sz="3200" u="sng" dirty="0"/>
              <a:t>			</a:t>
            </a:r>
            <a:r>
              <a:rPr lang="en-US" sz="3200" dirty="0"/>
              <a:t> a cold. I have a runny nose and a sore throat.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3487" y="1889061"/>
            <a:ext cx="11323596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We all need to </a:t>
            </a:r>
            <a:r>
              <a:rPr lang="en-US" sz="3200" u="sng"/>
              <a:t> 			 </a:t>
            </a:r>
            <a:r>
              <a:rPr lang="en-US" sz="3200"/>
              <a:t>using our cars and ride our bikes more to reduce air pollution.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53487" y="2981896"/>
            <a:ext cx="11323596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When I was in town, I chose to </a:t>
            </a:r>
            <a:r>
              <a:rPr lang="en-US" sz="3200" u="sng"/>
              <a:t>			</a:t>
            </a:r>
            <a:r>
              <a:rPr lang="en-US" sz="3200"/>
              <a:t>by bus.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3487" y="3581971"/>
            <a:ext cx="11323596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Where do teenagers in your neighbourhood often </a:t>
            </a:r>
            <a:r>
              <a:rPr lang="en-US" sz="3200" u="sng"/>
              <a:t>				</a:t>
            </a:r>
            <a:r>
              <a:rPr lang="en-US" sz="3200"/>
              <a:t>each other?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3487" y="4648771"/>
            <a:ext cx="11323596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The authority is </a:t>
            </a:r>
            <a:r>
              <a:rPr lang="en-US" sz="3200" u="sng"/>
              <a:t>				</a:t>
            </a:r>
            <a:r>
              <a:rPr lang="en-US" sz="3200"/>
              <a:t> a plan to solve traffic congestion in the downtown area.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957050" y="626807"/>
            <a:ext cx="6629401" cy="1336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UTM Bell" pitchFamily="18" charset="0"/>
                <a:cs typeface="Times New Roman"/>
              </a:rPr>
              <a:t> Lucky Star Game</a:t>
            </a:r>
          </a:p>
        </p:txBody>
      </p:sp>
      <p:pic>
        <p:nvPicPr>
          <p:cNvPr id="9" name="Picture 2" descr="Bộ môn Dược lý - Trường Đại học Y Dược Thái B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1" y="5161936"/>
            <a:ext cx="10841327" cy="16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uyển tập 5350 ảnh động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6" y="2091358"/>
            <a:ext cx="1009067" cy="25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uyển tập 5350 ảnh động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271" y="1963538"/>
            <a:ext cx="762000" cy="25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roup 482"/>
          <p:cNvGrpSpPr/>
          <p:nvPr/>
        </p:nvGrpSpPr>
        <p:grpSpPr>
          <a:xfrm>
            <a:off x="4386125" y="208110"/>
            <a:ext cx="6281541" cy="6272893"/>
            <a:chOff x="3711545" y="233265"/>
            <a:chExt cx="6281541" cy="627289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1" name="Group 80"/>
            <p:cNvGrpSpPr/>
            <p:nvPr/>
          </p:nvGrpSpPr>
          <p:grpSpPr>
            <a:xfrm>
              <a:off x="3763184" y="233265"/>
              <a:ext cx="6229902" cy="6272893"/>
              <a:chOff x="3764401" y="941970"/>
              <a:chExt cx="5592325" cy="5564188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6565901" y="941970"/>
                <a:ext cx="458788" cy="2781300"/>
              </a:xfrm>
              <a:custGeom>
                <a:avLst/>
                <a:gdLst>
                  <a:gd name="T0" fmla="*/ 0 w 1012"/>
                  <a:gd name="T1" fmla="*/ 0 h 6151"/>
                  <a:gd name="T2" fmla="*/ 1012 w 1012"/>
                  <a:gd name="T3" fmla="*/ 84 h 6151"/>
                  <a:gd name="T4" fmla="*/ 0 w 1012"/>
                  <a:gd name="T5" fmla="*/ 6151 h 6151"/>
                  <a:gd name="T6" fmla="*/ 0 w 1012"/>
                  <a:gd name="T7" fmla="*/ 0 h 6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2" h="6151">
                    <a:moveTo>
                      <a:pt x="0" y="0"/>
                    </a:moveTo>
                    <a:cubicBezTo>
                      <a:pt x="339" y="0"/>
                      <a:pt x="678" y="28"/>
                      <a:pt x="1012" y="84"/>
                    </a:cubicBezTo>
                    <a:lnTo>
                      <a:pt x="0" y="6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6565901" y="978483"/>
                <a:ext cx="904875" cy="2744788"/>
              </a:xfrm>
              <a:custGeom>
                <a:avLst/>
                <a:gdLst>
                  <a:gd name="T0" fmla="*/ 1012 w 1997"/>
                  <a:gd name="T1" fmla="*/ 0 h 6067"/>
                  <a:gd name="T2" fmla="*/ 1997 w 1997"/>
                  <a:gd name="T3" fmla="*/ 249 h 6067"/>
                  <a:gd name="T4" fmla="*/ 0 w 1997"/>
                  <a:gd name="T5" fmla="*/ 6067 h 6067"/>
                  <a:gd name="T6" fmla="*/ 1012 w 1997"/>
                  <a:gd name="T7" fmla="*/ 0 h 6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7" h="6067">
                    <a:moveTo>
                      <a:pt x="1012" y="0"/>
                    </a:moveTo>
                    <a:cubicBezTo>
                      <a:pt x="1347" y="56"/>
                      <a:pt x="1676" y="139"/>
                      <a:pt x="1997" y="249"/>
                    </a:cubicBezTo>
                    <a:lnTo>
                      <a:pt x="0" y="6067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ED7D3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6565901" y="1091195"/>
                <a:ext cx="1327150" cy="2632075"/>
              </a:xfrm>
              <a:custGeom>
                <a:avLst/>
                <a:gdLst>
                  <a:gd name="T0" fmla="*/ 1997 w 2927"/>
                  <a:gd name="T1" fmla="*/ 0 h 5818"/>
                  <a:gd name="T2" fmla="*/ 2927 w 2927"/>
                  <a:gd name="T3" fmla="*/ 408 h 5818"/>
                  <a:gd name="T4" fmla="*/ 0 w 2927"/>
                  <a:gd name="T5" fmla="*/ 5818 h 5818"/>
                  <a:gd name="T6" fmla="*/ 1997 w 2927"/>
                  <a:gd name="T7" fmla="*/ 0 h 5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7" h="5818">
                    <a:moveTo>
                      <a:pt x="1997" y="0"/>
                    </a:moveTo>
                    <a:cubicBezTo>
                      <a:pt x="2318" y="110"/>
                      <a:pt x="2629" y="247"/>
                      <a:pt x="2927" y="408"/>
                    </a:cubicBezTo>
                    <a:lnTo>
                      <a:pt x="0" y="5818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6565901" y="1276933"/>
                <a:ext cx="1712913" cy="2446338"/>
              </a:xfrm>
              <a:custGeom>
                <a:avLst/>
                <a:gdLst>
                  <a:gd name="T0" fmla="*/ 2927 w 3778"/>
                  <a:gd name="T1" fmla="*/ 0 h 5410"/>
                  <a:gd name="T2" fmla="*/ 3778 w 3778"/>
                  <a:gd name="T3" fmla="*/ 556 h 5410"/>
                  <a:gd name="T4" fmla="*/ 0 w 3778"/>
                  <a:gd name="T5" fmla="*/ 5410 h 5410"/>
                  <a:gd name="T6" fmla="*/ 2927 w 3778"/>
                  <a:gd name="T7" fmla="*/ 0 h 5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8" h="5410">
                    <a:moveTo>
                      <a:pt x="2927" y="0"/>
                    </a:moveTo>
                    <a:cubicBezTo>
                      <a:pt x="3226" y="162"/>
                      <a:pt x="3510" y="348"/>
                      <a:pt x="3778" y="556"/>
                    </a:cubicBezTo>
                    <a:lnTo>
                      <a:pt x="0" y="5410"/>
                    </a:lnTo>
                    <a:lnTo>
                      <a:pt x="2927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6565901" y="1527758"/>
                <a:ext cx="2051050" cy="2195513"/>
              </a:xfrm>
              <a:custGeom>
                <a:avLst/>
                <a:gdLst>
                  <a:gd name="T0" fmla="*/ 3778 w 4525"/>
                  <a:gd name="T1" fmla="*/ 0 h 4854"/>
                  <a:gd name="T2" fmla="*/ 4525 w 4525"/>
                  <a:gd name="T3" fmla="*/ 688 h 4854"/>
                  <a:gd name="T4" fmla="*/ 0 w 4525"/>
                  <a:gd name="T5" fmla="*/ 4854 h 4854"/>
                  <a:gd name="T6" fmla="*/ 3778 w 4525"/>
                  <a:gd name="T7" fmla="*/ 0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25" h="4854">
                    <a:moveTo>
                      <a:pt x="3778" y="0"/>
                    </a:moveTo>
                    <a:cubicBezTo>
                      <a:pt x="4046" y="208"/>
                      <a:pt x="4296" y="438"/>
                      <a:pt x="4525" y="688"/>
                    </a:cubicBezTo>
                    <a:lnTo>
                      <a:pt x="0" y="4854"/>
                    </a:lnTo>
                    <a:lnTo>
                      <a:pt x="3778" y="0"/>
                    </a:lnTo>
                    <a:close/>
                  </a:path>
                </a:pathLst>
              </a:custGeom>
              <a:solidFill>
                <a:srgbClr val="4472C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6565901" y="1838908"/>
                <a:ext cx="2333625" cy="1884363"/>
              </a:xfrm>
              <a:custGeom>
                <a:avLst/>
                <a:gdLst>
                  <a:gd name="T0" fmla="*/ 4525 w 5149"/>
                  <a:gd name="T1" fmla="*/ 0 h 4166"/>
                  <a:gd name="T2" fmla="*/ 5149 w 5149"/>
                  <a:gd name="T3" fmla="*/ 802 h 4166"/>
                  <a:gd name="T4" fmla="*/ 0 w 5149"/>
                  <a:gd name="T5" fmla="*/ 4166 h 4166"/>
                  <a:gd name="T6" fmla="*/ 4525 w 5149"/>
                  <a:gd name="T7" fmla="*/ 0 h 4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49" h="4166">
                    <a:moveTo>
                      <a:pt x="4525" y="0"/>
                    </a:moveTo>
                    <a:cubicBezTo>
                      <a:pt x="4755" y="250"/>
                      <a:pt x="4964" y="518"/>
                      <a:pt x="5149" y="802"/>
                    </a:cubicBezTo>
                    <a:lnTo>
                      <a:pt x="0" y="4166"/>
                    </a:lnTo>
                    <a:lnTo>
                      <a:pt x="4525" y="0"/>
                    </a:lnTo>
                    <a:close/>
                  </a:path>
                </a:pathLst>
              </a:custGeom>
              <a:solidFill>
                <a:srgbClr val="70AD4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6565901" y="2202445"/>
                <a:ext cx="2552700" cy="1520825"/>
              </a:xfrm>
              <a:custGeom>
                <a:avLst/>
                <a:gdLst>
                  <a:gd name="T0" fmla="*/ 5149 w 5633"/>
                  <a:gd name="T1" fmla="*/ 0 h 3364"/>
                  <a:gd name="T2" fmla="*/ 5633 w 5633"/>
                  <a:gd name="T3" fmla="*/ 893 h 3364"/>
                  <a:gd name="T4" fmla="*/ 0 w 5633"/>
                  <a:gd name="T5" fmla="*/ 3364 h 3364"/>
                  <a:gd name="T6" fmla="*/ 5149 w 5633"/>
                  <a:gd name="T7" fmla="*/ 0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33" h="3364">
                    <a:moveTo>
                      <a:pt x="5149" y="0"/>
                    </a:moveTo>
                    <a:cubicBezTo>
                      <a:pt x="5335" y="284"/>
                      <a:pt x="5497" y="583"/>
                      <a:pt x="5633" y="893"/>
                    </a:cubicBezTo>
                    <a:lnTo>
                      <a:pt x="0" y="3364"/>
                    </a:lnTo>
                    <a:lnTo>
                      <a:pt x="5149" y="0"/>
                    </a:lnTo>
                    <a:close/>
                  </a:path>
                </a:pathLst>
              </a:custGeom>
              <a:solidFill>
                <a:srgbClr val="255E9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6565901" y="2605670"/>
                <a:ext cx="2703513" cy="1117600"/>
              </a:xfrm>
              <a:custGeom>
                <a:avLst/>
                <a:gdLst>
                  <a:gd name="T0" fmla="*/ 5633 w 5963"/>
                  <a:gd name="T1" fmla="*/ 0 h 2471"/>
                  <a:gd name="T2" fmla="*/ 5963 w 5963"/>
                  <a:gd name="T3" fmla="*/ 961 h 2471"/>
                  <a:gd name="T4" fmla="*/ 0 w 5963"/>
                  <a:gd name="T5" fmla="*/ 2471 h 2471"/>
                  <a:gd name="T6" fmla="*/ 5633 w 5963"/>
                  <a:gd name="T7" fmla="*/ 0 h 2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63" h="2471">
                    <a:moveTo>
                      <a:pt x="5633" y="0"/>
                    </a:moveTo>
                    <a:cubicBezTo>
                      <a:pt x="5769" y="311"/>
                      <a:pt x="5879" y="632"/>
                      <a:pt x="5963" y="961"/>
                    </a:cubicBezTo>
                    <a:lnTo>
                      <a:pt x="0" y="2471"/>
                    </a:lnTo>
                    <a:lnTo>
                      <a:pt x="5633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6565901" y="3040645"/>
                <a:ext cx="2778125" cy="682625"/>
              </a:xfrm>
              <a:custGeom>
                <a:avLst/>
                <a:gdLst>
                  <a:gd name="T0" fmla="*/ 5963 w 6130"/>
                  <a:gd name="T1" fmla="*/ 0 h 1510"/>
                  <a:gd name="T2" fmla="*/ 6130 w 6130"/>
                  <a:gd name="T3" fmla="*/ 1002 h 1510"/>
                  <a:gd name="T4" fmla="*/ 0 w 6130"/>
                  <a:gd name="T5" fmla="*/ 1510 h 1510"/>
                  <a:gd name="T6" fmla="*/ 5963 w 6130"/>
                  <a:gd name="T7" fmla="*/ 0 h 1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0" h="1510">
                    <a:moveTo>
                      <a:pt x="5963" y="0"/>
                    </a:moveTo>
                    <a:cubicBezTo>
                      <a:pt x="6046" y="329"/>
                      <a:pt x="6102" y="664"/>
                      <a:pt x="6130" y="1002"/>
                    </a:cubicBezTo>
                    <a:lnTo>
                      <a:pt x="0" y="1510"/>
                    </a:lnTo>
                    <a:lnTo>
                      <a:pt x="5963" y="0"/>
                    </a:lnTo>
                    <a:close/>
                  </a:path>
                </a:pathLst>
              </a:custGeom>
              <a:solidFill>
                <a:srgbClr val="63636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6565901" y="3493083"/>
                <a:ext cx="2790825" cy="460375"/>
              </a:xfrm>
              <a:custGeom>
                <a:avLst/>
                <a:gdLst>
                  <a:gd name="T0" fmla="*/ 6130 w 6158"/>
                  <a:gd name="T1" fmla="*/ 0 h 1016"/>
                  <a:gd name="T2" fmla="*/ 6130 w 6158"/>
                  <a:gd name="T3" fmla="*/ 1016 h 1016"/>
                  <a:gd name="T4" fmla="*/ 0 w 6158"/>
                  <a:gd name="T5" fmla="*/ 508 h 1016"/>
                  <a:gd name="T6" fmla="*/ 6130 w 6158"/>
                  <a:gd name="T7" fmla="*/ 0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8" h="1016">
                    <a:moveTo>
                      <a:pt x="6130" y="0"/>
                    </a:moveTo>
                    <a:cubicBezTo>
                      <a:pt x="6158" y="338"/>
                      <a:pt x="6158" y="678"/>
                      <a:pt x="6130" y="1016"/>
                    </a:cubicBezTo>
                    <a:lnTo>
                      <a:pt x="0" y="508"/>
                    </a:lnTo>
                    <a:lnTo>
                      <a:pt x="613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6565901" y="3723270"/>
                <a:ext cx="2778125" cy="682625"/>
              </a:xfrm>
              <a:custGeom>
                <a:avLst/>
                <a:gdLst>
                  <a:gd name="T0" fmla="*/ 6130 w 6130"/>
                  <a:gd name="T1" fmla="*/ 508 h 1510"/>
                  <a:gd name="T2" fmla="*/ 5963 w 6130"/>
                  <a:gd name="T3" fmla="*/ 1510 h 1510"/>
                  <a:gd name="T4" fmla="*/ 0 w 6130"/>
                  <a:gd name="T5" fmla="*/ 0 h 1510"/>
                  <a:gd name="T6" fmla="*/ 6130 w 6130"/>
                  <a:gd name="T7" fmla="*/ 508 h 1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0" h="1510">
                    <a:moveTo>
                      <a:pt x="6130" y="508"/>
                    </a:moveTo>
                    <a:cubicBezTo>
                      <a:pt x="6102" y="846"/>
                      <a:pt x="6046" y="1181"/>
                      <a:pt x="5963" y="1510"/>
                    </a:cubicBezTo>
                    <a:lnTo>
                      <a:pt x="0" y="0"/>
                    </a:lnTo>
                    <a:lnTo>
                      <a:pt x="6130" y="508"/>
                    </a:lnTo>
                    <a:close/>
                  </a:path>
                </a:pathLst>
              </a:custGeom>
              <a:solidFill>
                <a:srgbClr val="26447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6565901" y="3723270"/>
                <a:ext cx="2703513" cy="1117600"/>
              </a:xfrm>
              <a:custGeom>
                <a:avLst/>
                <a:gdLst>
                  <a:gd name="T0" fmla="*/ 5963 w 5963"/>
                  <a:gd name="T1" fmla="*/ 1510 h 2471"/>
                  <a:gd name="T2" fmla="*/ 5633 w 5963"/>
                  <a:gd name="T3" fmla="*/ 2471 h 2471"/>
                  <a:gd name="T4" fmla="*/ 0 w 5963"/>
                  <a:gd name="T5" fmla="*/ 0 h 2471"/>
                  <a:gd name="T6" fmla="*/ 5963 w 5963"/>
                  <a:gd name="T7" fmla="*/ 1510 h 2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63" h="2471">
                    <a:moveTo>
                      <a:pt x="5963" y="1510"/>
                    </a:moveTo>
                    <a:cubicBezTo>
                      <a:pt x="5879" y="1839"/>
                      <a:pt x="5769" y="2160"/>
                      <a:pt x="5633" y="2471"/>
                    </a:cubicBezTo>
                    <a:lnTo>
                      <a:pt x="0" y="0"/>
                    </a:lnTo>
                    <a:lnTo>
                      <a:pt x="5963" y="1510"/>
                    </a:lnTo>
                    <a:close/>
                  </a:path>
                </a:pathLst>
              </a:custGeom>
              <a:solidFill>
                <a:srgbClr val="43682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6565901" y="3723270"/>
                <a:ext cx="2552700" cy="1522413"/>
              </a:xfrm>
              <a:custGeom>
                <a:avLst/>
                <a:gdLst>
                  <a:gd name="T0" fmla="*/ 5633 w 5633"/>
                  <a:gd name="T1" fmla="*/ 2471 h 3364"/>
                  <a:gd name="T2" fmla="*/ 5149 w 5633"/>
                  <a:gd name="T3" fmla="*/ 3364 h 3364"/>
                  <a:gd name="T4" fmla="*/ 0 w 5633"/>
                  <a:gd name="T5" fmla="*/ 0 h 3364"/>
                  <a:gd name="T6" fmla="*/ 5633 w 5633"/>
                  <a:gd name="T7" fmla="*/ 2471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33" h="3364">
                    <a:moveTo>
                      <a:pt x="5633" y="2471"/>
                    </a:moveTo>
                    <a:cubicBezTo>
                      <a:pt x="5497" y="2782"/>
                      <a:pt x="5335" y="3080"/>
                      <a:pt x="5149" y="3364"/>
                    </a:cubicBezTo>
                    <a:lnTo>
                      <a:pt x="0" y="0"/>
                    </a:lnTo>
                    <a:lnTo>
                      <a:pt x="5633" y="2471"/>
                    </a:lnTo>
                    <a:close/>
                  </a:path>
                </a:pathLst>
              </a:custGeom>
              <a:solidFill>
                <a:srgbClr val="7CAFD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6565901" y="3723270"/>
                <a:ext cx="2333625" cy="1884363"/>
              </a:xfrm>
              <a:custGeom>
                <a:avLst/>
                <a:gdLst>
                  <a:gd name="T0" fmla="*/ 5149 w 5149"/>
                  <a:gd name="T1" fmla="*/ 3364 h 4166"/>
                  <a:gd name="T2" fmla="*/ 4525 w 5149"/>
                  <a:gd name="T3" fmla="*/ 4166 h 4166"/>
                  <a:gd name="T4" fmla="*/ 0 w 5149"/>
                  <a:gd name="T5" fmla="*/ 0 h 4166"/>
                  <a:gd name="T6" fmla="*/ 5149 w 5149"/>
                  <a:gd name="T7" fmla="*/ 3364 h 4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49" h="4166">
                    <a:moveTo>
                      <a:pt x="5149" y="3364"/>
                    </a:moveTo>
                    <a:cubicBezTo>
                      <a:pt x="4964" y="3648"/>
                      <a:pt x="4755" y="3916"/>
                      <a:pt x="4525" y="4166"/>
                    </a:cubicBezTo>
                    <a:lnTo>
                      <a:pt x="0" y="0"/>
                    </a:lnTo>
                    <a:lnTo>
                      <a:pt x="5149" y="3364"/>
                    </a:lnTo>
                    <a:close/>
                  </a:path>
                </a:pathLst>
              </a:custGeom>
              <a:solidFill>
                <a:srgbClr val="F1975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auto">
              <a:xfrm>
                <a:off x="6565901" y="3723270"/>
                <a:ext cx="2051050" cy="2195513"/>
              </a:xfrm>
              <a:custGeom>
                <a:avLst/>
                <a:gdLst>
                  <a:gd name="T0" fmla="*/ 4525 w 4525"/>
                  <a:gd name="T1" fmla="*/ 4166 h 4854"/>
                  <a:gd name="T2" fmla="*/ 3778 w 4525"/>
                  <a:gd name="T3" fmla="*/ 4854 h 4854"/>
                  <a:gd name="T4" fmla="*/ 0 w 4525"/>
                  <a:gd name="T5" fmla="*/ 0 h 4854"/>
                  <a:gd name="T6" fmla="*/ 4525 w 4525"/>
                  <a:gd name="T7" fmla="*/ 4166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25" h="4854">
                    <a:moveTo>
                      <a:pt x="4525" y="4166"/>
                    </a:moveTo>
                    <a:cubicBezTo>
                      <a:pt x="4296" y="4416"/>
                      <a:pt x="4046" y="4646"/>
                      <a:pt x="3778" y="4854"/>
                    </a:cubicBezTo>
                    <a:lnTo>
                      <a:pt x="0" y="0"/>
                    </a:lnTo>
                    <a:lnTo>
                      <a:pt x="4525" y="4166"/>
                    </a:lnTo>
                    <a:close/>
                  </a:path>
                </a:pathLst>
              </a:custGeom>
              <a:solidFill>
                <a:srgbClr val="B7B7B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>
                <a:off x="6565901" y="3723270"/>
                <a:ext cx="1712913" cy="2447925"/>
              </a:xfrm>
              <a:custGeom>
                <a:avLst/>
                <a:gdLst>
                  <a:gd name="T0" fmla="*/ 3778 w 3778"/>
                  <a:gd name="T1" fmla="*/ 4854 h 5410"/>
                  <a:gd name="T2" fmla="*/ 2927 w 3778"/>
                  <a:gd name="T3" fmla="*/ 5410 h 5410"/>
                  <a:gd name="T4" fmla="*/ 0 w 3778"/>
                  <a:gd name="T5" fmla="*/ 0 h 5410"/>
                  <a:gd name="T6" fmla="*/ 3778 w 3778"/>
                  <a:gd name="T7" fmla="*/ 4854 h 5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8" h="5410">
                    <a:moveTo>
                      <a:pt x="3778" y="4854"/>
                    </a:moveTo>
                    <a:cubicBezTo>
                      <a:pt x="3510" y="5062"/>
                      <a:pt x="3226" y="5248"/>
                      <a:pt x="2927" y="5410"/>
                    </a:cubicBezTo>
                    <a:lnTo>
                      <a:pt x="0" y="0"/>
                    </a:lnTo>
                    <a:lnTo>
                      <a:pt x="3778" y="4854"/>
                    </a:lnTo>
                    <a:close/>
                  </a:path>
                </a:pathLst>
              </a:custGeom>
              <a:solidFill>
                <a:srgbClr val="FFCD3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>
                <a:off x="6565901" y="3723270"/>
                <a:ext cx="1327150" cy="2632075"/>
              </a:xfrm>
              <a:custGeom>
                <a:avLst/>
                <a:gdLst>
                  <a:gd name="T0" fmla="*/ 2927 w 2927"/>
                  <a:gd name="T1" fmla="*/ 5410 h 5818"/>
                  <a:gd name="T2" fmla="*/ 1997 w 2927"/>
                  <a:gd name="T3" fmla="*/ 5818 h 5818"/>
                  <a:gd name="T4" fmla="*/ 0 w 2927"/>
                  <a:gd name="T5" fmla="*/ 0 h 5818"/>
                  <a:gd name="T6" fmla="*/ 2927 w 2927"/>
                  <a:gd name="T7" fmla="*/ 5410 h 5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7" h="5818">
                    <a:moveTo>
                      <a:pt x="2927" y="5410"/>
                    </a:moveTo>
                    <a:cubicBezTo>
                      <a:pt x="2629" y="5571"/>
                      <a:pt x="2318" y="5708"/>
                      <a:pt x="1997" y="5818"/>
                    </a:cubicBezTo>
                    <a:lnTo>
                      <a:pt x="0" y="0"/>
                    </a:lnTo>
                    <a:lnTo>
                      <a:pt x="2927" y="5410"/>
                    </a:lnTo>
                    <a:close/>
                  </a:path>
                </a:pathLst>
              </a:custGeom>
              <a:solidFill>
                <a:srgbClr val="698ED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6581477" y="3723917"/>
                <a:ext cx="904875" cy="2744788"/>
              </a:xfrm>
              <a:custGeom>
                <a:avLst/>
                <a:gdLst>
                  <a:gd name="T0" fmla="*/ 1997 w 1997"/>
                  <a:gd name="T1" fmla="*/ 5818 h 6067"/>
                  <a:gd name="T2" fmla="*/ 1012 w 1997"/>
                  <a:gd name="T3" fmla="*/ 6067 h 6067"/>
                  <a:gd name="T4" fmla="*/ 0 w 1997"/>
                  <a:gd name="T5" fmla="*/ 0 h 6067"/>
                  <a:gd name="T6" fmla="*/ 1997 w 1997"/>
                  <a:gd name="T7" fmla="*/ 5818 h 6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7" h="6067">
                    <a:moveTo>
                      <a:pt x="1997" y="5818"/>
                    </a:moveTo>
                    <a:cubicBezTo>
                      <a:pt x="1676" y="5928"/>
                      <a:pt x="1347" y="6011"/>
                      <a:pt x="1012" y="6067"/>
                    </a:cubicBezTo>
                    <a:lnTo>
                      <a:pt x="0" y="0"/>
                    </a:lnTo>
                    <a:lnTo>
                      <a:pt x="1997" y="5818"/>
                    </a:lnTo>
                    <a:close/>
                  </a:path>
                </a:pathLst>
              </a:custGeom>
              <a:solidFill>
                <a:srgbClr val="8CC16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6565901" y="3723270"/>
                <a:ext cx="458788" cy="2782888"/>
              </a:xfrm>
              <a:custGeom>
                <a:avLst/>
                <a:gdLst>
                  <a:gd name="T0" fmla="*/ 1012 w 1012"/>
                  <a:gd name="T1" fmla="*/ 6067 h 6151"/>
                  <a:gd name="T2" fmla="*/ 0 w 1012"/>
                  <a:gd name="T3" fmla="*/ 6151 h 6151"/>
                  <a:gd name="T4" fmla="*/ 0 w 1012"/>
                  <a:gd name="T5" fmla="*/ 0 h 6151"/>
                  <a:gd name="T6" fmla="*/ 1012 w 1012"/>
                  <a:gd name="T7" fmla="*/ 6067 h 6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2" h="6151">
                    <a:moveTo>
                      <a:pt x="1012" y="6067"/>
                    </a:moveTo>
                    <a:cubicBezTo>
                      <a:pt x="678" y="6123"/>
                      <a:pt x="339" y="6151"/>
                      <a:pt x="0" y="6151"/>
                    </a:cubicBezTo>
                    <a:lnTo>
                      <a:pt x="0" y="0"/>
                    </a:lnTo>
                    <a:lnTo>
                      <a:pt x="1012" y="6067"/>
                    </a:lnTo>
                    <a:close/>
                  </a:path>
                </a:pathLst>
              </a:custGeom>
              <a:solidFill>
                <a:srgbClr val="327DC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6107114" y="3723270"/>
                <a:ext cx="458788" cy="2782888"/>
              </a:xfrm>
              <a:custGeom>
                <a:avLst/>
                <a:gdLst>
                  <a:gd name="T0" fmla="*/ 1013 w 1013"/>
                  <a:gd name="T1" fmla="*/ 6151 h 6151"/>
                  <a:gd name="T2" fmla="*/ 0 w 1013"/>
                  <a:gd name="T3" fmla="*/ 6067 h 6151"/>
                  <a:gd name="T4" fmla="*/ 1013 w 1013"/>
                  <a:gd name="T5" fmla="*/ 0 h 6151"/>
                  <a:gd name="T6" fmla="*/ 1013 w 1013"/>
                  <a:gd name="T7" fmla="*/ 6151 h 6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3" h="6151">
                    <a:moveTo>
                      <a:pt x="1013" y="6151"/>
                    </a:moveTo>
                    <a:cubicBezTo>
                      <a:pt x="674" y="6151"/>
                      <a:pt x="335" y="6123"/>
                      <a:pt x="0" y="6067"/>
                    </a:cubicBezTo>
                    <a:lnTo>
                      <a:pt x="1013" y="0"/>
                    </a:lnTo>
                    <a:lnTo>
                      <a:pt x="1013" y="6151"/>
                    </a:lnTo>
                    <a:close/>
                  </a:path>
                </a:pathLst>
              </a:custGeom>
              <a:solidFill>
                <a:srgbClr val="D2601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5661026" y="3723270"/>
                <a:ext cx="904875" cy="2744788"/>
              </a:xfrm>
              <a:custGeom>
                <a:avLst/>
                <a:gdLst>
                  <a:gd name="T0" fmla="*/ 984 w 1997"/>
                  <a:gd name="T1" fmla="*/ 6067 h 6067"/>
                  <a:gd name="T2" fmla="*/ 0 w 1997"/>
                  <a:gd name="T3" fmla="*/ 5818 h 6067"/>
                  <a:gd name="T4" fmla="*/ 1997 w 1997"/>
                  <a:gd name="T5" fmla="*/ 0 h 6067"/>
                  <a:gd name="T6" fmla="*/ 984 w 1997"/>
                  <a:gd name="T7" fmla="*/ 6067 h 6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7" h="6067">
                    <a:moveTo>
                      <a:pt x="984" y="6067"/>
                    </a:moveTo>
                    <a:cubicBezTo>
                      <a:pt x="650" y="6011"/>
                      <a:pt x="320" y="5928"/>
                      <a:pt x="0" y="5818"/>
                    </a:cubicBezTo>
                    <a:lnTo>
                      <a:pt x="1997" y="0"/>
                    </a:lnTo>
                    <a:lnTo>
                      <a:pt x="984" y="6067"/>
                    </a:lnTo>
                    <a:close/>
                  </a:path>
                </a:pathLst>
              </a:custGeom>
              <a:solidFill>
                <a:srgbClr val="84848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5238751" y="3723270"/>
                <a:ext cx="1327150" cy="2632075"/>
              </a:xfrm>
              <a:custGeom>
                <a:avLst/>
                <a:gdLst>
                  <a:gd name="T0" fmla="*/ 931 w 2928"/>
                  <a:gd name="T1" fmla="*/ 5818 h 5818"/>
                  <a:gd name="T2" fmla="*/ 0 w 2928"/>
                  <a:gd name="T3" fmla="*/ 5410 h 5818"/>
                  <a:gd name="T4" fmla="*/ 2928 w 2928"/>
                  <a:gd name="T5" fmla="*/ 0 h 5818"/>
                  <a:gd name="T6" fmla="*/ 931 w 2928"/>
                  <a:gd name="T7" fmla="*/ 5818 h 5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8" h="5818">
                    <a:moveTo>
                      <a:pt x="931" y="5818"/>
                    </a:moveTo>
                    <a:cubicBezTo>
                      <a:pt x="610" y="5708"/>
                      <a:pt x="299" y="5571"/>
                      <a:pt x="0" y="5410"/>
                    </a:cubicBezTo>
                    <a:lnTo>
                      <a:pt x="2928" y="0"/>
                    </a:lnTo>
                    <a:lnTo>
                      <a:pt x="931" y="5818"/>
                    </a:lnTo>
                    <a:close/>
                  </a:path>
                </a:pathLst>
              </a:custGeom>
              <a:solidFill>
                <a:srgbClr val="CC9A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4852989" y="3723270"/>
                <a:ext cx="1712913" cy="2447925"/>
              </a:xfrm>
              <a:custGeom>
                <a:avLst/>
                <a:gdLst>
                  <a:gd name="T0" fmla="*/ 850 w 3778"/>
                  <a:gd name="T1" fmla="*/ 5410 h 5410"/>
                  <a:gd name="T2" fmla="*/ 0 w 3778"/>
                  <a:gd name="T3" fmla="*/ 4854 h 5410"/>
                  <a:gd name="T4" fmla="*/ 3778 w 3778"/>
                  <a:gd name="T5" fmla="*/ 0 h 5410"/>
                  <a:gd name="T6" fmla="*/ 850 w 3778"/>
                  <a:gd name="T7" fmla="*/ 5410 h 5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8" h="5410">
                    <a:moveTo>
                      <a:pt x="850" y="5410"/>
                    </a:moveTo>
                    <a:cubicBezTo>
                      <a:pt x="552" y="5248"/>
                      <a:pt x="267" y="5062"/>
                      <a:pt x="0" y="4854"/>
                    </a:cubicBezTo>
                    <a:lnTo>
                      <a:pt x="3778" y="0"/>
                    </a:lnTo>
                    <a:lnTo>
                      <a:pt x="850" y="5410"/>
                    </a:lnTo>
                    <a:close/>
                  </a:path>
                </a:pathLst>
              </a:custGeom>
              <a:solidFill>
                <a:srgbClr val="335A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4514851" y="3723270"/>
                <a:ext cx="2051050" cy="2195513"/>
              </a:xfrm>
              <a:custGeom>
                <a:avLst/>
                <a:gdLst>
                  <a:gd name="T0" fmla="*/ 748 w 4526"/>
                  <a:gd name="T1" fmla="*/ 4854 h 4854"/>
                  <a:gd name="T2" fmla="*/ 0 w 4526"/>
                  <a:gd name="T3" fmla="*/ 4166 h 4854"/>
                  <a:gd name="T4" fmla="*/ 4526 w 4526"/>
                  <a:gd name="T5" fmla="*/ 0 h 4854"/>
                  <a:gd name="T6" fmla="*/ 748 w 4526"/>
                  <a:gd name="T7" fmla="*/ 4854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26" h="4854">
                    <a:moveTo>
                      <a:pt x="748" y="4854"/>
                    </a:moveTo>
                    <a:cubicBezTo>
                      <a:pt x="480" y="4646"/>
                      <a:pt x="230" y="4416"/>
                      <a:pt x="0" y="4166"/>
                    </a:cubicBezTo>
                    <a:lnTo>
                      <a:pt x="4526" y="0"/>
                    </a:lnTo>
                    <a:lnTo>
                      <a:pt x="748" y="4854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4232276" y="3723270"/>
                <a:ext cx="2333625" cy="1884363"/>
              </a:xfrm>
              <a:custGeom>
                <a:avLst/>
                <a:gdLst>
                  <a:gd name="T0" fmla="*/ 624 w 5150"/>
                  <a:gd name="T1" fmla="*/ 4166 h 4166"/>
                  <a:gd name="T2" fmla="*/ 0 w 5150"/>
                  <a:gd name="T3" fmla="*/ 3364 h 4166"/>
                  <a:gd name="T4" fmla="*/ 5150 w 5150"/>
                  <a:gd name="T5" fmla="*/ 0 h 4166"/>
                  <a:gd name="T6" fmla="*/ 624 w 5150"/>
                  <a:gd name="T7" fmla="*/ 4166 h 4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50" h="4166">
                    <a:moveTo>
                      <a:pt x="624" y="4166"/>
                    </a:moveTo>
                    <a:cubicBezTo>
                      <a:pt x="395" y="3916"/>
                      <a:pt x="186" y="3648"/>
                      <a:pt x="0" y="3364"/>
                    </a:cubicBezTo>
                    <a:lnTo>
                      <a:pt x="5150" y="0"/>
                    </a:lnTo>
                    <a:lnTo>
                      <a:pt x="624" y="4166"/>
                    </a:lnTo>
                    <a:close/>
                  </a:path>
                </a:pathLst>
              </a:custGeom>
              <a:solidFill>
                <a:srgbClr val="9DC3E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4013201" y="3723270"/>
                <a:ext cx="2552700" cy="1522413"/>
              </a:xfrm>
              <a:custGeom>
                <a:avLst/>
                <a:gdLst>
                  <a:gd name="T0" fmla="*/ 483 w 5633"/>
                  <a:gd name="T1" fmla="*/ 3364 h 3364"/>
                  <a:gd name="T2" fmla="*/ 0 w 5633"/>
                  <a:gd name="T3" fmla="*/ 2471 h 3364"/>
                  <a:gd name="T4" fmla="*/ 5633 w 5633"/>
                  <a:gd name="T5" fmla="*/ 0 h 3364"/>
                  <a:gd name="T6" fmla="*/ 483 w 5633"/>
                  <a:gd name="T7" fmla="*/ 3364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33" h="3364">
                    <a:moveTo>
                      <a:pt x="483" y="3364"/>
                    </a:moveTo>
                    <a:cubicBezTo>
                      <a:pt x="298" y="3080"/>
                      <a:pt x="136" y="2782"/>
                      <a:pt x="0" y="2471"/>
                    </a:cubicBezTo>
                    <a:lnTo>
                      <a:pt x="5633" y="0"/>
                    </a:lnTo>
                    <a:lnTo>
                      <a:pt x="483" y="3364"/>
                    </a:lnTo>
                    <a:close/>
                  </a:path>
                </a:pathLst>
              </a:custGeom>
              <a:solidFill>
                <a:srgbClr val="F4B18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3863976" y="3723270"/>
                <a:ext cx="2701925" cy="1117600"/>
              </a:xfrm>
              <a:custGeom>
                <a:avLst/>
                <a:gdLst>
                  <a:gd name="T0" fmla="*/ 330 w 5963"/>
                  <a:gd name="T1" fmla="*/ 2471 h 2471"/>
                  <a:gd name="T2" fmla="*/ 0 w 5963"/>
                  <a:gd name="T3" fmla="*/ 1510 h 2471"/>
                  <a:gd name="T4" fmla="*/ 5963 w 5963"/>
                  <a:gd name="T5" fmla="*/ 0 h 2471"/>
                  <a:gd name="T6" fmla="*/ 330 w 5963"/>
                  <a:gd name="T7" fmla="*/ 2471 h 2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63" h="2471">
                    <a:moveTo>
                      <a:pt x="330" y="2471"/>
                    </a:moveTo>
                    <a:cubicBezTo>
                      <a:pt x="194" y="2160"/>
                      <a:pt x="83" y="1839"/>
                      <a:pt x="0" y="1510"/>
                    </a:cubicBezTo>
                    <a:lnTo>
                      <a:pt x="5963" y="0"/>
                    </a:lnTo>
                    <a:lnTo>
                      <a:pt x="330" y="2471"/>
                    </a:lnTo>
                    <a:close/>
                  </a:path>
                </a:pathLst>
              </a:custGeom>
              <a:solidFill>
                <a:srgbClr val="C9C9C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3787776" y="3723270"/>
                <a:ext cx="2778125" cy="682625"/>
              </a:xfrm>
              <a:custGeom>
                <a:avLst/>
                <a:gdLst>
                  <a:gd name="T0" fmla="*/ 167 w 6130"/>
                  <a:gd name="T1" fmla="*/ 1510 h 1510"/>
                  <a:gd name="T2" fmla="*/ 0 w 6130"/>
                  <a:gd name="T3" fmla="*/ 508 h 1510"/>
                  <a:gd name="T4" fmla="*/ 6130 w 6130"/>
                  <a:gd name="T5" fmla="*/ 0 h 1510"/>
                  <a:gd name="T6" fmla="*/ 167 w 6130"/>
                  <a:gd name="T7" fmla="*/ 1510 h 1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0" h="1510">
                    <a:moveTo>
                      <a:pt x="167" y="1510"/>
                    </a:moveTo>
                    <a:cubicBezTo>
                      <a:pt x="84" y="1181"/>
                      <a:pt x="28" y="846"/>
                      <a:pt x="0" y="508"/>
                    </a:cubicBezTo>
                    <a:lnTo>
                      <a:pt x="6130" y="0"/>
                    </a:lnTo>
                    <a:lnTo>
                      <a:pt x="167" y="1510"/>
                    </a:lnTo>
                    <a:close/>
                  </a:path>
                </a:pathLst>
              </a:custGeom>
              <a:solidFill>
                <a:srgbClr val="FFD96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3775076" y="3493083"/>
                <a:ext cx="2790825" cy="460375"/>
              </a:xfrm>
              <a:custGeom>
                <a:avLst/>
                <a:gdLst>
                  <a:gd name="T0" fmla="*/ 28 w 6158"/>
                  <a:gd name="T1" fmla="*/ 1016 h 1016"/>
                  <a:gd name="T2" fmla="*/ 28 w 6158"/>
                  <a:gd name="T3" fmla="*/ 0 h 1016"/>
                  <a:gd name="T4" fmla="*/ 6158 w 6158"/>
                  <a:gd name="T5" fmla="*/ 508 h 1016"/>
                  <a:gd name="T6" fmla="*/ 28 w 6158"/>
                  <a:gd name="T7" fmla="*/ 101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8" h="1016">
                    <a:moveTo>
                      <a:pt x="28" y="1016"/>
                    </a:moveTo>
                    <a:cubicBezTo>
                      <a:pt x="0" y="678"/>
                      <a:pt x="0" y="338"/>
                      <a:pt x="28" y="0"/>
                    </a:cubicBezTo>
                    <a:lnTo>
                      <a:pt x="6158" y="508"/>
                    </a:lnTo>
                    <a:lnTo>
                      <a:pt x="28" y="1016"/>
                    </a:lnTo>
                    <a:close/>
                  </a:path>
                </a:pathLst>
              </a:custGeom>
              <a:solidFill>
                <a:srgbClr val="8FAAD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63"/>
              <p:cNvSpPr>
                <a:spLocks/>
              </p:cNvSpPr>
              <p:nvPr/>
            </p:nvSpPr>
            <p:spPr bwMode="auto">
              <a:xfrm>
                <a:off x="3764401" y="3031840"/>
                <a:ext cx="2778125" cy="682625"/>
              </a:xfrm>
              <a:custGeom>
                <a:avLst/>
                <a:gdLst>
                  <a:gd name="T0" fmla="*/ 0 w 6130"/>
                  <a:gd name="T1" fmla="*/ 1002 h 1510"/>
                  <a:gd name="T2" fmla="*/ 167 w 6130"/>
                  <a:gd name="T3" fmla="*/ 0 h 1510"/>
                  <a:gd name="T4" fmla="*/ 6130 w 6130"/>
                  <a:gd name="T5" fmla="*/ 1510 h 1510"/>
                  <a:gd name="T6" fmla="*/ 0 w 6130"/>
                  <a:gd name="T7" fmla="*/ 1002 h 1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0" h="1510">
                    <a:moveTo>
                      <a:pt x="0" y="1002"/>
                    </a:moveTo>
                    <a:cubicBezTo>
                      <a:pt x="28" y="664"/>
                      <a:pt x="84" y="329"/>
                      <a:pt x="167" y="0"/>
                    </a:cubicBezTo>
                    <a:lnTo>
                      <a:pt x="6130" y="1510"/>
                    </a:lnTo>
                    <a:lnTo>
                      <a:pt x="0" y="1002"/>
                    </a:lnTo>
                    <a:close/>
                  </a:path>
                </a:pathLst>
              </a:custGeom>
              <a:solidFill>
                <a:srgbClr val="A9D18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3863976" y="2605670"/>
                <a:ext cx="2701925" cy="1117600"/>
              </a:xfrm>
              <a:custGeom>
                <a:avLst/>
                <a:gdLst>
                  <a:gd name="T0" fmla="*/ 0 w 5963"/>
                  <a:gd name="T1" fmla="*/ 961 h 2471"/>
                  <a:gd name="T2" fmla="*/ 330 w 5963"/>
                  <a:gd name="T3" fmla="*/ 0 h 2471"/>
                  <a:gd name="T4" fmla="*/ 5963 w 5963"/>
                  <a:gd name="T5" fmla="*/ 2471 h 2471"/>
                  <a:gd name="T6" fmla="*/ 0 w 5963"/>
                  <a:gd name="T7" fmla="*/ 961 h 2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63" h="2471">
                    <a:moveTo>
                      <a:pt x="0" y="961"/>
                    </a:moveTo>
                    <a:cubicBezTo>
                      <a:pt x="83" y="632"/>
                      <a:pt x="194" y="311"/>
                      <a:pt x="330" y="0"/>
                    </a:cubicBezTo>
                    <a:lnTo>
                      <a:pt x="5963" y="2471"/>
                    </a:lnTo>
                    <a:lnTo>
                      <a:pt x="0" y="961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4013201" y="2202445"/>
                <a:ext cx="2552700" cy="1520825"/>
              </a:xfrm>
              <a:custGeom>
                <a:avLst/>
                <a:gdLst>
                  <a:gd name="T0" fmla="*/ 0 w 5633"/>
                  <a:gd name="T1" fmla="*/ 893 h 3364"/>
                  <a:gd name="T2" fmla="*/ 483 w 5633"/>
                  <a:gd name="T3" fmla="*/ 0 h 3364"/>
                  <a:gd name="T4" fmla="*/ 5633 w 5633"/>
                  <a:gd name="T5" fmla="*/ 3364 h 3364"/>
                  <a:gd name="T6" fmla="*/ 0 w 5633"/>
                  <a:gd name="T7" fmla="*/ 893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33" h="3364">
                    <a:moveTo>
                      <a:pt x="0" y="893"/>
                    </a:moveTo>
                    <a:cubicBezTo>
                      <a:pt x="136" y="583"/>
                      <a:pt x="298" y="284"/>
                      <a:pt x="483" y="0"/>
                    </a:cubicBezTo>
                    <a:lnTo>
                      <a:pt x="5633" y="3364"/>
                    </a:lnTo>
                    <a:lnTo>
                      <a:pt x="0" y="893"/>
                    </a:lnTo>
                    <a:close/>
                  </a:path>
                </a:pathLst>
              </a:custGeom>
              <a:solidFill>
                <a:srgbClr val="843C0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4232276" y="1838908"/>
                <a:ext cx="2333625" cy="1884363"/>
              </a:xfrm>
              <a:custGeom>
                <a:avLst/>
                <a:gdLst>
                  <a:gd name="T0" fmla="*/ 0 w 5150"/>
                  <a:gd name="T1" fmla="*/ 802 h 4166"/>
                  <a:gd name="T2" fmla="*/ 624 w 5150"/>
                  <a:gd name="T3" fmla="*/ 0 h 4166"/>
                  <a:gd name="T4" fmla="*/ 5150 w 5150"/>
                  <a:gd name="T5" fmla="*/ 4166 h 4166"/>
                  <a:gd name="T6" fmla="*/ 0 w 5150"/>
                  <a:gd name="T7" fmla="*/ 802 h 4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50" h="4166">
                    <a:moveTo>
                      <a:pt x="0" y="802"/>
                    </a:moveTo>
                    <a:cubicBezTo>
                      <a:pt x="186" y="518"/>
                      <a:pt x="395" y="250"/>
                      <a:pt x="624" y="0"/>
                    </a:cubicBezTo>
                    <a:lnTo>
                      <a:pt x="5150" y="4166"/>
                    </a:lnTo>
                    <a:lnTo>
                      <a:pt x="0" y="80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4514851" y="1527758"/>
                <a:ext cx="2051050" cy="2195513"/>
              </a:xfrm>
              <a:custGeom>
                <a:avLst/>
                <a:gdLst>
                  <a:gd name="T0" fmla="*/ 0 w 4526"/>
                  <a:gd name="T1" fmla="*/ 688 h 4854"/>
                  <a:gd name="T2" fmla="*/ 748 w 4526"/>
                  <a:gd name="T3" fmla="*/ 0 h 4854"/>
                  <a:gd name="T4" fmla="*/ 4526 w 4526"/>
                  <a:gd name="T5" fmla="*/ 4854 h 4854"/>
                  <a:gd name="T6" fmla="*/ 0 w 4526"/>
                  <a:gd name="T7" fmla="*/ 688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26" h="4854">
                    <a:moveTo>
                      <a:pt x="0" y="688"/>
                    </a:moveTo>
                    <a:cubicBezTo>
                      <a:pt x="230" y="438"/>
                      <a:pt x="480" y="208"/>
                      <a:pt x="748" y="0"/>
                    </a:cubicBezTo>
                    <a:lnTo>
                      <a:pt x="4526" y="4854"/>
                    </a:lnTo>
                    <a:lnTo>
                      <a:pt x="0" y="68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4852989" y="1276933"/>
                <a:ext cx="1712913" cy="2446338"/>
              </a:xfrm>
              <a:custGeom>
                <a:avLst/>
                <a:gdLst>
                  <a:gd name="T0" fmla="*/ 0 w 3778"/>
                  <a:gd name="T1" fmla="*/ 556 h 5410"/>
                  <a:gd name="T2" fmla="*/ 850 w 3778"/>
                  <a:gd name="T3" fmla="*/ 0 h 5410"/>
                  <a:gd name="T4" fmla="*/ 3778 w 3778"/>
                  <a:gd name="T5" fmla="*/ 5410 h 5410"/>
                  <a:gd name="T6" fmla="*/ 0 w 3778"/>
                  <a:gd name="T7" fmla="*/ 556 h 5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8" h="5410">
                    <a:moveTo>
                      <a:pt x="0" y="556"/>
                    </a:moveTo>
                    <a:cubicBezTo>
                      <a:pt x="267" y="348"/>
                      <a:pt x="552" y="162"/>
                      <a:pt x="850" y="0"/>
                    </a:cubicBezTo>
                    <a:lnTo>
                      <a:pt x="3778" y="5410"/>
                    </a:lnTo>
                    <a:lnTo>
                      <a:pt x="0" y="556"/>
                    </a:lnTo>
                    <a:close/>
                  </a:path>
                </a:pathLst>
              </a:custGeom>
              <a:solidFill>
                <a:srgbClr val="20386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5238751" y="1091195"/>
                <a:ext cx="1327150" cy="2632075"/>
              </a:xfrm>
              <a:custGeom>
                <a:avLst/>
                <a:gdLst>
                  <a:gd name="T0" fmla="*/ 0 w 2928"/>
                  <a:gd name="T1" fmla="*/ 408 h 5818"/>
                  <a:gd name="T2" fmla="*/ 931 w 2928"/>
                  <a:gd name="T3" fmla="*/ 0 h 5818"/>
                  <a:gd name="T4" fmla="*/ 2928 w 2928"/>
                  <a:gd name="T5" fmla="*/ 5818 h 5818"/>
                  <a:gd name="T6" fmla="*/ 0 w 2928"/>
                  <a:gd name="T7" fmla="*/ 408 h 5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8" h="5818">
                    <a:moveTo>
                      <a:pt x="0" y="408"/>
                    </a:moveTo>
                    <a:cubicBezTo>
                      <a:pt x="299" y="247"/>
                      <a:pt x="610" y="110"/>
                      <a:pt x="931" y="0"/>
                    </a:cubicBezTo>
                    <a:lnTo>
                      <a:pt x="2928" y="5818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5661026" y="978483"/>
                <a:ext cx="904875" cy="2744788"/>
              </a:xfrm>
              <a:custGeom>
                <a:avLst/>
                <a:gdLst>
                  <a:gd name="T0" fmla="*/ 0 w 1997"/>
                  <a:gd name="T1" fmla="*/ 249 h 6067"/>
                  <a:gd name="T2" fmla="*/ 984 w 1997"/>
                  <a:gd name="T3" fmla="*/ 0 h 6067"/>
                  <a:gd name="T4" fmla="*/ 1997 w 1997"/>
                  <a:gd name="T5" fmla="*/ 6067 h 6067"/>
                  <a:gd name="T6" fmla="*/ 0 w 1997"/>
                  <a:gd name="T7" fmla="*/ 249 h 6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7" h="6067">
                    <a:moveTo>
                      <a:pt x="0" y="249"/>
                    </a:moveTo>
                    <a:cubicBezTo>
                      <a:pt x="320" y="139"/>
                      <a:pt x="650" y="56"/>
                      <a:pt x="984" y="0"/>
                    </a:cubicBezTo>
                    <a:lnTo>
                      <a:pt x="1997" y="6067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8CB9E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6107114" y="941970"/>
                <a:ext cx="458788" cy="2781300"/>
              </a:xfrm>
              <a:custGeom>
                <a:avLst/>
                <a:gdLst>
                  <a:gd name="T0" fmla="*/ 0 w 1013"/>
                  <a:gd name="T1" fmla="*/ 84 h 6151"/>
                  <a:gd name="T2" fmla="*/ 1013 w 1013"/>
                  <a:gd name="T3" fmla="*/ 0 h 6151"/>
                  <a:gd name="T4" fmla="*/ 1013 w 1013"/>
                  <a:gd name="T5" fmla="*/ 6151 h 6151"/>
                  <a:gd name="T6" fmla="*/ 0 w 1013"/>
                  <a:gd name="T7" fmla="*/ 84 h 6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3" h="6151">
                    <a:moveTo>
                      <a:pt x="0" y="84"/>
                    </a:moveTo>
                    <a:cubicBezTo>
                      <a:pt x="335" y="28"/>
                      <a:pt x="674" y="0"/>
                      <a:pt x="1013" y="0"/>
                    </a:cubicBezTo>
                    <a:lnTo>
                      <a:pt x="1013" y="6151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2A46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 rot="2743025">
              <a:off x="4544993" y="1359104"/>
              <a:ext cx="132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Nam Phong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 rot="2315560">
              <a:off x="4408607" y="1624157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/>
                <a:t>A</a:t>
              </a:r>
              <a:r>
                <a:rPr lang="en-US" dirty="0" err="1"/>
                <a:t>nh</a:t>
              </a:r>
              <a:r>
                <a:rPr lang="en-US" dirty="0"/>
                <a:t> Đức</a:t>
              </a:r>
            </a:p>
          </p:txBody>
        </p:sp>
        <p:sp>
          <p:nvSpPr>
            <p:cNvPr id="84" name="Rectangle 83"/>
            <p:cNvSpPr/>
            <p:nvPr/>
          </p:nvSpPr>
          <p:spPr>
            <a:xfrm rot="2000338">
              <a:off x="4098476" y="1955697"/>
              <a:ext cx="1065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</a:rPr>
                <a:t>Toàn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 Đức</a:t>
              </a:r>
            </a:p>
          </p:txBody>
        </p:sp>
        <p:sp>
          <p:nvSpPr>
            <p:cNvPr id="85" name="Rectangle 84"/>
            <p:cNvSpPr/>
            <p:nvPr/>
          </p:nvSpPr>
          <p:spPr>
            <a:xfrm rot="1169718">
              <a:off x="4206101" y="2369460"/>
              <a:ext cx="6306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Toàn</a:t>
              </a:r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 rot="442195">
              <a:off x="3800225" y="2789714"/>
              <a:ext cx="1220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Phan Quân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779785" y="3163333"/>
              <a:ext cx="994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Vũ Quân</a:t>
              </a:r>
            </a:p>
          </p:txBody>
        </p:sp>
        <p:sp>
          <p:nvSpPr>
            <p:cNvPr id="88" name="Rectangle 87"/>
            <p:cNvSpPr/>
            <p:nvPr/>
          </p:nvSpPr>
          <p:spPr>
            <a:xfrm rot="21074214">
              <a:off x="3711545" y="3608815"/>
              <a:ext cx="1375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Phương Linh</a:t>
              </a:r>
            </a:p>
          </p:txBody>
        </p:sp>
        <p:sp>
          <p:nvSpPr>
            <p:cNvPr id="89" name="Rectangle 88"/>
            <p:cNvSpPr/>
            <p:nvPr/>
          </p:nvSpPr>
          <p:spPr>
            <a:xfrm rot="20371367">
              <a:off x="3991914" y="4040212"/>
              <a:ext cx="9172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Gia Huy</a:t>
              </a:r>
            </a:p>
          </p:txBody>
        </p:sp>
        <p:sp>
          <p:nvSpPr>
            <p:cNvPr id="90" name="Rectangle 89"/>
            <p:cNvSpPr/>
            <p:nvPr/>
          </p:nvSpPr>
          <p:spPr>
            <a:xfrm rot="19810765">
              <a:off x="4358762" y="4459394"/>
              <a:ext cx="5421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Bảo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 rot="19335717">
              <a:off x="4427293" y="4801311"/>
              <a:ext cx="830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Dương</a:t>
              </a:r>
            </a:p>
          </p:txBody>
        </p:sp>
        <p:sp>
          <p:nvSpPr>
            <p:cNvPr id="212" name="Rectangle 211"/>
            <p:cNvSpPr/>
            <p:nvPr/>
          </p:nvSpPr>
          <p:spPr>
            <a:xfrm rot="18715702">
              <a:off x="4780819" y="5091193"/>
              <a:ext cx="6655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Vinh </a:t>
              </a:r>
            </a:p>
          </p:txBody>
        </p:sp>
        <p:sp>
          <p:nvSpPr>
            <p:cNvPr id="213" name="Rectangle 212"/>
            <p:cNvSpPr/>
            <p:nvPr/>
          </p:nvSpPr>
          <p:spPr>
            <a:xfrm rot="18240879">
              <a:off x="5091630" y="5477460"/>
              <a:ext cx="628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Nam</a:t>
              </a:r>
            </a:p>
          </p:txBody>
        </p:sp>
        <p:sp>
          <p:nvSpPr>
            <p:cNvPr id="254" name="Rectangle 253"/>
            <p:cNvSpPr/>
            <p:nvPr/>
          </p:nvSpPr>
          <p:spPr>
            <a:xfrm rot="17635105">
              <a:off x="5574037" y="5533226"/>
              <a:ext cx="6174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Diệp</a:t>
              </a:r>
            </a:p>
          </p:txBody>
        </p:sp>
        <p:sp>
          <p:nvSpPr>
            <p:cNvPr id="296" name="Rectangle 295"/>
            <p:cNvSpPr/>
            <p:nvPr/>
          </p:nvSpPr>
          <p:spPr>
            <a:xfrm rot="17081983">
              <a:off x="6019517" y="5871693"/>
              <a:ext cx="397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Lê</a:t>
              </a:r>
            </a:p>
          </p:txBody>
        </p:sp>
        <p:sp>
          <p:nvSpPr>
            <p:cNvPr id="297" name="Rectangle 296"/>
            <p:cNvSpPr/>
            <p:nvPr/>
          </p:nvSpPr>
          <p:spPr>
            <a:xfrm rot="16674872">
              <a:off x="6250874" y="5821129"/>
              <a:ext cx="8082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Nhung</a:t>
              </a:r>
            </a:p>
          </p:txBody>
        </p:sp>
        <p:sp>
          <p:nvSpPr>
            <p:cNvPr id="298" name="Rectangle 297"/>
            <p:cNvSpPr/>
            <p:nvPr/>
          </p:nvSpPr>
          <p:spPr>
            <a:xfrm rot="15672824">
              <a:off x="6847348" y="5821130"/>
              <a:ext cx="5490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Nga</a:t>
              </a:r>
            </a:p>
          </p:txBody>
        </p:sp>
        <p:sp>
          <p:nvSpPr>
            <p:cNvPr id="299" name="Rectangle 298"/>
            <p:cNvSpPr/>
            <p:nvPr/>
          </p:nvSpPr>
          <p:spPr>
            <a:xfrm rot="15388490">
              <a:off x="6850714" y="5533226"/>
              <a:ext cx="12914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Tuệ</a:t>
              </a:r>
              <a:r>
                <a:rPr lang="en-US" dirty="0"/>
                <a:t> </a:t>
              </a:r>
              <a:r>
                <a:rPr lang="en-US" dirty="0" err="1"/>
                <a:t>Mimh</a:t>
              </a:r>
              <a:endParaRPr lang="en-US" dirty="0"/>
            </a:p>
          </p:txBody>
        </p:sp>
        <p:sp>
          <p:nvSpPr>
            <p:cNvPr id="339" name="Rectangle 338"/>
            <p:cNvSpPr/>
            <p:nvPr/>
          </p:nvSpPr>
          <p:spPr>
            <a:xfrm rot="14952899">
              <a:off x="7621709" y="5627737"/>
              <a:ext cx="6410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Nhật</a:t>
              </a:r>
            </a:p>
          </p:txBody>
        </p:sp>
        <p:sp>
          <p:nvSpPr>
            <p:cNvPr id="461" name="Rectangle 460"/>
            <p:cNvSpPr/>
            <p:nvPr/>
          </p:nvSpPr>
          <p:spPr>
            <a:xfrm rot="14378777">
              <a:off x="7843056" y="5416868"/>
              <a:ext cx="8660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Trường</a:t>
              </a:r>
            </a:p>
          </p:txBody>
        </p:sp>
        <p:sp>
          <p:nvSpPr>
            <p:cNvPr id="462" name="Rectangle 461"/>
            <p:cNvSpPr/>
            <p:nvPr/>
          </p:nvSpPr>
          <p:spPr>
            <a:xfrm rot="14034535">
              <a:off x="7818358" y="5029389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Ngọc Anh</a:t>
              </a:r>
            </a:p>
          </p:txBody>
        </p:sp>
        <p:sp>
          <p:nvSpPr>
            <p:cNvPr id="465" name="Rectangle 464"/>
            <p:cNvSpPr/>
            <p:nvPr/>
          </p:nvSpPr>
          <p:spPr>
            <a:xfrm rot="13411150">
              <a:off x="8043225" y="4703241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Minh </a:t>
              </a:r>
              <a:r>
                <a:rPr lang="en-US" dirty="0" err="1"/>
                <a:t>ANh</a:t>
              </a:r>
              <a:endParaRPr lang="en-US" dirty="0"/>
            </a:p>
          </p:txBody>
        </p:sp>
        <p:sp>
          <p:nvSpPr>
            <p:cNvPr id="466" name="Rectangle 465"/>
            <p:cNvSpPr/>
            <p:nvPr/>
          </p:nvSpPr>
          <p:spPr>
            <a:xfrm rot="12531984">
              <a:off x="8245492" y="4394914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Khánh</a:t>
              </a:r>
            </a:p>
          </p:txBody>
        </p:sp>
        <p:sp>
          <p:nvSpPr>
            <p:cNvPr id="467" name="Rectangle 466"/>
            <p:cNvSpPr/>
            <p:nvPr/>
          </p:nvSpPr>
          <p:spPr>
            <a:xfrm rot="12177149">
              <a:off x="8458819" y="3972029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Trúc</a:t>
              </a:r>
            </a:p>
          </p:txBody>
        </p:sp>
        <p:sp>
          <p:nvSpPr>
            <p:cNvPr id="468" name="Rectangle 467"/>
            <p:cNvSpPr/>
            <p:nvPr/>
          </p:nvSpPr>
          <p:spPr>
            <a:xfrm rot="11582443">
              <a:off x="8535767" y="3597380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Công</a:t>
              </a:r>
            </a:p>
          </p:txBody>
        </p:sp>
        <p:sp>
          <p:nvSpPr>
            <p:cNvPr id="469" name="Rectangle 468"/>
            <p:cNvSpPr/>
            <p:nvPr/>
          </p:nvSpPr>
          <p:spPr>
            <a:xfrm rot="11041461">
              <a:off x="8565599" y="3216309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Hiền</a:t>
              </a:r>
              <a:r>
                <a:rPr lang="en-US" dirty="0"/>
                <a:t> </a:t>
              </a:r>
            </a:p>
          </p:txBody>
        </p:sp>
        <p:sp>
          <p:nvSpPr>
            <p:cNvPr id="470" name="Rectangle 469"/>
            <p:cNvSpPr/>
            <p:nvPr/>
          </p:nvSpPr>
          <p:spPr>
            <a:xfrm rot="10308523">
              <a:off x="8485892" y="2845002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Hiếu</a:t>
              </a:r>
            </a:p>
          </p:txBody>
        </p:sp>
        <p:sp>
          <p:nvSpPr>
            <p:cNvPr id="471" name="Rectangle 470"/>
            <p:cNvSpPr/>
            <p:nvPr/>
          </p:nvSpPr>
          <p:spPr>
            <a:xfrm rot="9635059">
              <a:off x="8418341" y="2377746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Xuân Mai</a:t>
              </a:r>
            </a:p>
          </p:txBody>
        </p:sp>
        <p:sp>
          <p:nvSpPr>
            <p:cNvPr id="472" name="Rectangle 471"/>
            <p:cNvSpPr/>
            <p:nvPr/>
          </p:nvSpPr>
          <p:spPr>
            <a:xfrm rot="9635059">
              <a:off x="8221838" y="2061750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Bảo An</a:t>
              </a:r>
            </a:p>
          </p:txBody>
        </p:sp>
        <p:sp>
          <p:nvSpPr>
            <p:cNvPr id="473" name="Rectangle 472"/>
            <p:cNvSpPr/>
            <p:nvPr/>
          </p:nvSpPr>
          <p:spPr>
            <a:xfrm rot="8338032">
              <a:off x="8112232" y="1632109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Phương Anh</a:t>
              </a:r>
            </a:p>
          </p:txBody>
        </p:sp>
        <p:sp>
          <p:nvSpPr>
            <p:cNvPr id="474" name="Rectangle 473"/>
            <p:cNvSpPr/>
            <p:nvPr/>
          </p:nvSpPr>
          <p:spPr>
            <a:xfrm rot="8338032">
              <a:off x="7812332" y="1400277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Bảo Minh</a:t>
              </a:r>
            </a:p>
          </p:txBody>
        </p:sp>
        <p:sp>
          <p:nvSpPr>
            <p:cNvPr id="475" name="Rectangle 474"/>
            <p:cNvSpPr/>
            <p:nvPr/>
          </p:nvSpPr>
          <p:spPr>
            <a:xfrm rot="7204373">
              <a:off x="7484289" y="1230649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Ngân</a:t>
              </a:r>
            </a:p>
          </p:txBody>
        </p:sp>
        <p:sp>
          <p:nvSpPr>
            <p:cNvPr id="476" name="Rectangle 475"/>
            <p:cNvSpPr/>
            <p:nvPr/>
          </p:nvSpPr>
          <p:spPr>
            <a:xfrm rot="6839477">
              <a:off x="7152088" y="1025407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Ngọc Quang</a:t>
              </a:r>
            </a:p>
          </p:txBody>
        </p:sp>
        <p:sp>
          <p:nvSpPr>
            <p:cNvPr id="477" name="Rectangle 476"/>
            <p:cNvSpPr/>
            <p:nvPr/>
          </p:nvSpPr>
          <p:spPr>
            <a:xfrm rot="6142633">
              <a:off x="6732724" y="839444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Đức Quang</a:t>
              </a:r>
            </a:p>
          </p:txBody>
        </p:sp>
        <p:sp>
          <p:nvSpPr>
            <p:cNvPr id="478" name="Rectangle 477"/>
            <p:cNvSpPr/>
            <p:nvPr/>
          </p:nvSpPr>
          <p:spPr>
            <a:xfrm rot="5744907">
              <a:off x="6408007" y="783488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  Hà </a:t>
              </a:r>
              <a:r>
                <a:rPr lang="vi-VN" dirty="0"/>
                <a:t>Phư</a:t>
              </a:r>
              <a:r>
                <a:rPr lang="en-US" dirty="0" err="1"/>
                <a:t>ơng</a:t>
              </a:r>
              <a:endParaRPr lang="en-US" dirty="0"/>
            </a:p>
          </p:txBody>
        </p:sp>
        <p:sp>
          <p:nvSpPr>
            <p:cNvPr id="479" name="Rectangle 478"/>
            <p:cNvSpPr/>
            <p:nvPr/>
          </p:nvSpPr>
          <p:spPr>
            <a:xfrm rot="5400000">
              <a:off x="6008193" y="810703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Thuỷ</a:t>
              </a:r>
              <a:endParaRPr lang="en-US" dirty="0"/>
            </a:p>
          </p:txBody>
        </p:sp>
        <p:sp>
          <p:nvSpPr>
            <p:cNvPr id="480" name="Rectangle 479"/>
            <p:cNvSpPr/>
            <p:nvPr/>
          </p:nvSpPr>
          <p:spPr>
            <a:xfrm rot="4466550">
              <a:off x="5588195" y="884389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dirty="0"/>
                <a:t>K</a:t>
              </a:r>
              <a:r>
                <a:rPr lang="en-US" dirty="0" err="1"/>
                <a:t>hánh</a:t>
              </a:r>
              <a:r>
                <a:rPr lang="en-US" dirty="0"/>
                <a:t> </a:t>
              </a:r>
              <a:r>
                <a:rPr lang="en-US" dirty="0" err="1"/>
                <a:t>linh</a:t>
              </a:r>
              <a:r>
                <a:rPr lang="vi-VN" dirty="0"/>
                <a:t> </a:t>
              </a:r>
              <a:endParaRPr lang="en-US" dirty="0"/>
            </a:p>
          </p:txBody>
        </p:sp>
        <p:sp>
          <p:nvSpPr>
            <p:cNvPr id="481" name="Rectangle 480"/>
            <p:cNvSpPr/>
            <p:nvPr/>
          </p:nvSpPr>
          <p:spPr>
            <a:xfrm rot="4054158">
              <a:off x="5242821" y="1005476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Khang</a:t>
              </a:r>
            </a:p>
          </p:txBody>
        </p:sp>
        <p:sp>
          <p:nvSpPr>
            <p:cNvPr id="482" name="Rectangle 481"/>
            <p:cNvSpPr/>
            <p:nvPr/>
          </p:nvSpPr>
          <p:spPr>
            <a:xfrm rot="3420947">
              <a:off x="4898807" y="1164466"/>
              <a:ext cx="1422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</a:rPr>
                <a:t> Trang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6979116" y="2790675"/>
            <a:ext cx="1159091" cy="1159091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47123" y="346036"/>
            <a:ext cx="31261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quay dung"/>
          <p:cNvSpPr/>
          <p:nvPr/>
        </p:nvSpPr>
        <p:spPr>
          <a:xfrm>
            <a:off x="9772445" y="5914183"/>
            <a:ext cx="2238484" cy="70290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6" y="1149097"/>
            <a:ext cx="495300" cy="43815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78" y="1511038"/>
            <a:ext cx="495300" cy="43815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26" y="291502"/>
            <a:ext cx="826579" cy="137763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54" y="2792688"/>
            <a:ext cx="1354214" cy="1155064"/>
          </a:xfrm>
          <a:prstGeom prst="rect">
            <a:avLst/>
          </a:prstGeom>
        </p:spPr>
      </p:pic>
      <p:sp>
        <p:nvSpPr>
          <p:cNvPr id="100" name="Isosceles Triangle 9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1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102" name="Isosceles Triangle 10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Isosceles Triangle 10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Isosceles Triangle 10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Isosceles Triangle 10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Isosceles Triangle 10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Isosceles Triangle 10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Isosceles Triangle 10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Isosceles Triangle 10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Isosceles Triangle 10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Isosceles Triangle 11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Isosceles Triangle 11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Isosceles Triangle 11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Isosceles Triangle 11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Isosceles Triangle 11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Isosceles Triangle 11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Isosceles Triangle 11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Isosceles Triangle 11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Isosceles Triangle 11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0" name="Isosceles Triangle 11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Isosceles Triangle 12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Heart 121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1949188"/>
            <a:ext cx="5869217" cy="4908812"/>
          </a:xfrm>
          <a:prstGeom prst="rect">
            <a:avLst/>
          </a:prstGeom>
        </p:spPr>
      </p:pic>
      <p:sp>
        <p:nvSpPr>
          <p:cNvPr id="4" name="Arrow: Curved Left 3">
            <a:hlinkClick r:id="rId9" action="ppaction://hlinksldjump"/>
            <a:extLst>
              <a:ext uri="{FF2B5EF4-FFF2-40B4-BE49-F238E27FC236}">
                <a16:creationId xmlns:a16="http://schemas.microsoft.com/office/drawing/2014/main" id="{0F15AE8E-E8B8-6D88-CC37-1CE70E68BAC2}"/>
              </a:ext>
            </a:extLst>
          </p:cNvPr>
          <p:cNvSpPr/>
          <p:nvPr/>
        </p:nvSpPr>
        <p:spPr>
          <a:xfrm>
            <a:off x="3858768" y="6152425"/>
            <a:ext cx="595597" cy="464663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2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7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21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12" y="12329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3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5712" y="575005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Right 4">
            <a:hlinkClick r:id="rId4" action="ppaction://hlinksldjump"/>
            <a:extLst>
              <a:ext uri="{FF2B5EF4-FFF2-40B4-BE49-F238E27FC236}">
                <a16:creationId xmlns:a16="http://schemas.microsoft.com/office/drawing/2014/main" id="{BEC44B04-3228-40EA-A0A9-E5937FB710F2}"/>
              </a:ext>
            </a:extLst>
          </p:cNvPr>
          <p:cNvSpPr/>
          <p:nvPr/>
        </p:nvSpPr>
        <p:spPr>
          <a:xfrm>
            <a:off x="11006191" y="6340667"/>
            <a:ext cx="762000" cy="4572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-4473766" y="5769167"/>
            <a:ext cx="6019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Lucky Star Game</a:t>
            </a:r>
          </a:p>
        </p:txBody>
      </p:sp>
      <p:pic>
        <p:nvPicPr>
          <p:cNvPr id="1026" name="Picture 2" descr="Hình ảnh động dây ngang PowerPoint đẹ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30" y="-13772"/>
            <a:ext cx="7429197" cy="13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>
            <a:hlinkClick r:id="rId6" action="ppaction://hlinksldjump"/>
          </p:cNvPr>
          <p:cNvSpPr/>
          <p:nvPr/>
        </p:nvSpPr>
        <p:spPr>
          <a:xfrm>
            <a:off x="1571626" y="1571626"/>
            <a:ext cx="1447800" cy="14478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5-Point Star 16">
            <a:hlinkClick r:id="rId7" action="ppaction://hlinksldjump"/>
          </p:cNvPr>
          <p:cNvSpPr/>
          <p:nvPr/>
        </p:nvSpPr>
        <p:spPr>
          <a:xfrm>
            <a:off x="2638426" y="1952626"/>
            <a:ext cx="1447800" cy="14478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5-Point Star 17">
            <a:hlinkClick r:id="rId8" action="ppaction://hlinksldjump"/>
          </p:cNvPr>
          <p:cNvSpPr/>
          <p:nvPr/>
        </p:nvSpPr>
        <p:spPr>
          <a:xfrm>
            <a:off x="3705226" y="2317560"/>
            <a:ext cx="1447800" cy="14478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3</a:t>
            </a:r>
          </a:p>
        </p:txBody>
      </p:sp>
      <p:sp>
        <p:nvSpPr>
          <p:cNvPr id="19" name="5-Point Star 18">
            <a:hlinkClick r:id="rId9" action="ppaction://hlinksldjump"/>
          </p:cNvPr>
          <p:cNvSpPr/>
          <p:nvPr/>
        </p:nvSpPr>
        <p:spPr>
          <a:xfrm>
            <a:off x="4772026" y="2682494"/>
            <a:ext cx="1447800" cy="14478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5-Point Star 19">
            <a:hlinkClick r:id="rId10" action="ppaction://hlinksldjump"/>
          </p:cNvPr>
          <p:cNvSpPr/>
          <p:nvPr/>
        </p:nvSpPr>
        <p:spPr>
          <a:xfrm>
            <a:off x="5870039" y="3053396"/>
            <a:ext cx="1447800" cy="14478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5-Point Star 20">
            <a:hlinkClick r:id="rId11" action="ppaction://hlinksldjump"/>
          </p:cNvPr>
          <p:cNvSpPr/>
          <p:nvPr/>
        </p:nvSpPr>
        <p:spPr>
          <a:xfrm>
            <a:off x="6947856" y="3429347"/>
            <a:ext cx="1447800" cy="1447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5-Point Star 21">
            <a:hlinkClick r:id="rId12" action="ppaction://hlinksldjump"/>
          </p:cNvPr>
          <p:cNvSpPr/>
          <p:nvPr/>
        </p:nvSpPr>
        <p:spPr>
          <a:xfrm>
            <a:off x="8046788" y="3805298"/>
            <a:ext cx="14478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5-Point Star 22">
            <a:hlinkClick r:id="rId13" action="ppaction://hlinksldjump"/>
          </p:cNvPr>
          <p:cNvSpPr/>
          <p:nvPr/>
        </p:nvSpPr>
        <p:spPr>
          <a:xfrm>
            <a:off x="9118179" y="4238626"/>
            <a:ext cx="1447800" cy="1447800"/>
          </a:xfrm>
          <a:prstGeom prst="star5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15" name="Picture 14" descr="duck4[1]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-86016"/>
            <a:ext cx="1085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15" action="ppaction://hlinksldjump"/>
            <a:extLst>
              <a:ext uri="{FF2B5EF4-FFF2-40B4-BE49-F238E27FC236}">
                <a16:creationId xmlns:a16="http://schemas.microsoft.com/office/drawing/2014/main" id="{61B04DFA-62E5-1891-FEBF-C44E4F1517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9325" y="5859041"/>
            <a:ext cx="615749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53487" y="3271822"/>
            <a:ext cx="11081430" cy="1138773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/>
              <a:t>1.</a:t>
            </a:r>
            <a:r>
              <a:rPr lang="en-US" sz="3400" dirty="0"/>
              <a:t> I’m </a:t>
            </a:r>
            <a:r>
              <a:rPr lang="en-US" sz="3400" u="sng" dirty="0"/>
              <a:t>			      </a:t>
            </a:r>
            <a:r>
              <a:rPr lang="en-US" sz="3400" dirty="0"/>
              <a:t> a cold. I have a runny nose and a sore throat.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447663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54389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3.7037E-6 L 0.01484 0.22592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3" grpId="1"/>
      <p:bldP spid="13" grpId="2"/>
      <p:bldP spid="14" grpId="1"/>
      <p:bldP spid="20" grpId="1"/>
      <p:bldP spid="21" grpId="1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151784" y="2780930"/>
            <a:ext cx="3886474" cy="2795659"/>
            <a:chOff x="2294917" y="2751433"/>
            <a:chExt cx="3886474" cy="2795659"/>
          </a:xfrm>
          <a:solidFill>
            <a:srgbClr val="00B050"/>
          </a:solidFill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4887205" y="3188126"/>
              <a:ext cx="940020" cy="36731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5337768" y="4106932"/>
              <a:ext cx="843623" cy="0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55916" y="4551007"/>
              <a:ext cx="820400" cy="64869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2294917" y="4323216"/>
              <a:ext cx="691382" cy="5124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2640608" y="3543520"/>
              <a:ext cx="663201" cy="271871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912" y="4701609"/>
              <a:ext cx="0" cy="845483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20769" y="4551007"/>
              <a:ext cx="706456" cy="64869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" idx="6"/>
            </p:cNvCxnSpPr>
            <p:nvPr/>
          </p:nvCxnSpPr>
          <p:spPr>
            <a:xfrm flipV="1">
              <a:off x="4314912" y="2796097"/>
              <a:ext cx="83781" cy="392029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3118094" y="2751433"/>
              <a:ext cx="616983" cy="804010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5696" y="3188126"/>
              <a:ext cx="2818432" cy="1854546"/>
            </a:xfrm>
            <a:prstGeom prst="star7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en-US" sz="2800" b="1" dirty="0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Adjectives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5307828" y="1693428"/>
            <a:ext cx="2376264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modern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7615711" y="2334709"/>
            <a:ext cx="2372348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busy</a:t>
            </a:r>
            <a:endParaRPr lang="en-US" sz="2800" dirty="0"/>
          </a:p>
        </p:txBody>
      </p:sp>
      <p:sp>
        <p:nvSpPr>
          <p:cNvPr id="36" name="Oval 35"/>
          <p:cNvSpPr/>
          <p:nvPr/>
        </p:nvSpPr>
        <p:spPr>
          <a:xfrm>
            <a:off x="8172604" y="3573017"/>
            <a:ext cx="2674465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fashionable</a:t>
            </a:r>
            <a:endParaRPr lang="en-US" sz="2600" dirty="0"/>
          </a:p>
        </p:txBody>
      </p:sp>
      <p:sp>
        <p:nvSpPr>
          <p:cNvPr id="37" name="Oval 36"/>
          <p:cNvSpPr/>
          <p:nvPr/>
        </p:nvSpPr>
        <p:spPr>
          <a:xfrm>
            <a:off x="7751908" y="5123141"/>
            <a:ext cx="2747856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8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polluted</a:t>
            </a:r>
            <a:endParaRPr lang="en-US" sz="2800" spc="-180" dirty="0"/>
          </a:p>
        </p:txBody>
      </p:sp>
      <p:sp>
        <p:nvSpPr>
          <p:cNvPr id="38" name="Oval 37"/>
          <p:cNvSpPr/>
          <p:nvPr/>
        </p:nvSpPr>
        <p:spPr>
          <a:xfrm>
            <a:off x="4804453" y="5661353"/>
            <a:ext cx="2818432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exciting</a:t>
            </a:r>
            <a:endParaRPr lang="en-US" sz="2800" spc="-160" dirty="0"/>
          </a:p>
        </p:txBody>
      </p:sp>
      <p:sp>
        <p:nvSpPr>
          <p:cNvPr id="40" name="Oval 39"/>
          <p:cNvSpPr/>
          <p:nvPr/>
        </p:nvSpPr>
        <p:spPr>
          <a:xfrm>
            <a:off x="1956089" y="2682938"/>
            <a:ext cx="2484016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historical</a:t>
            </a:r>
            <a:endParaRPr lang="en-US" sz="2800" spc="-100" dirty="0"/>
          </a:p>
        </p:txBody>
      </p:sp>
      <p:sp>
        <p:nvSpPr>
          <p:cNvPr id="41" name="Oval 40"/>
          <p:cNvSpPr/>
          <p:nvPr/>
        </p:nvSpPr>
        <p:spPr>
          <a:xfrm>
            <a:off x="2287072" y="5213038"/>
            <a:ext cx="2343607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expensive</a:t>
            </a:r>
            <a:endParaRPr lang="en-US" sz="2800" spc="-150" dirty="0"/>
          </a:p>
        </p:txBody>
      </p:sp>
      <p:sp>
        <p:nvSpPr>
          <p:cNvPr id="42" name="Oval 41"/>
          <p:cNvSpPr/>
          <p:nvPr/>
        </p:nvSpPr>
        <p:spPr>
          <a:xfrm>
            <a:off x="1727681" y="3932986"/>
            <a:ext cx="2546369" cy="1117568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convenient</a:t>
            </a:r>
            <a:endParaRPr lang="en-US" sz="2600" dirty="0"/>
          </a:p>
        </p:txBody>
      </p:sp>
      <p:sp>
        <p:nvSpPr>
          <p:cNvPr id="49" name="Rectangle 48"/>
          <p:cNvSpPr/>
          <p:nvPr/>
        </p:nvSpPr>
        <p:spPr>
          <a:xfrm>
            <a:off x="1022674" y="810667"/>
            <a:ext cx="1029820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Adjectives related the cities and city life: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583439" y="1933858"/>
            <a:ext cx="1592002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800" spc="-100" dirty="0"/>
          </a:p>
        </p:txBody>
      </p:sp>
      <p:sp>
        <p:nvSpPr>
          <p:cNvPr id="3" name="TextBox 2"/>
          <p:cNvSpPr txBox="1"/>
          <p:nvPr/>
        </p:nvSpPr>
        <p:spPr>
          <a:xfrm>
            <a:off x="4948097" y="27869"/>
            <a:ext cx="244736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* WARM -UP</a:t>
            </a:r>
          </a:p>
        </p:txBody>
      </p:sp>
    </p:spTree>
    <p:extLst>
      <p:ext uri="{BB962C8B-B14F-4D97-AF65-F5344CB8AC3E}">
        <p14:creationId xmlns:p14="http://schemas.microsoft.com/office/powerpoint/2010/main" val="18141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486" y="2811319"/>
            <a:ext cx="1130136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</a:rPr>
              <a:t>2.</a:t>
            </a:r>
            <a:r>
              <a:rPr lang="en-US" sz="3200" dirty="0">
                <a:solidFill>
                  <a:prstClr val="black"/>
                </a:solidFill>
              </a:rPr>
              <a:t> We all need to </a:t>
            </a:r>
            <a:r>
              <a:rPr lang="en-US" sz="3200" u="sng" dirty="0">
                <a:solidFill>
                  <a:prstClr val="black"/>
                </a:solidFill>
              </a:rPr>
              <a:t> 			 </a:t>
            </a:r>
            <a:r>
              <a:rPr lang="en-US" sz="3200" dirty="0">
                <a:solidFill>
                  <a:prstClr val="black"/>
                </a:solidFill>
              </a:rPr>
              <a:t>using our cars and ride our bikes more to reduce air pollution.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586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04331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8724 0.2375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1"/>
      <p:bldP spid="14" grpId="2"/>
      <p:bldP spid="20" grpId="1"/>
      <p:bldP spid="21" grpId="1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552003" y="3025379"/>
            <a:ext cx="10281376" cy="583565"/>
          </a:xfrm>
          <a:prstGeom prst="rect">
            <a:avLst/>
          </a:prstGeom>
          <a:solidFill>
            <a:srgbClr val="F7C8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 When I was in town, I chose to </a:t>
            </a:r>
            <a:r>
              <a:rPr lang="en-US" sz="3200" u="sng" dirty="0"/>
              <a:t>		  </a:t>
            </a:r>
            <a:r>
              <a:rPr lang="en-US" sz="3200" dirty="0"/>
              <a:t>by bus.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17194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5391 0.2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3" grpId="1"/>
      <p:bldP spid="14" grpId="1"/>
      <p:bldP spid="20" grpId="1"/>
      <p:bldP spid="20" grpId="2"/>
      <p:bldP spid="21" grpId="1"/>
      <p:bldP spid="2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/>
          <p:nvPr/>
        </p:nvSpPr>
        <p:spPr>
          <a:xfrm>
            <a:off x="209644" y="3581971"/>
            <a:ext cx="11402254" cy="1076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 Where do teenagers in your </a:t>
            </a:r>
            <a:r>
              <a:rPr lang="en-US" sz="3200" dirty="0" err="1"/>
              <a:t>neighbourhood</a:t>
            </a:r>
            <a:r>
              <a:rPr lang="en-US" sz="3200" dirty="0"/>
              <a:t> often </a:t>
            </a:r>
            <a:r>
              <a:rPr lang="en-US" sz="3200" u="sng" dirty="0"/>
              <a:t>			      </a:t>
            </a:r>
            <a:r>
              <a:rPr lang="en-US" sz="3200" dirty="0"/>
              <a:t>each other?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39376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14323 0.35393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3" grpId="1"/>
      <p:bldP spid="14" grpId="1"/>
      <p:bldP spid="20" grpId="1"/>
      <p:bldP spid="21" grpId="1"/>
      <p:bldP spid="21" grpId="2"/>
      <p:bldP spid="2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/>
          <p:nvPr/>
        </p:nvSpPr>
        <p:spPr>
          <a:xfrm>
            <a:off x="353486" y="3113548"/>
            <a:ext cx="11453495" cy="1076325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5.</a:t>
            </a:r>
            <a:r>
              <a:rPr lang="en-US" sz="3200" dirty="0"/>
              <a:t> The authority is </a:t>
            </a:r>
            <a:r>
              <a:rPr lang="en-US" sz="3200" u="sng" dirty="0"/>
              <a:t>			</a:t>
            </a:r>
            <a:r>
              <a:rPr lang="en-US" sz="3200" dirty="0"/>
              <a:t> a plan to solve traffic congestion in the downtown area.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5936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16094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3" grpId="1"/>
      <p:bldP spid="14" grpId="1"/>
      <p:bldP spid="20" grpId="1"/>
      <p:bldP spid="21" grpId="1"/>
      <p:bldP spid="22" grpId="1"/>
      <p:bldP spid="22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7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2632" y="133817"/>
            <a:ext cx="5781369" cy="7848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6" y="4"/>
            <a:ext cx="649817" cy="649817"/>
          </a:xfrm>
          <a:prstGeom prst="rect">
            <a:avLst/>
          </a:prstGeom>
        </p:spPr>
      </p:pic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273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5945" y="3668277"/>
            <a:ext cx="3498236" cy="680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 ! </a:t>
            </a:r>
          </a:p>
          <a:p>
            <a:pPr marL="609600" indent="-60960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104845" y="216310"/>
            <a:ext cx="5562600" cy="1600200"/>
          </a:xfrm>
          <a:prstGeom prst="cloudCallout">
            <a:avLst>
              <a:gd name="adj1" fmla="val -32361"/>
              <a:gd name="adj2" fmla="val 79861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60" y="2826482"/>
            <a:ext cx="3712191" cy="236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angela_looking_at_world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" y="2423359"/>
            <a:ext cx="2511927" cy="21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227" y="629060"/>
            <a:ext cx="3835968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Lucky number</a:t>
            </a:r>
            <a:endParaRPr lang="en-US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81646962"/>
      </p:ext>
    </p:extLst>
  </p:cSld>
  <p:clrMapOvr>
    <a:masterClrMapping/>
  </p:clrMapOvr>
  <p:transition>
    <p:cover/>
    <p:sndAc>
      <p:stSnd>
        <p:snd r:embed="rId2" name="applaus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5945" y="3668277"/>
            <a:ext cx="3498236" cy="680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 ! </a:t>
            </a:r>
          </a:p>
          <a:p>
            <a:pPr marL="609600" indent="-60960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104845" y="216310"/>
            <a:ext cx="5562600" cy="1600200"/>
          </a:xfrm>
          <a:prstGeom prst="cloudCallout">
            <a:avLst>
              <a:gd name="adj1" fmla="val -32361"/>
              <a:gd name="adj2" fmla="val 79861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60" y="2826482"/>
            <a:ext cx="3712191" cy="236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angela_looking_at_world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" y="2423359"/>
            <a:ext cx="2511927" cy="21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227" y="629060"/>
            <a:ext cx="3835968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Lucky number</a:t>
            </a:r>
            <a:endParaRPr lang="en-US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56705184"/>
      </p:ext>
    </p:extLst>
  </p:cSld>
  <p:clrMapOvr>
    <a:masterClrMapping/>
  </p:clrMapOvr>
  <p:transition>
    <p:cover/>
    <p:sndAc>
      <p:stSnd>
        <p:snd r:embed="rId2" name="applause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6">
                <a:lumMod val="40000"/>
                <a:lumOff val="60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7000">
              <a:schemeClr val="accent1">
                <a:lumMod val="30000"/>
                <a:lumOff val="7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62983" y="1289621"/>
            <a:ext cx="114534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I’m </a:t>
            </a:r>
            <a:r>
              <a:rPr lang="en-US" sz="3200" u="sng"/>
              <a:t>			</a:t>
            </a:r>
            <a:r>
              <a:rPr lang="en-US" sz="3200"/>
              <a:t> a cold. I have a runny nose and a sore throat.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09643" y="1889061"/>
            <a:ext cx="11453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We all need to </a:t>
            </a:r>
            <a:r>
              <a:rPr lang="en-US" sz="3200" u="sng" dirty="0"/>
              <a:t> 			 </a:t>
            </a:r>
            <a:r>
              <a:rPr lang="en-US" sz="3200" dirty="0"/>
              <a:t>using our cars and ride our bikes more to reduce air pollution.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09643" y="2981896"/>
            <a:ext cx="114534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 When I was in town, I chose to </a:t>
            </a:r>
            <a:r>
              <a:rPr lang="en-US" sz="3200" u="sng" dirty="0"/>
              <a:t>			</a:t>
            </a:r>
            <a:r>
              <a:rPr lang="en-US" sz="3200" dirty="0"/>
              <a:t>by bus.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09643" y="3581971"/>
            <a:ext cx="11453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 Where do teenagers in your </a:t>
            </a:r>
            <a:r>
              <a:rPr lang="en-US" sz="3200" dirty="0" err="1"/>
              <a:t>neighbourhood</a:t>
            </a:r>
            <a:r>
              <a:rPr lang="en-US" sz="3200" dirty="0"/>
              <a:t> often </a:t>
            </a:r>
            <a:r>
              <a:rPr lang="en-US" sz="3200" u="sng" dirty="0"/>
              <a:t>				</a:t>
            </a:r>
            <a:r>
              <a:rPr lang="en-US" sz="3200" dirty="0"/>
              <a:t>each other?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09643" y="4648771"/>
            <a:ext cx="11453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5.</a:t>
            </a:r>
            <a:r>
              <a:rPr lang="en-US" sz="3200" dirty="0"/>
              <a:t> The authority is </a:t>
            </a:r>
            <a:r>
              <a:rPr lang="en-US" sz="3200" u="sng" dirty="0"/>
              <a:t>				</a:t>
            </a:r>
            <a:r>
              <a:rPr lang="en-US" sz="3200" dirty="0"/>
              <a:t> a plan to solve traffic congestion in the downtown area.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253217" y="1289621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35089" y="1907794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108755" y="2946236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162875" y="3640085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828838" y="4626546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2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4" grpId="0"/>
      <p:bldP spid="4" grpId="1"/>
      <p:bldP spid="5" grpId="0"/>
      <p:bldP spid="5" grpId="1"/>
      <p:bldP spid="13" grpId="0"/>
      <p:bldP spid="13" grpId="1"/>
      <p:bldP spid="14" grpId="0"/>
      <p:bldP spid="14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0127" y="786691"/>
            <a:ext cx="1033824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each other whether you agree or disagree with the following ideas.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62122" y="9497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907" y="82949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2925" y="2326640"/>
            <a:ext cx="11342370" cy="1322070"/>
          </a:xfrm>
          <a:prstGeom prst="rect">
            <a:avLst/>
          </a:prstGeom>
          <a:solidFill>
            <a:srgbClr val="B9F3E4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1. The busier the city is, the more unhappy its people are.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20065" y="3525520"/>
            <a:ext cx="11365865" cy="1322070"/>
          </a:xfrm>
          <a:prstGeom prst="rect">
            <a:avLst/>
          </a:prstGeom>
          <a:solidFill>
            <a:srgbClr val="FFAACF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2. The older the city becomes, the less attractive it is to immigrants.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11810" y="4855845"/>
            <a:ext cx="11374120" cy="1322070"/>
          </a:xfrm>
          <a:prstGeom prst="rect">
            <a:avLst/>
          </a:prstGeom>
          <a:solidFill>
            <a:srgbClr val="F6E6C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3. Your home town should cut down on noise pollution.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  <p:bldP spid="7" grpId="0" bldLvl="0" animBg="1"/>
      <p:bldP spid="7" grpId="1"/>
      <p:bldP spid="8" grpId="0" bldLvl="0" animBg="1"/>
      <p:bldP spid="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7067" y="302716"/>
            <a:ext cx="11445622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/>
              <a:t>What have we learnt in this lesson?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744" y="150814"/>
            <a:ext cx="1599969" cy="18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311" y="1512727"/>
            <a:ext cx="10453964" cy="410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6000" dirty="0" err="1">
                <a:solidFill>
                  <a:srgbClr val="FF0000"/>
                </a:solidFill>
                <a:sym typeface="+mn-ea"/>
              </a:rPr>
              <a:t>Recognise</a:t>
            </a:r>
            <a:r>
              <a:rPr lang="en-US" sz="6000" dirty="0">
                <a:solidFill>
                  <a:srgbClr val="FF0000"/>
                </a:solidFill>
                <a:sym typeface="+mn-ea"/>
              </a:rPr>
              <a:t> and use comparison of adjectives and some phrasal verbs.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6616" y="88294"/>
            <a:ext cx="251177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* </a:t>
            </a:r>
            <a:r>
              <a:rPr lang="en-US" sz="30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034" y="2300650"/>
            <a:ext cx="10937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Do you like living in the city or in the countryside? Why?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0056" y="4147247"/>
            <a:ext cx="10343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C00000"/>
                </a:solidFill>
              </a:rPr>
              <a:t>I like living in the……………. Because 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199080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24748" y="122964"/>
            <a:ext cx="723034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Home Assignment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045" y="1080770"/>
            <a:ext cx="11184255" cy="415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3600" dirty="0"/>
              <a:t>- Make 5 sentences by using double comparatives and phrasal verbs that you have learnt.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Balsamiq Sans" panose="020B0604020202020204" charset="0"/>
                <a:sym typeface="+mn-ea"/>
              </a:rPr>
              <a:t>- Do the exercise on link: </a:t>
            </a:r>
            <a:r>
              <a:rPr lang="en-US" sz="3600" dirty="0">
                <a:latin typeface="Balsamiq Sans" panose="020B0604020202020204" charset="0"/>
                <a:sym typeface="+mn-ea"/>
                <a:hlinkClick r:id="rId3"/>
              </a:rPr>
              <a:t>https://g.co/gemini/share/760b2759b6bd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11" y="4063181"/>
            <a:ext cx="2112010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0835"/>
            <a:ext cx="12192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2874943" y="2698218"/>
            <a:ext cx="6490012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4980" y="667459"/>
            <a:ext cx="8118221" cy="214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333" b="1" spc="533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333" b="1" spc="533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</a:t>
            </a:r>
            <a:endParaRPr lang="en-US" sz="5333" dirty="0"/>
          </a:p>
        </p:txBody>
      </p:sp>
    </p:spTree>
    <p:extLst>
      <p:ext uri="{BB962C8B-B14F-4D97-AF65-F5344CB8AC3E}">
        <p14:creationId xmlns:p14="http://schemas.microsoft.com/office/powerpoint/2010/main" val="3704539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DOUBLE COMPARATIVES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510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PHRASAL VERBS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79" y="1163320"/>
            <a:ext cx="6311900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 Think!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854835"/>
            <a:ext cx="6329680" cy="137414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option to complete each</a:t>
            </a:r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sentence. 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Find a mistake in the underlined parts in each sentence below and correct it.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65" y="3300730"/>
            <a:ext cx="6327775" cy="160655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a phrasal verb in column A with a suitable word / phrase in column B.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with a phrasal verb in 3. You can change the form of the verb when necessary.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6095" y="5079365"/>
            <a:ext cx="6315075" cy="56261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pairs. Tell each other whether you agree or disagree with the following ideas.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541905"/>
            <a:ext cx="728345" cy="100901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51910"/>
            <a:ext cx="1012190" cy="117221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325110"/>
            <a:ext cx="1011555" cy="6013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5863590"/>
            <a:ext cx="63119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Home Assignment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0182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66800" y="2821471"/>
            <a:ext cx="10279632" cy="1476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0774"/>
              </a:lnSpc>
              <a:defRPr/>
            </a:pPr>
            <a:r>
              <a:rPr lang="en-US" sz="15000" dirty="0">
                <a:solidFill>
                  <a:srgbClr val="C00000"/>
                </a:solidFill>
                <a:latin typeface="เอฟซี โอนิกิริ"/>
              </a:rPr>
              <a:t>CITY LIFE</a:t>
            </a:r>
          </a:p>
        </p:txBody>
      </p:sp>
      <p:sp>
        <p:nvSpPr>
          <p:cNvPr id="9" name="Freeform 9"/>
          <p:cNvSpPr/>
          <p:nvPr/>
        </p:nvSpPr>
        <p:spPr>
          <a:xfrm>
            <a:off x="9008532" y="172248"/>
            <a:ext cx="949045" cy="101910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 rot="-2355099">
            <a:off x="3648802" y="-33700"/>
            <a:ext cx="588925" cy="824495"/>
          </a:xfrm>
          <a:custGeom>
            <a:avLst/>
            <a:gdLst/>
            <a:ahLst/>
            <a:cxnLst/>
            <a:rect l="l" t="t" r="r" b="b"/>
            <a:pathLst>
              <a:path w="883387" h="1236742">
                <a:moveTo>
                  <a:pt x="0" y="0"/>
                </a:moveTo>
                <a:lnTo>
                  <a:pt x="883387" y="0"/>
                </a:lnTo>
                <a:lnTo>
                  <a:pt x="883387" y="1236742"/>
                </a:lnTo>
                <a:lnTo>
                  <a:pt x="0" y="1236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 rot="-2920782">
            <a:off x="8229899" y="1649027"/>
            <a:ext cx="415477" cy="581667"/>
          </a:xfrm>
          <a:custGeom>
            <a:avLst/>
            <a:gdLst/>
            <a:ahLst/>
            <a:cxnLst/>
            <a:rect l="l" t="t" r="r" b="b"/>
            <a:pathLst>
              <a:path w="623215" h="872500">
                <a:moveTo>
                  <a:pt x="0" y="0"/>
                </a:moveTo>
                <a:lnTo>
                  <a:pt x="623214" y="0"/>
                </a:lnTo>
                <a:lnTo>
                  <a:pt x="623214" y="872500"/>
                </a:lnTo>
                <a:lnTo>
                  <a:pt x="0" y="872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6833" t="-37953" r="-344151" b="-234981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Box 14"/>
          <p:cNvSpPr txBox="1"/>
          <p:nvPr/>
        </p:nvSpPr>
        <p:spPr>
          <a:xfrm>
            <a:off x="1524000" y="5545807"/>
            <a:ext cx="9601200" cy="377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288"/>
              </a:lnSpc>
              <a:defRPr/>
            </a:pPr>
            <a:r>
              <a:rPr lang="en-US" sz="5334" spc="38" dirty="0">
                <a:solidFill>
                  <a:srgbClr val="5B4A3B"/>
                </a:solidFill>
                <a:latin typeface="Balsamiq Sans Bold"/>
              </a:rPr>
              <a:t>Lesson 3: A Closer Look 2</a:t>
            </a:r>
          </a:p>
        </p:txBody>
      </p:sp>
      <p:sp>
        <p:nvSpPr>
          <p:cNvPr id="15" name="Freeform 15"/>
          <p:cNvSpPr/>
          <p:nvPr/>
        </p:nvSpPr>
        <p:spPr>
          <a:xfrm rot="5400000">
            <a:off x="10214138" y="658850"/>
            <a:ext cx="730213" cy="784114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5F6F1DBE-7C67-8C2A-FDA6-5DB5333962C9}"/>
              </a:ext>
            </a:extLst>
          </p:cNvPr>
          <p:cNvSpPr txBox="1"/>
          <p:nvPr/>
        </p:nvSpPr>
        <p:spPr>
          <a:xfrm>
            <a:off x="2836831" y="1701800"/>
            <a:ext cx="6563674" cy="392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288"/>
              </a:lnSpc>
              <a:defRPr/>
            </a:pPr>
            <a:r>
              <a:rPr lang="en-US" sz="5867" spc="38" dirty="0">
                <a:solidFill>
                  <a:srgbClr val="5B4A3B"/>
                </a:solidFill>
                <a:latin typeface="Balsamiq Sans Bold"/>
              </a:rPr>
              <a:t>Unit 2: </a:t>
            </a:r>
          </a:p>
        </p:txBody>
      </p:sp>
    </p:spTree>
    <p:extLst>
      <p:ext uri="{BB962C8B-B14F-4D97-AF65-F5344CB8AC3E}">
        <p14:creationId xmlns:p14="http://schemas.microsoft.com/office/powerpoint/2010/main" val="34276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2610" y="79058"/>
            <a:ext cx="52451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61315" y="867945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Look at the sentence: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50240" y="1769745"/>
            <a:ext cx="109823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3200" b="0" dirty="0">
                <a:latin typeface="Comic Sans MS" panose="030F0702030302020204" charset="0"/>
                <a:cs typeface="Comic Sans MS" panose="030F0702030302020204" charset="0"/>
              </a:rPr>
              <a:t>The more expensive the rent in the city is, the fewer people can afford to live there.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41375" y="2310130"/>
            <a:ext cx="3709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035845" y="2310130"/>
            <a:ext cx="1868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650240" y="3023235"/>
            <a:ext cx="11125200" cy="1077218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marL="635" indent="-635"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You can use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“the”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with comparative adjectives to show that one thing or situation depends on another.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91440" y="4884420"/>
            <a:ext cx="1016635" cy="573405"/>
          </a:xfrm>
          <a:prstGeom prst="rightArrow">
            <a:avLst/>
          </a:prstGeom>
          <a:solidFill>
            <a:srgbClr val="95BDF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120775" y="4725035"/>
            <a:ext cx="10654030" cy="1076325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i="1">
                <a:latin typeface="Calibri" panose="020F0502020204030204" pitchFamily="34" charset="0"/>
                <a:cs typeface="Calibri" panose="020F0502020204030204" pitchFamily="34" charset="0"/>
              </a:rPr>
              <a:t>The + comparative adj 1 + clause 1, the + comparative adj 2 + clause 2</a:t>
            </a:r>
            <a:r>
              <a:rPr lang="en-US" sz="3200" b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51045" y="640834"/>
            <a:ext cx="20267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</a:rPr>
              <a:t>(So </a:t>
            </a:r>
            <a:r>
              <a:rPr lang="en-US" sz="2600" b="1" i="1" dirty="0" err="1">
                <a:solidFill>
                  <a:srgbClr val="C00000"/>
                </a:solidFill>
              </a:rPr>
              <a:t>sánh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kép</a:t>
            </a:r>
            <a:r>
              <a:rPr lang="en-US" sz="2600" b="1" i="1" dirty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2" grpId="0" bldLvl="0" animBg="1"/>
      <p:bldP spid="12" grpId="1"/>
      <p:bldP spid="17" grpId="0" animBg="1"/>
      <p:bldP spid="17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2610" y="79058"/>
            <a:ext cx="52451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1045" y="640834"/>
            <a:ext cx="20267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</a:rPr>
              <a:t>(So </a:t>
            </a:r>
            <a:r>
              <a:rPr lang="en-US" sz="2600" b="1" i="1" dirty="0" err="1">
                <a:solidFill>
                  <a:srgbClr val="C00000"/>
                </a:solidFill>
              </a:rPr>
              <a:t>sánh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kép</a:t>
            </a:r>
            <a:r>
              <a:rPr lang="en-US" sz="2600" b="1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34038" y="1652045"/>
            <a:ext cx="10205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dirty="0"/>
              <a:t>Chúng ta sử dụng </a:t>
            </a:r>
            <a:r>
              <a:rPr lang="vi-VN" sz="2400" b="1" i="1" dirty="0">
                <a:solidFill>
                  <a:srgbClr val="C00000"/>
                </a:solidFill>
              </a:rPr>
              <a:t>the</a:t>
            </a:r>
            <a:r>
              <a:rPr lang="vi-VN" sz="2400" i="1" dirty="0"/>
              <a:t> với </a:t>
            </a:r>
            <a:r>
              <a:rPr lang="vi-VN" sz="2400" b="1" i="1" dirty="0"/>
              <a:t>tính từ so sánh hơn </a:t>
            </a:r>
            <a:r>
              <a:rPr lang="vi-VN" sz="2400" i="1" dirty="0"/>
              <a:t>để chỉ ra rằng một sự việc hoặc tình huống này phụ thuộc vào một sự việc hoặc tình huống khác.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73" r="53001" b="80522"/>
          <a:stretch/>
        </p:blipFill>
        <p:spPr>
          <a:xfrm>
            <a:off x="300417" y="779274"/>
            <a:ext cx="2802193" cy="75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976284" y="2740200"/>
            <a:ext cx="862354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 + so </a:t>
            </a:r>
            <a:r>
              <a:rPr lang="en-US" sz="2800" b="1" dirty="0" err="1">
                <a:solidFill>
                  <a:srgbClr val="C00000"/>
                </a:solidFill>
              </a:rPr>
              <a:t>sánh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hơn</a:t>
            </a:r>
            <a:r>
              <a:rPr lang="en-US" sz="2800" b="1" dirty="0">
                <a:solidFill>
                  <a:srgbClr val="C00000"/>
                </a:solidFill>
              </a:rPr>
              <a:t> + S + V, the + so </a:t>
            </a:r>
            <a:r>
              <a:rPr lang="en-US" sz="2800" b="1" dirty="0" err="1">
                <a:solidFill>
                  <a:srgbClr val="C00000"/>
                </a:solidFill>
              </a:rPr>
              <a:t>sánh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hơn</a:t>
            </a:r>
            <a:r>
              <a:rPr lang="en-US" sz="2800" b="1" dirty="0">
                <a:solidFill>
                  <a:srgbClr val="C00000"/>
                </a:solidFill>
              </a:rPr>
              <a:t> + S + V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             </a:t>
            </a:r>
            <a:r>
              <a:rPr lang="en-US" sz="2800" b="1" i="1" dirty="0">
                <a:solidFill>
                  <a:srgbClr val="0070C0"/>
                </a:solidFill>
              </a:rPr>
              <a:t>( </a:t>
            </a:r>
            <a:r>
              <a:rPr lang="en-US" sz="2800" b="1" i="1" dirty="0" err="1">
                <a:solidFill>
                  <a:srgbClr val="0070C0"/>
                </a:solidFill>
              </a:rPr>
              <a:t>càng</a:t>
            </a:r>
            <a:r>
              <a:rPr lang="en-US" sz="2800" b="1" i="1" dirty="0">
                <a:solidFill>
                  <a:srgbClr val="0070C0"/>
                </a:solidFill>
              </a:rPr>
              <a:t> ………, </a:t>
            </a:r>
            <a:r>
              <a:rPr lang="en-US" sz="2800" b="1" i="1" dirty="0" err="1">
                <a:solidFill>
                  <a:srgbClr val="0070C0"/>
                </a:solidFill>
              </a:rPr>
              <a:t>thì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càng</a:t>
            </a:r>
            <a:r>
              <a:rPr lang="en-US" sz="2800" b="1" i="1" dirty="0">
                <a:solidFill>
                  <a:srgbClr val="0070C0"/>
                </a:solidFill>
              </a:rPr>
              <a:t> ……………)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7767" y="4006164"/>
            <a:ext cx="10510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b="1" dirty="0">
                <a:solidFill>
                  <a:srgbClr val="7030A0"/>
                </a:solidFill>
              </a:rPr>
              <a:t>The more developed the city is, the more crowded it becomes.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         </a:t>
            </a:r>
            <a:r>
              <a:rPr lang="vi-VN" sz="2400" i="1" dirty="0"/>
              <a:t>(Thành phố càng phát triển thì càng đông đúc.)</a:t>
            </a:r>
            <a:endParaRPr lang="en-US" sz="24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b="1" dirty="0">
                <a:solidFill>
                  <a:srgbClr val="7030A0"/>
                </a:solidFill>
              </a:rPr>
              <a:t>The nearer we got to the suburb, the less busy the road was.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i="1" dirty="0"/>
              <a:t>(Càng đến gần vùng ngoại ô, con đường càng bớt nhộn nhịp.)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8394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1844" y="882158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8377" y="91411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162" y="81147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50660" y="1708293"/>
            <a:ext cx="1126462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Lan isn’t home yet. The </a:t>
            </a:r>
            <a:r>
              <a:rPr lang="en-US" sz="3200" b="1" dirty="0">
                <a:solidFill>
                  <a:schemeClr val="accent2"/>
                </a:solidFill>
              </a:rPr>
              <a:t>later / more late</a:t>
            </a:r>
            <a:r>
              <a:rPr lang="en-US" sz="3200" dirty="0"/>
              <a:t> it gets, the more worried I get about her.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50659" y="3038618"/>
            <a:ext cx="1126462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He wants a new house. The larger the house is, the </a:t>
            </a:r>
            <a:r>
              <a:rPr lang="en-US" sz="3200" b="1" dirty="0">
                <a:solidFill>
                  <a:schemeClr val="accent2"/>
                </a:solidFill>
              </a:rPr>
              <a:t>comfortable / more comfortable</a:t>
            </a:r>
            <a:r>
              <a:rPr lang="en-US" sz="3200" dirty="0"/>
              <a:t> he feels.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50659" y="4351163"/>
            <a:ext cx="1126462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 She thinks the bigger the city is, </a:t>
            </a:r>
            <a:r>
              <a:rPr lang="en-US" sz="3200" b="1" dirty="0">
                <a:solidFill>
                  <a:schemeClr val="accent2"/>
                </a:solidFill>
              </a:rPr>
              <a:t>higher / the higher</a:t>
            </a:r>
            <a:r>
              <a:rPr lang="en-US" sz="3200" dirty="0"/>
              <a:t> the cost of living gets.</a:t>
            </a:r>
          </a:p>
        </p:txBody>
      </p:sp>
      <p:sp>
        <p:nvSpPr>
          <p:cNvPr id="11" name="Oval 10"/>
          <p:cNvSpPr/>
          <p:nvPr/>
        </p:nvSpPr>
        <p:spPr>
          <a:xfrm>
            <a:off x="5397039" y="1757291"/>
            <a:ext cx="1106784" cy="523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9679" y="3543786"/>
            <a:ext cx="3250779" cy="6570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25200" y="4271331"/>
            <a:ext cx="1937992" cy="753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449" y="4702318"/>
            <a:ext cx="3103245" cy="177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5596" y="70462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7365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63394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91949" y="3308051"/>
            <a:ext cx="1022205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/>
              <a:t>5.</a:t>
            </a:r>
            <a:r>
              <a:rPr lang="en-US" sz="3400" dirty="0"/>
              <a:t> The larger population the town has, </a:t>
            </a:r>
            <a:r>
              <a:rPr lang="en-US" sz="3400" b="1" dirty="0">
                <a:solidFill>
                  <a:schemeClr val="accent2"/>
                </a:solidFill>
              </a:rPr>
              <a:t>more difficult  / the more difficult</a:t>
            </a:r>
            <a:r>
              <a:rPr lang="en-US" sz="3400" dirty="0"/>
              <a:t> it is to find a job.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91949" y="1940326"/>
            <a:ext cx="1022205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/>
              <a:t>4.</a:t>
            </a:r>
            <a:r>
              <a:rPr lang="en-US" sz="3400" dirty="0"/>
              <a:t> The </a:t>
            </a:r>
            <a:r>
              <a:rPr lang="en-US" sz="3400" b="1" dirty="0" err="1">
                <a:solidFill>
                  <a:schemeClr val="accent2"/>
                </a:solidFill>
              </a:rPr>
              <a:t>famouser</a:t>
            </a:r>
            <a:r>
              <a:rPr lang="en-US" sz="3400" b="1" dirty="0">
                <a:solidFill>
                  <a:schemeClr val="accent2"/>
                </a:solidFill>
              </a:rPr>
              <a:t> / more famous</a:t>
            </a:r>
            <a:r>
              <a:rPr lang="en-US" sz="3400" dirty="0"/>
              <a:t> the city is, the higher number of tourists it can attract.</a:t>
            </a:r>
          </a:p>
        </p:txBody>
      </p:sp>
      <p:sp>
        <p:nvSpPr>
          <p:cNvPr id="11" name="Oval 10"/>
          <p:cNvSpPr/>
          <p:nvPr/>
        </p:nvSpPr>
        <p:spPr>
          <a:xfrm>
            <a:off x="4359283" y="1925168"/>
            <a:ext cx="2672653" cy="7562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91948" y="3798700"/>
            <a:ext cx="3368970" cy="751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bldLvl="0" animBg="1"/>
      <p:bldP spid="11" grpId="1" animBg="1"/>
      <p:bldP spid="2" grpId="0" bldLvl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2712" y="715236"/>
            <a:ext cx="1101651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6145" y="74939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930" y="64675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14655" y="1179523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love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spicy food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this city.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hottest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food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I like it.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69900" y="3217873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got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stuck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a traffic jam yesterday. The more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congested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road,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tired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became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969260" y="22609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122160" y="22609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538460" y="22609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915160" y="430943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192260" y="438563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283970" y="5553403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1" name="Multiply 20"/>
          <p:cNvSpPr/>
          <p:nvPr/>
        </p:nvSpPr>
        <p:spPr>
          <a:xfrm>
            <a:off x="6704647" y="1743273"/>
            <a:ext cx="1524953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ext Box 22"/>
          <p:cNvSpPr txBox="1"/>
          <p:nvPr/>
        </p:nvSpPr>
        <p:spPr>
          <a:xfrm>
            <a:off x="6490970" y="1169363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4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hotter</a:t>
            </a:r>
          </a:p>
        </p:txBody>
      </p:sp>
      <p:sp>
        <p:nvSpPr>
          <p:cNvPr id="24" name="Multiply 23"/>
          <p:cNvSpPr/>
          <p:nvPr/>
        </p:nvSpPr>
        <p:spPr>
          <a:xfrm>
            <a:off x="800100" y="5020003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972820" y="4612968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tired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FB1788DE-3042-E077-EC9C-05B5051392B4}"/>
              </a:ext>
            </a:extLst>
          </p:cNvPr>
          <p:cNvSpPr txBox="1"/>
          <p:nvPr/>
        </p:nvSpPr>
        <p:spPr>
          <a:xfrm>
            <a:off x="9571355" y="224674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50D9433-937F-3812-2F84-AF3A1FC4AAF9}"/>
              </a:ext>
            </a:extLst>
          </p:cNvPr>
          <p:cNvSpPr txBox="1"/>
          <p:nvPr/>
        </p:nvSpPr>
        <p:spPr>
          <a:xfrm>
            <a:off x="2729230" y="5546696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78382" y="97979"/>
            <a:ext cx="5245100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000" b="1" dirty="0">
                <a:sym typeface="+mn-ea"/>
              </a:rPr>
              <a:t>DOUBLE COMPARATIVES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1671</Words>
  <Application>Microsoft Office PowerPoint</Application>
  <PresentationFormat>Widescreen</PresentationFormat>
  <Paragraphs>315</Paragraphs>
  <Slides>32</Slides>
  <Notes>21</Notes>
  <HiddenSlides>0</HiddenSlides>
  <MMClips>2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.VnAvantH</vt:lpstr>
      <vt:lpstr>Adobe Gothic Std B</vt:lpstr>
      <vt:lpstr>Algerian</vt:lpstr>
      <vt:lpstr>Arial</vt:lpstr>
      <vt:lpstr>Bahnschrift SemiBold</vt:lpstr>
      <vt:lpstr>Balsamiq Sans</vt:lpstr>
      <vt:lpstr>Balsamiq Sans Bold</vt:lpstr>
      <vt:lpstr>Berlin Sans FB</vt:lpstr>
      <vt:lpstr>Calibri</vt:lpstr>
      <vt:lpstr>Calibri Light</vt:lpstr>
      <vt:lpstr>Comic Sans MS</vt:lpstr>
      <vt:lpstr>Cooper Black</vt:lpstr>
      <vt:lpstr>Myriad Pro</vt:lpstr>
      <vt:lpstr>Tahoma</vt:lpstr>
      <vt:lpstr>Times New Roman</vt:lpstr>
      <vt:lpstr>UTM Bell</vt:lpstr>
      <vt:lpstr>Wingdings</vt:lpstr>
      <vt:lpstr>เอฟซี โอนิกิริ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Lucky number</vt:lpstr>
      <vt:lpstr>Lucky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303</cp:revision>
  <dcterms:created xsi:type="dcterms:W3CDTF">2020-12-09T02:04:00Z</dcterms:created>
  <dcterms:modified xsi:type="dcterms:W3CDTF">2025-10-01T21:41:29Z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1033-12.2.0.13266</vt:lpwstr>
  </property>
</Properties>
</file>