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389" r:id="rId9"/>
    <p:sldId id="383" r:id="rId10"/>
    <p:sldId id="370" r:id="rId11"/>
    <p:sldId id="336" r:id="rId12"/>
    <p:sldId id="384" r:id="rId13"/>
    <p:sldId id="388" r:id="rId14"/>
    <p:sldId id="387" r:id="rId15"/>
    <p:sldId id="386" r:id="rId16"/>
    <p:sldId id="380" r:id="rId17"/>
    <p:sldId id="381" r:id="rId18"/>
    <p:sldId id="347" r:id="rId19"/>
    <p:sldId id="377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527" autoAdjust="0"/>
  </p:normalViewPr>
  <p:slideViewPr>
    <p:cSldViewPr snapToGrid="0" showGuides="1">
      <p:cViewPr varScale="1">
        <p:scale>
          <a:sx n="52" d="100"/>
          <a:sy n="52" d="100"/>
        </p:scale>
        <p:origin x="1228" y="44"/>
      </p:cViewPr>
      <p:guideLst>
        <p:guide orient="horz" pos="2160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96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46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Giáo</a:t>
            </a:r>
            <a:r>
              <a:rPr lang="vi-VN" altLang="zh-CN" baseline="0" dirty="0" smtClean="0"/>
              <a:t> án của Thảo Nguyên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79433" y="2530600"/>
            <a:ext cx="10358400" cy="1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77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7486989" y="5627646"/>
            <a:ext cx="5689199" cy="371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987337" y="5911539"/>
            <a:ext cx="5689200" cy="371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182610" y="5548827"/>
            <a:ext cx="5641599" cy="368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11344766" y="5985997"/>
            <a:ext cx="1268527" cy="203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4046220" y="-2684218"/>
            <a:ext cx="5689200" cy="371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8576707" y="-2009691"/>
            <a:ext cx="5641597" cy="368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607712" y="-2025249"/>
            <a:ext cx="5689199" cy="371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379032" y="-982216"/>
            <a:ext cx="1271536" cy="20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951866" y="5548850"/>
            <a:ext cx="2059436" cy="220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10779318" y="-1267217"/>
            <a:ext cx="2059436" cy="2200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15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5">
                <a:lumMod val="20000"/>
                <a:lumOff val="80000"/>
              </a:schemeClr>
            </a:gs>
            <a:gs pos="92000">
              <a:srgbClr val="00B0F0">
                <a:alpha val="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9BC03-4E76-4A6B-A4AB-0B5291DEEB3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7358-ACA1-4FF8-A6D7-2A453209E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-113122" y="2207260"/>
            <a:ext cx="12305122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VỀ MỘT VẤN ĐỀ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MÀ EM QUAN TÂM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3082565" y="1278919"/>
            <a:ext cx="7418895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vi-VN" sz="3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15:  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 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NGHE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5C143E-0101-0C70-4352-ADFDDC3DCF7E}"/>
              </a:ext>
            </a:extLst>
          </p:cNvPr>
          <p:cNvSpPr txBox="1"/>
          <p:nvPr/>
        </p:nvSpPr>
        <p:spPr>
          <a:xfrm>
            <a:off x="689193" y="635296"/>
            <a:ext cx="8407510" cy="8508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Xác định mục đích nói và người nghe.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2DC52-69ED-B181-E924-FE70A20BAB35}"/>
              </a:ext>
            </a:extLst>
          </p:cNvPr>
          <p:cNvSpPr txBox="1"/>
          <p:nvPr/>
        </p:nvSpPr>
        <p:spPr>
          <a:xfrm>
            <a:off x="798205" y="4333945"/>
            <a:ext cx="10288166" cy="95404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37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vi-VN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C143E-0101-0C70-4352-ADFDDC3DCF7E}"/>
              </a:ext>
            </a:extLst>
          </p:cNvPr>
          <p:cNvSpPr txBox="1"/>
          <p:nvPr/>
        </p:nvSpPr>
        <p:spPr>
          <a:xfrm>
            <a:off x="689193" y="1950064"/>
            <a:ext cx="6806549" cy="8508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685783" indent="-685783" algn="just">
              <a:lnSpc>
                <a:spcPct val="150000"/>
              </a:lnSpc>
              <a:buAutoNum type="arabicPeriod"/>
            </a:pPr>
            <a:r>
              <a:rPr lang="vi-VN" sz="3733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của bài nói là gì? </a:t>
            </a:r>
            <a:endParaRPr lang="en-US" sz="3733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4" y="880226"/>
            <a:ext cx="1927161" cy="1723831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2612572" y="1470985"/>
            <a:ext cx="89869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tế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điều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sách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báo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tiện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đổi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ộn: Ngang 9"/>
          <p:cNvSpPr/>
          <p:nvPr/>
        </p:nvSpPr>
        <p:spPr>
          <a:xfrm>
            <a:off x="1681656" y="835542"/>
            <a:ext cx="10302390" cy="3158725"/>
          </a:xfrm>
          <a:prstGeom prst="horizontalScroll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" y="4015272"/>
            <a:ext cx="11827058" cy="28623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lựa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chọn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sau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thiết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vi,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điện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thoại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máy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…).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nguyện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vọng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lắng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thấu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Bạo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đình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ngoài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xã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4" y="880226"/>
            <a:ext cx="1927161" cy="1723831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331827" y="1281818"/>
            <a:ext cx="8986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NÓI</a:t>
            </a:r>
          </a:p>
        </p:txBody>
      </p:sp>
      <p:sp>
        <p:nvSpPr>
          <p:cNvPr id="10" name="Cuộn: Ngang 9"/>
          <p:cNvSpPr/>
          <p:nvPr/>
        </p:nvSpPr>
        <p:spPr>
          <a:xfrm>
            <a:off x="1524669" y="-297545"/>
            <a:ext cx="10302390" cy="3158725"/>
          </a:xfrm>
          <a:prstGeom prst="horizontalScroll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26126" y="3005649"/>
            <a:ext cx="11827058" cy="3416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6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4" y="880226"/>
            <a:ext cx="1927161" cy="1723831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592528" y="1281817"/>
            <a:ext cx="89869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Tập luyện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ộn: Ngang 9"/>
          <p:cNvSpPr/>
          <p:nvPr/>
        </p:nvSpPr>
        <p:spPr>
          <a:xfrm>
            <a:off x="1524669" y="-297545"/>
            <a:ext cx="10302390" cy="3158725"/>
          </a:xfrm>
          <a:prstGeom prst="horizontalScroll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26126" y="3005649"/>
            <a:ext cx="11827058" cy="25545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9432697" y="489357"/>
            <a:ext cx="2561215" cy="25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8" y="363673"/>
            <a:ext cx="8537447" cy="1555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6238" y="2126027"/>
            <a:ext cx="282757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với việc học 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8744" y="2126025"/>
            <a:ext cx="4270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5715" y="2282823"/>
            <a:ext cx="3499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6" descr="Chứng rối loạn học tập là gì, biểu hiện, nguyên nhân, cách điều trị -  Majamj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8" y="3553891"/>
            <a:ext cx="2995706" cy="27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72" y="4176543"/>
            <a:ext cx="3034672" cy="2019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010" y="4460748"/>
            <a:ext cx="2778990" cy="20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62348"/>
              </p:ext>
            </p:extLst>
          </p:nvPr>
        </p:nvGraphicFramePr>
        <p:xfrm>
          <a:off x="-162560" y="126124"/>
          <a:ext cx="12354560" cy="75433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01327">
                  <a:extLst>
                    <a:ext uri="{9D8B030D-6E8A-4147-A177-3AD203B41FA5}">
                      <a16:colId xmlns:a16="http://schemas.microsoft.com/office/drawing/2014/main" val="3280226538"/>
                    </a:ext>
                  </a:extLst>
                </a:gridCol>
                <a:gridCol w="3375953">
                  <a:extLst>
                    <a:ext uri="{9D8B030D-6E8A-4147-A177-3AD203B41FA5}">
                      <a16:colId xmlns:a16="http://schemas.microsoft.com/office/drawing/2014/main" val="2109895901"/>
                    </a:ext>
                  </a:extLst>
                </a:gridCol>
                <a:gridCol w="3088640">
                  <a:extLst>
                    <a:ext uri="{9D8B030D-6E8A-4147-A177-3AD203B41FA5}">
                      <a16:colId xmlns:a16="http://schemas.microsoft.com/office/drawing/2014/main" val="3582981805"/>
                    </a:ext>
                  </a:extLst>
                </a:gridCol>
                <a:gridCol w="3088640">
                  <a:extLst>
                    <a:ext uri="{9D8B030D-6E8A-4147-A177-3AD203B41FA5}">
                      <a16:colId xmlns:a16="http://schemas.microsoft.com/office/drawing/2014/main" val="3720844461"/>
                    </a:ext>
                  </a:extLst>
                </a:gridCol>
              </a:tblGrid>
              <a:tr h="50151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60718"/>
                  </a:ext>
                </a:extLst>
              </a:tr>
              <a:tr h="3923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……………………….</a:t>
                      </a:r>
                      <a:endParaRPr lang="en-US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63169"/>
                  </a:ext>
                </a:extLst>
              </a:tr>
              <a:tr h="3923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35556"/>
                  </a:ext>
                </a:extLst>
              </a:tr>
              <a:tr h="392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</a:t>
                      </a:r>
                      <a:r>
                        <a:rPr lang="vi-V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7129"/>
                  </a:ext>
                </a:extLst>
              </a:tr>
              <a:tr h="1374692"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Thể hiện ý kiến của người nói về một vấn đề mà mình quan tâm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vi-VN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 của người nói về một vấn đề đời sống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 của người nói về một vấn đề đời sống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 của người nói về một vấn đề đời sống một cách rõ ràng, ấn tượng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07206"/>
                  </a:ext>
                </a:extLst>
              </a:tr>
              <a:tr h="1503499"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Đưa ra được các lí lẽ và bằng chứng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đưa ra được các lí lẽ và bằng chứng phù hợp với vấn đề bàn luận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các lí lẽ và bằng chứng phù hợp với vấn đề bàn luận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các lí lẽ và bằng chứng thuyết phục, sâu sắc, tiêu biểu, phù hợp với vấn đề bàn luận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26086"/>
                  </a:ext>
                </a:extLst>
              </a:tr>
              <a:tr h="93874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rõ ràng, truyền cảm</a:t>
                      </a:r>
                      <a:endParaRPr lang="en-US" sz="1800" b="1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lặp lại, ngập ngừng nhiều lần</a:t>
                      </a:r>
                      <a:endParaRPr lang="en-US" sz="1800" b="1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 nhưng đôi chỗ lặp lại hoặc ngập ngừng một vài câu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truyền cảm, hầu như không lặp lại hay ngập ngừng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28608"/>
                  </a:ext>
                </a:extLst>
              </a:tr>
              <a:tr h="978820"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ngôn ngữ cơ thể (cử chỉ, điệu bộ, nét mặt,…) phù hợp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chưa có sự tương tác (ánh mắt, cử chỉ,…) với người nghe; nét mặt chưa biểu cảm hoặc biểu cảm không phù hợp với nội dung trình bày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có sự tương tác (ánh mắt, cử chỉ,…) với người nghe; nét mặt biểu cảm khá phù hợp với nội dung trình bày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có sự tương tác tích cực (ánh mắt, cử chỉ,…) với người nghe; nét mặt biểu cảm rất phù hợp với nội dung trình bày</a:t>
                      </a:r>
                      <a:endParaRPr lang="vi-VN" sz="1800" b="1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61154"/>
                  </a:ext>
                </a:extLst>
              </a:tr>
              <a:tr h="621819">
                <a:tc gridSpan="4">
                  <a:txBody>
                    <a:bodyPr/>
                    <a:lstStyle/>
                    <a:p>
                      <a:pPr algn="r"/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……/10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vi-VN" sz="1800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vi-VN" sz="1800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vi-VN" sz="1800" dirty="0">
                        <a:solidFill>
                          <a:srgbClr val="1616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27196" marB="2719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7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7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18242" y="172341"/>
            <a:ext cx="358316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006" y="-612785"/>
            <a:ext cx="2911365" cy="29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26284"/>
            <a:ext cx="11971283" cy="646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bày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nội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chuẩn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bị</a:t>
            </a:r>
            <a:endParaRPr lang="en-US" sz="3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Điều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chỉnh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giọng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dụng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chỉ,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hợp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nội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bày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tác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người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en-US" sz="3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Có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dụng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tiện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(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ảnh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đoạn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ngắn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hát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thuyết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phục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18242" y="172341"/>
            <a:ext cx="358316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  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006" y="-612785"/>
            <a:ext cx="2911365" cy="29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697" y="880227"/>
            <a:ext cx="1182413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lắng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nội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bày</a:t>
            </a:r>
            <a:endParaRPr lang="en-US" sz="4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chép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lại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ý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trọng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nắm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nội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chính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bày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Chú ý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thái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cách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bày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vấn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người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endParaRPr lang="en-US" sz="4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lại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một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́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nội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dung sẽ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đổi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với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người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nói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6012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365125"/>
            <a:ext cx="5187315" cy="2874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75" y="153035"/>
            <a:ext cx="5481955" cy="3018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7" y="3576320"/>
            <a:ext cx="5082540" cy="317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575" y="3602355"/>
            <a:ext cx="5482590" cy="315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8963" y="569595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/>
              <a:t>Thực hành luyện nói và quay lại video gửi cho GV</a:t>
            </a:r>
            <a:endParaRPr lang="en-US"/>
          </a:p>
        </p:txBody>
      </p:sp>
      <p:sp>
        <p:nvSpPr>
          <p:cNvPr id="8" name="同侧圆角矩形 7"/>
          <p:cNvSpPr/>
          <p:nvPr/>
        </p:nvSpPr>
        <p:spPr>
          <a:xfrm rot="10800000">
            <a:off x="3725838" y="457200"/>
            <a:ext cx="4667534" cy="60706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9" y="1560307"/>
            <a:ext cx="10294492" cy="19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/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242" y="172341"/>
            <a:ext cx="358316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/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5" y="3429000"/>
            <a:ext cx="6172199" cy="29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17"/>
          <p:cNvSpPr txBox="1"/>
          <p:nvPr/>
        </p:nvSpPr>
        <p:spPr>
          <a:xfrm>
            <a:off x="2754864" y="1816825"/>
            <a:ext cx="891773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TRANH VÀ CHIA SẺ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VẤN ĐỀ EM QUAN TÂM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-73572" y="0"/>
            <a:ext cx="12381185" cy="711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</a:t>
            </a:r>
            <a:r>
              <a:rPr lang="vi-VN" sz="3200" b="1" dirty="0" smtClean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 NHÀ</a:t>
            </a:r>
            <a:endParaRPr lang="en-US" sz="3200" b="1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vi-VN" sz="33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bè.</a:t>
            </a:r>
            <a:endParaRPr lang="vi-VN" sz="33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vi-V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HS tự học</a:t>
            </a:r>
            <a:r>
              <a:rPr lang="vi-V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Vận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kiến thức về văn bản truyện thực hành đọc.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vi-V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kiến thức và kĩ năng được học trong bài 1. </a:t>
            </a:r>
            <a:r>
              <a:rPr lang="vi-VN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tuổi thơ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bài 3. </a:t>
            </a:r>
            <a:r>
              <a:rPr lang="vi-VN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Cội nguồn yêu thương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tự đọc những VB mới có đặc điểm thể loại và nội dung gần gũi với những VB chính đã học </a:t>
            </a:r>
            <a:endParaRPr lang="vi-VN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400"/>
            </a:pPr>
            <a:r>
              <a:rPr lang="vi-VN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Soạn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vi-VN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nhắm mắt vừa mở cửa sổ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Trẻ em và chứng “nghiện điện thoại” | Sở Y tế Nam Đị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5" y="256849"/>
            <a:ext cx="3277374" cy="305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5" descr="Lắng nghe và thấu hiểu người khác là cả một nghệ thuật sống - Hành trình  tâm lin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24" y="256850"/>
            <a:ext cx="3533193" cy="305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6" descr="Chứng rối loạn học tập là gì, biểu hiện, nguyên nhân, cách điều trị -  Majamj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6" y="3641141"/>
            <a:ext cx="3277374" cy="296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/>
          <p:cNvSpPr txBox="1"/>
          <p:nvPr/>
        </p:nvSpPr>
        <p:spPr>
          <a:xfrm>
            <a:off x="9435028" y="397696"/>
            <a:ext cx="2589757" cy="19525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20" y="3396045"/>
            <a:ext cx="3827283" cy="300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Trẻ em và chứng “nghiện điện thoại” | Sở Y tế Nam Đị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5991" cy="67778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ộp Văn bản 8"/>
          <p:cNvSpPr txBox="1"/>
          <p:nvPr/>
        </p:nvSpPr>
        <p:spPr>
          <a:xfrm>
            <a:off x="6865992" y="2180644"/>
            <a:ext cx="5022201" cy="2554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ham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6865992" y="2180644"/>
            <a:ext cx="5022201" cy="2123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5" descr="Lắng nghe và thấu hiểu người khác là cả một nghệ thuật sống - Hành trình  tâm li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84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6865992" y="2180644"/>
            <a:ext cx="5022201" cy="2123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việc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6" descr="Chứng rối loạn học tập là gì, biểu hiện, nguyên nhân, cách điều trị -  Majamja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24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6800678" y="2199305"/>
            <a:ext cx="5022201" cy="1322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 hành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0"/>
            <a:ext cx="6645896" cy="6523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Trẻ em và chứng “nghiện điện thoại” | Sở Y tế Nam Đị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450226" cy="331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5" descr="Lắng nghe và thấu hiểu người khác là cả một nghệ thuật sống - Hành trình  tâm lin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32" y="135924"/>
            <a:ext cx="5457568" cy="317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6" descr="Chứng rối loạn học tập là gì, biểu hiện, nguyên nhân, cách điều trị -  Majamj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3396044"/>
            <a:ext cx="6450226" cy="346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432" y="3396044"/>
            <a:ext cx="5350476" cy="34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-113122" y="2207260"/>
            <a:ext cx="12305122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VỀ MỘT VẤN ĐỀ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MÀ EM QUAN TÂM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3082565" y="1278919"/>
            <a:ext cx="7418895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vi-VN" sz="3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15:  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 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NGHE</a:t>
            </a:r>
          </a:p>
        </p:txBody>
      </p:sp>
    </p:spTree>
    <p:extLst>
      <p:ext uri="{BB962C8B-B14F-4D97-AF65-F5344CB8AC3E}">
        <p14:creationId xmlns:p14="http://schemas.microsoft.com/office/powerpoint/2010/main" val="20583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1016</Words>
  <Application>Microsoft Office PowerPoint</Application>
  <PresentationFormat>Widescreen</PresentationFormat>
  <Paragraphs>86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等线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57</cp:revision>
  <dcterms:created xsi:type="dcterms:W3CDTF">2022-06-01T01:59:00Z</dcterms:created>
  <dcterms:modified xsi:type="dcterms:W3CDTF">2025-10-01T15:37:06Z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BF5197F795884DB39C6C440FDC3DF011_12</vt:lpwstr>
  </property>
  <property fmtid="{D5CDD505-2E9C-101B-9397-08002B2CF9AE}" pid="3" name="KSOProductBuildVer">
    <vt:lpwstr>1033-12.2.0.18165</vt:lpwstr>
  </property>
</Properties>
</file>